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  <p:sldMasterId id="2147483850" r:id="rId2"/>
    <p:sldMasterId id="2147483873" r:id="rId3"/>
  </p:sldMasterIdLst>
  <p:notesMasterIdLst>
    <p:notesMasterId r:id="rId39"/>
  </p:notesMasterIdLst>
  <p:sldIdLst>
    <p:sldId id="256" r:id="rId4"/>
    <p:sldId id="257" r:id="rId5"/>
    <p:sldId id="283" r:id="rId6"/>
    <p:sldId id="632" r:id="rId7"/>
    <p:sldId id="634" r:id="rId8"/>
    <p:sldId id="635" r:id="rId9"/>
    <p:sldId id="636" r:id="rId10"/>
    <p:sldId id="637" r:id="rId11"/>
    <p:sldId id="638" r:id="rId12"/>
    <p:sldId id="639" r:id="rId13"/>
    <p:sldId id="640" r:id="rId14"/>
    <p:sldId id="641" r:id="rId15"/>
    <p:sldId id="642" r:id="rId16"/>
    <p:sldId id="643" r:id="rId17"/>
    <p:sldId id="644" r:id="rId18"/>
    <p:sldId id="645" r:id="rId19"/>
    <p:sldId id="646" r:id="rId20"/>
    <p:sldId id="647" r:id="rId21"/>
    <p:sldId id="649" r:id="rId22"/>
    <p:sldId id="650" r:id="rId23"/>
    <p:sldId id="651" r:id="rId24"/>
    <p:sldId id="652" r:id="rId25"/>
    <p:sldId id="653" r:id="rId26"/>
    <p:sldId id="654" r:id="rId27"/>
    <p:sldId id="656" r:id="rId28"/>
    <p:sldId id="655" r:id="rId29"/>
    <p:sldId id="666" r:id="rId30"/>
    <p:sldId id="665" r:id="rId31"/>
    <p:sldId id="664" r:id="rId32"/>
    <p:sldId id="667" r:id="rId33"/>
    <p:sldId id="668" r:id="rId34"/>
    <p:sldId id="657" r:id="rId35"/>
    <p:sldId id="661" r:id="rId36"/>
    <p:sldId id="662" r:id="rId37"/>
    <p:sldId id="65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BD582C"/>
    <a:srgbClr val="352152"/>
    <a:srgbClr val="5E2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86" autoAdjust="0"/>
  </p:normalViewPr>
  <p:slideViewPr>
    <p:cSldViewPr snapToGrid="0">
      <p:cViewPr varScale="1">
        <p:scale>
          <a:sx n="95" d="100"/>
          <a:sy n="95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29F0-6F9D-41CD-A6D8-76BCCF047171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1ABE5-D858-48A3-BD52-D48ED13BE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40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Objective: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- Global</a:t>
            </a:r>
            <a:r>
              <a:rPr lang="en-US" altLang="zh-TW" baseline="0" dirty="0" smtClean="0"/>
              <a:t> view of </a:t>
            </a:r>
            <a:r>
              <a:rPr lang="en-US" altLang="zh-TW" baseline="0" dirty="0" err="1" smtClean="0"/>
              <a:t>Microservices</a:t>
            </a:r>
            <a:r>
              <a:rPr lang="en-US" altLang="zh-TW" baseline="0" dirty="0" smtClean="0"/>
              <a:t>, Why &amp; How (concept)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5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405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Release </a:t>
            </a:r>
            <a:r>
              <a:rPr lang="zh-TW" altLang="en-US" dirty="0" smtClean="0"/>
              <a:t>是最終真正準備好能夠交付的 </a:t>
            </a:r>
            <a:r>
              <a:rPr lang="en-US" altLang="zh-TW" dirty="0" smtClean="0"/>
              <a:t>code, </a:t>
            </a:r>
            <a:r>
              <a:rPr lang="zh-TW" altLang="en-US" dirty="0" smtClean="0"/>
              <a:t>真正 </a:t>
            </a:r>
            <a:r>
              <a:rPr lang="en-US" altLang="zh-TW" dirty="0" smtClean="0"/>
              <a:t>released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是 </a:t>
            </a:r>
            <a:r>
              <a:rPr lang="en-US" altLang="zh-TW" dirty="0" err="1" smtClean="0"/>
              <a:t>rel</a:t>
            </a:r>
            <a:r>
              <a:rPr lang="zh-TW" altLang="en-US" dirty="0" smtClean="0"/>
              <a:t> </a:t>
            </a:r>
            <a:r>
              <a:rPr lang="en-US" altLang="zh-TW" dirty="0" smtClean="0"/>
              <a:t>branch</a:t>
            </a:r>
          </a:p>
          <a:p>
            <a:r>
              <a:rPr lang="en-US" altLang="zh-TW" dirty="0" smtClean="0"/>
              <a:t>QA </a:t>
            </a:r>
            <a:r>
              <a:rPr lang="zh-TW" altLang="en-US" dirty="0" smtClean="0"/>
              <a:t>測試的標的應該是 </a:t>
            </a:r>
            <a:r>
              <a:rPr lang="en-US" altLang="zh-TW" dirty="0" smtClean="0"/>
              <a:t>main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107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Release branches: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為了 </a:t>
            </a:r>
            <a:r>
              <a:rPr lang="en-US" altLang="zh-TW" baseline="0" dirty="0" smtClean="0"/>
              <a:t>release</a:t>
            </a:r>
            <a:r>
              <a:rPr lang="zh-TW" altLang="en-US" baseline="0" dirty="0" smtClean="0"/>
              <a:t> 前的工作準備的 </a:t>
            </a:r>
            <a:r>
              <a:rPr lang="en-US" altLang="zh-TW" baseline="0" dirty="0" smtClean="0"/>
              <a:t>branch,</a:t>
            </a:r>
            <a:r>
              <a:rPr lang="zh-TW" altLang="en-US" baseline="0" dirty="0" smtClean="0"/>
              <a:t> 真正 </a:t>
            </a:r>
            <a:r>
              <a:rPr lang="en-US" altLang="zh-TW" baseline="0" dirty="0" smtClean="0"/>
              <a:t>released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code</a:t>
            </a:r>
            <a:r>
              <a:rPr lang="zh-TW" altLang="en-US" baseline="0" dirty="0" smtClean="0"/>
              <a:t> 是 </a:t>
            </a:r>
            <a:r>
              <a:rPr lang="en-US" altLang="zh-TW" baseline="0" dirty="0" smtClean="0"/>
              <a:t>master</a:t>
            </a:r>
          </a:p>
          <a:p>
            <a:r>
              <a:rPr lang="zh-TW" altLang="en-US" baseline="0" dirty="0" smtClean="0"/>
              <a:t>所以 </a:t>
            </a:r>
            <a:r>
              <a:rPr lang="en-US" altLang="zh-TW" baseline="0" dirty="0" smtClean="0"/>
              <a:t>QA</a:t>
            </a:r>
            <a:r>
              <a:rPr lang="zh-TW" altLang="en-US" baseline="0" dirty="0" smtClean="0"/>
              <a:t> 要測試的對象應該是 </a:t>
            </a:r>
            <a:r>
              <a:rPr lang="en-US" altLang="zh-TW" baseline="0" dirty="0" smtClean="0"/>
              <a:t>release</a:t>
            </a:r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名詞對應 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Git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vs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TFS)</a:t>
            </a:r>
          </a:p>
          <a:p>
            <a:r>
              <a:rPr lang="en-US" altLang="zh-TW" baseline="0" dirty="0" smtClean="0"/>
              <a:t>Dev = Dev</a:t>
            </a:r>
          </a:p>
          <a:p>
            <a:r>
              <a:rPr lang="en-US" altLang="zh-TW" baseline="0" dirty="0" smtClean="0"/>
              <a:t>Release = Main</a:t>
            </a:r>
          </a:p>
          <a:p>
            <a:r>
              <a:rPr lang="en-US" altLang="zh-TW" baseline="0" dirty="0" smtClean="0"/>
              <a:t>Master = Release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399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24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微服務定義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 自主性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是指所有方面都能獨立自主，包含開發到部屬整個流程。理論上每個服務都應該讓負責的團隊決定所有事情，透過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與 </a:t>
            </a:r>
            <a:r>
              <a:rPr lang="en-US" altLang="zh-TW" dirty="0" smtClean="0"/>
              <a:t>CI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CD</a:t>
            </a:r>
            <a:r>
              <a:rPr lang="zh-TW" altLang="en-US" dirty="0" smtClean="0"/>
              <a:t> 等流程，確保能跟其他服務順利整合。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49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347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04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23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835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930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75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32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22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207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88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975153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076936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48212" y="481157"/>
            <a:ext cx="1214650" cy="30482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080022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8912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91112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168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70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068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00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32641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85382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503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4029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95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32021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549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198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96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20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2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00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8901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79134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335497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86054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48212" y="481157"/>
            <a:ext cx="1214650" cy="30482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46269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06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68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32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247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31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45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46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08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8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4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02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36548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23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69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62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4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30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71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5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94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2016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20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57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93493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3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13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689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9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5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89638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89638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2963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869" r:id="rId19"/>
    <p:sldLayoutId id="2147483870" r:id="rId20"/>
    <p:sldLayoutId id="2147483871" r:id="rId21"/>
    <p:sldLayoutId id="2147483872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 smtClean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 smtClean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66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  <p:sldLayoutId id="2147483891" r:id="rId18"/>
    <p:sldLayoutId id="2147483892" r:id="rId19"/>
    <p:sldLayoutId id="2147483893" r:id="rId20"/>
    <p:sldLayoutId id="2147483894" r:id="rId21"/>
    <p:sldLayoutId id="2147483895" r:id="rId22"/>
    <p:sldLayoutId id="2147483896" r:id="rId23"/>
    <p:sldLayoutId id="2147483897" r:id="rId2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uides.github.com/introduction/flow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0928/Course.Microservices.201612/issues/3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z026.rocks/20170117/split-microservic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微服務架構與實</a:t>
            </a:r>
            <a:r>
              <a:rPr lang="zh-TW" altLang="en-US" dirty="0"/>
              <a:t>戰</a:t>
            </a:r>
            <a:r>
              <a:rPr lang="zh-TW" altLang="en-US" dirty="0" smtClean="0"/>
              <a:t> </a:t>
            </a:r>
            <a:r>
              <a:rPr lang="en-US" altLang="zh-TW" dirty="0" smtClean="0"/>
              <a:t>#4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Andrew </a:t>
            </a:r>
            <a:r>
              <a:rPr lang="en-US" altLang="zh-TW" dirty="0" err="1" smtClean="0"/>
              <a:t>wu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2017/01/19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2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1" y="207317"/>
            <a:ext cx="10643938" cy="59380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78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26" y="1308470"/>
            <a:ext cx="9414478" cy="49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6488668"/>
            <a:ext cx="9322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https://www.santriyatechnologies.com/serve-cloud-computing.php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非微軟陣營的 </a:t>
            </a:r>
            <a:r>
              <a:rPr lang="en-US" altLang="zh-TW" dirty="0" smtClean="0"/>
              <a:t>DevOps</a:t>
            </a:r>
            <a:r>
              <a:rPr lang="zh-TW" altLang="en-US" dirty="0" smtClean="0"/>
              <a:t> 做法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47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小結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討論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2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052858" cy="3566160"/>
          </a:xfrm>
        </p:spPr>
        <p:txBody>
          <a:bodyPr/>
          <a:lstStyle/>
          <a:p>
            <a:r>
              <a:rPr lang="zh-TW" altLang="en-US" dirty="0" smtClean="0"/>
              <a:t>版本控制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分支策略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7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 Strategies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TFS - Branching Guidance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err="1" smtClean="0"/>
              <a:t>Git</a:t>
            </a:r>
            <a:r>
              <a:rPr lang="en-US" altLang="zh-TW" sz="3200" dirty="0" smtClean="0"/>
              <a:t> flow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GitHub flow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70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TFS(2013) </a:t>
            </a:r>
            <a:r>
              <a:rPr lang="en-US" altLang="zh-TW" dirty="0"/>
              <a:t>- Branching </a:t>
            </a:r>
            <a:r>
              <a:rPr lang="en-US" altLang="zh-TW" dirty="0" smtClean="0"/>
              <a:t>Guidance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862137"/>
            <a:ext cx="11477625" cy="1209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6" y="3071812"/>
            <a:ext cx="116871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" y="1011981"/>
            <a:ext cx="114776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04937"/>
            <a:ext cx="113728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" y="2043112"/>
            <a:ext cx="113538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90500"/>
            <a:ext cx="116776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 (ALL)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12/15:</a:t>
            </a:r>
            <a:r>
              <a:rPr lang="zh-TW" altLang="en-US" sz="4000" dirty="0" smtClean="0">
                <a:solidFill>
                  <a:schemeClr val="tx1"/>
                </a:solidFill>
              </a:rPr>
              <a:t> 微服務架構 概觀、相關技術</a:t>
            </a:r>
            <a:endParaRPr lang="en-US" altLang="zh-TW" sz="40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12/29</a:t>
            </a:r>
            <a:r>
              <a:rPr lang="en-US" altLang="zh-TW" sz="4000" dirty="0">
                <a:solidFill>
                  <a:schemeClr val="tx1"/>
                </a:solidFill>
              </a:rPr>
              <a:t>:</a:t>
            </a:r>
            <a:r>
              <a:rPr lang="zh-TW" altLang="en-US" sz="4000" dirty="0">
                <a:solidFill>
                  <a:schemeClr val="tx1"/>
                </a:solidFill>
              </a:rPr>
              <a:t> 微服務 架構設計與實作</a:t>
            </a:r>
            <a:endParaRPr lang="en-US" altLang="zh-TW" sz="4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01/12:</a:t>
            </a:r>
            <a:r>
              <a:rPr lang="zh-TW" altLang="en-US" sz="4000" dirty="0" smtClean="0">
                <a:solidFill>
                  <a:schemeClr val="tx1"/>
                </a:solidFill>
              </a:rPr>
              <a:t> 微服務 架構設計與實作 </a:t>
            </a:r>
            <a:r>
              <a:rPr lang="en-US" altLang="zh-TW" sz="4000" dirty="0" smtClean="0">
                <a:solidFill>
                  <a:schemeClr val="tx1"/>
                </a:solidFill>
              </a:rPr>
              <a:t>(</a:t>
            </a:r>
            <a:r>
              <a:rPr lang="zh-TW" altLang="en-US" sz="4000" dirty="0" smtClean="0">
                <a:solidFill>
                  <a:schemeClr val="tx1"/>
                </a:solidFill>
              </a:rPr>
              <a:t>續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01/12:</a:t>
            </a:r>
            <a:r>
              <a:rPr lang="zh-TW" altLang="en-US" sz="4000" dirty="0" smtClean="0">
                <a:solidFill>
                  <a:schemeClr val="tx1"/>
                </a:solidFill>
              </a:rPr>
              <a:t> 如何佈署微服務架構的系統</a:t>
            </a:r>
            <a:r>
              <a:rPr lang="en-US" altLang="zh-TW" sz="4000" dirty="0" smtClean="0">
                <a:solidFill>
                  <a:schemeClr val="tx1"/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rgbClr val="FF0000"/>
                </a:solidFill>
              </a:rPr>
              <a:t>01/19:</a:t>
            </a:r>
            <a:r>
              <a:rPr lang="zh-TW" altLang="en-US" sz="4000" dirty="0" smtClean="0">
                <a:solidFill>
                  <a:srgbClr val="FF0000"/>
                </a:solidFill>
              </a:rPr>
              <a:t> 微服務完整案例實作 </a:t>
            </a:r>
            <a:r>
              <a:rPr lang="en-US" altLang="zh-TW" sz="4000" dirty="0" smtClean="0">
                <a:solidFill>
                  <a:srgbClr val="FF0000"/>
                </a:solidFill>
              </a:rPr>
              <a:t>(POC )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1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762000"/>
            <a:ext cx="111537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_images/git-branching-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0" y="378465"/>
            <a:ext cx="8150225" cy="108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6419850"/>
            <a:ext cx="12192000" cy="438150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Flow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6200" y="6419850"/>
            <a:ext cx="629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http://git-tutorial.readthedocs.io/zh/latest/branchingmodel.html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6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1.04167E-6 -0.669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名詞對照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773282"/>
              </p:ext>
            </p:extLst>
          </p:nvPr>
        </p:nvGraphicFramePr>
        <p:xfrm>
          <a:off x="1097280" y="286603"/>
          <a:ext cx="10058400" cy="587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537">
                  <a:extLst>
                    <a:ext uri="{9D8B030D-6E8A-4147-A177-3AD203B41FA5}">
                      <a16:colId xmlns:a16="http://schemas.microsoft.com/office/drawing/2014/main" val="282085400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3325288390"/>
                    </a:ext>
                  </a:extLst>
                </a:gridCol>
                <a:gridCol w="4668838">
                  <a:extLst>
                    <a:ext uri="{9D8B030D-6E8A-4147-A177-3AD203B41FA5}">
                      <a16:colId xmlns:a16="http://schemas.microsoft.com/office/drawing/2014/main" val="504194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GIT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TFS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2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開發中 </a:t>
                      </a:r>
                      <a:r>
                        <a:rPr lang="en-US" altLang="zh-TW" dirty="0" smtClean="0"/>
                        <a:t>(RD)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DEVELOP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DEVELOP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8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開發分支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(develop)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：下次發佈版本的最新狀態。從主要分支分出來。有些開發者也稱開發分支為整合分支，自動化測試所根據的程式碼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(source code)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即是以此分支上的版本為基準來進行測試。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86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上線中 </a:t>
                      </a:r>
                      <a:r>
                        <a:rPr lang="en-US" altLang="zh-TW" dirty="0" smtClean="0"/>
                        <a:t>(PD)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MASTER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RELEASE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0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(master)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：處於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production-ready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的狀態，換句話說，即是該版的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code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是可運行的、符合專案需求的、設計良好的、穩定的、可維護的、可擴展的及已文件化的。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6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測試中 </a:t>
                      </a:r>
                      <a:r>
                        <a:rPr lang="en-US" altLang="zh-TW" dirty="0" smtClean="0"/>
                        <a:t>(QA)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RELEASE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MAIN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7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除了主分支，我們也會使用支援分支來幫助專案開發。支援分支可讓整個團隊更容易管理新功能的開發、產品發佈分支或是快速修改一些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。支援分支與主要分支最大的差別在於，支援分支在支援任務結束後就會移除，而主要分支則是始終存在。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本文中我們所使用到的支援分支有：功能分支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(feature)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、發佈分支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(release)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、修補分支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(hotfix)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。每一個支援分支都有其特殊支援目的，並嚴格遵循分支與合併的規定。例如：功能分支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(feature)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只能從開發分支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(develop)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分離出來，也只能與開發分支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(develop)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合併。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6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3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GitHub Flow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14325" y="6457950"/>
            <a:ext cx="448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https://guides.github.com/introduction/flow/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「GIT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398" y="769630"/>
            <a:ext cx="900918" cy="9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t="1" b="35206"/>
          <a:stretch/>
        </p:blipFill>
        <p:spPr>
          <a:xfrm>
            <a:off x="1192530" y="1822966"/>
            <a:ext cx="9867900" cy="43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POC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3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62" y="215875"/>
            <a:ext cx="10619876" cy="59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  <p:pic>
        <p:nvPicPr>
          <p:cNvPr id="1026" name="Picture 2" descr="「GIT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232" y="1628914"/>
            <a:ext cx="900918" cy="9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082413" y="3281784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Docker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24548" y="3988157"/>
            <a:ext cx="128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Unit Test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7702250" y="1400709"/>
            <a:ext cx="1371600" cy="2009241"/>
          </a:xfrm>
          <a:prstGeom prst="roundRect">
            <a:avLst>
              <a:gd name="adj" fmla="val 6945"/>
            </a:avLst>
          </a:prstGeom>
          <a:solidFill>
            <a:srgbClr val="352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</a:t>
            </a:r>
          </a:p>
          <a:p>
            <a:pPr algn="ctr"/>
            <a:r>
              <a:rPr lang="en-US" altLang="zh-TW" dirty="0" smtClean="0"/>
              <a:t>Server 2016</a:t>
            </a:r>
            <a:endParaRPr lang="en-US" altLang="zh-TW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143598" y="1943664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</a:rPr>
              <a:t>MSBuild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028" name="Picture 4" descr="「docker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89" y="1957877"/>
            <a:ext cx="1483915" cy="132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68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/>
          <p:cNvCxnSpPr/>
          <p:nvPr/>
        </p:nvCxnSpPr>
        <p:spPr>
          <a:xfrm>
            <a:off x="619125" y="2452747"/>
            <a:ext cx="1098772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 Branches: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42925" y="3360777"/>
            <a:ext cx="11049000" cy="2491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42925" y="5087977"/>
            <a:ext cx="11049000" cy="251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9346" y="3593584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develop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2361" y="5279627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master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66818" y="2338447"/>
            <a:ext cx="1071557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65576" y="2032099"/>
            <a:ext cx="135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feature/api2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57518" y="2338447"/>
            <a:ext cx="938207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856276" y="2032099"/>
            <a:ext cx="206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feature/</a:t>
            </a:r>
            <a:r>
              <a:rPr lang="en-US" altLang="zh-TW" dirty="0" err="1" smtClean="0"/>
              <a:t>sdk-unittest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429126" y="4244975"/>
            <a:ext cx="1143000" cy="312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429125" y="3898979"/>
            <a:ext cx="14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release/v10.1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179800" y="527962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V10.1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21030" y="2338447"/>
            <a:ext cx="966569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5919788" y="2032099"/>
            <a:ext cx="173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feature/sdk-api2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404351" y="4244975"/>
            <a:ext cx="786517" cy="312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7404351" y="3898979"/>
            <a:ext cx="14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release/v10.2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7816047" y="527962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V10.2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901837" y="2338447"/>
            <a:ext cx="966569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800595" y="2032099"/>
            <a:ext cx="21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feature/</a:t>
            </a:r>
            <a:r>
              <a:rPr lang="en-US" altLang="zh-TW" dirty="0" err="1" smtClean="0"/>
              <a:t>sdk</a:t>
            </a:r>
            <a:r>
              <a:rPr lang="en-US" altLang="zh-TW" dirty="0" smtClean="0"/>
              <a:t>-optimize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0533376" y="1400155"/>
            <a:ext cx="966569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9692238" y="1070987"/>
            <a:ext cx="18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hotfix/cache-error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9071690" y="4244975"/>
            <a:ext cx="786517" cy="312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9071690" y="3898979"/>
            <a:ext cx="14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release/v10.3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243018" y="2371725"/>
            <a:ext cx="0" cy="1123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2147893" y="2371725"/>
            <a:ext cx="0" cy="11239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3071818" y="2371725"/>
            <a:ext cx="0" cy="1123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3805243" y="2390775"/>
            <a:ext cx="0" cy="11239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6110293" y="2371725"/>
            <a:ext cx="0" cy="1123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V="1">
            <a:off x="6872293" y="2371725"/>
            <a:ext cx="0" cy="11239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7973443" y="2371725"/>
            <a:ext cx="0" cy="1123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8773543" y="2400300"/>
            <a:ext cx="0" cy="11239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4510093" y="3495675"/>
            <a:ext cx="0" cy="94297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 flipV="1">
            <a:off x="5481643" y="4437618"/>
            <a:ext cx="90483" cy="84200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5462593" y="3474999"/>
            <a:ext cx="179577" cy="84200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V="1">
            <a:off x="7510681" y="3495675"/>
            <a:ext cx="0" cy="94297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 flipV="1">
            <a:off x="8107748" y="4437618"/>
            <a:ext cx="90483" cy="84200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8088698" y="3474999"/>
            <a:ext cx="179577" cy="84200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9207743" y="3495675"/>
            <a:ext cx="0" cy="94297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 flipV="1">
            <a:off x="9804810" y="4437618"/>
            <a:ext cx="90483" cy="84200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9785760" y="3474999"/>
            <a:ext cx="179577" cy="84200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10533376" y="1440319"/>
            <a:ext cx="174629" cy="3707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11236568" y="1524001"/>
            <a:ext cx="0" cy="197167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4" idx="3"/>
          </p:cNvCxnSpPr>
          <p:nvPr/>
        </p:nvCxnSpPr>
        <p:spPr>
          <a:xfrm flipH="1" flipV="1">
            <a:off x="11369918" y="1524001"/>
            <a:ext cx="222007" cy="368984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9441278" y="527962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V10.3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971518" y="5248552"/>
            <a:ext cx="1270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cache-error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5302496" y="4972051"/>
            <a:ext cx="536330" cy="506728"/>
          </a:xfrm>
          <a:prstGeom prst="ellipse">
            <a:avLst/>
          </a:prstGeom>
          <a:solidFill>
            <a:srgbClr val="7F7F7F">
              <a:alpha val="1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7902821" y="4972051"/>
            <a:ext cx="536330" cy="506728"/>
          </a:xfrm>
          <a:prstGeom prst="ellipse">
            <a:avLst/>
          </a:prstGeom>
          <a:solidFill>
            <a:srgbClr val="7F7F7F">
              <a:alpha val="1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9636371" y="4972051"/>
            <a:ext cx="536330" cy="506728"/>
          </a:xfrm>
          <a:prstGeom prst="ellipse">
            <a:avLst/>
          </a:prstGeom>
          <a:solidFill>
            <a:srgbClr val="7F7F7F">
              <a:alpha val="1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11303246" y="4972051"/>
            <a:ext cx="536330" cy="506728"/>
          </a:xfrm>
          <a:prstGeom prst="ellipse">
            <a:avLst/>
          </a:prstGeom>
          <a:solidFill>
            <a:srgbClr val="7F7F7F">
              <a:alpha val="1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289346" y="2390775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</a:t>
            </a:r>
            <a:endParaRPr lang="zh-TW" altLang="en-US" dirty="0"/>
          </a:p>
        </p:txBody>
      </p:sp>
      <p:cxnSp>
        <p:nvCxnSpPr>
          <p:cNvPr id="55" name="直線接點 54"/>
          <p:cNvCxnSpPr/>
          <p:nvPr/>
        </p:nvCxnSpPr>
        <p:spPr>
          <a:xfrm>
            <a:off x="6987599" y="1524001"/>
            <a:ext cx="46192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6956474" y="125565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hotfix</a:t>
            </a:r>
            <a:endParaRPr lang="zh-TW" altLang="en-US" dirty="0"/>
          </a:p>
        </p:txBody>
      </p:sp>
      <p:cxnSp>
        <p:nvCxnSpPr>
          <p:cNvPr id="76" name="直線接點 75"/>
          <p:cNvCxnSpPr/>
          <p:nvPr/>
        </p:nvCxnSpPr>
        <p:spPr>
          <a:xfrm>
            <a:off x="619125" y="4407574"/>
            <a:ext cx="1098772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289346" y="4345602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release</a:t>
            </a:r>
            <a:endParaRPr lang="zh-TW" altLang="en-US" dirty="0"/>
          </a:p>
        </p:txBody>
      </p:sp>
      <p:sp>
        <p:nvSpPr>
          <p:cNvPr id="17" name="圓角矩形圖說文字 16"/>
          <p:cNvSpPr/>
          <p:nvPr/>
        </p:nvSpPr>
        <p:spPr>
          <a:xfrm>
            <a:off x="1552828" y="3817224"/>
            <a:ext cx="2266950" cy="949246"/>
          </a:xfrm>
          <a:prstGeom prst="wedgeRoundRectCallout">
            <a:avLst>
              <a:gd name="adj1" fmla="val -30917"/>
              <a:gd name="adj2" fmla="val -8329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追加新的 </a:t>
            </a:r>
            <a:r>
              <a:rPr lang="en-US" altLang="zh-TW" dirty="0" smtClean="0"/>
              <a:t>API-2</a:t>
            </a:r>
            <a:endParaRPr lang="zh-TW" altLang="en-US" dirty="0"/>
          </a:p>
        </p:txBody>
      </p:sp>
      <p:sp>
        <p:nvSpPr>
          <p:cNvPr id="78" name="圓角矩形圖說文字 77"/>
          <p:cNvSpPr/>
          <p:nvPr/>
        </p:nvSpPr>
        <p:spPr>
          <a:xfrm>
            <a:off x="3857039" y="912673"/>
            <a:ext cx="2266950" cy="949246"/>
          </a:xfrm>
          <a:prstGeom prst="wedgeRoundRectCallout">
            <a:avLst>
              <a:gd name="adj1" fmla="val -39741"/>
              <a:gd name="adj2" fmla="val 8126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 </a:t>
            </a:r>
            <a:r>
              <a:rPr lang="en-US" altLang="zh-TW" dirty="0" smtClean="0"/>
              <a:t>SDK</a:t>
            </a:r>
            <a:r>
              <a:rPr lang="zh-TW" altLang="en-US" dirty="0" smtClean="0"/>
              <a:t> 單元測</a:t>
            </a:r>
            <a:r>
              <a:rPr lang="zh-TW" altLang="en-US" dirty="0"/>
              <a:t>試</a:t>
            </a:r>
          </a:p>
        </p:txBody>
      </p:sp>
      <p:sp>
        <p:nvSpPr>
          <p:cNvPr id="79" name="圓角矩形圖說文字 78"/>
          <p:cNvSpPr/>
          <p:nvPr/>
        </p:nvSpPr>
        <p:spPr>
          <a:xfrm>
            <a:off x="5629744" y="3744873"/>
            <a:ext cx="2266950" cy="949246"/>
          </a:xfrm>
          <a:prstGeom prst="wedgeRoundRectCallout">
            <a:avLst>
              <a:gd name="adj1" fmla="val -39741"/>
              <a:gd name="adj2" fmla="val 8126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釋出新版</a:t>
            </a:r>
            <a:r>
              <a:rPr lang="en-US" altLang="zh-TW" dirty="0" smtClean="0"/>
              <a:t>:</a:t>
            </a:r>
          </a:p>
          <a:p>
            <a:pPr algn="ctr"/>
            <a:r>
              <a:rPr lang="zh-TW" altLang="en-US" dirty="0" smtClean="0"/>
              <a:t>新增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預備</a:t>
            </a:r>
            <a:r>
              <a:rPr lang="en-US" altLang="zh-TW" dirty="0" smtClean="0"/>
              <a:t>)</a:t>
            </a:r>
          </a:p>
        </p:txBody>
      </p:sp>
      <p:sp>
        <p:nvSpPr>
          <p:cNvPr id="80" name="圓角矩形圖說文字 79"/>
          <p:cNvSpPr/>
          <p:nvPr/>
        </p:nvSpPr>
        <p:spPr>
          <a:xfrm>
            <a:off x="6896725" y="839430"/>
            <a:ext cx="2266950" cy="949246"/>
          </a:xfrm>
          <a:prstGeom prst="wedgeRoundRectCallout">
            <a:avLst>
              <a:gd name="adj1" fmla="val -39741"/>
              <a:gd name="adj2" fmla="val 8126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針對 </a:t>
            </a:r>
            <a:r>
              <a:rPr lang="en-US" altLang="zh-TW" dirty="0" smtClean="0"/>
              <a:t>API2</a:t>
            </a:r>
            <a:r>
              <a:rPr lang="zh-TW" altLang="en-US" dirty="0" smtClean="0"/>
              <a:t> 改寫 </a:t>
            </a:r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81" name="圓角矩形圖說文字 80"/>
          <p:cNvSpPr/>
          <p:nvPr/>
        </p:nvSpPr>
        <p:spPr>
          <a:xfrm>
            <a:off x="8601982" y="2709902"/>
            <a:ext cx="2266950" cy="949246"/>
          </a:xfrm>
          <a:prstGeom prst="wedgeRoundRectCallout">
            <a:avLst>
              <a:gd name="adj1" fmla="val -33859"/>
              <a:gd name="adj2" fmla="val -7025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SDK</a:t>
            </a:r>
            <a:r>
              <a:rPr lang="zh-TW" altLang="en-US" dirty="0" smtClean="0"/>
              <a:t> 效能優化</a:t>
            </a:r>
            <a:endParaRPr lang="zh-TW" altLang="en-US" dirty="0"/>
          </a:p>
        </p:txBody>
      </p:sp>
      <p:sp>
        <p:nvSpPr>
          <p:cNvPr id="82" name="圓角矩形圖說文字 81"/>
          <p:cNvSpPr/>
          <p:nvPr/>
        </p:nvSpPr>
        <p:spPr>
          <a:xfrm>
            <a:off x="8202121" y="5377199"/>
            <a:ext cx="2266950" cy="949246"/>
          </a:xfrm>
          <a:prstGeom prst="wedgeRoundRectCallout">
            <a:avLst>
              <a:gd name="adj1" fmla="val -33859"/>
              <a:gd name="adj2" fmla="val -7025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釋出新版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SDK</a:t>
            </a:r>
            <a:r>
              <a:rPr lang="zh-TW" altLang="en-US" dirty="0" smtClean="0"/>
              <a:t> 改版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(require API2)</a:t>
            </a:r>
            <a:endParaRPr lang="zh-TW" altLang="en-US" dirty="0"/>
          </a:p>
        </p:txBody>
      </p:sp>
      <p:sp>
        <p:nvSpPr>
          <p:cNvPr id="83" name="圓角矩形圖說文字 82"/>
          <p:cNvSpPr/>
          <p:nvPr/>
        </p:nvSpPr>
        <p:spPr>
          <a:xfrm>
            <a:off x="10073022" y="3882408"/>
            <a:ext cx="2266950" cy="949246"/>
          </a:xfrm>
          <a:prstGeom prst="wedgeRoundRectCallout">
            <a:avLst>
              <a:gd name="adj1" fmla="val -53187"/>
              <a:gd name="adj2" fmla="val 7624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釋出新版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SDK</a:t>
            </a:r>
            <a:r>
              <a:rPr lang="zh-TW" altLang="en-US" dirty="0" smtClean="0"/>
              <a:t> 優</a:t>
            </a:r>
            <a:r>
              <a:rPr lang="zh-TW" altLang="en-US" dirty="0"/>
              <a:t>化</a:t>
            </a:r>
            <a:endParaRPr lang="en-US" altLang="zh-TW" dirty="0" smtClean="0"/>
          </a:p>
        </p:txBody>
      </p:sp>
      <p:sp>
        <p:nvSpPr>
          <p:cNvPr id="84" name="圓角矩形圖說文字 83"/>
          <p:cNvSpPr/>
          <p:nvPr/>
        </p:nvSpPr>
        <p:spPr>
          <a:xfrm>
            <a:off x="9934576" y="5815727"/>
            <a:ext cx="2266950" cy="949246"/>
          </a:xfrm>
          <a:prstGeom prst="wedgeRoundRectCallout">
            <a:avLst>
              <a:gd name="adj1" fmla="val 19082"/>
              <a:gd name="adj2" fmla="val -8430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釋出新版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緊急修正</a:t>
            </a:r>
            <a:endParaRPr lang="en-US" altLang="zh-TW" dirty="0" smtClean="0"/>
          </a:p>
        </p:txBody>
      </p:sp>
      <p:sp>
        <p:nvSpPr>
          <p:cNvPr id="87" name="圓角矩形圖說文字 86"/>
          <p:cNvSpPr/>
          <p:nvPr/>
        </p:nvSpPr>
        <p:spPr>
          <a:xfrm>
            <a:off x="9692238" y="146954"/>
            <a:ext cx="2266950" cy="949246"/>
          </a:xfrm>
          <a:prstGeom prst="wedgeRoundRectCallout">
            <a:avLst>
              <a:gd name="adj1" fmla="val 14880"/>
              <a:gd name="adj2" fmla="val 8025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緊急修正 </a:t>
            </a:r>
            <a:r>
              <a:rPr lang="en-US" altLang="zh-TW" dirty="0" smtClean="0"/>
              <a:t>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28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7" grpId="0" animBg="1"/>
      <p:bldP spid="8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3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單元測試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確保跨版本相容性的做法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800" dirty="0" smtClean="0"/>
          </a:p>
          <a:p>
            <a:r>
              <a:rPr lang="zh-TW" altLang="en-US" sz="2800" dirty="0" smtClean="0"/>
              <a:t>問題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如果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推出新版，測試程式也會改版。</a:t>
            </a:r>
            <a:endParaRPr lang="en-US" altLang="zh-TW" sz="2800" dirty="0" smtClean="0"/>
          </a:p>
          <a:p>
            <a:r>
              <a:rPr lang="zh-TW" altLang="en-US" sz="2800" dirty="0" smtClean="0"/>
              <a:t>該如何透過單元測試，確保新的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能跟舊的 </a:t>
            </a:r>
            <a:r>
              <a:rPr lang="en-US" altLang="zh-TW" sz="2800" dirty="0" smtClean="0"/>
              <a:t>SDK</a:t>
            </a:r>
            <a:r>
              <a:rPr lang="zh-TW" altLang="en-US" sz="2800" dirty="0" smtClean="0"/>
              <a:t> 相容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/>
          </a:p>
          <a:p>
            <a:r>
              <a:rPr lang="zh-TW" altLang="en-US" sz="2800" dirty="0" smtClean="0"/>
              <a:t>解法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跨版本進行測試。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 smtClean="0"/>
              <a:t>拿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舊版</a:t>
            </a:r>
            <a:r>
              <a:rPr lang="zh-TW" altLang="en-US" sz="2800" dirty="0" smtClean="0"/>
              <a:t>的單元測試，驗證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新版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..</a:t>
            </a:r>
            <a:endParaRPr lang="zh-TW" altLang="en-US" sz="2800" dirty="0"/>
          </a:p>
        </p:txBody>
      </p:sp>
      <p:pic>
        <p:nvPicPr>
          <p:cNvPr id="4" name="Picture 2" descr="「清朝的劍斬明朝的官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630936"/>
            <a:ext cx="10058400" cy="55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69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跨越版本的單元測</a:t>
            </a:r>
            <a:r>
              <a:rPr lang="zh-TW" altLang="en-US" dirty="0"/>
              <a:t>試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2925" y="5087977"/>
            <a:ext cx="11049000" cy="251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2361" y="5279627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master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179800" y="527962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V10.1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16047" y="527962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V10.2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41278" y="527962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V10.3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971518" y="5248552"/>
            <a:ext cx="1270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cache-error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302496" y="4972051"/>
            <a:ext cx="536330" cy="506728"/>
          </a:xfrm>
          <a:prstGeom prst="ellipse">
            <a:avLst/>
          </a:prstGeom>
          <a:solidFill>
            <a:srgbClr val="7F7F7F">
              <a:alpha val="1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902821" y="4972051"/>
            <a:ext cx="536330" cy="506728"/>
          </a:xfrm>
          <a:prstGeom prst="ellipse">
            <a:avLst/>
          </a:prstGeom>
          <a:solidFill>
            <a:srgbClr val="7F7F7F">
              <a:alpha val="1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9636371" y="4972051"/>
            <a:ext cx="536330" cy="506728"/>
          </a:xfrm>
          <a:prstGeom prst="ellipse">
            <a:avLst/>
          </a:prstGeom>
          <a:solidFill>
            <a:srgbClr val="7F7F7F">
              <a:alpha val="1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303246" y="4972051"/>
            <a:ext cx="536330" cy="506728"/>
          </a:xfrm>
          <a:prstGeom prst="ellipse">
            <a:avLst/>
          </a:prstGeom>
          <a:solidFill>
            <a:srgbClr val="7F7F7F">
              <a:alpha val="1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5034224" y="2009670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5034224" y="3348607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7536264" y="2009670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7536264" y="3348607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9294725" y="2009670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9294725" y="3348607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10969870" y="2009670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10969870" y="3348607"/>
            <a:ext cx="1155561" cy="7335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</a:t>
            </a:r>
            <a:endParaRPr lang="zh-TW" altLang="en-US" dirty="0"/>
          </a:p>
        </p:txBody>
      </p:sp>
      <p:cxnSp>
        <p:nvCxnSpPr>
          <p:cNvPr id="39" name="直線單箭頭接點 38"/>
          <p:cNvCxnSpPr>
            <a:stCxn id="15" idx="0"/>
            <a:endCxn id="3" idx="2"/>
          </p:cNvCxnSpPr>
          <p:nvPr/>
        </p:nvCxnSpPr>
        <p:spPr>
          <a:xfrm flipV="1">
            <a:off x="5612005" y="2743200"/>
            <a:ext cx="0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5" idx="0"/>
            <a:endCxn id="16" idx="2"/>
          </p:cNvCxnSpPr>
          <p:nvPr/>
        </p:nvCxnSpPr>
        <p:spPr>
          <a:xfrm flipV="1">
            <a:off x="5612005" y="2743200"/>
            <a:ext cx="2502040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7" idx="0"/>
            <a:endCxn id="16" idx="2"/>
          </p:cNvCxnSpPr>
          <p:nvPr/>
        </p:nvCxnSpPr>
        <p:spPr>
          <a:xfrm flipV="1">
            <a:off x="8114045" y="2743200"/>
            <a:ext cx="0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5" idx="0"/>
            <a:endCxn id="18" idx="2"/>
          </p:cNvCxnSpPr>
          <p:nvPr/>
        </p:nvCxnSpPr>
        <p:spPr>
          <a:xfrm flipV="1">
            <a:off x="5612005" y="2743200"/>
            <a:ext cx="4260501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7" idx="0"/>
            <a:endCxn id="18" idx="2"/>
          </p:cNvCxnSpPr>
          <p:nvPr/>
        </p:nvCxnSpPr>
        <p:spPr>
          <a:xfrm flipV="1">
            <a:off x="8114045" y="2743200"/>
            <a:ext cx="1758461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9" idx="0"/>
            <a:endCxn id="18" idx="2"/>
          </p:cNvCxnSpPr>
          <p:nvPr/>
        </p:nvCxnSpPr>
        <p:spPr>
          <a:xfrm flipV="1">
            <a:off x="9872506" y="2743200"/>
            <a:ext cx="0" cy="60540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19" idx="0"/>
            <a:endCxn id="20" idx="2"/>
          </p:cNvCxnSpPr>
          <p:nvPr/>
        </p:nvCxnSpPr>
        <p:spPr>
          <a:xfrm flipV="1">
            <a:off x="9872506" y="2743200"/>
            <a:ext cx="1675145" cy="60540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15" idx="0"/>
            <a:endCxn id="20" idx="2"/>
          </p:cNvCxnSpPr>
          <p:nvPr/>
        </p:nvCxnSpPr>
        <p:spPr>
          <a:xfrm flipV="1">
            <a:off x="5612005" y="2743200"/>
            <a:ext cx="5935646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7" idx="0"/>
            <a:endCxn id="20" idx="2"/>
          </p:cNvCxnSpPr>
          <p:nvPr/>
        </p:nvCxnSpPr>
        <p:spPr>
          <a:xfrm flipV="1">
            <a:off x="8114045" y="2743200"/>
            <a:ext cx="3433606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1" idx="0"/>
            <a:endCxn id="20" idx="2"/>
          </p:cNvCxnSpPr>
          <p:nvPr/>
        </p:nvCxnSpPr>
        <p:spPr>
          <a:xfrm flipV="1">
            <a:off x="11547651" y="2743200"/>
            <a:ext cx="0" cy="605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5034224" y="4198063"/>
            <a:ext cx="1155561" cy="5519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64" name="圓角矩形 63"/>
          <p:cNvSpPr/>
          <p:nvPr/>
        </p:nvSpPr>
        <p:spPr>
          <a:xfrm>
            <a:off x="7536263" y="4198063"/>
            <a:ext cx="1155561" cy="5519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65" name="圓角矩形 64"/>
          <p:cNvSpPr/>
          <p:nvPr/>
        </p:nvSpPr>
        <p:spPr>
          <a:xfrm>
            <a:off x="9326755" y="4198063"/>
            <a:ext cx="1155561" cy="5519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66" name="圓角矩形 65"/>
          <p:cNvSpPr/>
          <p:nvPr/>
        </p:nvSpPr>
        <p:spPr>
          <a:xfrm>
            <a:off x="10969869" y="4198063"/>
            <a:ext cx="1155561" cy="5519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62" name="圓角矩形圖說文字 61"/>
          <p:cNvSpPr/>
          <p:nvPr/>
        </p:nvSpPr>
        <p:spPr>
          <a:xfrm>
            <a:off x="1547446" y="1939332"/>
            <a:ext cx="3054699" cy="874206"/>
          </a:xfrm>
          <a:prstGeom prst="wedgeRoundRectCallout">
            <a:avLst>
              <a:gd name="adj1" fmla="val 59936"/>
              <a:gd name="adj2" fmla="val -133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(server) </a:t>
            </a:r>
            <a:r>
              <a:rPr lang="zh-TW" altLang="en-US" dirty="0" smtClean="0"/>
              <a:t>可以容器化</a:t>
            </a:r>
            <a:endParaRPr lang="zh-TW" altLang="en-US" dirty="0"/>
          </a:p>
        </p:txBody>
      </p:sp>
      <p:sp>
        <p:nvSpPr>
          <p:cNvPr id="68" name="圓角矩形圖說文字 67"/>
          <p:cNvSpPr/>
          <p:nvPr/>
        </p:nvSpPr>
        <p:spPr>
          <a:xfrm>
            <a:off x="1547446" y="3344086"/>
            <a:ext cx="3054699" cy="874206"/>
          </a:xfrm>
          <a:prstGeom prst="wedgeRoundRectCallout">
            <a:avLst>
              <a:gd name="adj1" fmla="val 59936"/>
              <a:gd name="adj2" fmla="val -133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測試程式也可以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828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 (01/19)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版本控制 </a:t>
            </a:r>
            <a:r>
              <a:rPr lang="en-US" altLang="zh-TW" sz="2800" dirty="0" smtClean="0"/>
              <a:t>Branch Guidance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DEMO: POC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小結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(All Sessions) </a:t>
            </a:r>
            <a:r>
              <a:rPr lang="en-US" altLang="zh-TW" sz="2800" dirty="0" err="1" smtClean="0"/>
              <a:t>Microservices</a:t>
            </a:r>
            <a:r>
              <a:rPr lang="en-US" altLang="zh-TW" sz="2800" dirty="0" smtClean="0"/>
              <a:t> Q &amp; A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37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#</a:t>
            </a:r>
            <a:r>
              <a:rPr lang="zh-TW" altLang="en-US" dirty="0" smtClean="0">
                <a:solidFill>
                  <a:srgbClr val="00B0F0"/>
                </a:solidFill>
              </a:rPr>
              <a:t> 啟動 </a:t>
            </a:r>
            <a:r>
              <a:rPr lang="en-US" altLang="zh-TW" dirty="0" smtClean="0">
                <a:solidFill>
                  <a:srgbClr val="00B0F0"/>
                </a:solidFill>
              </a:rPr>
              <a:t>APIWEB</a:t>
            </a:r>
          </a:p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/>
              <a:t>run -d --name </a:t>
            </a:r>
            <a:r>
              <a:rPr lang="en-US" altLang="zh-TW" dirty="0" err="1"/>
              <a:t>apiurl</a:t>
            </a:r>
            <a:r>
              <a:rPr lang="en-US" altLang="zh-TW" dirty="0"/>
              <a:t> -p 80 </a:t>
            </a:r>
            <a:r>
              <a:rPr lang="en-US" altLang="zh-TW" dirty="0" smtClean="0"/>
              <a:t>andrew0928/sdkdemo.apiweb:10.1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00B0F0"/>
                </a:solidFill>
              </a:rPr>
              <a:t>#</a:t>
            </a:r>
            <a:r>
              <a:rPr lang="zh-TW" altLang="en-US" dirty="0" smtClean="0">
                <a:solidFill>
                  <a:srgbClr val="00B0F0"/>
                </a:solidFill>
              </a:rPr>
              <a:t> 執行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10.1 </a:t>
            </a:r>
            <a:r>
              <a:rPr lang="zh-TW" altLang="en-US" dirty="0" smtClean="0">
                <a:solidFill>
                  <a:srgbClr val="00B0F0"/>
                </a:solidFill>
              </a:rPr>
              <a:t>版本的測試程式，連結到 </a:t>
            </a:r>
            <a:r>
              <a:rPr lang="en-US" altLang="zh-TW" dirty="0" err="1" smtClean="0">
                <a:solidFill>
                  <a:srgbClr val="00B0F0"/>
                </a:solidFill>
              </a:rPr>
              <a:t>apiurl</a:t>
            </a:r>
            <a:r>
              <a:rPr lang="en-US" altLang="zh-TW" dirty="0" smtClean="0">
                <a:solidFill>
                  <a:srgbClr val="00B0F0"/>
                </a:solidFill>
              </a:rPr>
              <a:t> </a:t>
            </a:r>
            <a:r>
              <a:rPr lang="zh-TW" altLang="en-US" dirty="0" smtClean="0">
                <a:solidFill>
                  <a:srgbClr val="00B0F0"/>
                </a:solidFill>
              </a:rPr>
              <a:t>容器，執行結束就自動刪除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/>
              <a:t>run --</a:t>
            </a:r>
            <a:r>
              <a:rPr lang="en-US" altLang="zh-TW" dirty="0" err="1"/>
              <a:t>rm</a:t>
            </a:r>
            <a:r>
              <a:rPr lang="en-US" altLang="zh-TW" dirty="0"/>
              <a:t> --link </a:t>
            </a:r>
            <a:r>
              <a:rPr lang="en-US" altLang="zh-TW" dirty="0" err="1"/>
              <a:t>apiurl:apiurl</a:t>
            </a:r>
            <a:r>
              <a:rPr lang="en-US" altLang="zh-TW" dirty="0"/>
              <a:t> </a:t>
            </a:r>
            <a:r>
              <a:rPr lang="en-US" altLang="zh-TW" dirty="0" smtClean="0"/>
              <a:t>andrew0928/sdkdemo.testconsole:10.1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B0F0"/>
                </a:solidFill>
              </a:rPr>
              <a:t>#</a:t>
            </a:r>
            <a:r>
              <a:rPr lang="zh-TW" altLang="en-US" dirty="0">
                <a:solidFill>
                  <a:srgbClr val="00B0F0"/>
                </a:solidFill>
              </a:rPr>
              <a:t> 執行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10.2 </a:t>
            </a:r>
            <a:r>
              <a:rPr lang="zh-TW" altLang="en-US" dirty="0">
                <a:solidFill>
                  <a:srgbClr val="00B0F0"/>
                </a:solidFill>
              </a:rPr>
              <a:t>版本的測試程式，連結到 </a:t>
            </a:r>
            <a:r>
              <a:rPr lang="en-US" altLang="zh-TW" dirty="0" err="1">
                <a:solidFill>
                  <a:srgbClr val="00B0F0"/>
                </a:solidFill>
              </a:rPr>
              <a:t>apiurl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zh-TW" altLang="en-US" dirty="0">
                <a:solidFill>
                  <a:srgbClr val="00B0F0"/>
                </a:solidFill>
              </a:rPr>
              <a:t>容器，執行結束就自動刪除</a:t>
            </a:r>
            <a:endParaRPr lang="en-US" altLang="zh-TW" dirty="0">
              <a:solidFill>
                <a:srgbClr val="00B0F0"/>
              </a:solidFill>
            </a:endParaRPr>
          </a:p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/>
              <a:t>run --</a:t>
            </a:r>
            <a:r>
              <a:rPr lang="en-US" altLang="zh-TW" dirty="0" err="1"/>
              <a:t>rm</a:t>
            </a:r>
            <a:r>
              <a:rPr lang="en-US" altLang="zh-TW" dirty="0"/>
              <a:t> --link </a:t>
            </a:r>
            <a:r>
              <a:rPr lang="en-US" altLang="zh-TW" dirty="0" err="1"/>
              <a:t>apiurl:apiurl</a:t>
            </a:r>
            <a:r>
              <a:rPr lang="en-US" altLang="zh-TW" dirty="0"/>
              <a:t> </a:t>
            </a:r>
            <a:r>
              <a:rPr lang="en-US" altLang="zh-TW" dirty="0" smtClean="0"/>
              <a:t>andrew0928/sdkdemo.testconsole:10.2</a:t>
            </a:r>
          </a:p>
          <a:p>
            <a:r>
              <a:rPr lang="en-US" altLang="zh-TW" dirty="0" smtClean="0">
                <a:solidFill>
                  <a:srgbClr val="00B0F0"/>
                </a:solidFill>
              </a:rPr>
              <a:t>#</a:t>
            </a:r>
            <a:r>
              <a:rPr lang="zh-TW" altLang="en-US" dirty="0" smtClean="0">
                <a:solidFill>
                  <a:srgbClr val="00B0F0"/>
                </a:solidFill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…</a:t>
            </a:r>
            <a:endParaRPr lang="en-US" altLang="zh-TW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7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小結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版本控制很重要，必須能追蹤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所有</a:t>
            </a:r>
            <a:r>
              <a:rPr lang="zh-TW" altLang="en-US" sz="2800" dirty="0" smtClean="0"/>
              <a:t>曾經 </a:t>
            </a:r>
            <a:r>
              <a:rPr lang="en-US" altLang="zh-TW" sz="2800" dirty="0" smtClean="0"/>
              <a:t>release</a:t>
            </a:r>
            <a:r>
              <a:rPr lang="zh-TW" altLang="en-US" sz="2800" dirty="0" smtClean="0"/>
              <a:t> 出去的 </a:t>
            </a:r>
            <a:r>
              <a:rPr lang="en-US" altLang="zh-TW" sz="2800" dirty="0" smtClean="0"/>
              <a:t>code</a:t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solidFill>
                  <a:schemeClr val="tx1"/>
                </a:solidFill>
              </a:rPr>
              <a:t>所有的 </a:t>
            </a:r>
            <a:r>
              <a:rPr lang="en-US" altLang="zh-TW" sz="2800" dirty="0" smtClean="0">
                <a:solidFill>
                  <a:schemeClr val="tx1"/>
                </a:solidFill>
              </a:rPr>
              <a:t>deployment 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一定</a:t>
            </a:r>
            <a:r>
              <a:rPr lang="zh-TW" altLang="en-US" sz="2800" dirty="0" smtClean="0">
                <a:solidFill>
                  <a:schemeClr val="tx1"/>
                </a:solidFill>
              </a:rPr>
              <a:t>要透過版本控制系統，不能有任何一行 </a:t>
            </a:r>
            <a:r>
              <a:rPr lang="en-US" altLang="zh-TW" sz="2800" dirty="0" smtClean="0">
                <a:solidFill>
                  <a:schemeClr val="tx1"/>
                </a:solidFill>
              </a:rPr>
              <a:t>code</a:t>
            </a:r>
            <a:r>
              <a:rPr lang="zh-TW" altLang="en-US" sz="2800" dirty="0" smtClean="0">
                <a:solidFill>
                  <a:schemeClr val="tx1"/>
                </a:solidFill>
              </a:rPr>
              <a:t> 略過版本控制，直接從 </a:t>
            </a:r>
            <a:r>
              <a:rPr lang="en-US" altLang="zh-TW" sz="2800" dirty="0" smtClean="0">
                <a:solidFill>
                  <a:schemeClr val="tx1"/>
                </a:solidFill>
              </a:rPr>
              <a:t>RD</a:t>
            </a:r>
            <a:r>
              <a:rPr lang="zh-TW" altLang="en-US" sz="2800" dirty="0" smtClean="0">
                <a:solidFill>
                  <a:schemeClr val="tx1"/>
                </a:solidFill>
              </a:rPr>
              <a:t> 進到 </a:t>
            </a:r>
            <a:r>
              <a:rPr lang="en-US" altLang="zh-TW" sz="2800" dirty="0" smtClean="0">
                <a:solidFill>
                  <a:schemeClr val="tx1"/>
                </a:solidFill>
              </a:rPr>
              <a:t>deployment</a:t>
            </a:r>
            <a:r>
              <a:rPr lang="zh-TW" altLang="en-US" sz="2800" dirty="0" smtClean="0">
                <a:solidFill>
                  <a:schemeClr val="tx1"/>
                </a:solidFill>
              </a:rPr>
              <a:t> 系統 </a:t>
            </a:r>
            <a:r>
              <a:rPr lang="en-US" altLang="zh-TW" sz="2800" dirty="0" smtClean="0">
                <a:solidFill>
                  <a:schemeClr val="tx1"/>
                </a:solidFill>
              </a:rPr>
              <a:t>(</a:t>
            </a:r>
            <a:r>
              <a:rPr lang="zh-TW" altLang="en-US" sz="2800" dirty="0" smtClean="0">
                <a:solidFill>
                  <a:schemeClr val="tx1"/>
                </a:solidFill>
              </a:rPr>
              <a:t>包含 </a:t>
            </a:r>
            <a:r>
              <a:rPr lang="en-US" altLang="zh-TW" sz="2800" dirty="0" smtClean="0">
                <a:solidFill>
                  <a:schemeClr val="tx1"/>
                </a:solidFill>
              </a:rPr>
              <a:t>QA,</a:t>
            </a:r>
            <a:r>
              <a:rPr lang="zh-TW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</a:rPr>
              <a:t>UAT,</a:t>
            </a:r>
            <a:r>
              <a:rPr lang="zh-TW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</a:rPr>
              <a:t>SIT,</a:t>
            </a:r>
            <a:r>
              <a:rPr lang="zh-TW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</a:rPr>
              <a:t>…</a:t>
            </a:r>
            <a:r>
              <a:rPr lang="zh-TW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</a:rPr>
              <a:t>)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800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 smtClean="0">
                <a:solidFill>
                  <a:srgbClr val="FF0000"/>
                </a:solidFill>
              </a:rPr>
              <a:t>自動化</a:t>
            </a:r>
            <a:r>
              <a:rPr lang="zh-TW" altLang="en-US" sz="2800" dirty="0" smtClean="0"/>
              <a:t>很重要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(BUILD,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PACKAGE,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TESTING)</a:t>
            </a:r>
            <a:r>
              <a:rPr lang="zh-TW" altLang="en-US" sz="2800" dirty="0" smtClean="0"/>
              <a:t>，否則這些動作一定會被省略。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將測試程式 </a:t>
            </a:r>
            <a:r>
              <a:rPr lang="en-US" altLang="zh-TW" sz="2800" dirty="0" smtClean="0"/>
              <a:t>&amp;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都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容器化</a:t>
            </a:r>
            <a:r>
              <a:rPr lang="zh-TW" altLang="en-US" sz="2800" dirty="0" smtClean="0"/>
              <a:t>，能讓上述程序更容易維護。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269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Microservices</a:t>
            </a:r>
            <a:r>
              <a:rPr lang="en-US" altLang="zh-TW" dirty="0" smtClean="0"/>
              <a:t> Q &amp; A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35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Questions: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Q: container </a:t>
            </a:r>
            <a:r>
              <a:rPr lang="zh-TW" altLang="en-US" dirty="0" smtClean="0"/>
              <a:t>內如何安裝指定的 </a:t>
            </a:r>
            <a:r>
              <a:rPr lang="en-US" altLang="zh-TW" dirty="0" smtClean="0"/>
              <a:t>hotfix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Q: container </a:t>
            </a:r>
            <a:r>
              <a:rPr lang="zh-TW" altLang="en-US" dirty="0" smtClean="0"/>
              <a:t>如何處理作業系統的更新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r>
              <a:rPr lang="en-US" altLang="zh-TW" dirty="0" smtClean="0"/>
              <a:t>(windows</a:t>
            </a:r>
            <a:r>
              <a:rPr lang="zh-TW" altLang="en-US" dirty="0" smtClean="0"/>
              <a:t> </a:t>
            </a:r>
            <a:r>
              <a:rPr lang="en-US" altLang="zh-TW" dirty="0" smtClean="0"/>
              <a:t>update,</a:t>
            </a:r>
            <a:r>
              <a:rPr lang="zh-TW" altLang="en-US" dirty="0" smtClean="0"/>
              <a:t> </a:t>
            </a:r>
            <a:r>
              <a:rPr lang="en-US" altLang="zh-TW" dirty="0" smtClean="0"/>
              <a:t>IIS</a:t>
            </a:r>
            <a:r>
              <a:rPr lang="zh-TW" altLang="en-US" dirty="0" smtClean="0"/>
              <a:t> </a:t>
            </a:r>
            <a:r>
              <a:rPr lang="en-US" altLang="zh-TW" dirty="0" smtClean="0"/>
              <a:t>hotfix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 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Q: </a:t>
            </a:r>
            <a:r>
              <a:rPr lang="zh-TW" altLang="en-US" dirty="0" smtClean="0"/>
              <a:t>手動準備 </a:t>
            </a:r>
            <a:r>
              <a:rPr lang="en-US" altLang="zh-TW" dirty="0" smtClean="0"/>
              <a:t>container image (</a:t>
            </a:r>
            <a:r>
              <a:rPr lang="zh-TW" altLang="en-US" dirty="0" smtClean="0"/>
              <a:t>不透過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,</a:t>
            </a:r>
            <a:r>
              <a:rPr lang="zh-TW" altLang="en-US" dirty="0" smtClean="0"/>
              <a:t> 改用 </a:t>
            </a:r>
            <a:r>
              <a:rPr lang="en-US" altLang="zh-TW" dirty="0" smtClean="0"/>
              <a:t>commit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Q: ASP.NET web application </a:t>
            </a:r>
            <a:r>
              <a:rPr lang="zh-TW" altLang="en-US" dirty="0" smtClean="0"/>
              <a:t>無法啟動 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link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3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800" b="1" dirty="0" smtClean="0"/>
              <a:t>如何</a:t>
            </a:r>
            <a:r>
              <a:rPr lang="zh-TW" altLang="en-US" sz="2800" b="1" dirty="0"/>
              <a:t>切割 </a:t>
            </a:r>
            <a:r>
              <a:rPr lang="en-US" altLang="zh-TW" sz="2800" b="1" dirty="0" err="1" smtClean="0"/>
              <a:t>Microservices</a:t>
            </a:r>
            <a:r>
              <a:rPr lang="en-US" altLang="zh-TW" sz="2800" b="1" dirty="0" smtClean="0"/>
              <a:t> ?</a:t>
            </a:r>
            <a:br>
              <a:rPr lang="en-US" altLang="zh-TW" sz="2800" b="1" dirty="0" smtClean="0"/>
            </a:br>
            <a:r>
              <a:rPr lang="en-US" altLang="zh-TW" sz="2800" dirty="0" smtClean="0">
                <a:hlinkClick r:id="rId2"/>
              </a:rPr>
              <a:t>http</a:t>
            </a:r>
            <a:r>
              <a:rPr lang="en-US" altLang="zh-TW" sz="2800" dirty="0">
                <a:hlinkClick r:id="rId2"/>
              </a:rPr>
              <a:t>://</a:t>
            </a:r>
            <a:r>
              <a:rPr lang="en-US" altLang="zh-TW" sz="2800" dirty="0" smtClean="0">
                <a:hlinkClick r:id="rId2"/>
              </a:rPr>
              <a:t>blog.mz026.rocks/20170117/split-microservices</a:t>
            </a:r>
            <a:endParaRPr lang="en-US" altLang="zh-TW" sz="2800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61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 bwMode="auto">
          <a:xfrm>
            <a:off x="1563484" y="3346126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1563484" y="4188688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1563484" y="5031250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439891" y="3562664"/>
            <a:ext cx="3645668" cy="283259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6748596" y="4042887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8323670" y="3207940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6748596" y="5091818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9906315" y="4038525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9895611" y="5057473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8323670" y="5911015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281433"/>
            <a:ext cx="5986052" cy="53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Monolithic application approach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6053" y="268813"/>
            <a:ext cx="6450422" cy="53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Microservices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application approach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7272" y="1129974"/>
            <a:ext cx="3392336" cy="206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</a:t>
            </a:r>
            <a:r>
              <a:rPr kumimoji="0" lang="en-US" sz="15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microservice</a:t>
            </a: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application separates functionality into separate smaller services.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out by deploying each service independently creating instances of these services across servers/VMs/containers</a:t>
            </a:r>
          </a:p>
        </p:txBody>
      </p:sp>
      <p:sp>
        <p:nvSpPr>
          <p:cNvPr id="12" name="Hexagon 11"/>
          <p:cNvSpPr/>
          <p:nvPr/>
        </p:nvSpPr>
        <p:spPr bwMode="auto">
          <a:xfrm>
            <a:off x="9951509" y="1408943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Hexagon 12"/>
          <p:cNvSpPr/>
          <p:nvPr/>
        </p:nvSpPr>
        <p:spPr bwMode="auto">
          <a:xfrm>
            <a:off x="11131355" y="1936871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Hexagon 13"/>
          <p:cNvSpPr/>
          <p:nvPr/>
        </p:nvSpPr>
        <p:spPr bwMode="auto">
          <a:xfrm>
            <a:off x="11564235" y="169454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Hexagon 14"/>
          <p:cNvSpPr/>
          <p:nvPr/>
        </p:nvSpPr>
        <p:spPr bwMode="auto">
          <a:xfrm>
            <a:off x="9930527" y="1431219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Hexagon 15"/>
          <p:cNvSpPr/>
          <p:nvPr/>
        </p:nvSpPr>
        <p:spPr bwMode="auto">
          <a:xfrm>
            <a:off x="9955568" y="1384297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Hexagon 16"/>
          <p:cNvSpPr/>
          <p:nvPr/>
        </p:nvSpPr>
        <p:spPr bwMode="auto">
          <a:xfrm>
            <a:off x="9951096" y="1964837"/>
            <a:ext cx="272812" cy="244066"/>
          </a:xfrm>
          <a:prstGeom prst="hexagon">
            <a:avLst>
              <a:gd name="adj" fmla="val 55889"/>
              <a:gd name="vf" fmla="val 11547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Hexagon 17"/>
          <p:cNvSpPr/>
          <p:nvPr/>
        </p:nvSpPr>
        <p:spPr bwMode="auto">
          <a:xfrm>
            <a:off x="9920509" y="1936871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Hexagon 18"/>
          <p:cNvSpPr/>
          <p:nvPr/>
        </p:nvSpPr>
        <p:spPr bwMode="auto">
          <a:xfrm>
            <a:off x="9937732" y="198319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10350653" y="1727613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10391969" y="1678564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10348780" y="1693159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10919019" y="1294011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6472" y="975981"/>
            <a:ext cx="3456340" cy="206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monolithic application has most of its functionality within a few processes that are componentized with libraries. 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by cloning the app on multiple servers/VMs/Containers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7" y="1367721"/>
            <a:ext cx="605950" cy="6023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935" y="1423533"/>
            <a:ext cx="605950" cy="602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380" y="1658307"/>
            <a:ext cx="605950" cy="602386"/>
          </a:xfrm>
          <a:prstGeom prst="rect">
            <a:avLst/>
          </a:prstGeom>
        </p:spPr>
      </p:pic>
      <p:sp>
        <p:nvSpPr>
          <p:cNvPr id="32" name="Hexagon 31"/>
          <p:cNvSpPr/>
          <p:nvPr/>
        </p:nvSpPr>
        <p:spPr bwMode="auto">
          <a:xfrm>
            <a:off x="9886120" y="1371416"/>
            <a:ext cx="366566" cy="309828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9684116" y="1294010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45105" y="945708"/>
            <a:ext cx="749118" cy="37668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065134" y="932513"/>
            <a:ext cx="786721" cy="376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2</a:t>
            </a:r>
          </a:p>
        </p:txBody>
      </p:sp>
      <p:sp>
        <p:nvSpPr>
          <p:cNvPr id="38" name="Hexagon 37"/>
          <p:cNvSpPr/>
          <p:nvPr/>
        </p:nvSpPr>
        <p:spPr bwMode="auto">
          <a:xfrm>
            <a:off x="11124830" y="141813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Hexagon 38"/>
          <p:cNvSpPr/>
          <p:nvPr/>
        </p:nvSpPr>
        <p:spPr bwMode="auto">
          <a:xfrm>
            <a:off x="11124830" y="1408943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Hexagon 39"/>
          <p:cNvSpPr/>
          <p:nvPr/>
        </p:nvSpPr>
        <p:spPr bwMode="auto">
          <a:xfrm>
            <a:off x="11139818" y="1365785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Hexagon 40"/>
          <p:cNvSpPr/>
          <p:nvPr/>
        </p:nvSpPr>
        <p:spPr bwMode="auto">
          <a:xfrm>
            <a:off x="11085559" y="1949836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Hexagon 41"/>
          <p:cNvSpPr/>
          <p:nvPr/>
        </p:nvSpPr>
        <p:spPr bwMode="auto">
          <a:xfrm>
            <a:off x="11577474" y="1671877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Hexagon 42"/>
          <p:cNvSpPr/>
          <p:nvPr/>
        </p:nvSpPr>
        <p:spPr bwMode="auto">
          <a:xfrm>
            <a:off x="11539836" y="166891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Hexagon 43"/>
          <p:cNvSpPr/>
          <p:nvPr/>
        </p:nvSpPr>
        <p:spPr bwMode="auto">
          <a:xfrm>
            <a:off x="11168371" y="1946260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5986053" y="297316"/>
            <a:ext cx="3617" cy="6097943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4005161" y="966264"/>
            <a:ext cx="1023415" cy="1341120"/>
            <a:chOff x="4004846" y="965905"/>
            <a:chExt cx="1023560" cy="1341310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4004846" y="1287776"/>
              <a:ext cx="1023560" cy="1019439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96326" y="1489621"/>
              <a:ext cx="286870" cy="30987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83196" y="1884030"/>
              <a:ext cx="286870" cy="30987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670066" y="1489621"/>
              <a:ext cx="286870" cy="30987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60986" y="965905"/>
              <a:ext cx="749224" cy="376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App 1</a:t>
              </a:r>
            </a:p>
          </p:txBody>
        </p:sp>
      </p:grpSp>
      <p:sp>
        <p:nvSpPr>
          <p:cNvPr id="52" name="Hexagon 51"/>
          <p:cNvSpPr/>
          <p:nvPr/>
        </p:nvSpPr>
        <p:spPr bwMode="auto">
          <a:xfrm>
            <a:off x="9919926" y="1974226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Hexagon 52"/>
          <p:cNvSpPr/>
          <p:nvPr/>
        </p:nvSpPr>
        <p:spPr bwMode="auto">
          <a:xfrm>
            <a:off x="9903286" y="196240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Hexagon 53"/>
          <p:cNvSpPr/>
          <p:nvPr/>
        </p:nvSpPr>
        <p:spPr bwMode="auto">
          <a:xfrm>
            <a:off x="11119123" y="1401439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Hexagon 54"/>
          <p:cNvSpPr/>
          <p:nvPr/>
        </p:nvSpPr>
        <p:spPr bwMode="auto">
          <a:xfrm>
            <a:off x="11124877" y="141427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11130979" y="1382388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Hexagon 56"/>
          <p:cNvSpPr/>
          <p:nvPr/>
        </p:nvSpPr>
        <p:spPr bwMode="auto">
          <a:xfrm>
            <a:off x="10346033" y="171339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Hexagon 57"/>
          <p:cNvSpPr/>
          <p:nvPr/>
        </p:nvSpPr>
        <p:spPr bwMode="auto">
          <a:xfrm>
            <a:off x="10367571" y="170902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Hexagon 32"/>
          <p:cNvSpPr/>
          <p:nvPr/>
        </p:nvSpPr>
        <p:spPr bwMode="auto">
          <a:xfrm>
            <a:off x="9886120" y="1935598"/>
            <a:ext cx="366566" cy="309828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Hexagon 33"/>
          <p:cNvSpPr/>
          <p:nvPr/>
        </p:nvSpPr>
        <p:spPr bwMode="auto">
          <a:xfrm>
            <a:off x="10303479" y="1660278"/>
            <a:ext cx="366566" cy="309828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Hexagon 22"/>
          <p:cNvSpPr/>
          <p:nvPr/>
        </p:nvSpPr>
        <p:spPr bwMode="auto">
          <a:xfrm>
            <a:off x="11084478" y="1363718"/>
            <a:ext cx="366566" cy="309828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Hexagon 24"/>
          <p:cNvSpPr/>
          <p:nvPr/>
        </p:nvSpPr>
        <p:spPr bwMode="auto">
          <a:xfrm>
            <a:off x="11501837" y="1652581"/>
            <a:ext cx="366566" cy="309828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Hexagon 23"/>
          <p:cNvSpPr/>
          <p:nvPr/>
        </p:nvSpPr>
        <p:spPr bwMode="auto">
          <a:xfrm>
            <a:off x="11084478" y="1927901"/>
            <a:ext cx="366566" cy="309828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1613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878E-6 1.64321E-6 L -0.14488 0.296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0" y="147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4542E-6 -2.0699E-6 L -0.16888 0.410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0" y="205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0214E-6 -2.62823E-6 L -0.16517 0.494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59" y="24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432E-6 -2.55561E-6 L -0.08936 0.2812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8" y="1404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644E-6 -4.08534E-8 L -0.21764 0.3971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8" y="198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4.335E-6 L -0.1482 0.279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6" y="1398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2.55561E-6 L -0.04927 0.4228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4" y="211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168E-6 -2.16523E-6 L -0.00664 0.3547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" y="1772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372E-6 2.9823E-6 L -0.02796 0.3229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" y="161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626E-6 -4.52565E-6 L -0.05667 0.516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" y="2580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885E-6 -4.54834E-6 L -0.34057 0.406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8" y="2031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259E-6 -1.31185E-6 L -0.06944 0.238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1191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48889E-7 -1.31185E-6 L -0.15484 0.5860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8" y="29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509E-7 1.02587E-6 L -0.10391 0.655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3275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8159E-6 -3.24557E-6 L -0.08948 0.5794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0" y="2896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3342E-6 -2.72356E-6 L -0.27891 0.4634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2" y="2317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308E-6 4.06264E-6 L -0.32589 0.3819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1" y="1908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339E-7 1.54789E-6 L -0.33138 0.5267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9" y="2632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423E-6 1.89287E-6 L -0.21955 0.5460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8" y="2730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032E-6 3.69496E-6 L -0.21177 0.361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5" y="1808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677E-7 -2.72356E-6 L -0.23768 0.4634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4" y="2317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7 2.26055E-6 L -0.20896 0.662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9" y="3313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57E-6 -1.51158E-6 L -0.06115 0.5594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4" y="2796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5.03858E-7 L -0.14475 0.2376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8" y="118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902E-6 1.39355E-6 L 0.01711 0.5324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" y="26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3" grpId="0" animBg="1"/>
      <p:bldP spid="54" grpId="0" animBg="1"/>
      <p:bldP spid="56" grpId="0" animBg="1"/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DevOps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最適合微服務架構的開發流程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Dev-ops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25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media.licdn.com/mpr/mpr/AAEAAQAAAAAAAAf9AAAAJGE1ZTg0OWQwLWFkMzgtNDk0Ny05MWE4LTFmZjczZTliYzU5ZQ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89"/>
          <a:stretch/>
        </p:blipFill>
        <p:spPr bwMode="auto">
          <a:xfrm>
            <a:off x="233895" y="0"/>
            <a:ext cx="11651830" cy="626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0" y="6488668"/>
            <a:ext cx="685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https://www.linkedin.com/pulse/continuous-testing-devops-dan-ashby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114" y="6357035"/>
            <a:ext cx="8287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http://www.slideshare.net/dbordini/devops-open-source-e-microsoft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28" y="264695"/>
            <a:ext cx="10509807" cy="59090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97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4" y="322593"/>
            <a:ext cx="10635915" cy="590389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50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62" y="215875"/>
            <a:ext cx="10619876" cy="59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11869</TotalTime>
  <Words>1018</Words>
  <Application>Microsoft Office PowerPoint</Application>
  <PresentationFormat>寬螢幕</PresentationFormat>
  <Paragraphs>183</Paragraphs>
  <Slides>35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35</vt:i4>
      </vt:variant>
    </vt:vector>
  </HeadingPairs>
  <TitlesOfParts>
    <vt:vector size="47" baseType="lpstr">
      <vt:lpstr>微軟正黑體</vt:lpstr>
      <vt:lpstr>新細明體</vt:lpstr>
      <vt:lpstr>Arial</vt:lpstr>
      <vt:lpstr>Calibri</vt:lpstr>
      <vt:lpstr>Calibri Light</vt:lpstr>
      <vt:lpstr>Consolas</vt:lpstr>
      <vt:lpstr>Segoe UI</vt:lpstr>
      <vt:lpstr>Segoe UI Light</vt:lpstr>
      <vt:lpstr>Wingdings</vt:lpstr>
      <vt:lpstr>回顧</vt:lpstr>
      <vt:lpstr>5-30721_Build_2016_Template_Dark</vt:lpstr>
      <vt:lpstr>5-30721_Build_2016_Template_Light</vt:lpstr>
      <vt:lpstr>微服務架構與實戰 #4</vt:lpstr>
      <vt:lpstr>AGENDA (ALL)</vt:lpstr>
      <vt:lpstr>AGENDA (01/19)</vt:lpstr>
      <vt:lpstr>PowerPoint 簡報</vt:lpstr>
      <vt:lpstr>DevOps</vt:lpstr>
      <vt:lpstr>PowerPoint 簡報</vt:lpstr>
      <vt:lpstr>PowerPoint 簡報</vt:lpstr>
      <vt:lpstr>PowerPoint 簡報</vt:lpstr>
      <vt:lpstr>PowerPoint 簡報</vt:lpstr>
      <vt:lpstr>PowerPoint 簡報</vt:lpstr>
      <vt:lpstr>非微軟陣營的 DevOps 做法 (參考) </vt:lpstr>
      <vt:lpstr>小結 &amp; 討論</vt:lpstr>
      <vt:lpstr>版本控制 – 分支策略</vt:lpstr>
      <vt:lpstr>Branch Strategies</vt:lpstr>
      <vt:lpstr>TFS(2013) - Branching Guidance</vt:lpstr>
      <vt:lpstr>PowerPoint 簡報</vt:lpstr>
      <vt:lpstr>PowerPoint 簡報</vt:lpstr>
      <vt:lpstr>PowerPoint 簡報</vt:lpstr>
      <vt:lpstr>PowerPoint 簡報</vt:lpstr>
      <vt:lpstr>PowerPoint 簡報</vt:lpstr>
      <vt:lpstr>Git Flow</vt:lpstr>
      <vt:lpstr>名詞對照</vt:lpstr>
      <vt:lpstr>GitHub Flow</vt:lpstr>
      <vt:lpstr>DEMO: POC</vt:lpstr>
      <vt:lpstr>PowerPoint 簡報</vt:lpstr>
      <vt:lpstr>DEMO Branches:</vt:lpstr>
      <vt:lpstr>PowerPoint 簡報</vt:lpstr>
      <vt:lpstr>單元測試 – 確保跨版本相容性的做法</vt:lpstr>
      <vt:lpstr>跨越版本的單元測試</vt:lpstr>
      <vt:lpstr>PowerPoint 簡報</vt:lpstr>
      <vt:lpstr>PowerPoint 簡報</vt:lpstr>
      <vt:lpstr>小結</vt:lpstr>
      <vt:lpstr>Microservices Q &amp; A</vt:lpstr>
      <vt:lpstr>Questions: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Token 入門</dc:title>
  <dc:creator>Andrew Wu</dc:creator>
  <cp:lastModifiedBy>Andrew Wu</cp:lastModifiedBy>
  <cp:revision>209</cp:revision>
  <dcterms:created xsi:type="dcterms:W3CDTF">2016-11-15T09:34:15Z</dcterms:created>
  <dcterms:modified xsi:type="dcterms:W3CDTF">2017-01-19T04:16:15Z</dcterms:modified>
</cp:coreProperties>
</file>