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41"/>
  </p:notesMasterIdLst>
  <p:sldIdLst>
    <p:sldId id="256" r:id="rId4"/>
    <p:sldId id="257" r:id="rId5"/>
    <p:sldId id="283" r:id="rId6"/>
    <p:sldId id="632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9" r:id="rId22"/>
    <p:sldId id="650" r:id="rId23"/>
    <p:sldId id="651" r:id="rId24"/>
    <p:sldId id="652" r:id="rId25"/>
    <p:sldId id="653" r:id="rId26"/>
    <p:sldId id="654" r:id="rId27"/>
    <p:sldId id="656" r:id="rId28"/>
    <p:sldId id="655" r:id="rId29"/>
    <p:sldId id="666" r:id="rId30"/>
    <p:sldId id="665" r:id="rId31"/>
    <p:sldId id="664" r:id="rId32"/>
    <p:sldId id="667" r:id="rId33"/>
    <p:sldId id="668" r:id="rId34"/>
    <p:sldId id="657" r:id="rId35"/>
    <p:sldId id="661" r:id="rId36"/>
    <p:sldId id="662" r:id="rId37"/>
    <p:sldId id="669" r:id="rId38"/>
    <p:sldId id="658" r:id="rId39"/>
    <p:sldId id="6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D582C"/>
    <a:srgbClr val="352152"/>
    <a:srgbClr val="5E2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86" autoAdjust="0"/>
  </p:normalViewPr>
  <p:slideViewPr>
    <p:cSldViewPr snapToGrid="0">
      <p:cViewPr varScale="1">
        <p:scale>
          <a:sx n="95" d="100"/>
          <a:sy n="95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pPr marL="171450" indent="-171450">
              <a:buFontTx/>
              <a:buChar char="-"/>
            </a:pPr>
            <a:r>
              <a:rPr lang="en-US" altLang="zh-TW" dirty="0" smtClean="0"/>
              <a:t>Global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</a:t>
            </a:r>
            <a:r>
              <a:rPr lang="en-US" altLang="zh-TW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zh-TW" baseline="0" dirty="0" smtClean="0"/>
          </a:p>
          <a:p>
            <a:pPr marL="0" indent="0">
              <a:buFontTx/>
              <a:buNone/>
            </a:pPr>
            <a:r>
              <a:rPr lang="zh-TW" altLang="en-US" baseline="0" dirty="0" smtClean="0"/>
              <a:t>微服務的先修課程</a:t>
            </a:r>
            <a:endParaRPr lang="en-US" altLang="zh-TW" baseline="0" dirty="0" smtClean="0"/>
          </a:p>
          <a:p>
            <a:pPr marL="171450" indent="-171450">
              <a:buFontTx/>
              <a:buChar char="-"/>
            </a:pPr>
            <a:r>
              <a:rPr lang="zh-TW" altLang="en-US" baseline="0" dirty="0" smtClean="0"/>
              <a:t>概念</a:t>
            </a:r>
            <a:endParaRPr lang="en-US" altLang="zh-TW" baseline="0" smtClean="0"/>
          </a:p>
          <a:p>
            <a:pPr marL="171450" indent="-171450">
              <a:buFontTx/>
              <a:buChar char="-"/>
            </a:pPr>
            <a:r>
              <a:rPr lang="zh-TW" altLang="en-US" baseline="0" smtClean="0"/>
              <a:t>分散式</a:t>
            </a:r>
            <a:r>
              <a:rPr lang="zh-TW" altLang="en-US" baseline="0" dirty="0" smtClean="0"/>
              <a:t>系統的開發 </a:t>
            </a:r>
            <a:r>
              <a:rPr lang="en-US" altLang="zh-TW" baseline="0" dirty="0" smtClean="0"/>
              <a:t>–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API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/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SDK</a:t>
            </a:r>
          </a:p>
          <a:p>
            <a:pPr marL="171450" indent="-171450">
              <a:buFontTx/>
              <a:buChar char="-"/>
            </a:pPr>
            <a:r>
              <a:rPr lang="zh-TW" altLang="en-US" baseline="0" dirty="0" smtClean="0"/>
              <a:t>分散式系統的佈署問題</a:t>
            </a:r>
            <a:endParaRPr lang="en-US" altLang="zh-TW" baseline="0" dirty="0" smtClean="0"/>
          </a:p>
          <a:p>
            <a:pPr marL="171450" indent="-171450">
              <a:buFontTx/>
              <a:buChar char="-"/>
            </a:pPr>
            <a:r>
              <a:rPr lang="zh-TW" altLang="en-US" baseline="0" dirty="0" smtClean="0"/>
              <a:t>分散式系統的開發流程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0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</a:t>
            </a:r>
            <a:r>
              <a:rPr lang="zh-TW" altLang="en-US" dirty="0" smtClean="0"/>
              <a:t>是最終真正準備好能夠交付的 </a:t>
            </a:r>
            <a:r>
              <a:rPr lang="en-US" altLang="zh-TW" dirty="0" smtClean="0"/>
              <a:t>code, </a:t>
            </a:r>
            <a:r>
              <a:rPr lang="zh-TW" altLang="en-US" dirty="0" smtClean="0"/>
              <a:t>真正 </a:t>
            </a:r>
            <a:r>
              <a:rPr lang="en-US" altLang="zh-TW" dirty="0" smtClean="0"/>
              <a:t>released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是 </a:t>
            </a:r>
            <a:r>
              <a:rPr lang="en-US" altLang="zh-TW" dirty="0" err="1" smtClean="0"/>
              <a:t>rel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</a:p>
          <a:p>
            <a:r>
              <a:rPr lang="en-US" altLang="zh-TW" dirty="0" smtClean="0"/>
              <a:t>QA </a:t>
            </a:r>
            <a:r>
              <a:rPr lang="zh-TW" altLang="en-US" dirty="0" smtClean="0"/>
              <a:t>測試的標的應該是 </a:t>
            </a:r>
            <a:r>
              <a:rPr lang="en-US" altLang="zh-TW" dirty="0" smtClean="0"/>
              <a:t>main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0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branches: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為了 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 前的工作準備的 </a:t>
            </a:r>
            <a:r>
              <a:rPr lang="en-US" altLang="zh-TW" baseline="0" dirty="0" smtClean="0"/>
              <a:t>branch,</a:t>
            </a:r>
            <a:r>
              <a:rPr lang="zh-TW" altLang="en-US" baseline="0" dirty="0" smtClean="0"/>
              <a:t> 真正 </a:t>
            </a:r>
            <a:r>
              <a:rPr lang="en-US" altLang="zh-TW" baseline="0" dirty="0" smtClean="0"/>
              <a:t>released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</a:t>
            </a:r>
            <a:r>
              <a:rPr lang="zh-TW" altLang="en-US" baseline="0" dirty="0" smtClean="0"/>
              <a:t> 是 </a:t>
            </a:r>
            <a:r>
              <a:rPr lang="en-US" altLang="zh-TW" baseline="0" dirty="0" smtClean="0"/>
              <a:t>master</a:t>
            </a:r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QA</a:t>
            </a:r>
            <a:r>
              <a:rPr lang="zh-TW" altLang="en-US" baseline="0" dirty="0" smtClean="0"/>
              <a:t> 要測試的對象應該是 </a:t>
            </a:r>
            <a:r>
              <a:rPr lang="en-US" altLang="zh-TW" baseline="0" dirty="0" smtClean="0"/>
              <a:t>release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名詞對應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vs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TFS)</a:t>
            </a:r>
          </a:p>
          <a:p>
            <a:r>
              <a:rPr lang="en-US" altLang="zh-TW" baseline="0" dirty="0" smtClean="0"/>
              <a:t>Dev = Dev</a:t>
            </a:r>
          </a:p>
          <a:p>
            <a:r>
              <a:rPr lang="en-US" altLang="zh-TW" baseline="0" dirty="0" smtClean="0"/>
              <a:t>Release = Main</a:t>
            </a:r>
          </a:p>
          <a:p>
            <a:r>
              <a:rPr lang="en-US" altLang="zh-TW" baseline="0" dirty="0" smtClean="0"/>
              <a:t>Master = Release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9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4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3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3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3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0928/Course.Microservices.201612/issues/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z026.rocks/20170117/split-microservic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207317"/>
            <a:ext cx="10643938" cy="5938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26" y="1308470"/>
            <a:ext cx="9414478" cy="4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88668"/>
            <a:ext cx="932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https://www.santriyatechnologies.com/serve-cloud-computing.php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非微軟陣營的 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 做法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2858" cy="3566160"/>
          </a:xfrm>
        </p:spPr>
        <p:txBody>
          <a:bodyPr/>
          <a:lstStyle/>
          <a:p>
            <a:r>
              <a:rPr lang="zh-TW" altLang="en-US" dirty="0" smtClean="0"/>
              <a:t>版本控制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分支策略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Strategies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TFS - Branching Guidance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 smtClean="0"/>
              <a:t>Git</a:t>
            </a:r>
            <a:r>
              <a:rPr lang="en-US" altLang="zh-TW" sz="3200" dirty="0" smtClean="0"/>
              <a:t> flow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GitHub flow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TFS(2013) </a:t>
            </a:r>
            <a:r>
              <a:rPr lang="en-US" altLang="zh-TW" dirty="0"/>
              <a:t>- Branching </a:t>
            </a:r>
            <a:r>
              <a:rPr lang="en-US" altLang="zh-TW" dirty="0" smtClean="0"/>
              <a:t>Guidance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62137"/>
            <a:ext cx="11477625" cy="1209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3071812"/>
            <a:ext cx="11687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" y="1011981"/>
            <a:ext cx="1147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4937"/>
            <a:ext cx="11372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2043112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90500"/>
            <a:ext cx="11677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 架構設計與實作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續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01/19:</a:t>
            </a:r>
            <a:r>
              <a:rPr lang="zh-TW" altLang="en-US" sz="4000" dirty="0" smtClean="0">
                <a:solidFill>
                  <a:srgbClr val="FF0000"/>
                </a:solidFill>
              </a:rPr>
              <a:t> 微</a:t>
            </a:r>
            <a:r>
              <a:rPr lang="zh-TW" altLang="en-US" sz="4000" dirty="0" smtClean="0">
                <a:solidFill>
                  <a:srgbClr val="FF0000"/>
                </a:solidFill>
              </a:rPr>
              <a:t>服務 </a:t>
            </a:r>
            <a:r>
              <a:rPr lang="zh-TW" altLang="en-US" sz="4000" dirty="0" smtClean="0">
                <a:solidFill>
                  <a:srgbClr val="FF0000"/>
                </a:solidFill>
              </a:rPr>
              <a:t>開發流程</a:t>
            </a:r>
            <a:r>
              <a:rPr lang="zh-TW" altLang="en-US" sz="4000" dirty="0" smtClean="0">
                <a:solidFill>
                  <a:srgbClr val="FF0000"/>
                </a:solidFill>
              </a:rPr>
              <a:t>案例</a:t>
            </a:r>
            <a:r>
              <a:rPr lang="zh-TW" altLang="en-US" sz="4000" dirty="0" smtClean="0">
                <a:solidFill>
                  <a:srgbClr val="FF0000"/>
                </a:solidFill>
              </a:rPr>
              <a:t>實作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(POC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762000"/>
            <a:ext cx="11153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git-branching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78465"/>
            <a:ext cx="8150225" cy="10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00" y="6419850"/>
            <a:ext cx="62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http://git-tutorial.readthedocs.io/zh/latest/branchingmodel.html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6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名詞對照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73282"/>
              </p:ext>
            </p:extLst>
          </p:nvPr>
        </p:nvGraphicFramePr>
        <p:xfrm>
          <a:off x="1097280" y="286603"/>
          <a:ext cx="100584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282085400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325288390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50419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GIT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TFS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開發中 </a:t>
                      </a:r>
                      <a:r>
                        <a:rPr lang="en-US" altLang="zh-TW" dirty="0" smtClean="0"/>
                        <a:t>(RD)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：下次發佈版本的最新狀態。從主要分支分出來。有些開發者也稱開發分支為整合分支，自動化測試所根據的程式碼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(source code)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即是以此分支上的版本為基準來進行測試。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上線中 </a:t>
                      </a:r>
                      <a:r>
                        <a:rPr lang="en-US" altLang="zh-TW" dirty="0" smtClean="0"/>
                        <a:t>(PD)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MASTER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(master)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：處於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production-ready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的狀態，換句話說，即是該版的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是可運行的、符合專案需求的、設計良好的、穩定的、可維護的、可擴展的及已文件化的。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測試中 </a:t>
                      </a:r>
                      <a:r>
                        <a:rPr lang="en-US" altLang="zh-TW" dirty="0" smtClean="0"/>
                        <a:t>(QA)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MAIN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除了主分支，我們也會使用支援分支來幫助專案開發。支援分支可讓整個團隊更容易管理新功能的開發、產品發佈分支或是快速修改一些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。支援分支與主要分支最大的差別在於，支援分支在支援任務結束後就會移除，而主要分支則是始終存在。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本文中我們所使用到的支援分支有：功能分支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、發佈分支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(release)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、修補分支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(hotfix)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。每一個支援分支都有其特殊支援目的，並嚴格遵循分支與合併的規定。例如：功能分支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只能從開發分支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分離出來，也只能與開發分支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合併。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325" y="6457950"/>
            <a:ext cx="448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https://guides.github.com/introduction/flow/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「GIT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8" y="769630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" b="35206"/>
          <a:stretch/>
        </p:blipFill>
        <p:spPr>
          <a:xfrm>
            <a:off x="1192530" y="1822966"/>
            <a:ext cx="9867900" cy="4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POC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pic>
        <p:nvPicPr>
          <p:cNvPr id="1026" name="Picture 2" descr="「GIT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2" y="1628914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82413" y="328178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Docker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24548" y="3988157"/>
            <a:ext cx="12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Unit Test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702250" y="1400709"/>
            <a:ext cx="1371600" cy="2009241"/>
          </a:xfrm>
          <a:prstGeom prst="roundRect">
            <a:avLst>
              <a:gd name="adj" fmla="val 6945"/>
            </a:avLst>
          </a:prstGeom>
          <a:solidFill>
            <a:srgbClr val="352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  <a:p>
            <a:pPr algn="ctr"/>
            <a:r>
              <a:rPr lang="en-US" altLang="zh-TW" dirty="0" smtClean="0"/>
              <a:t>Server 2016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43598" y="194366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MSBuild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「docker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9" y="1957877"/>
            <a:ext cx="1483915" cy="13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>
            <a:off x="619125" y="2452747"/>
            <a:ext cx="109877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Branches: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2925" y="3360777"/>
            <a:ext cx="11049000" cy="249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9346" y="359358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6818" y="2338447"/>
            <a:ext cx="1071557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65576" y="2032099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feature/api2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57518" y="2338447"/>
            <a:ext cx="938207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56276" y="2032099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sdk-unittest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29126" y="4244975"/>
            <a:ext cx="1143000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429125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179800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21030" y="2338447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919788" y="2032099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feature/sdk-api2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404351" y="4244975"/>
            <a:ext cx="786517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7404351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release/v10.2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16047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901837" y="2338447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800595" y="203209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-optimize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533376" y="1400155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9692238" y="1070987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hotfix/cache-error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071690" y="4244975"/>
            <a:ext cx="786517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9071690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release/v10.3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243018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147893" y="237172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071818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3805243" y="239077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110293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6872293" y="237172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7973443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8773543" y="2400300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10093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481643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5462593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7510681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 flipV="1">
            <a:off x="8107748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8088698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9207743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9804810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9785760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10533376" y="1440319"/>
            <a:ext cx="174629" cy="3707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11236568" y="1524001"/>
            <a:ext cx="0" cy="19716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" idx="3"/>
          </p:cNvCxnSpPr>
          <p:nvPr/>
        </p:nvCxnSpPr>
        <p:spPr>
          <a:xfrm flipH="1" flipV="1">
            <a:off x="11369918" y="1524001"/>
            <a:ext cx="222007" cy="36898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441278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V10.3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71518" y="5248552"/>
            <a:ext cx="127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cache-error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130324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289346" y="2390775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6987599" y="1524001"/>
            <a:ext cx="46192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956474" y="125565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hotfix</a:t>
            </a:r>
            <a:endParaRPr lang="zh-TW" altLang="en-US" dirty="0"/>
          </a:p>
        </p:txBody>
      </p:sp>
      <p:cxnSp>
        <p:nvCxnSpPr>
          <p:cNvPr id="76" name="直線接點 75"/>
          <p:cNvCxnSpPr/>
          <p:nvPr/>
        </p:nvCxnSpPr>
        <p:spPr>
          <a:xfrm>
            <a:off x="619125" y="4407574"/>
            <a:ext cx="109877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89346" y="4345602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</a:t>
            </a:r>
            <a:endParaRPr lang="zh-TW" altLang="en-US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1552828" y="3817224"/>
            <a:ext cx="2266950" cy="949246"/>
          </a:xfrm>
          <a:prstGeom prst="wedgeRoundRectCallout">
            <a:avLst>
              <a:gd name="adj1" fmla="val -30917"/>
              <a:gd name="adj2" fmla="val -832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追加新的 </a:t>
            </a:r>
            <a:r>
              <a:rPr lang="en-US" altLang="zh-TW" dirty="0" smtClean="0"/>
              <a:t>API-2</a:t>
            </a:r>
            <a:endParaRPr lang="zh-TW" altLang="en-US" dirty="0"/>
          </a:p>
        </p:txBody>
      </p:sp>
      <p:sp>
        <p:nvSpPr>
          <p:cNvPr id="78" name="圓角矩形圖說文字 77"/>
          <p:cNvSpPr/>
          <p:nvPr/>
        </p:nvSpPr>
        <p:spPr>
          <a:xfrm>
            <a:off x="3857039" y="912673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 </a:t>
            </a:r>
            <a:r>
              <a:rPr lang="en-US" altLang="zh-TW" dirty="0" smtClean="0"/>
              <a:t>SDK</a:t>
            </a:r>
            <a:r>
              <a:rPr lang="zh-TW" altLang="en-US" dirty="0" smtClean="0"/>
              <a:t> 單元測</a:t>
            </a:r>
            <a:r>
              <a:rPr lang="zh-TW" altLang="en-US" dirty="0"/>
              <a:t>試</a:t>
            </a:r>
          </a:p>
        </p:txBody>
      </p:sp>
      <p:sp>
        <p:nvSpPr>
          <p:cNvPr id="79" name="圓角矩形圖說文字 78"/>
          <p:cNvSpPr/>
          <p:nvPr/>
        </p:nvSpPr>
        <p:spPr>
          <a:xfrm>
            <a:off x="5629744" y="3744873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r>
              <a:rPr lang="en-US" altLang="zh-TW" dirty="0" smtClean="0"/>
              <a:t>:</a:t>
            </a:r>
          </a:p>
          <a:p>
            <a:pPr algn="ctr"/>
            <a:r>
              <a:rPr lang="zh-TW" altLang="en-US" dirty="0" smtClean="0"/>
              <a:t>新增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預備</a:t>
            </a:r>
            <a:r>
              <a:rPr lang="en-US" altLang="zh-TW" dirty="0" smtClean="0"/>
              <a:t>)</a:t>
            </a:r>
          </a:p>
        </p:txBody>
      </p:sp>
      <p:sp>
        <p:nvSpPr>
          <p:cNvPr id="80" name="圓角矩形圖說文字 79"/>
          <p:cNvSpPr/>
          <p:nvPr/>
        </p:nvSpPr>
        <p:spPr>
          <a:xfrm>
            <a:off x="6896725" y="839430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針對 </a:t>
            </a:r>
            <a:r>
              <a:rPr lang="en-US" altLang="zh-TW" dirty="0" smtClean="0"/>
              <a:t>API2</a:t>
            </a:r>
            <a:r>
              <a:rPr lang="zh-TW" altLang="en-US" dirty="0" smtClean="0"/>
              <a:t> 改寫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1" name="圓角矩形圖說文字 80"/>
          <p:cNvSpPr/>
          <p:nvPr/>
        </p:nvSpPr>
        <p:spPr>
          <a:xfrm>
            <a:off x="8601982" y="2709902"/>
            <a:ext cx="2266950" cy="949246"/>
          </a:xfrm>
          <a:prstGeom prst="wedgeRoundRectCallout">
            <a:avLst>
              <a:gd name="adj1" fmla="val -33859"/>
              <a:gd name="adj2" fmla="val -702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效能優化</a:t>
            </a:r>
            <a:endParaRPr lang="zh-TW" altLang="en-US" dirty="0"/>
          </a:p>
        </p:txBody>
      </p:sp>
      <p:sp>
        <p:nvSpPr>
          <p:cNvPr id="82" name="圓角矩形圖說文字 81"/>
          <p:cNvSpPr/>
          <p:nvPr/>
        </p:nvSpPr>
        <p:spPr>
          <a:xfrm>
            <a:off x="8202121" y="5377199"/>
            <a:ext cx="2266950" cy="949246"/>
          </a:xfrm>
          <a:prstGeom prst="wedgeRoundRectCallout">
            <a:avLst>
              <a:gd name="adj1" fmla="val -33859"/>
              <a:gd name="adj2" fmla="val -702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改版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(require API2)</a:t>
            </a:r>
            <a:endParaRPr lang="zh-TW" altLang="en-US" dirty="0"/>
          </a:p>
        </p:txBody>
      </p:sp>
      <p:sp>
        <p:nvSpPr>
          <p:cNvPr id="83" name="圓角矩形圖說文字 82"/>
          <p:cNvSpPr/>
          <p:nvPr/>
        </p:nvSpPr>
        <p:spPr>
          <a:xfrm>
            <a:off x="10073022" y="3882408"/>
            <a:ext cx="2266950" cy="949246"/>
          </a:xfrm>
          <a:prstGeom prst="wedgeRoundRectCallout">
            <a:avLst>
              <a:gd name="adj1" fmla="val -53187"/>
              <a:gd name="adj2" fmla="val 762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優</a:t>
            </a:r>
            <a:r>
              <a:rPr lang="zh-TW" altLang="en-US" dirty="0"/>
              <a:t>化</a:t>
            </a:r>
            <a:endParaRPr lang="en-US" altLang="zh-TW" dirty="0" smtClean="0"/>
          </a:p>
        </p:txBody>
      </p:sp>
      <p:sp>
        <p:nvSpPr>
          <p:cNvPr id="84" name="圓角矩形圖說文字 83"/>
          <p:cNvSpPr/>
          <p:nvPr/>
        </p:nvSpPr>
        <p:spPr>
          <a:xfrm>
            <a:off x="9934576" y="5815727"/>
            <a:ext cx="2266950" cy="949246"/>
          </a:xfrm>
          <a:prstGeom prst="wedgeRoundRectCallout">
            <a:avLst>
              <a:gd name="adj1" fmla="val 19082"/>
              <a:gd name="adj2" fmla="val -84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緊急修正</a:t>
            </a:r>
            <a:endParaRPr lang="en-US" altLang="zh-TW" dirty="0" smtClean="0"/>
          </a:p>
        </p:txBody>
      </p:sp>
      <p:sp>
        <p:nvSpPr>
          <p:cNvPr id="87" name="圓角矩形圖說文字 86"/>
          <p:cNvSpPr/>
          <p:nvPr/>
        </p:nvSpPr>
        <p:spPr>
          <a:xfrm>
            <a:off x="9692238" y="146954"/>
            <a:ext cx="2266950" cy="949246"/>
          </a:xfrm>
          <a:prstGeom prst="wedgeRoundRectCallout">
            <a:avLst>
              <a:gd name="adj1" fmla="val 14880"/>
              <a:gd name="adj2" fmla="val 802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緊急修正 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8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確保跨版本相容性的做法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如果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推出新版，測試程式也會改版。</a:t>
            </a:r>
            <a:endParaRPr lang="en-US" altLang="zh-TW" sz="2800" dirty="0" smtClean="0"/>
          </a:p>
          <a:p>
            <a:r>
              <a:rPr lang="zh-TW" altLang="en-US" sz="2800" dirty="0" smtClean="0"/>
              <a:t>該如何透過單元測試，確保新的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能跟舊的 </a:t>
            </a:r>
            <a:r>
              <a:rPr lang="en-US" altLang="zh-TW" sz="2800" dirty="0" smtClean="0"/>
              <a:t>SDK</a:t>
            </a:r>
            <a:r>
              <a:rPr lang="zh-TW" altLang="en-US" sz="2800" dirty="0" smtClean="0"/>
              <a:t> 相容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跨版本進行測試。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拿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舊版</a:t>
            </a:r>
            <a:r>
              <a:rPr lang="zh-TW" altLang="en-US" sz="2800" dirty="0" smtClean="0"/>
              <a:t>的單元測試，驗證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新版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..</a:t>
            </a:r>
            <a:endParaRPr lang="zh-TW" altLang="en-US" sz="2800" dirty="0"/>
          </a:p>
        </p:txBody>
      </p:sp>
      <p:pic>
        <p:nvPicPr>
          <p:cNvPr id="4" name="Picture 2" descr="「清朝的劍斬明朝的官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30936"/>
            <a:ext cx="1005840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跨越版本的單元測</a:t>
            </a:r>
            <a:r>
              <a:rPr lang="zh-TW" altLang="en-US" dirty="0"/>
              <a:t>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79800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16047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41278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971518" y="5248552"/>
            <a:ext cx="127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cache-error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30324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03422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03422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3626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53626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294725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294725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0969870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0969870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15" idx="0"/>
            <a:endCxn id="3" idx="2"/>
          </p:cNvCxnSpPr>
          <p:nvPr/>
        </p:nvCxnSpPr>
        <p:spPr>
          <a:xfrm flipV="1">
            <a:off x="561200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0"/>
            <a:endCxn id="16" idx="2"/>
          </p:cNvCxnSpPr>
          <p:nvPr/>
        </p:nvCxnSpPr>
        <p:spPr>
          <a:xfrm flipV="1">
            <a:off x="5612005" y="2743200"/>
            <a:ext cx="250204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0"/>
            <a:endCxn id="16" idx="2"/>
          </p:cNvCxnSpPr>
          <p:nvPr/>
        </p:nvCxnSpPr>
        <p:spPr>
          <a:xfrm flipV="1">
            <a:off x="811404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5" idx="0"/>
            <a:endCxn id="18" idx="2"/>
          </p:cNvCxnSpPr>
          <p:nvPr/>
        </p:nvCxnSpPr>
        <p:spPr>
          <a:xfrm flipV="1">
            <a:off x="5612005" y="2743200"/>
            <a:ext cx="426050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7" idx="0"/>
            <a:endCxn id="18" idx="2"/>
          </p:cNvCxnSpPr>
          <p:nvPr/>
        </p:nvCxnSpPr>
        <p:spPr>
          <a:xfrm flipV="1">
            <a:off x="8114045" y="2743200"/>
            <a:ext cx="175846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9" idx="0"/>
            <a:endCxn id="18" idx="2"/>
          </p:cNvCxnSpPr>
          <p:nvPr/>
        </p:nvCxnSpPr>
        <p:spPr>
          <a:xfrm flipV="1">
            <a:off x="9872506" y="2743200"/>
            <a:ext cx="0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9" idx="0"/>
            <a:endCxn id="20" idx="2"/>
          </p:cNvCxnSpPr>
          <p:nvPr/>
        </p:nvCxnSpPr>
        <p:spPr>
          <a:xfrm flipV="1">
            <a:off x="9872506" y="2743200"/>
            <a:ext cx="1675145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0"/>
            <a:endCxn id="20" idx="2"/>
          </p:cNvCxnSpPr>
          <p:nvPr/>
        </p:nvCxnSpPr>
        <p:spPr>
          <a:xfrm flipV="1">
            <a:off x="5612005" y="2743200"/>
            <a:ext cx="5935646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7" idx="0"/>
            <a:endCxn id="20" idx="2"/>
          </p:cNvCxnSpPr>
          <p:nvPr/>
        </p:nvCxnSpPr>
        <p:spPr>
          <a:xfrm flipV="1">
            <a:off x="8114045" y="2743200"/>
            <a:ext cx="3433606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1" idx="0"/>
            <a:endCxn id="20" idx="2"/>
          </p:cNvCxnSpPr>
          <p:nvPr/>
        </p:nvCxnSpPr>
        <p:spPr>
          <a:xfrm flipV="1">
            <a:off x="11547651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5034224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4" name="圓角矩形 63"/>
          <p:cNvSpPr/>
          <p:nvPr/>
        </p:nvSpPr>
        <p:spPr>
          <a:xfrm>
            <a:off x="7536263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5" name="圓角矩形 64"/>
          <p:cNvSpPr/>
          <p:nvPr/>
        </p:nvSpPr>
        <p:spPr>
          <a:xfrm>
            <a:off x="9326755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10969869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2" name="圓角矩形圖說文字 61"/>
          <p:cNvSpPr/>
          <p:nvPr/>
        </p:nvSpPr>
        <p:spPr>
          <a:xfrm>
            <a:off x="1547446" y="1939332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(server) </a:t>
            </a:r>
            <a:r>
              <a:rPr lang="zh-TW" altLang="en-US" dirty="0" smtClean="0"/>
              <a:t>可以容器化</a:t>
            </a:r>
            <a:endParaRPr lang="zh-TW" altLang="en-US" dirty="0"/>
          </a:p>
        </p:txBody>
      </p:sp>
      <p:sp>
        <p:nvSpPr>
          <p:cNvPr id="68" name="圓角矩形圖說文字 67"/>
          <p:cNvSpPr/>
          <p:nvPr/>
        </p:nvSpPr>
        <p:spPr>
          <a:xfrm>
            <a:off x="1547446" y="3344086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測試程式也可以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2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(01/19)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 </a:t>
            </a:r>
            <a:r>
              <a:rPr lang="en-US" altLang="zh-TW" sz="2800" dirty="0" smtClean="0"/>
              <a:t>Branch Guidance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DEMO: POC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(All Sessions) </a:t>
            </a:r>
            <a:r>
              <a:rPr lang="en-US" altLang="zh-TW" sz="2800" dirty="0" err="1" smtClean="0"/>
              <a:t>Microservices</a:t>
            </a:r>
            <a:r>
              <a:rPr lang="en-US" altLang="zh-TW" sz="2800" dirty="0" smtClean="0"/>
              <a:t> Q &amp; A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啟動 </a:t>
            </a:r>
            <a:r>
              <a:rPr lang="en-US" altLang="zh-TW" dirty="0" smtClean="0">
                <a:solidFill>
                  <a:srgbClr val="00B0F0"/>
                </a:solidFill>
              </a:rPr>
              <a:t>APIWEB</a:t>
            </a: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-d --name </a:t>
            </a:r>
            <a:r>
              <a:rPr lang="en-US" altLang="zh-TW" dirty="0" err="1"/>
              <a:t>apiurl</a:t>
            </a:r>
            <a:r>
              <a:rPr lang="en-US" altLang="zh-TW" dirty="0"/>
              <a:t> -p 80 </a:t>
            </a:r>
            <a:r>
              <a:rPr lang="en-US" altLang="zh-TW" dirty="0" smtClean="0"/>
              <a:t>andrew0928/sdkdemo.apiweb:10.1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執行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10.1 </a:t>
            </a:r>
            <a:r>
              <a:rPr lang="zh-TW" altLang="en-US" dirty="0" smtClean="0">
                <a:solidFill>
                  <a:srgbClr val="00B0F0"/>
                </a:solidFill>
              </a:rPr>
              <a:t>版本的測試程式，連結到 </a:t>
            </a:r>
            <a:r>
              <a:rPr lang="en-US" altLang="zh-TW" dirty="0" err="1" smtClean="0">
                <a:solidFill>
                  <a:srgbClr val="00B0F0"/>
                </a:solidFill>
              </a:rPr>
              <a:t>apiurl</a:t>
            </a: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容器，執行結束就自動刪除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--</a:t>
            </a:r>
            <a:r>
              <a:rPr lang="en-US" altLang="zh-TW" dirty="0" err="1"/>
              <a:t>rm</a:t>
            </a:r>
            <a:r>
              <a:rPr lang="en-US" altLang="zh-TW" dirty="0"/>
              <a:t> --link </a:t>
            </a:r>
            <a:r>
              <a:rPr lang="en-US" altLang="zh-TW" dirty="0" err="1"/>
              <a:t>apiurl:apiurl</a:t>
            </a:r>
            <a:r>
              <a:rPr lang="en-US" altLang="zh-TW" dirty="0"/>
              <a:t> </a:t>
            </a:r>
            <a:r>
              <a:rPr lang="en-US" altLang="zh-TW" dirty="0" smtClean="0"/>
              <a:t>andrew0928/sdkdemo.testconsole:10.1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#</a:t>
            </a:r>
            <a:r>
              <a:rPr lang="zh-TW" altLang="en-US" dirty="0">
                <a:solidFill>
                  <a:srgbClr val="00B0F0"/>
                </a:solidFill>
              </a:rPr>
              <a:t> 執行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10.2 </a:t>
            </a:r>
            <a:r>
              <a:rPr lang="zh-TW" altLang="en-US" dirty="0">
                <a:solidFill>
                  <a:srgbClr val="00B0F0"/>
                </a:solidFill>
              </a:rPr>
              <a:t>版本的測試程式，連結到 </a:t>
            </a:r>
            <a:r>
              <a:rPr lang="en-US" altLang="zh-TW" dirty="0" err="1">
                <a:solidFill>
                  <a:srgbClr val="00B0F0"/>
                </a:solidFill>
              </a:rPr>
              <a:t>apiurl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容器，執行結束就自動刪除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--</a:t>
            </a:r>
            <a:r>
              <a:rPr lang="en-US" altLang="zh-TW" dirty="0" err="1"/>
              <a:t>rm</a:t>
            </a:r>
            <a:r>
              <a:rPr lang="en-US" altLang="zh-TW" dirty="0"/>
              <a:t> --link </a:t>
            </a:r>
            <a:r>
              <a:rPr lang="en-US" altLang="zh-TW" dirty="0" err="1"/>
              <a:t>apiurl:apiurl</a:t>
            </a:r>
            <a:r>
              <a:rPr lang="en-US" altLang="zh-TW" dirty="0"/>
              <a:t> </a:t>
            </a:r>
            <a:r>
              <a:rPr lang="en-US" altLang="zh-TW" dirty="0" smtClean="0"/>
              <a:t>andrew0928/sdkdemo.testconsole:10.2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…</a:t>
            </a:r>
            <a:endParaRPr lang="en-US" altLang="zh-TW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7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版本控制很重要，必須能追蹤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800" dirty="0" smtClean="0"/>
              <a:t>曾經 </a:t>
            </a:r>
            <a:r>
              <a:rPr lang="en-US" altLang="zh-TW" sz="2800" dirty="0" smtClean="0"/>
              <a:t>release</a:t>
            </a:r>
            <a:r>
              <a:rPr lang="zh-TW" altLang="en-US" sz="2800" dirty="0" smtClean="0"/>
              <a:t> 出去的 </a:t>
            </a:r>
            <a:r>
              <a:rPr lang="en-US" altLang="zh-TW" sz="2800" dirty="0" smtClean="0"/>
              <a:t>code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</a:rPr>
              <a:t>所有的 </a:t>
            </a:r>
            <a:r>
              <a:rPr lang="en-US" altLang="zh-TW" sz="2800" dirty="0" smtClean="0">
                <a:solidFill>
                  <a:schemeClr val="tx1"/>
                </a:solidFill>
              </a:rPr>
              <a:t>deployment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一定</a:t>
            </a:r>
            <a:r>
              <a:rPr lang="zh-TW" altLang="en-US" sz="2800" dirty="0" smtClean="0">
                <a:solidFill>
                  <a:schemeClr val="tx1"/>
                </a:solidFill>
              </a:rPr>
              <a:t>要透過版本控制系統，不能有任何一行 </a:t>
            </a:r>
            <a:r>
              <a:rPr lang="en-US" altLang="zh-TW" sz="2800" dirty="0" smtClean="0">
                <a:solidFill>
                  <a:schemeClr val="tx1"/>
                </a:solidFill>
              </a:rPr>
              <a:t>code</a:t>
            </a:r>
            <a:r>
              <a:rPr lang="zh-TW" altLang="en-US" sz="2800" dirty="0" smtClean="0">
                <a:solidFill>
                  <a:schemeClr val="tx1"/>
                </a:solidFill>
              </a:rPr>
              <a:t> 略過版本控制，直接從 </a:t>
            </a:r>
            <a:r>
              <a:rPr lang="en-US" altLang="zh-TW" sz="2800" dirty="0" smtClean="0">
                <a:solidFill>
                  <a:schemeClr val="tx1"/>
                </a:solidFill>
              </a:rPr>
              <a:t>RD</a:t>
            </a:r>
            <a:r>
              <a:rPr lang="zh-TW" altLang="en-US" sz="2800" dirty="0" smtClean="0">
                <a:solidFill>
                  <a:schemeClr val="tx1"/>
                </a:solidFill>
              </a:rPr>
              <a:t> 進到 </a:t>
            </a:r>
            <a:r>
              <a:rPr lang="en-US" altLang="zh-TW" sz="2800" dirty="0" smtClean="0">
                <a:solidFill>
                  <a:schemeClr val="tx1"/>
                </a:solidFill>
              </a:rPr>
              <a:t>deployment</a:t>
            </a:r>
            <a:r>
              <a:rPr lang="zh-TW" altLang="en-US" sz="2800" dirty="0" smtClean="0">
                <a:solidFill>
                  <a:schemeClr val="tx1"/>
                </a:solidFill>
              </a:rPr>
              <a:t> 系統 </a:t>
            </a:r>
            <a:r>
              <a:rPr lang="en-US" altLang="zh-TW" sz="2800" dirty="0" smtClean="0">
                <a:solidFill>
                  <a:schemeClr val="tx1"/>
                </a:solidFill>
              </a:rPr>
              <a:t>(</a:t>
            </a:r>
            <a:r>
              <a:rPr lang="zh-TW" altLang="en-US" sz="2800" dirty="0" smtClean="0">
                <a:solidFill>
                  <a:schemeClr val="tx1"/>
                </a:solidFill>
              </a:rPr>
              <a:t>包含 </a:t>
            </a:r>
            <a:r>
              <a:rPr lang="en-US" altLang="zh-TW" sz="2800" dirty="0" smtClean="0">
                <a:solidFill>
                  <a:schemeClr val="tx1"/>
                </a:solidFill>
              </a:rPr>
              <a:t>QA,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UAT,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SIT,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…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)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rgbClr val="FF0000"/>
                </a:solidFill>
              </a:rPr>
              <a:t>自動化</a:t>
            </a:r>
            <a:r>
              <a:rPr lang="zh-TW" altLang="en-US" sz="2800" dirty="0" smtClean="0"/>
              <a:t>很重要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(BUILD,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PACKAGE,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TESTING)</a:t>
            </a:r>
            <a:r>
              <a:rPr lang="zh-TW" altLang="en-US" sz="2800" dirty="0" smtClean="0"/>
              <a:t>，否則這些動作一定會被省略。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將測試程式 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都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容器化</a:t>
            </a:r>
            <a:r>
              <a:rPr lang="zh-TW" altLang="en-US" sz="2800" dirty="0" smtClean="0"/>
              <a:t>，能讓上述程序更容易維護。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26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Microservices</a:t>
            </a:r>
            <a:r>
              <a:rPr lang="en-US" altLang="zh-TW" dirty="0" smtClean="0"/>
              <a:t> Q &amp; A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Questions: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內如何安裝指定的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如何處理作業系統的更新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(windows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update,</a:t>
            </a:r>
            <a:r>
              <a:rPr lang="zh-TW" altLang="en-US" dirty="0" smtClean="0"/>
              <a:t>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Q: </a:t>
            </a:r>
            <a:r>
              <a:rPr lang="zh-TW" altLang="en-US" dirty="0" smtClean="0"/>
              <a:t>手動準備 </a:t>
            </a:r>
            <a:r>
              <a:rPr lang="en-US" altLang="zh-TW" dirty="0" smtClean="0"/>
              <a:t>container image (</a:t>
            </a:r>
            <a:r>
              <a:rPr lang="zh-TW" altLang="en-US" dirty="0" smtClean="0"/>
              <a:t>不透過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改用 </a:t>
            </a:r>
            <a:r>
              <a:rPr lang="en-US" altLang="zh-TW" dirty="0" smtClean="0"/>
              <a:t>commit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Q: ASP.NET web application </a:t>
            </a:r>
            <a:r>
              <a:rPr lang="zh-TW" altLang="en-US" dirty="0" smtClean="0"/>
              <a:t>無法啟動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Image Layers</a:t>
            </a:r>
            <a:endParaRPr lang="zh-TW" altLang="en-US" dirty="0"/>
          </a:p>
        </p:txBody>
      </p:sp>
      <p:pic>
        <p:nvPicPr>
          <p:cNvPr id="2050" name="Picture 2" descr="「docker layer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31974"/>
            <a:ext cx="7183120" cy="44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Lock by jhnri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6" y="3974871"/>
            <a:ext cx="645417" cy="914405"/>
          </a:xfrm>
          <a:prstGeom prst="rect">
            <a:avLst/>
          </a:prstGeom>
        </p:spPr>
      </p:pic>
      <p:sp>
        <p:nvSpPr>
          <p:cNvPr id="6" name="流程圖: 資料 5"/>
          <p:cNvSpPr/>
          <p:nvPr/>
        </p:nvSpPr>
        <p:spPr>
          <a:xfrm>
            <a:off x="9476442" y="2952749"/>
            <a:ext cx="2715558" cy="977900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6" idx="3"/>
          </p:cNvCxnSpPr>
          <p:nvPr/>
        </p:nvCxnSpPr>
        <p:spPr>
          <a:xfrm rot="5400000">
            <a:off x="8898970" y="2900472"/>
            <a:ext cx="633518" cy="26938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840906" y="424740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from: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68792" y="3581399"/>
            <a:ext cx="1701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844366" y="3269959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cmd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build</a:t>
            </a:r>
            <a:endParaRPr lang="zh-TW" altLang="en-US" dirty="0"/>
          </a:p>
        </p:txBody>
      </p:sp>
      <p:sp>
        <p:nvSpPr>
          <p:cNvPr id="13" name="左大括弧 12"/>
          <p:cNvSpPr/>
          <p:nvPr/>
        </p:nvSpPr>
        <p:spPr>
          <a:xfrm>
            <a:off x="1284266" y="3441699"/>
            <a:ext cx="265134" cy="224790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844366" y="2596343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cmd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3" name="圓角矩形圖說文字 2"/>
          <p:cNvSpPr/>
          <p:nvPr/>
        </p:nvSpPr>
        <p:spPr>
          <a:xfrm>
            <a:off x="7345661" y="4181064"/>
            <a:ext cx="4391129" cy="1883318"/>
          </a:xfrm>
          <a:prstGeom prst="wedgeRoundRectCallout">
            <a:avLst>
              <a:gd name="adj1" fmla="val 24018"/>
              <a:gd name="adj2" fmla="val -698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保留</a:t>
            </a:r>
            <a:r>
              <a:rPr lang="zh-TW" altLang="en-US" dirty="0"/>
              <a:t>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 就能更新底層的作業系統，或是官方的套件。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(EX:</a:t>
            </a:r>
            <a:r>
              <a:rPr lang="zh-TW" altLang="en-US" dirty="0" smtClean="0"/>
              <a:t> </a:t>
            </a:r>
            <a:r>
              <a:rPr lang="en-US" altLang="zh-TW" dirty="0" smtClean="0"/>
              <a:t>IIS,</a:t>
            </a:r>
            <a:r>
              <a:rPr lang="zh-TW" altLang="en-US" dirty="0" smtClean="0"/>
              <a:t> 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framework,</a:t>
            </a:r>
            <a:r>
              <a:rPr lang="zh-TW" altLang="en-US" dirty="0" smtClean="0"/>
              <a:t> </a:t>
            </a:r>
            <a:r>
              <a:rPr lang="en-US" altLang="zh-TW" dirty="0" smtClean="0"/>
              <a:t>Hotfix / Service Pack 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6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b="1" dirty="0" smtClean="0"/>
              <a:t>如何</a:t>
            </a:r>
            <a:r>
              <a:rPr lang="zh-TW" altLang="en-US" sz="2800" b="1" dirty="0"/>
              <a:t>切割 </a:t>
            </a:r>
            <a:r>
              <a:rPr lang="en-US" altLang="zh-TW" sz="2800" b="1" dirty="0" err="1" smtClean="0"/>
              <a:t>Microservices</a:t>
            </a:r>
            <a:r>
              <a:rPr lang="en-US" altLang="zh-TW" sz="2800" b="1" dirty="0" smtClean="0"/>
              <a:t> ?</a:t>
            </a:r>
            <a:br>
              <a:rPr lang="en-US" altLang="zh-TW" sz="2800" b="1" dirty="0" smtClean="0"/>
            </a:br>
            <a:r>
              <a:rPr lang="en-US" altLang="zh-TW" sz="2800" dirty="0" smtClean="0">
                <a:hlinkClick r:id="rId2"/>
              </a:rPr>
              <a:t>http</a:t>
            </a:r>
            <a:r>
              <a:rPr lang="en-US" altLang="zh-TW" sz="2800" dirty="0">
                <a:hlinkClick r:id="rId2"/>
              </a:rPr>
              <a:t>://</a:t>
            </a:r>
            <a:r>
              <a:rPr lang="en-US" altLang="zh-TW" sz="2800" dirty="0" smtClean="0">
                <a:hlinkClick r:id="rId2"/>
              </a:rPr>
              <a:t>blog.mz026.rocks/20170117/split-microservices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1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最適合微服務架構的開發流程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Dev-ops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licdn.com/mpr/mpr/AAEAAQAAAAAAAAf9AAAAJGE1ZTg0OWQwLWFkMzgtNDk0Ny05MWE4LTFmZjczZTliYzU5Z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233895" y="0"/>
            <a:ext cx="11651830" cy="62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88668"/>
            <a:ext cx="68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https://www.linkedin.com/pulse/continuous-testing-devops-dan-ashby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14" y="6357035"/>
            <a:ext cx="82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http://www.slideshare.net/dbordini/devops-open-source-e-microsoft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8" y="264695"/>
            <a:ext cx="10509807" cy="59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322593"/>
            <a:ext cx="10635915" cy="59038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12020</TotalTime>
  <Words>1093</Words>
  <Application>Microsoft Office PowerPoint</Application>
  <PresentationFormat>寬螢幕</PresentationFormat>
  <Paragraphs>199</Paragraphs>
  <Slides>37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37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#4</vt:lpstr>
      <vt:lpstr>AGENDA (ALL)</vt:lpstr>
      <vt:lpstr>AGENDA (01/19)</vt:lpstr>
      <vt:lpstr>PowerPoint 簡報</vt:lpstr>
      <vt:lpstr>DevOps</vt:lpstr>
      <vt:lpstr>PowerPoint 簡報</vt:lpstr>
      <vt:lpstr>PowerPoint 簡報</vt:lpstr>
      <vt:lpstr>PowerPoint 簡報</vt:lpstr>
      <vt:lpstr>PowerPoint 簡報</vt:lpstr>
      <vt:lpstr>PowerPoint 簡報</vt:lpstr>
      <vt:lpstr>非微軟陣營的 DevOps 做法 (參考) </vt:lpstr>
      <vt:lpstr>小結 &amp; 討論</vt:lpstr>
      <vt:lpstr>版本控制 – 分支策略</vt:lpstr>
      <vt:lpstr>Branch Strategies</vt:lpstr>
      <vt:lpstr>TFS(2013) - Branching Guidance</vt:lpstr>
      <vt:lpstr>PowerPoint 簡報</vt:lpstr>
      <vt:lpstr>PowerPoint 簡報</vt:lpstr>
      <vt:lpstr>PowerPoint 簡報</vt:lpstr>
      <vt:lpstr>PowerPoint 簡報</vt:lpstr>
      <vt:lpstr>PowerPoint 簡報</vt:lpstr>
      <vt:lpstr>Git Flow</vt:lpstr>
      <vt:lpstr>名詞對照</vt:lpstr>
      <vt:lpstr>GitHub Flow</vt:lpstr>
      <vt:lpstr>DEMO: POC</vt:lpstr>
      <vt:lpstr>PowerPoint 簡報</vt:lpstr>
      <vt:lpstr>DEMO Branches:</vt:lpstr>
      <vt:lpstr>PowerPoint 簡報</vt:lpstr>
      <vt:lpstr>單元測試 – 確保跨版本相容性的做法</vt:lpstr>
      <vt:lpstr>跨越版本的單元測試</vt:lpstr>
      <vt:lpstr>PowerPoint 簡報</vt:lpstr>
      <vt:lpstr>PowerPoint 簡報</vt:lpstr>
      <vt:lpstr>小結</vt:lpstr>
      <vt:lpstr>Microservices Q &amp; A</vt:lpstr>
      <vt:lpstr>Questions:</vt:lpstr>
      <vt:lpstr>Container Image Layers</vt:lpstr>
      <vt:lpstr>PowerPoint 簡報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214</cp:revision>
  <dcterms:created xsi:type="dcterms:W3CDTF">2016-11-15T09:34:15Z</dcterms:created>
  <dcterms:modified xsi:type="dcterms:W3CDTF">2017-01-19T06:47:22Z</dcterms:modified>
</cp:coreProperties>
</file>