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3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  <p:sldMasterId id="2147483850" r:id="rId2"/>
    <p:sldMasterId id="2147483873" r:id="rId3"/>
    <p:sldMasterId id="2147483898" r:id="rId4"/>
  </p:sldMasterIdLst>
  <p:notesMasterIdLst>
    <p:notesMasterId r:id="rId53"/>
  </p:notesMasterIdLst>
  <p:sldIdLst>
    <p:sldId id="256" r:id="rId5"/>
    <p:sldId id="257" r:id="rId6"/>
    <p:sldId id="283" r:id="rId7"/>
    <p:sldId id="476" r:id="rId8"/>
    <p:sldId id="477" r:id="rId9"/>
    <p:sldId id="478" r:id="rId10"/>
    <p:sldId id="480" r:id="rId11"/>
    <p:sldId id="483" r:id="rId12"/>
    <p:sldId id="482" r:id="rId13"/>
    <p:sldId id="479" r:id="rId14"/>
    <p:sldId id="484" r:id="rId15"/>
    <p:sldId id="485" r:id="rId16"/>
    <p:sldId id="486" r:id="rId17"/>
    <p:sldId id="487" r:id="rId18"/>
    <p:sldId id="489" r:id="rId19"/>
    <p:sldId id="516" r:id="rId20"/>
    <p:sldId id="519" r:id="rId21"/>
    <p:sldId id="520" r:id="rId22"/>
    <p:sldId id="518" r:id="rId23"/>
    <p:sldId id="521" r:id="rId24"/>
    <p:sldId id="491" r:id="rId25"/>
    <p:sldId id="492" r:id="rId26"/>
    <p:sldId id="493" r:id="rId27"/>
    <p:sldId id="494" r:id="rId28"/>
    <p:sldId id="495" r:id="rId29"/>
    <p:sldId id="496" r:id="rId30"/>
    <p:sldId id="497" r:id="rId31"/>
    <p:sldId id="498" r:id="rId32"/>
    <p:sldId id="499" r:id="rId33"/>
    <p:sldId id="500" r:id="rId34"/>
    <p:sldId id="501" r:id="rId35"/>
    <p:sldId id="502" r:id="rId36"/>
    <p:sldId id="503" r:id="rId37"/>
    <p:sldId id="504" r:id="rId38"/>
    <p:sldId id="505" r:id="rId39"/>
    <p:sldId id="507" r:id="rId40"/>
    <p:sldId id="508" r:id="rId41"/>
    <p:sldId id="509" r:id="rId42"/>
    <p:sldId id="510" r:id="rId43"/>
    <p:sldId id="511" r:id="rId44"/>
    <p:sldId id="512" r:id="rId45"/>
    <p:sldId id="513" r:id="rId46"/>
    <p:sldId id="514" r:id="rId47"/>
    <p:sldId id="515" r:id="rId48"/>
    <p:sldId id="523" r:id="rId49"/>
    <p:sldId id="490" r:id="rId50"/>
    <p:sldId id="524" r:id="rId51"/>
    <p:sldId id="525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3045BD7-A09A-4B8A-9F96-D663B29FC976}">
          <p14:sldIdLst>
            <p14:sldId id="256"/>
            <p14:sldId id="257"/>
            <p14:sldId id="283"/>
            <p14:sldId id="476"/>
            <p14:sldId id="477"/>
            <p14:sldId id="478"/>
            <p14:sldId id="480"/>
            <p14:sldId id="483"/>
            <p14:sldId id="482"/>
            <p14:sldId id="479"/>
            <p14:sldId id="484"/>
            <p14:sldId id="485"/>
            <p14:sldId id="486"/>
            <p14:sldId id="487"/>
            <p14:sldId id="489"/>
            <p14:sldId id="516"/>
            <p14:sldId id="519"/>
            <p14:sldId id="520"/>
            <p14:sldId id="518"/>
            <p14:sldId id="521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23"/>
            <p14:sldId id="490"/>
            <p14:sldId id="524"/>
            <p14:sldId id="52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086" autoAdjust="0"/>
  </p:normalViewPr>
  <p:slideViewPr>
    <p:cSldViewPr snapToGrid="0">
      <p:cViewPr>
        <p:scale>
          <a:sx n="75" d="100"/>
          <a:sy n="75" d="100"/>
        </p:scale>
        <p:origin x="26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229F0-6F9D-41CD-A6D8-76BCCF047171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1ABE5-D858-48A3-BD52-D48ED13BE2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8406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ginx.com/blog/refactoring-a-monolith-into-microservices/?utm_source=introduction-to-microservices&amp;utm_medium=blog&amp;utm_campaign=Microservices" TargetMode="External"/><Relationship Id="rId3" Type="http://schemas.openxmlformats.org/officeDocument/2006/relationships/hyperlink" Target="https://www.nginx.com/blog/building-microservices-using-an-api-gateway/?utm_source=introduction-to-microservices&amp;utm_medium=blog&amp;utm_campaign=Microservices" TargetMode="External"/><Relationship Id="rId7" Type="http://schemas.openxmlformats.org/officeDocument/2006/relationships/hyperlink" Target="https://www.nginx.com/blog/deploying-microservices/?utm_source=introduction-to-microservices&amp;utm_medium=blog&amp;utm_campaign=Microservices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nginx.com/blog/event-driven-data-management-microservices/?utm_source=introduction-to-microservices&amp;utm_medium=blog&amp;utm_campaign=Microservices" TargetMode="External"/><Relationship Id="rId5" Type="http://schemas.openxmlformats.org/officeDocument/2006/relationships/hyperlink" Target="https://www.nginx.com/blog/service-discovery-in-a-microservices-architecture/?utm_source=introduction-to-microservices&amp;utm_medium=blog&amp;utm_campaign=Microservices" TargetMode="External"/><Relationship Id="rId4" Type="http://schemas.openxmlformats.org/officeDocument/2006/relationships/hyperlink" Target="https://www.nginx.com/blog/building-microservices-inter-process-communication/?utm_source=introduction-to-microservices&amp;utm_medium=blog&amp;utm_campaign=Microservices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Objective: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- Global</a:t>
            </a:r>
            <a:r>
              <a:rPr lang="en-US" altLang="zh-TW" baseline="0" dirty="0" smtClean="0"/>
              <a:t> view of </a:t>
            </a:r>
            <a:r>
              <a:rPr lang="en-US" altLang="zh-TW" baseline="0" dirty="0" err="1" smtClean="0"/>
              <a:t>Microservices</a:t>
            </a:r>
            <a:r>
              <a:rPr lang="en-US" altLang="zh-TW" baseline="0" dirty="0" smtClean="0"/>
              <a:t>, Why &amp; How (concept)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7651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微服務定義</a:t>
            </a:r>
            <a:r>
              <a:rPr lang="en-US" altLang="zh-TW" dirty="0" smtClean="0"/>
              <a:t>:</a:t>
            </a:r>
            <a:r>
              <a:rPr lang="zh-TW" altLang="en-US" dirty="0" smtClean="0"/>
              <a:t> 自主性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是指所有方面都能獨立自主，包含開發到部屬整個流程。理論上每個服務都應該讓負責的團隊決定所有事情，透過 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與 </a:t>
            </a:r>
            <a:r>
              <a:rPr lang="en-US" altLang="zh-TW" dirty="0" smtClean="0"/>
              <a:t>CI</a:t>
            </a:r>
            <a:r>
              <a:rPr lang="zh-TW" altLang="en-US" dirty="0" smtClean="0"/>
              <a:t> </a:t>
            </a:r>
            <a:r>
              <a:rPr lang="en-US" altLang="zh-TW" dirty="0" smtClean="0"/>
              <a:t>/</a:t>
            </a:r>
            <a:r>
              <a:rPr lang="zh-TW" altLang="en-US" dirty="0" smtClean="0"/>
              <a:t> </a:t>
            </a:r>
            <a:r>
              <a:rPr lang="en-US" altLang="zh-TW" dirty="0" smtClean="0"/>
              <a:t>CD</a:t>
            </a:r>
            <a:r>
              <a:rPr lang="zh-TW" altLang="en-US" dirty="0" smtClean="0"/>
              <a:t> 等流程，確保能跟其他服務順利整合。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1492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https://jwt.io/introduction/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7188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zh-TW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https://www.nginx.com/blog/introduction-to-microservices/?utm_source=service-discovery-in-a-microservices-architecture&amp;utm_medium=blog&amp;utm_campaign=Microservices</a:t>
            </a:r>
          </a:p>
          <a:p>
            <a:pPr fontAlgn="base"/>
            <a:endParaRPr lang="en-US" altLang="zh-TW" sz="1200" b="1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TW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Editor’s note</a:t>
            </a:r>
            <a:r>
              <a:rPr lang="en-US" altLang="zh-TW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 This seven-part series of articles is now complete: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TW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Introduction to </a:t>
            </a:r>
            <a:r>
              <a:rPr lang="en-US" altLang="zh-TW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Microservices</a:t>
            </a:r>
            <a:r>
              <a:rPr lang="en-US" altLang="zh-TW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(this article)</a:t>
            </a:r>
          </a:p>
          <a:p>
            <a:pPr fontAlgn="base"/>
            <a:r>
              <a:rPr lang="en-US" altLang="zh-TW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Building </a:t>
            </a:r>
            <a:r>
              <a:rPr lang="en-US" altLang="zh-TW" sz="1200" b="0" i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Microservices</a:t>
            </a:r>
            <a:r>
              <a:rPr lang="en-US" altLang="zh-TW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: Using an API Gateway</a:t>
            </a:r>
            <a:endParaRPr lang="en-US" altLang="zh-TW" sz="1200" b="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TW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Building </a:t>
            </a:r>
            <a:r>
              <a:rPr lang="en-US" altLang="zh-TW" sz="1200" b="0" i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Microservices</a:t>
            </a:r>
            <a:r>
              <a:rPr lang="en-US" altLang="zh-TW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: Inter-Process Communication in a </a:t>
            </a:r>
            <a:r>
              <a:rPr lang="en-US" altLang="zh-TW" sz="1200" b="0" i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Microservices</a:t>
            </a:r>
            <a:r>
              <a:rPr lang="en-US" altLang="zh-TW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Architecture</a:t>
            </a:r>
            <a:endParaRPr lang="en-US" altLang="zh-TW" sz="1200" b="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TW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Service Discovery in a </a:t>
            </a:r>
            <a:r>
              <a:rPr lang="en-US" altLang="zh-TW" sz="1200" b="0" i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Microservices</a:t>
            </a:r>
            <a:r>
              <a:rPr lang="en-US" altLang="zh-TW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 Architecture</a:t>
            </a:r>
            <a:endParaRPr lang="en-US" altLang="zh-TW" sz="1200" b="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TW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Event-Driven Data Management for </a:t>
            </a:r>
            <a:r>
              <a:rPr lang="en-US" altLang="zh-TW" sz="1200" b="0" i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Microservices</a:t>
            </a:r>
            <a:endParaRPr lang="en-US" altLang="zh-TW" sz="1200" b="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TW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Choosing a </a:t>
            </a:r>
            <a:r>
              <a:rPr lang="en-US" altLang="zh-TW" sz="1200" b="0" i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Microservices</a:t>
            </a:r>
            <a:r>
              <a:rPr lang="en-US" altLang="zh-TW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 Deployment Strategy</a:t>
            </a:r>
            <a:endParaRPr lang="en-US" altLang="zh-TW" sz="1200" b="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TW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Refactoring a Monolith into </a:t>
            </a:r>
            <a:r>
              <a:rPr lang="en-US" altLang="zh-TW" sz="1200" b="0" i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Microservices</a:t>
            </a:r>
            <a:endParaRPr lang="en-US" altLang="zh-TW" sz="1200" b="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3396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62CF-C7B0-4E0D-A8EF-6C346E54F2F8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49B-A0C9-4CB9-A0F4-4D87265CD80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122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62CF-C7B0-4E0D-A8EF-6C346E54F2F8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49B-A0C9-4CB9-A0F4-4D87265CD8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5207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62CF-C7B0-4E0D-A8EF-6C346E54F2F8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49B-A0C9-4CB9-A0F4-4D87265CD8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488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4892" y="481158"/>
            <a:ext cx="1408078" cy="300619"/>
          </a:xfrm>
          <a:prstGeom prst="rect">
            <a:avLst/>
          </a:prstGeom>
        </p:spPr>
      </p:pic>
      <p:sp>
        <p:nvSpPr>
          <p:cNvPr id="12" name="Freeform 11"/>
          <p:cNvSpPr>
            <a:spLocks noEditPoints="1"/>
          </p:cNvSpPr>
          <p:nvPr userDrawn="1"/>
        </p:nvSpPr>
        <p:spPr bwMode="black">
          <a:xfrm>
            <a:off x="2095548" y="2425049"/>
            <a:ext cx="8000903" cy="2007903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00BCF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</p:spTree>
    <p:extLst>
      <p:ext uri="{BB962C8B-B14F-4D97-AF65-F5344CB8AC3E}">
        <p14:creationId xmlns:p14="http://schemas.microsoft.com/office/powerpoint/2010/main" val="9751530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81158"/>
            <a:ext cx="1421436" cy="300619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337063" y="301617"/>
            <a:ext cx="3584143" cy="567015"/>
          </a:xfrm>
        </p:spPr>
        <p:txBody>
          <a:bodyPr lIns="182880" tIns="146304" rIns="182880" bIns="146304"/>
          <a:lstStyle>
            <a:lvl1pPr marL="0" indent="0" algn="r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3308" y="5954047"/>
            <a:ext cx="1862846" cy="6156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2076936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337063" y="301617"/>
            <a:ext cx="3584143" cy="567015"/>
          </a:xfrm>
        </p:spPr>
        <p:txBody>
          <a:bodyPr lIns="182880" tIns="146304" rIns="182880" bIns="146304"/>
          <a:lstStyle>
            <a:lvl1pPr marL="0" indent="0" algn="r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48212" y="481157"/>
            <a:ext cx="1214650" cy="304828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3308" y="5954047"/>
            <a:ext cx="1862846" cy="6156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2080022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306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353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58912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91112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3393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2353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3393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2353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31682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5703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70681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62CF-C7B0-4E0D-A8EF-6C346E54F2F8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49B-A0C9-4CB9-A0F4-4D87265CD8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05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9784" y="2906011"/>
            <a:ext cx="10034748" cy="89966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3005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1186356"/>
            <a:ext cx="89642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8964247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732641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964247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85382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9503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240298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995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7320213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55491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3198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0968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36662CF-C7B0-4E0D-A8EF-6C346E54F2F8}" type="datetimeFigureOut">
              <a:rPr lang="zh-TW" altLang="en-US" smtClean="0"/>
              <a:pPr/>
              <a:t>2016/12/25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6363B49B-A0C9-4CB9-A0F4-4D87265CD8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820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829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200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2890110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2791343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4892" y="481158"/>
            <a:ext cx="1408078" cy="300619"/>
          </a:xfrm>
          <a:prstGeom prst="rect">
            <a:avLst/>
          </a:prstGeom>
        </p:spPr>
      </p:pic>
      <p:sp>
        <p:nvSpPr>
          <p:cNvPr id="12" name="Freeform 11"/>
          <p:cNvSpPr>
            <a:spLocks noEditPoints="1"/>
          </p:cNvSpPr>
          <p:nvPr userDrawn="1"/>
        </p:nvSpPr>
        <p:spPr bwMode="black">
          <a:xfrm>
            <a:off x="2095548" y="2425049"/>
            <a:ext cx="8000903" cy="2007903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00BCF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</p:spTree>
    <p:extLst>
      <p:ext uri="{BB962C8B-B14F-4D97-AF65-F5344CB8AC3E}">
        <p14:creationId xmlns:p14="http://schemas.microsoft.com/office/powerpoint/2010/main" val="33549746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81158"/>
            <a:ext cx="1421436" cy="300619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337063" y="301617"/>
            <a:ext cx="3584143" cy="567015"/>
          </a:xfrm>
        </p:spPr>
        <p:txBody>
          <a:bodyPr lIns="182880" tIns="146304" rIns="182880" bIns="146304"/>
          <a:lstStyle>
            <a:lvl1pPr marL="0" indent="0" algn="r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283308" y="5954047"/>
            <a:ext cx="1862846" cy="6156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186054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337063" y="301617"/>
            <a:ext cx="3584143" cy="567015"/>
          </a:xfrm>
        </p:spPr>
        <p:txBody>
          <a:bodyPr lIns="182880" tIns="146304" rIns="182880" bIns="146304"/>
          <a:lstStyle>
            <a:lvl1pPr marL="0" indent="0" algn="r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48212" y="481157"/>
            <a:ext cx="1214650" cy="304828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3308" y="5954047"/>
            <a:ext cx="1862846" cy="6156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1462692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2064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668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32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62CF-C7B0-4E0D-A8EF-6C346E54F2F8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49B-A0C9-4CB9-A0F4-4D87265CD8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6247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31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745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4464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908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4876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244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9784" y="2906011"/>
            <a:ext cx="10034748" cy="89966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3020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1186356"/>
            <a:ext cx="89642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8964247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836548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964247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9234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669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62CF-C7B0-4E0D-A8EF-6C346E54F2F8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49B-A0C9-4CB9-A0F4-4D87265CD8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4620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941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50/50 photo layout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630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471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52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9949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686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2016 </a:t>
            </a:r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4892" y="470067"/>
            <a:ext cx="1408078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205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157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9349322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6366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8631" y="1964267"/>
            <a:ext cx="7618971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8631" y="4385734"/>
            <a:ext cx="7618971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03082" y="5870577"/>
            <a:ext cx="1616231" cy="377825"/>
          </a:xfrm>
        </p:spPr>
        <p:txBody>
          <a:bodyPr/>
          <a:lstStyle/>
          <a:p>
            <a:fld id="{549D0E90-B4AA-4A91-9F5E-A9EAD6716FF0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8632" y="5870577"/>
            <a:ext cx="5242849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0913" y="5870577"/>
            <a:ext cx="556688" cy="377825"/>
          </a:xfrm>
        </p:spPr>
        <p:txBody>
          <a:bodyPr/>
          <a:lstStyle/>
          <a:p>
            <a:fld id="{835DE268-E7DB-41EE-BFD4-CED8661D7D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790068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8" y="0"/>
            <a:ext cx="1215813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0E90-B4AA-4A91-9F5E-A9EAD6716FF0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DE268-E7DB-41EE-BFD4-CED8661D7D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8486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62CF-C7B0-4E0D-A8EF-6C346E54F2F8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49B-A0C9-4CB9-A0F4-4D87265CD8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932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8" y="0"/>
            <a:ext cx="1215813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3308581"/>
            <a:ext cx="103632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4777381"/>
            <a:ext cx="103632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0E90-B4AA-4A91-9F5E-A9EAD6716FF0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DE268-E7DB-41EE-BFD4-CED8661D7D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65103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8" y="0"/>
            <a:ext cx="1215813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1" y="2142068"/>
            <a:ext cx="508406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8737" y="2142069"/>
            <a:ext cx="5084064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0E90-B4AA-4A91-9F5E-A9EAD6716FF0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DE268-E7DB-41EE-BFD4-CED8661D7D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080187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8" y="0"/>
            <a:ext cx="1215813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307" y="2218267"/>
            <a:ext cx="472080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870201"/>
            <a:ext cx="508406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1493" y="2218267"/>
            <a:ext cx="469130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88736" y="2870201"/>
            <a:ext cx="508406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0E90-B4AA-4A91-9F5E-A9EAD6716FF0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DE268-E7DB-41EE-BFD4-CED8661D7D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273099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8" y="0"/>
            <a:ext cx="1215813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609602"/>
            <a:ext cx="103632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0E90-B4AA-4A91-9F5E-A9EAD6716FF0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DE268-E7DB-41EE-BFD4-CED8661D7D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381736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8" y="0"/>
            <a:ext cx="12158133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0E90-B4AA-4A91-9F5E-A9EAD6716FF0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DE268-E7DB-41EE-BFD4-CED8661D7D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153835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8" y="0"/>
            <a:ext cx="1215813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624" y="1557868"/>
            <a:ext cx="3817213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8193" y="609601"/>
            <a:ext cx="6170633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5624" y="2997201"/>
            <a:ext cx="3817213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0E90-B4AA-4A91-9F5E-A9EAD6716FF0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DE268-E7DB-41EE-BFD4-CED8661D7D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3831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8" y="0"/>
            <a:ext cx="1215813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171" y="1735672"/>
            <a:ext cx="5462939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05600" y="914400"/>
            <a:ext cx="42672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6171" y="3107272"/>
            <a:ext cx="5462939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0E90-B4AA-4A91-9F5E-A9EAD6716FF0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DE268-E7DB-41EE-BFD4-CED8661D7D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467329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8" y="0"/>
            <a:ext cx="1215813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4732865"/>
            <a:ext cx="103632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19201" y="932112"/>
            <a:ext cx="9144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5299603"/>
            <a:ext cx="103632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0E90-B4AA-4A91-9F5E-A9EAD6716FF0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DE268-E7DB-41EE-BFD4-CED8661D7D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03942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8" y="0"/>
            <a:ext cx="1215813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5" y="609603"/>
            <a:ext cx="103631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4343400"/>
            <a:ext cx="103631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0E90-B4AA-4A91-9F5E-A9EAD6716FF0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DE268-E7DB-41EE-BFD4-CED8661D7D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16722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8" y="0"/>
            <a:ext cx="12158133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62395" y="718114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314401" y="2751671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154" y="609603"/>
            <a:ext cx="9455063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18229" y="3352800"/>
            <a:ext cx="9168177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6355" y="4343400"/>
            <a:ext cx="103632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0E90-B4AA-4A91-9F5E-A9EAD6716FF0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DE268-E7DB-41EE-BFD4-CED8661D7D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899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62CF-C7B0-4E0D-A8EF-6C346E54F2F8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49B-A0C9-4CB9-A0F4-4D87265CD8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113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8" y="0"/>
            <a:ext cx="1215813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3291648"/>
            <a:ext cx="103632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760448"/>
            <a:ext cx="10363203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0E90-B4AA-4A91-9F5E-A9EAD6716FF0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DE268-E7DB-41EE-BFD4-CED8661D7D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36214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8" y="0"/>
            <a:ext cx="12158133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2395" y="718114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314401" y="2751671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154" y="609603"/>
            <a:ext cx="9455063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601" y="3886200"/>
            <a:ext cx="103632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4775200"/>
            <a:ext cx="103632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0E90-B4AA-4A91-9F5E-A9EAD6716FF0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DE268-E7DB-41EE-BFD4-CED8661D7D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270448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8" y="0"/>
            <a:ext cx="1215813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254" y="609603"/>
            <a:ext cx="103632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19254" y="3505200"/>
            <a:ext cx="103632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253" y="4343400"/>
            <a:ext cx="103632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0E90-B4AA-4A91-9F5E-A9EAD6716FF0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DE268-E7DB-41EE-BFD4-CED8661D7D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96902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8" y="0"/>
            <a:ext cx="12158133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609602"/>
            <a:ext cx="103632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0E90-B4AA-4A91-9F5E-A9EAD6716FF0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DE268-E7DB-41EE-BFD4-CED8661D7D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96323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8" y="0"/>
            <a:ext cx="12158133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305" y="609601"/>
            <a:ext cx="2235495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986912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0E90-B4AA-4A91-9F5E-A9EAD6716FF0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DE268-E7DB-41EE-BFD4-CED8661D7D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757305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9785" y="2906013"/>
            <a:ext cx="10034748" cy="89966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153434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5306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765"/>
            </a:lvl2pPr>
            <a:lvl3pPr marL="168073" indent="0">
              <a:buNone/>
              <a:defRPr/>
            </a:lvl3pPr>
            <a:lvl4pPr marL="336145" indent="0">
              <a:buNone/>
              <a:defRPr/>
            </a:lvl4pPr>
            <a:lvl5pPr marL="50421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27899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36662CF-C7B0-4E0D-A8EF-6C346E54F2F8}" type="datetimeFigureOut">
              <a:rPr lang="zh-TW" altLang="en-US" smtClean="0"/>
              <a:pPr/>
              <a:t>2016/12/25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6363B49B-A0C9-4CB9-A0F4-4D87265CD8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5689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36662CF-C7B0-4E0D-A8EF-6C346E54F2F8}" type="datetimeFigureOut">
              <a:rPr lang="zh-TW" altLang="en-US" smtClean="0"/>
              <a:pPr/>
              <a:t>2016/12/25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6363B49B-A0C9-4CB9-A0F4-4D87265CD8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1190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6.xml"/><Relationship Id="rId21" Type="http://schemas.openxmlformats.org/officeDocument/2006/relationships/slideLayout" Target="../slideLayouts/slideLayout54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53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24" Type="http://schemas.openxmlformats.org/officeDocument/2006/relationships/slideLayout" Target="../slideLayouts/slideLayout57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23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2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Relationship Id="rId22" Type="http://schemas.openxmlformats.org/officeDocument/2006/relationships/slideLayout" Target="../slideLayouts/slideLayout5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70.xml"/><Relationship Id="rId1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17" Type="http://schemas.openxmlformats.org/officeDocument/2006/relationships/slideLayout" Target="../slideLayouts/slideLayout74.xml"/><Relationship Id="rId2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73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67.xml"/><Relationship Id="rId19" Type="http://schemas.openxmlformats.org/officeDocument/2006/relationships/slideLayout" Target="../slideLayouts/slideLayout76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slideLayout" Target="../slideLayouts/slideLayout7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36662CF-C7B0-4E0D-A8EF-6C346E54F2F8}" type="datetimeFigureOut">
              <a:rPr lang="zh-TW" altLang="en-US" smtClean="0"/>
              <a:pPr/>
              <a:t>2016/12/25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6363B49B-A0C9-4CB9-A0F4-4D87265CD8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58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36145" marR="0" lvl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Edit Master text styles</a:t>
            </a:r>
          </a:p>
          <a:p>
            <a:pPr marL="336145" marR="0" lvl="1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Second level</a:t>
            </a:r>
          </a:p>
          <a:p>
            <a:pPr marL="336145" marR="0" lvl="2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Third level</a:t>
            </a:r>
          </a:p>
          <a:p>
            <a:pPr marL="336145" marR="0" lvl="3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Fourth level</a:t>
            </a:r>
          </a:p>
          <a:p>
            <a:pPr marL="336145" marR="0" lvl="4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Fifth level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12370906" y="-217"/>
            <a:ext cx="935477" cy="5654618"/>
            <a:chOff x="12618967" y="-221"/>
            <a:chExt cx="954235" cy="5767186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baseline="0" noProof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49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7813" y="258334"/>
              <a:ext cx="843944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896386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8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6691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896386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8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2963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  <p:sldLayoutId id="2147483868" r:id="rId18"/>
    <p:sldLayoutId id="2147483869" r:id="rId19"/>
    <p:sldLayoutId id="2147483870" r:id="rId20"/>
    <p:sldLayoutId id="2147483871" r:id="rId21"/>
    <p:sldLayoutId id="2147483872" r:id="rId2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3921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353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370906" y="-217"/>
            <a:ext cx="935477" cy="5654618"/>
            <a:chOff x="12618967" y="-221"/>
            <a:chExt cx="954235" cy="5767186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490" dirty="0" smtClean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smtClean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 smtClean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 smtClean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490" dirty="0" smtClean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smtClean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 smtClean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 smtClean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 smtClean="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49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490" dirty="0" smtClean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490" dirty="0" smtClean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490" dirty="0" smtClean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7813" y="258334"/>
              <a:ext cx="843944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1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980" baseline="0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98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4664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886" r:id="rId13"/>
    <p:sldLayoutId id="2147483887" r:id="rId14"/>
    <p:sldLayoutId id="2147483888" r:id="rId15"/>
    <p:sldLayoutId id="2147483889" r:id="rId16"/>
    <p:sldLayoutId id="2147483890" r:id="rId17"/>
    <p:sldLayoutId id="2147483891" r:id="rId18"/>
    <p:sldLayoutId id="2147483892" r:id="rId19"/>
    <p:sldLayoutId id="2147483893" r:id="rId20"/>
    <p:sldLayoutId id="2147483894" r:id="rId21"/>
    <p:sldLayoutId id="2147483895" r:id="rId22"/>
    <p:sldLayoutId id="2147483896" r:id="rId23"/>
    <p:sldLayoutId id="2147483897" r:id="rId24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609602"/>
            <a:ext cx="103632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142069"/>
            <a:ext cx="103632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98283" y="5870577"/>
            <a:ext cx="161623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49D0E90-B4AA-4A91-9F5E-A9EAD6716FF0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5870577"/>
            <a:ext cx="798708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6113" y="5870577"/>
            <a:ext cx="556688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35DE268-E7DB-41EE-BFD4-CED8661D7D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16274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  <p:sldLayoutId id="2147483910" r:id="rId12"/>
    <p:sldLayoutId id="2147483911" r:id="rId13"/>
    <p:sldLayoutId id="2147483912" r:id="rId14"/>
    <p:sldLayoutId id="2147483913" r:id="rId15"/>
    <p:sldLayoutId id="2147483914" r:id="rId16"/>
    <p:sldLayoutId id="2147483915" r:id="rId17"/>
    <p:sldLayoutId id="2147483916" r:id="rId18"/>
    <p:sldLayoutId id="2147483917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7.png"/><Relationship Id="rId4" Type="http://schemas.openxmlformats.org/officeDocument/2006/relationships/image" Target="../media/image1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jwt.io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jwt.io/introduction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微服務架構與實</a:t>
            </a:r>
            <a:r>
              <a:rPr lang="zh-TW" altLang="en-US" dirty="0"/>
              <a:t>戰</a:t>
            </a:r>
            <a:r>
              <a:rPr lang="zh-TW" altLang="en-US" dirty="0" smtClean="0"/>
              <a:t> </a:t>
            </a:r>
            <a:r>
              <a:rPr lang="en-US" altLang="zh-TW" dirty="0" smtClean="0"/>
              <a:t>#2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TW" dirty="0" smtClean="0"/>
              <a:t>Andrew </a:t>
            </a:r>
            <a:r>
              <a:rPr lang="en-US" altLang="zh-TW" dirty="0" err="1" smtClean="0"/>
              <a:t>wu</a:t>
            </a:r>
            <a:endParaRPr lang="en-US" altLang="zh-TW" dirty="0" smtClean="0"/>
          </a:p>
          <a:p>
            <a:pPr algn="r"/>
            <a:r>
              <a:rPr lang="en-US" altLang="zh-TW" dirty="0" smtClean="0"/>
              <a:t>2016/12/29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420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Windows Container License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 descr="https://scontent-tpe1-1.xx.fbcdn.net/v/t34.0-12/15555666_10206109671420895_1680935927_n.png?oh=1e09815e6749a1baf5e2d83437430450&amp;oe=5861B8D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1589359"/>
            <a:ext cx="10504805" cy="427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0" y="6417994"/>
            <a:ext cx="12046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http://</a:t>
            </a:r>
            <a:r>
              <a:rPr lang="en-US" altLang="zh-TW" dirty="0" smtClean="0">
                <a:solidFill>
                  <a:schemeClr val="bg1"/>
                </a:solidFill>
              </a:rPr>
              <a:t>download.microsoft.com/download/7/2/9/7290EA05-DC56-4BED-9400-138C5701F174/WS2016LicensingDatasheet.pdf</a:t>
            </a:r>
          </a:p>
          <a:p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850900" y="2717800"/>
            <a:ext cx="10634980" cy="8509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9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Windows Container on Win10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0800" y="6413500"/>
            <a:ext cx="10144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https://docs.microsoft.com/zh-tw/virtualization/windowscontainers/quick_start/quick_start_windows_10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70637"/>
            <a:ext cx="10058400" cy="380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47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Windows Container on </a:t>
            </a:r>
            <a:r>
              <a:rPr lang="en-US" altLang="zh-TW" dirty="0" err="1" smtClean="0"/>
              <a:t>WinServer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76200" y="6413500"/>
            <a:ext cx="10305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https://docs.microsoft.com/en-us/virtualization/windowscontainers/quick-start/quick-start-windows-server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53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Container Fundamentals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zh-TW" sz="2600" b="1" dirty="0" smtClean="0"/>
          </a:p>
          <a:p>
            <a:r>
              <a:rPr lang="en-US" altLang="zh-TW" sz="2600" b="1" dirty="0" smtClean="0"/>
              <a:t>Container Host: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Physical </a:t>
            </a:r>
            <a:r>
              <a:rPr lang="en-US" altLang="zh-TW" dirty="0"/>
              <a:t>or Virtual computer system configured with the Windows Container feature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r>
              <a:rPr lang="en-US" altLang="zh-TW" sz="2600" b="1" dirty="0"/>
              <a:t>Container OS Image:</a:t>
            </a:r>
            <a:r>
              <a:rPr lang="en-US" altLang="zh-TW" sz="2600" dirty="0"/>
              <a:t> 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Containers </a:t>
            </a:r>
            <a:r>
              <a:rPr lang="en-US" altLang="zh-TW" dirty="0"/>
              <a:t>are deployed from images. The container OS image is the first layer in potentially many image layers that make up a container. This image provides the operating system environment.</a:t>
            </a:r>
          </a:p>
          <a:p>
            <a:r>
              <a:rPr lang="en-US" altLang="zh-TW" sz="2600" b="1" dirty="0"/>
              <a:t>Container Image:</a:t>
            </a:r>
            <a:r>
              <a:rPr lang="en-US" altLang="zh-TW" sz="2600" dirty="0"/>
              <a:t> 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A </a:t>
            </a:r>
            <a:r>
              <a:rPr lang="en-US" altLang="zh-TW" dirty="0"/>
              <a:t>container image contains the base operating system, application, and all application dependencies needed to quickly deploy a container.</a:t>
            </a:r>
          </a:p>
          <a:p>
            <a:r>
              <a:rPr lang="en-US" altLang="zh-TW" sz="2600" b="1" dirty="0" smtClean="0"/>
              <a:t>Container </a:t>
            </a:r>
            <a:r>
              <a:rPr lang="en-US" altLang="zh-TW" sz="2600" b="1" dirty="0"/>
              <a:t>Registry:</a:t>
            </a:r>
            <a:r>
              <a:rPr lang="en-US" altLang="zh-TW" sz="2600" dirty="0"/>
              <a:t> 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Container </a:t>
            </a:r>
            <a:r>
              <a:rPr lang="en-US" altLang="zh-TW" dirty="0"/>
              <a:t>images are stored in a container registry, and can be downloaded on demand.</a:t>
            </a:r>
          </a:p>
          <a:p>
            <a:r>
              <a:rPr lang="en-US" altLang="zh-TW" sz="2600" b="1" dirty="0" err="1" smtClean="0"/>
              <a:t>Dockerfile</a:t>
            </a:r>
            <a:r>
              <a:rPr lang="en-US" altLang="zh-TW" sz="2600" b="1" dirty="0"/>
              <a:t>:</a:t>
            </a:r>
            <a:r>
              <a:rPr lang="en-US" altLang="zh-TW" sz="2600" dirty="0"/>
              <a:t> </a:t>
            </a:r>
            <a:r>
              <a:rPr lang="en-US" altLang="zh-TW" sz="2600" dirty="0" smtClean="0"/>
              <a:t/>
            </a:r>
            <a:br>
              <a:rPr lang="en-US" altLang="zh-TW" sz="2600" dirty="0" smtClean="0"/>
            </a:br>
            <a:r>
              <a:rPr lang="en-US" altLang="zh-TW" dirty="0" err="1" smtClean="0"/>
              <a:t>Dockerfiles</a:t>
            </a:r>
            <a:r>
              <a:rPr lang="en-US" altLang="zh-TW" dirty="0" smtClean="0"/>
              <a:t> </a:t>
            </a:r>
            <a:r>
              <a:rPr lang="en-US" altLang="zh-TW" dirty="0"/>
              <a:t>are used to automate the creation of container images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139700" y="6477000"/>
            <a:ext cx="8254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https://</a:t>
            </a:r>
            <a:r>
              <a:rPr lang="en-US" altLang="zh-TW" dirty="0" smtClean="0">
                <a:solidFill>
                  <a:schemeClr val="bg1"/>
                </a:solidFill>
              </a:rPr>
              <a:t>docs.microsoft.com/en-us/virtualization/windowscontainers/quick-start/index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01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Container Image Layers</a:t>
            </a:r>
            <a:endParaRPr lang="zh-TW" altLang="en-US" dirty="0"/>
          </a:p>
        </p:txBody>
      </p:sp>
      <p:pic>
        <p:nvPicPr>
          <p:cNvPr id="2050" name="Picture 2" descr="「docker layers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831974"/>
            <a:ext cx="7183120" cy="4416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 descr="Lock by jhnri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56" y="3974871"/>
            <a:ext cx="645417" cy="914405"/>
          </a:xfrm>
          <a:prstGeom prst="rect">
            <a:avLst/>
          </a:prstGeom>
        </p:spPr>
      </p:pic>
      <p:sp>
        <p:nvSpPr>
          <p:cNvPr id="6" name="流程圖: 資料 5"/>
          <p:cNvSpPr/>
          <p:nvPr/>
        </p:nvSpPr>
        <p:spPr>
          <a:xfrm>
            <a:off x="9476442" y="2952749"/>
            <a:ext cx="2715558" cy="977900"/>
          </a:xfrm>
          <a:prstGeom prst="flowChartInputOutp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dockerfile</a:t>
            </a:r>
            <a:endParaRPr lang="zh-TW" altLang="en-US" dirty="0"/>
          </a:p>
        </p:txBody>
      </p:sp>
      <p:cxnSp>
        <p:nvCxnSpPr>
          <p:cNvPr id="8" name="肘形接點 7"/>
          <p:cNvCxnSpPr>
            <a:stCxn id="6" idx="3"/>
          </p:cNvCxnSpPr>
          <p:nvPr/>
        </p:nvCxnSpPr>
        <p:spPr>
          <a:xfrm rot="5400000">
            <a:off x="8898970" y="2900472"/>
            <a:ext cx="633518" cy="2693873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8840906" y="4247408"/>
            <a:ext cx="700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from:</a:t>
            </a:r>
            <a:endParaRPr lang="zh-TW" altLang="en-US" dirty="0"/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7868792" y="3581399"/>
            <a:ext cx="17018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7844366" y="3269959"/>
            <a:ext cx="1861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cmd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docker</a:t>
            </a:r>
            <a:r>
              <a:rPr lang="en-US" altLang="zh-TW" dirty="0" smtClean="0"/>
              <a:t> build</a:t>
            </a:r>
            <a:endParaRPr lang="zh-TW" altLang="en-US" dirty="0"/>
          </a:p>
        </p:txBody>
      </p:sp>
      <p:sp>
        <p:nvSpPr>
          <p:cNvPr id="13" name="左大括弧 12"/>
          <p:cNvSpPr/>
          <p:nvPr/>
        </p:nvSpPr>
        <p:spPr>
          <a:xfrm>
            <a:off x="1284266" y="3441699"/>
            <a:ext cx="265134" cy="2247901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7844366" y="2596343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cmd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docker</a:t>
            </a:r>
            <a:r>
              <a:rPr lang="en-US" altLang="zh-TW" dirty="0" smtClean="0"/>
              <a:t> run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667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912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微服務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架構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實作的挑戰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跨服務的安全機制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8744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ounded Rectangle 66"/>
          <p:cNvSpPr/>
          <p:nvPr/>
        </p:nvSpPr>
        <p:spPr bwMode="auto">
          <a:xfrm>
            <a:off x="1563484" y="3346126"/>
            <a:ext cx="2288744" cy="761892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Rounded Rectangle 68"/>
          <p:cNvSpPr/>
          <p:nvPr/>
        </p:nvSpPr>
        <p:spPr bwMode="auto">
          <a:xfrm>
            <a:off x="1563484" y="4188688"/>
            <a:ext cx="2288744" cy="761892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0" name="Rounded Rectangle 69"/>
          <p:cNvSpPr/>
          <p:nvPr/>
        </p:nvSpPr>
        <p:spPr bwMode="auto">
          <a:xfrm>
            <a:off x="1563484" y="5031250"/>
            <a:ext cx="2288744" cy="761892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7439891" y="3562664"/>
            <a:ext cx="3645668" cy="2832595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9" name="Rounded Rectangle 58"/>
          <p:cNvSpPr/>
          <p:nvPr/>
        </p:nvSpPr>
        <p:spPr bwMode="auto">
          <a:xfrm>
            <a:off x="6748596" y="4042887"/>
            <a:ext cx="1778805" cy="709448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0" name="Rounded Rectangle 59"/>
          <p:cNvSpPr/>
          <p:nvPr/>
        </p:nvSpPr>
        <p:spPr bwMode="auto">
          <a:xfrm>
            <a:off x="8323670" y="3207940"/>
            <a:ext cx="1778805" cy="709448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1" name="Rounded Rectangle 60"/>
          <p:cNvSpPr/>
          <p:nvPr/>
        </p:nvSpPr>
        <p:spPr bwMode="auto">
          <a:xfrm>
            <a:off x="6748596" y="5091818"/>
            <a:ext cx="1778805" cy="709448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2" name="Rounded Rectangle 61"/>
          <p:cNvSpPr/>
          <p:nvPr/>
        </p:nvSpPr>
        <p:spPr bwMode="auto">
          <a:xfrm>
            <a:off x="9906315" y="4038525"/>
            <a:ext cx="1778805" cy="709448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3" name="Rounded Rectangle 62"/>
          <p:cNvSpPr/>
          <p:nvPr/>
        </p:nvSpPr>
        <p:spPr bwMode="auto">
          <a:xfrm>
            <a:off x="9895611" y="5057473"/>
            <a:ext cx="1778805" cy="709448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4" name="Rounded Rectangle 63"/>
          <p:cNvSpPr/>
          <p:nvPr/>
        </p:nvSpPr>
        <p:spPr bwMode="auto">
          <a:xfrm>
            <a:off x="8323670" y="5911015"/>
            <a:ext cx="1778805" cy="709448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" y="281433"/>
            <a:ext cx="5986052" cy="5336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Monolithic application approach</a:t>
            </a:r>
          </a:p>
        </p:txBody>
      </p:sp>
      <p:sp>
        <p:nvSpPr>
          <p:cNvPr id="9" name="Rectangle 8"/>
          <p:cNvSpPr/>
          <p:nvPr/>
        </p:nvSpPr>
        <p:spPr>
          <a:xfrm>
            <a:off x="5986053" y="268813"/>
            <a:ext cx="6450422" cy="5336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Microservices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application approach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47272" y="1129974"/>
            <a:ext cx="3392336" cy="2061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 </a:t>
            </a:r>
            <a:r>
              <a:rPr kumimoji="0" lang="en-US" sz="1599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microservice</a:t>
            </a:r>
            <a:r>
              <a:rPr kumimoji="0" lang="en-US" sz="15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application separates functionality into separate smaller services.</a:t>
            </a:r>
          </a:p>
          <a:p>
            <a:pPr marL="285750" marR="0" lvl="0" indent="-28575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599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285750" marR="0" lvl="0" indent="-28575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Scales out by deploying each service independently creating instances of these services across servers/VMs/containers</a:t>
            </a:r>
          </a:p>
        </p:txBody>
      </p:sp>
      <p:sp>
        <p:nvSpPr>
          <p:cNvPr id="12" name="Hexagon 11"/>
          <p:cNvSpPr/>
          <p:nvPr/>
        </p:nvSpPr>
        <p:spPr bwMode="auto">
          <a:xfrm>
            <a:off x="9951509" y="1408943"/>
            <a:ext cx="272812" cy="244066"/>
          </a:xfrm>
          <a:prstGeom prst="hexagon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Hexagon 12"/>
          <p:cNvSpPr/>
          <p:nvPr/>
        </p:nvSpPr>
        <p:spPr bwMode="auto">
          <a:xfrm>
            <a:off x="11131355" y="1936871"/>
            <a:ext cx="272812" cy="244066"/>
          </a:xfrm>
          <a:prstGeom prst="hexagon">
            <a:avLst/>
          </a:prstGeom>
          <a:solidFill>
            <a:srgbClr val="FF8C00">
              <a:lumMod val="75000"/>
            </a:srgbClr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Hexagon 13"/>
          <p:cNvSpPr/>
          <p:nvPr/>
        </p:nvSpPr>
        <p:spPr bwMode="auto">
          <a:xfrm>
            <a:off x="11564235" y="1694542"/>
            <a:ext cx="272812" cy="244066"/>
          </a:xfrm>
          <a:prstGeom prst="hexagon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Hexagon 14"/>
          <p:cNvSpPr/>
          <p:nvPr/>
        </p:nvSpPr>
        <p:spPr bwMode="auto">
          <a:xfrm>
            <a:off x="9930527" y="1431219"/>
            <a:ext cx="272812" cy="244066"/>
          </a:xfrm>
          <a:prstGeom prst="hexagon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Hexagon 15"/>
          <p:cNvSpPr/>
          <p:nvPr/>
        </p:nvSpPr>
        <p:spPr bwMode="auto">
          <a:xfrm>
            <a:off x="9955568" y="1384297"/>
            <a:ext cx="272812" cy="244066"/>
          </a:xfrm>
          <a:prstGeom prst="hexagon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Hexagon 16"/>
          <p:cNvSpPr/>
          <p:nvPr/>
        </p:nvSpPr>
        <p:spPr bwMode="auto">
          <a:xfrm>
            <a:off x="9951096" y="1964837"/>
            <a:ext cx="272812" cy="244066"/>
          </a:xfrm>
          <a:prstGeom prst="hexagon">
            <a:avLst>
              <a:gd name="adj" fmla="val 55889"/>
              <a:gd name="vf" fmla="val 115470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Hexagon 17"/>
          <p:cNvSpPr/>
          <p:nvPr/>
        </p:nvSpPr>
        <p:spPr bwMode="auto">
          <a:xfrm>
            <a:off x="9920509" y="1936871"/>
            <a:ext cx="272812" cy="244066"/>
          </a:xfrm>
          <a:prstGeom prst="hexagon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Hexagon 18"/>
          <p:cNvSpPr/>
          <p:nvPr/>
        </p:nvSpPr>
        <p:spPr bwMode="auto">
          <a:xfrm>
            <a:off x="9937732" y="1983197"/>
            <a:ext cx="272812" cy="244066"/>
          </a:xfrm>
          <a:prstGeom prst="hexagon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Hexagon 19"/>
          <p:cNvSpPr/>
          <p:nvPr/>
        </p:nvSpPr>
        <p:spPr bwMode="auto">
          <a:xfrm>
            <a:off x="10350653" y="1727613"/>
            <a:ext cx="272812" cy="244066"/>
          </a:xfrm>
          <a:prstGeom prst="hexagon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Hexagon 20"/>
          <p:cNvSpPr/>
          <p:nvPr/>
        </p:nvSpPr>
        <p:spPr bwMode="auto">
          <a:xfrm>
            <a:off x="10391969" y="1678564"/>
            <a:ext cx="272812" cy="244066"/>
          </a:xfrm>
          <a:prstGeom prst="hexagon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Hexagon 21"/>
          <p:cNvSpPr/>
          <p:nvPr/>
        </p:nvSpPr>
        <p:spPr bwMode="auto">
          <a:xfrm>
            <a:off x="10348780" y="1693159"/>
            <a:ext cx="272812" cy="244066"/>
          </a:xfrm>
          <a:prstGeom prst="hexagon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10919019" y="1294011"/>
            <a:ext cx="1023415" cy="1019294"/>
          </a:xfrm>
          <a:prstGeom prst="roundRect">
            <a:avLst/>
          </a:prstGeom>
          <a:noFill/>
          <a:ln w="10795" cap="flat" cmpd="sng" algn="ctr">
            <a:solidFill>
              <a:schemeClr val="tx1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96472" y="975981"/>
            <a:ext cx="3456340" cy="2061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 monolithic application has most of its functionality within a few processes that are componentized with libraries. </a:t>
            </a:r>
          </a:p>
          <a:p>
            <a:pPr marL="285750" marR="0" lvl="0" indent="-28575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599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285750" marR="0" lvl="0" indent="-28575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Scales by cloning the app on multiple servers/VMs/Containers</a:t>
            </a:r>
          </a:p>
          <a:p>
            <a:pPr marL="285750" marR="0" lvl="0" indent="-28575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599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957" y="1367721"/>
            <a:ext cx="605950" cy="60238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935" y="1423533"/>
            <a:ext cx="605950" cy="60238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380" y="1658307"/>
            <a:ext cx="605950" cy="602386"/>
          </a:xfrm>
          <a:prstGeom prst="rect">
            <a:avLst/>
          </a:prstGeom>
        </p:spPr>
      </p:pic>
      <p:sp>
        <p:nvSpPr>
          <p:cNvPr id="32" name="Hexagon 31"/>
          <p:cNvSpPr/>
          <p:nvPr/>
        </p:nvSpPr>
        <p:spPr bwMode="auto">
          <a:xfrm>
            <a:off x="9886120" y="1371416"/>
            <a:ext cx="366566" cy="309828"/>
          </a:xfrm>
          <a:prstGeom prst="hexagon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Rounded Rectangle 34"/>
          <p:cNvSpPr/>
          <p:nvPr/>
        </p:nvSpPr>
        <p:spPr bwMode="auto">
          <a:xfrm>
            <a:off x="9684116" y="1294010"/>
            <a:ext cx="1023415" cy="1019294"/>
          </a:xfrm>
          <a:prstGeom prst="roundRect">
            <a:avLst/>
          </a:prstGeom>
          <a:noFill/>
          <a:ln w="10795" cap="flat" cmpd="sng" algn="ctr">
            <a:solidFill>
              <a:schemeClr val="tx1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845105" y="945708"/>
            <a:ext cx="749118" cy="37668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marL="0" marR="0" lvl="0" indent="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App 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1065134" y="932513"/>
            <a:ext cx="786721" cy="3766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App 2</a:t>
            </a:r>
          </a:p>
        </p:txBody>
      </p:sp>
      <p:sp>
        <p:nvSpPr>
          <p:cNvPr id="38" name="Hexagon 37"/>
          <p:cNvSpPr/>
          <p:nvPr/>
        </p:nvSpPr>
        <p:spPr bwMode="auto">
          <a:xfrm>
            <a:off x="11124830" y="1418134"/>
            <a:ext cx="272812" cy="244066"/>
          </a:xfrm>
          <a:prstGeom prst="hexagon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Hexagon 38"/>
          <p:cNvSpPr/>
          <p:nvPr/>
        </p:nvSpPr>
        <p:spPr bwMode="auto">
          <a:xfrm>
            <a:off x="11124830" y="1408943"/>
            <a:ext cx="272812" cy="244066"/>
          </a:xfrm>
          <a:prstGeom prst="hexagon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Hexagon 39"/>
          <p:cNvSpPr/>
          <p:nvPr/>
        </p:nvSpPr>
        <p:spPr bwMode="auto">
          <a:xfrm>
            <a:off x="11139818" y="1365785"/>
            <a:ext cx="272812" cy="244066"/>
          </a:xfrm>
          <a:prstGeom prst="hexagon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Hexagon 40"/>
          <p:cNvSpPr/>
          <p:nvPr/>
        </p:nvSpPr>
        <p:spPr bwMode="auto">
          <a:xfrm>
            <a:off x="11085559" y="1949836"/>
            <a:ext cx="272812" cy="244066"/>
          </a:xfrm>
          <a:prstGeom prst="hexagon">
            <a:avLst/>
          </a:prstGeom>
          <a:solidFill>
            <a:srgbClr val="FF8C00">
              <a:lumMod val="75000"/>
            </a:srgbClr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Hexagon 41"/>
          <p:cNvSpPr/>
          <p:nvPr/>
        </p:nvSpPr>
        <p:spPr bwMode="auto">
          <a:xfrm>
            <a:off x="11577474" y="1671877"/>
            <a:ext cx="272812" cy="244066"/>
          </a:xfrm>
          <a:prstGeom prst="hexagon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Hexagon 42"/>
          <p:cNvSpPr/>
          <p:nvPr/>
        </p:nvSpPr>
        <p:spPr bwMode="auto">
          <a:xfrm>
            <a:off x="11539836" y="1668912"/>
            <a:ext cx="272812" cy="244066"/>
          </a:xfrm>
          <a:prstGeom prst="hexagon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Hexagon 43"/>
          <p:cNvSpPr/>
          <p:nvPr/>
        </p:nvSpPr>
        <p:spPr bwMode="auto">
          <a:xfrm>
            <a:off x="11168371" y="1946260"/>
            <a:ext cx="272812" cy="244066"/>
          </a:xfrm>
          <a:prstGeom prst="hexagon">
            <a:avLst/>
          </a:prstGeom>
          <a:solidFill>
            <a:srgbClr val="FF8C00">
              <a:lumMod val="75000"/>
            </a:srgbClr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5986053" y="297316"/>
            <a:ext cx="3617" cy="6097943"/>
          </a:xfrm>
          <a:prstGeom prst="line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grpSp>
        <p:nvGrpSpPr>
          <p:cNvPr id="46" name="Group 45"/>
          <p:cNvGrpSpPr/>
          <p:nvPr/>
        </p:nvGrpSpPr>
        <p:grpSpPr>
          <a:xfrm>
            <a:off x="4005161" y="966264"/>
            <a:ext cx="1023415" cy="1341120"/>
            <a:chOff x="4004846" y="965905"/>
            <a:chExt cx="1023560" cy="1341310"/>
          </a:xfrm>
        </p:grpSpPr>
        <p:sp>
          <p:nvSpPr>
            <p:cNvPr id="47" name="Rounded Rectangle 46"/>
            <p:cNvSpPr/>
            <p:nvPr/>
          </p:nvSpPr>
          <p:spPr bwMode="auto">
            <a:xfrm>
              <a:off x="4004846" y="1287776"/>
              <a:ext cx="1023560" cy="1019439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  <a:ln w="10795" cap="flat" cmpd="sng" algn="ctr">
              <a:solidFill>
                <a:srgbClr val="40404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096326" y="1489621"/>
              <a:ext cx="286870" cy="309872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383196" y="1884030"/>
              <a:ext cx="286870" cy="30987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670066" y="1489621"/>
              <a:ext cx="286870" cy="30987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160986" y="965905"/>
              <a:ext cx="749224" cy="3767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2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App 1</a:t>
              </a:r>
            </a:p>
          </p:txBody>
        </p:sp>
      </p:grpSp>
      <p:sp>
        <p:nvSpPr>
          <p:cNvPr id="52" name="Hexagon 51"/>
          <p:cNvSpPr/>
          <p:nvPr/>
        </p:nvSpPr>
        <p:spPr bwMode="auto">
          <a:xfrm>
            <a:off x="9919926" y="1974226"/>
            <a:ext cx="272812" cy="244066"/>
          </a:xfrm>
          <a:prstGeom prst="hexagon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3" name="Hexagon 52"/>
          <p:cNvSpPr/>
          <p:nvPr/>
        </p:nvSpPr>
        <p:spPr bwMode="auto">
          <a:xfrm>
            <a:off x="9903286" y="1962407"/>
            <a:ext cx="272812" cy="244066"/>
          </a:xfrm>
          <a:prstGeom prst="hexagon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4" name="Hexagon 53"/>
          <p:cNvSpPr/>
          <p:nvPr/>
        </p:nvSpPr>
        <p:spPr bwMode="auto">
          <a:xfrm>
            <a:off x="11119123" y="1401439"/>
            <a:ext cx="272812" cy="244066"/>
          </a:xfrm>
          <a:prstGeom prst="hexagon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Hexagon 54"/>
          <p:cNvSpPr/>
          <p:nvPr/>
        </p:nvSpPr>
        <p:spPr bwMode="auto">
          <a:xfrm>
            <a:off x="11124877" y="1414274"/>
            <a:ext cx="272812" cy="244066"/>
          </a:xfrm>
          <a:prstGeom prst="hexagon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6" name="Hexagon 55"/>
          <p:cNvSpPr/>
          <p:nvPr/>
        </p:nvSpPr>
        <p:spPr bwMode="auto">
          <a:xfrm>
            <a:off x="11130979" y="1382388"/>
            <a:ext cx="272812" cy="244066"/>
          </a:xfrm>
          <a:prstGeom prst="hexagon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7" name="Hexagon 56"/>
          <p:cNvSpPr/>
          <p:nvPr/>
        </p:nvSpPr>
        <p:spPr bwMode="auto">
          <a:xfrm>
            <a:off x="10346033" y="1713392"/>
            <a:ext cx="272812" cy="244066"/>
          </a:xfrm>
          <a:prstGeom prst="hexagon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8" name="Hexagon 57"/>
          <p:cNvSpPr/>
          <p:nvPr/>
        </p:nvSpPr>
        <p:spPr bwMode="auto">
          <a:xfrm>
            <a:off x="10367571" y="1709022"/>
            <a:ext cx="272812" cy="244066"/>
          </a:xfrm>
          <a:prstGeom prst="hexagon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Hexagon 32"/>
          <p:cNvSpPr/>
          <p:nvPr/>
        </p:nvSpPr>
        <p:spPr bwMode="auto">
          <a:xfrm>
            <a:off x="9886120" y="1935598"/>
            <a:ext cx="366566" cy="309828"/>
          </a:xfrm>
          <a:prstGeom prst="hexagon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Hexagon 33"/>
          <p:cNvSpPr/>
          <p:nvPr/>
        </p:nvSpPr>
        <p:spPr bwMode="auto">
          <a:xfrm>
            <a:off x="10303479" y="1660278"/>
            <a:ext cx="366566" cy="309828"/>
          </a:xfrm>
          <a:prstGeom prst="hexagon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Hexagon 22"/>
          <p:cNvSpPr/>
          <p:nvPr/>
        </p:nvSpPr>
        <p:spPr bwMode="auto">
          <a:xfrm>
            <a:off x="11084478" y="1363718"/>
            <a:ext cx="366566" cy="309828"/>
          </a:xfrm>
          <a:prstGeom prst="hexagon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Hexagon 24"/>
          <p:cNvSpPr/>
          <p:nvPr/>
        </p:nvSpPr>
        <p:spPr bwMode="auto">
          <a:xfrm>
            <a:off x="11501837" y="1652581"/>
            <a:ext cx="366566" cy="309828"/>
          </a:xfrm>
          <a:prstGeom prst="hexagon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Hexagon 23"/>
          <p:cNvSpPr/>
          <p:nvPr/>
        </p:nvSpPr>
        <p:spPr bwMode="auto">
          <a:xfrm>
            <a:off x="11084478" y="1927901"/>
            <a:ext cx="366566" cy="309828"/>
          </a:xfrm>
          <a:prstGeom prst="hexagon">
            <a:avLst/>
          </a:prstGeom>
          <a:solidFill>
            <a:srgbClr val="FF8C00">
              <a:lumMod val="75000"/>
            </a:srgbClr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6515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878E-6 1.64321E-6 L -0.14488 0.296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50" y="1479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4542E-6 -2.0699E-6 L -0.16888 0.4105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50" y="2051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0214E-6 -2.62823E-6 L -0.16517 0.4945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59" y="247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4432E-6 -2.55561E-6 L -0.08936 0.28121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68" y="1404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644E-6 -4.08534E-8 L -0.21764 0.3971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88" y="1985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9535E-8 -4.335E-6 L -0.1482 0.2798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16" y="13981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9535E-8 -2.55561E-6 L -0.04927 0.4228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4" y="2113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168E-6 -2.16523E-6 L -0.00664 0.35475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2" y="1772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6372E-6 2.9823E-6 L -0.02796 0.32297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4" y="16137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1626E-6 -4.52565E-6 L -0.05667 0.5163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4" y="2580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5885E-6 -4.54834E-6 L -0.34057 0.4065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28" y="2031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259E-6 -1.31185E-6 L -0.06944 0.23831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2" y="11916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48889E-7 -1.31185E-6 L -0.15484 0.58602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48" y="29301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5509E-7 1.02587E-6 L -0.10391 0.65501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95" y="32751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8159E-6 -3.24557E-6 L -0.08948 0.57944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80" y="28961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33342E-6 -2.72356E-6 L -0.27891 0.4634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52" y="23173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5308E-6 4.06264E-6 L -0.32589 0.38198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01" y="19088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339E-7 1.54789E-6 L -0.33138 0.52678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69" y="26328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85423E-6 1.89287E-6 L -0.21955 0.54607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78" y="27304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032E-6 3.69496E-6 L -0.21177 0.36178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95" y="18089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677E-7 -2.72356E-6 L -0.23768 0.46346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84" y="23173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57 2.26055E-6 L -0.20896 0.66273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69" y="33137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5857E-6 -1.51158E-6 L -0.06115 0.55947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64" y="27962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3707E-6 5.03858E-7 L -0.14475 0.23763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38" y="1187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1902E-6 1.39355E-6 L 0.01711 0.53245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5" y="266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53" grpId="0" animBg="1"/>
      <p:bldP spid="54" grpId="0" animBg="1"/>
      <p:bldP spid="56" grpId="0" animBg="1"/>
      <p:bldP spid="57" grpId="0" animBg="1"/>
      <p:bldP spid="5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00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422" y="2464946"/>
            <a:ext cx="2008622" cy="1244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H="1">
            <a:off x="5996520" y="1237350"/>
            <a:ext cx="3056" cy="5152063"/>
          </a:xfrm>
          <a:prstGeom prst="line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6" name="Flowchart: Magnetic Disk 5"/>
          <p:cNvSpPr/>
          <p:nvPr/>
        </p:nvSpPr>
        <p:spPr>
          <a:xfrm>
            <a:off x="1646287" y="4874369"/>
            <a:ext cx="2126416" cy="1640380"/>
          </a:xfrm>
          <a:prstGeom prst="flowChartMagneticDisk">
            <a:avLst/>
          </a:prstGeom>
          <a:solidFill>
            <a:srgbClr val="92D050"/>
          </a:solidFill>
          <a:ln w="15875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831629" y="5438214"/>
            <a:ext cx="269057" cy="329812"/>
            <a:chOff x="4818580" y="4212404"/>
            <a:chExt cx="441789" cy="544531"/>
          </a:xfrm>
        </p:grpSpPr>
        <p:sp>
          <p:nvSpPr>
            <p:cNvPr id="8" name="Rectangle 7"/>
            <p:cNvSpPr/>
            <p:nvPr/>
          </p:nvSpPr>
          <p:spPr>
            <a:xfrm>
              <a:off x="4818580" y="4212404"/>
              <a:ext cx="441789" cy="544531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818580" y="4212405"/>
              <a:ext cx="441789" cy="113016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74272" y="5438214"/>
            <a:ext cx="269057" cy="329812"/>
            <a:chOff x="4818580" y="4212404"/>
            <a:chExt cx="441789" cy="544531"/>
          </a:xfrm>
        </p:grpSpPr>
        <p:sp>
          <p:nvSpPr>
            <p:cNvPr id="11" name="Rectangle 10"/>
            <p:cNvSpPr/>
            <p:nvPr/>
          </p:nvSpPr>
          <p:spPr>
            <a:xfrm>
              <a:off x="4818580" y="4212404"/>
              <a:ext cx="441789" cy="544531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18580" y="4212405"/>
              <a:ext cx="441789" cy="113016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16915" y="5438214"/>
            <a:ext cx="269057" cy="329812"/>
            <a:chOff x="4818580" y="4212404"/>
            <a:chExt cx="441789" cy="544531"/>
          </a:xfrm>
        </p:grpSpPr>
        <p:sp>
          <p:nvSpPr>
            <p:cNvPr id="14" name="Rectangle 13"/>
            <p:cNvSpPr/>
            <p:nvPr/>
          </p:nvSpPr>
          <p:spPr>
            <a:xfrm>
              <a:off x="4818580" y="4212404"/>
              <a:ext cx="441789" cy="544531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18580" y="4212405"/>
              <a:ext cx="441789" cy="113016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59556" y="5438214"/>
            <a:ext cx="269057" cy="329812"/>
            <a:chOff x="4818580" y="4212404"/>
            <a:chExt cx="441789" cy="544531"/>
          </a:xfrm>
        </p:grpSpPr>
        <p:sp>
          <p:nvSpPr>
            <p:cNvPr id="17" name="Rectangle 16"/>
            <p:cNvSpPr/>
            <p:nvPr/>
          </p:nvSpPr>
          <p:spPr>
            <a:xfrm>
              <a:off x="4818580" y="4212404"/>
              <a:ext cx="441789" cy="544531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18580" y="4212405"/>
              <a:ext cx="441789" cy="113016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831629" y="5879409"/>
            <a:ext cx="269057" cy="329812"/>
            <a:chOff x="4818580" y="4212404"/>
            <a:chExt cx="441789" cy="544531"/>
          </a:xfrm>
        </p:grpSpPr>
        <p:sp>
          <p:nvSpPr>
            <p:cNvPr id="20" name="Rectangle 19"/>
            <p:cNvSpPr/>
            <p:nvPr/>
          </p:nvSpPr>
          <p:spPr>
            <a:xfrm>
              <a:off x="4818580" y="4212404"/>
              <a:ext cx="441789" cy="544531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18580" y="4212405"/>
              <a:ext cx="441789" cy="113016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274272" y="5879409"/>
            <a:ext cx="269057" cy="329812"/>
            <a:chOff x="4818580" y="4212404"/>
            <a:chExt cx="441789" cy="544531"/>
          </a:xfrm>
        </p:grpSpPr>
        <p:sp>
          <p:nvSpPr>
            <p:cNvPr id="23" name="Rectangle 22"/>
            <p:cNvSpPr/>
            <p:nvPr/>
          </p:nvSpPr>
          <p:spPr>
            <a:xfrm>
              <a:off x="4818580" y="4212404"/>
              <a:ext cx="441789" cy="544531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18580" y="4212405"/>
              <a:ext cx="441789" cy="113016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716915" y="5879409"/>
            <a:ext cx="269057" cy="329812"/>
            <a:chOff x="4818580" y="4212404"/>
            <a:chExt cx="441789" cy="544531"/>
          </a:xfrm>
        </p:grpSpPr>
        <p:sp>
          <p:nvSpPr>
            <p:cNvPr id="26" name="Rectangle 25"/>
            <p:cNvSpPr/>
            <p:nvPr/>
          </p:nvSpPr>
          <p:spPr>
            <a:xfrm>
              <a:off x="4818580" y="4212404"/>
              <a:ext cx="441789" cy="544531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818580" y="4212405"/>
              <a:ext cx="441789" cy="113016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159556" y="5879409"/>
            <a:ext cx="269057" cy="329812"/>
            <a:chOff x="4818580" y="4212404"/>
            <a:chExt cx="441789" cy="544531"/>
          </a:xfrm>
        </p:grpSpPr>
        <p:sp>
          <p:nvSpPr>
            <p:cNvPr id="29" name="Rectangle 28"/>
            <p:cNvSpPr/>
            <p:nvPr/>
          </p:nvSpPr>
          <p:spPr>
            <a:xfrm>
              <a:off x="4818580" y="4212404"/>
              <a:ext cx="441789" cy="544531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818580" y="4212405"/>
              <a:ext cx="441789" cy="113016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972965" y="1044006"/>
            <a:ext cx="3272819" cy="6573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695" marR="0" lvl="0" indent="-285695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36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Single monolithic database</a:t>
            </a:r>
          </a:p>
          <a:p>
            <a:pPr marL="285695" marR="0" lvl="0" indent="-285695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36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Tiers of specific technologies</a:t>
            </a:r>
          </a:p>
        </p:txBody>
      </p:sp>
      <p:cxnSp>
        <p:nvCxnSpPr>
          <p:cNvPr id="32" name="Straight Arrow Connector 31"/>
          <p:cNvCxnSpPr>
            <a:stCxn id="35" idx="0"/>
            <a:endCxn id="89" idx="2"/>
          </p:cNvCxnSpPr>
          <p:nvPr/>
        </p:nvCxnSpPr>
        <p:spPr>
          <a:xfrm flipV="1">
            <a:off x="2709496" y="2560808"/>
            <a:ext cx="0" cy="29638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3" name="Rectangle 32"/>
          <p:cNvSpPr/>
          <p:nvPr/>
        </p:nvSpPr>
        <p:spPr>
          <a:xfrm>
            <a:off x="845081" y="243484"/>
            <a:ext cx="44927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State in Monolithic approach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848488" y="279032"/>
            <a:ext cx="49403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State in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Microservices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approach</a:t>
            </a:r>
          </a:p>
        </p:txBody>
      </p:sp>
      <p:sp>
        <p:nvSpPr>
          <p:cNvPr id="35" name="Rounded Rectangle 34"/>
          <p:cNvSpPr/>
          <p:nvPr/>
        </p:nvSpPr>
        <p:spPr bwMode="auto">
          <a:xfrm>
            <a:off x="1820093" y="2857189"/>
            <a:ext cx="1778805" cy="709448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6" name="Picture 23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959" y="3001142"/>
            <a:ext cx="485192" cy="399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6412793" y="1112043"/>
            <a:ext cx="4525598" cy="12223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695" marR="0" lvl="0" indent="-285695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36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Graph of interconnected </a:t>
            </a:r>
            <a:r>
              <a:rPr kumimoji="0" lang="en-US" sz="1836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microservices</a:t>
            </a:r>
            <a:endParaRPr kumimoji="0" lang="en-US" sz="1836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285695" marR="0" lvl="0" indent="-285695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36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State typically scoped to the </a:t>
            </a:r>
            <a:r>
              <a:rPr kumimoji="0" lang="en-US" sz="1836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microservice</a:t>
            </a:r>
            <a:endParaRPr kumimoji="0" lang="en-US" sz="1836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285695" marR="0" lvl="0" indent="-285695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36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Variety of technologies used </a:t>
            </a:r>
          </a:p>
          <a:p>
            <a:pPr marL="285695" marR="0" lvl="0" indent="-285695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36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Remote Storage for cold data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6560057" y="2496191"/>
            <a:ext cx="5320532" cy="4201436"/>
            <a:chOff x="6557714" y="1579470"/>
            <a:chExt cx="5321290" cy="4202034"/>
          </a:xfrm>
        </p:grpSpPr>
        <p:sp>
          <p:nvSpPr>
            <p:cNvPr id="42" name="Rounded Rectangle 41"/>
            <p:cNvSpPr/>
            <p:nvPr/>
          </p:nvSpPr>
          <p:spPr bwMode="auto">
            <a:xfrm>
              <a:off x="6753045" y="3791312"/>
              <a:ext cx="1278241" cy="1393591"/>
            </a:xfrm>
            <a:prstGeom prst="roundRect">
              <a:avLst/>
            </a:prstGeom>
            <a:noFill/>
            <a:ln w="10795" cap="flat" cmpd="sng" algn="ctr">
              <a:solidFill>
                <a:schemeClr val="tx1"/>
              </a:solidFill>
              <a:prstDash val="lgDash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" name="Flowchart: Magnetic Disk 42"/>
            <p:cNvSpPr/>
            <p:nvPr/>
          </p:nvSpPr>
          <p:spPr>
            <a:xfrm>
              <a:off x="7110132" y="4552712"/>
              <a:ext cx="571464" cy="573851"/>
            </a:xfrm>
            <a:prstGeom prst="flowChartMagneticDisk">
              <a:avLst/>
            </a:prstGeom>
            <a:solidFill>
              <a:srgbClr val="92D050"/>
            </a:solidFill>
            <a:ln w="15875" cap="flat" cmpd="sng" algn="ctr">
              <a:solidFill>
                <a:sysClr val="window" lastClr="FFFFF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7203257" y="4823880"/>
              <a:ext cx="153877" cy="202604"/>
              <a:chOff x="4818580" y="4212404"/>
              <a:chExt cx="441789" cy="544531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4818580" y="4212404"/>
                <a:ext cx="441789" cy="544531"/>
              </a:xfrm>
              <a:prstGeom prst="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4818580" y="4212405"/>
                <a:ext cx="441789" cy="113016"/>
              </a:xfrm>
              <a:prstGeom prst="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7440512" y="4823880"/>
              <a:ext cx="153877" cy="202604"/>
              <a:chOff x="4818580" y="4212404"/>
              <a:chExt cx="441789" cy="544531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4818580" y="4212404"/>
                <a:ext cx="441789" cy="544531"/>
              </a:xfrm>
              <a:prstGeom prst="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4818580" y="4212405"/>
                <a:ext cx="441789" cy="113016"/>
              </a:xfrm>
              <a:prstGeom prst="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46" name="Straight Arrow Connector 45"/>
            <p:cNvCxnSpPr>
              <a:stCxn id="43" idx="1"/>
            </p:cNvCxnSpPr>
            <p:nvPr/>
          </p:nvCxnSpPr>
          <p:spPr>
            <a:xfrm flipV="1">
              <a:off x="7395863" y="4403609"/>
              <a:ext cx="0" cy="149103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7" name="Hexagon 46"/>
            <p:cNvSpPr>
              <a:spLocks noChangeAspect="1"/>
            </p:cNvSpPr>
            <p:nvPr/>
          </p:nvSpPr>
          <p:spPr bwMode="auto">
            <a:xfrm>
              <a:off x="7106045" y="3862815"/>
              <a:ext cx="579638" cy="540794"/>
            </a:xfrm>
            <a:prstGeom prst="hexagon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8" name="Hexagon 47"/>
            <p:cNvSpPr>
              <a:spLocks noChangeAspect="1"/>
            </p:cNvSpPr>
            <p:nvPr/>
          </p:nvSpPr>
          <p:spPr bwMode="auto">
            <a:xfrm>
              <a:off x="8902255" y="3880641"/>
              <a:ext cx="579638" cy="540794"/>
            </a:xfrm>
            <a:prstGeom prst="hexagon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9" name="Hexagon 48"/>
            <p:cNvSpPr>
              <a:spLocks noChangeAspect="1"/>
            </p:cNvSpPr>
            <p:nvPr/>
          </p:nvSpPr>
          <p:spPr bwMode="auto">
            <a:xfrm>
              <a:off x="10017591" y="3862815"/>
              <a:ext cx="579638" cy="540794"/>
            </a:xfrm>
            <a:prstGeom prst="hexagon">
              <a:avLst/>
            </a:prstGeom>
            <a:solidFill>
              <a:srgbClr val="7030A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Flowchart: Magnetic Disk 49"/>
            <p:cNvSpPr/>
            <p:nvPr/>
          </p:nvSpPr>
          <p:spPr>
            <a:xfrm>
              <a:off x="10229563" y="4220740"/>
              <a:ext cx="157973" cy="140896"/>
            </a:xfrm>
            <a:prstGeom prst="flowChartMagneticDisk">
              <a:avLst/>
            </a:prstGeom>
            <a:solidFill>
              <a:srgbClr val="92D050"/>
            </a:solidFill>
            <a:ln w="15875" cap="flat" cmpd="sng" algn="ctr">
              <a:solidFill>
                <a:srgbClr val="00B05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Hexagon 50"/>
            <p:cNvSpPr>
              <a:spLocks noChangeAspect="1"/>
            </p:cNvSpPr>
            <p:nvPr/>
          </p:nvSpPr>
          <p:spPr bwMode="auto">
            <a:xfrm>
              <a:off x="10032798" y="4919622"/>
              <a:ext cx="579638" cy="540794"/>
            </a:xfrm>
            <a:prstGeom prst="hexagon">
              <a:avLst/>
            </a:prstGeom>
            <a:solidFill>
              <a:srgbClr val="7030A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Flowchart: Magnetic Disk 51"/>
            <p:cNvSpPr/>
            <p:nvPr/>
          </p:nvSpPr>
          <p:spPr>
            <a:xfrm>
              <a:off x="10254119" y="5263296"/>
              <a:ext cx="157973" cy="140896"/>
            </a:xfrm>
            <a:prstGeom prst="flowChartMagneticDisk">
              <a:avLst/>
            </a:prstGeom>
            <a:solidFill>
              <a:srgbClr val="92D050"/>
            </a:solidFill>
            <a:ln w="15875" cap="flat" cmpd="sng" algn="ctr">
              <a:solidFill>
                <a:srgbClr val="00B05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53" name="Straight Arrow Connector 52"/>
            <p:cNvCxnSpPr>
              <a:stCxn id="42" idx="0"/>
              <a:endCxn id="72" idx="4"/>
            </p:cNvCxnSpPr>
            <p:nvPr/>
          </p:nvCxnSpPr>
          <p:spPr>
            <a:xfrm flipV="1">
              <a:off x="7392166" y="2582880"/>
              <a:ext cx="1335803" cy="120843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4" name="Straight Arrow Connector 53"/>
            <p:cNvCxnSpPr>
              <a:endCxn id="72" idx="3"/>
            </p:cNvCxnSpPr>
            <p:nvPr/>
          </p:nvCxnSpPr>
          <p:spPr>
            <a:xfrm flipH="1" flipV="1">
              <a:off x="9011867" y="2724827"/>
              <a:ext cx="165981" cy="1155814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5" name="Straight Arrow Connector 54"/>
            <p:cNvCxnSpPr>
              <a:stCxn id="49" idx="3"/>
              <a:endCxn id="48" idx="0"/>
            </p:cNvCxnSpPr>
            <p:nvPr/>
          </p:nvCxnSpPr>
          <p:spPr>
            <a:xfrm flipH="1">
              <a:off x="9481893" y="4133212"/>
              <a:ext cx="535698" cy="17827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7" name="Straight Arrow Connector 56"/>
            <p:cNvCxnSpPr>
              <a:stCxn id="51" idx="3"/>
              <a:endCxn id="48" idx="1"/>
            </p:cNvCxnSpPr>
            <p:nvPr/>
          </p:nvCxnSpPr>
          <p:spPr>
            <a:xfrm flipH="1" flipV="1">
              <a:off x="9346694" y="4421435"/>
              <a:ext cx="686104" cy="768584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58" name="Rectangle 57"/>
            <p:cNvSpPr/>
            <p:nvPr/>
          </p:nvSpPr>
          <p:spPr>
            <a:xfrm>
              <a:off x="6557714" y="5216659"/>
              <a:ext cx="1958526" cy="5648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2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99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stateless services with </a:t>
              </a:r>
            </a:p>
            <a:p>
              <a:pPr marL="0" marR="0" lvl="0" indent="0" algn="l" defTabSz="9142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99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separate stores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633412" y="4938708"/>
              <a:ext cx="1245592" cy="5648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2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99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stateful</a:t>
              </a:r>
              <a:r>
                <a:rPr kumimoji="0" lang="en-US" sz="1499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services</a:t>
              </a:r>
            </a:p>
          </p:txBody>
        </p:sp>
        <p:grpSp>
          <p:nvGrpSpPr>
            <p:cNvPr id="60" name="Group 59"/>
            <p:cNvGrpSpPr>
              <a:grpSpLocks noChangeAspect="1"/>
            </p:cNvGrpSpPr>
            <p:nvPr/>
          </p:nvGrpSpPr>
          <p:grpSpPr>
            <a:xfrm>
              <a:off x="8727970" y="2090817"/>
              <a:ext cx="567793" cy="634010"/>
              <a:chOff x="5499394" y="1899253"/>
              <a:chExt cx="1132765" cy="1226322"/>
            </a:xfrm>
          </p:grpSpPr>
          <p:sp>
            <p:nvSpPr>
              <p:cNvPr id="72" name="Hexagon 71"/>
              <p:cNvSpPr/>
              <p:nvPr/>
            </p:nvSpPr>
            <p:spPr bwMode="auto">
              <a:xfrm rot="16200000">
                <a:off x="5452616" y="1946031"/>
                <a:ext cx="1226322" cy="1132765"/>
              </a:xfrm>
              <a:prstGeom prst="hexagon">
                <a:avLst/>
              </a:prstGeom>
              <a:solidFill>
                <a:srgbClr val="FFB900"/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pic>
            <p:nvPicPr>
              <p:cNvPr id="73" name="Picture 21"/>
              <p:cNvPicPr>
                <a:picLocks noChangeAspect="1"/>
              </p:cNvPicPr>
              <p:nvPr/>
            </p:nvPicPr>
            <p:blipFill>
              <a:blip r:embed="rId4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0027" y="2304620"/>
                <a:ext cx="571500" cy="468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1" name="Rectangle 60"/>
            <p:cNvSpPr/>
            <p:nvPr/>
          </p:nvSpPr>
          <p:spPr>
            <a:xfrm>
              <a:off x="9966322" y="1937046"/>
              <a:ext cx="1606823" cy="784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2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99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stateless presentation services</a:t>
              </a:r>
            </a:p>
          </p:txBody>
        </p:sp>
        <p:pic>
          <p:nvPicPr>
            <p:cNvPr id="62" name="Picture 23"/>
            <p:cNvPicPr>
              <a:picLocks noChangeAspect="1"/>
            </p:cNvPicPr>
            <p:nvPr/>
          </p:nvPicPr>
          <p:blipFill>
            <a:blip r:embed="rId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70767" y="4023781"/>
              <a:ext cx="266210" cy="21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" name="Picture 23"/>
            <p:cNvPicPr>
              <a:picLocks noChangeAspect="1"/>
            </p:cNvPicPr>
            <p:nvPr/>
          </p:nvPicPr>
          <p:blipFill>
            <a:blip r:embed="rId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60095" y="4062958"/>
              <a:ext cx="266210" cy="21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" name="Picture 23"/>
            <p:cNvPicPr>
              <a:picLocks noChangeAspect="1"/>
            </p:cNvPicPr>
            <p:nvPr/>
          </p:nvPicPr>
          <p:blipFill>
            <a:blip r:embed="rId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12089" y="3986299"/>
              <a:ext cx="200003" cy="164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" name="Picture 23"/>
            <p:cNvPicPr>
              <a:picLocks noChangeAspect="1"/>
            </p:cNvPicPr>
            <p:nvPr/>
          </p:nvPicPr>
          <p:blipFill>
            <a:blip r:embed="rId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8768" y="5024088"/>
              <a:ext cx="200003" cy="164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6" name="Group 65"/>
            <p:cNvGrpSpPr>
              <a:grpSpLocks noChangeAspect="1"/>
            </p:cNvGrpSpPr>
            <p:nvPr/>
          </p:nvGrpSpPr>
          <p:grpSpPr>
            <a:xfrm>
              <a:off x="9326304" y="2098174"/>
              <a:ext cx="567793" cy="634010"/>
              <a:chOff x="5499394" y="1899253"/>
              <a:chExt cx="1132765" cy="1226322"/>
            </a:xfrm>
          </p:grpSpPr>
          <p:sp>
            <p:nvSpPr>
              <p:cNvPr id="70" name="Hexagon 69"/>
              <p:cNvSpPr/>
              <p:nvPr/>
            </p:nvSpPr>
            <p:spPr bwMode="auto">
              <a:xfrm rot="16200000">
                <a:off x="5452616" y="1946031"/>
                <a:ext cx="1226322" cy="1132765"/>
              </a:xfrm>
              <a:prstGeom prst="hexagon">
                <a:avLst/>
              </a:prstGeom>
              <a:solidFill>
                <a:srgbClr val="FFB900"/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pic>
            <p:nvPicPr>
              <p:cNvPr id="71" name="Picture 21"/>
              <p:cNvPicPr>
                <a:picLocks noChangeAspect="1"/>
              </p:cNvPicPr>
              <p:nvPr/>
            </p:nvPicPr>
            <p:blipFill>
              <a:blip r:embed="rId4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0027" y="2304620"/>
                <a:ext cx="571500" cy="468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7" name="Group 66"/>
            <p:cNvGrpSpPr>
              <a:grpSpLocks noChangeAspect="1"/>
            </p:cNvGrpSpPr>
            <p:nvPr/>
          </p:nvGrpSpPr>
          <p:grpSpPr>
            <a:xfrm>
              <a:off x="9031937" y="1579470"/>
              <a:ext cx="567793" cy="634010"/>
              <a:chOff x="5499394" y="1899253"/>
              <a:chExt cx="1132765" cy="1226322"/>
            </a:xfrm>
          </p:grpSpPr>
          <p:sp>
            <p:nvSpPr>
              <p:cNvPr id="68" name="Hexagon 67"/>
              <p:cNvSpPr/>
              <p:nvPr/>
            </p:nvSpPr>
            <p:spPr bwMode="auto">
              <a:xfrm rot="16200000">
                <a:off x="5452616" y="1946031"/>
                <a:ext cx="1226322" cy="1132765"/>
              </a:xfrm>
              <a:prstGeom prst="hexagon">
                <a:avLst/>
              </a:prstGeom>
              <a:solidFill>
                <a:srgbClr val="FFB900"/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pic>
            <p:nvPicPr>
              <p:cNvPr id="69" name="Picture 21"/>
              <p:cNvPicPr>
                <a:picLocks noChangeAspect="1"/>
              </p:cNvPicPr>
              <p:nvPr/>
            </p:nvPicPr>
            <p:blipFill>
              <a:blip r:embed="rId4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0027" y="2304620"/>
                <a:ext cx="571500" cy="468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89" name="Rounded Rectangle 88"/>
          <p:cNvSpPr/>
          <p:nvPr/>
        </p:nvSpPr>
        <p:spPr bwMode="auto">
          <a:xfrm>
            <a:off x="1820093" y="1851360"/>
            <a:ext cx="1778805" cy="709448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0" name="Picture 21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074" y="2048925"/>
            <a:ext cx="508415" cy="42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1" name="Group 90"/>
          <p:cNvGrpSpPr/>
          <p:nvPr/>
        </p:nvGrpSpPr>
        <p:grpSpPr>
          <a:xfrm>
            <a:off x="2462559" y="2968129"/>
            <a:ext cx="411600" cy="237018"/>
            <a:chOff x="2526540" y="1999422"/>
            <a:chExt cx="411600" cy="237018"/>
          </a:xfrm>
        </p:grpSpPr>
        <p:sp>
          <p:nvSpPr>
            <p:cNvPr id="92" name="Rectangle 91"/>
            <p:cNvSpPr/>
            <p:nvPr/>
          </p:nvSpPr>
          <p:spPr>
            <a:xfrm>
              <a:off x="2526540" y="1999422"/>
              <a:ext cx="411600" cy="237018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561226" y="2050391"/>
              <a:ext cx="347861" cy="23302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561226" y="2090907"/>
              <a:ext cx="347861" cy="6415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563071" y="2171356"/>
              <a:ext cx="347861" cy="23302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2547989" y="1943563"/>
            <a:ext cx="411600" cy="237018"/>
            <a:chOff x="3116191" y="1999422"/>
            <a:chExt cx="411600" cy="237018"/>
          </a:xfrm>
        </p:grpSpPr>
        <p:sp>
          <p:nvSpPr>
            <p:cNvPr id="97" name="Rectangle 96"/>
            <p:cNvSpPr/>
            <p:nvPr/>
          </p:nvSpPr>
          <p:spPr>
            <a:xfrm>
              <a:off x="3116191" y="1999422"/>
              <a:ext cx="411600" cy="237018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148111" y="2048525"/>
              <a:ext cx="347861" cy="23302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148111" y="2089042"/>
              <a:ext cx="347861" cy="6415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149955" y="2169491"/>
              <a:ext cx="347861" cy="23302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01" name="Straight Arrow Connector 100"/>
          <p:cNvCxnSpPr>
            <a:stCxn id="6" idx="1"/>
            <a:endCxn id="117" idx="2"/>
          </p:cNvCxnSpPr>
          <p:nvPr/>
        </p:nvCxnSpPr>
        <p:spPr>
          <a:xfrm flipV="1">
            <a:off x="2709495" y="4615568"/>
            <a:ext cx="1" cy="25880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102" name="Group 101"/>
          <p:cNvGrpSpPr/>
          <p:nvPr/>
        </p:nvGrpSpPr>
        <p:grpSpPr>
          <a:xfrm>
            <a:off x="3052096" y="1952536"/>
            <a:ext cx="411600" cy="237018"/>
            <a:chOff x="3116191" y="1999422"/>
            <a:chExt cx="411600" cy="237018"/>
          </a:xfrm>
        </p:grpSpPr>
        <p:sp>
          <p:nvSpPr>
            <p:cNvPr id="103" name="Rectangle 102"/>
            <p:cNvSpPr/>
            <p:nvPr/>
          </p:nvSpPr>
          <p:spPr>
            <a:xfrm>
              <a:off x="3116191" y="1999422"/>
              <a:ext cx="411600" cy="237018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3148111" y="2048525"/>
              <a:ext cx="347861" cy="23302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3148111" y="2089042"/>
              <a:ext cx="347861" cy="6415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149955" y="2169491"/>
              <a:ext cx="347861" cy="23302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2555138" y="2239395"/>
            <a:ext cx="411600" cy="237018"/>
            <a:chOff x="3116191" y="1999422"/>
            <a:chExt cx="411600" cy="237018"/>
          </a:xfrm>
        </p:grpSpPr>
        <p:sp>
          <p:nvSpPr>
            <p:cNvPr id="108" name="Rectangle 107"/>
            <p:cNvSpPr/>
            <p:nvPr/>
          </p:nvSpPr>
          <p:spPr>
            <a:xfrm>
              <a:off x="3116191" y="1999422"/>
              <a:ext cx="411600" cy="237018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148111" y="2048525"/>
              <a:ext cx="347861" cy="23302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148111" y="2089042"/>
              <a:ext cx="347861" cy="6415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149955" y="2169491"/>
              <a:ext cx="347861" cy="23302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052096" y="2251390"/>
            <a:ext cx="411600" cy="237018"/>
            <a:chOff x="3116191" y="1999422"/>
            <a:chExt cx="411600" cy="237018"/>
          </a:xfrm>
        </p:grpSpPr>
        <p:sp>
          <p:nvSpPr>
            <p:cNvPr id="113" name="Rectangle 112"/>
            <p:cNvSpPr/>
            <p:nvPr/>
          </p:nvSpPr>
          <p:spPr>
            <a:xfrm>
              <a:off x="3116191" y="1999422"/>
              <a:ext cx="411600" cy="237018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148111" y="2048525"/>
              <a:ext cx="347861" cy="23302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148111" y="2089042"/>
              <a:ext cx="347861" cy="6415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149955" y="2169491"/>
              <a:ext cx="347861" cy="23302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7" name="Rounded Rectangle 116"/>
          <p:cNvSpPr/>
          <p:nvPr/>
        </p:nvSpPr>
        <p:spPr bwMode="auto">
          <a:xfrm>
            <a:off x="1820093" y="3906120"/>
            <a:ext cx="1778805" cy="709448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18" name="Straight Arrow Connector 117"/>
          <p:cNvCxnSpPr>
            <a:stCxn id="117" idx="0"/>
            <a:endCxn id="35" idx="2"/>
          </p:cNvCxnSpPr>
          <p:nvPr/>
        </p:nvCxnSpPr>
        <p:spPr>
          <a:xfrm flipV="1">
            <a:off x="2709496" y="3566637"/>
            <a:ext cx="0" cy="33948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pic>
        <p:nvPicPr>
          <p:cNvPr id="119" name="Picture 118"/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70000" contrast="-70000"/>
          </a:blip>
          <a:stretch>
            <a:fillRect/>
          </a:stretch>
        </p:blipFill>
        <p:spPr>
          <a:xfrm>
            <a:off x="1966157" y="3999444"/>
            <a:ext cx="405864" cy="533421"/>
          </a:xfrm>
          <a:prstGeom prst="rect">
            <a:avLst/>
          </a:prstGeom>
        </p:spPr>
      </p:pic>
      <p:grpSp>
        <p:nvGrpSpPr>
          <p:cNvPr id="120" name="Group 119"/>
          <p:cNvGrpSpPr/>
          <p:nvPr/>
        </p:nvGrpSpPr>
        <p:grpSpPr>
          <a:xfrm>
            <a:off x="3018238" y="4276085"/>
            <a:ext cx="411600" cy="237018"/>
            <a:chOff x="2821368" y="2314683"/>
            <a:chExt cx="411600" cy="237018"/>
          </a:xfrm>
        </p:grpSpPr>
        <p:sp>
          <p:nvSpPr>
            <p:cNvPr id="121" name="Rectangle 120"/>
            <p:cNvSpPr/>
            <p:nvPr/>
          </p:nvSpPr>
          <p:spPr>
            <a:xfrm>
              <a:off x="2821368" y="2314683"/>
              <a:ext cx="411600" cy="237018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853286" y="2363787"/>
              <a:ext cx="347861" cy="23302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853286" y="2404304"/>
              <a:ext cx="347861" cy="6415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2855130" y="2484753"/>
              <a:ext cx="347861" cy="23302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2488389" y="4083335"/>
            <a:ext cx="411600" cy="237018"/>
            <a:chOff x="2821368" y="2314683"/>
            <a:chExt cx="411600" cy="237018"/>
          </a:xfrm>
        </p:grpSpPr>
        <p:sp>
          <p:nvSpPr>
            <p:cNvPr id="126" name="Rectangle 125"/>
            <p:cNvSpPr/>
            <p:nvPr/>
          </p:nvSpPr>
          <p:spPr>
            <a:xfrm>
              <a:off x="2821368" y="2314683"/>
              <a:ext cx="411600" cy="237018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853286" y="2363787"/>
              <a:ext cx="347861" cy="23302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853286" y="2404304"/>
              <a:ext cx="347861" cy="6415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855130" y="2484753"/>
              <a:ext cx="347861" cy="23302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2694189" y="3263668"/>
            <a:ext cx="411600" cy="237018"/>
            <a:chOff x="2526540" y="1999422"/>
            <a:chExt cx="411600" cy="237018"/>
          </a:xfrm>
        </p:grpSpPr>
        <p:sp>
          <p:nvSpPr>
            <p:cNvPr id="131" name="Rectangle 130"/>
            <p:cNvSpPr/>
            <p:nvPr/>
          </p:nvSpPr>
          <p:spPr>
            <a:xfrm>
              <a:off x="2526540" y="1999422"/>
              <a:ext cx="411600" cy="237018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561226" y="2050391"/>
              <a:ext cx="347861" cy="23302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561226" y="2090907"/>
              <a:ext cx="347861" cy="6415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2563071" y="2171356"/>
              <a:ext cx="347861" cy="23302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3070218" y="2961756"/>
            <a:ext cx="411600" cy="237018"/>
            <a:chOff x="2526540" y="1999422"/>
            <a:chExt cx="411600" cy="237018"/>
          </a:xfrm>
        </p:grpSpPr>
        <p:sp>
          <p:nvSpPr>
            <p:cNvPr id="136" name="Rectangle 135"/>
            <p:cNvSpPr/>
            <p:nvPr/>
          </p:nvSpPr>
          <p:spPr>
            <a:xfrm>
              <a:off x="2526540" y="1999422"/>
              <a:ext cx="411600" cy="237018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2561226" y="2050391"/>
              <a:ext cx="347861" cy="23302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2561226" y="2090907"/>
              <a:ext cx="347861" cy="6415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2563071" y="2171356"/>
              <a:ext cx="347861" cy="23302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9" name="Rectangle 148"/>
          <p:cNvSpPr/>
          <p:nvPr/>
        </p:nvSpPr>
        <p:spPr>
          <a:xfrm>
            <a:off x="8455598" y="5339795"/>
            <a:ext cx="10868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stateless services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45903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圓角矩形 43"/>
          <p:cNvSpPr/>
          <p:nvPr/>
        </p:nvSpPr>
        <p:spPr>
          <a:xfrm>
            <a:off x="8017159" y="4604265"/>
            <a:ext cx="1563447" cy="2098307"/>
          </a:xfrm>
          <a:prstGeom prst="roundRect">
            <a:avLst>
              <a:gd name="adj" fmla="val 1431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2" name="圓角矩形 41"/>
          <p:cNvSpPr/>
          <p:nvPr/>
        </p:nvSpPr>
        <p:spPr>
          <a:xfrm>
            <a:off x="4232045" y="4604265"/>
            <a:ext cx="2129293" cy="2098307"/>
          </a:xfrm>
          <a:prstGeom prst="roundRect">
            <a:avLst>
              <a:gd name="adj" fmla="val 1431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2946440" y="2169329"/>
            <a:ext cx="2129293" cy="166216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微</a:t>
            </a:r>
            <a:r>
              <a:rPr lang="zh-TW" altLang="en-US" dirty="0" smtClean="0"/>
              <a:t>服務版</a:t>
            </a:r>
            <a:r>
              <a:rPr lang="zh-TW" altLang="en-US" dirty="0"/>
              <a:t>本</a:t>
            </a:r>
            <a:r>
              <a:rPr lang="zh-TW" altLang="en-US" dirty="0" smtClean="0"/>
              <a:t>的架構 </a:t>
            </a:r>
            <a:r>
              <a:rPr lang="en-US" altLang="zh-TW" dirty="0" smtClean="0"/>
              <a:t>(2016)</a:t>
            </a:r>
            <a:br>
              <a:rPr lang="en-US" altLang="zh-TW" dirty="0" smtClean="0"/>
            </a:br>
            <a:endParaRPr lang="zh-TW" altLang="en-US" dirty="0"/>
          </a:p>
        </p:txBody>
      </p:sp>
      <p:pic>
        <p:nvPicPr>
          <p:cNvPr id="3" name="圖片 2" descr="database server by lyte - Database Server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513" y="4733457"/>
            <a:ext cx="1040607" cy="1278779"/>
          </a:xfrm>
          <a:prstGeom prst="rect">
            <a:avLst/>
          </a:prstGeom>
        </p:spPr>
      </p:pic>
      <p:pic>
        <p:nvPicPr>
          <p:cNvPr id="6" name="圖片 5" descr="web server by lyte - Web Server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591" y="2258801"/>
            <a:ext cx="1022655" cy="1224736"/>
          </a:xfrm>
          <a:prstGeom prst="rect">
            <a:avLst/>
          </a:prstGeom>
        </p:spPr>
      </p:pic>
      <p:pic>
        <p:nvPicPr>
          <p:cNvPr id="7" name="圖片 6" descr="web server by lyte - Web Server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283" y="2258801"/>
            <a:ext cx="1022655" cy="1224736"/>
          </a:xfrm>
          <a:prstGeom prst="rect">
            <a:avLst/>
          </a:prstGeom>
        </p:spPr>
      </p:pic>
      <p:pic>
        <p:nvPicPr>
          <p:cNvPr id="8" name="圖片 7" descr="web server by lyte - Web Server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975" y="2258801"/>
            <a:ext cx="1022655" cy="1224736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4325016" y="5946208"/>
            <a:ext cx="1993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Subversion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Content Repository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404355" y="5946208"/>
            <a:ext cx="1197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Microsoft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SQL Server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4" name="圖片 13" descr="web server by lyte - Web Server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171" y="823297"/>
            <a:ext cx="1022655" cy="1224736"/>
          </a:xfrm>
          <a:prstGeom prst="rect">
            <a:avLst/>
          </a:prstGeom>
        </p:spPr>
      </p:pic>
      <p:pic>
        <p:nvPicPr>
          <p:cNvPr id="15" name="圖片 14" descr="web server by lyte - Web Server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550" y="823297"/>
            <a:ext cx="1022655" cy="1224736"/>
          </a:xfrm>
          <a:prstGeom prst="rect">
            <a:avLst/>
          </a:prstGeom>
        </p:spPr>
      </p:pic>
      <p:pic>
        <p:nvPicPr>
          <p:cNvPr id="17" name="圖片 16" descr="web server by lyte - Web Server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705" y="4730288"/>
            <a:ext cx="1022655" cy="1224736"/>
          </a:xfrm>
          <a:prstGeom prst="rect">
            <a:avLst/>
          </a:prstGeom>
        </p:spPr>
      </p:pic>
      <p:pic>
        <p:nvPicPr>
          <p:cNvPr id="19" name="圖片 18" descr="web server by lyte - Web Server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390" y="2258801"/>
            <a:ext cx="1022655" cy="1224736"/>
          </a:xfrm>
          <a:prstGeom prst="rect">
            <a:avLst/>
          </a:prstGeom>
        </p:spPr>
      </p:pic>
      <p:pic>
        <p:nvPicPr>
          <p:cNvPr id="20" name="圖片 19" descr="database server by lyte - Database Server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316" y="4733457"/>
            <a:ext cx="1040607" cy="1278779"/>
          </a:xfrm>
          <a:prstGeom prst="rect">
            <a:avLst/>
          </a:prstGeom>
        </p:spPr>
      </p:pic>
      <p:sp>
        <p:nvSpPr>
          <p:cNvPr id="21" name="文字方塊 20"/>
          <p:cNvSpPr txBox="1"/>
          <p:nvPr/>
        </p:nvSpPr>
        <p:spPr>
          <a:xfrm>
            <a:off x="8103550" y="5946207"/>
            <a:ext cx="1155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Job Server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612398" y="3462165"/>
            <a:ext cx="1303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HCM Server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3322139" y="3462165"/>
            <a:ext cx="1487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Course Server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116958" y="1577386"/>
            <a:ext cx="3028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Reverse Proxy + Load Balancer</a:t>
            </a: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4502377" y="3802210"/>
            <a:ext cx="555075" cy="9963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接點 25"/>
          <p:cNvCxnSpPr>
            <a:stCxn id="15" idx="3"/>
            <a:endCxn id="8" idx="3"/>
          </p:cNvCxnSpPr>
          <p:nvPr/>
        </p:nvCxnSpPr>
        <p:spPr>
          <a:xfrm flipH="1">
            <a:off x="8955630" y="1435665"/>
            <a:ext cx="170575" cy="1435504"/>
          </a:xfrm>
          <a:prstGeom prst="bentConnector3">
            <a:avLst>
              <a:gd name="adj1" fmla="val -1340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接點 27"/>
          <p:cNvCxnSpPr>
            <a:stCxn id="14" idx="1"/>
            <a:endCxn id="19" idx="1"/>
          </p:cNvCxnSpPr>
          <p:nvPr/>
        </p:nvCxnSpPr>
        <p:spPr>
          <a:xfrm rot="10800000" flipV="1">
            <a:off x="3724391" y="1435665"/>
            <a:ext cx="3344781" cy="1435504"/>
          </a:xfrm>
          <a:prstGeom prst="bentConnector3">
            <a:avLst>
              <a:gd name="adj1" fmla="val 10683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H="1">
            <a:off x="5772311" y="3795620"/>
            <a:ext cx="955935" cy="980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flipH="1">
            <a:off x="7070816" y="3831497"/>
            <a:ext cx="122502" cy="925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7672698" y="3831498"/>
            <a:ext cx="953164" cy="864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1781909" y="4232031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第一階段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將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“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上課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”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、教材儲存、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Web Job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、負載平衡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等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明顯系統邊界的服務切割，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獨立成單獨運作的服務。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9315360" y="2594951"/>
            <a:ext cx="57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http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8168221" y="4097810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msmq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7069170" y="4167077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sql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5699724" y="4167077"/>
            <a:ext cx="913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svn+ssh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161956" y="4167077"/>
            <a:ext cx="913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svn+ssh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946440" y="2605098"/>
            <a:ext cx="57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http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H="1">
            <a:off x="7468618" y="5109194"/>
            <a:ext cx="7900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7654387" y="48022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sql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39" name="直線單箭頭接點 38"/>
          <p:cNvCxnSpPr>
            <a:stCxn id="6" idx="1"/>
            <a:endCxn id="19" idx="3"/>
          </p:cNvCxnSpPr>
          <p:nvPr/>
        </p:nvCxnSpPr>
        <p:spPr>
          <a:xfrm flipH="1">
            <a:off x="4747044" y="2871169"/>
            <a:ext cx="9585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4760603" y="2552496"/>
            <a:ext cx="91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http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api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1" name="直線單箭頭接點 40"/>
          <p:cNvCxnSpPr/>
          <p:nvPr/>
        </p:nvCxnSpPr>
        <p:spPr>
          <a:xfrm flipH="1" flipV="1">
            <a:off x="4747044" y="3277441"/>
            <a:ext cx="3525968" cy="15606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4984064" y="3455369"/>
            <a:ext cx="91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http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api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363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 (ALL)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4000" dirty="0" smtClean="0">
                <a:solidFill>
                  <a:schemeClr val="tx1"/>
                </a:solidFill>
              </a:rPr>
              <a:t>12/15:</a:t>
            </a:r>
            <a:r>
              <a:rPr lang="zh-TW" altLang="en-US" sz="4000" dirty="0" smtClean="0">
                <a:solidFill>
                  <a:schemeClr val="tx1"/>
                </a:solidFill>
              </a:rPr>
              <a:t> 微服務架構 概觀、相關技術</a:t>
            </a:r>
            <a:endParaRPr lang="en-US" altLang="zh-TW" sz="40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4000" dirty="0" smtClean="0">
                <a:solidFill>
                  <a:srgbClr val="FF0000"/>
                </a:solidFill>
              </a:rPr>
              <a:t>12/29:</a:t>
            </a:r>
            <a:r>
              <a:rPr lang="zh-TW" altLang="en-US" sz="4000" dirty="0" smtClean="0">
                <a:solidFill>
                  <a:srgbClr val="FF0000"/>
                </a:solidFill>
              </a:rPr>
              <a:t> 微服務 對應的開發流程</a:t>
            </a:r>
            <a:endParaRPr lang="en-US" altLang="zh-TW" sz="4000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4000" dirty="0">
                <a:solidFill>
                  <a:srgbClr val="FF0000"/>
                </a:solidFill>
              </a:rPr>
              <a:t>12/29:</a:t>
            </a:r>
            <a:r>
              <a:rPr lang="zh-TW" altLang="en-US" sz="4000" dirty="0">
                <a:solidFill>
                  <a:srgbClr val="FF0000"/>
                </a:solidFill>
              </a:rPr>
              <a:t> 微服務 架構設計與實作</a:t>
            </a:r>
            <a:endParaRPr lang="en-US" altLang="zh-TW" sz="4000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4000" dirty="0" smtClean="0"/>
              <a:t>01/12:</a:t>
            </a:r>
            <a:r>
              <a:rPr lang="zh-TW" altLang="en-US" sz="4000" dirty="0" smtClean="0"/>
              <a:t> </a:t>
            </a:r>
            <a:r>
              <a:rPr lang="zh-TW" altLang="en-US" sz="4000" dirty="0"/>
              <a:t>微服務 架構設計與實</a:t>
            </a:r>
            <a:r>
              <a:rPr lang="zh-TW" altLang="en-US" sz="4000" dirty="0" smtClean="0"/>
              <a:t>作 </a:t>
            </a:r>
            <a:r>
              <a:rPr lang="en-US" altLang="zh-TW" sz="4000" dirty="0" smtClean="0"/>
              <a:t>(</a:t>
            </a:r>
            <a:r>
              <a:rPr lang="zh-TW" altLang="en-US" sz="4000" dirty="0" smtClean="0"/>
              <a:t>續</a:t>
            </a:r>
            <a:r>
              <a:rPr lang="en-US" altLang="zh-TW" sz="4000" dirty="0" smtClean="0"/>
              <a:t>)</a:t>
            </a:r>
            <a:endParaRPr lang="en-US" altLang="zh-TW" sz="4000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sz="4000" dirty="0" smtClean="0"/>
              <a:t>01/12:</a:t>
            </a:r>
            <a:r>
              <a:rPr lang="zh-TW" altLang="en-US" sz="4000" dirty="0" smtClean="0"/>
              <a:t> 如何佈署微服務架構的系統</a:t>
            </a:r>
            <a:r>
              <a:rPr lang="en-US" altLang="zh-TW" sz="4000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4000" dirty="0" smtClean="0"/>
              <a:t>01/19:</a:t>
            </a:r>
            <a:r>
              <a:rPr lang="zh-TW" altLang="en-US" sz="4000" dirty="0" smtClean="0"/>
              <a:t> 微服務完整案例實作 </a:t>
            </a:r>
            <a:r>
              <a:rPr lang="en-US" altLang="zh-TW" sz="4000" dirty="0" smtClean="0"/>
              <a:t>(POC )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53018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微服務實作的挑戰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訂定安全的跨服務授權</a:t>
            </a:r>
            <a:r>
              <a:rPr lang="zh-TW" altLang="en-US" sz="2400" dirty="0" smtClean="0"/>
              <a:t>機制</a:t>
            </a:r>
            <a:endParaRPr lang="en-US" altLang="zh-TW" sz="2400" dirty="0" smtClean="0"/>
          </a:p>
          <a:p>
            <a:pPr lvl="1"/>
            <a:r>
              <a:rPr lang="zh-TW" altLang="en-US" sz="2000" dirty="0" smtClean="0"/>
              <a:t>授權能否防範偽造</a:t>
            </a:r>
            <a:r>
              <a:rPr lang="en-US" altLang="zh-TW" sz="2000" dirty="0" smtClean="0"/>
              <a:t>?</a:t>
            </a:r>
          </a:p>
          <a:p>
            <a:pPr lvl="1"/>
            <a:r>
              <a:rPr lang="zh-TW" altLang="en-US" sz="2200" dirty="0" smtClean="0"/>
              <a:t>授權能否防止複製</a:t>
            </a:r>
            <a:r>
              <a:rPr lang="en-US" altLang="zh-TW" sz="2200" dirty="0" smtClean="0"/>
              <a:t>?</a:t>
            </a:r>
          </a:p>
          <a:p>
            <a:pPr lvl="1"/>
            <a:r>
              <a:rPr lang="zh-TW" altLang="en-US" sz="2200" dirty="0" smtClean="0"/>
              <a:t>能否防範</a:t>
            </a:r>
            <a:r>
              <a:rPr lang="zh-TW" altLang="en-US" sz="2200" dirty="0"/>
              <a:t> </a:t>
            </a:r>
            <a:r>
              <a:rPr lang="en-US" altLang="zh-TW" sz="2200" dirty="0" smtClean="0"/>
              <a:t>Reply</a:t>
            </a:r>
            <a:r>
              <a:rPr lang="zh-TW" altLang="en-US" sz="2200" dirty="0"/>
              <a:t> </a:t>
            </a:r>
            <a:r>
              <a:rPr lang="en-US" altLang="zh-TW" sz="2200" dirty="0" smtClean="0"/>
              <a:t>Attack?</a:t>
            </a:r>
          </a:p>
          <a:p>
            <a:pPr lvl="1"/>
            <a:r>
              <a:rPr lang="zh-TW" altLang="en-US" sz="2200" dirty="0" smtClean="0"/>
              <a:t>是否具備擴充性</a:t>
            </a:r>
            <a:r>
              <a:rPr lang="en-US" altLang="zh-TW" sz="2200" dirty="0" smtClean="0"/>
              <a:t>?</a:t>
            </a:r>
            <a:endParaRPr lang="en-US" altLang="zh-TW" sz="2400" dirty="0" smtClean="0"/>
          </a:p>
          <a:p>
            <a:r>
              <a:rPr lang="zh-TW" altLang="en-US" sz="2400" dirty="0" smtClean="0"/>
              <a:t>訂定可靠穩固的 </a:t>
            </a:r>
            <a:r>
              <a:rPr lang="en-US" altLang="zh-TW" sz="2400" dirty="0" smtClean="0"/>
              <a:t>API</a:t>
            </a:r>
          </a:p>
          <a:p>
            <a:pPr lvl="1"/>
            <a:r>
              <a:rPr lang="en-US" altLang="zh-TW" sz="2200" dirty="0" smtClean="0"/>
              <a:t>API</a:t>
            </a:r>
            <a:r>
              <a:rPr lang="zh-TW" altLang="en-US" sz="2200" dirty="0" smtClean="0"/>
              <a:t> 是否支援舊版的客戶端</a:t>
            </a:r>
            <a:r>
              <a:rPr lang="en-US" altLang="zh-TW" sz="2200" dirty="0" smtClean="0"/>
              <a:t>?</a:t>
            </a:r>
          </a:p>
          <a:p>
            <a:pPr lvl="1"/>
            <a:r>
              <a:rPr lang="zh-TW" altLang="en-US" sz="2200" dirty="0" smtClean="0"/>
              <a:t>是否具備版本相容策略</a:t>
            </a:r>
            <a:r>
              <a:rPr lang="en-US" altLang="zh-TW" sz="2200" dirty="0" smtClean="0"/>
              <a:t>?</a:t>
            </a:r>
          </a:p>
          <a:p>
            <a:pPr lvl="1"/>
            <a:r>
              <a:rPr lang="zh-TW" altLang="en-US" sz="2200" dirty="0" smtClean="0"/>
              <a:t>開發流程能否支援多版本的更新、測試</a:t>
            </a:r>
            <a:r>
              <a:rPr lang="en-US" altLang="zh-TW" sz="2200" dirty="0" smtClean="0"/>
              <a:t>?</a:t>
            </a:r>
          </a:p>
          <a:p>
            <a:pPr lvl="1"/>
            <a:r>
              <a:rPr lang="zh-TW" altLang="en-US" sz="2200" dirty="0" smtClean="0"/>
              <a:t>佈署流程是否支援 </a:t>
            </a:r>
            <a:r>
              <a:rPr lang="en-US" altLang="zh-TW" sz="2200" dirty="0" smtClean="0"/>
              <a:t>API</a:t>
            </a:r>
            <a:r>
              <a:rPr lang="zh-TW" altLang="en-US" sz="2200" dirty="0" smtClean="0"/>
              <a:t> 的版本異動與升級</a:t>
            </a:r>
            <a:r>
              <a:rPr lang="en-US" altLang="zh-TW" sz="2200" dirty="0" smtClean="0"/>
              <a:t>?</a:t>
            </a:r>
          </a:p>
          <a:p>
            <a:endParaRPr lang="en-US" altLang="zh-TW" sz="2400" dirty="0" smtClean="0"/>
          </a:p>
          <a:p>
            <a:endParaRPr lang="en-US" altLang="zh-TW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77800" y="6438900"/>
            <a:ext cx="5874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https://www.nginx.com/blog/introduction-to-microservices/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 descr="Microservices architecture for a sample ride-for-hire app, with each microservice presenting a RESTful A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75" y="123370"/>
            <a:ext cx="5907405" cy="6030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36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服務之間的安全機制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980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4000" dirty="0" smtClean="0"/>
              <a:t>原理說明 </a:t>
            </a:r>
            <a:r>
              <a:rPr lang="en-US" altLang="zh-TW" sz="4000" dirty="0" smtClean="0"/>
              <a:t>( API KEY / SESSION KEY )</a:t>
            </a:r>
            <a:endParaRPr lang="en-US" altLang="zh-TW" sz="40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4000" dirty="0" smtClean="0"/>
              <a:t>土砲 </a:t>
            </a:r>
            <a:r>
              <a:rPr lang="en-US" altLang="zh-TW" sz="4000" dirty="0" smtClean="0"/>
              <a:t>API TOKEN</a:t>
            </a:r>
            <a:endParaRPr lang="en-US" altLang="zh-TW" sz="4000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sz="4000" dirty="0" smtClean="0"/>
              <a:t>DEMO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4000" dirty="0" smtClean="0"/>
              <a:t>應用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03245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16523" y="1737360"/>
            <a:ext cx="11582400" cy="43234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API</a:t>
            </a:r>
            <a:r>
              <a:rPr lang="zh-TW" altLang="en-US" dirty="0" smtClean="0"/>
              <a:t> </a:t>
            </a:r>
            <a:r>
              <a:rPr lang="en-US" altLang="zh-TW" dirty="0" smtClean="0"/>
              <a:t>TOKEN</a:t>
            </a:r>
            <a:r>
              <a:rPr lang="zh-TW" altLang="en-US" dirty="0" smtClean="0"/>
              <a:t> 的難題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902676" y="2391508"/>
            <a:ext cx="2485293" cy="268458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USER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8546122" y="2391508"/>
            <a:ext cx="2485293" cy="26845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SERVER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16523" y="5691499"/>
            <a:ext cx="270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灰色地帶都是不安全的</a:t>
            </a:r>
            <a:r>
              <a:rPr lang="en-US" altLang="zh-TW" dirty="0" smtClean="0"/>
              <a:t>….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1312985" y="2614246"/>
            <a:ext cx="1195753" cy="4103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API</a:t>
            </a:r>
            <a:r>
              <a:rPr lang="zh-TW" altLang="en-US" dirty="0" smtClean="0"/>
              <a:t> </a:t>
            </a:r>
            <a:r>
              <a:rPr lang="en-US" altLang="zh-TW" dirty="0" smtClean="0"/>
              <a:t>KEY</a:t>
            </a:r>
            <a:endParaRPr lang="zh-TW" altLang="en-US" dirty="0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3387969" y="3141785"/>
            <a:ext cx="51581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>
            <a:off x="3387969" y="4138246"/>
            <a:ext cx="51581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3645878" y="3467073"/>
            <a:ext cx="473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在不安全的通訊環境，必須安全的傳遞資訊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6324599" y="3921368"/>
            <a:ext cx="1770185" cy="6682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資訊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043288" y="2768125"/>
            <a:ext cx="1770185" cy="6682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資訊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651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RSA </a:t>
            </a:r>
            <a:r>
              <a:rPr lang="zh-TW" altLang="en-US" dirty="0" smtClean="0"/>
              <a:t>的基本概念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只要</a:t>
            </a:r>
            <a:r>
              <a:rPr lang="zh-TW" altLang="en-US" sz="3200" dirty="0" smtClean="0"/>
              <a:t>記得三件事情就好</a:t>
            </a:r>
            <a:r>
              <a:rPr lang="en-US" altLang="zh-TW" sz="3200" dirty="0" smtClean="0"/>
              <a:t>:</a:t>
            </a:r>
          </a:p>
          <a:p>
            <a:endParaRPr lang="en-US" altLang="zh-TW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 smtClean="0"/>
              <a:t>RSA</a:t>
            </a:r>
            <a:r>
              <a:rPr lang="zh-TW" altLang="en-US" sz="3200" dirty="0" smtClean="0"/>
              <a:t> 的 </a:t>
            </a:r>
            <a:r>
              <a:rPr lang="en-US" altLang="zh-TW" sz="3200" dirty="0" smtClean="0"/>
              <a:t>KEY </a:t>
            </a:r>
            <a:r>
              <a:rPr lang="zh-TW" altLang="en-US" sz="3200" dirty="0" smtClean="0"/>
              <a:t>有一對，</a:t>
            </a:r>
            <a:r>
              <a:rPr lang="en-US" altLang="zh-TW" sz="3200" dirty="0" smtClean="0"/>
              <a:t>PRIVATE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KEY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/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PUBLIC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KEY</a:t>
            </a:r>
            <a:r>
              <a:rPr lang="zh-TW" altLang="en-US" sz="3200" dirty="0" smtClean="0"/>
              <a:t>。</a:t>
            </a:r>
            <a:endParaRPr lang="en-US" altLang="zh-TW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用 </a:t>
            </a:r>
            <a:r>
              <a:rPr lang="en-US" altLang="zh-TW" sz="3200" dirty="0"/>
              <a:t>PRIVATE KEY </a:t>
            </a:r>
            <a:r>
              <a:rPr lang="zh-TW" altLang="en-US" sz="3200" dirty="0" smtClean="0"/>
              <a:t>加密的資料，只有對應的</a:t>
            </a:r>
            <a:r>
              <a:rPr lang="zh-TW" altLang="en-US" sz="3200" dirty="0"/>
              <a:t> </a:t>
            </a:r>
            <a:r>
              <a:rPr lang="en-US" altLang="zh-TW" sz="3200" dirty="0"/>
              <a:t>PUBLIC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KEY</a:t>
            </a:r>
            <a:r>
              <a:rPr lang="zh-TW" altLang="en-US" sz="3200" dirty="0" smtClean="0"/>
              <a:t> 能解開。</a:t>
            </a:r>
            <a:endParaRPr lang="en-US" altLang="zh-TW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 smtClean="0"/>
              <a:t>PRIVATE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KEY</a:t>
            </a:r>
            <a:r>
              <a:rPr lang="zh-TW" altLang="en-US" sz="3200" dirty="0" smtClean="0"/>
              <a:t> 自己保管好，</a:t>
            </a:r>
            <a:r>
              <a:rPr lang="en-US" altLang="zh-TW" sz="3200" dirty="0" smtClean="0"/>
              <a:t>PUBLIC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KEY</a:t>
            </a:r>
            <a:r>
              <a:rPr lang="zh-TW" altLang="en-US" sz="3200" dirty="0" smtClean="0"/>
              <a:t> 可以公開。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1052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橢圓 22"/>
          <p:cNvSpPr/>
          <p:nvPr/>
        </p:nvSpPr>
        <p:spPr>
          <a:xfrm>
            <a:off x="8800718" y="3013446"/>
            <a:ext cx="952556" cy="918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加</a:t>
            </a:r>
            <a:r>
              <a:rPr lang="zh-TW" altLang="en-US" dirty="0"/>
              <a:t>密</a:t>
            </a:r>
          </a:p>
        </p:txBody>
      </p:sp>
      <p:sp>
        <p:nvSpPr>
          <p:cNvPr id="4" name="圓角矩形 3"/>
          <p:cNvSpPr/>
          <p:nvPr/>
        </p:nvSpPr>
        <p:spPr>
          <a:xfrm>
            <a:off x="595528" y="3013447"/>
            <a:ext cx="2029326" cy="87429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授權的設定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(object)</a:t>
            </a:r>
            <a:endParaRPr lang="zh-TW" altLang="en-US" dirty="0"/>
          </a:p>
        </p:txBody>
      </p:sp>
      <p:sp>
        <p:nvSpPr>
          <p:cNvPr id="5" name="向右箭號 4"/>
          <p:cNvSpPr/>
          <p:nvPr/>
        </p:nvSpPr>
        <p:spPr>
          <a:xfrm>
            <a:off x="2969279" y="3286162"/>
            <a:ext cx="393031" cy="44115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3659089" y="3013447"/>
            <a:ext cx="2029326" cy="8742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Binary Data</a:t>
            </a:r>
            <a:endParaRPr lang="zh-TW" altLang="en-US" dirty="0"/>
          </a:p>
        </p:txBody>
      </p:sp>
      <p:sp>
        <p:nvSpPr>
          <p:cNvPr id="7" name="向右箭號 6"/>
          <p:cNvSpPr/>
          <p:nvPr/>
        </p:nvSpPr>
        <p:spPr>
          <a:xfrm>
            <a:off x="5814423" y="3238036"/>
            <a:ext cx="393031" cy="44115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9038515" y="4171021"/>
            <a:ext cx="2029326" cy="8742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Signature</a:t>
            </a:r>
            <a:endParaRPr lang="zh-TW" altLang="en-US" dirty="0"/>
          </a:p>
        </p:txBody>
      </p:sp>
      <p:sp>
        <p:nvSpPr>
          <p:cNvPr id="10" name="向右箭號 9"/>
          <p:cNvSpPr/>
          <p:nvPr/>
        </p:nvSpPr>
        <p:spPr>
          <a:xfrm rot="3056515">
            <a:off x="5334831" y="4054020"/>
            <a:ext cx="393031" cy="44115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 rot="8681227">
            <a:off x="8680024" y="4403582"/>
            <a:ext cx="393031" cy="44115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5531346" y="4661456"/>
            <a:ext cx="2939715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Signed Binary Data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657419" y="3029123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序列化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9700523" y="2608657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產生簽章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780060" y="4170664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合併明文 </a:t>
            </a:r>
            <a:r>
              <a:rPr lang="en-US" altLang="zh-TW" dirty="0" smtClean="0"/>
              <a:t>+</a:t>
            </a:r>
            <a:r>
              <a:rPr lang="zh-TW" altLang="en-US" dirty="0" smtClean="0"/>
              <a:t> 加密過的 </a:t>
            </a:r>
            <a:r>
              <a:rPr lang="en-US" altLang="zh-TW" dirty="0" smtClean="0"/>
              <a:t>HASH)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7575183" y="1791856"/>
            <a:ext cx="2029326" cy="8742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原廠的私鑰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(private key)</a:t>
            </a:r>
            <a:endParaRPr lang="zh-TW" altLang="en-US" dirty="0"/>
          </a:p>
        </p:txBody>
      </p:sp>
      <p:sp>
        <p:nvSpPr>
          <p:cNvPr id="17" name="向右箭號 16"/>
          <p:cNvSpPr/>
          <p:nvPr/>
        </p:nvSpPr>
        <p:spPr>
          <a:xfrm rot="5400000">
            <a:off x="9046517" y="2720446"/>
            <a:ext cx="393031" cy="44115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標題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產生數位簽章</a:t>
            </a:r>
            <a:endParaRPr lang="zh-TW" altLang="en-US" dirty="0"/>
          </a:p>
        </p:txBody>
      </p:sp>
      <p:sp>
        <p:nvSpPr>
          <p:cNvPr id="21" name="圓角矩形 20"/>
          <p:cNvSpPr/>
          <p:nvPr/>
        </p:nvSpPr>
        <p:spPr>
          <a:xfrm>
            <a:off x="6400051" y="3013446"/>
            <a:ext cx="2029326" cy="8742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Hash</a:t>
            </a:r>
            <a:endParaRPr lang="zh-TW" altLang="en-US" dirty="0"/>
          </a:p>
        </p:txBody>
      </p:sp>
      <p:sp>
        <p:nvSpPr>
          <p:cNvPr id="22" name="向右箭號 21"/>
          <p:cNvSpPr/>
          <p:nvPr/>
        </p:nvSpPr>
        <p:spPr>
          <a:xfrm>
            <a:off x="8589846" y="3238036"/>
            <a:ext cx="393031" cy="44115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右箭號 23"/>
          <p:cNvSpPr/>
          <p:nvPr/>
        </p:nvSpPr>
        <p:spPr>
          <a:xfrm rot="3205593">
            <a:off x="9473391" y="3667162"/>
            <a:ext cx="393031" cy="44115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285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圓角矩形 28"/>
          <p:cNvSpPr/>
          <p:nvPr/>
        </p:nvSpPr>
        <p:spPr>
          <a:xfrm>
            <a:off x="6773380" y="4178430"/>
            <a:ext cx="2029326" cy="8742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Hash #1</a:t>
            </a:r>
            <a:endParaRPr lang="zh-TW" altLang="en-US" dirty="0"/>
          </a:p>
        </p:txBody>
      </p:sp>
      <p:sp>
        <p:nvSpPr>
          <p:cNvPr id="19" name="標題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驗</a:t>
            </a:r>
            <a:r>
              <a:rPr lang="zh-TW" altLang="en-US" dirty="0"/>
              <a:t>證</a:t>
            </a:r>
            <a:r>
              <a:rPr lang="zh-TW" altLang="en-US" dirty="0" smtClean="0"/>
              <a:t>數位簽章</a:t>
            </a:r>
            <a:endParaRPr lang="zh-TW" altLang="en-US" dirty="0"/>
          </a:p>
        </p:txBody>
      </p:sp>
      <p:sp>
        <p:nvSpPr>
          <p:cNvPr id="18" name="圓角矩形 17"/>
          <p:cNvSpPr/>
          <p:nvPr/>
        </p:nvSpPr>
        <p:spPr>
          <a:xfrm>
            <a:off x="2586111" y="1886742"/>
            <a:ext cx="2939715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Signed Binary Data</a:t>
            </a:r>
            <a:endParaRPr lang="zh-TW" altLang="en-US" dirty="0"/>
          </a:p>
        </p:txBody>
      </p:sp>
      <p:sp>
        <p:nvSpPr>
          <p:cNvPr id="20" name="圓角矩形 19"/>
          <p:cNvSpPr/>
          <p:nvPr/>
        </p:nvSpPr>
        <p:spPr>
          <a:xfrm>
            <a:off x="2098799" y="3032585"/>
            <a:ext cx="2029326" cy="87429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Binary Data</a:t>
            </a:r>
            <a:endParaRPr lang="zh-TW" altLang="en-US" dirty="0"/>
          </a:p>
        </p:txBody>
      </p:sp>
      <p:sp>
        <p:nvSpPr>
          <p:cNvPr id="21" name="圓角矩形 20"/>
          <p:cNvSpPr/>
          <p:nvPr/>
        </p:nvSpPr>
        <p:spPr>
          <a:xfrm>
            <a:off x="5212366" y="3032586"/>
            <a:ext cx="2029326" cy="8742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Signature</a:t>
            </a:r>
            <a:endParaRPr lang="zh-TW" altLang="en-US" dirty="0"/>
          </a:p>
        </p:txBody>
      </p:sp>
      <p:sp>
        <p:nvSpPr>
          <p:cNvPr id="22" name="向右箭號 21"/>
          <p:cNvSpPr/>
          <p:nvPr/>
        </p:nvSpPr>
        <p:spPr>
          <a:xfrm rot="2304618">
            <a:off x="4989141" y="2831701"/>
            <a:ext cx="393031" cy="44115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右箭號 22"/>
          <p:cNvSpPr/>
          <p:nvPr/>
        </p:nvSpPr>
        <p:spPr>
          <a:xfrm rot="7945410">
            <a:off x="3759208" y="2853161"/>
            <a:ext cx="393031" cy="44115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圓角矩形 23"/>
          <p:cNvSpPr/>
          <p:nvPr/>
        </p:nvSpPr>
        <p:spPr>
          <a:xfrm>
            <a:off x="7380849" y="1906794"/>
            <a:ext cx="2029326" cy="87429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原廠的公鑰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(public key)</a:t>
            </a:r>
            <a:endParaRPr lang="zh-TW" altLang="en-US" dirty="0"/>
          </a:p>
        </p:txBody>
      </p:sp>
      <p:sp>
        <p:nvSpPr>
          <p:cNvPr id="25" name="橢圓 24"/>
          <p:cNvSpPr/>
          <p:nvPr/>
        </p:nvSpPr>
        <p:spPr>
          <a:xfrm>
            <a:off x="7380849" y="2988467"/>
            <a:ext cx="952556" cy="918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解</a:t>
            </a:r>
            <a:r>
              <a:rPr lang="zh-TW" altLang="en-US" dirty="0" smtClean="0"/>
              <a:t>密</a:t>
            </a:r>
            <a:endParaRPr lang="zh-TW" altLang="en-US" dirty="0"/>
          </a:p>
        </p:txBody>
      </p:sp>
      <p:sp>
        <p:nvSpPr>
          <p:cNvPr id="26" name="向右箭號 25"/>
          <p:cNvSpPr/>
          <p:nvPr/>
        </p:nvSpPr>
        <p:spPr>
          <a:xfrm rot="5400000">
            <a:off x="7591528" y="2688304"/>
            <a:ext cx="393031" cy="44115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向右箭號 26"/>
          <p:cNvSpPr/>
          <p:nvPr/>
        </p:nvSpPr>
        <p:spPr>
          <a:xfrm>
            <a:off x="4464225" y="4611567"/>
            <a:ext cx="393031" cy="44115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向右箭號 27"/>
          <p:cNvSpPr/>
          <p:nvPr/>
        </p:nvSpPr>
        <p:spPr>
          <a:xfrm rot="5400000">
            <a:off x="7615148" y="3803030"/>
            <a:ext cx="393031" cy="44115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圓角矩形 29"/>
          <p:cNvSpPr/>
          <p:nvPr/>
        </p:nvSpPr>
        <p:spPr>
          <a:xfrm>
            <a:off x="2098799" y="4178430"/>
            <a:ext cx="2029326" cy="8742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Hash #2</a:t>
            </a:r>
            <a:endParaRPr lang="zh-TW" altLang="en-US" dirty="0"/>
          </a:p>
        </p:txBody>
      </p:sp>
      <p:sp>
        <p:nvSpPr>
          <p:cNvPr id="31" name="向右箭號 30"/>
          <p:cNvSpPr/>
          <p:nvPr/>
        </p:nvSpPr>
        <p:spPr>
          <a:xfrm rot="5400000">
            <a:off x="2940567" y="3803030"/>
            <a:ext cx="393031" cy="44115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5049548" y="4465575"/>
            <a:ext cx="952556" cy="91841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比</a:t>
            </a:r>
            <a:r>
              <a:rPr lang="zh-TW" altLang="en-US" dirty="0"/>
              <a:t>對</a:t>
            </a:r>
          </a:p>
        </p:txBody>
      </p:sp>
      <p:sp>
        <p:nvSpPr>
          <p:cNvPr id="33" name="向右箭號 32"/>
          <p:cNvSpPr/>
          <p:nvPr/>
        </p:nvSpPr>
        <p:spPr>
          <a:xfrm rot="10800000">
            <a:off x="6191226" y="4611567"/>
            <a:ext cx="393031" cy="44115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向右箭號 33"/>
          <p:cNvSpPr/>
          <p:nvPr/>
        </p:nvSpPr>
        <p:spPr>
          <a:xfrm>
            <a:off x="7134874" y="3227095"/>
            <a:ext cx="393031" cy="44115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807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跨網站的認證傳遞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OAUTH</a:t>
            </a:r>
            <a:r>
              <a:rPr lang="zh-TW" altLang="en-US" dirty="0" smtClean="0"/>
              <a:t> 就是類似的作法</a:t>
            </a:r>
            <a:r>
              <a:rPr lang="en-US" altLang="zh-TW" dirty="0" smtClean="0"/>
              <a:t>… </a:t>
            </a:r>
            <a:r>
              <a:rPr lang="zh-TW" altLang="en-US" dirty="0" smtClean="0"/>
              <a:t>不過我用簡化的 </a:t>
            </a:r>
            <a:r>
              <a:rPr lang="en-US" altLang="zh-TW" dirty="0" smtClean="0"/>
              <a:t>POC</a:t>
            </a:r>
            <a:r>
              <a:rPr lang="zh-TW" altLang="en-US" dirty="0" smtClean="0"/>
              <a:t> 來說明該怎麼做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009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AUTH</a:t>
            </a:r>
            <a:r>
              <a:rPr lang="zh-TW" altLang="en-US" dirty="0" smtClean="0"/>
              <a:t>網站發授權，才能用</a:t>
            </a:r>
            <a:r>
              <a:rPr lang="en-US" altLang="zh-TW" dirty="0" smtClean="0"/>
              <a:t>API</a:t>
            </a:r>
            <a:r>
              <a:rPr lang="zh-TW" altLang="en-US" dirty="0" smtClean="0"/>
              <a:t>的服務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 smtClean="0"/>
              <a:t>事前準備</a:t>
            </a:r>
            <a:r>
              <a:rPr lang="en-US" altLang="zh-TW" sz="2400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/>
              <a:t>跟原廠申請 </a:t>
            </a:r>
            <a:r>
              <a:rPr lang="en-US" altLang="zh-TW" sz="2400" dirty="0" smtClean="0"/>
              <a:t>API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KEY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長期使用，例如 </a:t>
            </a:r>
            <a:r>
              <a:rPr lang="en-US" altLang="zh-TW" sz="2400" dirty="0" smtClean="0"/>
              <a:t>1</a:t>
            </a:r>
            <a:r>
              <a:rPr lang="zh-TW" altLang="en-US" sz="2400" dirty="0" smtClean="0"/>
              <a:t> 年</a:t>
            </a:r>
            <a:r>
              <a:rPr lang="en-US" altLang="zh-TW" sz="24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/>
              <a:t>每次要使用</a:t>
            </a:r>
            <a:r>
              <a:rPr lang="zh-TW" altLang="en-US" sz="2400" dirty="0"/>
              <a:t> </a:t>
            </a:r>
            <a:r>
              <a:rPr lang="en-US" altLang="zh-TW" sz="2400" dirty="0"/>
              <a:t>API </a:t>
            </a:r>
            <a:r>
              <a:rPr lang="zh-TW" altLang="en-US" sz="2400" dirty="0" smtClean="0"/>
              <a:t>服務時，就拿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API</a:t>
            </a:r>
            <a:r>
              <a:rPr lang="zh-TW" altLang="en-US" sz="2400" dirty="0"/>
              <a:t> </a:t>
            </a:r>
            <a:r>
              <a:rPr lang="en-US" altLang="zh-TW" sz="2400" dirty="0"/>
              <a:t>KEY</a:t>
            </a:r>
            <a:r>
              <a:rPr lang="zh-TW" altLang="en-US" sz="2400" dirty="0" smtClean="0"/>
              <a:t> 去換</a:t>
            </a:r>
            <a:r>
              <a:rPr lang="zh-TW" altLang="en-US" sz="2400" dirty="0"/>
              <a:t>入場券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(SESSION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TOKEN)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SESSION</a:t>
            </a:r>
            <a:r>
              <a:rPr lang="zh-TW" altLang="en-US" sz="2400" dirty="0" smtClean="0"/>
              <a:t> 限短期使用，如 </a:t>
            </a:r>
            <a:r>
              <a:rPr lang="en-US" altLang="zh-TW" sz="2400" dirty="0" smtClean="0"/>
              <a:t>1 </a:t>
            </a:r>
            <a:r>
              <a:rPr lang="zh-TW" altLang="en-US" sz="2400" dirty="0" smtClean="0"/>
              <a:t>天，限某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USER</a:t>
            </a:r>
            <a:r>
              <a:rPr lang="zh-TW" altLang="en-US" sz="2400" dirty="0" smtClean="0"/>
              <a:t>，限某來源 </a:t>
            </a:r>
            <a:r>
              <a:rPr lang="en-US" altLang="zh-TW" sz="2400" dirty="0" smtClean="0"/>
              <a:t>IP …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 smtClean="0"/>
              <a:t>使用 </a:t>
            </a:r>
            <a:r>
              <a:rPr lang="en-US" altLang="zh-TW" sz="2400" dirty="0" smtClean="0"/>
              <a:t>API</a:t>
            </a:r>
            <a:r>
              <a:rPr lang="zh-TW" altLang="en-US" sz="2400" dirty="0" smtClean="0"/>
              <a:t> 服務</a:t>
            </a:r>
            <a:r>
              <a:rPr lang="en-US" altLang="zh-TW" sz="2400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/>
              <a:t>拿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SESSION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TOKEN</a:t>
            </a:r>
            <a:r>
              <a:rPr lang="zh-TW" altLang="en-US" sz="2400" dirty="0" smtClean="0"/>
              <a:t> 去使用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API</a:t>
            </a:r>
            <a:r>
              <a:rPr lang="zh-TW" altLang="en-US" sz="2400" dirty="0" smtClean="0"/>
              <a:t> 服務</a:t>
            </a:r>
            <a:endParaRPr lang="en-US" altLang="zh-TW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API</a:t>
            </a:r>
            <a:r>
              <a:rPr lang="zh-TW" altLang="en-US" sz="2400" dirty="0" smtClean="0"/>
              <a:t> 端只看這張入場券 </a:t>
            </a:r>
            <a:r>
              <a:rPr lang="en-US" altLang="zh-TW" sz="2400" dirty="0" smtClean="0"/>
              <a:t>(SESSION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TOKEN)</a:t>
            </a:r>
            <a:r>
              <a:rPr lang="zh-TW" altLang="en-US" sz="2400" dirty="0" smtClean="0"/>
              <a:t>，就要決定讓不讓他使用服務</a:t>
            </a:r>
            <a:endParaRPr lang="en-US" altLang="zh-TW" sz="2400" dirty="0" smtClean="0"/>
          </a:p>
          <a:p>
            <a:pPr marL="457200" indent="-457200">
              <a:buFont typeface="+mj-lt"/>
              <a:buAutoNum type="arabicPeriod"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8136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94" y="1628564"/>
            <a:ext cx="5130436" cy="3142728"/>
          </a:xfrm>
          <a:prstGeom prst="rect">
            <a:avLst/>
          </a:prstGeom>
        </p:spPr>
      </p:pic>
      <p:pic>
        <p:nvPicPr>
          <p:cNvPr id="1026" name="Picture 2" descr="相關圖片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705" y="1628564"/>
            <a:ext cx="342900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13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 (12/29)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微服務架構 </a:t>
            </a:r>
            <a:r>
              <a:rPr lang="en-US" altLang="zh-TW" sz="2800" dirty="0" smtClean="0"/>
              <a:t>Overview (</a:t>
            </a:r>
            <a:r>
              <a:rPr lang="zh-TW" altLang="en-US" sz="2800" dirty="0" smtClean="0"/>
              <a:t>續</a:t>
            </a:r>
            <a:r>
              <a:rPr lang="en-US" altLang="zh-TW" sz="2800" dirty="0" smtClean="0"/>
              <a:t>)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+ 12/15 Q&amp;A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 smtClean="0"/>
              <a:t>(</a:t>
            </a:r>
            <a:r>
              <a:rPr lang="zh-TW" altLang="en-US" sz="2800" dirty="0" smtClean="0"/>
              <a:t>微</a:t>
            </a:r>
            <a:r>
              <a:rPr lang="en-US" altLang="zh-TW" sz="2800" dirty="0" smtClean="0"/>
              <a:t>)</a:t>
            </a:r>
            <a:r>
              <a:rPr lang="zh-TW" altLang="en-US" sz="2800" dirty="0" smtClean="0"/>
              <a:t>服務</a:t>
            </a:r>
            <a:r>
              <a:rPr lang="zh-TW" altLang="en-US" sz="2800" dirty="0"/>
              <a:t>之間的安全</a:t>
            </a:r>
            <a:r>
              <a:rPr lang="zh-TW" altLang="en-US" sz="2800" dirty="0" smtClean="0"/>
              <a:t>機制</a:t>
            </a:r>
            <a:endParaRPr lang="en-US" altLang="zh-TW" sz="2800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/>
              <a:t>(</a:t>
            </a:r>
            <a:r>
              <a:rPr lang="zh-TW" altLang="en-US" sz="2800" dirty="0" smtClean="0"/>
              <a:t>微</a:t>
            </a:r>
            <a:r>
              <a:rPr lang="en-US" altLang="zh-TW" sz="2800" dirty="0" smtClean="0"/>
              <a:t>)</a:t>
            </a:r>
            <a:r>
              <a:rPr lang="zh-TW" altLang="en-US" sz="2800" dirty="0" smtClean="0"/>
              <a:t>服務之間的通訊</a:t>
            </a:r>
            <a:endParaRPr lang="en-US" altLang="zh-TW" sz="26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小結</a:t>
            </a:r>
            <a:endParaRPr lang="en-US" altLang="zh-TW" sz="2800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 smtClean="0"/>
              <a:t>Opt</a:t>
            </a:r>
            <a:r>
              <a:rPr lang="en-US" altLang="zh-TW" sz="2800" dirty="0" smtClean="0"/>
              <a:t>: Multitenancy, </a:t>
            </a:r>
            <a:r>
              <a:rPr lang="en-US" altLang="zh-TW" sz="2800" dirty="0"/>
              <a:t>using containers is more </a:t>
            </a:r>
            <a:r>
              <a:rPr lang="en-US" altLang="zh-TW" sz="2800" dirty="0" smtClean="0"/>
              <a:t>easier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 smtClean="0"/>
              <a:t>Opt: Windows Container Implements</a:t>
            </a:r>
            <a:endParaRPr lang="en-US" altLang="zh-TW" sz="2800" dirty="0"/>
          </a:p>
          <a:p>
            <a:pPr marL="514350" indent="-514350">
              <a:buFont typeface="+mj-lt"/>
              <a:buAutoNum type="arabicPeriod"/>
            </a:pP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3375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API KEY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(</a:t>
            </a:r>
            <a:r>
              <a:rPr lang="zh-TW" altLang="en-US" sz="2800" dirty="0" smtClean="0"/>
              <a:t>認證</a:t>
            </a:r>
            <a:r>
              <a:rPr lang="en-US" altLang="zh-TW" sz="2800" dirty="0" smtClean="0"/>
              <a:t>)</a:t>
            </a:r>
            <a:r>
              <a:rPr lang="zh-TW" altLang="en-US" sz="2800" dirty="0" smtClean="0"/>
              <a:t> 由開發者或是使用者，事先跟服務端申請，供將來程式呼叫 </a:t>
            </a:r>
            <a:r>
              <a:rPr lang="en-US" altLang="zh-TW" sz="2800" dirty="0" smtClean="0"/>
              <a:t>API</a:t>
            </a:r>
            <a:r>
              <a:rPr lang="zh-TW" altLang="en-US" sz="2800" dirty="0" smtClean="0"/>
              <a:t> 時可以使用的依據。</a:t>
            </a:r>
            <a:endParaRPr lang="en-US" altLang="zh-TW" sz="2800" dirty="0" smtClean="0"/>
          </a:p>
          <a:p>
            <a:endParaRPr lang="en-US" altLang="zh-TW" sz="2800" dirty="0"/>
          </a:p>
          <a:p>
            <a:r>
              <a:rPr lang="zh-TW" altLang="en-US" sz="2800" dirty="0" smtClean="0"/>
              <a:t>可以把他想像成 </a:t>
            </a:r>
            <a:r>
              <a:rPr lang="en-US" altLang="zh-TW" sz="2800" dirty="0" smtClean="0"/>
              <a:t>“</a:t>
            </a:r>
            <a:r>
              <a:rPr lang="zh-TW" altLang="en-US" sz="2800" dirty="0" smtClean="0"/>
              <a:t>替程式申請的帳號密碼</a:t>
            </a:r>
            <a:r>
              <a:rPr lang="en-US" altLang="zh-TW" sz="2800" dirty="0" smtClean="0"/>
              <a:t>”</a:t>
            </a:r>
            <a:r>
              <a:rPr lang="zh-TW" altLang="en-US" sz="2800" dirty="0" smtClean="0"/>
              <a:t>，有帳號密碼之後你的程式就可以使用服務端提供的 </a:t>
            </a:r>
            <a:r>
              <a:rPr lang="en-US" altLang="zh-TW" sz="2800" dirty="0" smtClean="0"/>
              <a:t>API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endParaRPr lang="en-US" altLang="zh-TW" sz="2800" dirty="0"/>
          </a:p>
          <a:p>
            <a:r>
              <a:rPr lang="zh-TW" altLang="en-US" sz="2800" dirty="0" smtClean="0"/>
              <a:t>挑戰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 避免偽造。只有服務端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原廠</a:t>
            </a:r>
            <a:r>
              <a:rPr lang="en-US" altLang="zh-TW" sz="2800" dirty="0" smtClean="0"/>
              <a:t>)</a:t>
            </a:r>
            <a:r>
              <a:rPr lang="zh-TW" altLang="en-US" sz="2800" dirty="0" smtClean="0"/>
              <a:t>發的 </a:t>
            </a:r>
            <a:r>
              <a:rPr lang="en-US" altLang="zh-TW" sz="2800" dirty="0" smtClean="0"/>
              <a:t>API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KEY</a:t>
            </a:r>
            <a:r>
              <a:rPr lang="zh-TW" altLang="en-US" sz="2800" dirty="0" smtClean="0"/>
              <a:t> 才能使用。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6660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SESSION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KEY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800" dirty="0" smtClean="0"/>
              <a:t>(</a:t>
            </a:r>
            <a:r>
              <a:rPr lang="zh-TW" altLang="en-US" sz="2800" dirty="0" smtClean="0"/>
              <a:t>授權</a:t>
            </a:r>
            <a:r>
              <a:rPr lang="en-US" altLang="zh-TW" sz="2800" dirty="0" smtClean="0"/>
              <a:t>)</a:t>
            </a:r>
            <a:r>
              <a:rPr lang="zh-TW" altLang="en-US" sz="2800" dirty="0" smtClean="0"/>
              <a:t> 程式要開始使用服務時，先跟服務端連線，確認授權無誤之後，取得 </a:t>
            </a:r>
            <a:r>
              <a:rPr lang="en-US" altLang="zh-TW" sz="2800" dirty="0" smtClean="0"/>
              <a:t>SESSION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KEY</a:t>
            </a:r>
            <a:r>
              <a:rPr lang="zh-TW" altLang="en-US" sz="2800" dirty="0" smtClean="0"/>
              <a:t> 做為這次使用的依據。</a:t>
            </a:r>
            <a:endParaRPr lang="en-US" altLang="zh-TW" sz="2800" dirty="0" smtClean="0"/>
          </a:p>
          <a:p>
            <a:endParaRPr lang="en-US" altLang="zh-TW" sz="2800" dirty="0"/>
          </a:p>
          <a:p>
            <a:r>
              <a:rPr lang="zh-TW" altLang="en-US" sz="2800" dirty="0" smtClean="0"/>
              <a:t>可以把他想像成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 程式要先 </a:t>
            </a:r>
            <a:r>
              <a:rPr lang="en-US" altLang="zh-TW" sz="2800" dirty="0" smtClean="0"/>
              <a:t>“</a:t>
            </a:r>
            <a:r>
              <a:rPr lang="zh-TW" altLang="en-US" sz="2800" dirty="0" smtClean="0"/>
              <a:t>登入</a:t>
            </a:r>
            <a:r>
              <a:rPr lang="en-US" altLang="zh-TW" sz="2800" dirty="0" smtClean="0"/>
              <a:t>”</a:t>
            </a:r>
            <a:r>
              <a:rPr lang="zh-TW" altLang="en-US" sz="2800" dirty="0" smtClean="0"/>
              <a:t> 服務端之後才能使用。登入時檢查過權限後就能取得 </a:t>
            </a:r>
            <a:r>
              <a:rPr lang="en-US" altLang="zh-TW" sz="2800" dirty="0" smtClean="0"/>
              <a:t>SESSION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KEY</a:t>
            </a:r>
            <a:r>
              <a:rPr lang="zh-TW" altLang="en-US" sz="2800" dirty="0" smtClean="0"/>
              <a:t>，之後到登出前，或是登入期限過期之前，憑 </a:t>
            </a:r>
            <a:r>
              <a:rPr lang="en-US" altLang="zh-TW" sz="2800" dirty="0" smtClean="0"/>
              <a:t>SESSION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KEY</a:t>
            </a:r>
            <a:r>
              <a:rPr lang="zh-TW" altLang="en-US" sz="2800" dirty="0" smtClean="0"/>
              <a:t> 都能任意使用服務，不用再驗證。</a:t>
            </a:r>
            <a:endParaRPr lang="en-US" altLang="zh-TW" sz="2800" dirty="0" smtClean="0"/>
          </a:p>
          <a:p>
            <a:endParaRPr lang="en-US" altLang="zh-TW" sz="2800" dirty="0"/>
          </a:p>
          <a:p>
            <a:r>
              <a:rPr lang="zh-TW" altLang="en-US" sz="2800" dirty="0" smtClean="0"/>
              <a:t>挑戰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 避免被濫用，或是 </a:t>
            </a:r>
            <a:r>
              <a:rPr lang="en-US" altLang="zh-TW" sz="2800" dirty="0" smtClean="0"/>
              <a:t>REPLY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ATTACK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9791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SESSION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KEY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707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SESSION KEY </a:t>
            </a:r>
            <a:r>
              <a:rPr lang="zh-TW" altLang="en-US" dirty="0" smtClean="0"/>
              <a:t>運作的方式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程式端拿 </a:t>
            </a:r>
            <a:r>
              <a:rPr lang="en-US" altLang="zh-TW" sz="2800" dirty="0" smtClean="0"/>
              <a:t>API KEY </a:t>
            </a:r>
            <a:r>
              <a:rPr lang="zh-TW" altLang="en-US" sz="2800" dirty="0" smtClean="0"/>
              <a:t>給服務端，通過服務端檢驗後，可以取得 </a:t>
            </a:r>
            <a:r>
              <a:rPr lang="en-US" altLang="zh-TW" sz="2800" dirty="0" smtClean="0"/>
              <a:t>SESSION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KEY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程式端拿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SESSION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KEY</a:t>
            </a:r>
            <a:r>
              <a:rPr lang="zh-TW" altLang="en-US" sz="2800" dirty="0" smtClean="0"/>
              <a:t>，再次到服務端呼叫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API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服務端檢驗</a:t>
            </a:r>
            <a:r>
              <a:rPr lang="zh-TW" altLang="en-US" sz="2800" dirty="0"/>
              <a:t> </a:t>
            </a:r>
            <a:r>
              <a:rPr lang="en-US" altLang="zh-TW" sz="2800" dirty="0"/>
              <a:t>SESSION </a:t>
            </a:r>
            <a:r>
              <a:rPr lang="en-US" altLang="zh-TW" sz="2800" dirty="0" smtClean="0"/>
              <a:t>KEY</a:t>
            </a:r>
            <a:r>
              <a:rPr lang="zh-TW" altLang="en-US" sz="2800" dirty="0" smtClean="0"/>
              <a:t>，</a:t>
            </a:r>
            <a:r>
              <a:rPr lang="en-US" altLang="zh-TW" sz="2800" dirty="0" smtClean="0"/>
              <a:t>[</a:t>
            </a:r>
            <a:r>
              <a:rPr lang="zh-TW" altLang="en-US" sz="2800" dirty="0"/>
              <a:t> </a:t>
            </a:r>
            <a:r>
              <a:rPr lang="zh-TW" altLang="en-US" sz="2800" dirty="0" smtClean="0"/>
              <a:t>驗證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]</a:t>
            </a:r>
            <a:r>
              <a:rPr lang="zh-TW" altLang="en-US" sz="2800" dirty="0"/>
              <a:t> </a:t>
            </a:r>
            <a:r>
              <a:rPr lang="zh-TW" altLang="en-US" sz="2800" dirty="0" smtClean="0"/>
              <a:t>無誤之後就正式接受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API</a:t>
            </a:r>
            <a:r>
              <a:rPr lang="zh-TW" altLang="en-US" sz="2800" dirty="0" smtClean="0"/>
              <a:t> 呼叫。</a:t>
            </a:r>
            <a:endParaRPr lang="en-US" altLang="zh-TW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 smtClean="0"/>
              <a:t>…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(REPEAT)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…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程式端主動告知服務端，不再使用服務 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登出</a:t>
            </a:r>
            <a:r>
              <a:rPr lang="en-US" altLang="zh-TW" sz="2800" dirty="0" smtClean="0"/>
              <a:t>)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程式端沒有告知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登出</a:t>
            </a:r>
            <a:r>
              <a:rPr lang="en-US" altLang="zh-TW" sz="2800" dirty="0" smtClean="0"/>
              <a:t>)</a:t>
            </a:r>
            <a:r>
              <a:rPr lang="zh-TW" altLang="en-US" sz="2800" dirty="0" smtClean="0"/>
              <a:t>，服務端經過指定時間之後作廢該 </a:t>
            </a:r>
            <a:r>
              <a:rPr lang="en-US" altLang="zh-TW" sz="2800" dirty="0" smtClean="0"/>
              <a:t>SESSION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KEY</a:t>
            </a:r>
            <a:r>
              <a:rPr lang="zh-TW" altLang="en-US" sz="2800" dirty="0" smtClean="0"/>
              <a:t>。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1939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挑</a:t>
            </a:r>
            <a:r>
              <a:rPr lang="zh-TW" altLang="en-US" dirty="0"/>
              <a:t>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該驗證什麼</a:t>
            </a:r>
            <a:r>
              <a:rPr lang="en-US" altLang="zh-TW" sz="2800" dirty="0" smtClean="0"/>
              <a:t>?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每次都驗證好麻煩</a:t>
            </a:r>
            <a:r>
              <a:rPr lang="en-US" altLang="zh-TW" sz="2800" dirty="0" smtClean="0"/>
              <a:t>)</a:t>
            </a:r>
          </a:p>
          <a:p>
            <a:pPr marL="635508" lvl="1" indent="-342900">
              <a:buFont typeface="Wingdings" panose="05000000000000000000" pitchFamily="2" charset="2"/>
              <a:buChar char="n"/>
            </a:pPr>
            <a:r>
              <a:rPr lang="zh-TW" altLang="en-US" sz="2400" dirty="0" smtClean="0"/>
              <a:t>若只看 </a:t>
            </a:r>
            <a:r>
              <a:rPr lang="en-US" altLang="zh-TW" sz="2400" dirty="0" smtClean="0"/>
              <a:t>SESSION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KEY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不考慮查詢 </a:t>
            </a:r>
            <a:r>
              <a:rPr lang="en-US" altLang="zh-TW" sz="2400" dirty="0" smtClean="0"/>
              <a:t>DB)</a:t>
            </a:r>
            <a:r>
              <a:rPr lang="zh-TW" altLang="en-US" sz="2400" dirty="0" smtClean="0"/>
              <a:t> 如何確認 </a:t>
            </a:r>
            <a:r>
              <a:rPr lang="en-US" altLang="zh-TW" sz="2400" dirty="0" smtClean="0"/>
              <a:t>KEY</a:t>
            </a:r>
            <a:r>
              <a:rPr lang="zh-TW" altLang="en-US" sz="2400" dirty="0" smtClean="0"/>
              <a:t> 是我發出去的</a:t>
            </a:r>
            <a:r>
              <a:rPr lang="en-US" altLang="zh-TW" sz="2400" dirty="0" smtClean="0"/>
              <a:t>?</a:t>
            </a:r>
          </a:p>
          <a:p>
            <a:pPr marL="635508" lvl="1" indent="-342900">
              <a:buFont typeface="Wingdings" panose="05000000000000000000" pitchFamily="2" charset="2"/>
              <a:buChar char="n"/>
            </a:pPr>
            <a:r>
              <a:rPr lang="zh-TW" altLang="en-US" sz="2400" dirty="0" smtClean="0"/>
              <a:t>如何確認 </a:t>
            </a:r>
            <a:r>
              <a:rPr lang="en-US" altLang="zh-TW" sz="2400" dirty="0" smtClean="0"/>
              <a:t>SESSION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KEY</a:t>
            </a:r>
            <a:r>
              <a:rPr lang="zh-TW" altLang="en-US" sz="2400" dirty="0" smtClean="0"/>
              <a:t> 是不是過期了</a:t>
            </a:r>
            <a:r>
              <a:rPr lang="en-US" altLang="zh-TW" sz="2400" dirty="0" smtClean="0"/>
              <a:t>?</a:t>
            </a:r>
          </a:p>
          <a:p>
            <a:pPr marL="635508" lvl="1" indent="-342900">
              <a:buFont typeface="Wingdings" panose="05000000000000000000" pitchFamily="2" charset="2"/>
              <a:buChar char="n"/>
            </a:pPr>
            <a:r>
              <a:rPr lang="zh-TW" altLang="en-US" sz="2400" dirty="0" smtClean="0"/>
              <a:t>如何確認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SESSION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KEY</a:t>
            </a:r>
            <a:r>
              <a:rPr lang="zh-TW" altLang="en-US" sz="2400" dirty="0" smtClean="0"/>
              <a:t> 沒有被竄改</a:t>
            </a:r>
            <a:r>
              <a:rPr lang="en-US" altLang="zh-TW" sz="2400" dirty="0" smtClean="0"/>
              <a:t>?</a:t>
            </a:r>
          </a:p>
          <a:p>
            <a:pPr marL="635508" lvl="1" indent="-342900">
              <a:buFont typeface="Wingdings" panose="05000000000000000000" pitchFamily="2" charset="2"/>
              <a:buChar char="n"/>
            </a:pPr>
            <a:endParaRPr lang="en-US" altLang="zh-TW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如何應付 </a:t>
            </a:r>
            <a:r>
              <a:rPr lang="en-US" altLang="zh-TW" sz="2800" dirty="0" smtClean="0"/>
              <a:t>“</a:t>
            </a:r>
            <a:r>
              <a:rPr lang="zh-TW" altLang="en-US" sz="2800" dirty="0" smtClean="0"/>
              <a:t>第三者</a:t>
            </a:r>
            <a:r>
              <a:rPr lang="en-US" altLang="zh-TW" sz="2800" dirty="0" smtClean="0"/>
              <a:t>”</a:t>
            </a:r>
            <a:r>
              <a:rPr lang="zh-TW" altLang="en-US" sz="2800" dirty="0" smtClean="0"/>
              <a:t> 的 </a:t>
            </a:r>
            <a:r>
              <a:rPr lang="en-US" altLang="zh-TW" sz="2800" dirty="0" smtClean="0"/>
              <a:t>REPLY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ATTACK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?</a:t>
            </a:r>
          </a:p>
          <a:p>
            <a:pPr marL="806958" lvl="1" indent="-514350">
              <a:buFont typeface="Wingdings" panose="05000000000000000000" pitchFamily="2" charset="2"/>
              <a:buChar char="n"/>
            </a:pPr>
            <a:r>
              <a:rPr lang="en-US" altLang="zh-TW" sz="2600" dirty="0" smtClean="0"/>
              <a:t>EXPIRED</a:t>
            </a:r>
          </a:p>
          <a:p>
            <a:pPr marL="806958" lvl="1" indent="-514350">
              <a:buFont typeface="Wingdings" panose="05000000000000000000" pitchFamily="2" charset="2"/>
              <a:buChar char="n"/>
            </a:pPr>
            <a:r>
              <a:rPr lang="en-US" altLang="zh-TW" sz="2600" dirty="0" smtClean="0"/>
              <a:t>IP</a:t>
            </a:r>
          </a:p>
          <a:p>
            <a:pPr marL="806958" lvl="1" indent="-514350">
              <a:buFont typeface="Wingdings" panose="05000000000000000000" pitchFamily="2" charset="2"/>
              <a:buChar char="n"/>
            </a:pPr>
            <a:r>
              <a:rPr lang="zh-TW" altLang="en-US" sz="2600" dirty="0" smtClean="0"/>
              <a:t>其他任何你能識別來源的資訊</a:t>
            </a:r>
            <a:endParaRPr lang="zh-TW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72717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868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JWT (</a:t>
            </a:r>
            <a:r>
              <a:rPr lang="en-US" altLang="zh-TW" dirty="0" err="1" smtClean="0"/>
              <a:t>Json</a:t>
            </a:r>
            <a:r>
              <a:rPr lang="en-US" altLang="zh-TW" dirty="0" smtClean="0"/>
              <a:t> Web Token)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土砲之後，正式要使用時</a:t>
            </a:r>
            <a:r>
              <a:rPr lang="zh-TW" altLang="en-US" dirty="0"/>
              <a:t>，</a:t>
            </a:r>
            <a:r>
              <a:rPr lang="zh-TW" altLang="en-US" dirty="0" smtClean="0"/>
              <a:t>還是要</a:t>
            </a:r>
            <a:r>
              <a:rPr lang="zh-TW" altLang="en-US" dirty="0" smtClean="0"/>
              <a:t>選擇成熟可靠的</a:t>
            </a:r>
            <a:r>
              <a:rPr lang="zh-TW" altLang="en-US" dirty="0" smtClean="0"/>
              <a:t>套件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873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JWT</a:t>
            </a:r>
            <a:r>
              <a:rPr lang="zh-TW" altLang="en-US" dirty="0" smtClean="0"/>
              <a:t> 能做什麼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跟前面一樣的事情，但是比你自己土砲強的地方在於</a:t>
            </a:r>
            <a:r>
              <a:rPr lang="en-US" altLang="zh-TW" sz="2800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用的人多</a:t>
            </a:r>
            <a:r>
              <a:rPr lang="en-US" altLang="zh-TW" sz="2800" dirty="0" smtClean="0"/>
              <a:t>!!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已經產生兩億筆資料</a:t>
            </a:r>
            <a:r>
              <a:rPr lang="en-US" altLang="zh-TW" sz="28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支援的平台多</a:t>
            </a:r>
            <a:r>
              <a:rPr lang="en-US" altLang="zh-TW" sz="2800" dirty="0" smtClean="0"/>
              <a:t>!!</a:t>
            </a:r>
            <a:r>
              <a:rPr lang="zh-TW" altLang="en-US" sz="2800" dirty="0" smtClean="0"/>
              <a:t> </a:t>
            </a:r>
            <a:r>
              <a:rPr lang="en-US" altLang="zh-TW" sz="2800" dirty="0"/>
              <a:t>(</a:t>
            </a:r>
            <a:r>
              <a:rPr lang="en-US" altLang="zh-TW" sz="2800" dirty="0">
                <a:hlinkClick r:id="rId2"/>
              </a:rPr>
              <a:t>https://jwt.io</a:t>
            </a:r>
            <a:r>
              <a:rPr lang="en-US" altLang="zh-TW" sz="2800" dirty="0" smtClean="0">
                <a:hlinkClick r:id="rId2"/>
              </a:rPr>
              <a:t>/</a:t>
            </a:r>
            <a:r>
              <a:rPr lang="en-US" altLang="zh-TW" sz="28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支援的演算法多</a:t>
            </a:r>
            <a:endParaRPr lang="en-US" altLang="zh-TW" sz="28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有公信力 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人家相信他不相信你</a:t>
            </a:r>
            <a:r>
              <a:rPr lang="en-US" altLang="zh-TW" sz="28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工具支援完整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(debugger,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browser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plugins …)</a:t>
            </a:r>
            <a:endParaRPr lang="en-US" altLang="zh-TW" sz="2800" dirty="0"/>
          </a:p>
          <a:p>
            <a:pPr marL="514350" indent="-514350">
              <a:buFont typeface="+mj-lt"/>
              <a:buAutoNum type="arabicPeriod"/>
            </a:pPr>
            <a:endParaRPr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230" y="2362932"/>
            <a:ext cx="36004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64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61" y="286603"/>
            <a:ext cx="7396568" cy="5887218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6846277" y="457200"/>
            <a:ext cx="4806461" cy="12801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重點在你如何運用他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6846277" y="2825261"/>
            <a:ext cx="4806461" cy="12801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把你想要藉著 </a:t>
            </a:r>
            <a:r>
              <a:rPr lang="en-US" altLang="zh-TW" dirty="0" smtClean="0"/>
              <a:t>TOKEN </a:t>
            </a:r>
            <a:r>
              <a:rPr lang="zh-TW" altLang="en-US" dirty="0" smtClean="0"/>
              <a:t>傳遞跟驗證的資訊，放在 </a:t>
            </a:r>
            <a:r>
              <a:rPr lang="en-US" altLang="zh-TW" dirty="0" smtClean="0"/>
              <a:t>PAYLOAD</a:t>
            </a:r>
            <a:r>
              <a:rPr lang="zh-TW" altLang="en-US" dirty="0" smtClean="0"/>
              <a:t> 裡面就行了。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6846277" y="4830690"/>
            <a:ext cx="4806461" cy="12801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當你不確定你接到的 </a:t>
            </a:r>
            <a:r>
              <a:rPr lang="en-US" altLang="zh-TW" dirty="0" smtClean="0"/>
              <a:t>TOKEN</a:t>
            </a:r>
            <a:r>
              <a:rPr lang="zh-TW" altLang="en-US" dirty="0" smtClean="0"/>
              <a:t> 是不是夠可靠</a:t>
            </a:r>
            <a:r>
              <a:rPr lang="en-US" altLang="zh-TW" dirty="0" smtClean="0"/>
              <a:t>?</a:t>
            </a:r>
          </a:p>
          <a:p>
            <a:pPr algn="ctr"/>
            <a:r>
              <a:rPr lang="zh-TW" altLang="en-US" dirty="0" smtClean="0"/>
              <a:t>用</a:t>
            </a:r>
            <a:r>
              <a:rPr lang="zh-TW" altLang="en-US" dirty="0"/>
              <a:t> </a:t>
            </a:r>
            <a:r>
              <a:rPr lang="en-US" altLang="zh-TW" dirty="0" smtClean="0"/>
              <a:t>JWT</a:t>
            </a:r>
            <a:r>
              <a:rPr lang="zh-TW" altLang="en-US" dirty="0" smtClean="0"/>
              <a:t> 解碼</a:t>
            </a:r>
            <a:r>
              <a:rPr lang="zh-TW" altLang="en-US" dirty="0"/>
              <a:t> </a:t>
            </a:r>
            <a:r>
              <a:rPr lang="en-US" altLang="zh-TW" dirty="0" smtClean="0"/>
              <a:t>+</a:t>
            </a:r>
            <a:r>
              <a:rPr lang="zh-TW" altLang="en-US" dirty="0" smtClean="0"/>
              <a:t> 驗證就好了。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01600" y="6438900"/>
            <a:ext cx="2779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https://jwt.io/introduction/</a:t>
            </a:r>
          </a:p>
          <a:p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60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JWT</a:t>
            </a:r>
            <a:r>
              <a:rPr lang="zh-TW" altLang="en-US" dirty="0" smtClean="0"/>
              <a:t> 怎麼用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://jwt.io/introduction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490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微服務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架構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 container basic</a:t>
            </a:r>
          </a:p>
        </p:txBody>
      </p:sp>
    </p:spTree>
    <p:extLst>
      <p:ext uri="{BB962C8B-B14F-4D97-AF65-F5344CB8AC3E}">
        <p14:creationId xmlns:p14="http://schemas.microsoft.com/office/powerpoint/2010/main" val="108588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其他應用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TOKEN</a:t>
            </a:r>
            <a:r>
              <a:rPr lang="zh-TW" altLang="en-US" dirty="0" smtClean="0"/>
              <a:t> 還能用在哪裡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391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如果你靠寫套裝程式賣錢 </a:t>
            </a:r>
            <a:r>
              <a:rPr lang="en-US" altLang="zh-TW" dirty="0" smtClean="0"/>
              <a:t>(</a:t>
            </a:r>
            <a:r>
              <a:rPr lang="zh-TW" altLang="en-US" dirty="0" smtClean="0"/>
              <a:t>授權</a:t>
            </a:r>
            <a:r>
              <a:rPr lang="en-US" altLang="zh-TW" dirty="0" smtClean="0"/>
              <a:t>)…</a:t>
            </a:r>
            <a:endParaRPr lang="zh-TW" altLang="en-US" dirty="0"/>
          </a:p>
        </p:txBody>
      </p:sp>
      <p:sp>
        <p:nvSpPr>
          <p:cNvPr id="14" name="雲朵形 13"/>
          <p:cNvSpPr/>
          <p:nvPr/>
        </p:nvSpPr>
        <p:spPr>
          <a:xfrm>
            <a:off x="1597799" y="2045578"/>
            <a:ext cx="4002505" cy="2390274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 descr="web server by lyte - Web Server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909" y="2827535"/>
            <a:ext cx="690013" cy="826363"/>
          </a:xfrm>
          <a:prstGeom prst="rect">
            <a:avLst/>
          </a:prstGeom>
        </p:spPr>
      </p:pic>
      <p:pic>
        <p:nvPicPr>
          <p:cNvPr id="16" name="圖片 15" descr="web server by lyte - Web Server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046" y="2827534"/>
            <a:ext cx="690013" cy="826363"/>
          </a:xfrm>
          <a:prstGeom prst="rect">
            <a:avLst/>
          </a:prstGeom>
        </p:spPr>
      </p:pic>
      <p:pic>
        <p:nvPicPr>
          <p:cNvPr id="17" name="圖片 16" descr="web server by lyte - Web Server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183" y="2827534"/>
            <a:ext cx="690013" cy="826363"/>
          </a:xfrm>
          <a:prstGeom prst="rect">
            <a:avLst/>
          </a:prstGeom>
        </p:spPr>
      </p:pic>
      <p:sp>
        <p:nvSpPr>
          <p:cNvPr id="18" name="文字方塊 17"/>
          <p:cNvSpPr txBox="1"/>
          <p:nvPr/>
        </p:nvSpPr>
        <p:spPr>
          <a:xfrm>
            <a:off x="2577914" y="3653897"/>
            <a:ext cx="1712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Service @ Cloud</a:t>
            </a:r>
            <a:endParaRPr lang="zh-TW" altLang="en-US" dirty="0"/>
          </a:p>
        </p:txBody>
      </p:sp>
      <p:sp>
        <p:nvSpPr>
          <p:cNvPr id="19" name="圓角矩形 18"/>
          <p:cNvSpPr/>
          <p:nvPr/>
        </p:nvSpPr>
        <p:spPr>
          <a:xfrm>
            <a:off x="1818806" y="4790963"/>
            <a:ext cx="3560489" cy="119575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當作授權序號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驗證過是原廠給的再啟用系統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7352099" y="4790963"/>
            <a:ext cx="3560489" cy="119575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產生授權碼</a:t>
            </a:r>
            <a:endParaRPr lang="zh-TW" altLang="en-US" dirty="0"/>
          </a:p>
        </p:txBody>
      </p:sp>
      <p:cxnSp>
        <p:nvCxnSpPr>
          <p:cNvPr id="4" name="直線單箭頭接點 3"/>
          <p:cNvCxnSpPr>
            <a:stCxn id="9" idx="1"/>
            <a:endCxn id="19" idx="3"/>
          </p:cNvCxnSpPr>
          <p:nvPr/>
        </p:nvCxnSpPr>
        <p:spPr>
          <a:xfrm flipH="1">
            <a:off x="5379295" y="5388840"/>
            <a:ext cx="1972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7352099" y="2458143"/>
            <a:ext cx="3560489" cy="119575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簽約 </a:t>
            </a:r>
            <a:r>
              <a:rPr lang="en-US" altLang="zh-TW" dirty="0" smtClean="0"/>
              <a:t>/</a:t>
            </a:r>
            <a:r>
              <a:rPr lang="zh-TW" altLang="en-US" dirty="0" smtClean="0"/>
              <a:t> 付款</a:t>
            </a:r>
            <a:endParaRPr lang="zh-TW" altLang="en-US" dirty="0"/>
          </a:p>
        </p:txBody>
      </p:sp>
      <p:cxnSp>
        <p:nvCxnSpPr>
          <p:cNvPr id="7" name="直線單箭頭接點 6"/>
          <p:cNvCxnSpPr>
            <a:endCxn id="13" idx="1"/>
          </p:cNvCxnSpPr>
          <p:nvPr/>
        </p:nvCxnSpPr>
        <p:spPr>
          <a:xfrm>
            <a:off x="5600304" y="3056020"/>
            <a:ext cx="1751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13" idx="2"/>
            <a:endCxn id="9" idx="0"/>
          </p:cNvCxnSpPr>
          <p:nvPr/>
        </p:nvCxnSpPr>
        <p:spPr>
          <a:xfrm>
            <a:off x="9132344" y="3653897"/>
            <a:ext cx="0" cy="1137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14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如果你靠線上服務賺錢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867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雲朵形 17"/>
          <p:cNvSpPr/>
          <p:nvPr/>
        </p:nvSpPr>
        <p:spPr>
          <a:xfrm>
            <a:off x="6822182" y="4207503"/>
            <a:ext cx="4572048" cy="2913880"/>
          </a:xfrm>
          <a:prstGeom prst="cloud">
            <a:avLst/>
          </a:prstGeom>
          <a:ln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雲朵形 16"/>
          <p:cNvSpPr/>
          <p:nvPr/>
        </p:nvSpPr>
        <p:spPr>
          <a:xfrm>
            <a:off x="466006" y="4207503"/>
            <a:ext cx="4572048" cy="2913880"/>
          </a:xfrm>
          <a:prstGeom prst="cloud">
            <a:avLst/>
          </a:prstGeom>
          <a:ln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雲朵形 4"/>
          <p:cNvSpPr/>
          <p:nvPr/>
        </p:nvSpPr>
        <p:spPr>
          <a:xfrm>
            <a:off x="3731400" y="533301"/>
            <a:ext cx="4002505" cy="2390274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 descr="web server by lyte - Web Server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510" y="1315258"/>
            <a:ext cx="690013" cy="826363"/>
          </a:xfrm>
          <a:prstGeom prst="rect">
            <a:avLst/>
          </a:prstGeom>
        </p:spPr>
      </p:pic>
      <p:pic>
        <p:nvPicPr>
          <p:cNvPr id="6" name="圖片 5" descr="web server by lyte - Web Server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647" y="1315257"/>
            <a:ext cx="690013" cy="826363"/>
          </a:xfrm>
          <a:prstGeom prst="rect">
            <a:avLst/>
          </a:prstGeom>
        </p:spPr>
      </p:pic>
      <p:pic>
        <p:nvPicPr>
          <p:cNvPr id="7" name="圖片 6" descr="web server by lyte - Web Server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784" y="1315257"/>
            <a:ext cx="690013" cy="826363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4711515" y="2141620"/>
            <a:ext cx="2014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Service #A @ Cloud</a:t>
            </a:r>
            <a:endParaRPr lang="zh-TW" altLang="en-US" dirty="0"/>
          </a:p>
        </p:txBody>
      </p:sp>
      <p:pic>
        <p:nvPicPr>
          <p:cNvPr id="9" name="圖片 8" descr="web server by lyte - Web Server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017" y="4972857"/>
            <a:ext cx="690013" cy="826363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1759768" y="5799220"/>
            <a:ext cx="221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Service #B @ Intranet</a:t>
            </a:r>
            <a:endParaRPr lang="zh-TW" altLang="en-US" dirty="0"/>
          </a:p>
        </p:txBody>
      </p:sp>
      <p:pic>
        <p:nvPicPr>
          <p:cNvPr id="11" name="圖片 10" descr="web server by lyte - Web Server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260" y="4972857"/>
            <a:ext cx="690013" cy="826363"/>
          </a:xfrm>
          <a:prstGeom prst="rect">
            <a:avLst/>
          </a:prstGeom>
        </p:spPr>
      </p:pic>
      <p:pic>
        <p:nvPicPr>
          <p:cNvPr id="12" name="圖片 11" descr="web server by lyte - Web Server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396" y="4972857"/>
            <a:ext cx="690013" cy="826363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8000147" y="5799220"/>
            <a:ext cx="2216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Service #C @ Intranet</a:t>
            </a:r>
            <a:endParaRPr lang="zh-TW" altLang="en-US" dirty="0"/>
          </a:p>
        </p:txBody>
      </p:sp>
      <p:pic>
        <p:nvPicPr>
          <p:cNvPr id="14" name="圖片 13" descr="web server by lyte - Web Server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639" y="4972857"/>
            <a:ext cx="690013" cy="826363"/>
          </a:xfrm>
          <a:prstGeom prst="rect">
            <a:avLst/>
          </a:prstGeom>
        </p:spPr>
      </p:pic>
      <p:pic>
        <p:nvPicPr>
          <p:cNvPr id="15" name="圖片 14" descr="... You Are Logged On To Windows With An Administrator Account ~ bench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124" y="1240431"/>
            <a:ext cx="927285" cy="927285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7572561" y="2141620"/>
            <a:ext cx="1941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Partner Services</a:t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zh-TW" altLang="en-US" dirty="0" smtClean="0"/>
              <a:t>負責安裝與維護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cxnSp>
        <p:nvCxnSpPr>
          <p:cNvPr id="23" name="直線單箭頭接點 22"/>
          <p:cNvCxnSpPr/>
          <p:nvPr/>
        </p:nvCxnSpPr>
        <p:spPr>
          <a:xfrm flipV="1">
            <a:off x="3633273" y="2799347"/>
            <a:ext cx="1664250" cy="2229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H="1" flipV="1">
            <a:off x="6213716" y="2854740"/>
            <a:ext cx="1975779" cy="2462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圓角矩形 1"/>
          <p:cNvSpPr/>
          <p:nvPr/>
        </p:nvSpPr>
        <p:spPr>
          <a:xfrm>
            <a:off x="692206" y="372494"/>
            <a:ext cx="3039194" cy="113713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Site Token</a:t>
            </a:r>
          </a:p>
          <a:p>
            <a:r>
              <a:rPr lang="en-US" altLang="zh-TW" dirty="0" smtClean="0"/>
              <a:t>--------------------------------</a:t>
            </a:r>
          </a:p>
          <a:p>
            <a:pPr marL="285750" indent="-285750">
              <a:buFontTx/>
              <a:buChar char="-"/>
            </a:pPr>
            <a:r>
              <a:rPr lang="en-US" altLang="zh-TW" dirty="0" smtClean="0"/>
              <a:t>Site ID: </a:t>
            </a:r>
            <a:r>
              <a:rPr lang="en-US" altLang="zh-TW" b="1" dirty="0" smtClean="0">
                <a:solidFill>
                  <a:srgbClr val="FF0000"/>
                </a:solidFill>
              </a:rPr>
              <a:t>SERVER1</a:t>
            </a:r>
          </a:p>
          <a:p>
            <a:pPr marL="285750" indent="-285750">
              <a:buFontTx/>
              <a:buChar char="-"/>
            </a:pPr>
            <a:r>
              <a:rPr lang="en-US" altLang="zh-TW" dirty="0" smtClean="0"/>
              <a:t>Site</a:t>
            </a:r>
            <a:r>
              <a:rPr lang="zh-TW" altLang="en-US" dirty="0" smtClean="0"/>
              <a:t> </a:t>
            </a:r>
            <a:r>
              <a:rPr lang="en-US" altLang="zh-TW" dirty="0" smtClean="0"/>
              <a:t>URL:</a:t>
            </a:r>
            <a:r>
              <a:rPr lang="zh-TW" altLang="en-US" dirty="0" smtClean="0"/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http://server1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4" name="圓角矩形 23"/>
          <p:cNvSpPr/>
          <p:nvPr/>
        </p:nvSpPr>
        <p:spPr>
          <a:xfrm>
            <a:off x="3591758" y="5661383"/>
            <a:ext cx="3039194" cy="113713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Site Token</a:t>
            </a:r>
          </a:p>
          <a:p>
            <a:r>
              <a:rPr lang="en-US" altLang="zh-TW" dirty="0" smtClean="0"/>
              <a:t>--------------------------------</a:t>
            </a:r>
          </a:p>
          <a:p>
            <a:pPr marL="285750" indent="-285750">
              <a:buFontTx/>
              <a:buChar char="-"/>
            </a:pPr>
            <a:r>
              <a:rPr lang="en-US" altLang="zh-TW" dirty="0" smtClean="0"/>
              <a:t>Site ID: </a:t>
            </a:r>
            <a:r>
              <a:rPr lang="en-US" altLang="zh-TW" b="1" dirty="0" smtClean="0">
                <a:solidFill>
                  <a:srgbClr val="FF0000"/>
                </a:solidFill>
              </a:rPr>
              <a:t>SERVER2</a:t>
            </a:r>
          </a:p>
          <a:p>
            <a:pPr marL="285750" indent="-285750">
              <a:buFontTx/>
              <a:buChar char="-"/>
            </a:pPr>
            <a:r>
              <a:rPr lang="en-US" altLang="zh-TW" dirty="0" smtClean="0"/>
              <a:t>Site</a:t>
            </a:r>
            <a:r>
              <a:rPr lang="zh-TW" altLang="en-US" dirty="0" smtClean="0"/>
              <a:t> </a:t>
            </a:r>
            <a:r>
              <a:rPr lang="en-US" altLang="zh-TW" dirty="0" smtClean="0"/>
              <a:t>URL:</a:t>
            </a:r>
            <a:r>
              <a:rPr lang="zh-TW" altLang="en-US" dirty="0" smtClean="0"/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http://server2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9533001" y="5695693"/>
            <a:ext cx="3039194" cy="113713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Site Token</a:t>
            </a:r>
          </a:p>
          <a:p>
            <a:r>
              <a:rPr lang="en-US" altLang="zh-TW" dirty="0" smtClean="0"/>
              <a:t>--------------------------------</a:t>
            </a:r>
          </a:p>
          <a:p>
            <a:pPr marL="285750" indent="-285750">
              <a:buFontTx/>
              <a:buChar char="-"/>
            </a:pPr>
            <a:r>
              <a:rPr lang="en-US" altLang="zh-TW" dirty="0" smtClean="0"/>
              <a:t>Site ID: </a:t>
            </a:r>
            <a:r>
              <a:rPr lang="en-US" altLang="zh-TW" b="1" dirty="0" smtClean="0">
                <a:solidFill>
                  <a:srgbClr val="FF0000"/>
                </a:solidFill>
              </a:rPr>
              <a:t>SERVER3</a:t>
            </a:r>
          </a:p>
          <a:p>
            <a:pPr marL="285750" indent="-285750">
              <a:buFontTx/>
              <a:buChar char="-"/>
            </a:pPr>
            <a:r>
              <a:rPr lang="en-US" altLang="zh-TW" dirty="0" smtClean="0"/>
              <a:t>Site</a:t>
            </a:r>
            <a:r>
              <a:rPr lang="zh-TW" altLang="en-US" dirty="0" smtClean="0"/>
              <a:t> </a:t>
            </a:r>
            <a:r>
              <a:rPr lang="en-US" altLang="zh-TW" dirty="0" smtClean="0"/>
              <a:t>URL:</a:t>
            </a:r>
            <a:r>
              <a:rPr lang="zh-TW" altLang="en-US" dirty="0" smtClean="0"/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http://server3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圓角矩形 2"/>
          <p:cNvSpPr/>
          <p:nvPr/>
        </p:nvSpPr>
        <p:spPr>
          <a:xfrm>
            <a:off x="120395" y="3147031"/>
            <a:ext cx="4801438" cy="14966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Service Token</a:t>
            </a:r>
          </a:p>
          <a:p>
            <a:r>
              <a:rPr lang="en-US" altLang="zh-TW" dirty="0" smtClean="0"/>
              <a:t>---------------------------------------------------------</a:t>
            </a:r>
          </a:p>
          <a:p>
            <a:pPr marL="285750" indent="-285750">
              <a:buFontTx/>
              <a:buChar char="-"/>
            </a:pPr>
            <a:r>
              <a:rPr lang="zh-TW" altLang="en-US" dirty="0" smtClean="0"/>
              <a:t>允許 </a:t>
            </a:r>
            <a:r>
              <a:rPr lang="en-US" altLang="zh-TW" b="1" dirty="0" smtClean="0">
                <a:solidFill>
                  <a:srgbClr val="FF0000"/>
                </a:solidFill>
              </a:rPr>
              <a:t>SERVER</a:t>
            </a:r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r>
              <a:rPr lang="en-US" altLang="zh-TW" dirty="0" smtClean="0"/>
              <a:t> </a:t>
            </a:r>
            <a:r>
              <a:rPr lang="zh-TW" altLang="en-US" dirty="0" smtClean="0"/>
              <a:t>使用 </a:t>
            </a:r>
            <a:r>
              <a:rPr lang="en-US" altLang="zh-TW" b="1" dirty="0" smtClean="0">
                <a:solidFill>
                  <a:srgbClr val="FF0000"/>
                </a:solidFill>
              </a:rPr>
              <a:t>SERVER 1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的服務</a:t>
            </a:r>
            <a:endParaRPr lang="en-US" altLang="zh-TW" dirty="0" smtClean="0"/>
          </a:p>
          <a:p>
            <a:pPr marL="285750" indent="-285750">
              <a:buFontTx/>
              <a:buChar char="-"/>
            </a:pPr>
            <a:r>
              <a:rPr lang="zh-TW" altLang="en-US" dirty="0" smtClean="0"/>
              <a:t>啟用功能</a:t>
            </a:r>
            <a:r>
              <a:rPr lang="zh-TW" altLang="en-US" dirty="0"/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A</a:t>
            </a:r>
            <a:r>
              <a:rPr lang="zh-TW" altLang="en-US" b="1" dirty="0" smtClean="0">
                <a:solidFill>
                  <a:srgbClr val="FF0000"/>
                </a:solidFill>
              </a:rPr>
              <a:t>、</a:t>
            </a:r>
            <a:r>
              <a:rPr lang="en-US" altLang="zh-TW" b="1" dirty="0" smtClean="0">
                <a:solidFill>
                  <a:srgbClr val="FF0000"/>
                </a:solidFill>
              </a:rPr>
              <a:t>B</a:t>
            </a:r>
          </a:p>
          <a:p>
            <a:pPr marL="285750" indent="-285750">
              <a:buFontTx/>
              <a:buChar char="-"/>
            </a:pPr>
            <a:r>
              <a:rPr lang="zh-TW" altLang="en-US" dirty="0" smtClean="0"/>
              <a:t>合約期限</a:t>
            </a:r>
            <a:r>
              <a:rPr lang="zh-TW" altLang="en-US" dirty="0"/>
              <a:t> </a:t>
            </a:r>
            <a:r>
              <a:rPr lang="en-US" altLang="zh-TW" dirty="0" smtClean="0"/>
              <a:t>~</a:t>
            </a:r>
            <a:r>
              <a:rPr lang="zh-TW" altLang="en-US" dirty="0" smtClean="0"/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2018/12/31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7081651" y="3029444"/>
            <a:ext cx="4801438" cy="14966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Service Token</a:t>
            </a:r>
          </a:p>
          <a:p>
            <a:r>
              <a:rPr lang="en-US" altLang="zh-TW" dirty="0" smtClean="0"/>
              <a:t>---------------------------------------------------------</a:t>
            </a:r>
          </a:p>
          <a:p>
            <a:pPr marL="285750" indent="-285750">
              <a:buFontTx/>
              <a:buChar char="-"/>
            </a:pPr>
            <a:r>
              <a:rPr lang="zh-TW" altLang="en-US" dirty="0" smtClean="0"/>
              <a:t>允許 </a:t>
            </a:r>
            <a:r>
              <a:rPr lang="en-US" altLang="zh-TW" b="1" dirty="0" smtClean="0">
                <a:solidFill>
                  <a:srgbClr val="FF0000"/>
                </a:solidFill>
              </a:rPr>
              <a:t>SERVER</a:t>
            </a:r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r>
              <a:rPr lang="en-US" altLang="zh-TW" dirty="0" smtClean="0"/>
              <a:t> </a:t>
            </a:r>
            <a:r>
              <a:rPr lang="zh-TW" altLang="en-US" dirty="0" smtClean="0"/>
              <a:t>使用 </a:t>
            </a:r>
            <a:r>
              <a:rPr lang="en-US" altLang="zh-TW" b="1" dirty="0" smtClean="0">
                <a:solidFill>
                  <a:srgbClr val="FF0000"/>
                </a:solidFill>
              </a:rPr>
              <a:t>SERVER 1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的服務</a:t>
            </a:r>
            <a:endParaRPr lang="en-US" altLang="zh-TW" dirty="0" smtClean="0"/>
          </a:p>
          <a:p>
            <a:pPr marL="285750" indent="-285750">
              <a:buFontTx/>
              <a:buChar char="-"/>
            </a:pPr>
            <a:r>
              <a:rPr lang="zh-TW" altLang="en-US" dirty="0" smtClean="0"/>
              <a:t>啟用功能</a:t>
            </a:r>
            <a:r>
              <a:rPr lang="zh-TW" altLang="en-US" dirty="0"/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B</a:t>
            </a:r>
            <a:r>
              <a:rPr lang="zh-TW" altLang="en-US" b="1" dirty="0" smtClean="0">
                <a:solidFill>
                  <a:srgbClr val="FF0000"/>
                </a:solidFill>
              </a:rPr>
              <a:t>、</a:t>
            </a:r>
            <a:r>
              <a:rPr lang="en-US" altLang="zh-TW" b="1" dirty="0" smtClean="0">
                <a:solidFill>
                  <a:srgbClr val="FF0000"/>
                </a:solidFill>
              </a:rPr>
              <a:t>C</a:t>
            </a:r>
          </a:p>
          <a:p>
            <a:pPr marL="285750" indent="-285750">
              <a:buFontTx/>
              <a:buChar char="-"/>
            </a:pPr>
            <a:r>
              <a:rPr lang="zh-TW" altLang="en-US" dirty="0" smtClean="0"/>
              <a:t>合約期限</a:t>
            </a:r>
            <a:r>
              <a:rPr lang="zh-TW" altLang="en-US" dirty="0"/>
              <a:t> </a:t>
            </a:r>
            <a:r>
              <a:rPr lang="en-US" altLang="zh-TW" dirty="0" smtClean="0"/>
              <a:t>~</a:t>
            </a:r>
            <a:r>
              <a:rPr lang="zh-TW" altLang="en-US" dirty="0" smtClean="0"/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2020/12/31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26" name="圖片 25" descr="... You Are Logged On To Windows With An Administrator Account ~ bench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423" y="18647"/>
            <a:ext cx="927285" cy="927285"/>
          </a:xfrm>
          <a:prstGeom prst="rect">
            <a:avLst/>
          </a:prstGeom>
        </p:spPr>
      </p:pic>
      <p:sp>
        <p:nvSpPr>
          <p:cNvPr id="27" name="文字方塊 26"/>
          <p:cNvSpPr txBox="1"/>
          <p:nvPr/>
        </p:nvSpPr>
        <p:spPr>
          <a:xfrm>
            <a:off x="10108295" y="919836"/>
            <a:ext cx="2080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/>
              <a:t>原廠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(</a:t>
            </a:r>
            <a:r>
              <a:rPr lang="zh-TW" altLang="en-US" dirty="0" smtClean="0"/>
              <a:t>只負責產生 </a:t>
            </a:r>
            <a:r>
              <a:rPr lang="en-US" altLang="zh-TW" dirty="0" smtClean="0"/>
              <a:t>Token)</a:t>
            </a:r>
          </a:p>
        </p:txBody>
      </p:sp>
    </p:spTree>
    <p:extLst>
      <p:ext uri="{BB962C8B-B14F-4D97-AF65-F5344CB8AC3E}">
        <p14:creationId xmlns:p14="http://schemas.microsoft.com/office/powerpoint/2010/main" val="286645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Question?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140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API </a:t>
            </a:r>
            <a:r>
              <a:rPr lang="zh-TW" altLang="en-US" dirty="0" smtClean="0"/>
              <a:t>的向前相容機制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380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946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839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704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Windows Container Basic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Windows Container </a:t>
            </a:r>
            <a:r>
              <a:rPr lang="en-US" altLang="zh-TW" dirty="0" err="1" smtClean="0"/>
              <a:t>v.s</a:t>
            </a:r>
            <a:r>
              <a:rPr lang="en-US" altLang="zh-TW" dirty="0" smtClean="0"/>
              <a:t>. Docker for Windows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環境安裝設定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授權的選擇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容器的執行與管理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– </a:t>
            </a:r>
            <a:r>
              <a:rPr lang="en-US" altLang="zh-TW" dirty="0" err="1" smtClean="0"/>
              <a:t>docker</a:t>
            </a:r>
            <a:r>
              <a:rPr lang="en-US" altLang="zh-TW" dirty="0" smtClean="0"/>
              <a:t> run | </a:t>
            </a:r>
            <a:r>
              <a:rPr lang="en-US" altLang="zh-TW" dirty="0" err="1" smtClean="0"/>
              <a:t>rm</a:t>
            </a:r>
            <a:r>
              <a:rPr lang="en-US" altLang="zh-TW" dirty="0" smtClean="0"/>
              <a:t> | </a:t>
            </a:r>
            <a:r>
              <a:rPr lang="en-US" altLang="zh-TW" dirty="0" err="1" smtClean="0"/>
              <a:t>ps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執行中的容器進階操作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/>
              <a:t>start | stop | exec | attach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映像檔的管理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docker</a:t>
            </a:r>
            <a:r>
              <a:rPr lang="en-US" altLang="zh-TW" dirty="0" smtClean="0"/>
              <a:t> pull | build | images | </a:t>
            </a:r>
            <a:r>
              <a:rPr lang="en-US" altLang="zh-TW" dirty="0" err="1" smtClean="0"/>
              <a:t>rmi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儲存庫的操作與管理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docker</a:t>
            </a:r>
            <a:r>
              <a:rPr lang="en-US" altLang="zh-TW" dirty="0" smtClean="0"/>
              <a:t> push | search</a:t>
            </a:r>
          </a:p>
          <a:p>
            <a:pPr marL="457200" indent="-45720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359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Container Tech: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710927" y="2070848"/>
            <a:ext cx="1645920" cy="13043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App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710928" y="3442448"/>
            <a:ext cx="1656864" cy="551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Bins / Lib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710927" y="4061013"/>
            <a:ext cx="6527202" cy="551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Container Engine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710927" y="4679578"/>
            <a:ext cx="6527202" cy="10354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Host OS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4472492" y="2070848"/>
            <a:ext cx="1645920" cy="13043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App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4472493" y="3442448"/>
            <a:ext cx="1656864" cy="551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Bins / Lib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581264" y="2070848"/>
            <a:ext cx="1645920" cy="13043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App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581265" y="3442448"/>
            <a:ext cx="1656864" cy="551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Bins / Lib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373906" y="3442448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……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132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Docker (Linux)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710927" y="2070848"/>
            <a:ext cx="1645920" cy="13043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Linux</a:t>
            </a:r>
            <a:r>
              <a:rPr lang="en-US" altLang="zh-TW" dirty="0" smtClean="0"/>
              <a:t> App</a:t>
            </a:r>
          </a:p>
        </p:txBody>
      </p:sp>
      <p:sp>
        <p:nvSpPr>
          <p:cNvPr id="5" name="矩形 4"/>
          <p:cNvSpPr/>
          <p:nvPr/>
        </p:nvSpPr>
        <p:spPr>
          <a:xfrm>
            <a:off x="2710928" y="3442448"/>
            <a:ext cx="1656864" cy="551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Linux </a:t>
            </a:r>
            <a:r>
              <a:rPr lang="en-US" altLang="zh-TW" dirty="0" smtClean="0"/>
              <a:t>Bins / Lib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710927" y="4061013"/>
            <a:ext cx="6527202" cy="551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Docker </a:t>
            </a:r>
            <a:r>
              <a:rPr lang="en-US" altLang="zh-TW" dirty="0" smtClean="0"/>
              <a:t>Engine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710927" y="4679578"/>
            <a:ext cx="6527202" cy="10354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OS: </a:t>
            </a:r>
            <a:r>
              <a:rPr lang="en-US" altLang="zh-TW" b="1" dirty="0" smtClean="0">
                <a:solidFill>
                  <a:srgbClr val="FF0000"/>
                </a:solidFill>
              </a:rPr>
              <a:t>Linux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373906" y="3442448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……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542416" y="2070848"/>
            <a:ext cx="1645920" cy="13043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Linux</a:t>
            </a:r>
            <a:r>
              <a:rPr lang="en-US" altLang="zh-TW" dirty="0" smtClean="0"/>
              <a:t> App</a:t>
            </a:r>
          </a:p>
        </p:txBody>
      </p:sp>
      <p:sp>
        <p:nvSpPr>
          <p:cNvPr id="15" name="矩形 14"/>
          <p:cNvSpPr/>
          <p:nvPr/>
        </p:nvSpPr>
        <p:spPr>
          <a:xfrm>
            <a:off x="4542417" y="3442448"/>
            <a:ext cx="1656864" cy="551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Linux </a:t>
            </a:r>
            <a:r>
              <a:rPr lang="en-US" altLang="zh-TW" dirty="0" smtClean="0"/>
              <a:t>Bins / Lib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581264" y="2070848"/>
            <a:ext cx="1645920" cy="13043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Linux</a:t>
            </a:r>
            <a:r>
              <a:rPr lang="en-US" altLang="zh-TW" dirty="0" smtClean="0"/>
              <a:t> App</a:t>
            </a:r>
          </a:p>
        </p:txBody>
      </p:sp>
      <p:sp>
        <p:nvSpPr>
          <p:cNvPr id="17" name="矩形 16"/>
          <p:cNvSpPr/>
          <p:nvPr/>
        </p:nvSpPr>
        <p:spPr>
          <a:xfrm>
            <a:off x="7581265" y="3442448"/>
            <a:ext cx="1656864" cy="551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Linux </a:t>
            </a:r>
            <a:r>
              <a:rPr lang="en-US" altLang="zh-TW" dirty="0" smtClean="0"/>
              <a:t>Bins / Lib</a:t>
            </a:r>
            <a:endParaRPr lang="zh-TW" altLang="en-US" dirty="0"/>
          </a:p>
        </p:txBody>
      </p:sp>
      <p:sp>
        <p:nvSpPr>
          <p:cNvPr id="3" name="圓角矩形 2"/>
          <p:cNvSpPr/>
          <p:nvPr/>
        </p:nvSpPr>
        <p:spPr>
          <a:xfrm>
            <a:off x="255494" y="4061013"/>
            <a:ext cx="1304365" cy="6185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Docker CLI</a:t>
            </a:r>
            <a:endParaRPr lang="zh-TW" altLang="en-US" dirty="0"/>
          </a:p>
        </p:txBody>
      </p:sp>
      <p:sp>
        <p:nvSpPr>
          <p:cNvPr id="18" name="向右箭號 17"/>
          <p:cNvSpPr/>
          <p:nvPr/>
        </p:nvSpPr>
        <p:spPr>
          <a:xfrm>
            <a:off x="1748118" y="4208929"/>
            <a:ext cx="779929" cy="28238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1721224" y="3670611"/>
            <a:ext cx="839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Docker</a:t>
            </a:r>
          </a:p>
          <a:p>
            <a:pPr algn="ctr"/>
            <a:r>
              <a:rPr lang="en-US" altLang="zh-TW" dirty="0" smtClean="0"/>
              <a:t>API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280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Docker for Windows</a:t>
            </a:r>
            <a:endParaRPr lang="zh-TW" altLang="en-US" dirty="0"/>
          </a:p>
        </p:txBody>
      </p:sp>
      <p:sp>
        <p:nvSpPr>
          <p:cNvPr id="3" name="圓角矩形 2"/>
          <p:cNvSpPr/>
          <p:nvPr/>
        </p:nvSpPr>
        <p:spPr>
          <a:xfrm>
            <a:off x="689747" y="5191005"/>
            <a:ext cx="1304365" cy="6185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Docker CLI</a:t>
            </a:r>
            <a:endParaRPr lang="zh-TW" altLang="en-US" dirty="0"/>
          </a:p>
        </p:txBody>
      </p:sp>
      <p:sp>
        <p:nvSpPr>
          <p:cNvPr id="18" name="向右箭號 17"/>
          <p:cNvSpPr/>
          <p:nvPr/>
        </p:nvSpPr>
        <p:spPr>
          <a:xfrm>
            <a:off x="2182371" y="5338921"/>
            <a:ext cx="779929" cy="28238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2155477" y="4800603"/>
            <a:ext cx="839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Docker</a:t>
            </a:r>
          </a:p>
          <a:p>
            <a:pPr algn="ctr"/>
            <a:r>
              <a:rPr lang="en-US" altLang="zh-TW" dirty="0" smtClean="0"/>
              <a:t>API</a:t>
            </a:r>
            <a:endParaRPr lang="zh-TW" altLang="en-US" dirty="0"/>
          </a:p>
        </p:txBody>
      </p:sp>
      <p:grpSp>
        <p:nvGrpSpPr>
          <p:cNvPr id="11" name="群組 10"/>
          <p:cNvGrpSpPr/>
          <p:nvPr/>
        </p:nvGrpSpPr>
        <p:grpSpPr>
          <a:xfrm>
            <a:off x="3079377" y="2447365"/>
            <a:ext cx="7005918" cy="2675240"/>
            <a:chOff x="2528047" y="1737360"/>
            <a:chExt cx="7005918" cy="4340711"/>
          </a:xfrm>
        </p:grpSpPr>
        <p:sp>
          <p:nvSpPr>
            <p:cNvPr id="8" name="圓角矩形 7"/>
            <p:cNvSpPr/>
            <p:nvPr/>
          </p:nvSpPr>
          <p:spPr>
            <a:xfrm>
              <a:off x="2528047" y="1737360"/>
              <a:ext cx="7005918" cy="4340711"/>
            </a:xfrm>
            <a:prstGeom prst="roundRect">
              <a:avLst>
                <a:gd name="adj" fmla="val 5824"/>
              </a:avLst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710927" y="2070848"/>
              <a:ext cx="1645920" cy="130436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>
                  <a:solidFill>
                    <a:srgbClr val="FF0000"/>
                  </a:solidFill>
                </a:rPr>
                <a:t>Linux</a:t>
              </a:r>
              <a:r>
                <a:rPr lang="en-US" altLang="zh-TW" dirty="0" smtClean="0"/>
                <a:t> App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2710928" y="3442448"/>
              <a:ext cx="1656864" cy="55132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>
                  <a:solidFill>
                    <a:srgbClr val="FF0000"/>
                  </a:solidFill>
                </a:rPr>
                <a:t>Linux </a:t>
              </a:r>
              <a:r>
                <a:rPr lang="en-US" altLang="zh-TW" dirty="0" smtClean="0"/>
                <a:t>Bins / Lib</a:t>
              </a:r>
              <a:endParaRPr lang="zh-TW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2710927" y="4061013"/>
              <a:ext cx="6527202" cy="55132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>
                  <a:solidFill>
                    <a:srgbClr val="FF0000"/>
                  </a:solidFill>
                </a:rPr>
                <a:t>Docker </a:t>
              </a:r>
              <a:r>
                <a:rPr lang="en-US" altLang="zh-TW" dirty="0" smtClean="0"/>
                <a:t>Engine</a:t>
              </a:r>
              <a:endParaRPr lang="zh-TW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2710927" y="4679578"/>
              <a:ext cx="6527202" cy="103542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OS: </a:t>
              </a:r>
              <a:r>
                <a:rPr lang="en-US" altLang="zh-TW" b="1" dirty="0" smtClean="0">
                  <a:solidFill>
                    <a:srgbClr val="FF0000"/>
                  </a:solidFill>
                </a:rPr>
                <a:t>Linux (</a:t>
              </a:r>
              <a:r>
                <a:rPr lang="en-US" altLang="zh-TW" b="1" dirty="0" err="1" smtClean="0">
                  <a:solidFill>
                    <a:srgbClr val="FF0000"/>
                  </a:solidFill>
                </a:rPr>
                <a:t>Apline</a:t>
              </a:r>
              <a:r>
                <a:rPr lang="en-US" altLang="zh-TW" b="1" dirty="0" smtClean="0">
                  <a:solidFill>
                    <a:srgbClr val="FF0000"/>
                  </a:solidFill>
                </a:rPr>
                <a:t> Linux + </a:t>
              </a:r>
              <a:r>
                <a:rPr lang="en-US" altLang="zh-TW" b="1" dirty="0" err="1" smtClean="0">
                  <a:solidFill>
                    <a:srgbClr val="FF0000"/>
                  </a:solidFill>
                </a:rPr>
                <a:t>Busybox</a:t>
              </a:r>
              <a:r>
                <a:rPr lang="en-US" altLang="zh-TW" b="1" dirty="0" smtClean="0">
                  <a:solidFill>
                    <a:srgbClr val="FF0000"/>
                  </a:solidFill>
                </a:rPr>
                <a:t>)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6373906" y="3442448"/>
              <a:ext cx="516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……</a:t>
              </a:r>
              <a:endParaRPr lang="zh-TW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4542416" y="2070848"/>
              <a:ext cx="1645920" cy="130436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>
                  <a:solidFill>
                    <a:srgbClr val="FF0000"/>
                  </a:solidFill>
                </a:rPr>
                <a:t>Linux</a:t>
              </a:r>
              <a:r>
                <a:rPr lang="en-US" altLang="zh-TW" dirty="0" smtClean="0"/>
                <a:t> App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4542417" y="3442448"/>
              <a:ext cx="1656864" cy="55132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>
                  <a:solidFill>
                    <a:srgbClr val="FF0000"/>
                  </a:solidFill>
                </a:rPr>
                <a:t>Linux </a:t>
              </a:r>
              <a:r>
                <a:rPr lang="en-US" altLang="zh-TW" dirty="0" smtClean="0"/>
                <a:t>Bins / Lib</a:t>
              </a:r>
              <a:endParaRPr lang="zh-TW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7581264" y="2070848"/>
              <a:ext cx="1645920" cy="130436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>
                  <a:solidFill>
                    <a:srgbClr val="FF0000"/>
                  </a:solidFill>
                </a:rPr>
                <a:t>Linux</a:t>
              </a:r>
              <a:r>
                <a:rPr lang="en-US" altLang="zh-TW" dirty="0" smtClean="0"/>
                <a:t> App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7581265" y="3442448"/>
              <a:ext cx="1656864" cy="55132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>
                  <a:solidFill>
                    <a:srgbClr val="FF0000"/>
                  </a:solidFill>
                </a:rPr>
                <a:t>Linux </a:t>
              </a:r>
              <a:r>
                <a:rPr lang="en-US" altLang="zh-TW" dirty="0" smtClean="0"/>
                <a:t>Bins / Lib</a:t>
              </a:r>
              <a:endParaRPr lang="zh-TW" altLang="en-US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2626296" y="5597570"/>
              <a:ext cx="2555508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Hyper-V Virtual Machine</a:t>
              </a:r>
              <a:endParaRPr lang="zh-TW" altLang="en-US" dirty="0"/>
            </a:p>
          </p:txBody>
        </p:sp>
      </p:grpSp>
      <p:sp>
        <p:nvSpPr>
          <p:cNvPr id="10" name="矩形 9"/>
          <p:cNvSpPr/>
          <p:nvPr/>
        </p:nvSpPr>
        <p:spPr>
          <a:xfrm>
            <a:off x="3079377" y="5143039"/>
            <a:ext cx="7005918" cy="7467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Docker for Windows + Docker Tools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79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Windows Container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710927" y="2070848"/>
            <a:ext cx="1645920" cy="13043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Win</a:t>
            </a:r>
            <a:r>
              <a:rPr lang="en-US" altLang="zh-TW" dirty="0" smtClean="0"/>
              <a:t> App</a:t>
            </a:r>
          </a:p>
        </p:txBody>
      </p:sp>
      <p:sp>
        <p:nvSpPr>
          <p:cNvPr id="5" name="矩形 4"/>
          <p:cNvSpPr/>
          <p:nvPr/>
        </p:nvSpPr>
        <p:spPr>
          <a:xfrm>
            <a:off x="2710928" y="3442448"/>
            <a:ext cx="1656864" cy="551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Win </a:t>
            </a:r>
            <a:r>
              <a:rPr lang="en-US" altLang="zh-TW" dirty="0" smtClean="0"/>
              <a:t>Bins / Lib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710927" y="4061013"/>
            <a:ext cx="6527202" cy="551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Windows Container </a:t>
            </a:r>
            <a:r>
              <a:rPr lang="en-US" altLang="zh-TW" dirty="0" smtClean="0"/>
              <a:t>Engine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710927" y="4679578"/>
            <a:ext cx="6527202" cy="10354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OS: </a:t>
            </a:r>
            <a:r>
              <a:rPr lang="en-US" altLang="zh-TW" b="1" dirty="0" smtClean="0">
                <a:solidFill>
                  <a:srgbClr val="FF0000"/>
                </a:solidFill>
              </a:rPr>
              <a:t>Windows 10 Pro / 2016 (with Hyper-V)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373906" y="3442448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……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542416" y="2070848"/>
            <a:ext cx="1645920" cy="13043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Win</a:t>
            </a:r>
            <a:r>
              <a:rPr lang="en-US" altLang="zh-TW" dirty="0" smtClean="0"/>
              <a:t> App</a:t>
            </a:r>
          </a:p>
        </p:txBody>
      </p:sp>
      <p:sp>
        <p:nvSpPr>
          <p:cNvPr id="15" name="矩形 14"/>
          <p:cNvSpPr/>
          <p:nvPr/>
        </p:nvSpPr>
        <p:spPr>
          <a:xfrm>
            <a:off x="4542417" y="3442448"/>
            <a:ext cx="1656864" cy="551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Win </a:t>
            </a:r>
            <a:r>
              <a:rPr lang="en-US" altLang="zh-TW" dirty="0" smtClean="0"/>
              <a:t>Bins / Lib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581264" y="2070848"/>
            <a:ext cx="1645920" cy="13043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Win</a:t>
            </a:r>
            <a:r>
              <a:rPr lang="en-US" altLang="zh-TW" dirty="0" smtClean="0"/>
              <a:t> App</a:t>
            </a:r>
          </a:p>
        </p:txBody>
      </p:sp>
      <p:sp>
        <p:nvSpPr>
          <p:cNvPr id="17" name="矩形 16"/>
          <p:cNvSpPr/>
          <p:nvPr/>
        </p:nvSpPr>
        <p:spPr>
          <a:xfrm>
            <a:off x="7581265" y="3442448"/>
            <a:ext cx="1656864" cy="551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Win </a:t>
            </a:r>
            <a:r>
              <a:rPr lang="en-US" altLang="zh-TW" dirty="0" smtClean="0"/>
              <a:t>Bins / Lib</a:t>
            </a:r>
            <a:endParaRPr lang="zh-TW" alt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255494" y="4061013"/>
            <a:ext cx="1304365" cy="6185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Docker CLI</a:t>
            </a:r>
            <a:endParaRPr lang="zh-TW" altLang="en-US" dirty="0"/>
          </a:p>
        </p:txBody>
      </p:sp>
      <p:sp>
        <p:nvSpPr>
          <p:cNvPr id="18" name="向右箭號 17"/>
          <p:cNvSpPr/>
          <p:nvPr/>
        </p:nvSpPr>
        <p:spPr>
          <a:xfrm>
            <a:off x="1748118" y="4208929"/>
            <a:ext cx="779929" cy="28238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1721224" y="3670611"/>
            <a:ext cx="839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Docker</a:t>
            </a:r>
          </a:p>
          <a:p>
            <a:pPr algn="ctr"/>
            <a:r>
              <a:rPr lang="en-US" altLang="zh-TW" dirty="0" smtClean="0"/>
              <a:t>API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324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7876</TotalTime>
  <Words>1617</Words>
  <Application>Microsoft Office PowerPoint</Application>
  <PresentationFormat>寬螢幕</PresentationFormat>
  <Paragraphs>317</Paragraphs>
  <Slides>48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4</vt:i4>
      </vt:variant>
      <vt:variant>
        <vt:lpstr>投影片標題</vt:lpstr>
      </vt:variant>
      <vt:variant>
        <vt:i4>48</vt:i4>
      </vt:variant>
    </vt:vector>
  </HeadingPairs>
  <TitlesOfParts>
    <vt:vector size="61" baseType="lpstr">
      <vt:lpstr>微軟正黑體</vt:lpstr>
      <vt:lpstr>新細明體</vt:lpstr>
      <vt:lpstr>Arial</vt:lpstr>
      <vt:lpstr>Calibri</vt:lpstr>
      <vt:lpstr>Calibri Light</vt:lpstr>
      <vt:lpstr>Consolas</vt:lpstr>
      <vt:lpstr>Segoe UI</vt:lpstr>
      <vt:lpstr>Segoe UI Light</vt:lpstr>
      <vt:lpstr>Wingdings</vt:lpstr>
      <vt:lpstr>回顧</vt:lpstr>
      <vt:lpstr>5-30721_Build_2016_Template_Dark</vt:lpstr>
      <vt:lpstr>5-30721_Build_2016_Template_Light</vt:lpstr>
      <vt:lpstr>天體</vt:lpstr>
      <vt:lpstr>微服務架構與實戰 #2</vt:lpstr>
      <vt:lpstr>AGENDA (ALL)</vt:lpstr>
      <vt:lpstr>AGENDA (12/29)</vt:lpstr>
      <vt:lpstr>微服務架構 (續)</vt:lpstr>
      <vt:lpstr>Windows Container Basic</vt:lpstr>
      <vt:lpstr>Container Tech:</vt:lpstr>
      <vt:lpstr>Docker (Linux)</vt:lpstr>
      <vt:lpstr>Docker for Windows</vt:lpstr>
      <vt:lpstr>Windows Container</vt:lpstr>
      <vt:lpstr>Windows Container License</vt:lpstr>
      <vt:lpstr>Windows Container on Win10</vt:lpstr>
      <vt:lpstr>Windows Container on WinServer</vt:lpstr>
      <vt:lpstr>Container Fundamentals</vt:lpstr>
      <vt:lpstr>Container Image Layers</vt:lpstr>
      <vt:lpstr>PowerPoint 簡報</vt:lpstr>
      <vt:lpstr>微服務架構 (續)</vt:lpstr>
      <vt:lpstr>PowerPoint 簡報</vt:lpstr>
      <vt:lpstr>PowerPoint 簡報</vt:lpstr>
      <vt:lpstr>微服務版本的架構 (2016) </vt:lpstr>
      <vt:lpstr>微服務實作的挑戰</vt:lpstr>
      <vt:lpstr>服務之間的安全機制</vt:lpstr>
      <vt:lpstr>AGENDA</vt:lpstr>
      <vt:lpstr>API TOKEN 的難題</vt:lpstr>
      <vt:lpstr>RSA 的基本概念</vt:lpstr>
      <vt:lpstr>產生數位簽章</vt:lpstr>
      <vt:lpstr>驗證數位簽章</vt:lpstr>
      <vt:lpstr>跨網站的認證傳遞</vt:lpstr>
      <vt:lpstr>AUTH網站發授權，才能用API的服務</vt:lpstr>
      <vt:lpstr>PowerPoint 簡報</vt:lpstr>
      <vt:lpstr>API KEY</vt:lpstr>
      <vt:lpstr>SESSION KEY</vt:lpstr>
      <vt:lpstr>SESSION KEY</vt:lpstr>
      <vt:lpstr>SESSION KEY 運作的方式</vt:lpstr>
      <vt:lpstr>挑戰</vt:lpstr>
      <vt:lpstr>DEMO</vt:lpstr>
      <vt:lpstr>JWT (Json Web Token)</vt:lpstr>
      <vt:lpstr>JWT 能做什麼?</vt:lpstr>
      <vt:lpstr>PowerPoint 簡報</vt:lpstr>
      <vt:lpstr>JWT 怎麼用?</vt:lpstr>
      <vt:lpstr>其他應用</vt:lpstr>
      <vt:lpstr>如果你靠寫套裝程式賣錢 (授權)…</vt:lpstr>
      <vt:lpstr>如果你靠線上服務賺錢…</vt:lpstr>
      <vt:lpstr>PowerPoint 簡報</vt:lpstr>
      <vt:lpstr>Question?</vt:lpstr>
      <vt:lpstr>API 的向前相容機制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Token 入門</dc:title>
  <dc:creator>Andrew Wu</dc:creator>
  <cp:lastModifiedBy>Andrew Wu</cp:lastModifiedBy>
  <cp:revision>106</cp:revision>
  <dcterms:created xsi:type="dcterms:W3CDTF">2016-11-15T09:34:15Z</dcterms:created>
  <dcterms:modified xsi:type="dcterms:W3CDTF">2016-12-26T08:30:19Z</dcterms:modified>
</cp:coreProperties>
</file>