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</p:sldMasterIdLst>
  <p:notesMasterIdLst>
    <p:notesMasterId r:id="rId35"/>
  </p:notesMasterIdLst>
  <p:sldIdLst>
    <p:sldId id="256" r:id="rId4"/>
    <p:sldId id="257" r:id="rId5"/>
    <p:sldId id="283" r:id="rId6"/>
    <p:sldId id="632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9" r:id="rId22"/>
    <p:sldId id="650" r:id="rId23"/>
    <p:sldId id="651" r:id="rId24"/>
    <p:sldId id="652" r:id="rId25"/>
    <p:sldId id="653" r:id="rId26"/>
    <p:sldId id="654" r:id="rId27"/>
    <p:sldId id="656" r:id="rId28"/>
    <p:sldId id="655" r:id="rId29"/>
    <p:sldId id="663" r:id="rId30"/>
    <p:sldId id="657" r:id="rId31"/>
    <p:sldId id="661" r:id="rId32"/>
    <p:sldId id="662" r:id="rId33"/>
    <p:sldId id="65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352152"/>
    <a:srgbClr val="5E2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86" autoAdjust="0"/>
  </p:normalViewPr>
  <p:slideViewPr>
    <p:cSldViewPr snapToGrid="0">
      <p:cViewPr>
        <p:scale>
          <a:sx n="75" d="100"/>
          <a:sy n="75" d="100"/>
        </p:scale>
        <p:origin x="19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Objective: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 Global</a:t>
            </a:r>
            <a:r>
              <a:rPr lang="en-US" altLang="zh-TW" baseline="0" dirty="0" smtClean="0"/>
              <a:t> view of 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, Why &amp; How (concept)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0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</a:t>
            </a:r>
            <a:r>
              <a:rPr lang="zh-TW" altLang="en-US" dirty="0" smtClean="0"/>
              <a:t>是最終真正準備好能夠交付的 </a:t>
            </a:r>
            <a:r>
              <a:rPr lang="en-US" altLang="zh-TW" dirty="0" smtClean="0"/>
              <a:t>code, </a:t>
            </a:r>
            <a:r>
              <a:rPr lang="zh-TW" altLang="en-US" dirty="0" smtClean="0"/>
              <a:t>真正 </a:t>
            </a:r>
            <a:r>
              <a:rPr lang="en-US" altLang="zh-TW" dirty="0" smtClean="0"/>
              <a:t>released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是 </a:t>
            </a:r>
            <a:r>
              <a:rPr lang="en-US" altLang="zh-TW" dirty="0" err="1" smtClean="0"/>
              <a:t>rel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branch</a:t>
            </a:r>
          </a:p>
          <a:p>
            <a:r>
              <a:rPr lang="en-US" altLang="zh-TW" dirty="0" smtClean="0"/>
              <a:t>QA </a:t>
            </a:r>
            <a:r>
              <a:rPr lang="zh-TW" altLang="en-US" dirty="0" smtClean="0"/>
              <a:t>測試的標的應該是 </a:t>
            </a:r>
            <a:r>
              <a:rPr lang="en-US" altLang="zh-TW" dirty="0" smtClean="0"/>
              <a:t>main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0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branches: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為了 </a:t>
            </a:r>
            <a:r>
              <a:rPr lang="en-US" altLang="zh-TW" baseline="0" dirty="0" smtClean="0"/>
              <a:t>release</a:t>
            </a:r>
            <a:r>
              <a:rPr lang="zh-TW" altLang="en-US" baseline="0" dirty="0" smtClean="0"/>
              <a:t> 前的工作準備的 </a:t>
            </a:r>
            <a:r>
              <a:rPr lang="en-US" altLang="zh-TW" baseline="0" dirty="0" smtClean="0"/>
              <a:t>branch,</a:t>
            </a:r>
            <a:r>
              <a:rPr lang="zh-TW" altLang="en-US" baseline="0" dirty="0" smtClean="0"/>
              <a:t> 真正 </a:t>
            </a:r>
            <a:r>
              <a:rPr lang="en-US" altLang="zh-TW" baseline="0" dirty="0" smtClean="0"/>
              <a:t>released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code</a:t>
            </a:r>
            <a:r>
              <a:rPr lang="zh-TW" altLang="en-US" baseline="0" dirty="0" smtClean="0"/>
              <a:t> 是 </a:t>
            </a:r>
            <a:r>
              <a:rPr lang="en-US" altLang="zh-TW" baseline="0" dirty="0" smtClean="0"/>
              <a:t>master</a:t>
            </a:r>
          </a:p>
          <a:p>
            <a:r>
              <a:rPr lang="zh-TW" altLang="en-US" baseline="0" dirty="0" smtClean="0"/>
              <a:t>所以 </a:t>
            </a:r>
            <a:r>
              <a:rPr lang="en-US" altLang="zh-TW" baseline="0" dirty="0" smtClean="0"/>
              <a:t>QA</a:t>
            </a:r>
            <a:r>
              <a:rPr lang="zh-TW" altLang="en-US" baseline="0" dirty="0" smtClean="0"/>
              <a:t> 要測試的對象應該是 </a:t>
            </a:r>
            <a:r>
              <a:rPr lang="en-US" altLang="zh-TW" baseline="0" dirty="0" smtClean="0"/>
              <a:t>release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名詞對應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vs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TFS)</a:t>
            </a:r>
          </a:p>
          <a:p>
            <a:r>
              <a:rPr lang="en-US" altLang="zh-TW" baseline="0" dirty="0" smtClean="0"/>
              <a:t>Dev = Dev</a:t>
            </a:r>
          </a:p>
          <a:p>
            <a:r>
              <a:rPr lang="en-US" altLang="zh-TW" baseline="0" dirty="0" smtClean="0"/>
              <a:t>Release = Main</a:t>
            </a:r>
          </a:p>
          <a:p>
            <a:r>
              <a:rPr lang="en-US" altLang="zh-TW" baseline="0" dirty="0" smtClean="0"/>
              <a:t>Master = Release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9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4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微服務定義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自主性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是指所有方面都能獨立自主，包含開發到部屬整個流程。理論上每個服務都應該讓負責的團隊決定所有事情，透過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CD</a:t>
            </a:r>
            <a:r>
              <a:rPr lang="zh-TW" altLang="en-US" dirty="0" smtClean="0"/>
              <a:t> 等流程，確保能跟其他服務順利整合。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4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4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3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3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93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5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2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微服務架構與實</a:t>
            </a:r>
            <a:r>
              <a:rPr lang="zh-TW" altLang="en-US" dirty="0"/>
              <a:t>戰</a:t>
            </a:r>
            <a:r>
              <a:rPr lang="zh-TW" altLang="en-US" dirty="0" smtClean="0"/>
              <a:t> </a:t>
            </a:r>
            <a:r>
              <a:rPr lang="en-US" altLang="zh-TW" dirty="0" smtClean="0"/>
              <a:t>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2017/01/19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207317"/>
            <a:ext cx="10643938" cy="59380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26" y="1308470"/>
            <a:ext cx="9414478" cy="49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88668"/>
            <a:ext cx="932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https://www.santriyatechnologies.com/serve-cloud-computing.php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非微軟陣營的 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 做法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討論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2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2858" cy="3566160"/>
          </a:xfrm>
        </p:spPr>
        <p:txBody>
          <a:bodyPr/>
          <a:lstStyle/>
          <a:p>
            <a:r>
              <a:rPr lang="zh-TW" altLang="en-US" dirty="0" smtClean="0"/>
              <a:t>版本控制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分支策略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Strategies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TFS - Branching Guidance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 smtClean="0"/>
              <a:t>Git</a:t>
            </a:r>
            <a:r>
              <a:rPr lang="en-US" altLang="zh-TW" sz="3200" dirty="0" smtClean="0"/>
              <a:t> flow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GitHub flow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7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TFS(2013) </a:t>
            </a:r>
            <a:r>
              <a:rPr lang="en-US" altLang="zh-TW" dirty="0"/>
              <a:t>- Branching </a:t>
            </a:r>
            <a:r>
              <a:rPr lang="en-US" altLang="zh-TW" dirty="0" smtClean="0"/>
              <a:t>Guidance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62137"/>
            <a:ext cx="11477625" cy="1209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3071812"/>
            <a:ext cx="11687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" y="1011981"/>
            <a:ext cx="1147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4937"/>
            <a:ext cx="113728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2043112"/>
            <a:ext cx="11353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90500"/>
            <a:ext cx="11677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(ALL)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12/15: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微服務架構 概觀、相關技術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12/29</a:t>
            </a:r>
            <a:r>
              <a:rPr lang="en-US" altLang="zh-TW" sz="4000" dirty="0">
                <a:solidFill>
                  <a:schemeClr val="tx1"/>
                </a:solidFill>
              </a:rPr>
              <a:t>:</a:t>
            </a:r>
            <a:r>
              <a:rPr lang="zh-TW" altLang="en-US" sz="4000" dirty="0">
                <a:solidFill>
                  <a:schemeClr val="tx1"/>
                </a:solidFill>
              </a:rPr>
              <a:t> 微服務 架構設計與實作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 架構設計與實作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續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如何佈署微服務架構的系統</a:t>
            </a:r>
            <a:r>
              <a:rPr lang="en-US" altLang="zh-TW" sz="40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01/19:</a:t>
            </a:r>
            <a:r>
              <a:rPr lang="zh-TW" altLang="en-US" sz="4000" dirty="0" smtClean="0">
                <a:solidFill>
                  <a:srgbClr val="FF0000"/>
                </a:solidFill>
              </a:rPr>
              <a:t> 微服務完整案例實作 </a:t>
            </a:r>
            <a:r>
              <a:rPr lang="en-US" altLang="zh-TW" sz="4000" dirty="0" smtClean="0">
                <a:solidFill>
                  <a:srgbClr val="FF0000"/>
                </a:solidFill>
              </a:rPr>
              <a:t>(POC 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762000"/>
            <a:ext cx="111537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_images/git-branching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378465"/>
            <a:ext cx="8150225" cy="108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200" y="6419850"/>
            <a:ext cx="62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http://git-tutorial.readthedocs.io/zh/latest/branchingmodel.html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6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名詞對照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73282"/>
              </p:ext>
            </p:extLst>
          </p:nvPr>
        </p:nvGraphicFramePr>
        <p:xfrm>
          <a:off x="1097280" y="286603"/>
          <a:ext cx="100584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37">
                  <a:extLst>
                    <a:ext uri="{9D8B030D-6E8A-4147-A177-3AD203B41FA5}">
                      <a16:colId xmlns:a16="http://schemas.microsoft.com/office/drawing/2014/main" val="282085400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325288390"/>
                    </a:ext>
                  </a:extLst>
                </a:gridCol>
                <a:gridCol w="4668838">
                  <a:extLst>
                    <a:ext uri="{9D8B030D-6E8A-4147-A177-3AD203B41FA5}">
                      <a16:colId xmlns:a16="http://schemas.microsoft.com/office/drawing/2014/main" val="50419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GIT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TFS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開發中 </a:t>
                      </a:r>
                      <a:r>
                        <a:rPr lang="en-US" altLang="zh-TW" dirty="0" smtClean="0"/>
                        <a:t>(RD)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：下次發佈版本的最新狀態。從主要分支分出來。有些開發者也稱開發分支為整合分支，自動化測試所根據的程式碼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(source code)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即是以此分支上的版本為基準來進行測試。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6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上線中 </a:t>
                      </a:r>
                      <a:r>
                        <a:rPr lang="en-US" altLang="zh-TW" dirty="0" smtClean="0"/>
                        <a:t>(PD)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MASTER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(master)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：處於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production-ready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的狀態，換句話說，即是該版的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是可運行的、符合專案需求的、設計良好的、穩定的、可維護的、可擴展的及已文件化的。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測試中 </a:t>
                      </a:r>
                      <a:r>
                        <a:rPr lang="en-US" altLang="zh-TW" dirty="0" smtClean="0"/>
                        <a:t>(QA)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MAIN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7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除了主分支，我們也會使用支援分支來幫助專案開發。支援分支可讓整個團隊更容易管理新功能的開發、產品發佈分支或是快速修改一些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。支援分支與主要分支最大的差別在於，支援分支在支援任務結束後就會移除，而主要分支則是始終存在。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本文中我們所使用到的支援分支有：功能分支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、發佈分支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(release)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、修補分支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(hotfix)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。每一個支援分支都有其特殊支援目的，並嚴格遵循分支與合併的規定。例如：功能分支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只能從開發分支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分離出來，也只能與開發分支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合併。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325" y="6457950"/>
            <a:ext cx="448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https://guides.github.com/introduction/flow/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「GIT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8" y="769630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1" b="35206"/>
          <a:stretch/>
        </p:blipFill>
        <p:spPr>
          <a:xfrm>
            <a:off x="1192530" y="1822966"/>
            <a:ext cx="9867900" cy="4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POC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  <p:pic>
        <p:nvPicPr>
          <p:cNvPr id="1026" name="Picture 2" descr="「GIT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32" y="1628914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docker compose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1628914"/>
            <a:ext cx="1703967" cy="16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970492" y="328178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Docker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Compose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29323" y="3978632"/>
            <a:ext cx="108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MSTest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702250" y="1400709"/>
            <a:ext cx="1371600" cy="2009241"/>
          </a:xfrm>
          <a:prstGeom prst="roundRect">
            <a:avLst>
              <a:gd name="adj" fmla="val 6945"/>
            </a:avLst>
          </a:prstGeom>
          <a:solidFill>
            <a:srgbClr val="352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</a:p>
          <a:p>
            <a:pPr algn="ctr"/>
            <a:r>
              <a:rPr lang="en-US" altLang="zh-TW" dirty="0" smtClean="0"/>
              <a:t>Server 2016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43598" y="194366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MSBuild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Branches: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300" y="3217902"/>
            <a:ext cx="10782300" cy="249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90600" y="4945102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2621" y="3149084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develop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2621" y="489787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3150" y="2195572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241908" y="1889224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feature/api2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6750" y="2195572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75508" y="1889224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sdk-unittest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1955800" y="2284214"/>
            <a:ext cx="550734" cy="10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626336" y="2341116"/>
            <a:ext cx="189401" cy="10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417091" y="2325544"/>
            <a:ext cx="227684" cy="10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857875" y="2309872"/>
            <a:ext cx="109538" cy="10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43650" y="4102100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343650" y="3756104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release/v10.1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223000" y="3352800"/>
            <a:ext cx="213072" cy="8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3"/>
          </p:cNvCxnSpPr>
          <p:nvPr/>
        </p:nvCxnSpPr>
        <p:spPr>
          <a:xfrm>
            <a:off x="7834313" y="4216400"/>
            <a:ext cx="306387" cy="86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8195905" y="3333750"/>
            <a:ext cx="211495" cy="17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7958356" y="4851777"/>
            <a:ext cx="419894" cy="461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7958356" y="53721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V10.1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698131" y="2195572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8596889" y="1889224"/>
            <a:ext cx="18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8432800" y="2325544"/>
            <a:ext cx="393700" cy="102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585711" y="2297668"/>
            <a:ext cx="78989" cy="10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900533" y="4102100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900533" y="3756104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release/v10.2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9779883" y="3352800"/>
            <a:ext cx="213072" cy="8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7" idx="3"/>
          </p:cNvCxnSpPr>
          <p:nvPr/>
        </p:nvCxnSpPr>
        <p:spPr>
          <a:xfrm>
            <a:off x="11391196" y="4216400"/>
            <a:ext cx="306387" cy="86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1752788" y="3333750"/>
            <a:ext cx="211495" cy="17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11515239" y="4851777"/>
            <a:ext cx="419894" cy="461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1210255" y="53721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8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Branches: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300" y="3217902"/>
            <a:ext cx="10782300" cy="249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90600" y="4945102"/>
            <a:ext cx="11049000" cy="251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2621" y="3149084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develop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2621" y="489787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3150" y="2195572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241908" y="1889224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feature/api2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76750" y="2195572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75508" y="1889224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sdk-unittest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1955800" y="2284214"/>
            <a:ext cx="550734" cy="10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626336" y="2341116"/>
            <a:ext cx="189401" cy="10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417091" y="2325544"/>
            <a:ext cx="227684" cy="102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857875" y="2309872"/>
            <a:ext cx="109538" cy="10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343650" y="4102100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343650" y="3756104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release/v10.1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223000" y="3352800"/>
            <a:ext cx="213072" cy="8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3"/>
          </p:cNvCxnSpPr>
          <p:nvPr/>
        </p:nvCxnSpPr>
        <p:spPr>
          <a:xfrm>
            <a:off x="7834313" y="4216400"/>
            <a:ext cx="306387" cy="86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8195905" y="3333750"/>
            <a:ext cx="211495" cy="17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7958356" y="4851777"/>
            <a:ext cx="419894" cy="461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7958356" y="53721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V10.1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698131" y="2195572"/>
            <a:ext cx="966569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8596889" y="1889224"/>
            <a:ext cx="18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feature/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-cache</a:t>
            </a:r>
            <a:endParaRPr lang="zh-TW" altLang="en-US" dirty="0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8432800" y="2325544"/>
            <a:ext cx="393700" cy="102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9585711" y="2297668"/>
            <a:ext cx="78989" cy="108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900533" y="4102100"/>
            <a:ext cx="1490663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900533" y="3756104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release/v10.2</a:t>
            </a:r>
            <a:endParaRPr lang="zh-TW" altLang="en-US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9779883" y="3352800"/>
            <a:ext cx="213072" cy="84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7" idx="3"/>
          </p:cNvCxnSpPr>
          <p:nvPr/>
        </p:nvCxnSpPr>
        <p:spPr>
          <a:xfrm>
            <a:off x="11391196" y="4216400"/>
            <a:ext cx="306387" cy="86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1752788" y="3333750"/>
            <a:ext cx="211495" cy="17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11515239" y="4851777"/>
            <a:ext cx="419894" cy="461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1210255" y="53721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V10.2</a:t>
            </a:r>
            <a:endParaRPr lang="zh-TW" altLang="en-US" dirty="0"/>
          </a:p>
        </p:txBody>
      </p:sp>
      <p:sp>
        <p:nvSpPr>
          <p:cNvPr id="55" name="圓角矩形 54"/>
          <p:cNvSpPr/>
          <p:nvPr/>
        </p:nvSpPr>
        <p:spPr>
          <a:xfrm>
            <a:off x="6082596" y="4458077"/>
            <a:ext cx="1676400" cy="3937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Run 10.1 Test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9628138" y="4458077"/>
            <a:ext cx="1676400" cy="3937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Run 10.1 Test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8" name="肘形接點 57"/>
          <p:cNvCxnSpPr>
            <a:stCxn id="10" idx="2"/>
            <a:endCxn id="55" idx="1"/>
          </p:cNvCxnSpPr>
          <p:nvPr/>
        </p:nvCxnSpPr>
        <p:spPr>
          <a:xfrm rot="16200000" flipH="1">
            <a:off x="4536962" y="3109292"/>
            <a:ext cx="2230755" cy="86051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6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Microservices</a:t>
            </a:r>
            <a:r>
              <a:rPr lang="en-US" altLang="zh-TW" dirty="0" smtClean="0"/>
              <a:t> Q &amp; A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(01/19)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版本控制 </a:t>
            </a:r>
            <a:r>
              <a:rPr lang="en-US" altLang="zh-TW" sz="2800" dirty="0" smtClean="0"/>
              <a:t>Branch Guidance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DEMO: POC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小結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(All Sessions) </a:t>
            </a:r>
            <a:r>
              <a:rPr lang="en-US" altLang="zh-TW" sz="2800" dirty="0" err="1" smtClean="0"/>
              <a:t>Microservices</a:t>
            </a:r>
            <a:r>
              <a:rPr lang="en-US" altLang="zh-TW" sz="2800" dirty="0" smtClean="0"/>
              <a:t> Q &amp; A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Questions: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container </a:t>
            </a:r>
            <a:r>
              <a:rPr lang="zh-TW" altLang="en-US" dirty="0" smtClean="0"/>
              <a:t>內如何安裝指定的 </a:t>
            </a:r>
            <a:r>
              <a:rPr lang="en-US" altLang="zh-TW" dirty="0" smtClean="0"/>
              <a:t>hotfix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Q: container </a:t>
            </a:r>
            <a:r>
              <a:rPr lang="zh-TW" altLang="en-US" dirty="0" smtClean="0"/>
              <a:t>如何處理作業系統的更新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r>
              <a:rPr lang="en-US" altLang="zh-TW" dirty="0" smtClean="0"/>
              <a:t>(windows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update,</a:t>
            </a:r>
            <a:r>
              <a:rPr lang="zh-TW" altLang="en-US" dirty="0" smtClean="0"/>
              <a:t> </a:t>
            </a:r>
            <a:r>
              <a:rPr lang="en-US" altLang="zh-TW" dirty="0" smtClean="0"/>
              <a:t>IIS</a:t>
            </a:r>
            <a:r>
              <a:rPr lang="zh-TW" altLang="en-US" dirty="0" smtClean="0"/>
              <a:t> </a:t>
            </a:r>
            <a:r>
              <a:rPr lang="en-US" altLang="zh-TW" dirty="0" smtClean="0"/>
              <a:t>hotfix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Q: </a:t>
            </a:r>
            <a:r>
              <a:rPr lang="zh-TW" altLang="en-US" dirty="0" smtClean="0"/>
              <a:t>手動準備 </a:t>
            </a:r>
            <a:r>
              <a:rPr lang="en-US" altLang="zh-TW" dirty="0" smtClean="0"/>
              <a:t>container image (</a:t>
            </a:r>
            <a:r>
              <a:rPr lang="zh-TW" altLang="en-US" dirty="0" smtClean="0"/>
              <a:t>不透過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</a:t>
            </a:r>
            <a:r>
              <a:rPr lang="zh-TW" altLang="en-US" dirty="0" smtClean="0"/>
              <a:t> 改用 </a:t>
            </a:r>
            <a:r>
              <a:rPr lang="en-US" altLang="zh-TW" dirty="0" smtClean="0"/>
              <a:t>commit)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1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最適合微服務架構的開發流程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Dev-ops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5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edia.licdn.com/mpr/mpr/AAEAAQAAAAAAAAf9AAAAJGE1ZTg0OWQwLWFkMzgtNDk0Ny05MWE4LTFmZjczZTliYzU5Z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233895" y="0"/>
            <a:ext cx="11651830" cy="62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488668"/>
            <a:ext cx="68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https://www.linkedin.com/pulse/continuous-testing-devops-dan-ashby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14" y="6357035"/>
            <a:ext cx="828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http://www.slideshare.net/dbordini/devops-open-source-e-microsoft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8" y="264695"/>
            <a:ext cx="10509807" cy="5909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7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" y="322593"/>
            <a:ext cx="10635915" cy="59038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0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11075</TotalTime>
  <Words>808</Words>
  <Application>Microsoft Office PowerPoint</Application>
  <PresentationFormat>寬螢幕</PresentationFormat>
  <Paragraphs>132</Paragraphs>
  <Slides>31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微服務架構與實戰 #4</vt:lpstr>
      <vt:lpstr>AGENDA (ALL)</vt:lpstr>
      <vt:lpstr>AGENDA (01/19)</vt:lpstr>
      <vt:lpstr>PowerPoint 簡報</vt:lpstr>
      <vt:lpstr>DevOps</vt:lpstr>
      <vt:lpstr>PowerPoint 簡報</vt:lpstr>
      <vt:lpstr>PowerPoint 簡報</vt:lpstr>
      <vt:lpstr>PowerPoint 簡報</vt:lpstr>
      <vt:lpstr>PowerPoint 簡報</vt:lpstr>
      <vt:lpstr>PowerPoint 簡報</vt:lpstr>
      <vt:lpstr>非微軟陣營的 DevOps 做法 (參考) </vt:lpstr>
      <vt:lpstr>小結 &amp; 討論</vt:lpstr>
      <vt:lpstr>版本控制 – 分支策略</vt:lpstr>
      <vt:lpstr>Branch Strategies</vt:lpstr>
      <vt:lpstr>TFS(2013) - Branching Guidance</vt:lpstr>
      <vt:lpstr>PowerPoint 簡報</vt:lpstr>
      <vt:lpstr>PowerPoint 簡報</vt:lpstr>
      <vt:lpstr>PowerPoint 簡報</vt:lpstr>
      <vt:lpstr>PowerPoint 簡報</vt:lpstr>
      <vt:lpstr>PowerPoint 簡報</vt:lpstr>
      <vt:lpstr>Git Flow</vt:lpstr>
      <vt:lpstr>名詞對照</vt:lpstr>
      <vt:lpstr>GitHub Flow</vt:lpstr>
      <vt:lpstr>DEMO: POC</vt:lpstr>
      <vt:lpstr>PowerPoint 簡報</vt:lpstr>
      <vt:lpstr>DEMO Branches:</vt:lpstr>
      <vt:lpstr>DEMO Branches:</vt:lpstr>
      <vt:lpstr>小結</vt:lpstr>
      <vt:lpstr>Microservices Q &amp; A</vt:lpstr>
      <vt:lpstr>Questions: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195</cp:revision>
  <dcterms:created xsi:type="dcterms:W3CDTF">2016-11-15T09:34:15Z</dcterms:created>
  <dcterms:modified xsi:type="dcterms:W3CDTF">2017-01-18T05:20:17Z</dcterms:modified>
</cp:coreProperties>
</file>