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50" r:id="rId2"/>
    <p:sldMasterId id="2147483873" r:id="rId3"/>
  </p:sldMasterIdLst>
  <p:notesMasterIdLst>
    <p:notesMasterId r:id="rId66"/>
  </p:notesMasterIdLst>
  <p:sldIdLst>
    <p:sldId id="256" r:id="rId4"/>
    <p:sldId id="257" r:id="rId5"/>
    <p:sldId id="283" r:id="rId6"/>
    <p:sldId id="632" r:id="rId7"/>
    <p:sldId id="633" r:id="rId8"/>
    <p:sldId id="597" r:id="rId9"/>
    <p:sldId id="482" r:id="rId10"/>
    <p:sldId id="599" r:id="rId11"/>
    <p:sldId id="598" r:id="rId12"/>
    <p:sldId id="596" r:id="rId13"/>
    <p:sldId id="600" r:id="rId14"/>
    <p:sldId id="637" r:id="rId15"/>
    <p:sldId id="516" r:id="rId16"/>
    <p:sldId id="526" r:id="rId17"/>
    <p:sldId id="601" r:id="rId18"/>
    <p:sldId id="634" r:id="rId19"/>
    <p:sldId id="635" r:id="rId20"/>
    <p:sldId id="602" r:id="rId21"/>
    <p:sldId id="603" r:id="rId22"/>
    <p:sldId id="604" r:id="rId23"/>
    <p:sldId id="636" r:id="rId24"/>
    <p:sldId id="605" r:id="rId25"/>
    <p:sldId id="639" r:id="rId26"/>
    <p:sldId id="640" r:id="rId27"/>
    <p:sldId id="638" r:id="rId28"/>
    <p:sldId id="641" r:id="rId29"/>
    <p:sldId id="537" r:id="rId30"/>
    <p:sldId id="521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7" r:id="rId47"/>
    <p:sldId id="508" r:id="rId48"/>
    <p:sldId id="509" r:id="rId49"/>
    <p:sldId id="511" r:id="rId50"/>
    <p:sldId id="512" r:id="rId51"/>
    <p:sldId id="513" r:id="rId52"/>
    <p:sldId id="514" r:id="rId53"/>
    <p:sldId id="515" r:id="rId54"/>
    <p:sldId id="556" r:id="rId55"/>
    <p:sldId id="557" r:id="rId56"/>
    <p:sldId id="523" r:id="rId57"/>
    <p:sldId id="524" r:id="rId58"/>
    <p:sldId id="525" r:id="rId59"/>
    <p:sldId id="545" r:id="rId60"/>
    <p:sldId id="546" r:id="rId61"/>
    <p:sldId id="547" r:id="rId62"/>
    <p:sldId id="548" r:id="rId63"/>
    <p:sldId id="549" r:id="rId64"/>
    <p:sldId id="550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3045BD7-A09A-4B8A-9F96-D663B29FC976}">
          <p14:sldIdLst>
            <p14:sldId id="256"/>
            <p14:sldId id="257"/>
            <p14:sldId id="283"/>
            <p14:sldId id="632"/>
            <p14:sldId id="633"/>
          </p14:sldIdLst>
        </p14:section>
        <p14:section name="DEPLOYMENT" id="{9A2ECCEE-EA03-4453-A288-029F6E5A0EE7}">
          <p14:sldIdLst>
            <p14:sldId id="597"/>
            <p14:sldId id="482"/>
            <p14:sldId id="599"/>
            <p14:sldId id="598"/>
            <p14:sldId id="596"/>
            <p14:sldId id="600"/>
            <p14:sldId id="637"/>
          </p14:sldIdLst>
        </p14:section>
        <p14:section name="Microservices" id="{3FE8A4B3-6FE0-4C45-ABB1-0C6B7E5F8612}">
          <p14:sldIdLst>
            <p14:sldId id="516"/>
            <p14:sldId id="526"/>
            <p14:sldId id="601"/>
            <p14:sldId id="634"/>
            <p14:sldId id="635"/>
            <p14:sldId id="602"/>
            <p14:sldId id="603"/>
            <p14:sldId id="604"/>
            <p14:sldId id="636"/>
            <p14:sldId id="605"/>
            <p14:sldId id="639"/>
            <p14:sldId id="640"/>
            <p14:sldId id="638"/>
            <p14:sldId id="641"/>
            <p14:sldId id="537"/>
            <p14:sldId id="521"/>
          </p14:sldIdLst>
        </p14:section>
        <p14:section name="API Token" id="{16066424-AC40-4F96-8670-9F23BF86DBE9}">
          <p14:sldIdLst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7"/>
            <p14:sldId id="508"/>
            <p14:sldId id="509"/>
            <p14:sldId id="511"/>
            <p14:sldId id="512"/>
            <p14:sldId id="513"/>
            <p14:sldId id="514"/>
            <p14:sldId id="515"/>
            <p14:sldId id="556"/>
          </p14:sldIdLst>
        </p14:section>
        <p14:section name="References" id="{7FED889A-6953-4268-89FF-E94DD0466165}">
          <p14:sldIdLst>
            <p14:sldId id="557"/>
            <p14:sldId id="523"/>
            <p14:sldId id="524"/>
            <p14:sldId id="525"/>
            <p14:sldId id="545"/>
            <p14:sldId id="546"/>
            <p14:sldId id="547"/>
            <p14:sldId id="548"/>
            <p14:sldId id="549"/>
            <p14:sldId id="5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86" autoAdjust="0"/>
  </p:normalViewPr>
  <p:slideViewPr>
    <p:cSldViewPr snapToGrid="0">
      <p:cViewPr varScale="1">
        <p:scale>
          <a:sx n="101" d="100"/>
          <a:sy n="10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29F0-6F9D-41CD-A6D8-76BCCF047171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1ABE5-D858-48A3-BD52-D48ED13BE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4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ginx.com/blog/refactoring-a-monolith-into-microservices/?utm_source=introduction-to-microservices&amp;utm_medium=blog&amp;utm_campaign=Microservices" TargetMode="External"/><Relationship Id="rId3" Type="http://schemas.openxmlformats.org/officeDocument/2006/relationships/hyperlink" Target="https://www.nginx.com/blog/building-microservices-using-an-api-gateway/?utm_source=introduction-to-microservices&amp;utm_medium=blog&amp;utm_campaign=Microservices" TargetMode="External"/><Relationship Id="rId7" Type="http://schemas.openxmlformats.org/officeDocument/2006/relationships/hyperlink" Target="https://www.nginx.com/blog/deploying-microservices/?utm_source=introduction-to-microservices&amp;utm_medium=blog&amp;utm_campaign=Microservices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ginx.com/blog/event-driven-data-management-microservices/?utm_source=introduction-to-microservices&amp;utm_medium=blog&amp;utm_campaign=Microservices" TargetMode="External"/><Relationship Id="rId5" Type="http://schemas.openxmlformats.org/officeDocument/2006/relationships/hyperlink" Target="https://www.nginx.com/blog/service-discovery-in-a-microservices-architecture/?utm_source=introduction-to-microservices&amp;utm_medium=blog&amp;utm_campaign=Microservices" TargetMode="External"/><Relationship Id="rId4" Type="http://schemas.openxmlformats.org/officeDocument/2006/relationships/hyperlink" Target="https://www.nginx.com/blog/building-microservices-inter-process-communication/?utm_source=introduction-to-microservices&amp;utm_medium=blog&amp;utm_campaign=Microservic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Objective: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 Global</a:t>
            </a:r>
            <a:r>
              <a:rPr lang="en-US" altLang="zh-TW" baseline="0" dirty="0" smtClean="0"/>
              <a:t> view of </a:t>
            </a:r>
            <a:r>
              <a:rPr lang="en-US" altLang="zh-TW" baseline="0" dirty="0" err="1" smtClean="0"/>
              <a:t>Microservices</a:t>
            </a:r>
            <a:r>
              <a:rPr lang="en-US" altLang="zh-TW" baseline="0" dirty="0" smtClean="0"/>
              <a:t>, Why &amp; How (concept)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5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微服務定義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自主性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是指所有方面都能獨立自主，包含開發到部屬整個流程。理論上每個服務都應該讓負責的團隊決定所有事情，透過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CI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CD</a:t>
            </a:r>
            <a:r>
              <a:rPr lang="zh-TW" altLang="en-US" dirty="0" smtClean="0"/>
              <a:t> 等流程，確保能跟其他服務順利整合。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9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Container</a:t>
            </a:r>
            <a:r>
              <a:rPr lang="en-US" altLang="zh-TW" baseline="0" dirty="0" smtClean="0"/>
              <a:t> Link </a:t>
            </a:r>
            <a:r>
              <a:rPr lang="en-US" altLang="zh-TW" baseline="0" dirty="0" err="1" smtClean="0"/>
              <a:t>v.s</a:t>
            </a:r>
            <a:r>
              <a:rPr lang="en-US" altLang="zh-TW" baseline="0" dirty="0" smtClean="0"/>
              <a:t>. Service Link: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Container Link (</a:t>
            </a:r>
            <a:r>
              <a:rPr lang="en-US" altLang="zh-TW" baseline="0" dirty="0" err="1" smtClean="0"/>
              <a:t>docker</a:t>
            </a:r>
            <a:r>
              <a:rPr lang="en-US" altLang="zh-TW" baseline="0" dirty="0" smtClean="0"/>
              <a:t> run –link .. ): </a:t>
            </a:r>
            <a:r>
              <a:rPr lang="zh-TW" altLang="en-US" baseline="0" dirty="0" smtClean="0"/>
              <a:t>產生 </a:t>
            </a:r>
            <a:r>
              <a:rPr lang="en-US" altLang="zh-TW" baseline="0" dirty="0" smtClean="0"/>
              <a:t>hosts</a:t>
            </a:r>
            <a:r>
              <a:rPr lang="zh-TW" altLang="en-US" baseline="0" dirty="0" smtClean="0"/>
              <a:t> 對應的紀錄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Service Link (</a:t>
            </a:r>
            <a:r>
              <a:rPr lang="en-US" altLang="zh-TW" baseline="0" dirty="0" err="1" smtClean="0"/>
              <a:t>docker-compose.yml</a:t>
            </a:r>
            <a:r>
              <a:rPr lang="en-US" altLang="zh-TW" baseline="0" dirty="0" smtClean="0"/>
              <a:t>): DNS</a:t>
            </a:r>
            <a:r>
              <a:rPr lang="zh-TW" altLang="en-US" baseline="0" dirty="0" smtClean="0"/>
              <a:t> 查詢</a:t>
            </a:r>
            <a:r>
              <a:rPr lang="en-US" altLang="zh-TW" baseline="0" dirty="0" smtClean="0"/>
              <a:t>, round robin</a:t>
            </a:r>
          </a:p>
          <a:p>
            <a:endParaRPr lang="en-US" altLang="zh-TW" baseline="0" dirty="0" smtClean="0"/>
          </a:p>
          <a:p>
            <a:r>
              <a:rPr lang="en-US" altLang="zh-TW" dirty="0" smtClean="0"/>
              <a:t>https://docs.docker.com/engine/userguide/networking/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78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A: </a:t>
            </a:r>
            <a:r>
              <a:rPr lang="zh-TW" altLang="en-US" dirty="0" smtClean="0"/>
              <a:t>取決於你的基礎建設，是否需要微服務帶來的好處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Ex: easy scale out, fault isolation, easy re-deploy to other environment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51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117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8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</a:t>
            </a:r>
            <a:r>
              <a:rPr lang="en-US" altLang="zh-TW" baseline="0" dirty="0" smtClean="0"/>
              <a:t> pure </a:t>
            </a:r>
            <a:r>
              <a:rPr lang="en-US" altLang="zh-TW" baseline="0" dirty="0" err="1" smtClean="0"/>
              <a:t>mciroservices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-&gt; “</a:t>
            </a:r>
            <a:r>
              <a:rPr lang="en-US" altLang="zh-TW" baseline="0" dirty="0" err="1" smtClean="0"/>
              <a:t>Microservices</a:t>
            </a:r>
            <a:r>
              <a:rPr lang="en-US" altLang="zh-TW" baseline="0" dirty="0" smtClean="0"/>
              <a:t> Ready” architecture</a:t>
            </a:r>
          </a:p>
          <a:p>
            <a:endParaRPr lang="en-US" altLang="zh-TW" baseline="0" dirty="0" smtClean="0"/>
          </a:p>
          <a:p>
            <a:r>
              <a:rPr lang="zh-TW" altLang="en-US" dirty="0" smtClean="0"/>
              <a:t>硬體資源使用率還可以加強</a:t>
            </a:r>
            <a:endParaRPr lang="en-US" altLang="zh-TW" dirty="0" smtClean="0"/>
          </a:p>
          <a:p>
            <a:r>
              <a:rPr lang="zh-TW" altLang="en-US" dirty="0" smtClean="0"/>
              <a:t>看不出來部屬是否夠容易 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沒有看到佈署管理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72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https://jwt.io/introduction/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18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https://www.nginx.com/blog/introduction-to-microservices/?utm_source=service-discovery-in-a-microservices-architecture&amp;utm_medium=blog&amp;utm_campaign=Microservices</a:t>
            </a:r>
          </a:p>
          <a:p>
            <a:pPr fontAlgn="base"/>
            <a:endParaRPr lang="en-US" altLang="zh-TW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Editor’s note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 This seven-part series of articles is now complete: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to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(this article)</a:t>
            </a: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Building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: Using an API Gateway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Building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: Inter-Process Communication in a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Architecture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Service Discovery in a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Architecture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Event-Driven Data Management for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Microservices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Choosing a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Deployment Strategy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Refactoring a Monolith into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Microservices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39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2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0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97515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7693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80022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891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1112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8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70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068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0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3264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8538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50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402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32021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54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19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96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2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2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0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8901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79134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35497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8605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46269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0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6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47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1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0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8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4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02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36548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2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6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2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4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3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71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94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0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3493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1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8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9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963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 smtClean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 smtClean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6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  <p:sldLayoutId id="2147483897" r:id="rId2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微服務架構與實</a:t>
            </a:r>
            <a:r>
              <a:rPr lang="zh-TW" altLang="en-US" dirty="0"/>
              <a:t>戰</a:t>
            </a:r>
            <a:r>
              <a:rPr lang="zh-TW" altLang="en-US" dirty="0" smtClean="0"/>
              <a:t> </a:t>
            </a:r>
            <a:r>
              <a:rPr lang="en-US" altLang="zh-TW" dirty="0" smtClean="0"/>
              <a:t>#3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Andrew </a:t>
            </a:r>
            <a:r>
              <a:rPr lang="en-US" altLang="zh-TW" dirty="0" err="1" smtClean="0"/>
              <a:t>wu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2017/01/12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2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4207916" y="2000250"/>
            <a:ext cx="7279233" cy="400050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Docker Swarm Cluster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908611" y="3937555"/>
            <a:ext cx="2696360" cy="1469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Docker-Compose CLI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Swarm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2173045" y="4061013"/>
            <a:ext cx="1304365" cy="61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CLI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3665669" y="4208929"/>
            <a:ext cx="779929" cy="2823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32588" y="3670611"/>
            <a:ext cx="8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API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雲朵形 19"/>
          <p:cNvSpPr/>
          <p:nvPr/>
        </p:nvSpPr>
        <p:spPr>
          <a:xfrm>
            <a:off x="305665" y="2455363"/>
            <a:ext cx="2242463" cy="153841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Hub</a:t>
            </a:r>
          </a:p>
          <a:p>
            <a:pPr algn="ctr"/>
            <a:r>
              <a:rPr lang="en-US" altLang="zh-TW" dirty="0" smtClean="0"/>
              <a:t>(Registry)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2666730" y="3279648"/>
            <a:ext cx="1776179" cy="3315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873333" y="3002311"/>
            <a:ext cx="12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/>
              <a:t> </a:t>
            </a:r>
            <a:r>
              <a:rPr lang="en-US" altLang="zh-TW" dirty="0" smtClean="0"/>
              <a:t>Pull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601868" y="3185856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Master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342499" y="241717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002287" y="241717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9662075" y="241717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6342499" y="423402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8002287" y="423402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9662075" y="423402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14722" y="3823011"/>
            <a:ext cx="317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 API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984357" y="3279648"/>
            <a:ext cx="554513" cy="19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984095" y="4316942"/>
            <a:ext cx="634719" cy="17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6017160" y="3445447"/>
            <a:ext cx="2262341" cy="21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6081039" y="3599728"/>
            <a:ext cx="3805911" cy="18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025417" y="4139042"/>
            <a:ext cx="2254084" cy="3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6081039" y="4000500"/>
            <a:ext cx="3805911" cy="41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「docker swarm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5" y="0"/>
            <a:ext cx="10828150" cy="609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1563484" y="3346126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63484" y="4188688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63484" y="5031250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439891" y="3562664"/>
            <a:ext cx="3645668" cy="28325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748596" y="4042887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323670" y="3207940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48596" y="5091818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9906315" y="403852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895611" y="5057473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8323670" y="591101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81433"/>
            <a:ext cx="598605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6053" y="268813"/>
            <a:ext cx="645042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392336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application separates functionality into separate smaller services.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out by deploying each service independently creating instances of these services across servers/VMs/containers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6472" y="975981"/>
            <a:ext cx="3456340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monolithic application has most of its functionality within a few processes that are componentized with libraries. 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by cloning the app on multiple servers/VMs/Containers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9886120" y="1371416"/>
            <a:ext cx="366566" cy="309828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9684116" y="1294010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45105" y="945708"/>
            <a:ext cx="749118" cy="37668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168371" y="1946260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2" name="Hexagon 51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30979" y="1382388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9886120" y="1935598"/>
            <a:ext cx="366566" cy="3098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10303479" y="1660278"/>
            <a:ext cx="366566" cy="309828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RECAP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圓角矩形 1"/>
          <p:cNvSpPr/>
          <p:nvPr/>
        </p:nvSpPr>
        <p:spPr bwMode="auto">
          <a:xfrm>
            <a:off x="6468177" y="3191051"/>
            <a:ext cx="5474257" cy="3429412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Docker Compose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Docker Swarm</a:t>
            </a:r>
            <a:endParaRPr lang="zh-TW" alt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56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微服務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基礎建設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實作的挑戰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需要準備那些基礎建設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4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4" y="1921201"/>
            <a:ext cx="11912252" cy="43932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導讀</a:t>
            </a:r>
            <a:r>
              <a:rPr lang="en-US" altLang="zh-TW" dirty="0" smtClean="0"/>
              <a:t>: </a:t>
            </a:r>
            <a:r>
              <a:rPr lang="en-US" altLang="zh-TW" dirty="0"/>
              <a:t>Introduction to </a:t>
            </a:r>
            <a:r>
              <a:rPr lang="en-US" altLang="zh-TW" dirty="0" err="1" smtClean="0"/>
              <a:t>Microservices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536" y="6498336"/>
            <a:ext cx="1674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https://www.nginx.com/blog/introduction-to-microservices/?utm_source=service-discovery-in-a-microservices-architecture&amp;utm_medium=blog&amp;utm_campaign=Microservices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4850" y="3219450"/>
            <a:ext cx="11220450" cy="60960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4850" y="4210050"/>
            <a:ext cx="11220450" cy="60960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04850" y="5219700"/>
            <a:ext cx="11220450" cy="60960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126480" y="437102"/>
            <a:ext cx="5848350" cy="1981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3200" dirty="0" smtClean="0"/>
              <a:t>Q:</a:t>
            </a:r>
            <a:r>
              <a:rPr lang="zh-TW" altLang="en-US" sz="3200" dirty="0" smtClean="0"/>
              <a:t> 微服務的基礎設施，是否也要用微服務的方式來架設</a:t>
            </a:r>
            <a:r>
              <a:rPr lang="en-US" altLang="zh-TW" sz="3200" dirty="0" smtClean="0"/>
              <a:t>?</a:t>
            </a:r>
            <a:endParaRPr lang="zh-TW" altLang="en-US" sz="3200" dirty="0"/>
          </a:p>
        </p:txBody>
      </p:sp>
      <p:sp>
        <p:nvSpPr>
          <p:cNvPr id="11" name="矩形 10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6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App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819275" y="2009776"/>
            <a:ext cx="7591425" cy="381952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276475" y="2295525"/>
            <a:ext cx="1924050" cy="13620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[ PROXY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NGINX</a:t>
            </a:r>
          </a:p>
          <a:p>
            <a:pPr algn="ctr"/>
            <a:r>
              <a:rPr lang="en-US" altLang="zh-TW" dirty="0" smtClean="0"/>
              <a:t>(Local Build)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964430" y="2295525"/>
            <a:ext cx="1924050" cy="13620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[ WEBAPP x 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]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ASP.NET MVC</a:t>
            </a:r>
          </a:p>
          <a:p>
            <a:pPr algn="ctr"/>
            <a:r>
              <a:rPr lang="en-US" altLang="zh-TW" dirty="0" smtClean="0"/>
              <a:t>(Pull Image)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069455" y="2295525"/>
            <a:ext cx="2179320" cy="13620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[ WEBAPP-TEST x 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]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ASP.NET </a:t>
            </a:r>
            <a:r>
              <a:rPr lang="en-US" altLang="zh-TW" dirty="0" smtClean="0"/>
              <a:t>MVC</a:t>
            </a:r>
          </a:p>
          <a:p>
            <a:pPr algn="ctr"/>
            <a:r>
              <a:rPr lang="en-US" altLang="zh-TW" dirty="0"/>
              <a:t>(Pull Image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276475" y="3790950"/>
            <a:ext cx="1924050" cy="13620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[ CONSOLE ]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9" name="圓柱 8"/>
          <p:cNvSpPr/>
          <p:nvPr/>
        </p:nvSpPr>
        <p:spPr>
          <a:xfrm>
            <a:off x="8749532" y="4471987"/>
            <a:ext cx="2124075" cy="156210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[DATA]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.\data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866775" y="30099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7564" y="27051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tcp</a:t>
            </a:r>
            <a:r>
              <a:rPr lang="en-US" altLang="zh-TW" dirty="0" smtClean="0"/>
              <a:t>: 80 (</a:t>
            </a:r>
            <a:r>
              <a:rPr lang="en-US" altLang="zh-TW" dirty="0" err="1" smtClean="0"/>
              <a:t>webapp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4" name="圓柱 43"/>
          <p:cNvSpPr/>
          <p:nvPr/>
        </p:nvSpPr>
        <p:spPr>
          <a:xfrm rot="16200000">
            <a:off x="5471874" y="2576751"/>
            <a:ext cx="228599" cy="5914548"/>
          </a:xfrm>
          <a:prstGeom prst="ca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866775" y="5343525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network: win-</a:t>
            </a:r>
            <a:r>
              <a:rPr lang="en-US" altLang="zh-TW" dirty="0" err="1" smtClean="0"/>
              <a:t>nat</a:t>
            </a:r>
            <a:endParaRPr lang="zh-TW" altLang="en-US" dirty="0"/>
          </a:p>
        </p:txBody>
      </p:sp>
      <p:cxnSp>
        <p:nvCxnSpPr>
          <p:cNvPr id="47" name="肘形接點 46"/>
          <p:cNvCxnSpPr/>
          <p:nvPr/>
        </p:nvCxnSpPr>
        <p:spPr>
          <a:xfrm rot="16200000" flipH="1">
            <a:off x="3874293" y="4798218"/>
            <a:ext cx="947738" cy="295275"/>
          </a:xfrm>
          <a:prstGeom prst="bentConnector3">
            <a:avLst>
              <a:gd name="adj1" fmla="val -42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5" idx="3"/>
          </p:cNvCxnSpPr>
          <p:nvPr/>
        </p:nvCxnSpPr>
        <p:spPr>
          <a:xfrm>
            <a:off x="4200525" y="2976563"/>
            <a:ext cx="523875" cy="2443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5604033" y="3657600"/>
            <a:ext cx="7620" cy="176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7709058" y="3657600"/>
            <a:ext cx="7620" cy="176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>
            <a:stCxn id="7" idx="2"/>
            <a:endCxn id="9" idx="1"/>
          </p:cNvCxnSpPr>
          <p:nvPr/>
        </p:nvCxnSpPr>
        <p:spPr>
          <a:xfrm rot="16200000" flipH="1">
            <a:off x="8578149" y="3238565"/>
            <a:ext cx="814387" cy="1652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6" idx="2"/>
            <a:endCxn id="9" idx="1"/>
          </p:cNvCxnSpPr>
          <p:nvPr/>
        </p:nvCxnSpPr>
        <p:spPr>
          <a:xfrm rot="16200000" flipH="1">
            <a:off x="7461819" y="2122235"/>
            <a:ext cx="814387" cy="3885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866775" y="3338275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87564" y="3033475"/>
            <a:ext cx="245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tcp</a:t>
            </a:r>
            <a:r>
              <a:rPr lang="en-US" altLang="zh-TW" dirty="0" smtClean="0"/>
              <a:t>: 81 (</a:t>
            </a:r>
            <a:r>
              <a:rPr lang="en-US" altLang="zh-TW" dirty="0" err="1" smtClean="0"/>
              <a:t>webapp</a:t>
            </a:r>
            <a:r>
              <a:rPr lang="en-US" altLang="zh-TW" dirty="0" smtClean="0"/>
              <a:t>-test)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3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微</a:t>
            </a:r>
            <a:r>
              <a:rPr lang="zh-TW" altLang="en-US" dirty="0" smtClean="0"/>
              <a:t>服務容器 </a:t>
            </a:r>
            <a:r>
              <a:rPr lang="en-US" altLang="zh-TW" dirty="0" smtClean="0"/>
              <a:t>-</a:t>
            </a:r>
            <a:r>
              <a:rPr lang="zh-TW" altLang="en-US" dirty="0" smtClean="0"/>
              <a:t> 佈署的挑戰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Reverse Proxy –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也許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需要高度客製化，非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DEV </a:t>
            </a:r>
            <a:r>
              <a:rPr lang="zh-TW" altLang="en-US" sz="2800" dirty="0" smtClean="0"/>
              <a:t>團隊預先準備好的 </a:t>
            </a:r>
            <a:r>
              <a:rPr lang="en-US" altLang="zh-TW" sz="2800" dirty="0" smtClean="0"/>
              <a:t>image,</a:t>
            </a:r>
            <a:r>
              <a:rPr lang="zh-TW" altLang="en-US" sz="2800" dirty="0" smtClean="0"/>
              <a:t> 需要 </a:t>
            </a:r>
            <a:r>
              <a:rPr lang="en-US" altLang="zh-TW" sz="2800" dirty="0" smtClean="0"/>
              <a:t>IT </a:t>
            </a:r>
            <a:r>
              <a:rPr lang="zh-TW" altLang="en-US" sz="2800" dirty="0" smtClean="0"/>
              <a:t>團隊就地 </a:t>
            </a:r>
            <a:r>
              <a:rPr lang="en-US" altLang="zh-TW" sz="2800" dirty="0" smtClean="0"/>
              <a:t>build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image</a:t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Service Discovery</a:t>
            </a:r>
            <a:r>
              <a:rPr lang="zh-TW" altLang="en-US" sz="2800" dirty="0" smtClean="0"/>
              <a:t>，需要動態的找到不固定個數的 </a:t>
            </a:r>
            <a:r>
              <a:rPr lang="en-US" altLang="zh-TW" sz="2800" dirty="0" smtClean="0"/>
              <a:t>WEBAPP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instances</a:t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必須顧及 </a:t>
            </a:r>
            <a:r>
              <a:rPr lang="en-US" altLang="zh-TW" sz="2800" dirty="0" smtClean="0"/>
              <a:t>services </a:t>
            </a:r>
            <a:r>
              <a:rPr lang="zh-TW" altLang="en-US" sz="2800" dirty="0" smtClean="0"/>
              <a:t>之間的連結，以及相依關係。網路架構必須符合安全需求。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必須自動化進行佈署程序，降低人為操作介入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941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55" y="286603"/>
            <a:ext cx="6562725" cy="10039350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419100" y="1095375"/>
            <a:ext cx="3886200" cy="3657600"/>
          </a:xfrm>
          <a:prstGeom prst="wedgeRoundRectCallout">
            <a:avLst>
              <a:gd name="adj1" fmla="val 57598"/>
              <a:gd name="adj2" fmla="val 317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 smtClean="0"/>
              <a:t>docker-compose.yml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定義整套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 所需要的所有 </a:t>
            </a:r>
            <a:r>
              <a:rPr lang="en-US" altLang="zh-TW" dirty="0" smtClean="0"/>
              <a:t>containers </a:t>
            </a:r>
            <a:r>
              <a:rPr lang="zh-TW" altLang="en-US" dirty="0" smtClean="0"/>
              <a:t>與相依的關係。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定義容器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 如何啟動 </a:t>
            </a:r>
            <a:r>
              <a:rPr lang="en-US" altLang="zh-TW" dirty="0" smtClean="0"/>
              <a:t>(run)</a:t>
            </a:r>
            <a:r>
              <a:rPr lang="zh-TW" altLang="en-US" dirty="0" smtClean="0"/>
              <a:t>，如何建置 </a:t>
            </a:r>
            <a:r>
              <a:rPr lang="en-US" altLang="zh-TW" dirty="0" smtClean="0"/>
              <a:t>(build)</a:t>
            </a:r>
            <a:r>
              <a:rPr lang="zh-TW" altLang="en-US" dirty="0" smtClean="0"/>
              <a:t>，以及儲存庫的管理 </a:t>
            </a:r>
            <a:r>
              <a:rPr lang="en-US" altLang="zh-TW" dirty="0" smtClean="0"/>
              <a:t>(push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pull)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定義基礎建設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network, volumes…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24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3.33333E-6 -0.53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79" y="286603"/>
            <a:ext cx="8001002" cy="1013248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1450" y="6477000"/>
            <a:ext cx="639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https://www.facebook.com/docker.run/posts/1868607850040006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3.95833E-6 -0.558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66700" y="6515100"/>
            <a:ext cx="567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http://jolestar.com/infrastructure-service-as-microservice/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86603"/>
            <a:ext cx="7985758" cy="59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85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(ALL)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12/15:</a:t>
            </a:r>
            <a:r>
              <a:rPr lang="zh-TW" altLang="en-US" sz="4000" dirty="0" smtClean="0">
                <a:solidFill>
                  <a:schemeClr val="tx1"/>
                </a:solidFill>
              </a:rPr>
              <a:t> 微服務架構 概觀、相關技術</a:t>
            </a:r>
            <a:endParaRPr lang="en-US" altLang="zh-TW" sz="4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12/29</a:t>
            </a:r>
            <a:r>
              <a:rPr lang="en-US" altLang="zh-TW" sz="4000" dirty="0">
                <a:solidFill>
                  <a:schemeClr val="tx1"/>
                </a:solidFill>
              </a:rPr>
              <a:t>:</a:t>
            </a:r>
            <a:r>
              <a:rPr lang="zh-TW" altLang="en-US" sz="4000" dirty="0">
                <a:solidFill>
                  <a:schemeClr val="tx1"/>
                </a:solidFill>
              </a:rPr>
              <a:t> 微服務 架構設計與實作</a:t>
            </a:r>
            <a:endParaRPr lang="en-US" altLang="zh-TW" sz="4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rgbClr val="FF0000"/>
                </a:solidFill>
              </a:rPr>
              <a:t>01/12:</a:t>
            </a:r>
            <a:r>
              <a:rPr lang="zh-TW" altLang="en-US" sz="4000" dirty="0" smtClean="0">
                <a:solidFill>
                  <a:srgbClr val="FF0000"/>
                </a:solidFill>
              </a:rPr>
              <a:t> </a:t>
            </a:r>
            <a:r>
              <a:rPr lang="zh-TW" altLang="en-US" sz="4000" dirty="0">
                <a:solidFill>
                  <a:srgbClr val="FF0000"/>
                </a:solidFill>
              </a:rPr>
              <a:t>微服務 架構設計與實</a:t>
            </a:r>
            <a:r>
              <a:rPr lang="zh-TW" altLang="en-US" sz="4000" dirty="0" smtClean="0">
                <a:solidFill>
                  <a:srgbClr val="FF0000"/>
                </a:solidFill>
              </a:rPr>
              <a:t>作 </a:t>
            </a:r>
            <a:r>
              <a:rPr lang="en-US" altLang="zh-TW" sz="4000" dirty="0" smtClean="0">
                <a:solidFill>
                  <a:srgbClr val="FF0000"/>
                </a:solidFill>
              </a:rPr>
              <a:t>(</a:t>
            </a:r>
            <a:r>
              <a:rPr lang="zh-TW" altLang="en-US" sz="4000" dirty="0" smtClean="0">
                <a:solidFill>
                  <a:srgbClr val="FF0000"/>
                </a:solidFill>
              </a:rPr>
              <a:t>續</a:t>
            </a:r>
            <a:r>
              <a:rPr lang="en-US" altLang="zh-TW" sz="4000" dirty="0" smtClean="0">
                <a:solidFill>
                  <a:srgbClr val="FF0000"/>
                </a:solidFill>
              </a:rPr>
              <a:t>)</a:t>
            </a:r>
            <a:endParaRPr lang="en-US" altLang="zh-TW" sz="4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rgbClr val="FF0000"/>
                </a:solidFill>
              </a:rPr>
              <a:t>01/12:</a:t>
            </a:r>
            <a:r>
              <a:rPr lang="zh-TW" altLang="en-US" sz="4000" dirty="0" smtClean="0">
                <a:solidFill>
                  <a:srgbClr val="FF0000"/>
                </a:solidFill>
              </a:rPr>
              <a:t> 如何佈署微服務架構的系統</a:t>
            </a:r>
            <a:r>
              <a:rPr lang="en-US" altLang="zh-TW" sz="4000" dirty="0" smtClean="0">
                <a:solidFill>
                  <a:srgbClr val="FF0000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/>
              <a:t>01/19:</a:t>
            </a:r>
            <a:r>
              <a:rPr lang="zh-TW" altLang="en-US" sz="4000" dirty="0" smtClean="0"/>
              <a:t> 微服務完整案例實作 </a:t>
            </a:r>
            <a:r>
              <a:rPr lang="en-US" altLang="zh-TW" sz="4000" dirty="0" smtClean="0"/>
              <a:t>(POC 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301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5750" y="6438900"/>
            <a:ext cx="307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http://dockone.io/article/1874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447800"/>
            <a:ext cx="6953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0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23" y="326938"/>
            <a:ext cx="9753600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724400" y="1647825"/>
            <a:ext cx="1457325" cy="876300"/>
          </a:xfrm>
          <a:prstGeom prst="roundRect">
            <a:avLst>
              <a:gd name="adj" fmla="val 13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NGINX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114925" y="4324350"/>
            <a:ext cx="1457325" cy="876300"/>
          </a:xfrm>
          <a:prstGeom prst="roundRect">
            <a:avLst>
              <a:gd name="adj" fmla="val 13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DNS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Docker Compose </a:t>
            </a:r>
            <a:r>
              <a:rPr lang="zh-TW" altLang="en-US" dirty="0" smtClean="0"/>
              <a:t>提供的服務探索機制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367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Application: BUILD, run, and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37107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rtinfowler.com/bliki/images/immutableServer/Phoenix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4" y="1544817"/>
            <a:ext cx="1095375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2528" y="6504317"/>
            <a:ext cx="51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http://martinfowler.com/bliki/ImmutableServer.html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Immutable Server (Before)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9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rtinfowler.com/bliki/images/immutableServer/Immutable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62" y="1766977"/>
            <a:ext cx="9582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Immutable </a:t>
            </a:r>
            <a:r>
              <a:rPr lang="en-US" altLang="zh-TW" dirty="0" smtClean="0"/>
              <a:t>Server (After)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8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84" y="349933"/>
            <a:ext cx="9048750" cy="581025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754629" y="577516"/>
            <a:ext cx="5185610" cy="241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/>
              <a:t>Q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這樣的 </a:t>
            </a:r>
            <a:r>
              <a:rPr lang="en-US" altLang="zh-TW" sz="2400" dirty="0" smtClean="0"/>
              <a:t>DEV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QA</a:t>
            </a:r>
            <a:r>
              <a:rPr lang="zh-TW" altLang="en-US" sz="2400" dirty="0" smtClean="0"/>
              <a:t> 環境，如何快速</a:t>
            </a:r>
            <a:r>
              <a:rPr lang="zh-TW" altLang="en-US" sz="2400" dirty="0"/>
              <a:t>且</a:t>
            </a:r>
            <a:r>
              <a:rPr lang="zh-TW" altLang="en-US" sz="2400" dirty="0" smtClean="0"/>
              <a:t>自動化建立</a:t>
            </a:r>
            <a:r>
              <a:rPr lang="en-US" altLang="zh-TW" sz="2400" dirty="0" smtClean="0"/>
              <a:t>?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A:</a:t>
            </a:r>
            <a:r>
              <a:rPr lang="zh-TW" altLang="en-US" sz="2400" dirty="0" smtClean="0"/>
              <a:t> 只要應用程式都能容器化 </a:t>
            </a:r>
            <a:r>
              <a:rPr lang="en-US" altLang="zh-TW" sz="2400" dirty="0" smtClean="0"/>
              <a:t>(containerized)</a:t>
            </a:r>
            <a:r>
              <a:rPr lang="zh-TW" altLang="en-US" sz="2400" dirty="0" smtClean="0"/>
              <a:t> 即可</a:t>
            </a:r>
            <a:r>
              <a:rPr lang="en-US" altLang="zh-TW" sz="2400" dirty="0" smtClean="0"/>
              <a:t>!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6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Question?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API, API, 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3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微服務實作的挑戰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400" dirty="0" smtClean="0"/>
              <a:t>訂定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可靠穩固</a:t>
            </a:r>
            <a:r>
              <a:rPr lang="zh-TW" altLang="en-US" sz="2400" dirty="0" smtClean="0"/>
              <a:t>的 </a:t>
            </a:r>
            <a:r>
              <a:rPr lang="en-US" altLang="zh-TW" sz="2400" dirty="0" smtClean="0"/>
              <a:t>API</a:t>
            </a:r>
          </a:p>
          <a:p>
            <a:pPr lvl="1"/>
            <a:r>
              <a:rPr lang="en-US" altLang="zh-TW" sz="2200" dirty="0" smtClean="0"/>
              <a:t>API</a:t>
            </a:r>
            <a:r>
              <a:rPr lang="zh-TW" altLang="en-US" sz="2200" dirty="0" smtClean="0"/>
              <a:t> 是否支援舊版的客戶端</a:t>
            </a:r>
            <a:r>
              <a:rPr lang="en-US" altLang="zh-TW" sz="2200" dirty="0" smtClean="0"/>
              <a:t>?</a:t>
            </a:r>
          </a:p>
          <a:p>
            <a:pPr lvl="1"/>
            <a:r>
              <a:rPr lang="zh-TW" altLang="en-US" sz="2200" dirty="0" smtClean="0"/>
              <a:t>是否具備版本相容策略</a:t>
            </a:r>
            <a:r>
              <a:rPr lang="en-US" altLang="zh-TW" sz="2200" dirty="0" smtClean="0"/>
              <a:t>?</a:t>
            </a:r>
          </a:p>
          <a:p>
            <a:pPr lvl="1"/>
            <a:r>
              <a:rPr lang="zh-TW" altLang="en-US" sz="2200" dirty="0" smtClean="0"/>
              <a:t>開發流程能否支援多版本的更新、測試</a:t>
            </a:r>
            <a:r>
              <a:rPr lang="en-US" altLang="zh-TW" sz="2200" dirty="0" smtClean="0"/>
              <a:t>?</a:t>
            </a:r>
          </a:p>
          <a:p>
            <a:pPr lvl="1"/>
            <a:r>
              <a:rPr lang="zh-TW" altLang="en-US" sz="2200" dirty="0" smtClean="0"/>
              <a:t>佈署流程是否支援 </a:t>
            </a:r>
            <a:r>
              <a:rPr lang="en-US" altLang="zh-TW" sz="2200" dirty="0" smtClean="0"/>
              <a:t>API</a:t>
            </a:r>
            <a:r>
              <a:rPr lang="zh-TW" altLang="en-US" sz="2200" dirty="0" smtClean="0"/>
              <a:t> 的版本異動與升級</a:t>
            </a:r>
            <a:r>
              <a:rPr lang="en-US" altLang="zh-TW" sz="2200" dirty="0" smtClean="0"/>
              <a:t>?</a:t>
            </a:r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訂</a:t>
            </a:r>
            <a:r>
              <a:rPr lang="zh-TW" altLang="en-US" sz="2400" dirty="0"/>
              <a:t>定</a:t>
            </a:r>
            <a:r>
              <a:rPr lang="zh-TW" altLang="en-US" sz="2400" b="1" dirty="0">
                <a:solidFill>
                  <a:srgbClr val="FF0000"/>
                </a:solidFill>
              </a:rPr>
              <a:t>安全</a:t>
            </a:r>
            <a:r>
              <a:rPr lang="zh-TW" altLang="en-US" sz="2400" dirty="0"/>
              <a:t>的跨服務授權機制</a:t>
            </a:r>
            <a:endParaRPr lang="en-US" altLang="zh-TW" sz="2400" dirty="0"/>
          </a:p>
          <a:p>
            <a:pPr lvl="1"/>
            <a:r>
              <a:rPr lang="zh-TW" altLang="en-US" sz="2000" dirty="0"/>
              <a:t>授權能否防範偽造</a:t>
            </a:r>
            <a:r>
              <a:rPr lang="en-US" altLang="zh-TW" sz="2000" dirty="0"/>
              <a:t>?</a:t>
            </a:r>
          </a:p>
          <a:p>
            <a:pPr lvl="1"/>
            <a:r>
              <a:rPr lang="zh-TW" altLang="en-US" sz="2200" dirty="0"/>
              <a:t>授權能否防止複製</a:t>
            </a:r>
            <a:r>
              <a:rPr lang="en-US" altLang="zh-TW" sz="2200" dirty="0"/>
              <a:t>?</a:t>
            </a:r>
          </a:p>
          <a:p>
            <a:pPr lvl="1"/>
            <a:r>
              <a:rPr lang="zh-TW" altLang="en-US" sz="2200" dirty="0"/>
              <a:t>能否防範 </a:t>
            </a:r>
            <a:r>
              <a:rPr lang="en-US" altLang="zh-TW" sz="2200" dirty="0"/>
              <a:t>Reply</a:t>
            </a:r>
            <a:r>
              <a:rPr lang="zh-TW" altLang="en-US" sz="2200" dirty="0"/>
              <a:t> </a:t>
            </a:r>
            <a:r>
              <a:rPr lang="en-US" altLang="zh-TW" sz="2200" dirty="0"/>
              <a:t>Attack?</a:t>
            </a:r>
          </a:p>
          <a:p>
            <a:pPr lvl="1"/>
            <a:r>
              <a:rPr lang="zh-TW" altLang="en-US" sz="2200" dirty="0"/>
              <a:t>是否具備擴充性</a:t>
            </a:r>
            <a:r>
              <a:rPr lang="en-US" altLang="zh-TW" sz="2200" dirty="0"/>
              <a:t>?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7800" y="6438900"/>
            <a:ext cx="587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https://www.nginx.com/blog/introduction-to-microservices/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Microservices architecture for a sample ride-for-hire app, with each microservice presenting a RESTful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23370"/>
            <a:ext cx="5907405" cy="60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93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服務之間的安全機制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8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</a:t>
            </a:r>
            <a:r>
              <a:rPr lang="en-US" altLang="zh-TW" dirty="0" smtClean="0"/>
              <a:t>(</a:t>
            </a:r>
            <a:r>
              <a:rPr lang="en-US" altLang="zh-TW" dirty="0" smtClean="0"/>
              <a:t>01</a:t>
            </a:r>
            <a:r>
              <a:rPr lang="en-US" altLang="zh-TW" dirty="0" smtClean="0"/>
              <a:t>/12)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微服務架構 </a:t>
            </a:r>
            <a:r>
              <a:rPr lang="en-US" altLang="zh-TW" sz="2800" dirty="0" smtClean="0"/>
              <a:t>Overview (</a:t>
            </a:r>
            <a:r>
              <a:rPr lang="zh-TW" altLang="en-US" sz="2800" dirty="0" smtClean="0"/>
              <a:t>續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+ 12/15 Q&amp;A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(</a:t>
            </a:r>
            <a:r>
              <a:rPr lang="zh-TW" altLang="en-US" sz="2800" dirty="0"/>
              <a:t>微</a:t>
            </a:r>
            <a:r>
              <a:rPr lang="en-US" altLang="zh-TW" sz="2800" dirty="0"/>
              <a:t>)</a:t>
            </a:r>
            <a:r>
              <a:rPr lang="zh-TW" altLang="en-US" sz="2800" dirty="0"/>
              <a:t>服務之間的安全</a:t>
            </a:r>
            <a:r>
              <a:rPr lang="zh-TW" altLang="en-US" sz="2800" dirty="0" smtClean="0"/>
              <a:t>機制 </a:t>
            </a:r>
            <a:r>
              <a:rPr lang="en-US" altLang="zh-TW" sz="2800" dirty="0" smtClean="0"/>
              <a:t>- Token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(</a:t>
            </a:r>
            <a:r>
              <a:rPr lang="zh-TW" altLang="en-US" sz="2800" dirty="0" smtClean="0"/>
              <a:t>微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服務的佈署 </a:t>
            </a:r>
            <a:r>
              <a:rPr lang="en-US" altLang="zh-TW" sz="2800" dirty="0" smtClean="0"/>
              <a:t>– Docker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Compose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小結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37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原理說明 </a:t>
            </a:r>
            <a:r>
              <a:rPr lang="en-US" altLang="zh-TW" sz="4000" dirty="0" smtClean="0"/>
              <a:t>( API KEY / SESSION KEY )</a:t>
            </a:r>
            <a:endParaRPr lang="en-US" altLang="zh-TW" sz="4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土砲 </a:t>
            </a:r>
            <a:r>
              <a:rPr lang="en-US" altLang="zh-TW" sz="4000" dirty="0" smtClean="0"/>
              <a:t>API TOKEN</a:t>
            </a:r>
            <a:endParaRPr lang="en-US" altLang="zh-TW" sz="4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應用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324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6523" y="1737360"/>
            <a:ext cx="11582400" cy="4323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 的難題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02676" y="2391508"/>
            <a:ext cx="2485293" cy="26845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546122" y="2391508"/>
            <a:ext cx="2485293" cy="26845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6523" y="5691499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灰色地帶都是不安全的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312985" y="2614246"/>
            <a:ext cx="1195753" cy="410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387969" y="3141785"/>
            <a:ext cx="515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3387969" y="4138246"/>
            <a:ext cx="515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645878" y="3467073"/>
            <a:ext cx="473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在不安全的通訊環境，必須安全的傳遞資訊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24599" y="3921368"/>
            <a:ext cx="1770185" cy="66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3288" y="2768125"/>
            <a:ext cx="1770185" cy="66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5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RSA </a:t>
            </a:r>
            <a:r>
              <a:rPr lang="zh-TW" altLang="en-US" dirty="0" smtClean="0"/>
              <a:t>的基本概念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只要記得三件事情就好</a:t>
            </a:r>
            <a:r>
              <a:rPr lang="en-US" altLang="zh-TW" sz="3200" dirty="0" smtClean="0"/>
              <a:t>:</a:t>
            </a:r>
          </a:p>
          <a:p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RSA</a:t>
            </a:r>
            <a:r>
              <a:rPr lang="zh-TW" altLang="en-US" sz="3200" dirty="0" smtClean="0"/>
              <a:t> 的 </a:t>
            </a:r>
            <a:r>
              <a:rPr lang="en-US" altLang="zh-TW" sz="3200" dirty="0" smtClean="0"/>
              <a:t>KEY </a:t>
            </a:r>
            <a:r>
              <a:rPr lang="zh-TW" altLang="en-US" sz="3200" dirty="0" smtClean="0"/>
              <a:t>有一對，</a:t>
            </a:r>
            <a:r>
              <a:rPr lang="en-US" altLang="zh-TW" sz="3200" dirty="0" smtClean="0"/>
              <a:t>PRIVATE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PUBLIC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用 </a:t>
            </a:r>
            <a:r>
              <a:rPr lang="en-US" altLang="zh-TW" sz="3200" dirty="0"/>
              <a:t>PRIVATE KEY </a:t>
            </a:r>
            <a:r>
              <a:rPr lang="zh-TW" altLang="en-US" sz="3200" dirty="0" smtClean="0"/>
              <a:t>加密的資料，只有對應的</a:t>
            </a:r>
            <a:r>
              <a:rPr lang="zh-TW" altLang="en-US" sz="3200" dirty="0"/>
              <a:t> </a:t>
            </a:r>
            <a:r>
              <a:rPr lang="en-US" altLang="zh-TW" sz="3200" dirty="0"/>
              <a:t>PUBLIC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能解開。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PRIVATE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自己保管好，</a:t>
            </a:r>
            <a:r>
              <a:rPr lang="en-US" altLang="zh-TW" sz="3200" dirty="0" smtClean="0"/>
              <a:t>PUBLIC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可以公開。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05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/>
          <p:cNvSpPr/>
          <p:nvPr/>
        </p:nvSpPr>
        <p:spPr>
          <a:xfrm>
            <a:off x="8800718" y="3013446"/>
            <a:ext cx="952556" cy="918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加</a:t>
            </a:r>
            <a:r>
              <a:rPr lang="zh-TW" altLang="en-US" dirty="0"/>
              <a:t>密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595528" y="3013447"/>
            <a:ext cx="2029326" cy="874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授權的設定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(object)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2969279" y="328616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659089" y="3013447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Binary Data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5814423" y="323803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038515" y="4171021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Signature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rot="3056515">
            <a:off x="5334831" y="405402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8681227">
            <a:off x="8680024" y="440358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531346" y="4661456"/>
            <a:ext cx="293971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Signed Binary Data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657419" y="30291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序列化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700523" y="260865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產生簽章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780060" y="4170664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合併明文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加密過的 </a:t>
            </a:r>
            <a:r>
              <a:rPr lang="en-US" altLang="zh-TW" dirty="0" smtClean="0"/>
              <a:t>HASH)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575183" y="1791856"/>
            <a:ext cx="2029326" cy="8742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原廠的私鑰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(private key)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5400000">
            <a:off x="9046517" y="272044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產生數位簽章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6400051" y="3013446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8589846" y="323803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3205593">
            <a:off x="9473391" y="366716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8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圓角矩形 28"/>
          <p:cNvSpPr/>
          <p:nvPr/>
        </p:nvSpPr>
        <p:spPr>
          <a:xfrm>
            <a:off x="6773380" y="4178430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 #1</a:t>
            </a:r>
            <a:endParaRPr lang="zh-TW" altLang="en-US" dirty="0"/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  <a:r>
              <a:rPr lang="zh-TW" altLang="en-US" dirty="0" smtClean="0"/>
              <a:t>數位簽章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2586111" y="1886742"/>
            <a:ext cx="293971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Signed Binary Data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2098799" y="3032585"/>
            <a:ext cx="2029326" cy="874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Binary Data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5212366" y="3032586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Signature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 rot="2304618">
            <a:off x="4989141" y="2831701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7945410">
            <a:off x="3759208" y="2853161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7380849" y="1906794"/>
            <a:ext cx="2029326" cy="874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原廠的公鑰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(public key)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7380849" y="2988467"/>
            <a:ext cx="952556" cy="918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解</a:t>
            </a:r>
            <a:r>
              <a:rPr lang="zh-TW" altLang="en-US" dirty="0" smtClean="0"/>
              <a:t>密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 rot="5400000">
            <a:off x="7591528" y="2688304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464225" y="4611567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5400000">
            <a:off x="7615148" y="380303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2098799" y="4178430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 #2</a:t>
            </a:r>
            <a:endParaRPr lang="zh-TW" altLang="en-US" dirty="0"/>
          </a:p>
        </p:txBody>
      </p:sp>
      <p:sp>
        <p:nvSpPr>
          <p:cNvPr id="31" name="向右箭號 30"/>
          <p:cNvSpPr/>
          <p:nvPr/>
        </p:nvSpPr>
        <p:spPr>
          <a:xfrm rot="5400000">
            <a:off x="2940567" y="380303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049548" y="4465575"/>
            <a:ext cx="952556" cy="9184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</a:t>
            </a:r>
            <a:r>
              <a:rPr lang="zh-TW" altLang="en-US" dirty="0"/>
              <a:t>對</a:t>
            </a:r>
          </a:p>
        </p:txBody>
      </p:sp>
      <p:sp>
        <p:nvSpPr>
          <p:cNvPr id="33" name="向右箭號 32"/>
          <p:cNvSpPr/>
          <p:nvPr/>
        </p:nvSpPr>
        <p:spPr>
          <a:xfrm rot="10800000">
            <a:off x="6191226" y="4611567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7134874" y="3227095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跨網站的認證傳遞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OAUTH</a:t>
            </a:r>
            <a:r>
              <a:rPr lang="zh-TW" altLang="en-US" dirty="0" smtClean="0"/>
              <a:t> 就是類似的作法</a:t>
            </a:r>
            <a:r>
              <a:rPr lang="en-US" altLang="zh-TW" dirty="0" smtClean="0"/>
              <a:t>… </a:t>
            </a:r>
            <a:r>
              <a:rPr lang="zh-TW" altLang="en-US" dirty="0" smtClean="0"/>
              <a:t>不過我用簡化的 </a:t>
            </a:r>
            <a:r>
              <a:rPr lang="en-US" altLang="zh-TW" dirty="0" smtClean="0"/>
              <a:t>POC</a:t>
            </a:r>
            <a:r>
              <a:rPr lang="zh-TW" altLang="en-US" dirty="0" smtClean="0"/>
              <a:t> 來說明該怎麼做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0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AUTH</a:t>
            </a:r>
            <a:r>
              <a:rPr lang="zh-TW" altLang="en-US" dirty="0" smtClean="0"/>
              <a:t>網站發授權，才能用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的服務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事前準備</a:t>
            </a:r>
            <a:r>
              <a:rPr lang="en-US" altLang="zh-TW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跟原廠申請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長期使用，例如 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 年</a:t>
            </a:r>
            <a:r>
              <a:rPr lang="en-US" altLang="zh-TW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每次要使用</a:t>
            </a:r>
            <a:r>
              <a:rPr lang="zh-TW" altLang="en-US" sz="2400" dirty="0"/>
              <a:t> </a:t>
            </a:r>
            <a:r>
              <a:rPr lang="en-US" altLang="zh-TW" sz="2400" dirty="0"/>
              <a:t>API </a:t>
            </a:r>
            <a:r>
              <a:rPr lang="zh-TW" altLang="en-US" sz="2400" dirty="0" smtClean="0"/>
              <a:t>服務時，就拿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API</a:t>
            </a:r>
            <a:r>
              <a:rPr lang="zh-TW" altLang="en-US" sz="2400" dirty="0"/>
              <a:t> </a:t>
            </a:r>
            <a:r>
              <a:rPr lang="en-US" altLang="zh-TW" sz="2400" dirty="0"/>
              <a:t>KEY</a:t>
            </a:r>
            <a:r>
              <a:rPr lang="zh-TW" altLang="en-US" sz="2400" dirty="0" smtClean="0"/>
              <a:t> 去換</a:t>
            </a:r>
            <a:r>
              <a:rPr lang="zh-TW" altLang="en-US" sz="2400" dirty="0"/>
              <a:t>入場券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(SESSION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TOKEN)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限短期使用，如 </a:t>
            </a:r>
            <a:r>
              <a:rPr lang="en-US" altLang="zh-TW" sz="2400" dirty="0" smtClean="0"/>
              <a:t>1 </a:t>
            </a:r>
            <a:r>
              <a:rPr lang="zh-TW" altLang="en-US" sz="2400" dirty="0" smtClean="0"/>
              <a:t>天，限某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USER</a:t>
            </a:r>
            <a:r>
              <a:rPr lang="zh-TW" altLang="en-US" sz="2400" dirty="0" smtClean="0"/>
              <a:t>，限某來源 </a:t>
            </a:r>
            <a:r>
              <a:rPr lang="en-US" altLang="zh-TW" sz="2400" dirty="0" smtClean="0"/>
              <a:t>IP …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使用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 服務</a:t>
            </a:r>
            <a:r>
              <a:rPr lang="en-US" altLang="zh-TW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拿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SESSION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TOKEN</a:t>
            </a:r>
            <a:r>
              <a:rPr lang="zh-TW" altLang="en-US" sz="2400" dirty="0" smtClean="0"/>
              <a:t> 去使用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 服務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API</a:t>
            </a:r>
            <a:r>
              <a:rPr lang="zh-TW" altLang="en-US" sz="2400" dirty="0" smtClean="0"/>
              <a:t> 端只看這張入場券 </a:t>
            </a:r>
            <a:r>
              <a:rPr lang="en-US" altLang="zh-TW" sz="2400" dirty="0" smtClean="0"/>
              <a:t>(SESSION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TOKEN)</a:t>
            </a:r>
            <a:r>
              <a:rPr lang="zh-TW" altLang="en-US" sz="2400" dirty="0" smtClean="0"/>
              <a:t>，就要決定讓不讓他使用服務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13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4" y="1628564"/>
            <a:ext cx="5130436" cy="3142728"/>
          </a:xfrm>
          <a:prstGeom prst="rect">
            <a:avLst/>
          </a:prstGeom>
        </p:spPr>
      </p:pic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05" y="1628564"/>
            <a:ext cx="3429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(</a:t>
            </a:r>
            <a:r>
              <a:rPr lang="zh-TW" altLang="en-US" sz="2800" dirty="0" smtClean="0"/>
              <a:t>認證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由開發者或是使用者，事先跟服務端申請，供將來程式呼叫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時可以使用的依據。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可以把他想像成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替程式申請的帳號密碼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，有帳號密碼之後你的程式就可以使用服務端提供的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挑戰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避免偽造。只有服務端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原廠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發的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才能使用。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66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 smtClean="0"/>
              <a:t>(</a:t>
            </a:r>
            <a:r>
              <a:rPr lang="zh-TW" altLang="en-US" sz="2800" dirty="0" smtClean="0"/>
              <a:t>授權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程式要開始使用服務時，先跟服務端連線，確認授權無誤之後，取得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做為這次使用的依據。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可以把他想像成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程式要先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登入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 服務端之後才能使用。登入時檢查過權限後就能取得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，之後到登出前，或是登入期限過期之前，憑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都能任意使用服務，不用再驗證。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挑戰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避免被濫用，或是 </a:t>
            </a:r>
            <a:r>
              <a:rPr lang="en-US" altLang="zh-TW" sz="2800" dirty="0" smtClean="0"/>
              <a:t>REPLY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ATTACK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79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1563484" y="3346126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63484" y="4188688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63484" y="5031250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439891" y="3562664"/>
            <a:ext cx="3645668" cy="28325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748596" y="4042887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323670" y="3207940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48596" y="5091818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9906315" y="403852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895611" y="5057473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8323670" y="591101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81433"/>
            <a:ext cx="598605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6053" y="268813"/>
            <a:ext cx="645042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392336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application separates functionality into separate smaller services.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out by deploying each service independently creating instances of these services across servers/VMs/containers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6472" y="975981"/>
            <a:ext cx="3456340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monolithic application has most of its functionality within a few processes that are componentized with libraries. 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by cloning the app on multiple servers/VMs/Containers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9886120" y="1371416"/>
            <a:ext cx="366566" cy="309828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9684116" y="1294010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45105" y="945708"/>
            <a:ext cx="749118" cy="37668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168371" y="1946260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2" name="Hexagon 51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30979" y="1382388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9886120" y="1935598"/>
            <a:ext cx="366566" cy="3098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10303479" y="1660278"/>
            <a:ext cx="366566" cy="309828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61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6" grpId="0" animBg="1"/>
      <p:bldP spid="57" grpId="0" animBg="1"/>
      <p:bldP spid="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0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 KEY </a:t>
            </a:r>
            <a:r>
              <a:rPr lang="zh-TW" altLang="en-US" dirty="0" smtClean="0"/>
              <a:t>運作的方式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程式端拿 </a:t>
            </a:r>
            <a:r>
              <a:rPr lang="en-US" altLang="zh-TW" sz="2800" dirty="0" smtClean="0"/>
              <a:t>API KEY </a:t>
            </a:r>
            <a:r>
              <a:rPr lang="zh-TW" altLang="en-US" sz="2800" dirty="0" smtClean="0"/>
              <a:t>給服務端，通過服務端檢驗後，可以取得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程式端拿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SESSION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，再次到服務端呼叫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服務端檢驗</a:t>
            </a:r>
            <a:r>
              <a:rPr lang="zh-TW" altLang="en-US" sz="2800" dirty="0"/>
              <a:t> </a:t>
            </a:r>
            <a:r>
              <a:rPr lang="en-US" altLang="zh-TW" sz="2800" dirty="0"/>
              <a:t>SESSION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[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驗證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]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無誤之後就正式接受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呼叫。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…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(REPEAT)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程式端主動告知服務端，不再使用服務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程式端沒有告知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，服務端經過指定時間之後作廢該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93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</a:t>
            </a:r>
            <a:r>
              <a:rPr lang="zh-TW" altLang="en-US" dirty="0"/>
              <a:t>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該驗證什麼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每次都驗證好麻煩</a:t>
            </a:r>
            <a:r>
              <a:rPr lang="en-US" altLang="zh-TW" sz="2800" dirty="0" smtClean="0"/>
              <a:t>)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若只看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不考慮查詢 </a:t>
            </a:r>
            <a:r>
              <a:rPr lang="en-US" altLang="zh-TW" sz="2400" dirty="0" smtClean="0"/>
              <a:t>DB)</a:t>
            </a:r>
            <a:r>
              <a:rPr lang="zh-TW" altLang="en-US" sz="2400" dirty="0" smtClean="0"/>
              <a:t> 如何確認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是我發出去的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如何確認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是不是過期了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如何確認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沒有被竄改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如何應付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第三者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 的 </a:t>
            </a:r>
            <a:r>
              <a:rPr lang="en-US" altLang="zh-TW" sz="2800" dirty="0" smtClean="0"/>
              <a:t>REPLY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ATTACK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?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EXPIRED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IP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zh-TW" altLang="en-US" sz="2600" dirty="0" smtClean="0"/>
              <a:t>其他任何你能識別來源的資訊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271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86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775335" y="758952"/>
            <a:ext cx="10702290" cy="3566160"/>
          </a:xfrm>
        </p:spPr>
        <p:txBody>
          <a:bodyPr/>
          <a:lstStyle/>
          <a:p>
            <a:r>
              <a:rPr lang="en-US" altLang="zh-TW" dirty="0" smtClean="0"/>
              <a:t>JWT 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Web Token)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正式</a:t>
            </a:r>
            <a:r>
              <a:rPr lang="zh-TW" altLang="en-US" dirty="0" smtClean="0"/>
              <a:t>要使用時</a:t>
            </a:r>
            <a:r>
              <a:rPr lang="zh-TW" altLang="en-US" dirty="0" smtClean="0"/>
              <a:t>，</a:t>
            </a:r>
            <a:r>
              <a:rPr lang="zh-TW" altLang="en-US" dirty="0"/>
              <a:t>請</a:t>
            </a:r>
            <a:r>
              <a:rPr lang="zh-TW" altLang="en-US" dirty="0" smtClean="0"/>
              <a:t>選擇</a:t>
            </a:r>
            <a:r>
              <a:rPr lang="zh-TW" altLang="en-US" dirty="0" smtClean="0"/>
              <a:t>成熟可靠的套件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7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JWT</a:t>
            </a:r>
            <a:r>
              <a:rPr lang="zh-TW" altLang="en-US" dirty="0" smtClean="0"/>
              <a:t> 能做什麼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跟前面一樣的事情，但是比你自己土砲強的地方在於</a:t>
            </a:r>
            <a:r>
              <a:rPr lang="en-US" altLang="zh-TW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用的人多</a:t>
            </a:r>
            <a:r>
              <a:rPr lang="en-US" altLang="zh-TW" sz="2800" dirty="0" smtClean="0"/>
              <a:t>!!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已經產生兩億筆資料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支援的平台多</a:t>
            </a:r>
            <a:r>
              <a:rPr lang="en-US" altLang="zh-TW" sz="2800" dirty="0" smtClean="0"/>
              <a:t>!!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(</a:t>
            </a:r>
            <a:r>
              <a:rPr lang="en-US" altLang="zh-TW" sz="2800" dirty="0">
                <a:hlinkClick r:id="rId2"/>
              </a:rPr>
              <a:t>https://jwt.io</a:t>
            </a:r>
            <a:r>
              <a:rPr lang="en-US" altLang="zh-TW" sz="2800" dirty="0" smtClean="0">
                <a:hlinkClick r:id="rId2"/>
              </a:rPr>
              <a:t>/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支援的演算法多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有公信力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人家相信他不相信你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工具支援完整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(debugger,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browser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plugins …)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230" y="2362932"/>
            <a:ext cx="3600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1" y="286603"/>
            <a:ext cx="7396568" cy="588721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846277" y="457200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重點在你如何運用他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846277" y="2825261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把你想要藉著 </a:t>
            </a:r>
            <a:r>
              <a:rPr lang="en-US" altLang="zh-TW" dirty="0" smtClean="0"/>
              <a:t>TOKEN </a:t>
            </a:r>
            <a:r>
              <a:rPr lang="zh-TW" altLang="en-US" dirty="0" smtClean="0"/>
              <a:t>傳遞跟驗證的資訊，放在 </a:t>
            </a:r>
            <a:r>
              <a:rPr lang="en-US" altLang="zh-TW" dirty="0" smtClean="0"/>
              <a:t>PAYLOAD</a:t>
            </a:r>
            <a:r>
              <a:rPr lang="zh-TW" altLang="en-US" dirty="0" smtClean="0"/>
              <a:t> 裡面就行了。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846277" y="4830690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當你不確定你接到的 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 是不是夠可靠</a:t>
            </a:r>
            <a:r>
              <a:rPr lang="en-US" altLang="zh-TW" dirty="0" smtClean="0"/>
              <a:t>?</a:t>
            </a:r>
          </a:p>
          <a:p>
            <a:pPr algn="ctr"/>
            <a:r>
              <a:rPr lang="zh-TW" altLang="en-US" dirty="0" smtClean="0"/>
              <a:t>用</a:t>
            </a:r>
            <a:r>
              <a:rPr lang="zh-TW" altLang="en-US" dirty="0"/>
              <a:t> </a:t>
            </a:r>
            <a:r>
              <a:rPr lang="en-US" altLang="zh-TW" dirty="0" smtClean="0"/>
              <a:t>JWT</a:t>
            </a:r>
            <a:r>
              <a:rPr lang="zh-TW" altLang="en-US" dirty="0" smtClean="0"/>
              <a:t> 解碼</a:t>
            </a:r>
            <a:r>
              <a:rPr lang="zh-TW" altLang="en-US" dirty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驗證就好了。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1600" y="6438900"/>
            <a:ext cx="4181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JWT </a:t>
            </a:r>
            <a:r>
              <a:rPr lang="zh-TW" altLang="en-US" dirty="0" smtClean="0">
                <a:solidFill>
                  <a:schemeClr val="bg1"/>
                </a:solidFill>
              </a:rPr>
              <a:t>怎麼用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r>
              <a:rPr lang="zh-TW" altLang="en-US" dirty="0" smtClean="0">
                <a:solidFill>
                  <a:schemeClr val="bg1"/>
                </a:solidFill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</a:rPr>
              <a:t>https</a:t>
            </a:r>
            <a:r>
              <a:rPr lang="en-US" altLang="zh-TW" dirty="0">
                <a:solidFill>
                  <a:schemeClr val="bg1"/>
                </a:solidFill>
              </a:rPr>
              <a:t>://jwt.io/introduction/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其他應用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TOKEN</a:t>
            </a:r>
            <a:r>
              <a:rPr lang="zh-TW" altLang="en-US" dirty="0" smtClean="0"/>
              <a:t> 還能用在哪裡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39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如果你靠寫套裝程式賣錢 </a:t>
            </a:r>
            <a:r>
              <a:rPr lang="en-US" altLang="zh-TW" dirty="0" smtClean="0"/>
              <a:t>(</a:t>
            </a:r>
            <a:r>
              <a:rPr lang="zh-TW" altLang="en-US" dirty="0" smtClean="0"/>
              <a:t>授權</a:t>
            </a:r>
            <a:r>
              <a:rPr lang="en-US" altLang="zh-TW" dirty="0" smtClean="0"/>
              <a:t>)…</a:t>
            </a:r>
            <a:endParaRPr lang="zh-TW" altLang="en-US" dirty="0"/>
          </a:p>
        </p:txBody>
      </p:sp>
      <p:sp>
        <p:nvSpPr>
          <p:cNvPr id="14" name="雲朵形 13"/>
          <p:cNvSpPr/>
          <p:nvPr/>
        </p:nvSpPr>
        <p:spPr>
          <a:xfrm>
            <a:off x="1597799" y="2045578"/>
            <a:ext cx="4002505" cy="239027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09" y="2827535"/>
            <a:ext cx="690013" cy="826363"/>
          </a:xfrm>
          <a:prstGeom prst="rect">
            <a:avLst/>
          </a:prstGeom>
        </p:spPr>
      </p:pic>
      <p:pic>
        <p:nvPicPr>
          <p:cNvPr id="16" name="圖片 15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46" y="2827534"/>
            <a:ext cx="690013" cy="826363"/>
          </a:xfrm>
          <a:prstGeom prst="rect">
            <a:avLst/>
          </a:prstGeom>
        </p:spPr>
      </p:pic>
      <p:pic>
        <p:nvPicPr>
          <p:cNvPr id="17" name="圖片 16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83" y="2827534"/>
            <a:ext cx="690013" cy="826363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577914" y="3653897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@ Cloud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1818806" y="4790963"/>
            <a:ext cx="3560489" cy="1195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當作授權序號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驗證過是原廠給的再啟用系統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7352099" y="4790963"/>
            <a:ext cx="3560489" cy="1195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產生授權碼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9" idx="1"/>
            <a:endCxn id="19" idx="3"/>
          </p:cNvCxnSpPr>
          <p:nvPr/>
        </p:nvCxnSpPr>
        <p:spPr>
          <a:xfrm flipH="1">
            <a:off x="5379295" y="5388840"/>
            <a:ext cx="19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352099" y="2458143"/>
            <a:ext cx="3560489" cy="1195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簽約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付款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13" idx="1"/>
          </p:cNvCxnSpPr>
          <p:nvPr/>
        </p:nvCxnSpPr>
        <p:spPr>
          <a:xfrm>
            <a:off x="5600304" y="3056020"/>
            <a:ext cx="175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3" idx="2"/>
            <a:endCxn id="9" idx="0"/>
          </p:cNvCxnSpPr>
          <p:nvPr/>
        </p:nvCxnSpPr>
        <p:spPr>
          <a:xfrm>
            <a:off x="9132344" y="3653897"/>
            <a:ext cx="0" cy="11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如果你靠線上服務</a:t>
            </a:r>
            <a:r>
              <a:rPr lang="zh-TW" altLang="en-US" dirty="0" smtClean="0"/>
              <a:t>賺錢 </a:t>
            </a:r>
            <a:r>
              <a:rPr lang="en-US" altLang="zh-TW" dirty="0" smtClean="0"/>
              <a:t>(B2B)…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我想委託通路商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代理商代管及架設服務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我想委託通路商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代理商替我服務客戶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包含安裝系統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我擔心服務商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代理商背地服務了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個客戶，可是只給我</a:t>
            </a:r>
            <a:r>
              <a:rPr lang="en-US" altLang="zh-TW" dirty="0" smtClean="0"/>
              <a:t>10</a:t>
            </a:r>
            <a:r>
              <a:rPr lang="zh-TW" altLang="en-US" dirty="0" smtClean="0"/>
              <a:t>套授權費</a:t>
            </a:r>
            <a:r>
              <a:rPr lang="en-US" altLang="zh-TW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我擔心服務商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代理商只給我第一年的授權費，但是私下服務了客戶 </a:t>
            </a:r>
            <a:r>
              <a:rPr lang="en-US" altLang="zh-TW" dirty="0" smtClean="0"/>
              <a:t>5</a:t>
            </a:r>
            <a:r>
              <a:rPr lang="zh-TW" altLang="en-US" dirty="0" smtClean="0"/>
              <a:t> 年還在繼續用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6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11909" y="5720723"/>
            <a:ext cx="7690586" cy="5695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SCRUM / DevOps / CI / CD 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4570" t="46222" r="3378" b="7790"/>
          <a:stretch/>
        </p:blipFill>
        <p:spPr>
          <a:xfrm>
            <a:off x="2421957" y="414020"/>
            <a:ext cx="7690586" cy="5256463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8953500" y="704850"/>
            <a:ext cx="2143125" cy="857250"/>
          </a:xfrm>
          <a:prstGeom prst="wedgeRoundRectCallout">
            <a:avLst>
              <a:gd name="adj1" fmla="val -30166"/>
              <a:gd name="adj2" fmla="val 6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容器化佈署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概念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1437875" y="276224"/>
            <a:ext cx="2695975" cy="1190625"/>
          </a:xfrm>
          <a:prstGeom prst="wedgeRoundRectCallout">
            <a:avLst>
              <a:gd name="adj1" fmla="val 30675"/>
              <a:gd name="adj2" fmla="val 683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/ SDK</a:t>
            </a:r>
            <a:r>
              <a:rPr lang="zh-TW" altLang="en-US" dirty="0" smtClean="0"/>
              <a:t> 設計與實作，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相容機制與策略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5366614" y="2193155"/>
            <a:ext cx="1781175" cy="1464444"/>
          </a:xfrm>
          <a:prstGeom prst="wedgeRoundRectCallout">
            <a:avLst>
              <a:gd name="adj1" fmla="val -66992"/>
              <a:gd name="adj2" fmla="val 388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Token: </a:t>
            </a:r>
            <a:br>
              <a:rPr lang="en-US" altLang="zh-TW" dirty="0" smtClean="0"/>
            </a:br>
            <a:r>
              <a:rPr lang="zh-TW" altLang="en-US" dirty="0" smtClean="0"/>
              <a:t>服務之間的安全機</a:t>
            </a:r>
            <a:r>
              <a:rPr lang="zh-TW" altLang="en-US" dirty="0"/>
              <a:t>制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85725" y="1824751"/>
            <a:ext cx="2486025" cy="1316333"/>
          </a:xfrm>
          <a:prstGeom prst="wedgeRoundRectCallout">
            <a:avLst>
              <a:gd name="adj1" fmla="val 39738"/>
              <a:gd name="adj2" fmla="val 701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 容器化佈署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定義服務之間的關係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- Docker Compose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85725" y="3981886"/>
            <a:ext cx="2486025" cy="1142478"/>
          </a:xfrm>
          <a:prstGeom prst="wedgeRoundRectCallout">
            <a:avLst>
              <a:gd name="adj1" fmla="val 39612"/>
              <a:gd name="adj2" fmla="val -808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 容器化佈署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叢集管理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- Docker Swarm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900099" y="5342832"/>
            <a:ext cx="2486025" cy="857250"/>
          </a:xfrm>
          <a:prstGeom prst="wedgeRoundRectCallout">
            <a:avLst>
              <a:gd name="adj1" fmla="val 60453"/>
              <a:gd name="adj2" fmla="val 2340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 配合微服務架構的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開發流程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74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雲朵形 17"/>
          <p:cNvSpPr/>
          <p:nvPr/>
        </p:nvSpPr>
        <p:spPr>
          <a:xfrm>
            <a:off x="6822182" y="4207503"/>
            <a:ext cx="4572048" cy="2913880"/>
          </a:xfrm>
          <a:prstGeom prst="cloud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雲朵形 16"/>
          <p:cNvSpPr/>
          <p:nvPr/>
        </p:nvSpPr>
        <p:spPr>
          <a:xfrm>
            <a:off x="466006" y="4207503"/>
            <a:ext cx="4572048" cy="2913880"/>
          </a:xfrm>
          <a:prstGeom prst="cloud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雲朵形 4"/>
          <p:cNvSpPr/>
          <p:nvPr/>
        </p:nvSpPr>
        <p:spPr>
          <a:xfrm>
            <a:off x="3731400" y="533301"/>
            <a:ext cx="4002505" cy="239027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10" y="1315258"/>
            <a:ext cx="690013" cy="826363"/>
          </a:xfrm>
          <a:prstGeom prst="rect">
            <a:avLst/>
          </a:prstGeom>
        </p:spPr>
      </p:pic>
      <p:pic>
        <p:nvPicPr>
          <p:cNvPr id="6" name="圖片 5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47" y="1315257"/>
            <a:ext cx="690013" cy="826363"/>
          </a:xfrm>
          <a:prstGeom prst="rect">
            <a:avLst/>
          </a:prstGeom>
        </p:spPr>
      </p:pic>
      <p:pic>
        <p:nvPicPr>
          <p:cNvPr id="7" name="圖片 6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84" y="1315257"/>
            <a:ext cx="690013" cy="82636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11515" y="2141620"/>
            <a:ext cx="20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#A @ Cloud</a:t>
            </a:r>
            <a:endParaRPr lang="zh-TW" altLang="en-US" dirty="0"/>
          </a:p>
        </p:txBody>
      </p:sp>
      <p:pic>
        <p:nvPicPr>
          <p:cNvPr id="9" name="圖片 8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17" y="4972857"/>
            <a:ext cx="690013" cy="82636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759768" y="5799220"/>
            <a:ext cx="2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#B @ Intranet</a:t>
            </a:r>
            <a:endParaRPr lang="zh-TW" altLang="en-US" dirty="0"/>
          </a:p>
        </p:txBody>
      </p:sp>
      <p:pic>
        <p:nvPicPr>
          <p:cNvPr id="11" name="圖片 10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60" y="4972857"/>
            <a:ext cx="690013" cy="826363"/>
          </a:xfrm>
          <a:prstGeom prst="rect">
            <a:avLst/>
          </a:prstGeom>
        </p:spPr>
      </p:pic>
      <p:pic>
        <p:nvPicPr>
          <p:cNvPr id="12" name="圖片 11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96" y="4972857"/>
            <a:ext cx="690013" cy="82636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000147" y="5799220"/>
            <a:ext cx="221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#C @ Intranet</a:t>
            </a:r>
            <a:endParaRPr lang="zh-TW" altLang="en-US" dirty="0"/>
          </a:p>
        </p:txBody>
      </p:sp>
      <p:pic>
        <p:nvPicPr>
          <p:cNvPr id="14" name="圖片 13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39" y="4972857"/>
            <a:ext cx="690013" cy="826363"/>
          </a:xfrm>
          <a:prstGeom prst="rect">
            <a:avLst/>
          </a:prstGeom>
        </p:spPr>
      </p:pic>
      <p:pic>
        <p:nvPicPr>
          <p:cNvPr id="15" name="圖片 14" descr="... You Are Logged On To Windows With An Administrator Account ~ bench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24" y="1240431"/>
            <a:ext cx="927285" cy="92728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7572561" y="2141620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Partner Services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負責安裝與維護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3633273" y="2799347"/>
            <a:ext cx="1664250" cy="222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6213716" y="2854740"/>
            <a:ext cx="1975779" cy="246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圓角矩形 1"/>
          <p:cNvSpPr/>
          <p:nvPr/>
        </p:nvSpPr>
        <p:spPr>
          <a:xfrm>
            <a:off x="692206" y="372494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SERVER1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591758" y="5661383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SERVER2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9533001" y="5695693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SERVER3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20395" y="3147031"/>
            <a:ext cx="4801438" cy="1496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Service Token</a:t>
            </a:r>
          </a:p>
          <a:p>
            <a:r>
              <a:rPr lang="en-US" altLang="zh-TW" dirty="0" smtClean="0"/>
              <a:t>---------------------------------------------------------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允許 </a:t>
            </a:r>
            <a:r>
              <a:rPr lang="en-US" altLang="zh-TW" b="1" dirty="0" smtClean="0">
                <a:solidFill>
                  <a:srgbClr val="FF0000"/>
                </a:solidFill>
              </a:rPr>
              <a:t>SERVER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b="1" dirty="0" smtClean="0">
                <a:solidFill>
                  <a:srgbClr val="FF0000"/>
                </a:solidFill>
              </a:rPr>
              <a:t>SERVER 1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的服務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啟用功能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合約期限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2018/12/31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081651" y="3029444"/>
            <a:ext cx="4801438" cy="1496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Service Token</a:t>
            </a:r>
          </a:p>
          <a:p>
            <a:r>
              <a:rPr lang="en-US" altLang="zh-TW" dirty="0" smtClean="0"/>
              <a:t>---------------------------------------------------------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允許 </a:t>
            </a:r>
            <a:r>
              <a:rPr lang="en-US" altLang="zh-TW" b="1" dirty="0" smtClean="0">
                <a:solidFill>
                  <a:srgbClr val="FF0000"/>
                </a:solidFill>
              </a:rPr>
              <a:t>SERVER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b="1" dirty="0" smtClean="0">
                <a:solidFill>
                  <a:srgbClr val="FF0000"/>
                </a:solidFill>
              </a:rPr>
              <a:t>SERVER 1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的服務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啟用功能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C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合約期限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2020/12/31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6" name="圖片 25" descr="... You Are Logged On To Windows With An Administrator Account ~ bench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23" y="18647"/>
            <a:ext cx="927285" cy="927285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10108295" y="919836"/>
            <a:ext cx="2080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原廠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只負責產生 </a:t>
            </a:r>
            <a:r>
              <a:rPr lang="en-US" altLang="zh-TW" dirty="0" smtClean="0"/>
              <a:t>Token)</a:t>
            </a:r>
          </a:p>
        </p:txBody>
      </p:sp>
      <p:cxnSp>
        <p:nvCxnSpPr>
          <p:cNvPr id="20" name="直線單箭頭接點 19"/>
          <p:cNvCxnSpPr>
            <a:endCxn id="15" idx="3"/>
          </p:cNvCxnSpPr>
          <p:nvPr/>
        </p:nvCxnSpPr>
        <p:spPr>
          <a:xfrm flipH="1">
            <a:off x="8992409" y="1509633"/>
            <a:ext cx="1115886" cy="19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Question?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4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4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補充資料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41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API </a:t>
            </a:r>
            <a:r>
              <a:rPr lang="zh-TW" altLang="en-US" dirty="0" smtClean="0"/>
              <a:t>的向前相容機制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Q:</a:t>
            </a:r>
            <a:r>
              <a:rPr lang="zh-TW" altLang="en-US" sz="2800" dirty="0" smtClean="0"/>
              <a:t> 為什麼 </a:t>
            </a:r>
            <a:r>
              <a:rPr lang="en-US" altLang="zh-TW" sz="2800" dirty="0" smtClean="0"/>
              <a:t>USB</a:t>
            </a:r>
            <a:r>
              <a:rPr lang="zh-TW" altLang="en-US" sz="2800" dirty="0" smtClean="0"/>
              <a:t> 埠的規格先被設計出來，卻可以搭配之後才出現的設備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(</a:t>
            </a:r>
            <a:r>
              <a:rPr lang="zh-TW" altLang="en-US" sz="2800" dirty="0" smtClean="0"/>
              <a:t>如 </a:t>
            </a:r>
            <a:r>
              <a:rPr lang="en-US" altLang="zh-TW" sz="2800" dirty="0" smtClean="0"/>
              <a:t>Mouse,</a:t>
            </a:r>
            <a:r>
              <a:rPr lang="zh-TW" altLang="en-US" sz="2800" dirty="0" smtClean="0"/>
              <a:t> 手機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隨身碟</a:t>
            </a:r>
            <a:r>
              <a:rPr lang="en-US" altLang="zh-TW" sz="2800" dirty="0" smtClean="0"/>
              <a:t>…)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Q: </a:t>
            </a:r>
            <a:r>
              <a:rPr lang="zh-TW" altLang="en-US" sz="2800" dirty="0" smtClean="0"/>
              <a:t>為什麼 </a:t>
            </a:r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2.0 </a:t>
            </a:r>
            <a:r>
              <a:rPr lang="zh-TW" altLang="en-US" sz="2800" dirty="0" smtClean="0"/>
              <a:t>時代的隨身碟，插到 </a:t>
            </a:r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3.0</a:t>
            </a:r>
            <a:r>
              <a:rPr lang="zh-TW" altLang="en-US" sz="2800" dirty="0" smtClean="0"/>
              <a:t> 也可以使用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Q:</a:t>
            </a:r>
            <a:r>
              <a:rPr lang="zh-TW" altLang="en-US" sz="2800" dirty="0" smtClean="0"/>
              <a:t> 為什麼 </a:t>
            </a:r>
            <a:r>
              <a:rPr lang="en-US" altLang="zh-TW" sz="2800" dirty="0" smtClean="0"/>
              <a:t>WORD 1.0 </a:t>
            </a:r>
            <a:r>
              <a:rPr lang="zh-TW" altLang="en-US" sz="2800" dirty="0" smtClean="0"/>
              <a:t>無法開啟 </a:t>
            </a:r>
            <a:r>
              <a:rPr lang="en-US" altLang="zh-TW" sz="2800" dirty="0" smtClean="0"/>
              <a:t>WORD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2016</a:t>
            </a:r>
            <a:r>
              <a:rPr lang="zh-TW" altLang="en-US" sz="2800" dirty="0" smtClean="0"/>
              <a:t> 的檔案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83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「USB spec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" y="631537"/>
            <a:ext cx="3462528" cy="55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「phone jack spec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265" y="631536"/>
            <a:ext cx="7621467" cy="533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0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A:</a:t>
            </a:r>
            <a:r>
              <a:rPr lang="zh-TW" altLang="en-US" dirty="0" smtClean="0"/>
              <a:t> 因為硬體都有介面規範 </a:t>
            </a:r>
            <a:r>
              <a:rPr lang="en-US" altLang="zh-TW" dirty="0" smtClean="0"/>
              <a:t>(interface)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sz="2800" dirty="0" smtClean="0"/>
          </a:p>
          <a:p>
            <a:r>
              <a:rPr lang="zh-TW" altLang="en-US" sz="2800" dirty="0" smtClean="0"/>
              <a:t>只要 </a:t>
            </a:r>
            <a:r>
              <a:rPr lang="en-US" altLang="zh-TW" sz="2800" dirty="0" smtClean="0"/>
              <a:t>Host / Device </a:t>
            </a:r>
            <a:r>
              <a:rPr lang="zh-TW" altLang="en-US" sz="2800" dirty="0" smtClean="0"/>
              <a:t>都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符合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Interface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 設計規範</a:t>
            </a:r>
            <a:r>
              <a:rPr lang="zh-TW" altLang="en-US" sz="2800" dirty="0" smtClean="0"/>
              <a:t>，彼此就能搭配使用。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Interface </a:t>
            </a:r>
            <a:r>
              <a:rPr lang="zh-TW" altLang="en-US" sz="2800" dirty="0" smtClean="0"/>
              <a:t>只要更改 </a:t>
            </a:r>
            <a:r>
              <a:rPr lang="en-US" altLang="zh-TW" sz="2800" dirty="0" smtClean="0"/>
              <a:t>(ex: USB </a:t>
            </a:r>
            <a:r>
              <a:rPr lang="en-US" altLang="zh-TW" sz="2800" dirty="0" err="1" smtClean="0"/>
              <a:t>v.s</a:t>
            </a:r>
            <a:r>
              <a:rPr lang="en-US" altLang="zh-TW" sz="2800" dirty="0" smtClean="0"/>
              <a:t>. USB TYPE-C), </a:t>
            </a:r>
            <a:r>
              <a:rPr lang="zh-TW" altLang="en-US" sz="2800" dirty="0" smtClean="0"/>
              <a:t>設備就無法直接使用，需要透過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轉接頭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USB1.0</a:t>
            </a:r>
            <a:r>
              <a:rPr lang="zh-TW" altLang="en-US" sz="2800" dirty="0" smtClean="0"/>
              <a:t> 最早的規格在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1996</a:t>
            </a:r>
            <a:r>
              <a:rPr lang="zh-TW" altLang="en-US" sz="2800" dirty="0" smtClean="0"/>
              <a:t> 定案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當時的設備到現在都還能使用。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1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服務的介面 </a:t>
            </a:r>
            <a:r>
              <a:rPr lang="en-US" altLang="zh-TW" dirty="0" smtClean="0"/>
              <a:t>(API)</a:t>
            </a:r>
            <a:r>
              <a:rPr lang="zh-TW" altLang="en-US" dirty="0" smtClean="0"/>
              <a:t> 如何像 </a:t>
            </a:r>
            <a:r>
              <a:rPr lang="en-US" altLang="zh-TW" dirty="0" smtClean="0"/>
              <a:t>USB</a:t>
            </a:r>
            <a:r>
              <a:rPr lang="zh-TW" altLang="en-US" dirty="0" smtClean="0"/>
              <a:t> 般長壽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9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4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Compose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2" descr="https://wild0522.gitbooks.io/yeasy_dp/content/_images/docker_compo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642" y="2896362"/>
            <a:ext cx="2333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2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7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8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圓角矩形 22"/>
          <p:cNvSpPr/>
          <p:nvPr/>
        </p:nvSpPr>
        <p:spPr>
          <a:xfrm>
            <a:off x="908610" y="3937554"/>
            <a:ext cx="3021501" cy="234601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Docker-Compose CLI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Compose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28478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5" name="矩形 4"/>
          <p:cNvSpPr/>
          <p:nvPr/>
        </p:nvSpPr>
        <p:spPr>
          <a:xfrm>
            <a:off x="4628479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28478" y="4061013"/>
            <a:ext cx="6527202" cy="551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Windows Container </a:t>
            </a:r>
            <a:r>
              <a:rPr lang="en-US" altLang="zh-TW" dirty="0" smtClean="0"/>
              <a:t>Engine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28478" y="4679578"/>
            <a:ext cx="6527202" cy="103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OS: </a:t>
            </a:r>
            <a:r>
              <a:rPr lang="en-US" altLang="zh-TW" b="1" dirty="0" smtClean="0">
                <a:solidFill>
                  <a:srgbClr val="FF0000"/>
                </a:solidFill>
              </a:rPr>
              <a:t>Windows 10 Pro / 2016 (with Hyper-V)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91457" y="344244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59967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15" name="矩形 14"/>
          <p:cNvSpPr/>
          <p:nvPr/>
        </p:nvSpPr>
        <p:spPr>
          <a:xfrm>
            <a:off x="6459968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98815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17" name="矩形 16"/>
          <p:cNvSpPr/>
          <p:nvPr/>
        </p:nvSpPr>
        <p:spPr>
          <a:xfrm>
            <a:off x="9498816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2173045" y="4061013"/>
            <a:ext cx="1304365" cy="61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CLI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3665669" y="4208929"/>
            <a:ext cx="779929" cy="2823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32588" y="3670611"/>
            <a:ext cx="8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API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雲朵形 19"/>
          <p:cNvSpPr/>
          <p:nvPr/>
        </p:nvSpPr>
        <p:spPr>
          <a:xfrm>
            <a:off x="305665" y="2455363"/>
            <a:ext cx="2242463" cy="153841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Hub</a:t>
            </a:r>
          </a:p>
          <a:p>
            <a:pPr algn="ctr"/>
            <a:r>
              <a:rPr lang="en-US" altLang="zh-TW" dirty="0" smtClean="0"/>
              <a:t>(Registry)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2666730" y="3279648"/>
            <a:ext cx="1776179" cy="3315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873333" y="3002311"/>
            <a:ext cx="12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/>
              <a:t> </a:t>
            </a:r>
            <a:r>
              <a:rPr lang="en-US" altLang="zh-TW" dirty="0" smtClean="0"/>
              <a:t>Pull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33350" y="6457950"/>
            <a:ext cx="1201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https://</a:t>
            </a:r>
            <a:r>
              <a:rPr lang="en-US" altLang="zh-TW" b="1" dirty="0" smtClean="0">
                <a:solidFill>
                  <a:schemeClr val="bg1"/>
                </a:solidFill>
              </a:rPr>
              <a:t>github.com/docker/compose/releases, </a:t>
            </a:r>
            <a:r>
              <a:rPr lang="zh-TW" altLang="en-US" b="1" dirty="0" smtClean="0">
                <a:solidFill>
                  <a:schemeClr val="bg1"/>
                </a:solidFill>
              </a:rPr>
              <a:t> 下載後解壓縮，放到 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c:\program files\</a:t>
            </a:r>
            <a:r>
              <a:rPr lang="en-US" altLang="zh-TW" b="1" dirty="0" err="1" smtClean="0">
                <a:solidFill>
                  <a:schemeClr val="bg1"/>
                </a:solidFill>
              </a:rPr>
              <a:t>docker</a:t>
            </a:r>
            <a:r>
              <a:rPr lang="en-US" altLang="zh-TW" b="1" dirty="0" smtClean="0">
                <a:solidFill>
                  <a:schemeClr val="bg1"/>
                </a:solidFill>
              </a:rPr>
              <a:t>\docker-compose.exe </a:t>
            </a:r>
            <a:r>
              <a:rPr lang="zh-TW" altLang="en-US" b="1" dirty="0" smtClean="0">
                <a:solidFill>
                  <a:schemeClr val="bg1"/>
                </a:solidFill>
              </a:rPr>
              <a:t>即可。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2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095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Defining </a:t>
            </a:r>
            <a:r>
              <a:rPr lang="en-US" altLang="zh-TW" dirty="0"/>
              <a:t>and running </a:t>
            </a:r>
            <a:r>
              <a:rPr lang="en-US" altLang="zh-TW" dirty="0" smtClean="0"/>
              <a:t>"applications".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docker-compose_w_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1" y="1825625"/>
            <a:ext cx="57932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56" y="1825625"/>
            <a:ext cx="5105750" cy="435133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365736" y="3439820"/>
            <a:ext cx="1219200" cy="112294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54505" y="6419850"/>
            <a:ext cx="855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應用系統架構圖</a:t>
            </a:r>
            <a:r>
              <a:rPr lang="en-US" altLang="zh-TW" dirty="0" smtClean="0">
                <a:solidFill>
                  <a:schemeClr val="bg1"/>
                </a:solidFill>
              </a:rPr>
              <a:t>									</a:t>
            </a:r>
            <a:r>
              <a:rPr lang="zh-TW" altLang="en-US" dirty="0" smtClean="0">
                <a:solidFill>
                  <a:schemeClr val="bg1"/>
                </a:solidFill>
              </a:rPr>
              <a:t>定義檔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docker-compose.yml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Swarm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2" descr="「docker swarm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2329171"/>
            <a:ext cx="4051300" cy="39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0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10643</TotalTime>
  <Words>2026</Words>
  <Application>Microsoft Office PowerPoint</Application>
  <PresentationFormat>寬螢幕</PresentationFormat>
  <Paragraphs>391</Paragraphs>
  <Slides>62</Slides>
  <Notes>9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62</vt:i4>
      </vt:variant>
    </vt:vector>
  </HeadingPairs>
  <TitlesOfParts>
    <vt:vector size="74" baseType="lpstr">
      <vt:lpstr>微軟正黑體</vt:lpstr>
      <vt:lpstr>新細明體</vt:lpstr>
      <vt:lpstr>Arial</vt:lpstr>
      <vt:lpstr>Calibri</vt:lpstr>
      <vt:lpstr>Calibri Light</vt:lpstr>
      <vt:lpstr>Consolas</vt:lpstr>
      <vt:lpstr>Segoe UI</vt:lpstr>
      <vt:lpstr>Segoe UI Light</vt:lpstr>
      <vt:lpstr>Wingdings</vt:lpstr>
      <vt:lpstr>回顧</vt:lpstr>
      <vt:lpstr>5-30721_Build_2016_Template_Dark</vt:lpstr>
      <vt:lpstr>5-30721_Build_2016_Template_Light</vt:lpstr>
      <vt:lpstr>微服務架構與實戰 #3</vt:lpstr>
      <vt:lpstr>AGENDA (ALL)</vt:lpstr>
      <vt:lpstr>AGENDA (01/12)</vt:lpstr>
      <vt:lpstr>PowerPoint 簡報</vt:lpstr>
      <vt:lpstr>PowerPoint 簡報</vt:lpstr>
      <vt:lpstr>Docker Compose</vt:lpstr>
      <vt:lpstr>Docker Compose</vt:lpstr>
      <vt:lpstr>Defining and running "applications".</vt:lpstr>
      <vt:lpstr>Docker Swarm</vt:lpstr>
      <vt:lpstr>Docker Swarm</vt:lpstr>
      <vt:lpstr>PowerPoint 簡報</vt:lpstr>
      <vt:lpstr>PowerPoint 簡報</vt:lpstr>
      <vt:lpstr>微服務架構-基礎建設</vt:lpstr>
      <vt:lpstr>導讀: Introduction to Microservices</vt:lpstr>
      <vt:lpstr>DEMO App</vt:lpstr>
      <vt:lpstr>微服務容器 - 佈署的挑戰</vt:lpstr>
      <vt:lpstr>PowerPoint 簡報</vt:lpstr>
      <vt:lpstr>PowerPoint 簡報</vt:lpstr>
      <vt:lpstr>PowerPoint 簡報</vt:lpstr>
      <vt:lpstr>PowerPoint 簡報</vt:lpstr>
      <vt:lpstr>Docker Compose 提供的服務探索機制 </vt:lpstr>
      <vt:lpstr>DEMO</vt:lpstr>
      <vt:lpstr>Immutable Server (Before)</vt:lpstr>
      <vt:lpstr>Immutable Server (After)</vt:lpstr>
      <vt:lpstr>PowerPoint 簡報</vt:lpstr>
      <vt:lpstr>Question?</vt:lpstr>
      <vt:lpstr>API, API, API</vt:lpstr>
      <vt:lpstr>微服務實作的挑戰</vt:lpstr>
      <vt:lpstr>服務之間的安全機制</vt:lpstr>
      <vt:lpstr>AGENDA</vt:lpstr>
      <vt:lpstr>API TOKEN 的難題</vt:lpstr>
      <vt:lpstr>RSA 的基本概念</vt:lpstr>
      <vt:lpstr>產生數位簽章</vt:lpstr>
      <vt:lpstr>驗證數位簽章</vt:lpstr>
      <vt:lpstr>跨網站的認證傳遞</vt:lpstr>
      <vt:lpstr>AUTH網站發授權，才能用API的服務</vt:lpstr>
      <vt:lpstr>PowerPoint 簡報</vt:lpstr>
      <vt:lpstr>API KEY</vt:lpstr>
      <vt:lpstr>SESSION KEY</vt:lpstr>
      <vt:lpstr>SESSION KEY</vt:lpstr>
      <vt:lpstr>SESSION KEY 運作的方式</vt:lpstr>
      <vt:lpstr>挑戰</vt:lpstr>
      <vt:lpstr>DEMO</vt:lpstr>
      <vt:lpstr>JWT (Json Web Token)</vt:lpstr>
      <vt:lpstr>JWT 能做什麼?</vt:lpstr>
      <vt:lpstr>PowerPoint 簡報</vt:lpstr>
      <vt:lpstr>其他應用</vt:lpstr>
      <vt:lpstr>如果你靠寫套裝程式賣錢 (授權)…</vt:lpstr>
      <vt:lpstr>如果你靠線上服務賺錢 (B2B)…</vt:lpstr>
      <vt:lpstr>PowerPoint 簡報</vt:lpstr>
      <vt:lpstr>Question?</vt:lpstr>
      <vt:lpstr>PowerPoint 簡報</vt:lpstr>
      <vt:lpstr>補充資料</vt:lpstr>
      <vt:lpstr>API 的向前相容機制</vt:lpstr>
      <vt:lpstr>Interface</vt:lpstr>
      <vt:lpstr>PowerPoint 簡報</vt:lpstr>
      <vt:lpstr>A: 因為硬體都有介面規範 (interface)</vt:lpstr>
      <vt:lpstr>服務的介面 (API) 如何像 USB 般長壽?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Token 入門</dc:title>
  <dc:creator>Andrew Wu</dc:creator>
  <cp:lastModifiedBy>Andrew Wu</cp:lastModifiedBy>
  <cp:revision>172</cp:revision>
  <dcterms:created xsi:type="dcterms:W3CDTF">2016-11-15T09:34:15Z</dcterms:created>
  <dcterms:modified xsi:type="dcterms:W3CDTF">2017-01-10T18:28:35Z</dcterms:modified>
</cp:coreProperties>
</file>