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8" r:id="rId1"/>
    <p:sldMasterId id="2147483880" r:id="rId2"/>
    <p:sldMasterId id="2147483991" r:id="rId3"/>
  </p:sldMasterIdLst>
  <p:notesMasterIdLst>
    <p:notesMasterId r:id="rId45"/>
  </p:notesMasterIdLst>
  <p:sldIdLst>
    <p:sldId id="256" r:id="rId4"/>
    <p:sldId id="313" r:id="rId5"/>
    <p:sldId id="340" r:id="rId6"/>
    <p:sldId id="267" r:id="rId7"/>
    <p:sldId id="325" r:id="rId8"/>
    <p:sldId id="273" r:id="rId9"/>
    <p:sldId id="274" r:id="rId10"/>
    <p:sldId id="351" r:id="rId11"/>
    <p:sldId id="276" r:id="rId12"/>
    <p:sldId id="275" r:id="rId13"/>
    <p:sldId id="277" r:id="rId14"/>
    <p:sldId id="352" r:id="rId15"/>
    <p:sldId id="296" r:id="rId16"/>
    <p:sldId id="324" r:id="rId17"/>
    <p:sldId id="304" r:id="rId18"/>
    <p:sldId id="314" r:id="rId19"/>
    <p:sldId id="344" r:id="rId20"/>
    <p:sldId id="342" r:id="rId21"/>
    <p:sldId id="343" r:id="rId22"/>
    <p:sldId id="305" r:id="rId23"/>
    <p:sldId id="306" r:id="rId24"/>
    <p:sldId id="307" r:id="rId25"/>
    <p:sldId id="309" r:id="rId26"/>
    <p:sldId id="346" r:id="rId27"/>
    <p:sldId id="347" r:id="rId28"/>
    <p:sldId id="317" r:id="rId29"/>
    <p:sldId id="319" r:id="rId30"/>
    <p:sldId id="298" r:id="rId31"/>
    <p:sldId id="328" r:id="rId32"/>
    <p:sldId id="339" r:id="rId33"/>
    <p:sldId id="329" r:id="rId34"/>
    <p:sldId id="330" r:id="rId35"/>
    <p:sldId id="331" r:id="rId36"/>
    <p:sldId id="341" r:id="rId37"/>
    <p:sldId id="332" r:id="rId38"/>
    <p:sldId id="350" r:id="rId39"/>
    <p:sldId id="334" r:id="rId40"/>
    <p:sldId id="335" r:id="rId41"/>
    <p:sldId id="349" r:id="rId42"/>
    <p:sldId id="348" r:id="rId43"/>
    <p:sldId id="336"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130" autoAdjust="0"/>
  </p:normalViewPr>
  <p:slideViewPr>
    <p:cSldViewPr snapToGrid="0">
      <p:cViewPr varScale="1">
        <p:scale>
          <a:sx n="65" d="100"/>
          <a:sy n="65" d="100"/>
        </p:scale>
        <p:origin x="16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A1E26F-94A7-4A67-8699-5F4CBDE26604}" type="datetimeFigureOut">
              <a:rPr lang="zh-TW" altLang="en-US" smtClean="0"/>
              <a:t>2016/9/7</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2F0B76-EDEE-4AA5-ACEC-7C8ABBB51B36}" type="slidenum">
              <a:rPr lang="zh-TW" altLang="en-US" smtClean="0"/>
              <a:t>‹#›</a:t>
            </a:fld>
            <a:endParaRPr lang="zh-TW" altLang="en-US"/>
          </a:p>
        </p:txBody>
      </p:sp>
    </p:spTree>
    <p:extLst>
      <p:ext uri="{BB962C8B-B14F-4D97-AF65-F5344CB8AC3E}">
        <p14:creationId xmlns:p14="http://schemas.microsoft.com/office/powerpoint/2010/main" val="842472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Q:</a:t>
            </a:r>
            <a:r>
              <a:rPr lang="zh-TW" altLang="en-US" dirty="0" smtClean="0"/>
              <a:t> 對 </a:t>
            </a:r>
            <a:r>
              <a:rPr lang="en-US" altLang="zh-TW" dirty="0" err="1" smtClean="0"/>
              <a:t>microservices</a:t>
            </a:r>
            <a:r>
              <a:rPr lang="en-US" altLang="zh-TW" dirty="0" smtClean="0"/>
              <a:t> or (windows)</a:t>
            </a:r>
            <a:r>
              <a:rPr lang="zh-TW" altLang="en-US" dirty="0" smtClean="0"/>
              <a:t> </a:t>
            </a:r>
            <a:r>
              <a:rPr lang="en-US" altLang="zh-TW" dirty="0" smtClean="0"/>
              <a:t>container</a:t>
            </a:r>
            <a:r>
              <a:rPr lang="zh-TW" altLang="en-US" dirty="0" smtClean="0"/>
              <a:t> 有興趣</a:t>
            </a:r>
            <a:r>
              <a:rPr lang="en-US" altLang="zh-TW" dirty="0" smtClean="0"/>
              <a:t>?</a:t>
            </a:r>
          </a:p>
          <a:p>
            <a:r>
              <a:rPr lang="en-US" altLang="zh-TW" dirty="0" smtClean="0"/>
              <a:t>Q:</a:t>
            </a:r>
            <a:r>
              <a:rPr lang="zh-TW" altLang="en-US" dirty="0" smtClean="0"/>
              <a:t> 主要是 </a:t>
            </a:r>
            <a:r>
              <a:rPr lang="en-US" altLang="zh-TW" dirty="0" smtClean="0"/>
              <a:t>.NET</a:t>
            </a:r>
            <a:r>
              <a:rPr lang="zh-TW" altLang="en-US" dirty="0" smtClean="0"/>
              <a:t> </a:t>
            </a:r>
            <a:r>
              <a:rPr lang="en-US" altLang="zh-TW" dirty="0" smtClean="0"/>
              <a:t>Developer</a:t>
            </a:r>
            <a:r>
              <a:rPr lang="zh-TW" altLang="en-US" dirty="0" smtClean="0"/>
              <a:t> </a:t>
            </a:r>
            <a:r>
              <a:rPr lang="en-US" altLang="zh-TW" dirty="0" smtClean="0"/>
              <a:t>?</a:t>
            </a:r>
          </a:p>
          <a:p>
            <a:r>
              <a:rPr lang="en-US" altLang="zh-TW" dirty="0" smtClean="0"/>
              <a:t>Q: </a:t>
            </a:r>
            <a:r>
              <a:rPr lang="zh-TW" altLang="en-US" dirty="0" smtClean="0"/>
              <a:t>是技術決策者</a:t>
            </a:r>
            <a:r>
              <a:rPr lang="en-US" altLang="zh-TW" dirty="0" smtClean="0"/>
              <a:t>?</a:t>
            </a:r>
            <a:endParaRPr lang="zh-TW" altLang="en-US" dirty="0"/>
          </a:p>
        </p:txBody>
      </p:sp>
      <p:sp>
        <p:nvSpPr>
          <p:cNvPr id="4" name="投影片編號版面配置區 3"/>
          <p:cNvSpPr>
            <a:spLocks noGrp="1"/>
          </p:cNvSpPr>
          <p:nvPr>
            <p:ph type="sldNum" sz="quarter" idx="10"/>
          </p:nvPr>
        </p:nvSpPr>
        <p:spPr/>
        <p:txBody>
          <a:bodyPr/>
          <a:lstStyle/>
          <a:p>
            <a:fld id="{972F0B76-EDEE-4AA5-ACEC-7C8ABBB51B36}" type="slidenum">
              <a:rPr lang="zh-TW" altLang="en-US" smtClean="0"/>
              <a:t>4</a:t>
            </a:fld>
            <a:endParaRPr lang="zh-TW" altLang="en-US"/>
          </a:p>
        </p:txBody>
      </p:sp>
    </p:spTree>
    <p:extLst>
      <p:ext uri="{BB962C8B-B14F-4D97-AF65-F5344CB8AC3E}">
        <p14:creationId xmlns:p14="http://schemas.microsoft.com/office/powerpoint/2010/main" val="14615226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gradFill>
                <a:gsLst>
                  <a:gs pos="19048">
                    <a:schemeClr val="tx1"/>
                  </a:gs>
                  <a:gs pos="65000">
                    <a:schemeClr val="tx1"/>
                  </a:gs>
                </a:gsLst>
                <a:lin ang="5400000" scaled="0"/>
              </a:gradFill>
              <a:cs typeface="Segoe UI"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t>9/7/2016 12:29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544519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BUILD &gt; (SHIP)</a:t>
            </a:r>
            <a:r>
              <a:rPr lang="zh-TW" altLang="en-US" dirty="0" smtClean="0"/>
              <a:t> </a:t>
            </a:r>
            <a:r>
              <a:rPr lang="en-US" altLang="zh-TW" dirty="0" smtClean="0"/>
              <a:t>&gt;</a:t>
            </a:r>
            <a:r>
              <a:rPr lang="zh-TW" altLang="en-US" dirty="0" smtClean="0"/>
              <a:t> </a:t>
            </a:r>
            <a:r>
              <a:rPr lang="en-US" altLang="zh-TW" dirty="0" smtClean="0"/>
              <a:t>RUN</a:t>
            </a:r>
            <a:r>
              <a:rPr lang="zh-TW" altLang="en-US" dirty="0" smtClean="0"/>
              <a:t> </a:t>
            </a:r>
            <a:r>
              <a:rPr lang="en-US" altLang="zh-TW" dirty="0" smtClean="0"/>
              <a:t>process</a:t>
            </a:r>
          </a:p>
          <a:p>
            <a:endParaRPr lang="en-US" altLang="zh-TW" dirty="0" smtClean="0"/>
          </a:p>
          <a:p>
            <a:r>
              <a:rPr lang="en-US" altLang="zh-TW" dirty="0" smtClean="0"/>
              <a:t>ASP.NET &gt; Publish</a:t>
            </a:r>
            <a:r>
              <a:rPr lang="en-US" altLang="zh-TW" baseline="0" dirty="0" smtClean="0"/>
              <a:t> &gt; Build Docker Image &gt; RUN</a:t>
            </a:r>
          </a:p>
          <a:p>
            <a:endParaRPr lang="en-US" altLang="zh-TW" baseline="0" dirty="0" smtClean="0"/>
          </a:p>
          <a:p>
            <a:r>
              <a:rPr lang="en-US" altLang="zh-TW" baseline="0" dirty="0" smtClean="0"/>
              <a:t>RUN 2 instances, Show volume (change logo), show result</a:t>
            </a:r>
          </a:p>
          <a:p>
            <a:r>
              <a:rPr lang="en-US" altLang="zh-TW" baseline="0" dirty="0" smtClean="0"/>
              <a:t>BUILD new version, re-deploy &amp; keep volume</a:t>
            </a:r>
            <a:endParaRPr lang="zh-TW" altLang="en-US" dirty="0"/>
          </a:p>
        </p:txBody>
      </p:sp>
      <p:sp>
        <p:nvSpPr>
          <p:cNvPr id="4" name="投影片編號版面配置區 3"/>
          <p:cNvSpPr>
            <a:spLocks noGrp="1"/>
          </p:cNvSpPr>
          <p:nvPr>
            <p:ph type="sldNum" sz="quarter" idx="10"/>
          </p:nvPr>
        </p:nvSpPr>
        <p:spPr/>
        <p:txBody>
          <a:bodyPr/>
          <a:lstStyle/>
          <a:p>
            <a:fld id="{972F0B76-EDEE-4AA5-ACEC-7C8ABBB51B36}" type="slidenum">
              <a:rPr lang="zh-TW" altLang="en-US" smtClean="0"/>
              <a:t>23</a:t>
            </a:fld>
            <a:endParaRPr lang="zh-TW" altLang="en-US"/>
          </a:p>
        </p:txBody>
      </p:sp>
    </p:spTree>
    <p:extLst>
      <p:ext uri="{BB962C8B-B14F-4D97-AF65-F5344CB8AC3E}">
        <p14:creationId xmlns:p14="http://schemas.microsoft.com/office/powerpoint/2010/main" val="2574605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zh-TW" altLang="en-US" sz="1200" dirty="0" smtClean="0"/>
              <a:t>將教材相關的服務，切割成 </a:t>
            </a:r>
            <a:r>
              <a:rPr lang="en-US" altLang="zh-TW" sz="1200" dirty="0" smtClean="0"/>
              <a:t>Course</a:t>
            </a:r>
            <a:r>
              <a:rPr lang="zh-TW" altLang="en-US" sz="1200" dirty="0" smtClean="0"/>
              <a:t> </a:t>
            </a:r>
            <a:r>
              <a:rPr lang="en-US" altLang="zh-TW" sz="1200" dirty="0" smtClean="0"/>
              <a:t>Server</a:t>
            </a:r>
          </a:p>
          <a:p>
            <a:r>
              <a:rPr lang="zh-TW" altLang="en-US" sz="1200" dirty="0" smtClean="0"/>
              <a:t>將大型後端作業的處理，切割成 </a:t>
            </a:r>
            <a:r>
              <a:rPr lang="en-US" altLang="zh-TW" sz="1200" dirty="0" smtClean="0"/>
              <a:t>JOB</a:t>
            </a:r>
            <a:r>
              <a:rPr lang="zh-TW" altLang="en-US" sz="1200" dirty="0" smtClean="0"/>
              <a:t> </a:t>
            </a:r>
            <a:r>
              <a:rPr lang="en-US" altLang="zh-TW" sz="1200" dirty="0" smtClean="0"/>
              <a:t>Server</a:t>
            </a:r>
          </a:p>
        </p:txBody>
      </p:sp>
      <p:sp>
        <p:nvSpPr>
          <p:cNvPr id="4" name="投影片編號版面配置區 3"/>
          <p:cNvSpPr>
            <a:spLocks noGrp="1"/>
          </p:cNvSpPr>
          <p:nvPr>
            <p:ph type="sldNum" sz="quarter" idx="10"/>
          </p:nvPr>
        </p:nvSpPr>
        <p:spPr/>
        <p:txBody>
          <a:bodyPr/>
          <a:lstStyle/>
          <a:p>
            <a:fld id="{95862663-50AD-42F7-965A-0B8115C7D3E1}" type="slidenum">
              <a:rPr lang="zh-TW" altLang="en-US" smtClean="0"/>
              <a:pPr/>
              <a:t>27</a:t>
            </a:fld>
            <a:endParaRPr lang="zh-TW" altLang="en-US"/>
          </a:p>
        </p:txBody>
      </p:sp>
    </p:spTree>
    <p:extLst>
      <p:ext uri="{BB962C8B-B14F-4D97-AF65-F5344CB8AC3E}">
        <p14:creationId xmlns:p14="http://schemas.microsoft.com/office/powerpoint/2010/main" val="4276771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BUILD &gt; (SHIP)</a:t>
            </a:r>
            <a:r>
              <a:rPr lang="zh-TW" altLang="en-US" dirty="0" smtClean="0"/>
              <a:t> </a:t>
            </a:r>
            <a:r>
              <a:rPr lang="en-US" altLang="zh-TW" dirty="0" smtClean="0"/>
              <a:t>&gt;</a:t>
            </a:r>
            <a:r>
              <a:rPr lang="zh-TW" altLang="en-US" dirty="0" smtClean="0"/>
              <a:t> </a:t>
            </a:r>
            <a:r>
              <a:rPr lang="en-US" altLang="zh-TW" dirty="0" smtClean="0"/>
              <a:t>RUN</a:t>
            </a:r>
            <a:r>
              <a:rPr lang="zh-TW" altLang="en-US" dirty="0" smtClean="0"/>
              <a:t> </a:t>
            </a:r>
            <a:r>
              <a:rPr lang="en-US" altLang="zh-TW" dirty="0" smtClean="0"/>
              <a:t>process</a:t>
            </a:r>
          </a:p>
          <a:p>
            <a:endParaRPr lang="en-US" altLang="zh-TW" dirty="0" smtClean="0"/>
          </a:p>
          <a:p>
            <a:r>
              <a:rPr lang="en-US" altLang="zh-TW" dirty="0" smtClean="0"/>
              <a:t>ASP.NET &gt; Publish</a:t>
            </a:r>
            <a:r>
              <a:rPr lang="en-US" altLang="zh-TW" baseline="0" dirty="0" smtClean="0"/>
              <a:t> &gt; Build Docker Image &gt; RUN</a:t>
            </a:r>
          </a:p>
          <a:p>
            <a:endParaRPr lang="en-US" altLang="zh-TW" baseline="0" dirty="0" smtClean="0"/>
          </a:p>
          <a:p>
            <a:r>
              <a:rPr lang="en-US" altLang="zh-TW" baseline="0" dirty="0" smtClean="0"/>
              <a:t>RUN 2 instances, Show volume (change logo), show result</a:t>
            </a:r>
          </a:p>
          <a:p>
            <a:r>
              <a:rPr lang="en-US" altLang="zh-TW" baseline="0" dirty="0" smtClean="0"/>
              <a:t>BUILD new version, re-deploy &amp; keep volume</a:t>
            </a:r>
            <a:endParaRPr lang="zh-TW" altLang="en-US" dirty="0"/>
          </a:p>
        </p:txBody>
      </p:sp>
      <p:sp>
        <p:nvSpPr>
          <p:cNvPr id="4" name="投影片編號版面配置區 3"/>
          <p:cNvSpPr>
            <a:spLocks noGrp="1"/>
          </p:cNvSpPr>
          <p:nvPr>
            <p:ph type="sldNum" sz="quarter" idx="10"/>
          </p:nvPr>
        </p:nvSpPr>
        <p:spPr/>
        <p:txBody>
          <a:bodyPr/>
          <a:lstStyle/>
          <a:p>
            <a:fld id="{972F0B76-EDEE-4AA5-ACEC-7C8ABBB51B36}" type="slidenum">
              <a:rPr lang="zh-TW" altLang="en-US" smtClean="0"/>
              <a:t>39</a:t>
            </a:fld>
            <a:endParaRPr lang="zh-TW" altLang="en-US"/>
          </a:p>
        </p:txBody>
      </p:sp>
    </p:spTree>
    <p:extLst>
      <p:ext uri="{BB962C8B-B14F-4D97-AF65-F5344CB8AC3E}">
        <p14:creationId xmlns:p14="http://schemas.microsoft.com/office/powerpoint/2010/main" val="88739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Autonomous Service</a:t>
            </a:r>
            <a:r>
              <a:rPr lang="zh-TW" altLang="en-US" dirty="0" smtClean="0"/>
              <a:t> </a:t>
            </a:r>
            <a:r>
              <a:rPr lang="en-US" altLang="zh-TW" dirty="0" smtClean="0"/>
              <a:t>/</a:t>
            </a:r>
            <a:r>
              <a:rPr lang="zh-TW" altLang="en-US" dirty="0" smtClean="0"/>
              <a:t> 符合單一責任原則 </a:t>
            </a:r>
            <a:r>
              <a:rPr lang="en-US" altLang="zh-TW" dirty="0" smtClean="0"/>
              <a:t>(single</a:t>
            </a:r>
            <a:r>
              <a:rPr lang="zh-TW" altLang="en-US" dirty="0" smtClean="0"/>
              <a:t> </a:t>
            </a:r>
            <a:r>
              <a:rPr lang="en-US" altLang="zh-TW" dirty="0" smtClean="0"/>
              <a:t>responsibility</a:t>
            </a:r>
            <a:r>
              <a:rPr lang="zh-TW" altLang="en-US" dirty="0" smtClean="0"/>
              <a:t> </a:t>
            </a:r>
            <a:r>
              <a:rPr lang="en-US" altLang="zh-TW" dirty="0" smtClean="0"/>
              <a:t>principal)</a:t>
            </a:r>
          </a:p>
          <a:p>
            <a:r>
              <a:rPr lang="zh-TW" altLang="en-US" dirty="0" smtClean="0"/>
              <a:t>微服務要多 </a:t>
            </a:r>
            <a:r>
              <a:rPr lang="en-US" altLang="zh-TW" dirty="0" smtClean="0"/>
              <a:t>“</a:t>
            </a:r>
            <a:r>
              <a:rPr lang="zh-TW" altLang="en-US" dirty="0" smtClean="0"/>
              <a:t>小</a:t>
            </a:r>
            <a:r>
              <a:rPr lang="en-US" altLang="zh-TW" dirty="0" smtClean="0"/>
              <a:t>”</a:t>
            </a:r>
            <a:r>
              <a:rPr lang="zh-TW" altLang="en-US" dirty="0" smtClean="0"/>
              <a:t> 才夠小</a:t>
            </a:r>
            <a:r>
              <a:rPr lang="en-US" altLang="zh-TW" dirty="0" smtClean="0"/>
              <a:t>?</a:t>
            </a:r>
          </a:p>
          <a:p>
            <a:pPr marL="171450" indent="-171450">
              <a:buFont typeface="Wingdings" panose="05000000000000000000" pitchFamily="2" charset="2"/>
              <a:buChar char="Ø"/>
            </a:pPr>
            <a:r>
              <a:rPr lang="zh-TW" altLang="en-US" dirty="0" smtClean="0"/>
              <a:t>夠小，而無法再小</a:t>
            </a:r>
            <a:endParaRPr lang="en-US" altLang="zh-TW" dirty="0" smtClean="0"/>
          </a:p>
          <a:p>
            <a:pPr marL="171450" indent="-171450">
              <a:buFont typeface="Wingdings" panose="05000000000000000000" pitchFamily="2" charset="2"/>
              <a:buChar char="Ø"/>
            </a:pPr>
            <a:r>
              <a:rPr lang="zh-TW" altLang="en-US" dirty="0" smtClean="0"/>
              <a:t>服務與團隊是否能夠搭配</a:t>
            </a:r>
            <a:r>
              <a:rPr lang="en-US" altLang="zh-TW" dirty="0" smtClean="0"/>
              <a:t>?</a:t>
            </a:r>
            <a:r>
              <a:rPr lang="zh-TW" altLang="en-US" dirty="0" smtClean="0"/>
              <a:t> </a:t>
            </a:r>
            <a:r>
              <a:rPr lang="en-US" altLang="zh-TW" dirty="0" smtClean="0"/>
              <a:t>EX:</a:t>
            </a:r>
            <a:r>
              <a:rPr lang="zh-TW" altLang="en-US" dirty="0" smtClean="0"/>
              <a:t> </a:t>
            </a:r>
            <a:r>
              <a:rPr lang="en-US" altLang="zh-TW" dirty="0" smtClean="0"/>
              <a:t>codebase</a:t>
            </a:r>
            <a:r>
              <a:rPr lang="zh-TW" altLang="en-US" dirty="0" smtClean="0"/>
              <a:t> 過大，無法由多數個小團隊管理，就需要分解他</a:t>
            </a:r>
            <a:endParaRPr lang="en-US" altLang="zh-TW" dirty="0" smtClean="0"/>
          </a:p>
          <a:p>
            <a:pPr marL="171450" indent="-171450">
              <a:buFont typeface="Wingdings" panose="05000000000000000000" pitchFamily="2" charset="2"/>
              <a:buChar char="Ø"/>
            </a:pPr>
            <a:r>
              <a:rPr lang="zh-TW" altLang="en-US" dirty="0" smtClean="0"/>
              <a:t>服務越小，微服務的優點與缺點都會被放大</a:t>
            </a:r>
            <a:endParaRPr lang="en-US" altLang="zh-TW" dirty="0" smtClean="0"/>
          </a:p>
          <a:p>
            <a:pPr marL="628650" lvl="1" indent="-171450">
              <a:buFont typeface="Wingdings" panose="05000000000000000000" pitchFamily="2" charset="2"/>
              <a:buChar char="Ø"/>
            </a:pPr>
            <a:r>
              <a:rPr lang="zh-TW" altLang="en-US" dirty="0" smtClean="0"/>
              <a:t>優點</a:t>
            </a:r>
            <a:r>
              <a:rPr lang="en-US" altLang="zh-TW" dirty="0" smtClean="0"/>
              <a:t>:</a:t>
            </a:r>
            <a:r>
              <a:rPr lang="zh-TW" altLang="en-US" dirty="0" smtClean="0"/>
              <a:t> </a:t>
            </a:r>
            <a:r>
              <a:rPr lang="en-US" altLang="zh-TW" dirty="0" smtClean="0"/>
              <a:t>(</a:t>
            </a:r>
            <a:r>
              <a:rPr lang="zh-TW" altLang="en-US" dirty="0" smtClean="0"/>
              <a:t>同上</a:t>
            </a:r>
            <a:r>
              <a:rPr lang="en-US" altLang="zh-TW" dirty="0" smtClean="0"/>
              <a:t>)</a:t>
            </a:r>
          </a:p>
          <a:p>
            <a:pPr marL="628650" lvl="1" indent="-171450">
              <a:buFont typeface="Wingdings" panose="05000000000000000000" pitchFamily="2" charset="2"/>
              <a:buChar char="Ø"/>
            </a:pPr>
            <a:r>
              <a:rPr lang="zh-TW" altLang="en-US" dirty="0" smtClean="0"/>
              <a:t>缺點</a:t>
            </a:r>
            <a:r>
              <a:rPr lang="en-US" altLang="zh-TW" dirty="0" smtClean="0"/>
              <a:t>:</a:t>
            </a:r>
            <a:r>
              <a:rPr lang="zh-TW" altLang="en-US" dirty="0" smtClean="0"/>
              <a:t> 部屬上的困難，追蹤除厝的困難 </a:t>
            </a:r>
            <a:r>
              <a:rPr lang="en-US" altLang="zh-TW" dirty="0" smtClean="0"/>
              <a:t>&gt;</a:t>
            </a:r>
            <a:r>
              <a:rPr lang="zh-TW" altLang="en-US" dirty="0" smtClean="0"/>
              <a:t> 要借重基礎建設自動化，來簡化管理任務 </a:t>
            </a:r>
            <a:r>
              <a:rPr lang="en-US" altLang="zh-TW" dirty="0" smtClean="0"/>
              <a:t>(container)</a:t>
            </a:r>
          </a:p>
          <a:p>
            <a:endParaRPr lang="en-US" altLang="zh-TW" dirty="0" smtClean="0"/>
          </a:p>
          <a:p>
            <a:r>
              <a:rPr lang="en-US" altLang="zh-TW" dirty="0" smtClean="0"/>
              <a:t>Contain code plus “state”</a:t>
            </a:r>
          </a:p>
          <a:p>
            <a:endParaRPr lang="en-US" altLang="zh-TW" dirty="0" smtClean="0"/>
          </a:p>
          <a:p>
            <a:r>
              <a:rPr lang="en-US" altLang="zh-TW" dirty="0" smtClean="0"/>
              <a:t>Interact with other </a:t>
            </a:r>
            <a:r>
              <a:rPr lang="en-US" altLang="zh-TW" dirty="0" err="1" smtClean="0"/>
              <a:t>microservices</a:t>
            </a:r>
            <a:r>
              <a:rPr lang="en-US" altLang="zh-TW" dirty="0" smtClean="0"/>
              <a:t> over well defined interfaces</a:t>
            </a:r>
          </a:p>
          <a:p>
            <a:endParaRPr lang="en-US" altLang="zh-TW" dirty="0" smtClean="0"/>
          </a:p>
          <a:p>
            <a:r>
              <a:rPr lang="en-US" altLang="zh-TW" dirty="0" smtClean="0"/>
              <a:t>Remains consistent and available in the presence of failures</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972F0B76-EDEE-4AA5-ACEC-7C8ABBB51B36}" type="slidenum">
              <a:rPr lang="zh-TW" altLang="en-US" smtClean="0"/>
              <a:t>9</a:t>
            </a:fld>
            <a:endParaRPr lang="zh-TW" altLang="en-US"/>
          </a:p>
        </p:txBody>
      </p:sp>
    </p:spTree>
    <p:extLst>
      <p:ext uri="{BB962C8B-B14F-4D97-AF65-F5344CB8AC3E}">
        <p14:creationId xmlns:p14="http://schemas.microsoft.com/office/powerpoint/2010/main" val="3893813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Build and operate a service at scale</a:t>
            </a:r>
          </a:p>
          <a:p>
            <a:r>
              <a:rPr lang="en-US" altLang="zh-TW" dirty="0" smtClean="0"/>
              <a:t>Improved resource utilization to reduce cost</a:t>
            </a:r>
          </a:p>
          <a:p>
            <a:r>
              <a:rPr lang="en-US" altLang="zh-TW" dirty="0" smtClean="0"/>
              <a:t>Fault Isolation</a:t>
            </a:r>
          </a:p>
          <a:p>
            <a:r>
              <a:rPr lang="en-US" altLang="zh-TW" dirty="0" smtClean="0"/>
              <a:t>Small Focused Teams</a:t>
            </a:r>
          </a:p>
          <a:p>
            <a:r>
              <a:rPr lang="en-US" altLang="zh-TW" dirty="0" smtClean="0"/>
              <a:t>Continuous Innovation</a:t>
            </a:r>
          </a:p>
          <a:p>
            <a:r>
              <a:rPr lang="en-US" altLang="zh-TW" dirty="0" smtClean="0"/>
              <a:t>Can be written in any language and framework (and platform / OS)</a:t>
            </a:r>
            <a:endParaRPr lang="zh-TW" altLang="en-US" dirty="0"/>
          </a:p>
        </p:txBody>
      </p:sp>
      <p:sp>
        <p:nvSpPr>
          <p:cNvPr id="4" name="投影片編號版面配置區 3"/>
          <p:cNvSpPr>
            <a:spLocks noGrp="1"/>
          </p:cNvSpPr>
          <p:nvPr>
            <p:ph type="sldNum" sz="quarter" idx="10"/>
          </p:nvPr>
        </p:nvSpPr>
        <p:spPr/>
        <p:txBody>
          <a:bodyPr/>
          <a:lstStyle/>
          <a:p>
            <a:fld id="{972F0B76-EDEE-4AA5-ACEC-7C8ABBB51B36}" type="slidenum">
              <a:rPr lang="zh-TW" altLang="en-US" smtClean="0"/>
              <a:t>10</a:t>
            </a:fld>
            <a:endParaRPr lang="zh-TW" altLang="en-US"/>
          </a:p>
        </p:txBody>
      </p:sp>
    </p:spTree>
    <p:extLst>
      <p:ext uri="{BB962C8B-B14F-4D97-AF65-F5344CB8AC3E}">
        <p14:creationId xmlns:p14="http://schemas.microsoft.com/office/powerpoint/2010/main" val="1162349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Split to several independent services</a:t>
            </a:r>
          </a:p>
          <a:p>
            <a:pPr lvl="1"/>
            <a:r>
              <a:rPr lang="en-US" altLang="zh-TW" dirty="0" smtClean="0"/>
              <a:t>Define interfaces (API) and libraries (SDK) with backward compatibility</a:t>
            </a:r>
          </a:p>
          <a:p>
            <a:r>
              <a:rPr lang="en-US" altLang="zh-TW" dirty="0" smtClean="0"/>
              <a:t>Scale application in 3-dimations:</a:t>
            </a:r>
          </a:p>
          <a:p>
            <a:pPr lvl="1"/>
            <a:r>
              <a:rPr lang="en-US" altLang="zh-TW" dirty="0" smtClean="0"/>
              <a:t>Functional decomposition</a:t>
            </a:r>
          </a:p>
          <a:p>
            <a:pPr lvl="1"/>
            <a:r>
              <a:rPr lang="en-US" altLang="zh-TW" dirty="0" smtClean="0"/>
              <a:t>Scale by cloning</a:t>
            </a:r>
          </a:p>
          <a:p>
            <a:pPr lvl="1"/>
            <a:r>
              <a:rPr lang="en-US" altLang="zh-TW" dirty="0" smtClean="0"/>
              <a:t>Scale by splitting similar things</a:t>
            </a:r>
          </a:p>
          <a:p>
            <a:r>
              <a:rPr lang="en-US" altLang="zh-TW" dirty="0" smtClean="0"/>
              <a:t>Deploy service(s) in Containers</a:t>
            </a:r>
          </a:p>
          <a:p>
            <a:pPr lvl="1"/>
            <a:r>
              <a:rPr lang="en-US" altLang="zh-TW" dirty="0" smtClean="0"/>
              <a:t>Using Immutable Servers (No OS configuration, updating, remote administration was needed)</a:t>
            </a:r>
          </a:p>
          <a:p>
            <a:pPr lvl="1"/>
            <a:r>
              <a:rPr lang="en-US" altLang="zh-TW" dirty="0" smtClean="0"/>
              <a:t>Using Orchestration to management containers (networking, load balance and upgrade for each micro-services)</a:t>
            </a:r>
          </a:p>
          <a:p>
            <a:pPr lvl="1"/>
            <a:r>
              <a:rPr lang="en-US" altLang="zh-TW" dirty="0" smtClean="0"/>
              <a:t>Like “</a:t>
            </a:r>
            <a:r>
              <a:rPr lang="zh-TW" altLang="en-US" dirty="0" smtClean="0"/>
              <a:t>貨櫃</a:t>
            </a:r>
            <a:r>
              <a:rPr lang="en-US" altLang="zh-TW" dirty="0" smtClean="0"/>
              <a:t>“, </a:t>
            </a:r>
            <a:r>
              <a:rPr lang="zh-TW" altLang="en-US" dirty="0" smtClean="0"/>
              <a:t>所有貨物出廠就早就裝好，貨運公司只負責貨櫃的搬運，追蹤，管理。運送過程完全不會更動任何貨櫃內的東西。開發者 </a:t>
            </a:r>
            <a:r>
              <a:rPr lang="en-US" altLang="zh-TW" dirty="0" smtClean="0"/>
              <a:t>=</a:t>
            </a:r>
            <a:r>
              <a:rPr lang="zh-TW" altLang="en-US" dirty="0" smtClean="0"/>
              <a:t> 工廠，</a:t>
            </a:r>
            <a:r>
              <a:rPr lang="en-US" altLang="zh-TW" dirty="0" smtClean="0"/>
              <a:t>IT</a:t>
            </a:r>
            <a:r>
              <a:rPr lang="zh-TW" altLang="en-US" dirty="0" smtClean="0"/>
              <a:t>就像貨運公司，把服務送達 </a:t>
            </a:r>
            <a:r>
              <a:rPr lang="en-US" altLang="zh-TW" dirty="0" smtClean="0"/>
              <a:t>User</a:t>
            </a:r>
            <a:r>
              <a:rPr lang="zh-TW" altLang="en-US" dirty="0" smtClean="0"/>
              <a:t> 身上。</a:t>
            </a:r>
            <a:endParaRPr lang="en-US" altLang="zh-TW" dirty="0" smtClean="0"/>
          </a:p>
          <a:p>
            <a:endParaRPr lang="en-US" altLang="zh-TW" dirty="0" smtClean="0"/>
          </a:p>
          <a:p>
            <a:r>
              <a:rPr lang="en-US" altLang="zh-TW" dirty="0" smtClean="0"/>
              <a:t>Ex: </a:t>
            </a:r>
            <a:r>
              <a:rPr lang="zh-TW" altLang="en-US" dirty="0" smtClean="0"/>
              <a:t>手機的 </a:t>
            </a:r>
            <a:r>
              <a:rPr lang="en-US" altLang="zh-TW" dirty="0" smtClean="0"/>
              <a:t>OS / APP </a:t>
            </a:r>
            <a:r>
              <a:rPr lang="zh-TW" altLang="en-US" dirty="0" smtClean="0"/>
              <a:t>有升級，不需要更新軟體，只要丟掉舊手機，換台新的</a:t>
            </a:r>
            <a:r>
              <a:rPr lang="en-US" altLang="zh-TW" dirty="0" smtClean="0"/>
              <a:t>(</a:t>
            </a:r>
            <a:r>
              <a:rPr lang="zh-TW" altLang="en-US" dirty="0" smtClean="0"/>
              <a:t>已安裝新軟體</a:t>
            </a:r>
            <a:r>
              <a:rPr lang="en-US" altLang="zh-TW" dirty="0" smtClean="0"/>
              <a:t>)</a:t>
            </a:r>
            <a:r>
              <a:rPr lang="zh-TW" altLang="en-US" dirty="0" smtClean="0"/>
              <a:t>打開就可以用了。</a:t>
            </a:r>
            <a:r>
              <a:rPr lang="en-US" altLang="zh-TW" dirty="0" smtClean="0"/>
              <a:t/>
            </a:r>
            <a:br>
              <a:rPr lang="en-US" altLang="zh-TW" dirty="0" smtClean="0"/>
            </a:br>
            <a:r>
              <a:rPr lang="en-US" altLang="zh-TW" dirty="0" smtClean="0"/>
              <a:t>&gt;</a:t>
            </a:r>
            <a:r>
              <a:rPr lang="zh-TW" altLang="en-US" dirty="0" smtClean="0"/>
              <a:t> 當然沒人這麼笨，因為更新 </a:t>
            </a:r>
            <a:r>
              <a:rPr lang="en-US" altLang="zh-TW" dirty="0" smtClean="0"/>
              <a:t>APP</a:t>
            </a:r>
            <a:r>
              <a:rPr lang="zh-TW" altLang="en-US" dirty="0" smtClean="0"/>
              <a:t> </a:t>
            </a:r>
            <a:r>
              <a:rPr lang="en-US" altLang="zh-TW" dirty="0" smtClean="0"/>
              <a:t>/</a:t>
            </a:r>
            <a:r>
              <a:rPr lang="zh-TW" altLang="en-US" dirty="0" smtClean="0"/>
              <a:t> </a:t>
            </a:r>
            <a:r>
              <a:rPr lang="en-US" altLang="zh-TW" dirty="0" smtClean="0"/>
              <a:t>OS</a:t>
            </a:r>
            <a:r>
              <a:rPr lang="zh-TW" altLang="en-US" dirty="0" smtClean="0"/>
              <a:t> 比較便宜。</a:t>
            </a:r>
            <a:endParaRPr lang="en-US" altLang="zh-TW" dirty="0" smtClean="0"/>
          </a:p>
          <a:p>
            <a:r>
              <a:rPr lang="en-US" altLang="zh-TW" dirty="0" smtClean="0"/>
              <a:t>&gt;</a:t>
            </a:r>
            <a:r>
              <a:rPr lang="zh-TW" altLang="en-US" dirty="0" smtClean="0"/>
              <a:t> 但是，如果你一次有上百台 </a:t>
            </a:r>
            <a:r>
              <a:rPr lang="en-US" altLang="zh-TW" dirty="0" smtClean="0"/>
              <a:t>SERVER</a:t>
            </a:r>
            <a:r>
              <a:rPr lang="zh-TW" altLang="en-US" dirty="0" smtClean="0"/>
              <a:t> 要更新 </a:t>
            </a:r>
            <a:r>
              <a:rPr lang="en-US" altLang="zh-TW" dirty="0" smtClean="0"/>
              <a:t>(</a:t>
            </a:r>
            <a:r>
              <a:rPr lang="zh-TW" altLang="en-US" dirty="0" smtClean="0"/>
              <a:t>更新很麻煩，又很慢</a:t>
            </a:r>
            <a:r>
              <a:rPr lang="en-US" altLang="zh-TW" dirty="0" smtClean="0"/>
              <a:t>)</a:t>
            </a:r>
            <a:r>
              <a:rPr lang="zh-TW" altLang="en-US" dirty="0" smtClean="0"/>
              <a:t>，同時替換機器又很便宜 </a:t>
            </a:r>
            <a:r>
              <a:rPr lang="en-US" altLang="zh-TW" dirty="0" smtClean="0"/>
              <a:t>(</a:t>
            </a:r>
            <a:r>
              <a:rPr lang="zh-TW" altLang="en-US" dirty="0" smtClean="0"/>
              <a:t>虛擬的嘛</a:t>
            </a:r>
            <a:r>
              <a:rPr lang="en-US" altLang="zh-TW" dirty="0" smtClean="0"/>
              <a:t>!</a:t>
            </a:r>
            <a:r>
              <a:rPr lang="zh-TW" altLang="en-US" dirty="0" smtClean="0"/>
              <a:t> 下幾行指令就好</a:t>
            </a:r>
            <a:r>
              <a:rPr lang="en-US" altLang="zh-TW" dirty="0" smtClean="0"/>
              <a:t>)</a:t>
            </a:r>
            <a:r>
              <a:rPr lang="zh-TW" altLang="en-US" dirty="0" smtClean="0"/>
              <a:t>，更換速度又快又簡單</a:t>
            </a:r>
            <a:r>
              <a:rPr lang="en-US" altLang="zh-TW" dirty="0" smtClean="0"/>
              <a:t>(</a:t>
            </a:r>
            <a:r>
              <a:rPr lang="zh-TW" altLang="en-US" dirty="0" smtClean="0"/>
              <a:t>如果只要幾秒鐘</a:t>
            </a:r>
            <a:r>
              <a:rPr lang="en-US" altLang="zh-TW" dirty="0" smtClean="0"/>
              <a:t>)</a:t>
            </a:r>
            <a:r>
              <a:rPr lang="zh-TW" altLang="en-US" dirty="0" smtClean="0"/>
              <a:t> 的話</a:t>
            </a:r>
            <a:r>
              <a:rPr lang="en-US" altLang="zh-TW" dirty="0" smtClean="0"/>
              <a:t/>
            </a:r>
            <a:br>
              <a:rPr lang="en-US" altLang="zh-TW" dirty="0" smtClean="0"/>
            </a:br>
            <a:r>
              <a:rPr lang="en-US" altLang="zh-TW" dirty="0" smtClean="0"/>
              <a:t>&gt;</a:t>
            </a:r>
            <a:r>
              <a:rPr lang="zh-TW" altLang="en-US" dirty="0" smtClean="0"/>
              <a:t> 而且所有 </a:t>
            </a:r>
            <a:r>
              <a:rPr lang="en-US" altLang="zh-TW" dirty="0" smtClean="0"/>
              <a:t>OS</a:t>
            </a:r>
            <a:r>
              <a:rPr lang="zh-TW" altLang="en-US" dirty="0" smtClean="0"/>
              <a:t> </a:t>
            </a:r>
            <a:r>
              <a:rPr lang="en-US" altLang="zh-TW" dirty="0" smtClean="0"/>
              <a:t>/</a:t>
            </a:r>
            <a:r>
              <a:rPr lang="zh-TW" altLang="en-US" dirty="0" smtClean="0"/>
              <a:t> </a:t>
            </a:r>
            <a:r>
              <a:rPr lang="en-US" altLang="zh-TW" dirty="0" smtClean="0"/>
              <a:t>APP</a:t>
            </a:r>
            <a:r>
              <a:rPr lang="zh-TW" altLang="en-US" dirty="0" smtClean="0"/>
              <a:t> 的替換程序通通一樣，則丟掉換新的會是更好的做法</a:t>
            </a:r>
            <a:endParaRPr lang="en-US" altLang="zh-TW" dirty="0" smtClean="0"/>
          </a:p>
          <a:p>
            <a:r>
              <a:rPr lang="en-US" altLang="zh-TW" dirty="0" smtClean="0"/>
              <a:t>&gt;</a:t>
            </a:r>
            <a:r>
              <a:rPr lang="zh-TW" altLang="en-US" dirty="0" smtClean="0"/>
              <a:t> 因此，找一套合適的管理工具，來管理這樣的 </a:t>
            </a:r>
            <a:r>
              <a:rPr lang="en-US" altLang="zh-TW" dirty="0" smtClean="0"/>
              <a:t>VM</a:t>
            </a:r>
            <a:r>
              <a:rPr lang="zh-TW" altLang="en-US" dirty="0" smtClean="0"/>
              <a:t> </a:t>
            </a:r>
            <a:r>
              <a:rPr lang="en-US" altLang="zh-TW" dirty="0" smtClean="0"/>
              <a:t>/</a:t>
            </a:r>
            <a:r>
              <a:rPr lang="zh-TW" altLang="en-US" dirty="0" smtClean="0"/>
              <a:t> </a:t>
            </a:r>
            <a:r>
              <a:rPr lang="en-US" altLang="zh-TW" dirty="0" smtClean="0"/>
              <a:t>CONTAINER</a:t>
            </a:r>
            <a:r>
              <a:rPr lang="zh-TW" altLang="en-US" dirty="0" smtClean="0"/>
              <a:t> 是理想的做法</a:t>
            </a:r>
            <a:endParaRPr lang="zh-TW" altLang="en-US" dirty="0"/>
          </a:p>
        </p:txBody>
      </p:sp>
      <p:sp>
        <p:nvSpPr>
          <p:cNvPr id="4" name="投影片編號版面配置區 3"/>
          <p:cNvSpPr>
            <a:spLocks noGrp="1"/>
          </p:cNvSpPr>
          <p:nvPr>
            <p:ph type="sldNum" sz="quarter" idx="10"/>
          </p:nvPr>
        </p:nvSpPr>
        <p:spPr/>
        <p:txBody>
          <a:bodyPr/>
          <a:lstStyle/>
          <a:p>
            <a:fld id="{972F0B76-EDEE-4AA5-ACEC-7C8ABBB51B36}" type="slidenum">
              <a:rPr lang="zh-TW" altLang="en-US" smtClean="0"/>
              <a:t>11</a:t>
            </a:fld>
            <a:endParaRPr lang="zh-TW" altLang="en-US"/>
          </a:p>
        </p:txBody>
      </p:sp>
    </p:spTree>
    <p:extLst>
      <p:ext uri="{BB962C8B-B14F-4D97-AF65-F5344CB8AC3E}">
        <p14:creationId xmlns:p14="http://schemas.microsoft.com/office/powerpoint/2010/main" val="1929061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Split to several independent services</a:t>
            </a:r>
          </a:p>
          <a:p>
            <a:pPr lvl="1"/>
            <a:r>
              <a:rPr lang="en-US" altLang="zh-TW" dirty="0" smtClean="0"/>
              <a:t>Define interfaces (API) and libraries (SDK) with backward compatibility</a:t>
            </a:r>
          </a:p>
          <a:p>
            <a:r>
              <a:rPr lang="en-US" altLang="zh-TW" dirty="0" smtClean="0"/>
              <a:t>Scale application in 3-dimations:</a:t>
            </a:r>
          </a:p>
          <a:p>
            <a:pPr lvl="1"/>
            <a:r>
              <a:rPr lang="en-US" altLang="zh-TW" dirty="0" smtClean="0"/>
              <a:t>Functional decomposition</a:t>
            </a:r>
          </a:p>
          <a:p>
            <a:pPr lvl="1"/>
            <a:r>
              <a:rPr lang="en-US" altLang="zh-TW" dirty="0" smtClean="0"/>
              <a:t>Scale by cloning</a:t>
            </a:r>
          </a:p>
          <a:p>
            <a:pPr lvl="1"/>
            <a:r>
              <a:rPr lang="en-US" altLang="zh-TW" dirty="0" smtClean="0"/>
              <a:t>Scale by splitting similar things</a:t>
            </a:r>
          </a:p>
          <a:p>
            <a:r>
              <a:rPr lang="en-US" altLang="zh-TW" dirty="0" smtClean="0"/>
              <a:t>Deploy service(s) in Containers</a:t>
            </a:r>
          </a:p>
          <a:p>
            <a:pPr lvl="1"/>
            <a:r>
              <a:rPr lang="en-US" altLang="zh-TW" dirty="0" smtClean="0"/>
              <a:t>Using Immutable Servers (No OS configuration, updating, remote administration was needed)</a:t>
            </a:r>
          </a:p>
          <a:p>
            <a:pPr lvl="1"/>
            <a:r>
              <a:rPr lang="en-US" altLang="zh-TW" dirty="0" smtClean="0"/>
              <a:t>Using Orchestration to management containers (networking, load balance and upgrade for each micro-services)</a:t>
            </a:r>
          </a:p>
          <a:p>
            <a:pPr lvl="1"/>
            <a:r>
              <a:rPr lang="en-US" altLang="zh-TW" dirty="0" smtClean="0"/>
              <a:t>Like “</a:t>
            </a:r>
            <a:r>
              <a:rPr lang="zh-TW" altLang="en-US" dirty="0" smtClean="0"/>
              <a:t>貨櫃</a:t>
            </a:r>
            <a:r>
              <a:rPr lang="en-US" altLang="zh-TW" dirty="0" smtClean="0"/>
              <a:t>“, </a:t>
            </a:r>
            <a:r>
              <a:rPr lang="zh-TW" altLang="en-US" dirty="0" smtClean="0"/>
              <a:t>所有貨物出廠就早就裝好，貨運公司只負責貨櫃的搬運，追蹤，管理。運送過程完全不會更動任何貨櫃內的東西。開發者 </a:t>
            </a:r>
            <a:r>
              <a:rPr lang="en-US" altLang="zh-TW" dirty="0" smtClean="0"/>
              <a:t>=</a:t>
            </a:r>
            <a:r>
              <a:rPr lang="zh-TW" altLang="en-US" dirty="0" smtClean="0"/>
              <a:t> 工廠，</a:t>
            </a:r>
            <a:r>
              <a:rPr lang="en-US" altLang="zh-TW" dirty="0" smtClean="0"/>
              <a:t>IT</a:t>
            </a:r>
            <a:r>
              <a:rPr lang="zh-TW" altLang="en-US" dirty="0" smtClean="0"/>
              <a:t>就像貨運公司，把服務送達 </a:t>
            </a:r>
            <a:r>
              <a:rPr lang="en-US" altLang="zh-TW" dirty="0" smtClean="0"/>
              <a:t>User</a:t>
            </a:r>
            <a:r>
              <a:rPr lang="zh-TW" altLang="en-US" dirty="0" smtClean="0"/>
              <a:t> 身上。</a:t>
            </a:r>
            <a:endParaRPr lang="en-US" altLang="zh-TW" dirty="0" smtClean="0"/>
          </a:p>
          <a:p>
            <a:endParaRPr lang="en-US" altLang="zh-TW" dirty="0" smtClean="0"/>
          </a:p>
          <a:p>
            <a:r>
              <a:rPr lang="en-US" altLang="zh-TW" dirty="0" smtClean="0"/>
              <a:t>Ex: </a:t>
            </a:r>
            <a:r>
              <a:rPr lang="zh-TW" altLang="en-US" dirty="0" smtClean="0"/>
              <a:t>手機的 </a:t>
            </a:r>
            <a:r>
              <a:rPr lang="en-US" altLang="zh-TW" dirty="0" smtClean="0"/>
              <a:t>OS / APP </a:t>
            </a:r>
            <a:r>
              <a:rPr lang="zh-TW" altLang="en-US" dirty="0" smtClean="0"/>
              <a:t>有升級，不需要更新軟體，只要丟掉舊手機，換台新的</a:t>
            </a:r>
            <a:r>
              <a:rPr lang="en-US" altLang="zh-TW" dirty="0" smtClean="0"/>
              <a:t>(</a:t>
            </a:r>
            <a:r>
              <a:rPr lang="zh-TW" altLang="en-US" dirty="0" smtClean="0"/>
              <a:t>已安裝新軟體</a:t>
            </a:r>
            <a:r>
              <a:rPr lang="en-US" altLang="zh-TW" dirty="0" smtClean="0"/>
              <a:t>)</a:t>
            </a:r>
            <a:r>
              <a:rPr lang="zh-TW" altLang="en-US" dirty="0" smtClean="0"/>
              <a:t>打開就可以用了。</a:t>
            </a:r>
            <a:r>
              <a:rPr lang="en-US" altLang="zh-TW" dirty="0" smtClean="0"/>
              <a:t/>
            </a:r>
            <a:br>
              <a:rPr lang="en-US" altLang="zh-TW" dirty="0" smtClean="0"/>
            </a:br>
            <a:r>
              <a:rPr lang="en-US" altLang="zh-TW" dirty="0" smtClean="0"/>
              <a:t>&gt;</a:t>
            </a:r>
            <a:r>
              <a:rPr lang="zh-TW" altLang="en-US" dirty="0" smtClean="0"/>
              <a:t> 當然沒人這麼笨，因為更新 </a:t>
            </a:r>
            <a:r>
              <a:rPr lang="en-US" altLang="zh-TW" dirty="0" smtClean="0"/>
              <a:t>APP</a:t>
            </a:r>
            <a:r>
              <a:rPr lang="zh-TW" altLang="en-US" dirty="0" smtClean="0"/>
              <a:t> </a:t>
            </a:r>
            <a:r>
              <a:rPr lang="en-US" altLang="zh-TW" dirty="0" smtClean="0"/>
              <a:t>/</a:t>
            </a:r>
            <a:r>
              <a:rPr lang="zh-TW" altLang="en-US" dirty="0" smtClean="0"/>
              <a:t> </a:t>
            </a:r>
            <a:r>
              <a:rPr lang="en-US" altLang="zh-TW" dirty="0" smtClean="0"/>
              <a:t>OS</a:t>
            </a:r>
            <a:r>
              <a:rPr lang="zh-TW" altLang="en-US" dirty="0" smtClean="0"/>
              <a:t> 比較便宜。</a:t>
            </a:r>
            <a:endParaRPr lang="en-US" altLang="zh-TW" dirty="0" smtClean="0"/>
          </a:p>
          <a:p>
            <a:r>
              <a:rPr lang="en-US" altLang="zh-TW" dirty="0" smtClean="0"/>
              <a:t>&gt;</a:t>
            </a:r>
            <a:r>
              <a:rPr lang="zh-TW" altLang="en-US" dirty="0" smtClean="0"/>
              <a:t> 但是，如果你一次有上百台 </a:t>
            </a:r>
            <a:r>
              <a:rPr lang="en-US" altLang="zh-TW" dirty="0" smtClean="0"/>
              <a:t>SERVER</a:t>
            </a:r>
            <a:r>
              <a:rPr lang="zh-TW" altLang="en-US" dirty="0" smtClean="0"/>
              <a:t> 要更新 </a:t>
            </a:r>
            <a:r>
              <a:rPr lang="en-US" altLang="zh-TW" dirty="0" smtClean="0"/>
              <a:t>(</a:t>
            </a:r>
            <a:r>
              <a:rPr lang="zh-TW" altLang="en-US" dirty="0" smtClean="0"/>
              <a:t>更新很麻煩，又很慢</a:t>
            </a:r>
            <a:r>
              <a:rPr lang="en-US" altLang="zh-TW" dirty="0" smtClean="0"/>
              <a:t>)</a:t>
            </a:r>
            <a:r>
              <a:rPr lang="zh-TW" altLang="en-US" dirty="0" smtClean="0"/>
              <a:t>，同時替換機器又很便宜 </a:t>
            </a:r>
            <a:r>
              <a:rPr lang="en-US" altLang="zh-TW" dirty="0" smtClean="0"/>
              <a:t>(</a:t>
            </a:r>
            <a:r>
              <a:rPr lang="zh-TW" altLang="en-US" dirty="0" smtClean="0"/>
              <a:t>虛擬的嘛</a:t>
            </a:r>
            <a:r>
              <a:rPr lang="en-US" altLang="zh-TW" dirty="0" smtClean="0"/>
              <a:t>!</a:t>
            </a:r>
            <a:r>
              <a:rPr lang="zh-TW" altLang="en-US" dirty="0" smtClean="0"/>
              <a:t> 下幾行指令就好</a:t>
            </a:r>
            <a:r>
              <a:rPr lang="en-US" altLang="zh-TW" dirty="0" smtClean="0"/>
              <a:t>)</a:t>
            </a:r>
            <a:r>
              <a:rPr lang="zh-TW" altLang="en-US" dirty="0" smtClean="0"/>
              <a:t>，更換速度又快又簡單</a:t>
            </a:r>
            <a:r>
              <a:rPr lang="en-US" altLang="zh-TW" dirty="0" smtClean="0"/>
              <a:t>(</a:t>
            </a:r>
            <a:r>
              <a:rPr lang="zh-TW" altLang="en-US" dirty="0" smtClean="0"/>
              <a:t>如果只要幾秒鐘</a:t>
            </a:r>
            <a:r>
              <a:rPr lang="en-US" altLang="zh-TW" dirty="0" smtClean="0"/>
              <a:t>)</a:t>
            </a:r>
            <a:r>
              <a:rPr lang="zh-TW" altLang="en-US" dirty="0" smtClean="0"/>
              <a:t> 的話</a:t>
            </a:r>
            <a:r>
              <a:rPr lang="en-US" altLang="zh-TW" dirty="0" smtClean="0"/>
              <a:t/>
            </a:r>
            <a:br>
              <a:rPr lang="en-US" altLang="zh-TW" dirty="0" smtClean="0"/>
            </a:br>
            <a:r>
              <a:rPr lang="en-US" altLang="zh-TW" dirty="0" smtClean="0"/>
              <a:t>&gt;</a:t>
            </a:r>
            <a:r>
              <a:rPr lang="zh-TW" altLang="en-US" dirty="0" smtClean="0"/>
              <a:t> 而且所有 </a:t>
            </a:r>
            <a:r>
              <a:rPr lang="en-US" altLang="zh-TW" dirty="0" smtClean="0"/>
              <a:t>OS</a:t>
            </a:r>
            <a:r>
              <a:rPr lang="zh-TW" altLang="en-US" dirty="0" smtClean="0"/>
              <a:t> </a:t>
            </a:r>
            <a:r>
              <a:rPr lang="en-US" altLang="zh-TW" dirty="0" smtClean="0"/>
              <a:t>/</a:t>
            </a:r>
            <a:r>
              <a:rPr lang="zh-TW" altLang="en-US" dirty="0" smtClean="0"/>
              <a:t> </a:t>
            </a:r>
            <a:r>
              <a:rPr lang="en-US" altLang="zh-TW" dirty="0" smtClean="0"/>
              <a:t>APP</a:t>
            </a:r>
            <a:r>
              <a:rPr lang="zh-TW" altLang="en-US" dirty="0" smtClean="0"/>
              <a:t> 的替換程序通通一樣，則丟掉換新的會是更好的做法</a:t>
            </a:r>
            <a:endParaRPr lang="en-US" altLang="zh-TW" dirty="0" smtClean="0"/>
          </a:p>
          <a:p>
            <a:r>
              <a:rPr lang="en-US" altLang="zh-TW" dirty="0" smtClean="0"/>
              <a:t>&gt;</a:t>
            </a:r>
            <a:r>
              <a:rPr lang="zh-TW" altLang="en-US" dirty="0" smtClean="0"/>
              <a:t> 因此，找一套合適的管理工具，來管理這樣的 </a:t>
            </a:r>
            <a:r>
              <a:rPr lang="en-US" altLang="zh-TW" dirty="0" smtClean="0"/>
              <a:t>VM</a:t>
            </a:r>
            <a:r>
              <a:rPr lang="zh-TW" altLang="en-US" dirty="0" smtClean="0"/>
              <a:t> </a:t>
            </a:r>
            <a:r>
              <a:rPr lang="en-US" altLang="zh-TW" dirty="0" smtClean="0"/>
              <a:t>/</a:t>
            </a:r>
            <a:r>
              <a:rPr lang="zh-TW" altLang="en-US" dirty="0" smtClean="0"/>
              <a:t> </a:t>
            </a:r>
            <a:r>
              <a:rPr lang="en-US" altLang="zh-TW" dirty="0" smtClean="0"/>
              <a:t>CONTAINER</a:t>
            </a:r>
            <a:r>
              <a:rPr lang="zh-TW" altLang="en-US" dirty="0" smtClean="0"/>
              <a:t> 是理想的做法</a:t>
            </a:r>
            <a:endParaRPr lang="zh-TW" altLang="en-US" dirty="0"/>
          </a:p>
        </p:txBody>
      </p:sp>
      <p:sp>
        <p:nvSpPr>
          <p:cNvPr id="4" name="投影片編號版面配置區 3"/>
          <p:cNvSpPr>
            <a:spLocks noGrp="1"/>
          </p:cNvSpPr>
          <p:nvPr>
            <p:ph type="sldNum" sz="quarter" idx="10"/>
          </p:nvPr>
        </p:nvSpPr>
        <p:spPr/>
        <p:txBody>
          <a:bodyPr/>
          <a:lstStyle/>
          <a:p>
            <a:fld id="{972F0B76-EDEE-4AA5-ACEC-7C8ABBB51B36}" type="slidenum">
              <a:rPr lang="zh-TW" altLang="en-US" smtClean="0"/>
              <a:t>12</a:t>
            </a:fld>
            <a:endParaRPr lang="zh-TW" altLang="en-US"/>
          </a:p>
        </p:txBody>
      </p:sp>
    </p:spTree>
    <p:extLst>
      <p:ext uri="{BB962C8B-B14F-4D97-AF65-F5344CB8AC3E}">
        <p14:creationId xmlns:p14="http://schemas.microsoft.com/office/powerpoint/2010/main" val="3610877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趨勢</a:t>
            </a:r>
            <a:r>
              <a:rPr lang="en-US" altLang="zh-TW" dirty="0" smtClean="0"/>
              <a:t>:</a:t>
            </a:r>
          </a:p>
          <a:p>
            <a:r>
              <a:rPr lang="zh-TW" altLang="en-US" dirty="0" smtClean="0"/>
              <a:t>不可更改的 </a:t>
            </a:r>
            <a:r>
              <a:rPr lang="en-US" altLang="zh-TW" dirty="0" smtClean="0"/>
              <a:t>OS</a:t>
            </a:r>
          </a:p>
          <a:p>
            <a:r>
              <a:rPr lang="zh-TW" altLang="en-US" dirty="0" smtClean="0"/>
              <a:t>單一功能的 </a:t>
            </a:r>
            <a:r>
              <a:rPr lang="en-US" altLang="zh-TW" dirty="0" smtClean="0"/>
              <a:t>OS</a:t>
            </a:r>
          </a:p>
          <a:p>
            <a:r>
              <a:rPr lang="en-US" altLang="zh-TW" dirty="0" err="1" smtClean="0"/>
              <a:t>UniKernel</a:t>
            </a:r>
            <a:endParaRPr lang="en-US" altLang="zh-TW" dirty="0" smtClean="0"/>
          </a:p>
          <a:p>
            <a:r>
              <a:rPr lang="en-US" altLang="zh-TW" dirty="0" smtClean="0"/>
              <a:t>OS</a:t>
            </a:r>
            <a:r>
              <a:rPr lang="zh-TW" altLang="en-US" dirty="0" smtClean="0"/>
              <a:t> 只是為了執行 </a:t>
            </a:r>
            <a:r>
              <a:rPr lang="en-US" altLang="zh-TW" dirty="0" smtClean="0"/>
              <a:t>Container Engine</a:t>
            </a:r>
          </a:p>
          <a:p>
            <a:r>
              <a:rPr lang="en-US" altLang="zh-TW" dirty="0" smtClean="0"/>
              <a:t>…</a:t>
            </a:r>
            <a:endParaRPr lang="zh-TW" altLang="en-US" dirty="0"/>
          </a:p>
        </p:txBody>
      </p:sp>
      <p:sp>
        <p:nvSpPr>
          <p:cNvPr id="4" name="投影片編號版面配置區 3"/>
          <p:cNvSpPr>
            <a:spLocks noGrp="1"/>
          </p:cNvSpPr>
          <p:nvPr>
            <p:ph type="sldNum" sz="quarter" idx="10"/>
          </p:nvPr>
        </p:nvSpPr>
        <p:spPr/>
        <p:txBody>
          <a:bodyPr/>
          <a:lstStyle/>
          <a:p>
            <a:fld id="{20BD193C-AFAD-4D5E-AADA-7492B6BCCC6C}" type="slidenum">
              <a:rPr lang="zh-TW" altLang="en-US" smtClean="0"/>
              <a:t>15</a:t>
            </a:fld>
            <a:endParaRPr lang="zh-TW" altLang="en-US"/>
          </a:p>
        </p:txBody>
      </p:sp>
    </p:spTree>
    <p:extLst>
      <p:ext uri="{BB962C8B-B14F-4D97-AF65-F5344CB8AC3E}">
        <p14:creationId xmlns:p14="http://schemas.microsoft.com/office/powerpoint/2010/main" val="1398263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t>容器被視為黑盒子，內部不需要也不允許變動 </a:t>
            </a:r>
            <a:r>
              <a:rPr lang="en-US" altLang="zh-TW" sz="1200" dirty="0" smtClean="0"/>
              <a:t>(immutable</a:t>
            </a:r>
            <a:r>
              <a:rPr lang="zh-TW" altLang="en-US" sz="1200" dirty="0" smtClean="0"/>
              <a:t> </a:t>
            </a:r>
            <a:r>
              <a:rPr lang="en-US" altLang="zh-TW" sz="1200" dirty="0" smtClean="0"/>
              <a:t>server), </a:t>
            </a:r>
            <a:r>
              <a:rPr lang="zh-TW" altLang="en-US" sz="1200" dirty="0" smtClean="0"/>
              <a:t>有任何異動應該重新 </a:t>
            </a:r>
            <a:r>
              <a:rPr lang="en-US" altLang="zh-TW" sz="1200" dirty="0" smtClean="0"/>
              <a:t>BUILD</a:t>
            </a:r>
            <a:r>
              <a:rPr lang="zh-TW" altLang="en-US" sz="1200" dirty="0" smtClean="0"/>
              <a:t> </a:t>
            </a:r>
            <a:r>
              <a:rPr lang="en-US" altLang="zh-TW" sz="1200" dirty="0" smtClean="0"/>
              <a:t>&gt;</a:t>
            </a:r>
            <a:r>
              <a:rPr lang="zh-TW" altLang="en-US" sz="1200" dirty="0" smtClean="0"/>
              <a:t> </a:t>
            </a:r>
            <a:r>
              <a:rPr lang="en-US" altLang="zh-TW" sz="1200" dirty="0" smtClean="0"/>
              <a:t>SHIP</a:t>
            </a:r>
            <a:r>
              <a:rPr lang="zh-TW" altLang="en-US" sz="1200" dirty="0" smtClean="0"/>
              <a:t> </a:t>
            </a:r>
            <a:r>
              <a:rPr lang="en-US" altLang="zh-TW" sz="1200" dirty="0" smtClean="0"/>
              <a:t>&gt;</a:t>
            </a:r>
            <a:r>
              <a:rPr lang="zh-TW" altLang="en-US" sz="1200" dirty="0" smtClean="0"/>
              <a:t> </a:t>
            </a:r>
            <a:r>
              <a:rPr lang="en-US" altLang="zh-TW" sz="1200" dirty="0" smtClean="0"/>
              <a:t>RUN</a:t>
            </a:r>
            <a:r>
              <a:rPr lang="zh-TW" altLang="en-US" sz="1200" dirty="0" smtClean="0"/>
              <a:t>，因此可以大幅簡化管理成本。</a:t>
            </a:r>
          </a:p>
          <a:p>
            <a:endParaRPr lang="zh-TW" altLang="en-US" dirty="0"/>
          </a:p>
        </p:txBody>
      </p:sp>
      <p:sp>
        <p:nvSpPr>
          <p:cNvPr id="4" name="投影片編號版面配置區 3"/>
          <p:cNvSpPr>
            <a:spLocks noGrp="1"/>
          </p:cNvSpPr>
          <p:nvPr>
            <p:ph type="sldNum" sz="quarter" idx="10"/>
          </p:nvPr>
        </p:nvSpPr>
        <p:spPr/>
        <p:txBody>
          <a:bodyPr/>
          <a:lstStyle/>
          <a:p>
            <a:fld id="{972F0B76-EDEE-4AA5-ACEC-7C8ABBB51B36}" type="slidenum">
              <a:rPr lang="zh-TW" altLang="en-US" smtClean="0"/>
              <a:t>16</a:t>
            </a:fld>
            <a:endParaRPr lang="zh-TW" altLang="en-US"/>
          </a:p>
        </p:txBody>
      </p:sp>
    </p:spTree>
    <p:extLst>
      <p:ext uri="{BB962C8B-B14F-4D97-AF65-F5344CB8AC3E}">
        <p14:creationId xmlns:p14="http://schemas.microsoft.com/office/powerpoint/2010/main" val="990852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t>9/7/2016 12:29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351684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t>9/7/2016 12:29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726450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549D0E90-B4AA-4A91-9F5E-A9EAD6716FF0}" type="datetimeFigureOut">
              <a:rPr lang="zh-TW" altLang="en-US" smtClean="0"/>
              <a:t>2016/9/7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1949885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49D0E90-B4AA-4A91-9F5E-A9EAD6716FF0}" type="datetimeFigureOut">
              <a:rPr lang="zh-TW" altLang="en-US" smtClean="0"/>
              <a:t>2016/9/7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2477567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zh-TW" altLang="en-US" smtClean="0"/>
              <a:t>按一下以編輯母片標題樣式</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549D0E90-B4AA-4A91-9F5E-A9EAD6716FF0}" type="datetimeFigureOut">
              <a:rPr lang="zh-TW" altLang="en-US" smtClean="0"/>
              <a:t>2016/9/7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1092833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549D0E90-B4AA-4A91-9F5E-A9EAD6716FF0}" type="datetimeFigureOut">
              <a:rPr lang="zh-TW" altLang="en-US" smtClean="0"/>
              <a:t>2016/9/7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3516351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49D0E90-B4AA-4A91-9F5E-A9EAD6716FF0}" type="datetimeFigureOut">
              <a:rPr lang="zh-TW" altLang="en-US" smtClean="0"/>
              <a:t>2016/9/7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2458741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549D0E90-B4AA-4A91-9F5E-A9EAD6716FF0}" type="datetimeFigureOut">
              <a:rPr lang="zh-TW" altLang="en-US" smtClean="0"/>
              <a:t>2016/9/7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20415589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549D0E90-B4AA-4A91-9F5E-A9EAD6716FF0}" type="datetimeFigureOut">
              <a:rPr lang="zh-TW" altLang="en-US" smtClean="0"/>
              <a:t>2016/9/7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983657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編輯母片文字樣式</a:t>
            </a:r>
          </a:p>
        </p:txBody>
      </p:sp>
      <p:sp>
        <p:nvSpPr>
          <p:cNvPr id="4" name="Content Placeholder 3"/>
          <p:cNvSpPr>
            <a:spLocks noGrp="1"/>
          </p:cNvSpPr>
          <p:nvPr>
            <p:ph sz="half" idx="2"/>
          </p:nvPr>
        </p:nvSpPr>
        <p:spPr>
          <a:xfrm>
            <a:off x="633845" y="2507551"/>
            <a:ext cx="3867150" cy="3680525"/>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編輯母片文字樣式</a:t>
            </a:r>
          </a:p>
        </p:txBody>
      </p:sp>
      <p:sp>
        <p:nvSpPr>
          <p:cNvPr id="6" name="Content Placeholder 5"/>
          <p:cNvSpPr>
            <a:spLocks noGrp="1"/>
          </p:cNvSpPr>
          <p:nvPr>
            <p:ph sz="quarter" idx="4"/>
          </p:nvPr>
        </p:nvSpPr>
        <p:spPr>
          <a:xfrm>
            <a:off x="4629150" y="2507551"/>
            <a:ext cx="3886201" cy="3680525"/>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Date Placeholder 6"/>
          <p:cNvSpPr>
            <a:spLocks noGrp="1"/>
          </p:cNvSpPr>
          <p:nvPr>
            <p:ph type="dt" sz="half" idx="10"/>
          </p:nvPr>
        </p:nvSpPr>
        <p:spPr/>
        <p:txBody>
          <a:bodyPr/>
          <a:lstStyle/>
          <a:p>
            <a:fld id="{549D0E90-B4AA-4A91-9F5E-A9EAD6716FF0}" type="datetimeFigureOut">
              <a:rPr lang="zh-TW" altLang="en-US" smtClean="0"/>
              <a:t>2016/9/7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835DE268-E7DB-41EE-BFD4-CED8661D7DBA}" type="slidenum">
              <a:rPr lang="zh-TW" altLang="en-US" smtClean="0"/>
              <a:t>‹#›</a:t>
            </a:fld>
            <a:endParaRPr lang="zh-TW" altLang="en-US"/>
          </a:p>
        </p:txBody>
      </p:sp>
      <p:sp>
        <p:nvSpPr>
          <p:cNvPr id="10" name="Title 9"/>
          <p:cNvSpPr>
            <a:spLocks noGrp="1"/>
          </p:cNvSpPr>
          <p:nvPr>
            <p:ph type="title"/>
          </p:nvPr>
        </p:nvSpPr>
        <p:spPr/>
        <p:txBody>
          <a:bodyPr/>
          <a:lstStyle/>
          <a:p>
            <a:r>
              <a:rPr lang="zh-TW" altLang="en-US" smtClean="0"/>
              <a:t>按一下以編輯母片標題樣式</a:t>
            </a:r>
            <a:endParaRPr lang="en-US" dirty="0"/>
          </a:p>
        </p:txBody>
      </p:sp>
    </p:spTree>
    <p:extLst>
      <p:ext uri="{BB962C8B-B14F-4D97-AF65-F5344CB8AC3E}">
        <p14:creationId xmlns:p14="http://schemas.microsoft.com/office/powerpoint/2010/main" val="2116551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49D0E90-B4AA-4A91-9F5E-A9EAD6716FF0}" type="datetimeFigureOut">
              <a:rPr lang="zh-TW" altLang="en-US" smtClean="0"/>
              <a:t>2016/9/7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835DE268-E7DB-41EE-BFD4-CED8661D7DBA}" type="slidenum">
              <a:rPr lang="zh-TW" altLang="en-US" smtClean="0"/>
              <a:t>‹#›</a:t>
            </a:fld>
            <a:endParaRPr lang="zh-TW" altLang="en-US"/>
          </a:p>
        </p:txBody>
      </p:sp>
      <p:sp>
        <p:nvSpPr>
          <p:cNvPr id="6" name="Title 5"/>
          <p:cNvSpPr>
            <a:spLocks noGrp="1"/>
          </p:cNvSpPr>
          <p:nvPr>
            <p:ph type="title"/>
          </p:nvPr>
        </p:nvSpPr>
        <p:spPr/>
        <p:txBody>
          <a:bodyPr/>
          <a:lstStyle/>
          <a:p>
            <a:r>
              <a:rPr lang="zh-TW" altLang="en-US" smtClean="0"/>
              <a:t>按一下以編輯母片標題樣式</a:t>
            </a:r>
            <a:endParaRPr lang="en-US"/>
          </a:p>
        </p:txBody>
      </p:sp>
    </p:spTree>
    <p:extLst>
      <p:ext uri="{BB962C8B-B14F-4D97-AF65-F5344CB8AC3E}">
        <p14:creationId xmlns:p14="http://schemas.microsoft.com/office/powerpoint/2010/main" val="6030922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9D0E90-B4AA-4A91-9F5E-A9EAD6716FF0}" type="datetimeFigureOut">
              <a:rPr lang="zh-TW" altLang="en-US" smtClean="0"/>
              <a:t>2016/9/7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23174822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549D0E90-B4AA-4A91-9F5E-A9EAD6716FF0}" type="datetimeFigureOut">
              <a:rPr lang="zh-TW" altLang="en-US" smtClean="0"/>
              <a:t>2016/9/7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2305621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49D0E90-B4AA-4A91-9F5E-A9EAD6716FF0}" type="datetimeFigureOut">
              <a:rPr lang="zh-TW" altLang="en-US" smtClean="0"/>
              <a:t>2016/9/7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16760172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zh-TW" altLang="en-US" smtClean="0"/>
              <a:t>按一下以編輯母片標題樣式</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549D0E90-B4AA-4A91-9F5E-A9EAD6716FF0}" type="datetimeFigureOut">
              <a:rPr lang="zh-TW" altLang="en-US" smtClean="0"/>
              <a:t>2016/9/7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28324853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49D0E90-B4AA-4A91-9F5E-A9EAD6716FF0}" type="datetimeFigureOut">
              <a:rPr lang="zh-TW" altLang="en-US" smtClean="0"/>
              <a:t>2016/9/7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34805153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zh-TW" altLang="en-US" smtClean="0"/>
              <a:t>按一下以編輯母片標題樣式</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549D0E90-B4AA-4A91-9F5E-A9EAD6716FF0}" type="datetimeFigureOut">
              <a:rPr lang="zh-TW" altLang="en-US" smtClean="0"/>
              <a:t>2016/9/7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34309075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549D0E90-B4AA-4A91-9F5E-A9EAD6716FF0}" type="datetimeFigureOut">
              <a:rPr lang="zh-TW" altLang="en-US" smtClean="0"/>
              <a:t>2016/9/7</a:t>
            </a:fld>
            <a:endParaRPr lang="zh-TW" altLang="en-US"/>
          </a:p>
        </p:txBody>
      </p:sp>
      <p:sp>
        <p:nvSpPr>
          <p:cNvPr id="5" name="Footer Placeholder 4"/>
          <p:cNvSpPr>
            <a:spLocks noGrp="1"/>
          </p:cNvSpPr>
          <p:nvPr>
            <p:ph type="ftr" sz="quarter" idx="11"/>
          </p:nvPr>
        </p:nvSpPr>
        <p:spPr>
          <a:xfrm>
            <a:off x="2743973" y="5870576"/>
            <a:ext cx="3932137" cy="377825"/>
          </a:xfrm>
        </p:spPr>
        <p:txBody>
          <a:bodyPr/>
          <a:lstStyle/>
          <a:p>
            <a:endParaRPr lang="zh-TW" altLang="en-US"/>
          </a:p>
        </p:txBody>
      </p:sp>
      <p:sp>
        <p:nvSpPr>
          <p:cNvPr id="6" name="Slide Number Placeholder 5"/>
          <p:cNvSpPr>
            <a:spLocks noGrp="1"/>
          </p:cNvSpPr>
          <p:nvPr>
            <p:ph type="sldNum" sz="quarter" idx="12"/>
          </p:nvPr>
        </p:nvSpPr>
        <p:spPr>
          <a:xfrm>
            <a:off x="8040685" y="5870576"/>
            <a:ext cx="417516" cy="377825"/>
          </a:xfrm>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38269917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nchor="ct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49D0E90-B4AA-4A91-9F5E-A9EAD6716FF0}" type="datetimeFigureOut">
              <a:rPr lang="zh-TW" altLang="en-US" smtClean="0"/>
              <a:t>2016/9/7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1247425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549D0E90-B4AA-4A91-9F5E-A9EAD6716FF0}" type="datetimeFigureOut">
              <a:rPr lang="zh-TW" altLang="en-US" smtClean="0"/>
              <a:t>2016/9/7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41209830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549D0E90-B4AA-4A91-9F5E-A9EAD6716FF0}" type="datetimeFigureOut">
              <a:rPr lang="zh-TW" altLang="en-US" smtClean="0"/>
              <a:t>2016/9/7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38338390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549D0E90-B4AA-4A91-9F5E-A9EAD6716FF0}" type="datetimeFigureOut">
              <a:rPr lang="zh-TW" altLang="en-US" smtClean="0"/>
              <a:t>2016/9/7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10382688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549D0E90-B4AA-4A91-9F5E-A9EAD6716FF0}" type="datetimeFigureOut">
              <a:rPr lang="zh-TW" altLang="en-US" smtClean="0"/>
              <a:t>2016/9/7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41113288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549D0E90-B4AA-4A91-9F5E-A9EAD6716FF0}" type="datetimeFigureOut">
              <a:rPr lang="zh-TW" altLang="en-US" smtClean="0"/>
              <a:t>2016/9/7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1693132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549D0E90-B4AA-4A91-9F5E-A9EAD6716FF0}" type="datetimeFigureOut">
              <a:rPr lang="zh-TW" altLang="en-US" smtClean="0"/>
              <a:t>2016/9/7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7952552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549D0E90-B4AA-4A91-9F5E-A9EAD6716FF0}" type="datetimeFigureOut">
              <a:rPr lang="zh-TW" altLang="en-US" smtClean="0"/>
              <a:t>2016/9/7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33597880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zh-TW" altLang="en-US" smtClean="0"/>
              <a:t>按一下以編輯母片標題樣式</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zh-TW" altLang="en-US" smtClean="0"/>
              <a:t>按一下圖示以新增圖片</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549D0E90-B4AA-4A91-9F5E-A9EAD6716FF0}" type="datetimeFigureOut">
              <a:rPr lang="zh-TW" altLang="en-US" smtClean="0"/>
              <a:t>2016/9/7</a:t>
            </a:fld>
            <a:endParaRPr lang="zh-TW"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6036106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zh-TW" altLang="en-US" smtClean="0"/>
              <a:t>按一下圖示以新增圖片</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549D0E90-B4AA-4A91-9F5E-A9EAD6716FF0}" type="datetimeFigureOut">
              <a:rPr lang="zh-TW" altLang="en-US" smtClean="0"/>
              <a:t>2016/9/7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265345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549D0E90-B4AA-4A91-9F5E-A9EAD6716FF0}" type="datetimeFigureOut">
              <a:rPr lang="zh-TW" altLang="en-US" smtClean="0"/>
              <a:t>2016/9/7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21288187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549D0E90-B4AA-4A91-9F5E-A9EAD6716FF0}" type="datetimeFigureOut">
              <a:rPr lang="zh-TW" altLang="en-US" smtClean="0"/>
              <a:t>2016/9/7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14622907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549D0E90-B4AA-4A91-9F5E-A9EAD6716FF0}" type="datetimeFigureOut">
              <a:rPr lang="zh-TW" altLang="en-US" smtClean="0"/>
              <a:t>2016/9/7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17550762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zh-TW" altLang="en-US" smtClean="0"/>
              <a:t>編輯母片文字樣式</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549D0E90-B4AA-4A91-9F5E-A9EAD6716FF0}" type="datetimeFigureOut">
              <a:rPr lang="zh-TW" altLang="en-US" smtClean="0"/>
              <a:t>2016/9/7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35746371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zh-TW" altLang="en-US" smtClean="0"/>
              <a:t>按一下以編輯母片標題樣式</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zh-TW" altLang="en-US" smtClean="0"/>
              <a:t>編輯母片文字樣式</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549D0E90-B4AA-4A91-9F5E-A9EAD6716FF0}" type="datetimeFigureOut">
              <a:rPr lang="zh-TW" altLang="en-US" smtClean="0"/>
              <a:t>2016/9/7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235816514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49D0E90-B4AA-4A91-9F5E-A9EAD6716FF0}" type="datetimeFigureOut">
              <a:rPr lang="zh-TW" altLang="en-US" smtClean="0"/>
              <a:t>2016/9/7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33456230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49D0E90-B4AA-4A91-9F5E-A9EAD6716FF0}" type="datetimeFigureOut">
              <a:rPr lang="zh-TW" altLang="en-US" smtClean="0"/>
              <a:t>2016/9/7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1430543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549D0E90-B4AA-4A91-9F5E-A9EAD6716FF0}" type="datetimeFigureOut">
              <a:rPr lang="zh-TW" altLang="en-US" smtClean="0"/>
              <a:t>2016/9/7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11961028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809838" y="2906012"/>
            <a:ext cx="7526061" cy="89966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0227504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01930" y="1189177"/>
            <a:ext cx="8740142" cy="2055306"/>
          </a:xfrm>
        </p:spPr>
        <p:txBody>
          <a:bodyPr/>
          <a:lstStyle>
            <a:lvl1pPr marL="0" indent="0">
              <a:buNone/>
              <a:defRPr>
                <a:gradFill>
                  <a:gsLst>
                    <a:gs pos="1250">
                      <a:schemeClr val="tx1"/>
                    </a:gs>
                    <a:gs pos="99000">
                      <a:schemeClr val="tx1"/>
                    </a:gs>
                  </a:gsLst>
                  <a:lin ang="5400000" scaled="0"/>
                </a:gradFill>
              </a:defRPr>
            </a:lvl1pPr>
            <a:lvl2pPr marL="0" indent="0">
              <a:buFontTx/>
              <a:buNone/>
              <a:defRPr sz="1765"/>
            </a:lvl2pPr>
            <a:lvl3pPr marL="168073" indent="0">
              <a:buNone/>
              <a:defRPr/>
            </a:lvl3pPr>
            <a:lvl4pPr marL="336145" indent="0">
              <a:buNone/>
              <a:defRPr/>
            </a:lvl4pPr>
            <a:lvl5pPr marL="504218"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995333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2505614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編輯母片文字樣式</a:t>
            </a:r>
          </a:p>
        </p:txBody>
      </p:sp>
      <p:sp>
        <p:nvSpPr>
          <p:cNvPr id="4" name="Content Placeholder 3"/>
          <p:cNvSpPr>
            <a:spLocks noGrp="1"/>
          </p:cNvSpPr>
          <p:nvPr>
            <p:ph sz="half" idx="2"/>
          </p:nvPr>
        </p:nvSpPr>
        <p:spPr>
          <a:xfrm>
            <a:off x="633845" y="2507551"/>
            <a:ext cx="3867150" cy="3680525"/>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編輯母片文字樣式</a:t>
            </a:r>
          </a:p>
        </p:txBody>
      </p:sp>
      <p:sp>
        <p:nvSpPr>
          <p:cNvPr id="6" name="Content Placeholder 5"/>
          <p:cNvSpPr>
            <a:spLocks noGrp="1"/>
          </p:cNvSpPr>
          <p:nvPr>
            <p:ph sz="quarter" idx="4"/>
          </p:nvPr>
        </p:nvSpPr>
        <p:spPr>
          <a:xfrm>
            <a:off x="4629150" y="2507551"/>
            <a:ext cx="3886201" cy="3680525"/>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Date Placeholder 6"/>
          <p:cNvSpPr>
            <a:spLocks noGrp="1"/>
          </p:cNvSpPr>
          <p:nvPr>
            <p:ph type="dt" sz="half" idx="10"/>
          </p:nvPr>
        </p:nvSpPr>
        <p:spPr/>
        <p:txBody>
          <a:bodyPr/>
          <a:lstStyle/>
          <a:p>
            <a:fld id="{549D0E90-B4AA-4A91-9F5E-A9EAD6716FF0}" type="datetimeFigureOut">
              <a:rPr lang="zh-TW" altLang="en-US" smtClean="0"/>
              <a:t>2016/9/7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835DE268-E7DB-41EE-BFD4-CED8661D7DBA}" type="slidenum">
              <a:rPr lang="zh-TW" altLang="en-US" smtClean="0"/>
              <a:t>‹#›</a:t>
            </a:fld>
            <a:endParaRPr lang="zh-TW" altLang="en-US"/>
          </a:p>
        </p:txBody>
      </p:sp>
      <p:sp>
        <p:nvSpPr>
          <p:cNvPr id="10" name="Title 9"/>
          <p:cNvSpPr>
            <a:spLocks noGrp="1"/>
          </p:cNvSpPr>
          <p:nvPr>
            <p:ph type="title"/>
          </p:nvPr>
        </p:nvSpPr>
        <p:spPr/>
        <p:txBody>
          <a:bodyPr/>
          <a:lstStyle/>
          <a:p>
            <a:r>
              <a:rPr lang="zh-TW" altLang="en-US" smtClean="0"/>
              <a:t>按一下以編輯母片標題樣式</a:t>
            </a:r>
            <a:endParaRPr lang="en-US" dirty="0"/>
          </a:p>
        </p:txBody>
      </p:sp>
    </p:spTree>
    <p:extLst>
      <p:ext uri="{BB962C8B-B14F-4D97-AF65-F5344CB8AC3E}">
        <p14:creationId xmlns:p14="http://schemas.microsoft.com/office/powerpoint/2010/main" val="93873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49D0E90-B4AA-4A91-9F5E-A9EAD6716FF0}" type="datetimeFigureOut">
              <a:rPr lang="zh-TW" altLang="en-US" smtClean="0"/>
              <a:t>2016/9/7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835DE268-E7DB-41EE-BFD4-CED8661D7DBA}" type="slidenum">
              <a:rPr lang="zh-TW" altLang="en-US" smtClean="0"/>
              <a:t>‹#›</a:t>
            </a:fld>
            <a:endParaRPr lang="zh-TW" altLang="en-US"/>
          </a:p>
        </p:txBody>
      </p:sp>
      <p:sp>
        <p:nvSpPr>
          <p:cNvPr id="6" name="Title 5"/>
          <p:cNvSpPr>
            <a:spLocks noGrp="1"/>
          </p:cNvSpPr>
          <p:nvPr>
            <p:ph type="title"/>
          </p:nvPr>
        </p:nvSpPr>
        <p:spPr/>
        <p:txBody>
          <a:bodyPr/>
          <a:lstStyle/>
          <a:p>
            <a:r>
              <a:rPr lang="zh-TW" altLang="en-US" smtClean="0"/>
              <a:t>按一下以編輯母片標題樣式</a:t>
            </a:r>
            <a:endParaRPr lang="en-US"/>
          </a:p>
        </p:txBody>
      </p:sp>
    </p:spTree>
    <p:extLst>
      <p:ext uri="{BB962C8B-B14F-4D97-AF65-F5344CB8AC3E}">
        <p14:creationId xmlns:p14="http://schemas.microsoft.com/office/powerpoint/2010/main" val="3935037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9D0E90-B4AA-4A91-9F5E-A9EAD6716FF0}" type="datetimeFigureOut">
              <a:rPr lang="zh-TW" altLang="en-US" smtClean="0"/>
              <a:t>2016/9/7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3141579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549D0E90-B4AA-4A91-9F5E-A9EAD6716FF0}" type="datetimeFigureOut">
              <a:rPr lang="zh-TW" altLang="en-US" smtClean="0"/>
              <a:t>2016/9/7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2030468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zh-TW" altLang="en-US" smtClean="0"/>
              <a:t>按一下以編輯母片標題樣式</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549D0E90-B4AA-4A91-9F5E-A9EAD6716FF0}" type="datetimeFigureOut">
              <a:rPr lang="zh-TW" altLang="en-US" smtClean="0"/>
              <a:t>2016/9/7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1363735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theme" Target="../theme/theme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49D0E90-B4AA-4A91-9F5E-A9EAD6716FF0}" type="datetimeFigureOut">
              <a:rPr lang="zh-TW" altLang="en-US" smtClean="0"/>
              <a:t>2016/9/7</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zh-TW" alt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1833724556"/>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49D0E90-B4AA-4A91-9F5E-A9EAD6716FF0}" type="datetimeFigureOut">
              <a:rPr lang="zh-TW" altLang="en-US" smtClean="0"/>
              <a:t>2016/9/7</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zh-TW" alt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277246945"/>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49D0E90-B4AA-4A91-9F5E-A9EAD6716FF0}" type="datetimeFigureOut">
              <a:rPr lang="zh-TW" altLang="en-US" smtClean="0"/>
              <a:t>2016/9/7</a:t>
            </a:fld>
            <a:endParaRPr lang="zh-TW" altLang="en-US"/>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TW" altLang="en-US"/>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3218266579"/>
      </p:ext>
    </p:extLst>
  </p:cSld>
  <p:clrMap bg1="dk1" tx1="lt1" bg2="dk2" tx2="lt2" accent1="accent1" accent2="accent2" accent3="accent3" accent4="accent4" accent5="accent5" accent6="accent6" hlink="hlink" folHlink="folHlink"/>
  <p:sldLayoutIdLst>
    <p:sldLayoutId id="2147483992" r:id="rId1"/>
    <p:sldLayoutId id="2147483993" r:id="rId2"/>
    <p:sldLayoutId id="2147483994" r:id="rId3"/>
    <p:sldLayoutId id="2147483995" r:id="rId4"/>
    <p:sldLayoutId id="2147483996" r:id="rId5"/>
    <p:sldLayoutId id="2147483997" r:id="rId6"/>
    <p:sldLayoutId id="2147483998" r:id="rId7"/>
    <p:sldLayoutId id="2147483999" r:id="rId8"/>
    <p:sldLayoutId id="2147484000" r:id="rId9"/>
    <p:sldLayoutId id="2147484001" r:id="rId10"/>
    <p:sldLayoutId id="2147484002" r:id="rId11"/>
    <p:sldLayoutId id="2147484003" r:id="rId12"/>
    <p:sldLayoutId id="2147484004" r:id="rId13"/>
    <p:sldLayoutId id="2147484005" r:id="rId14"/>
    <p:sldLayoutId id="2147484006" r:id="rId15"/>
    <p:sldLayoutId id="2147484007" r:id="rId16"/>
    <p:sldLayoutId id="2147484008" r:id="rId17"/>
    <p:sldLayoutId id="2147484009" r:id="rId18"/>
    <p:sldLayoutId id="2147484010" r:id="rId19"/>
    <p:sldLayoutId id="2147484011" r:id="rId20"/>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hyperlink" Target="http://shop.oreilly.com/product/0636920033158.do?sortby=publicationDate" TargetMode="External"/><Relationship Id="rId2" Type="http://schemas.openxmlformats.org/officeDocument/2006/relationships/image" Target="../media/image11.jpe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4.xml"/><Relationship Id="rId4" Type="http://schemas.openxmlformats.org/officeDocument/2006/relationships/hyperlink" Target="https://www.docker.com/what-docker"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fabioharams/windowscontainer" TargetMode="External"/><Relationship Id="rId2" Type="http://schemas.openxmlformats.org/officeDocument/2006/relationships/notesSlide" Target="../notesSlides/notesSlide8.xml"/><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8.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5.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8.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4.xml"/><Relationship Id="rId5" Type="http://schemas.openxmlformats.org/officeDocument/2006/relationships/image" Target="../media/image26.png"/><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hyperlink" Target="https://channel9.msdn.com/Blogs/containers/Docker-Swarm-Part-2" TargetMode="External"/><Relationship Id="rId2" Type="http://schemas.openxmlformats.org/officeDocument/2006/relationships/image" Target="../media/image28.png"/><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hyperlink" Target="http://windowsitpro.com/windows-server-2016/differences-between-windows-containers-and-hyper-v-containers-windows-server-201" TargetMode="External"/><Relationship Id="rId2" Type="http://schemas.openxmlformats.org/officeDocument/2006/relationships/image" Target="../media/image29.jpeg"/><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3" Type="http://schemas.openxmlformats.org/officeDocument/2006/relationships/hyperlink" Target="https://blogs.msdn.microsoft.com/azureservicefabric/2016/04/25/orchestrating-containers-with-service-fabric/" TargetMode="External"/><Relationship Id="rId2" Type="http://schemas.openxmlformats.org/officeDocument/2006/relationships/image" Target="../media/image30.png"/><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andrew0928/CommunityOpenCampDemo" TargetMode="External"/><Relationship Id="rId2" Type="http://schemas.openxmlformats.org/officeDocument/2006/relationships/hyperlink" Target="https://channel9.msdn.com/Events/Community-Open-Camp/Community-Open-Camp-2016/ComOpenCamp018" TargetMode="External"/><Relationship Id="rId1" Type="http://schemas.openxmlformats.org/officeDocument/2006/relationships/slideLayout" Target="../slideLayouts/slideLayout24.xml"/><Relationship Id="rId5" Type="http://schemas.openxmlformats.org/officeDocument/2006/relationships/hyperlink" Target="http://columns.chicken-house.net/" TargetMode="External"/><Relationship Id="rId4" Type="http://schemas.openxmlformats.org/officeDocument/2006/relationships/hyperlink" Target="https://www.facebook.com/andrew.blog.0928"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41.xml"/><Relationship Id="rId5" Type="http://schemas.openxmlformats.org/officeDocument/2006/relationships/image" Target="../media/image10.png"/><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782198" y="2984168"/>
            <a:ext cx="7676003" cy="2421464"/>
          </a:xfrm>
        </p:spPr>
        <p:txBody>
          <a:bodyPr>
            <a:normAutofit/>
          </a:bodyPr>
          <a:lstStyle/>
          <a:p>
            <a:pPr fontAlgn="base"/>
            <a:r>
              <a:rPr lang="en-US" altLang="zh-TW" b="1" dirty="0"/>
              <a:t>.NET + Windows Container</a:t>
            </a:r>
            <a:r>
              <a:rPr lang="en-US" altLang="zh-TW" b="1" dirty="0" smtClean="0"/>
              <a:t>,</a:t>
            </a:r>
            <a:br>
              <a:rPr lang="en-US" altLang="zh-TW" b="1" dirty="0" smtClean="0"/>
            </a:br>
            <a:r>
              <a:rPr lang="zh-TW" altLang="en-US" b="1" dirty="0" smtClean="0"/>
              <a:t>微</a:t>
            </a:r>
            <a:r>
              <a:rPr lang="zh-TW" altLang="en-US" b="1" dirty="0"/>
              <a:t>服務</a:t>
            </a:r>
            <a:r>
              <a:rPr lang="zh-TW" altLang="en-US" b="1" dirty="0" smtClean="0"/>
              <a:t>架構</a:t>
            </a:r>
            <a:r>
              <a:rPr lang="zh-TW" altLang="en-US" b="1" dirty="0"/>
              <a:t> </a:t>
            </a:r>
            <a:r>
              <a:rPr lang="zh-TW" altLang="en-US" b="1" dirty="0" smtClean="0"/>
              <a:t>導入經驗分享</a:t>
            </a:r>
            <a:endParaRPr lang="zh-TW" altLang="en-US" b="1" dirty="0"/>
          </a:p>
        </p:txBody>
      </p:sp>
      <p:sp>
        <p:nvSpPr>
          <p:cNvPr id="3" name="副標題 2"/>
          <p:cNvSpPr>
            <a:spLocks noGrp="1"/>
          </p:cNvSpPr>
          <p:nvPr>
            <p:ph type="subTitle" idx="1"/>
          </p:nvPr>
        </p:nvSpPr>
        <p:spPr>
          <a:xfrm>
            <a:off x="1983036" y="5405634"/>
            <a:ext cx="6475165" cy="1405467"/>
          </a:xfrm>
        </p:spPr>
        <p:txBody>
          <a:bodyPr>
            <a:normAutofit/>
          </a:bodyPr>
          <a:lstStyle/>
          <a:p>
            <a:r>
              <a:rPr lang="zh-TW" altLang="en-US" dirty="0" smtClean="0"/>
              <a:t>一宇數位 </a:t>
            </a:r>
            <a:r>
              <a:rPr lang="en-US" altLang="zh-TW" dirty="0" smtClean="0"/>
              <a:t>CTO</a:t>
            </a:r>
            <a:r>
              <a:rPr lang="zh-TW" altLang="en-US" dirty="0" smtClean="0"/>
              <a:t> 吳剛志</a:t>
            </a:r>
            <a:r>
              <a:rPr lang="en-US" altLang="zh-TW" dirty="0" smtClean="0"/>
              <a:t>, 2016/08/27</a:t>
            </a:r>
          </a:p>
          <a:p>
            <a:endParaRPr lang="en-US" altLang="zh-TW" dirty="0"/>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47128" y="697320"/>
            <a:ext cx="3497580" cy="3497580"/>
          </a:xfrm>
          <a:prstGeom prst="rect">
            <a:avLst/>
          </a:prstGeom>
        </p:spPr>
      </p:pic>
    </p:spTree>
    <p:extLst>
      <p:ext uri="{BB962C8B-B14F-4D97-AF65-F5344CB8AC3E}">
        <p14:creationId xmlns:p14="http://schemas.microsoft.com/office/powerpoint/2010/main" val="24836016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t>為何要採用 </a:t>
            </a:r>
            <a:r>
              <a:rPr lang="en-US" altLang="zh-TW" b="1" dirty="0" smtClean="0"/>
              <a:t>“</a:t>
            </a:r>
            <a:r>
              <a:rPr lang="zh-TW" altLang="en-US" b="1" dirty="0" smtClean="0"/>
              <a:t>微服務架構</a:t>
            </a:r>
            <a:r>
              <a:rPr lang="en-US" altLang="zh-TW" b="1" dirty="0" smtClean="0"/>
              <a:t>”</a:t>
            </a:r>
            <a:r>
              <a:rPr lang="zh-TW" altLang="en-US" b="1" dirty="0" smtClean="0"/>
              <a:t> </a:t>
            </a:r>
            <a:r>
              <a:rPr lang="en-US" altLang="zh-TW" b="1" dirty="0" smtClean="0"/>
              <a:t>?</a:t>
            </a:r>
            <a:br>
              <a:rPr lang="en-US" altLang="zh-TW" b="1" dirty="0" smtClean="0"/>
            </a:br>
            <a:r>
              <a:rPr lang="zh-TW" altLang="en-US" b="1" dirty="0" smtClean="0"/>
              <a:t>                           </a:t>
            </a:r>
            <a:r>
              <a:rPr lang="en-US" altLang="zh-TW" b="1" dirty="0" smtClean="0"/>
              <a:t>~</a:t>
            </a:r>
            <a:r>
              <a:rPr lang="zh-TW" altLang="en-US" b="1" dirty="0" smtClean="0"/>
              <a:t> </a:t>
            </a:r>
            <a:r>
              <a:rPr lang="en-US" altLang="zh-TW" b="1" dirty="0" smtClean="0"/>
              <a:t>“</a:t>
            </a:r>
            <a:r>
              <a:rPr lang="zh-TW" altLang="en-US" b="1" dirty="0"/>
              <a:t>小巧，並且專注做好每一件</a:t>
            </a:r>
            <a:r>
              <a:rPr lang="zh-TW" altLang="en-US" b="1" dirty="0" smtClean="0"/>
              <a:t>事</a:t>
            </a:r>
            <a:r>
              <a:rPr lang="en-US" altLang="zh-TW" b="1" dirty="0" smtClean="0"/>
              <a:t>”</a:t>
            </a:r>
            <a:endParaRPr lang="zh-TW" altLang="en-US" b="1" dirty="0"/>
          </a:p>
        </p:txBody>
      </p:sp>
      <p:sp>
        <p:nvSpPr>
          <p:cNvPr id="3" name="內容版面配置區 2"/>
          <p:cNvSpPr>
            <a:spLocks noGrp="1"/>
          </p:cNvSpPr>
          <p:nvPr>
            <p:ph idx="1"/>
          </p:nvPr>
        </p:nvSpPr>
        <p:spPr/>
        <p:txBody>
          <a:bodyPr>
            <a:noAutofit/>
          </a:bodyPr>
          <a:lstStyle/>
          <a:p>
            <a:r>
              <a:rPr lang="zh-TW" altLang="en-US" sz="2400" dirty="0" smtClean="0"/>
              <a:t>確保系統架構</a:t>
            </a:r>
            <a:r>
              <a:rPr lang="zh-TW" altLang="en-US" sz="2400" dirty="0"/>
              <a:t>的</a:t>
            </a:r>
            <a:r>
              <a:rPr lang="zh-TW" altLang="en-US" sz="2400" dirty="0" smtClean="0"/>
              <a:t>擴充性，不會成為將來營運的瓶頸</a:t>
            </a:r>
            <a:endParaRPr lang="en-US" altLang="zh-TW" sz="2400" dirty="0" smtClean="0"/>
          </a:p>
          <a:p>
            <a:r>
              <a:rPr lang="zh-TW" altLang="en-US" sz="2400" dirty="0" smtClean="0"/>
              <a:t>提升資源的使用率，降低營運成本</a:t>
            </a:r>
            <a:endParaRPr lang="en-US" altLang="zh-TW" sz="2400" dirty="0" smtClean="0"/>
          </a:p>
          <a:p>
            <a:r>
              <a:rPr lang="zh-TW" altLang="en-US" sz="2400" dirty="0" smtClean="0"/>
              <a:t>故障隔離，單一服務失敗可以降級功能，而不是整個系統掛掉。</a:t>
            </a:r>
            <a:endParaRPr lang="en-US" altLang="zh-TW" sz="2400" dirty="0" smtClean="0"/>
          </a:p>
          <a:p>
            <a:r>
              <a:rPr lang="zh-TW" altLang="en-US" sz="2400" dirty="0" smtClean="0"/>
              <a:t>讓數個小型團隊，各別負責服務的開發與維護</a:t>
            </a:r>
            <a:endParaRPr lang="en-US" altLang="zh-TW" sz="2400" dirty="0" smtClean="0"/>
          </a:p>
          <a:p>
            <a:r>
              <a:rPr lang="zh-TW" altLang="en-US" sz="2400" dirty="0" smtClean="0"/>
              <a:t>持續創新，每個服務可以允許使用不同的開發技術與框架 </a:t>
            </a:r>
            <a:r>
              <a:rPr lang="en-US" altLang="zh-TW" sz="2400" dirty="0" smtClean="0"/>
              <a:t>(</a:t>
            </a:r>
            <a:r>
              <a:rPr lang="zh-TW" altLang="en-US" sz="2400" dirty="0" smtClean="0"/>
              <a:t>可用最佳的技術開發，或是挑選最佳的服務</a:t>
            </a:r>
            <a:r>
              <a:rPr lang="en-US" altLang="zh-TW" sz="2400" dirty="0" smtClean="0"/>
              <a:t>)</a:t>
            </a:r>
            <a:endParaRPr lang="zh-TW" altLang="en-US" sz="2400" dirty="0"/>
          </a:p>
        </p:txBody>
      </p:sp>
    </p:spTree>
    <p:extLst>
      <p:ext uri="{BB962C8B-B14F-4D97-AF65-F5344CB8AC3E}">
        <p14:creationId xmlns:p14="http://schemas.microsoft.com/office/powerpoint/2010/main" val="33097724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200" b="1" dirty="0" smtClean="0"/>
              <a:t>架構師</a:t>
            </a:r>
            <a:r>
              <a:rPr lang="en-US" altLang="zh-TW" sz="3200" b="1" dirty="0" smtClean="0"/>
              <a:t>:</a:t>
            </a:r>
            <a:r>
              <a:rPr lang="zh-TW" altLang="en-US" sz="3200" b="1" dirty="0" smtClean="0"/>
              <a:t> 如何將系統改為微服務架構的步驟</a:t>
            </a:r>
            <a:r>
              <a:rPr lang="en-US" altLang="zh-TW" sz="3200" b="1" dirty="0" smtClean="0"/>
              <a:t>?</a:t>
            </a:r>
            <a:br>
              <a:rPr lang="en-US" altLang="zh-TW" sz="3200" b="1" dirty="0" smtClean="0"/>
            </a:br>
            <a:endParaRPr lang="zh-TW" altLang="en-US" sz="3200" b="1" dirty="0"/>
          </a:p>
        </p:txBody>
      </p:sp>
      <p:sp>
        <p:nvSpPr>
          <p:cNvPr id="3" name="內容版面配置區 2"/>
          <p:cNvSpPr>
            <a:spLocks noGrp="1"/>
          </p:cNvSpPr>
          <p:nvPr>
            <p:ph idx="1"/>
          </p:nvPr>
        </p:nvSpPr>
        <p:spPr>
          <a:xfrm>
            <a:off x="457200" y="1700464"/>
            <a:ext cx="7772400" cy="4708358"/>
          </a:xfrm>
        </p:spPr>
        <p:txBody>
          <a:bodyPr>
            <a:noAutofit/>
          </a:bodyPr>
          <a:lstStyle/>
          <a:p>
            <a:r>
              <a:rPr lang="zh-TW" altLang="en-US" sz="2400" dirty="0" smtClean="0"/>
              <a:t>檢視現有的系統，</a:t>
            </a:r>
            <a:r>
              <a:rPr lang="zh-TW" altLang="en-US" sz="2400" b="1" dirty="0" smtClean="0">
                <a:solidFill>
                  <a:srgbClr val="FFFF00"/>
                </a:solidFill>
              </a:rPr>
              <a:t>定義服務的邊界</a:t>
            </a:r>
            <a:r>
              <a:rPr lang="zh-TW" altLang="en-US" sz="2400" dirty="0" smtClean="0"/>
              <a:t>，分割為數個獨立運作的服務</a:t>
            </a:r>
            <a:endParaRPr lang="en-US" altLang="zh-TW" sz="2000" dirty="0" smtClean="0"/>
          </a:p>
          <a:p>
            <a:r>
              <a:rPr lang="zh-TW" altLang="en-US" sz="2400" dirty="0" smtClean="0"/>
              <a:t>系統擴充的三個面向 </a:t>
            </a:r>
            <a:r>
              <a:rPr lang="en-US" altLang="zh-TW" sz="2400" dirty="0" smtClean="0"/>
              <a:t>(</a:t>
            </a:r>
            <a:r>
              <a:rPr lang="zh-TW" altLang="en-US" sz="2400" b="1" dirty="0">
                <a:solidFill>
                  <a:srgbClr val="FFFF00"/>
                </a:solidFill>
              </a:rPr>
              <a:t>依</a:t>
            </a:r>
            <a:r>
              <a:rPr lang="zh-TW" altLang="en-US" sz="2400" b="1" dirty="0" smtClean="0">
                <a:solidFill>
                  <a:srgbClr val="FFFF00"/>
                </a:solidFill>
              </a:rPr>
              <a:t>這樣的需求切割服務</a:t>
            </a:r>
            <a:r>
              <a:rPr lang="en-US" altLang="zh-TW" sz="2400" dirty="0" smtClean="0"/>
              <a:t>):</a:t>
            </a:r>
          </a:p>
          <a:p>
            <a:pPr lvl="1"/>
            <a:r>
              <a:rPr lang="zh-TW" altLang="en-US" sz="2000" dirty="0" smtClean="0"/>
              <a:t>複製同樣的服務 </a:t>
            </a:r>
            <a:r>
              <a:rPr lang="en-US" altLang="zh-TW" sz="2000" dirty="0" smtClean="0"/>
              <a:t>(scale by cloning)</a:t>
            </a:r>
          </a:p>
          <a:p>
            <a:pPr lvl="1"/>
            <a:r>
              <a:rPr lang="zh-TW" altLang="en-US" sz="2000" dirty="0" smtClean="0"/>
              <a:t>垂直分割 </a:t>
            </a:r>
            <a:r>
              <a:rPr lang="en-US" altLang="zh-TW" sz="2000" dirty="0" smtClean="0"/>
              <a:t>(functional</a:t>
            </a:r>
            <a:r>
              <a:rPr lang="zh-TW" altLang="en-US" sz="2000" dirty="0" smtClean="0"/>
              <a:t> </a:t>
            </a:r>
            <a:r>
              <a:rPr lang="en-US" altLang="zh-TW" sz="2000" dirty="0" smtClean="0"/>
              <a:t>decomposition)</a:t>
            </a:r>
          </a:p>
          <a:p>
            <a:pPr lvl="1"/>
            <a:r>
              <a:rPr lang="zh-TW" altLang="en-US" sz="2000" dirty="0" smtClean="0"/>
              <a:t>水平分割 </a:t>
            </a:r>
            <a:r>
              <a:rPr lang="en-US" altLang="zh-TW" sz="2000" dirty="0" smtClean="0"/>
              <a:t>(splitting similar things)</a:t>
            </a:r>
          </a:p>
          <a:p>
            <a:r>
              <a:rPr lang="zh-TW" altLang="en-US" sz="2400" dirty="0" smtClean="0"/>
              <a:t>透過</a:t>
            </a:r>
            <a:r>
              <a:rPr lang="zh-TW" altLang="en-US" sz="2400" b="1" dirty="0" smtClean="0">
                <a:solidFill>
                  <a:srgbClr val="FFFF00"/>
                </a:solidFill>
              </a:rPr>
              <a:t>基礎服務自動化工具</a:t>
            </a:r>
            <a:r>
              <a:rPr lang="zh-TW" altLang="en-US" sz="2400" dirty="0" smtClean="0"/>
              <a:t>，來管理及佈署服務</a:t>
            </a:r>
            <a:endParaRPr lang="en-US" altLang="zh-TW" sz="2400" dirty="0" smtClean="0"/>
          </a:p>
          <a:p>
            <a:pPr lvl="1"/>
            <a:r>
              <a:rPr lang="en-US" altLang="zh-TW" sz="2000" dirty="0" smtClean="0"/>
              <a:t>Infrastructure as code</a:t>
            </a:r>
          </a:p>
          <a:p>
            <a:pPr lvl="1"/>
            <a:r>
              <a:rPr lang="zh-TW" altLang="en-US" sz="2000" dirty="0" smtClean="0"/>
              <a:t>採用 </a:t>
            </a:r>
            <a:r>
              <a:rPr lang="en-US" altLang="zh-TW" sz="2000" dirty="0" smtClean="0"/>
              <a:t>“</a:t>
            </a:r>
            <a:r>
              <a:rPr lang="zh-TW" altLang="en-US" sz="2000" dirty="0" smtClean="0"/>
              <a:t>不可變的 </a:t>
            </a:r>
            <a:r>
              <a:rPr lang="en-US" altLang="zh-TW" sz="2000" dirty="0" smtClean="0"/>
              <a:t>SERVER”</a:t>
            </a:r>
            <a:r>
              <a:rPr lang="zh-TW" altLang="en-US" sz="2000" dirty="0" smtClean="0"/>
              <a:t> </a:t>
            </a:r>
            <a:r>
              <a:rPr lang="en-US" altLang="zh-TW" sz="2000" dirty="0" smtClean="0"/>
              <a:t>(Immutable</a:t>
            </a:r>
            <a:r>
              <a:rPr lang="zh-TW" altLang="en-US" sz="2000" dirty="0" smtClean="0"/>
              <a:t> </a:t>
            </a:r>
            <a:r>
              <a:rPr lang="en-US" altLang="zh-TW" sz="2000" dirty="0" smtClean="0"/>
              <a:t>Servers) </a:t>
            </a:r>
            <a:r>
              <a:rPr lang="zh-TW" altLang="en-US" sz="2000" dirty="0" smtClean="0"/>
              <a:t>來佈署服務</a:t>
            </a:r>
            <a:endParaRPr lang="en-US" altLang="zh-TW" sz="2000" dirty="0" smtClean="0"/>
          </a:p>
          <a:p>
            <a:pPr lvl="1"/>
            <a:r>
              <a:rPr lang="zh-TW" altLang="en-US" sz="2000" dirty="0" smtClean="0"/>
              <a:t>採用 </a:t>
            </a:r>
            <a:r>
              <a:rPr lang="en-US" altLang="zh-TW" sz="2000" dirty="0" smtClean="0"/>
              <a:t>container orchestration tools </a:t>
            </a:r>
            <a:r>
              <a:rPr lang="zh-TW" altLang="en-US" sz="2000" dirty="0" smtClean="0"/>
              <a:t>來管理服務</a:t>
            </a:r>
            <a:endParaRPr lang="zh-TW" altLang="en-US" sz="2000" dirty="0"/>
          </a:p>
        </p:txBody>
      </p:sp>
    </p:spTree>
    <p:extLst>
      <p:ext uri="{BB962C8B-B14F-4D97-AF65-F5344CB8AC3E}">
        <p14:creationId xmlns:p14="http://schemas.microsoft.com/office/powerpoint/2010/main" val="21063130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200" b="1" dirty="0" smtClean="0"/>
              <a:t>架構師</a:t>
            </a:r>
            <a:r>
              <a:rPr lang="en-US" altLang="zh-TW" sz="3200" b="1" dirty="0" smtClean="0"/>
              <a:t>:</a:t>
            </a:r>
            <a:r>
              <a:rPr lang="zh-TW" altLang="en-US" sz="3200" b="1" dirty="0" smtClean="0"/>
              <a:t> 如何將系統改為微服務架構的步驟</a:t>
            </a:r>
            <a:r>
              <a:rPr lang="en-US" altLang="zh-TW" sz="3200" b="1" dirty="0" smtClean="0"/>
              <a:t>?</a:t>
            </a:r>
            <a:br>
              <a:rPr lang="en-US" altLang="zh-TW" sz="3200" b="1" dirty="0" smtClean="0"/>
            </a:br>
            <a:endParaRPr lang="zh-TW" altLang="en-US" sz="3200" b="1" dirty="0"/>
          </a:p>
        </p:txBody>
      </p:sp>
      <p:sp>
        <p:nvSpPr>
          <p:cNvPr id="3" name="內容版面配置區 2"/>
          <p:cNvSpPr>
            <a:spLocks noGrp="1"/>
          </p:cNvSpPr>
          <p:nvPr>
            <p:ph idx="1"/>
          </p:nvPr>
        </p:nvSpPr>
        <p:spPr>
          <a:xfrm>
            <a:off x="457200" y="1700464"/>
            <a:ext cx="7772400" cy="4708358"/>
          </a:xfrm>
        </p:spPr>
        <p:txBody>
          <a:bodyPr>
            <a:noAutofit/>
          </a:bodyPr>
          <a:lstStyle/>
          <a:p>
            <a:r>
              <a:rPr lang="zh-TW" altLang="en-US" sz="2400" dirty="0" smtClean="0"/>
              <a:t>檢視現有的系統，</a:t>
            </a:r>
            <a:r>
              <a:rPr lang="zh-TW" altLang="en-US" sz="2400" b="1" dirty="0" smtClean="0">
                <a:solidFill>
                  <a:srgbClr val="FFFF00"/>
                </a:solidFill>
              </a:rPr>
              <a:t>定義服務的邊界</a:t>
            </a:r>
            <a:r>
              <a:rPr lang="zh-TW" altLang="en-US" sz="2400" dirty="0" smtClean="0"/>
              <a:t>，分割為數個獨立運作的服務</a:t>
            </a:r>
            <a:endParaRPr lang="en-US" altLang="zh-TW" sz="2000" dirty="0" smtClean="0"/>
          </a:p>
          <a:p>
            <a:r>
              <a:rPr lang="zh-TW" altLang="en-US" sz="2400" dirty="0" smtClean="0"/>
              <a:t>系統擴充的三個面向 </a:t>
            </a:r>
            <a:r>
              <a:rPr lang="en-US" altLang="zh-TW" sz="2400" dirty="0" smtClean="0"/>
              <a:t>(</a:t>
            </a:r>
            <a:r>
              <a:rPr lang="zh-TW" altLang="en-US" sz="2400" b="1" dirty="0">
                <a:solidFill>
                  <a:srgbClr val="FFFF00"/>
                </a:solidFill>
              </a:rPr>
              <a:t>依</a:t>
            </a:r>
            <a:r>
              <a:rPr lang="zh-TW" altLang="en-US" sz="2400" b="1" dirty="0" smtClean="0">
                <a:solidFill>
                  <a:srgbClr val="FFFF00"/>
                </a:solidFill>
              </a:rPr>
              <a:t>這樣的需求切割服務</a:t>
            </a:r>
            <a:r>
              <a:rPr lang="en-US" altLang="zh-TW" sz="2400" dirty="0" smtClean="0"/>
              <a:t>):</a:t>
            </a:r>
          </a:p>
          <a:p>
            <a:pPr lvl="1"/>
            <a:r>
              <a:rPr lang="zh-TW" altLang="en-US" sz="2000" dirty="0" smtClean="0"/>
              <a:t>複製同樣的服務 </a:t>
            </a:r>
            <a:r>
              <a:rPr lang="en-US" altLang="zh-TW" sz="2000" dirty="0" smtClean="0"/>
              <a:t>(scale by cloning)</a:t>
            </a:r>
          </a:p>
          <a:p>
            <a:pPr lvl="1"/>
            <a:r>
              <a:rPr lang="zh-TW" altLang="en-US" sz="2000" dirty="0" smtClean="0"/>
              <a:t>垂直分割 </a:t>
            </a:r>
            <a:r>
              <a:rPr lang="en-US" altLang="zh-TW" sz="2000" dirty="0" smtClean="0"/>
              <a:t>(functional</a:t>
            </a:r>
            <a:r>
              <a:rPr lang="zh-TW" altLang="en-US" sz="2000" dirty="0" smtClean="0"/>
              <a:t> </a:t>
            </a:r>
            <a:r>
              <a:rPr lang="en-US" altLang="zh-TW" sz="2000" dirty="0" smtClean="0"/>
              <a:t>decomposition)</a:t>
            </a:r>
          </a:p>
          <a:p>
            <a:pPr lvl="1"/>
            <a:r>
              <a:rPr lang="zh-TW" altLang="en-US" sz="2000" dirty="0" smtClean="0"/>
              <a:t>水平分割 </a:t>
            </a:r>
            <a:r>
              <a:rPr lang="en-US" altLang="zh-TW" sz="2000" dirty="0" smtClean="0"/>
              <a:t>(splitting similar things)</a:t>
            </a:r>
          </a:p>
          <a:p>
            <a:r>
              <a:rPr lang="zh-TW" altLang="en-US" sz="2400" dirty="0" smtClean="0"/>
              <a:t>透過</a:t>
            </a:r>
            <a:r>
              <a:rPr lang="zh-TW" altLang="en-US" sz="2400" b="1" dirty="0" smtClean="0">
                <a:solidFill>
                  <a:srgbClr val="FFFF00"/>
                </a:solidFill>
              </a:rPr>
              <a:t>基礎服務自動化工具</a:t>
            </a:r>
            <a:r>
              <a:rPr lang="zh-TW" altLang="en-US" sz="2400" dirty="0" smtClean="0"/>
              <a:t>，來管理及佈署服務</a:t>
            </a:r>
            <a:endParaRPr lang="en-US" altLang="zh-TW" sz="2400" dirty="0" smtClean="0"/>
          </a:p>
          <a:p>
            <a:pPr lvl="1"/>
            <a:r>
              <a:rPr lang="en-US" altLang="zh-TW" sz="2000" dirty="0" smtClean="0"/>
              <a:t>Infrastructure as code</a:t>
            </a:r>
          </a:p>
          <a:p>
            <a:pPr lvl="1"/>
            <a:r>
              <a:rPr lang="zh-TW" altLang="en-US" sz="2000" dirty="0" smtClean="0"/>
              <a:t>採用 </a:t>
            </a:r>
            <a:r>
              <a:rPr lang="en-US" altLang="zh-TW" sz="2000" dirty="0" smtClean="0"/>
              <a:t>“</a:t>
            </a:r>
            <a:r>
              <a:rPr lang="zh-TW" altLang="en-US" sz="2000" dirty="0" smtClean="0"/>
              <a:t>不可變的 </a:t>
            </a:r>
            <a:r>
              <a:rPr lang="en-US" altLang="zh-TW" sz="2000" dirty="0" smtClean="0"/>
              <a:t>SERVER”</a:t>
            </a:r>
            <a:r>
              <a:rPr lang="zh-TW" altLang="en-US" sz="2000" dirty="0" smtClean="0"/>
              <a:t> </a:t>
            </a:r>
            <a:r>
              <a:rPr lang="en-US" altLang="zh-TW" sz="2000" dirty="0" smtClean="0"/>
              <a:t>(Immutable</a:t>
            </a:r>
            <a:r>
              <a:rPr lang="zh-TW" altLang="en-US" sz="2000" dirty="0" smtClean="0"/>
              <a:t> </a:t>
            </a:r>
            <a:r>
              <a:rPr lang="en-US" altLang="zh-TW" sz="2000" dirty="0" smtClean="0"/>
              <a:t>Servers) </a:t>
            </a:r>
            <a:r>
              <a:rPr lang="zh-TW" altLang="en-US" sz="2000" dirty="0" smtClean="0"/>
              <a:t>來佈署服務</a:t>
            </a:r>
            <a:endParaRPr lang="en-US" altLang="zh-TW" sz="2000" dirty="0" smtClean="0"/>
          </a:p>
          <a:p>
            <a:pPr lvl="1"/>
            <a:r>
              <a:rPr lang="zh-TW" altLang="en-US" sz="2000" dirty="0" smtClean="0"/>
              <a:t>採用 </a:t>
            </a:r>
            <a:r>
              <a:rPr lang="en-US" altLang="zh-TW" sz="2000" dirty="0" smtClean="0"/>
              <a:t>container orchestration tools </a:t>
            </a:r>
            <a:r>
              <a:rPr lang="zh-TW" altLang="en-US" sz="2000" dirty="0" smtClean="0"/>
              <a:t>來管理服務</a:t>
            </a:r>
            <a:endParaRPr lang="zh-TW" altLang="en-US" sz="2000" dirty="0"/>
          </a:p>
        </p:txBody>
      </p:sp>
      <p:sp>
        <p:nvSpPr>
          <p:cNvPr id="4" name="圓角矩形 3"/>
          <p:cNvSpPr/>
          <p:nvPr/>
        </p:nvSpPr>
        <p:spPr>
          <a:xfrm>
            <a:off x="286871" y="4455459"/>
            <a:ext cx="8498541" cy="203498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TW" sz="6600" dirty="0" smtClean="0"/>
              <a:t>Container</a:t>
            </a:r>
            <a:endParaRPr lang="zh-TW" altLang="en-US" sz="6600" dirty="0"/>
          </a:p>
        </p:txBody>
      </p:sp>
    </p:spTree>
    <p:extLst>
      <p:ext uri="{BB962C8B-B14F-4D97-AF65-F5344CB8AC3E}">
        <p14:creationId xmlns:p14="http://schemas.microsoft.com/office/powerpoint/2010/main" val="2395177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TW" altLang="en-US"/>
          </a:p>
        </p:txBody>
      </p:sp>
      <p:sp>
        <p:nvSpPr>
          <p:cNvPr id="2" name="標題 1"/>
          <p:cNvSpPr>
            <a:spLocks noGrp="1"/>
          </p:cNvSpPr>
          <p:nvPr>
            <p:ph type="title"/>
          </p:nvPr>
        </p:nvSpPr>
        <p:spPr/>
        <p:txBody>
          <a:bodyPr/>
          <a:lstStyle/>
          <a:p>
            <a:endParaRPr lang="zh-TW" altLang="en-US"/>
          </a:p>
        </p:txBody>
      </p:sp>
      <p:pic>
        <p:nvPicPr>
          <p:cNvPr id="2050" name="Picture 2" descr="Designing Fine-Grained Syste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4202" y="438436"/>
            <a:ext cx="4478395" cy="5875655"/>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60960" y="6417518"/>
            <a:ext cx="8069901" cy="646331"/>
          </a:xfrm>
          <a:prstGeom prst="rect">
            <a:avLst/>
          </a:prstGeom>
          <a:noFill/>
        </p:spPr>
        <p:txBody>
          <a:bodyPr wrap="none" rtlCol="0">
            <a:spAutoFit/>
          </a:bodyPr>
          <a:lstStyle/>
          <a:p>
            <a:r>
              <a:rPr lang="en-US" altLang="zh-TW" dirty="0">
                <a:hlinkClick r:id="rId3"/>
              </a:rPr>
              <a:t>http://</a:t>
            </a:r>
            <a:r>
              <a:rPr lang="en-US" altLang="zh-TW" dirty="0" smtClean="0">
                <a:hlinkClick r:id="rId3"/>
              </a:rPr>
              <a:t>shop.oreilly.com/product/0636920033158.do?sortby=publicationDate</a:t>
            </a:r>
            <a:endParaRPr lang="en-US" altLang="zh-TW" dirty="0" smtClean="0"/>
          </a:p>
          <a:p>
            <a:endParaRPr lang="zh-TW" altLang="en-US" dirty="0"/>
          </a:p>
        </p:txBody>
      </p:sp>
    </p:spTree>
    <p:extLst>
      <p:ext uri="{BB962C8B-B14F-4D97-AF65-F5344CB8AC3E}">
        <p14:creationId xmlns:p14="http://schemas.microsoft.com/office/powerpoint/2010/main" val="8622834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微服務佈署</a:t>
            </a:r>
            <a:r>
              <a:rPr lang="en-US" altLang="zh-TW" dirty="0" smtClean="0"/>
              <a:t>:</a:t>
            </a:r>
            <a:r>
              <a:rPr lang="zh-TW" altLang="en-US" dirty="0" smtClean="0"/>
              <a:t> 使用容器技術 </a:t>
            </a:r>
            <a:r>
              <a:rPr lang="en-US" altLang="zh-TW" dirty="0" smtClean="0"/>
              <a:t>(container)</a:t>
            </a:r>
            <a:endParaRPr lang="zh-TW" altLang="en-US" dirty="0"/>
          </a:p>
        </p:txBody>
      </p:sp>
      <p:sp>
        <p:nvSpPr>
          <p:cNvPr id="5" name="文字版面配置區 4"/>
          <p:cNvSpPr>
            <a:spLocks noGrp="1"/>
          </p:cNvSpPr>
          <p:nvPr>
            <p:ph type="body" idx="1"/>
          </p:nvPr>
        </p:nvSpPr>
        <p:spPr/>
        <p:txBody>
          <a:bodyPr/>
          <a:lstStyle/>
          <a:p>
            <a:endParaRPr lang="zh-TW" altLang="en-US"/>
          </a:p>
        </p:txBody>
      </p:sp>
      <p:pic>
        <p:nvPicPr>
          <p:cNvPr id="1026" name="Picture 2" descr="http://i.epochtimes.com/assets/uploads/2005/12/51226163007111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43470" y="587827"/>
            <a:ext cx="5286131" cy="3535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9712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3"/>
          <a:stretch>
            <a:fillRect/>
          </a:stretch>
        </p:blipFill>
        <p:spPr>
          <a:xfrm>
            <a:off x="457199" y="609601"/>
            <a:ext cx="8213075" cy="5703293"/>
          </a:xfrm>
          <a:prstGeom prst="rect">
            <a:avLst/>
          </a:prstGeom>
        </p:spPr>
      </p:pic>
      <p:sp>
        <p:nvSpPr>
          <p:cNvPr id="5" name="文字方塊 4"/>
          <p:cNvSpPr txBox="1"/>
          <p:nvPr/>
        </p:nvSpPr>
        <p:spPr>
          <a:xfrm>
            <a:off x="0" y="6529072"/>
            <a:ext cx="2886046" cy="507831"/>
          </a:xfrm>
          <a:prstGeom prst="rect">
            <a:avLst/>
          </a:prstGeom>
          <a:noFill/>
        </p:spPr>
        <p:txBody>
          <a:bodyPr wrap="none" rtlCol="0">
            <a:spAutoFit/>
          </a:bodyPr>
          <a:lstStyle/>
          <a:p>
            <a:r>
              <a:rPr lang="en-US" altLang="zh-TW" sz="1350" dirty="0">
                <a:hlinkClick r:id="rId4"/>
              </a:rPr>
              <a:t>https://www.docker.com/what-docker</a:t>
            </a:r>
            <a:endParaRPr lang="en-US" altLang="zh-TW" sz="1350" dirty="0"/>
          </a:p>
          <a:p>
            <a:endParaRPr lang="zh-TW" altLang="en-US" sz="1350" dirty="0"/>
          </a:p>
        </p:txBody>
      </p:sp>
    </p:spTree>
    <p:extLst>
      <p:ext uri="{BB962C8B-B14F-4D97-AF65-F5344CB8AC3E}">
        <p14:creationId xmlns:p14="http://schemas.microsoft.com/office/powerpoint/2010/main" val="291446476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zh-TW" altLang="en-US" sz="3200" b="1" dirty="0" smtClean="0"/>
              <a:t>用統一規格封裝微服務，統一佈署</a:t>
            </a:r>
            <a:r>
              <a:rPr lang="zh-TW" altLang="en-US" sz="3200" b="1" dirty="0"/>
              <a:t>與</a:t>
            </a:r>
            <a:r>
              <a:rPr lang="zh-TW" altLang="en-US" sz="3200" b="1" dirty="0" smtClean="0"/>
              <a:t>管理</a:t>
            </a:r>
            <a:r>
              <a:rPr lang="en-US" altLang="zh-TW" sz="3200" b="1" dirty="0" smtClean="0"/>
              <a:t/>
            </a:r>
            <a:br>
              <a:rPr lang="en-US" altLang="zh-TW" sz="3200" b="1" dirty="0" smtClean="0"/>
            </a:br>
            <a:r>
              <a:rPr lang="en-US" altLang="zh-TW" sz="3200" b="1" dirty="0" smtClean="0"/>
              <a:t>(Infrastructure as code)</a:t>
            </a:r>
            <a:br>
              <a:rPr lang="en-US" altLang="zh-TW" sz="3200" b="1" dirty="0" smtClean="0"/>
            </a:br>
            <a:endParaRPr lang="zh-TW" altLang="en-US" sz="3200" b="1" dirty="0"/>
          </a:p>
        </p:txBody>
      </p:sp>
      <p:sp>
        <p:nvSpPr>
          <p:cNvPr id="3" name="內容版面配置區 2"/>
          <p:cNvSpPr>
            <a:spLocks noGrp="1"/>
          </p:cNvSpPr>
          <p:nvPr>
            <p:ph idx="1"/>
          </p:nvPr>
        </p:nvSpPr>
        <p:spPr>
          <a:xfrm>
            <a:off x="457200" y="1757058"/>
            <a:ext cx="7772400" cy="4419154"/>
          </a:xfrm>
        </p:spPr>
        <p:txBody>
          <a:bodyPr>
            <a:noAutofit/>
          </a:bodyPr>
          <a:lstStyle/>
          <a:p>
            <a:r>
              <a:rPr lang="en-US" altLang="zh-TW" sz="2400" dirty="0" smtClean="0"/>
              <a:t>Container image </a:t>
            </a:r>
            <a:r>
              <a:rPr lang="zh-TW" altLang="en-US" sz="2400" dirty="0" smtClean="0"/>
              <a:t>被產生 </a:t>
            </a:r>
            <a:r>
              <a:rPr lang="en-US" altLang="zh-TW" sz="2400" dirty="0" smtClean="0"/>
              <a:t>(Build)</a:t>
            </a:r>
            <a:r>
              <a:rPr lang="zh-TW" altLang="en-US" sz="2400" dirty="0" smtClean="0"/>
              <a:t> 之後，統一放到儲存庫 </a:t>
            </a:r>
            <a:r>
              <a:rPr lang="en-US" altLang="zh-TW" sz="2400" dirty="0" smtClean="0"/>
              <a:t>(Push to Register)</a:t>
            </a:r>
            <a:r>
              <a:rPr lang="zh-TW" altLang="en-US" sz="2400" dirty="0" smtClean="0"/>
              <a:t>。佈署時可以直接取用 </a:t>
            </a:r>
            <a:r>
              <a:rPr lang="en-US" altLang="zh-TW" sz="2400" dirty="0" smtClean="0"/>
              <a:t>(Pull</a:t>
            </a:r>
            <a:r>
              <a:rPr lang="zh-TW" altLang="en-US" sz="2400" dirty="0" smtClean="0"/>
              <a:t> </a:t>
            </a:r>
            <a:r>
              <a:rPr lang="en-US" altLang="zh-TW" sz="2400" dirty="0" smtClean="0"/>
              <a:t>&amp;</a:t>
            </a:r>
            <a:r>
              <a:rPr lang="zh-TW" altLang="en-US" sz="2400" dirty="0" smtClean="0"/>
              <a:t> </a:t>
            </a:r>
            <a:r>
              <a:rPr lang="en-US" altLang="zh-TW" sz="2400" dirty="0" smtClean="0"/>
              <a:t>Run)</a:t>
            </a:r>
            <a:r>
              <a:rPr lang="zh-TW" altLang="en-US" sz="2400" dirty="0" smtClean="0"/>
              <a:t>。</a:t>
            </a:r>
            <a:endParaRPr lang="en-US" altLang="zh-TW" sz="2400" dirty="0" smtClean="0"/>
          </a:p>
          <a:p>
            <a:r>
              <a:rPr lang="zh-TW" altLang="en-US" sz="2400" dirty="0" smtClean="0"/>
              <a:t>將 </a:t>
            </a:r>
            <a:r>
              <a:rPr lang="en-US" altLang="zh-TW" sz="2400" dirty="0"/>
              <a:t>application </a:t>
            </a:r>
            <a:r>
              <a:rPr lang="zh-TW" altLang="en-US" sz="2400" dirty="0" smtClean="0"/>
              <a:t>封裝成</a:t>
            </a:r>
            <a:r>
              <a:rPr lang="zh-TW" altLang="en-US" sz="2400" dirty="0"/>
              <a:t> </a:t>
            </a:r>
            <a:r>
              <a:rPr lang="en-US" altLang="zh-TW" sz="2400" dirty="0" smtClean="0"/>
              <a:t>container</a:t>
            </a:r>
            <a:r>
              <a:rPr lang="zh-TW" altLang="en-US" sz="2400" dirty="0"/>
              <a:t> </a:t>
            </a:r>
            <a:r>
              <a:rPr lang="en-US" altLang="zh-TW" sz="2400" dirty="0" smtClean="0"/>
              <a:t>images. </a:t>
            </a:r>
            <a:r>
              <a:rPr lang="zh-TW" altLang="en-US" sz="2400" dirty="0" smtClean="0"/>
              <a:t>只允許這些操作</a:t>
            </a:r>
            <a:r>
              <a:rPr lang="en-US" altLang="zh-TW" sz="2400" dirty="0" smtClean="0"/>
              <a:t>:</a:t>
            </a:r>
          </a:p>
          <a:p>
            <a:pPr lvl="1"/>
            <a:r>
              <a:rPr lang="zh-TW" altLang="en-US" sz="2000" dirty="0" smtClean="0"/>
              <a:t>控制能使用的運算資源 </a:t>
            </a:r>
            <a:r>
              <a:rPr lang="en-US" altLang="zh-TW" sz="2000" dirty="0" smtClean="0"/>
              <a:t>(CPU, Memory)</a:t>
            </a:r>
          </a:p>
          <a:p>
            <a:pPr lvl="1"/>
            <a:r>
              <a:rPr lang="zh-TW" altLang="en-US" sz="2000" dirty="0" smtClean="0"/>
              <a:t>控制網路連線 </a:t>
            </a:r>
            <a:r>
              <a:rPr lang="en-US" altLang="zh-TW" sz="2000" dirty="0" smtClean="0"/>
              <a:t>(Port</a:t>
            </a:r>
            <a:r>
              <a:rPr lang="zh-TW" altLang="en-US" sz="2000" dirty="0" smtClean="0"/>
              <a:t> </a:t>
            </a:r>
            <a:r>
              <a:rPr lang="en-US" altLang="zh-TW" sz="2000" dirty="0" smtClean="0"/>
              <a:t>Mapping, Container Links)</a:t>
            </a:r>
          </a:p>
          <a:p>
            <a:pPr lvl="1"/>
            <a:r>
              <a:rPr lang="zh-TW" altLang="en-US" sz="2000" dirty="0" smtClean="0"/>
              <a:t>控制資料的儲存 </a:t>
            </a:r>
            <a:r>
              <a:rPr lang="en-US" altLang="zh-TW" sz="2000" dirty="0" smtClean="0"/>
              <a:t>(Volumes)</a:t>
            </a:r>
          </a:p>
          <a:p>
            <a:pPr lvl="1"/>
            <a:r>
              <a:rPr lang="zh-TW" altLang="en-US" sz="2000" dirty="0" smtClean="0"/>
              <a:t>控制環境變數 </a:t>
            </a:r>
            <a:r>
              <a:rPr lang="en-US" altLang="zh-TW" sz="2000" dirty="0" smtClean="0"/>
              <a:t>(Environment Variables)</a:t>
            </a:r>
          </a:p>
          <a:p>
            <a:pPr lvl="1"/>
            <a:r>
              <a:rPr lang="zh-TW" altLang="en-US" sz="2000" dirty="0" smtClean="0"/>
              <a:t>控制 </a:t>
            </a:r>
            <a:r>
              <a:rPr lang="en-US" altLang="zh-TW" sz="2000" dirty="0" smtClean="0"/>
              <a:t>Container </a:t>
            </a:r>
            <a:r>
              <a:rPr lang="zh-TW" altLang="en-US" sz="2000" dirty="0" smtClean="0"/>
              <a:t>的執行狀態</a:t>
            </a:r>
            <a:r>
              <a:rPr lang="en-US" altLang="zh-TW" sz="2000" dirty="0" smtClean="0"/>
              <a:t> (start / stop / pause / continue)</a:t>
            </a:r>
          </a:p>
          <a:p>
            <a:r>
              <a:rPr lang="en-US" altLang="zh-TW" sz="2400" dirty="0" smtClean="0"/>
              <a:t>Container </a:t>
            </a:r>
            <a:r>
              <a:rPr lang="zh-TW" altLang="en-US" sz="2400" dirty="0" smtClean="0"/>
              <a:t>被產生之後就不允許再修改。已佈署的服務若要異動，唯一的方式是重新 </a:t>
            </a:r>
            <a:r>
              <a:rPr lang="en-US" altLang="zh-TW" sz="2400" dirty="0" smtClean="0"/>
              <a:t>BUILD</a:t>
            </a:r>
            <a:r>
              <a:rPr lang="zh-TW" altLang="en-US" sz="2400" dirty="0" smtClean="0"/>
              <a:t> </a:t>
            </a:r>
            <a:r>
              <a:rPr lang="en-US" altLang="zh-TW" sz="2400" dirty="0" smtClean="0"/>
              <a:t>&gt;</a:t>
            </a:r>
            <a:r>
              <a:rPr lang="zh-TW" altLang="en-US" sz="2400" dirty="0" smtClean="0"/>
              <a:t> </a:t>
            </a:r>
            <a:r>
              <a:rPr lang="en-US" altLang="zh-TW" sz="2400" dirty="0" smtClean="0"/>
              <a:t>SHIP</a:t>
            </a:r>
            <a:r>
              <a:rPr lang="zh-TW" altLang="en-US" sz="2400" dirty="0" smtClean="0"/>
              <a:t> </a:t>
            </a:r>
            <a:r>
              <a:rPr lang="en-US" altLang="zh-TW" sz="2400" dirty="0" smtClean="0"/>
              <a:t>&gt;</a:t>
            </a:r>
            <a:r>
              <a:rPr lang="zh-TW" altLang="en-US" sz="2400" dirty="0" smtClean="0"/>
              <a:t> </a:t>
            </a:r>
            <a:r>
              <a:rPr lang="en-US" altLang="zh-TW" sz="2400" dirty="0" smtClean="0"/>
              <a:t>RUN</a:t>
            </a:r>
            <a:r>
              <a:rPr lang="zh-TW" altLang="en-US" sz="2400" dirty="0" smtClean="0"/>
              <a:t>。</a:t>
            </a:r>
            <a:endParaRPr lang="en-US" altLang="zh-TW" sz="2400" dirty="0" smtClean="0"/>
          </a:p>
        </p:txBody>
      </p:sp>
    </p:spTree>
    <p:extLst>
      <p:ext uri="{BB962C8B-B14F-4D97-AF65-F5344CB8AC3E}">
        <p14:creationId xmlns:p14="http://schemas.microsoft.com/office/powerpoint/2010/main" val="23359995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2050" name="Picture 2" descr="d4d-1-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633" y="948893"/>
            <a:ext cx="8598568" cy="4842308"/>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457200" y="6288505"/>
            <a:ext cx="7515455" cy="369332"/>
          </a:xfrm>
          <a:prstGeom prst="rect">
            <a:avLst/>
          </a:prstGeom>
          <a:noFill/>
        </p:spPr>
        <p:txBody>
          <a:bodyPr wrap="none" rtlCol="0">
            <a:spAutoFit/>
          </a:bodyPr>
          <a:lstStyle/>
          <a:p>
            <a:r>
              <a:rPr lang="en-US" altLang="zh-TW" dirty="0"/>
              <a:t>http://devopshub.cn/2016/07/08/docker4dotnet-1-overview-and-helloworld/</a:t>
            </a:r>
            <a:endParaRPr lang="zh-TW" altLang="en-US" dirty="0"/>
          </a:p>
        </p:txBody>
      </p:sp>
    </p:spTree>
    <p:extLst>
      <p:ext uri="{BB962C8B-B14F-4D97-AF65-F5344CB8AC3E}">
        <p14:creationId xmlns:p14="http://schemas.microsoft.com/office/powerpoint/2010/main" val="24741582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3074" name="Picture 2" descr="d4d-1-0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870" y="1337734"/>
            <a:ext cx="8644226" cy="4889083"/>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p:cNvSpPr txBox="1"/>
          <p:nvPr/>
        </p:nvSpPr>
        <p:spPr>
          <a:xfrm>
            <a:off x="457200" y="6288505"/>
            <a:ext cx="7515455" cy="369332"/>
          </a:xfrm>
          <a:prstGeom prst="rect">
            <a:avLst/>
          </a:prstGeom>
          <a:noFill/>
        </p:spPr>
        <p:txBody>
          <a:bodyPr wrap="none" rtlCol="0">
            <a:spAutoFit/>
          </a:bodyPr>
          <a:lstStyle/>
          <a:p>
            <a:r>
              <a:rPr lang="en-US" altLang="zh-TW" dirty="0"/>
              <a:t>http://devopshub.cn/2016/07/08/docker4dotnet-1-overview-and-helloworld/</a:t>
            </a:r>
            <a:endParaRPr lang="zh-TW" altLang="en-US" dirty="0"/>
          </a:p>
        </p:txBody>
      </p:sp>
    </p:spTree>
    <p:extLst>
      <p:ext uri="{BB962C8B-B14F-4D97-AF65-F5344CB8AC3E}">
        <p14:creationId xmlns:p14="http://schemas.microsoft.com/office/powerpoint/2010/main" val="27115055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098" name="Picture 2" descr="d4d-1-0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04657"/>
            <a:ext cx="8282572" cy="4655512"/>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p:cNvSpPr txBox="1"/>
          <p:nvPr/>
        </p:nvSpPr>
        <p:spPr>
          <a:xfrm>
            <a:off x="457200" y="6288505"/>
            <a:ext cx="7515455" cy="369332"/>
          </a:xfrm>
          <a:prstGeom prst="rect">
            <a:avLst/>
          </a:prstGeom>
          <a:noFill/>
        </p:spPr>
        <p:txBody>
          <a:bodyPr wrap="none" rtlCol="0">
            <a:spAutoFit/>
          </a:bodyPr>
          <a:lstStyle/>
          <a:p>
            <a:r>
              <a:rPr lang="en-US" altLang="zh-TW" dirty="0"/>
              <a:t>http://devopshub.cn/2016/07/08/docker4dotnet-1-overview-and-helloworld/</a:t>
            </a:r>
            <a:endParaRPr lang="zh-TW" altLang="en-US" dirty="0"/>
          </a:p>
        </p:txBody>
      </p:sp>
    </p:spTree>
    <p:extLst>
      <p:ext uri="{BB962C8B-B14F-4D97-AF65-F5344CB8AC3E}">
        <p14:creationId xmlns:p14="http://schemas.microsoft.com/office/powerpoint/2010/main" val="29110585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About me</a:t>
            </a:r>
            <a:br>
              <a:rPr lang="en-US" altLang="zh-TW" b="1" dirty="0" smtClean="0"/>
            </a:br>
            <a:endParaRPr lang="zh-TW" altLang="en-US" b="1" dirty="0"/>
          </a:p>
        </p:txBody>
      </p:sp>
      <p:sp>
        <p:nvSpPr>
          <p:cNvPr id="5" name="內容版面配置區 4"/>
          <p:cNvSpPr>
            <a:spLocks noGrp="1"/>
          </p:cNvSpPr>
          <p:nvPr>
            <p:ph idx="1"/>
          </p:nvPr>
        </p:nvSpPr>
        <p:spPr>
          <a:xfrm>
            <a:off x="457200" y="1567638"/>
            <a:ext cx="7772400" cy="4797994"/>
          </a:xfrm>
        </p:spPr>
        <p:txBody>
          <a:bodyPr>
            <a:normAutofit fontScale="92500" lnSpcReduction="20000"/>
          </a:bodyPr>
          <a:lstStyle/>
          <a:p>
            <a:pPr marL="0" indent="0">
              <a:buNone/>
            </a:pPr>
            <a:r>
              <a:rPr lang="zh-TW" altLang="en-US" sz="3000" b="1" dirty="0" smtClean="0">
                <a:solidFill>
                  <a:srgbClr val="FFFF00"/>
                </a:solidFill>
                <a:latin typeface="Microsoft JhengHei UI" panose="020B0604030504040204" pitchFamily="34" charset="-120"/>
                <a:ea typeface="Microsoft JhengHei UI" panose="020B0604030504040204" pitchFamily="34" charset="-120"/>
              </a:rPr>
              <a:t>吳剛志</a:t>
            </a:r>
            <a:endParaRPr lang="en-US" altLang="zh-TW" sz="3000" b="1" dirty="0" smtClean="0">
              <a:solidFill>
                <a:srgbClr val="FFFF00"/>
              </a:solidFill>
              <a:latin typeface="Microsoft JhengHei UI" panose="020B0604030504040204" pitchFamily="34" charset="-120"/>
              <a:ea typeface="Microsoft JhengHei UI" panose="020B0604030504040204" pitchFamily="34" charset="-120"/>
            </a:endParaRPr>
          </a:p>
          <a:p>
            <a:r>
              <a:rPr lang="zh-TW" altLang="en-US" sz="2200" dirty="0">
                <a:latin typeface="Microsoft JhengHei UI" panose="020B0604030504040204" pitchFamily="34" charset="-120"/>
                <a:ea typeface="Microsoft JhengHei UI" panose="020B0604030504040204" pitchFamily="34" charset="-120"/>
              </a:rPr>
              <a:t>一宇數位科技 技術</a:t>
            </a:r>
            <a:r>
              <a:rPr lang="zh-TW" altLang="en-US" sz="2200" dirty="0" smtClean="0">
                <a:latin typeface="Microsoft JhengHei UI" panose="020B0604030504040204" pitchFamily="34" charset="-120"/>
                <a:ea typeface="Microsoft JhengHei UI" panose="020B0604030504040204" pitchFamily="34" charset="-120"/>
              </a:rPr>
              <a:t>長 </a:t>
            </a:r>
            <a:r>
              <a:rPr lang="en-US" altLang="zh-TW" sz="2200" dirty="0" smtClean="0">
                <a:latin typeface="Microsoft JhengHei UI" panose="020B0604030504040204" pitchFamily="34" charset="-120"/>
                <a:ea typeface="Microsoft JhengHei UI" panose="020B0604030504040204" pitchFamily="34" charset="-120"/>
              </a:rPr>
              <a:t>(2001 ~ Now), </a:t>
            </a:r>
            <a:r>
              <a:rPr lang="zh-TW" altLang="en-US" sz="2200" dirty="0" smtClean="0">
                <a:latin typeface="Microsoft JhengHei UI" panose="020B0604030504040204" pitchFamily="34" charset="-120"/>
                <a:ea typeface="Microsoft JhengHei UI" panose="020B0604030504040204" pitchFamily="34" charset="-120"/>
              </a:rPr>
              <a:t>數位</a:t>
            </a:r>
            <a:r>
              <a:rPr lang="zh-TW" altLang="en-US" sz="2200" dirty="0">
                <a:latin typeface="Microsoft JhengHei UI" panose="020B0604030504040204" pitchFamily="34" charset="-120"/>
                <a:ea typeface="Microsoft JhengHei UI" panose="020B0604030504040204" pitchFamily="34" charset="-120"/>
              </a:rPr>
              <a:t>學習雲端</a:t>
            </a:r>
            <a:r>
              <a:rPr lang="zh-TW" altLang="en-US" sz="2200" dirty="0" smtClean="0">
                <a:latin typeface="Microsoft JhengHei UI" panose="020B0604030504040204" pitchFamily="34" charset="-120"/>
                <a:ea typeface="Microsoft JhengHei UI" panose="020B0604030504040204" pitchFamily="34" charset="-120"/>
              </a:rPr>
              <a:t>服務</a:t>
            </a:r>
            <a:endParaRPr lang="en-US" altLang="zh-TW" sz="2200" dirty="0" smtClean="0">
              <a:latin typeface="Microsoft JhengHei UI" panose="020B0604030504040204" pitchFamily="34" charset="-120"/>
              <a:ea typeface="Microsoft JhengHei UI" panose="020B0604030504040204" pitchFamily="34" charset="-120"/>
            </a:endParaRPr>
          </a:p>
          <a:p>
            <a:r>
              <a:rPr lang="zh-TW" altLang="en-US" sz="2200" dirty="0" smtClean="0">
                <a:latin typeface="Microsoft JhengHei UI" panose="020B0604030504040204" pitchFamily="34" charset="-120"/>
                <a:ea typeface="Microsoft JhengHei UI" panose="020B0604030504040204" pitchFamily="34" charset="-120"/>
              </a:rPr>
              <a:t>專長</a:t>
            </a:r>
            <a:r>
              <a:rPr lang="en-US" altLang="zh-TW" sz="2200" dirty="0" smtClean="0">
                <a:latin typeface="Microsoft JhengHei UI" panose="020B0604030504040204" pitchFamily="34" charset="-120"/>
                <a:ea typeface="Microsoft JhengHei UI" panose="020B0604030504040204" pitchFamily="34" charset="-120"/>
              </a:rPr>
              <a:t>:</a:t>
            </a:r>
            <a:r>
              <a:rPr lang="zh-TW" altLang="en-US" sz="2200" dirty="0" smtClean="0">
                <a:latin typeface="Microsoft JhengHei UI" panose="020B0604030504040204" pitchFamily="34" charset="-120"/>
                <a:ea typeface="Microsoft JhengHei UI" panose="020B0604030504040204" pitchFamily="34" charset="-120"/>
              </a:rPr>
              <a:t> 雲端</a:t>
            </a:r>
            <a:r>
              <a:rPr lang="zh-TW" altLang="en-US" sz="2200" dirty="0">
                <a:latin typeface="Microsoft JhengHei UI" panose="020B0604030504040204" pitchFamily="34" charset="-120"/>
                <a:ea typeface="Microsoft JhengHei UI" panose="020B0604030504040204" pitchFamily="34" charset="-120"/>
              </a:rPr>
              <a:t>運算，軟體工程，物件導向技術</a:t>
            </a:r>
            <a:r>
              <a:rPr lang="zh-TW" altLang="en-US" sz="2200" dirty="0" smtClean="0">
                <a:latin typeface="Microsoft JhengHei UI" panose="020B0604030504040204" pitchFamily="34" charset="-120"/>
                <a:ea typeface="Microsoft JhengHei UI" panose="020B0604030504040204" pitchFamily="34" charset="-120"/>
              </a:rPr>
              <a:t>，</a:t>
            </a:r>
            <a:r>
              <a:rPr lang="en-US" altLang="zh-TW" sz="2200" dirty="0" smtClean="0">
                <a:latin typeface="Microsoft JhengHei UI" panose="020B0604030504040204" pitchFamily="34" charset="-120"/>
                <a:ea typeface="Microsoft JhengHei UI" panose="020B0604030504040204" pitchFamily="34" charset="-120"/>
              </a:rPr>
              <a:t>Microsoft </a:t>
            </a:r>
            <a:r>
              <a:rPr lang="en-US" altLang="zh-TW" sz="2200" dirty="0">
                <a:latin typeface="Microsoft JhengHei UI" panose="020B0604030504040204" pitchFamily="34" charset="-120"/>
                <a:ea typeface="Microsoft JhengHei UI" panose="020B0604030504040204" pitchFamily="34" charset="-120"/>
              </a:rPr>
              <a:t>Azure, </a:t>
            </a:r>
            <a:r>
              <a:rPr lang="en-US" altLang="zh-TW" sz="2200" dirty="0" smtClean="0">
                <a:latin typeface="Microsoft JhengHei UI" panose="020B0604030504040204" pitchFamily="34" charset="-120"/>
                <a:ea typeface="Microsoft JhengHei UI" panose="020B0604030504040204" pitchFamily="34" charset="-120"/>
              </a:rPr>
              <a:t>Container</a:t>
            </a:r>
          </a:p>
          <a:p>
            <a:endParaRPr lang="en-US" altLang="zh-TW" sz="2200" dirty="0" smtClean="0">
              <a:latin typeface="Microsoft JhengHei UI" panose="020B0604030504040204" pitchFamily="34" charset="-120"/>
              <a:ea typeface="Microsoft JhengHei UI" panose="020B0604030504040204" pitchFamily="34" charset="-120"/>
            </a:endParaRPr>
          </a:p>
          <a:p>
            <a:r>
              <a:rPr lang="zh-TW" altLang="en-US" sz="2200" dirty="0" smtClean="0">
                <a:latin typeface="Microsoft JhengHei UI" panose="020B0604030504040204" pitchFamily="34" charset="-120"/>
                <a:ea typeface="Microsoft JhengHei UI" panose="020B0604030504040204" pitchFamily="34" charset="-120"/>
              </a:rPr>
              <a:t>其他經歷</a:t>
            </a:r>
            <a:r>
              <a:rPr lang="en-US" altLang="zh-TW" sz="2200" dirty="0">
                <a:latin typeface="Microsoft JhengHei UI" panose="020B0604030504040204" pitchFamily="34" charset="-120"/>
                <a:ea typeface="Microsoft JhengHei UI" panose="020B0604030504040204" pitchFamily="34" charset="-120"/>
              </a:rPr>
              <a:t>:</a:t>
            </a:r>
            <a:endParaRPr lang="zh-TW" altLang="en-US" sz="2200" dirty="0">
              <a:latin typeface="Microsoft JhengHei UI" panose="020B0604030504040204" pitchFamily="34" charset="-120"/>
              <a:ea typeface="Microsoft JhengHei UI" panose="020B0604030504040204" pitchFamily="34" charset="-120"/>
            </a:endParaRPr>
          </a:p>
          <a:p>
            <a:pPr lvl="1"/>
            <a:r>
              <a:rPr lang="en-US" altLang="zh-TW" dirty="0"/>
              <a:t>Microsoft Tech Days 2010</a:t>
            </a:r>
            <a:r>
              <a:rPr lang="zh-TW" altLang="en-US" dirty="0"/>
              <a:t>、</a:t>
            </a:r>
            <a:r>
              <a:rPr lang="en-US" altLang="zh-TW" dirty="0"/>
              <a:t>2012 Azure Session Speaker</a:t>
            </a:r>
          </a:p>
          <a:p>
            <a:pPr lvl="1"/>
            <a:r>
              <a:rPr lang="en-US" altLang="zh-TW" dirty="0"/>
              <a:t>Microsoft Partner: Azure </a:t>
            </a:r>
            <a:r>
              <a:rPr lang="zh-TW" altLang="en-US" dirty="0"/>
              <a:t>經驗</a:t>
            </a:r>
            <a:r>
              <a:rPr lang="zh-TW" altLang="en-US" dirty="0" smtClean="0"/>
              <a:t>分享</a:t>
            </a:r>
            <a:endParaRPr lang="en-US" altLang="zh-TW" dirty="0" smtClean="0"/>
          </a:p>
          <a:p>
            <a:pPr lvl="1"/>
            <a:r>
              <a:rPr lang="zh-TW" altLang="en-US" dirty="0" smtClean="0"/>
              <a:t>開發</a:t>
            </a:r>
            <a:r>
              <a:rPr lang="zh-TW" altLang="en-US" dirty="0"/>
              <a:t> </a:t>
            </a:r>
            <a:r>
              <a:rPr lang="en-US" altLang="zh-TW" dirty="0" smtClean="0"/>
              <a:t>XML</a:t>
            </a:r>
            <a:r>
              <a:rPr lang="zh-TW" altLang="en-US" dirty="0"/>
              <a:t> </a:t>
            </a:r>
            <a:r>
              <a:rPr lang="en-US" altLang="zh-TW" dirty="0"/>
              <a:t>/</a:t>
            </a:r>
            <a:r>
              <a:rPr lang="zh-TW" altLang="en-US" dirty="0" smtClean="0"/>
              <a:t> </a:t>
            </a:r>
            <a:r>
              <a:rPr lang="en-US" altLang="zh-TW" dirty="0" smtClean="0"/>
              <a:t>SQL</a:t>
            </a:r>
            <a:r>
              <a:rPr lang="zh-TW" altLang="en-US" dirty="0"/>
              <a:t> </a:t>
            </a:r>
            <a:r>
              <a:rPr lang="en-US" altLang="zh-TW" dirty="0" smtClean="0"/>
              <a:t>ORM</a:t>
            </a:r>
          </a:p>
          <a:p>
            <a:pPr lvl="1"/>
            <a:r>
              <a:rPr lang="zh-TW" altLang="en-US" dirty="0" smtClean="0"/>
              <a:t>設計與開發數位學習平台</a:t>
            </a:r>
            <a:r>
              <a:rPr lang="zh-TW" altLang="en-US" dirty="0"/>
              <a:t> </a:t>
            </a:r>
            <a:r>
              <a:rPr lang="en-US" altLang="zh-TW" dirty="0" smtClean="0"/>
              <a:t>+</a:t>
            </a:r>
            <a:r>
              <a:rPr lang="zh-TW" altLang="en-US" dirty="0" smtClean="0"/>
              <a:t> 課程市集系統架構</a:t>
            </a:r>
            <a:endParaRPr lang="en-US" altLang="zh-TW" dirty="0" smtClean="0"/>
          </a:p>
          <a:p>
            <a:pPr lvl="1"/>
            <a:r>
              <a:rPr lang="zh-TW" altLang="en-US" dirty="0" smtClean="0"/>
              <a:t>資策會</a:t>
            </a:r>
            <a:r>
              <a:rPr lang="zh-TW" altLang="en-US" dirty="0"/>
              <a:t> </a:t>
            </a:r>
            <a:r>
              <a:rPr lang="en-US" altLang="zh-TW" dirty="0" smtClean="0"/>
              <a:t>Azure PaaS </a:t>
            </a:r>
            <a:r>
              <a:rPr lang="zh-TW" altLang="en-US" dirty="0" smtClean="0"/>
              <a:t>講師</a:t>
            </a:r>
            <a:endParaRPr lang="zh-TW" altLang="en-US" dirty="0"/>
          </a:p>
          <a:p>
            <a:pPr lvl="1"/>
            <a:r>
              <a:rPr lang="en-US" altLang="zh-TW" dirty="0"/>
              <a:t>RUN! PC  </a:t>
            </a:r>
            <a:r>
              <a:rPr lang="zh-TW" altLang="en-US" dirty="0"/>
              <a:t>專欄作家</a:t>
            </a:r>
          </a:p>
          <a:p>
            <a:pPr lvl="1"/>
            <a:r>
              <a:rPr lang="zh-TW" altLang="en-US" dirty="0" smtClean="0"/>
              <a:t>個人部落格 </a:t>
            </a:r>
            <a:r>
              <a:rPr lang="en-US" altLang="zh-TW" dirty="0" smtClean="0"/>
              <a:t>&amp;</a:t>
            </a:r>
            <a:r>
              <a:rPr lang="zh-TW" altLang="en-US" dirty="0" smtClean="0"/>
              <a:t> </a:t>
            </a:r>
            <a:r>
              <a:rPr lang="en-US" altLang="zh-TW" dirty="0" smtClean="0"/>
              <a:t>Facebook</a:t>
            </a:r>
            <a:r>
              <a:rPr lang="zh-TW" altLang="en-US" dirty="0" smtClean="0"/>
              <a:t> 粉絲專頁</a:t>
            </a:r>
            <a:r>
              <a:rPr lang="en-US" altLang="zh-TW" dirty="0"/>
              <a:t/>
            </a:r>
            <a:br>
              <a:rPr lang="en-US" altLang="zh-TW" dirty="0"/>
            </a:br>
            <a:r>
              <a:rPr lang="en-US" altLang="zh-TW" dirty="0"/>
              <a:t>https://</a:t>
            </a:r>
            <a:r>
              <a:rPr lang="en-US" altLang="zh-TW" dirty="0" smtClean="0"/>
              <a:t>www.facebook.com/andrew.blog.0928</a:t>
            </a:r>
            <a:endParaRPr lang="zh-TW" altLang="en-US" dirty="0"/>
          </a:p>
        </p:txBody>
      </p:sp>
      <p:pic>
        <p:nvPicPr>
          <p:cNvPr id="6" name="內容版面配置區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67121" y="3200399"/>
            <a:ext cx="2836597" cy="2754924"/>
          </a:xfrm>
          <a:prstGeom prst="rect">
            <a:avLst/>
          </a:prstGeom>
        </p:spPr>
      </p:pic>
    </p:spTree>
    <p:extLst>
      <p:ext uri="{BB962C8B-B14F-4D97-AF65-F5344CB8AC3E}">
        <p14:creationId xmlns:p14="http://schemas.microsoft.com/office/powerpoint/2010/main" val="20842839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Freeform 19"/>
          <p:cNvSpPr/>
          <p:nvPr/>
        </p:nvSpPr>
        <p:spPr bwMode="auto">
          <a:xfrm rot="20107192" flipV="1">
            <a:off x="4265684" y="3613341"/>
            <a:ext cx="2462432" cy="1705696"/>
          </a:xfrm>
          <a:custGeom>
            <a:avLst/>
            <a:gdLst>
              <a:gd name="connsiteX0" fmla="*/ 1495425 w 1581150"/>
              <a:gd name="connsiteY0" fmla="*/ 3181350 h 3810000"/>
              <a:gd name="connsiteX1" fmla="*/ 0 w 1581150"/>
              <a:gd name="connsiteY1" fmla="*/ 3810000 h 3810000"/>
              <a:gd name="connsiteX2" fmla="*/ 9525 w 1581150"/>
              <a:gd name="connsiteY2" fmla="*/ 0 h 3810000"/>
              <a:gd name="connsiteX3" fmla="*/ 1581150 w 1581150"/>
              <a:gd name="connsiteY3" fmla="*/ 2657475 h 3810000"/>
              <a:gd name="connsiteX4" fmla="*/ 1495425 w 1581150"/>
              <a:gd name="connsiteY4" fmla="*/ 3181350 h 38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1150" h="3810000">
                <a:moveTo>
                  <a:pt x="1495425" y="3181350"/>
                </a:moveTo>
                <a:lnTo>
                  <a:pt x="0" y="3810000"/>
                </a:lnTo>
                <a:lnTo>
                  <a:pt x="9525" y="0"/>
                </a:lnTo>
                <a:lnTo>
                  <a:pt x="1581150" y="2657475"/>
                </a:lnTo>
                <a:lnTo>
                  <a:pt x="1495425" y="3181350"/>
                </a:lnTo>
                <a:close/>
              </a:path>
            </a:pathLst>
          </a:custGeom>
          <a:solidFill>
            <a:schemeClr val="bg2">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15" name="Freeform 14"/>
          <p:cNvSpPr/>
          <p:nvPr/>
        </p:nvSpPr>
        <p:spPr bwMode="auto">
          <a:xfrm rot="873293">
            <a:off x="4545110" y="2440793"/>
            <a:ext cx="1974429" cy="1560314"/>
          </a:xfrm>
          <a:custGeom>
            <a:avLst/>
            <a:gdLst>
              <a:gd name="connsiteX0" fmla="*/ 1495425 w 1581150"/>
              <a:gd name="connsiteY0" fmla="*/ 3181350 h 3810000"/>
              <a:gd name="connsiteX1" fmla="*/ 0 w 1581150"/>
              <a:gd name="connsiteY1" fmla="*/ 3810000 h 3810000"/>
              <a:gd name="connsiteX2" fmla="*/ 9525 w 1581150"/>
              <a:gd name="connsiteY2" fmla="*/ 0 h 3810000"/>
              <a:gd name="connsiteX3" fmla="*/ 1581150 w 1581150"/>
              <a:gd name="connsiteY3" fmla="*/ 2657475 h 3810000"/>
              <a:gd name="connsiteX4" fmla="*/ 1495425 w 1581150"/>
              <a:gd name="connsiteY4" fmla="*/ 3181350 h 38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1150" h="3810000">
                <a:moveTo>
                  <a:pt x="1495425" y="3181350"/>
                </a:moveTo>
                <a:lnTo>
                  <a:pt x="0" y="3810000"/>
                </a:lnTo>
                <a:lnTo>
                  <a:pt x="9525" y="0"/>
                </a:lnTo>
                <a:lnTo>
                  <a:pt x="1581150" y="2657475"/>
                </a:lnTo>
                <a:lnTo>
                  <a:pt x="1495425" y="3181350"/>
                </a:lnTo>
                <a:close/>
              </a:path>
            </a:pathLst>
          </a:custGeom>
          <a:solidFill>
            <a:schemeClr val="bg2">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Why Containers?</a:t>
            </a:r>
            <a:br>
              <a:rPr lang="en-US" dirty="0" smtClean="0"/>
            </a:br>
            <a:r>
              <a:rPr lang="en-US" sz="2353" dirty="0">
                <a:gradFill>
                  <a:gsLst>
                    <a:gs pos="7619">
                      <a:srgbClr val="00188F"/>
                    </a:gs>
                    <a:gs pos="35000">
                      <a:srgbClr val="00188F"/>
                    </a:gs>
                  </a:gsLst>
                  <a:lin ang="5400000" scaled="0"/>
                </a:gradFill>
              </a:rPr>
              <a:t>Applications are fueling innovation in today’s cloud-mobile world</a:t>
            </a:r>
            <a:endParaRPr lang="en-US" dirty="0"/>
          </a:p>
        </p:txBody>
      </p:sp>
      <p:grpSp>
        <p:nvGrpSpPr>
          <p:cNvPr id="18" name="Group 17"/>
          <p:cNvGrpSpPr/>
          <p:nvPr/>
        </p:nvGrpSpPr>
        <p:grpSpPr>
          <a:xfrm>
            <a:off x="316135" y="2218348"/>
            <a:ext cx="4475925" cy="1561622"/>
            <a:chOff x="274320" y="1850690"/>
            <a:chExt cx="6087569" cy="2123915"/>
          </a:xfrm>
        </p:grpSpPr>
        <p:sp>
          <p:nvSpPr>
            <p:cNvPr id="8" name="Rectangle 7"/>
            <p:cNvSpPr/>
            <p:nvPr/>
          </p:nvSpPr>
          <p:spPr bwMode="auto">
            <a:xfrm>
              <a:off x="274320" y="1850691"/>
              <a:ext cx="6087569" cy="2123914"/>
            </a:xfrm>
            <a:prstGeom prst="rect">
              <a:avLst/>
            </a:prstGeom>
            <a:solidFill>
              <a:schemeClr val="bg1">
                <a:lumMod val="95000"/>
              </a:schemeClr>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grpSp>
          <p:nvGrpSpPr>
            <p:cNvPr id="12" name="Group 11"/>
            <p:cNvGrpSpPr/>
            <p:nvPr/>
          </p:nvGrpSpPr>
          <p:grpSpPr>
            <a:xfrm>
              <a:off x="332688" y="2025674"/>
              <a:ext cx="1804514" cy="1903377"/>
              <a:chOff x="399450" y="1873274"/>
              <a:chExt cx="1804514" cy="1903377"/>
            </a:xfrm>
          </p:grpSpPr>
          <p:sp>
            <p:nvSpPr>
              <p:cNvPr id="3" name="Oval 2"/>
              <p:cNvSpPr/>
              <p:nvPr/>
            </p:nvSpPr>
            <p:spPr bwMode="auto">
              <a:xfrm>
                <a:off x="720437" y="1873274"/>
                <a:ext cx="1343570" cy="1343570"/>
              </a:xfrm>
              <a:prstGeom prst="ellipse">
                <a:avLst/>
              </a:prstGeom>
              <a:solidFill>
                <a:schemeClr val="tx2"/>
              </a:solidFill>
              <a:ln w="9525" cap="flat" cmpd="sng" algn="ctr">
                <a:noFill/>
                <a:prstDash val="solid"/>
                <a:headEnd type="none" w="med" len="med"/>
                <a:tailEnd type="none" w="med" len="med"/>
              </a:ln>
              <a:effectLst/>
            </p:spPr>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 name="Freeform 3"/>
              <p:cNvSpPr>
                <a:spLocks noChangeAspect="1" noEditPoints="1"/>
              </p:cNvSpPr>
              <p:nvPr/>
            </p:nvSpPr>
            <p:spPr bwMode="auto">
              <a:xfrm>
                <a:off x="968996" y="2194743"/>
                <a:ext cx="846453" cy="700632"/>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rgbClr val="FFFFFF"/>
              </a:solidFill>
              <a:ln>
                <a:noFill/>
              </a:ln>
              <a:extLst/>
            </p:spPr>
            <p:txBody>
              <a:bodyPr vert="horz" wrap="square" lIns="67232" tIns="33616" rIns="67232" bIns="33616" numCol="1" anchor="t" anchorCtr="0" compatLnSpc="1">
                <a:prstTxWarp prst="textNoShape">
                  <a:avLst/>
                </a:prstTxWarp>
              </a:bodyPr>
              <a:lstStyle/>
              <a:p>
                <a:pPr defTabSz="685845">
                  <a:defRPr/>
                </a:pPr>
                <a:endParaRPr lang="en-US" sz="1324" kern="0" dirty="0">
                  <a:solidFill>
                    <a:srgbClr val="505050"/>
                  </a:solidFill>
                  <a:latin typeface="Segoe UI"/>
                </a:endParaRPr>
              </a:p>
            </p:txBody>
          </p:sp>
          <p:sp>
            <p:nvSpPr>
              <p:cNvPr id="5" name="TextBox 4"/>
              <p:cNvSpPr txBox="1"/>
              <p:nvPr/>
            </p:nvSpPr>
            <p:spPr>
              <a:xfrm>
                <a:off x="399450" y="3148749"/>
                <a:ext cx="1804514" cy="627902"/>
              </a:xfrm>
              <a:prstGeom prst="rect">
                <a:avLst/>
              </a:prstGeom>
              <a:noFill/>
            </p:spPr>
            <p:txBody>
              <a:bodyPr wrap="none" lIns="134464" tIns="107571" rIns="134464" bIns="107571" rtlCol="0">
                <a:spAutoFit/>
              </a:bodyPr>
              <a:lstStyle/>
              <a:p>
                <a:pPr>
                  <a:lnSpc>
                    <a:spcPct val="90000"/>
                  </a:lnSpc>
                  <a:spcAft>
                    <a:spcPts val="441"/>
                  </a:spcAft>
                </a:pPr>
                <a:r>
                  <a:rPr lang="en-US" sz="1765" b="1" dirty="0">
                    <a:gradFill>
                      <a:gsLst>
                        <a:gs pos="2917">
                          <a:schemeClr val="tx2"/>
                        </a:gs>
                        <a:gs pos="30000">
                          <a:schemeClr val="tx2"/>
                        </a:gs>
                      </a:gsLst>
                      <a:lin ang="5400000" scaled="0"/>
                    </a:gradFill>
                  </a:rPr>
                  <a:t>Developers</a:t>
                </a:r>
              </a:p>
            </p:txBody>
          </p:sp>
        </p:grpSp>
        <p:sp>
          <p:nvSpPr>
            <p:cNvPr id="13" name="TextBox 12"/>
            <p:cNvSpPr txBox="1"/>
            <p:nvPr/>
          </p:nvSpPr>
          <p:spPr>
            <a:xfrm>
              <a:off x="2240091" y="1850690"/>
              <a:ext cx="3979011" cy="2055320"/>
            </a:xfrm>
            <a:prstGeom prst="rect">
              <a:avLst/>
            </a:prstGeom>
            <a:noFill/>
          </p:spPr>
          <p:txBody>
            <a:bodyPr wrap="square" lIns="134464" tIns="107571" rIns="134464" bIns="107571" rtlCol="0">
              <a:spAutoFit/>
            </a:bodyPr>
            <a:lstStyle/>
            <a:p>
              <a:pPr>
                <a:lnSpc>
                  <a:spcPct val="90000"/>
                </a:lnSpc>
                <a:spcAft>
                  <a:spcPts val="441"/>
                </a:spcAft>
              </a:pPr>
              <a:r>
                <a:rPr lang="en-US" sz="1176" dirty="0">
                  <a:gradFill>
                    <a:gsLst>
                      <a:gs pos="2917">
                        <a:schemeClr val="tx1"/>
                      </a:gs>
                      <a:gs pos="30000">
                        <a:schemeClr val="tx1"/>
                      </a:gs>
                    </a:gsLst>
                    <a:lin ang="5400000" scaled="0"/>
                  </a:gradFill>
                </a:rPr>
                <a:t>Containers unlock ultimate productivity and freedom</a:t>
              </a:r>
            </a:p>
            <a:p>
              <a:pPr>
                <a:lnSpc>
                  <a:spcPct val="90000"/>
                </a:lnSpc>
                <a:spcAft>
                  <a:spcPts val="441"/>
                </a:spcAft>
              </a:pPr>
              <a:r>
                <a:rPr lang="en-US" sz="1176" dirty="0">
                  <a:gradFill>
                    <a:gsLst>
                      <a:gs pos="2917">
                        <a:schemeClr val="tx1"/>
                      </a:gs>
                      <a:gs pos="30000">
                        <a:schemeClr val="tx1"/>
                      </a:gs>
                    </a:gsLst>
                    <a:lin ang="5400000" scaled="0"/>
                  </a:gradFill>
                </a:rPr>
                <a:t>Enable ‘write-once, run-anywhere’ apps</a:t>
              </a:r>
            </a:p>
            <a:p>
              <a:pPr>
                <a:lnSpc>
                  <a:spcPct val="90000"/>
                </a:lnSpc>
                <a:spcAft>
                  <a:spcPts val="441"/>
                </a:spcAft>
              </a:pPr>
              <a:r>
                <a:rPr lang="en-US" sz="1176" dirty="0">
                  <a:gradFill>
                    <a:gsLst>
                      <a:gs pos="2917">
                        <a:schemeClr val="tx1"/>
                      </a:gs>
                      <a:gs pos="30000">
                        <a:schemeClr val="tx1"/>
                      </a:gs>
                    </a:gsLst>
                    <a:lin ang="5400000" scaled="0"/>
                  </a:gradFill>
                </a:rPr>
                <a:t>Can be deployed as multi-tier distributed apps in IaaS/PaaS models </a:t>
              </a:r>
            </a:p>
            <a:p>
              <a:pPr>
                <a:lnSpc>
                  <a:spcPct val="90000"/>
                </a:lnSpc>
                <a:spcAft>
                  <a:spcPts val="441"/>
                </a:spcAft>
              </a:pPr>
              <a:r>
                <a:rPr lang="en-US" sz="1176" dirty="0">
                  <a:gradFill>
                    <a:gsLst>
                      <a:gs pos="2917">
                        <a:schemeClr val="tx1"/>
                      </a:gs>
                      <a:gs pos="30000">
                        <a:schemeClr val="tx1"/>
                      </a:gs>
                    </a:gsLst>
                    <a:lin ang="5400000" scaled="0"/>
                  </a:gradFill>
                </a:rPr>
                <a:t>Containers offers powerful abstraction for microservices</a:t>
              </a:r>
            </a:p>
          </p:txBody>
        </p:sp>
      </p:grpSp>
      <p:grpSp>
        <p:nvGrpSpPr>
          <p:cNvPr id="17" name="Group 16"/>
          <p:cNvGrpSpPr/>
          <p:nvPr/>
        </p:nvGrpSpPr>
        <p:grpSpPr>
          <a:xfrm>
            <a:off x="316135" y="3965047"/>
            <a:ext cx="4475925" cy="1762763"/>
            <a:chOff x="284932" y="4081493"/>
            <a:chExt cx="6087569" cy="2397480"/>
          </a:xfrm>
        </p:grpSpPr>
        <p:sp>
          <p:nvSpPr>
            <p:cNvPr id="16" name="Rectangle 15"/>
            <p:cNvSpPr/>
            <p:nvPr/>
          </p:nvSpPr>
          <p:spPr bwMode="auto">
            <a:xfrm>
              <a:off x="284932" y="4081493"/>
              <a:ext cx="6087569" cy="2397480"/>
            </a:xfrm>
            <a:prstGeom prst="rect">
              <a:avLst/>
            </a:prstGeom>
            <a:solidFill>
              <a:schemeClr val="bg1">
                <a:lumMod val="95000"/>
              </a:schemeClr>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grpSp>
          <p:nvGrpSpPr>
            <p:cNvPr id="11" name="Group 10"/>
            <p:cNvGrpSpPr/>
            <p:nvPr/>
          </p:nvGrpSpPr>
          <p:grpSpPr>
            <a:xfrm>
              <a:off x="353028" y="4401028"/>
              <a:ext cx="1785500" cy="1886447"/>
              <a:chOff x="506602" y="4248628"/>
              <a:chExt cx="1785500" cy="1886447"/>
            </a:xfrm>
          </p:grpSpPr>
          <p:grpSp>
            <p:nvGrpSpPr>
              <p:cNvPr id="9" name="Group 8"/>
              <p:cNvGrpSpPr/>
              <p:nvPr/>
            </p:nvGrpSpPr>
            <p:grpSpPr>
              <a:xfrm>
                <a:off x="816977" y="4248628"/>
                <a:ext cx="1343570" cy="1343570"/>
                <a:chOff x="730166" y="4326498"/>
                <a:chExt cx="1343570" cy="1343570"/>
              </a:xfrm>
            </p:grpSpPr>
            <p:sp>
              <p:nvSpPr>
                <p:cNvPr id="6" name="Oval 5"/>
                <p:cNvSpPr/>
                <p:nvPr/>
              </p:nvSpPr>
              <p:spPr bwMode="auto">
                <a:xfrm>
                  <a:off x="730166" y="4326498"/>
                  <a:ext cx="1343570" cy="134357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7" name="Freeform 5"/>
                <p:cNvSpPr>
                  <a:spLocks noEditPoints="1"/>
                </p:cNvSpPr>
                <p:nvPr/>
              </p:nvSpPr>
              <p:spPr bwMode="auto">
                <a:xfrm>
                  <a:off x="1064166" y="4633658"/>
                  <a:ext cx="675570" cy="729250"/>
                </a:xfrm>
                <a:custGeom>
                  <a:avLst/>
                  <a:gdLst>
                    <a:gd name="T0" fmla="*/ 384 w 1600"/>
                    <a:gd name="T1" fmla="*/ 0 h 1728"/>
                    <a:gd name="T2" fmla="*/ 384 w 1600"/>
                    <a:gd name="T3" fmla="*/ 384 h 1728"/>
                    <a:gd name="T4" fmla="*/ 1600 w 1600"/>
                    <a:gd name="T5" fmla="*/ 896 h 1728"/>
                    <a:gd name="T6" fmla="*/ 1562 w 1600"/>
                    <a:gd name="T7" fmla="*/ 832 h 1728"/>
                    <a:gd name="T8" fmla="*/ 1408 w 1600"/>
                    <a:gd name="T9" fmla="*/ 768 h 1728"/>
                    <a:gd name="T10" fmla="*/ 1408 w 1600"/>
                    <a:gd name="T11" fmla="*/ 398 h 1728"/>
                    <a:gd name="T12" fmla="*/ 1362 w 1600"/>
                    <a:gd name="T13" fmla="*/ 274 h 1728"/>
                    <a:gd name="T14" fmla="*/ 1405 w 1600"/>
                    <a:gd name="T15" fmla="*/ 98 h 1728"/>
                    <a:gd name="T16" fmla="*/ 1313 w 1600"/>
                    <a:gd name="T17" fmla="*/ 65 h 1728"/>
                    <a:gd name="T18" fmla="*/ 1121 w 1600"/>
                    <a:gd name="T19" fmla="*/ 652 h 1728"/>
                    <a:gd name="T20" fmla="*/ 1138 w 1600"/>
                    <a:gd name="T21" fmla="*/ 682 h 1728"/>
                    <a:gd name="T22" fmla="*/ 1246 w 1600"/>
                    <a:gd name="T23" fmla="*/ 686 h 1728"/>
                    <a:gd name="T24" fmla="*/ 1344 w 1600"/>
                    <a:gd name="T25" fmla="*/ 528 h 1728"/>
                    <a:gd name="T26" fmla="*/ 1248 w 1600"/>
                    <a:gd name="T27" fmla="*/ 768 h 1728"/>
                    <a:gd name="T28" fmla="*/ 1218 w 1600"/>
                    <a:gd name="T29" fmla="*/ 804 h 1728"/>
                    <a:gd name="T30" fmla="*/ 742 w 1600"/>
                    <a:gd name="T31" fmla="*/ 832 h 1728"/>
                    <a:gd name="T32" fmla="*/ 704 w 1600"/>
                    <a:gd name="T33" fmla="*/ 922 h 1728"/>
                    <a:gd name="T34" fmla="*/ 1344 w 1600"/>
                    <a:gd name="T35" fmla="*/ 960 h 1728"/>
                    <a:gd name="T36" fmla="*/ 1190 w 1600"/>
                    <a:gd name="T37" fmla="*/ 1600 h 1728"/>
                    <a:gd name="T38" fmla="*/ 1152 w 1600"/>
                    <a:gd name="T39" fmla="*/ 1690 h 1728"/>
                    <a:gd name="T40" fmla="*/ 1344 w 1600"/>
                    <a:gd name="T41" fmla="*/ 1728 h 1728"/>
                    <a:gd name="T42" fmla="*/ 1600 w 1600"/>
                    <a:gd name="T43" fmla="*/ 1690 h 1728"/>
                    <a:gd name="T44" fmla="*/ 576 w 1600"/>
                    <a:gd name="T45" fmla="*/ 1280 h 1728"/>
                    <a:gd name="T46" fmla="*/ 128 w 1600"/>
                    <a:gd name="T47" fmla="*/ 576 h 1728"/>
                    <a:gd name="T48" fmla="*/ 0 w 1600"/>
                    <a:gd name="T49" fmla="*/ 576 h 1728"/>
                    <a:gd name="T50" fmla="*/ 64 w 1600"/>
                    <a:gd name="T51" fmla="*/ 1408 h 1728"/>
                    <a:gd name="T52" fmla="*/ 256 w 1600"/>
                    <a:gd name="T53" fmla="*/ 1600 h 1728"/>
                    <a:gd name="T54" fmla="*/ 128 w 1600"/>
                    <a:gd name="T55" fmla="*/ 1664 h 1728"/>
                    <a:gd name="T56" fmla="*/ 256 w 1600"/>
                    <a:gd name="T57" fmla="*/ 1664 h 1728"/>
                    <a:gd name="T58" fmla="*/ 448 w 1600"/>
                    <a:gd name="T59" fmla="*/ 1728 h 1728"/>
                    <a:gd name="T60" fmla="*/ 448 w 1600"/>
                    <a:gd name="T61" fmla="*/ 1600 h 1728"/>
                    <a:gd name="T62" fmla="*/ 384 w 1600"/>
                    <a:gd name="T63" fmla="*/ 1408 h 1728"/>
                    <a:gd name="T64" fmla="*/ 640 w 1600"/>
                    <a:gd name="T65" fmla="*/ 1344 h 1728"/>
                    <a:gd name="T66" fmla="*/ 960 w 1600"/>
                    <a:gd name="T67" fmla="*/ 1600 h 1728"/>
                    <a:gd name="T68" fmla="*/ 896 w 1600"/>
                    <a:gd name="T69" fmla="*/ 1216 h 1728"/>
                    <a:gd name="T70" fmla="*/ 896 w 1600"/>
                    <a:gd name="T71" fmla="*/ 1152 h 1728"/>
                    <a:gd name="T72" fmla="*/ 512 w 1600"/>
                    <a:gd name="T73" fmla="*/ 1024 h 1728"/>
                    <a:gd name="T74" fmla="*/ 595 w 1600"/>
                    <a:gd name="T75" fmla="*/ 753 h 1728"/>
                    <a:gd name="T76" fmla="*/ 864 w 1600"/>
                    <a:gd name="T77" fmla="*/ 768 h 1728"/>
                    <a:gd name="T78" fmla="*/ 864 w 1600"/>
                    <a:gd name="T79" fmla="*/ 576 h 1728"/>
                    <a:gd name="T80" fmla="*/ 509 w 1600"/>
                    <a:gd name="T81" fmla="*/ 477 h 1728"/>
                    <a:gd name="T82" fmla="*/ 320 w 1600"/>
                    <a:gd name="T83" fmla="*/ 448 h 1728"/>
                    <a:gd name="T84" fmla="*/ 192 w 1600"/>
                    <a:gd name="T85" fmla="*/ 1088 h 1728"/>
                    <a:gd name="T86" fmla="*/ 384 w 1600"/>
                    <a:gd name="T87" fmla="*/ 1216 h 1728"/>
                    <a:gd name="T88" fmla="*/ 704 w 1600"/>
                    <a:gd name="T89" fmla="*/ 1216 h 1728"/>
                    <a:gd name="T90" fmla="*/ 768 w 1600"/>
                    <a:gd name="T91" fmla="*/ 1728 h 1728"/>
                    <a:gd name="T92" fmla="*/ 1024 w 1600"/>
                    <a:gd name="T93" fmla="*/ 1664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00" h="1728">
                      <a:moveTo>
                        <a:pt x="192" y="192"/>
                      </a:moveTo>
                      <a:cubicBezTo>
                        <a:pt x="192" y="86"/>
                        <a:pt x="278" y="0"/>
                        <a:pt x="384" y="0"/>
                      </a:cubicBezTo>
                      <a:cubicBezTo>
                        <a:pt x="490" y="0"/>
                        <a:pt x="576" y="86"/>
                        <a:pt x="576" y="192"/>
                      </a:cubicBezTo>
                      <a:cubicBezTo>
                        <a:pt x="576" y="298"/>
                        <a:pt x="490" y="384"/>
                        <a:pt x="384" y="384"/>
                      </a:cubicBezTo>
                      <a:cubicBezTo>
                        <a:pt x="278" y="384"/>
                        <a:pt x="192" y="298"/>
                        <a:pt x="192" y="192"/>
                      </a:cubicBezTo>
                      <a:close/>
                      <a:moveTo>
                        <a:pt x="1600" y="896"/>
                      </a:moveTo>
                      <a:cubicBezTo>
                        <a:pt x="1600" y="870"/>
                        <a:pt x="1600" y="870"/>
                        <a:pt x="1600" y="870"/>
                      </a:cubicBezTo>
                      <a:cubicBezTo>
                        <a:pt x="1600" y="849"/>
                        <a:pt x="1583" y="832"/>
                        <a:pt x="1562" y="832"/>
                      </a:cubicBezTo>
                      <a:cubicBezTo>
                        <a:pt x="1408" y="832"/>
                        <a:pt x="1408" y="832"/>
                        <a:pt x="1408" y="832"/>
                      </a:cubicBezTo>
                      <a:cubicBezTo>
                        <a:pt x="1408" y="768"/>
                        <a:pt x="1408" y="768"/>
                        <a:pt x="1408" y="768"/>
                      </a:cubicBezTo>
                      <a:cubicBezTo>
                        <a:pt x="1408" y="493"/>
                        <a:pt x="1408" y="493"/>
                        <a:pt x="1408" y="493"/>
                      </a:cubicBezTo>
                      <a:cubicBezTo>
                        <a:pt x="1408" y="398"/>
                        <a:pt x="1408" y="398"/>
                        <a:pt x="1408" y="398"/>
                      </a:cubicBezTo>
                      <a:cubicBezTo>
                        <a:pt x="1408" y="376"/>
                        <a:pt x="1403" y="355"/>
                        <a:pt x="1393" y="335"/>
                      </a:cubicBezTo>
                      <a:cubicBezTo>
                        <a:pt x="1362" y="274"/>
                        <a:pt x="1362" y="274"/>
                        <a:pt x="1362" y="274"/>
                      </a:cubicBezTo>
                      <a:cubicBezTo>
                        <a:pt x="1407" y="116"/>
                        <a:pt x="1407" y="116"/>
                        <a:pt x="1407" y="116"/>
                      </a:cubicBezTo>
                      <a:cubicBezTo>
                        <a:pt x="1409" y="110"/>
                        <a:pt x="1408" y="103"/>
                        <a:pt x="1405" y="98"/>
                      </a:cubicBezTo>
                      <a:cubicBezTo>
                        <a:pt x="1402" y="92"/>
                        <a:pt x="1396" y="88"/>
                        <a:pt x="1390" y="86"/>
                      </a:cubicBezTo>
                      <a:cubicBezTo>
                        <a:pt x="1313" y="65"/>
                        <a:pt x="1313" y="65"/>
                        <a:pt x="1313" y="65"/>
                      </a:cubicBezTo>
                      <a:cubicBezTo>
                        <a:pt x="1300" y="61"/>
                        <a:pt x="1286" y="69"/>
                        <a:pt x="1282" y="82"/>
                      </a:cubicBezTo>
                      <a:cubicBezTo>
                        <a:pt x="1121" y="652"/>
                        <a:pt x="1121" y="652"/>
                        <a:pt x="1121" y="652"/>
                      </a:cubicBezTo>
                      <a:cubicBezTo>
                        <a:pt x="1119" y="658"/>
                        <a:pt x="1120" y="665"/>
                        <a:pt x="1123" y="670"/>
                      </a:cubicBezTo>
                      <a:cubicBezTo>
                        <a:pt x="1126" y="676"/>
                        <a:pt x="1132" y="680"/>
                        <a:pt x="1138" y="682"/>
                      </a:cubicBezTo>
                      <a:cubicBezTo>
                        <a:pt x="1215" y="703"/>
                        <a:pt x="1215" y="703"/>
                        <a:pt x="1215" y="703"/>
                      </a:cubicBezTo>
                      <a:cubicBezTo>
                        <a:pt x="1228" y="707"/>
                        <a:pt x="1242" y="699"/>
                        <a:pt x="1246" y="686"/>
                      </a:cubicBezTo>
                      <a:cubicBezTo>
                        <a:pt x="1280" y="563"/>
                        <a:pt x="1280" y="563"/>
                        <a:pt x="1280" y="563"/>
                      </a:cubicBezTo>
                      <a:cubicBezTo>
                        <a:pt x="1344" y="528"/>
                        <a:pt x="1344" y="528"/>
                        <a:pt x="1344" y="528"/>
                      </a:cubicBezTo>
                      <a:cubicBezTo>
                        <a:pt x="1344" y="768"/>
                        <a:pt x="1344" y="768"/>
                        <a:pt x="1344" y="768"/>
                      </a:cubicBezTo>
                      <a:cubicBezTo>
                        <a:pt x="1248" y="768"/>
                        <a:pt x="1248" y="768"/>
                        <a:pt x="1248" y="768"/>
                      </a:cubicBezTo>
                      <a:cubicBezTo>
                        <a:pt x="1246" y="768"/>
                        <a:pt x="1244" y="768"/>
                        <a:pt x="1241" y="769"/>
                      </a:cubicBezTo>
                      <a:cubicBezTo>
                        <a:pt x="1225" y="773"/>
                        <a:pt x="1215" y="788"/>
                        <a:pt x="1218" y="804"/>
                      </a:cubicBezTo>
                      <a:cubicBezTo>
                        <a:pt x="1220" y="820"/>
                        <a:pt x="1233" y="832"/>
                        <a:pt x="1249" y="832"/>
                      </a:cubicBezTo>
                      <a:cubicBezTo>
                        <a:pt x="742" y="832"/>
                        <a:pt x="742" y="832"/>
                        <a:pt x="742" y="832"/>
                      </a:cubicBezTo>
                      <a:cubicBezTo>
                        <a:pt x="721" y="832"/>
                        <a:pt x="704" y="849"/>
                        <a:pt x="704" y="870"/>
                      </a:cubicBezTo>
                      <a:cubicBezTo>
                        <a:pt x="704" y="922"/>
                        <a:pt x="704" y="922"/>
                        <a:pt x="704" y="922"/>
                      </a:cubicBezTo>
                      <a:cubicBezTo>
                        <a:pt x="704" y="943"/>
                        <a:pt x="721" y="960"/>
                        <a:pt x="742" y="960"/>
                      </a:cubicBezTo>
                      <a:cubicBezTo>
                        <a:pt x="1344" y="960"/>
                        <a:pt x="1344" y="960"/>
                        <a:pt x="1344" y="960"/>
                      </a:cubicBezTo>
                      <a:cubicBezTo>
                        <a:pt x="1344" y="1600"/>
                        <a:pt x="1344" y="1600"/>
                        <a:pt x="1344" y="1600"/>
                      </a:cubicBezTo>
                      <a:cubicBezTo>
                        <a:pt x="1190" y="1600"/>
                        <a:pt x="1190" y="1600"/>
                        <a:pt x="1190" y="1600"/>
                      </a:cubicBezTo>
                      <a:cubicBezTo>
                        <a:pt x="1169" y="1600"/>
                        <a:pt x="1152" y="1617"/>
                        <a:pt x="1152" y="1638"/>
                      </a:cubicBezTo>
                      <a:cubicBezTo>
                        <a:pt x="1152" y="1690"/>
                        <a:pt x="1152" y="1690"/>
                        <a:pt x="1152" y="1690"/>
                      </a:cubicBezTo>
                      <a:cubicBezTo>
                        <a:pt x="1152" y="1711"/>
                        <a:pt x="1169" y="1728"/>
                        <a:pt x="1190" y="1728"/>
                      </a:cubicBezTo>
                      <a:cubicBezTo>
                        <a:pt x="1344" y="1728"/>
                        <a:pt x="1344" y="1728"/>
                        <a:pt x="1344" y="1728"/>
                      </a:cubicBezTo>
                      <a:cubicBezTo>
                        <a:pt x="1562" y="1728"/>
                        <a:pt x="1562" y="1728"/>
                        <a:pt x="1562" y="1728"/>
                      </a:cubicBezTo>
                      <a:cubicBezTo>
                        <a:pt x="1583" y="1728"/>
                        <a:pt x="1600" y="1711"/>
                        <a:pt x="1600" y="1690"/>
                      </a:cubicBezTo>
                      <a:cubicBezTo>
                        <a:pt x="1600" y="896"/>
                        <a:pt x="1600" y="896"/>
                        <a:pt x="1600" y="896"/>
                      </a:cubicBezTo>
                      <a:close/>
                      <a:moveTo>
                        <a:pt x="576" y="1280"/>
                      </a:moveTo>
                      <a:cubicBezTo>
                        <a:pt x="128" y="1280"/>
                        <a:pt x="128" y="1280"/>
                        <a:pt x="128" y="1280"/>
                      </a:cubicBezTo>
                      <a:cubicBezTo>
                        <a:pt x="128" y="576"/>
                        <a:pt x="128" y="576"/>
                        <a:pt x="128" y="576"/>
                      </a:cubicBezTo>
                      <a:cubicBezTo>
                        <a:pt x="128" y="541"/>
                        <a:pt x="99" y="512"/>
                        <a:pt x="64" y="512"/>
                      </a:cubicBezTo>
                      <a:cubicBezTo>
                        <a:pt x="29" y="512"/>
                        <a:pt x="0" y="541"/>
                        <a:pt x="0" y="576"/>
                      </a:cubicBezTo>
                      <a:cubicBezTo>
                        <a:pt x="0" y="1344"/>
                        <a:pt x="0" y="1344"/>
                        <a:pt x="0" y="1344"/>
                      </a:cubicBezTo>
                      <a:cubicBezTo>
                        <a:pt x="0" y="1379"/>
                        <a:pt x="29" y="1408"/>
                        <a:pt x="64" y="1408"/>
                      </a:cubicBezTo>
                      <a:cubicBezTo>
                        <a:pt x="256" y="1408"/>
                        <a:pt x="256" y="1408"/>
                        <a:pt x="256" y="1408"/>
                      </a:cubicBezTo>
                      <a:cubicBezTo>
                        <a:pt x="256" y="1600"/>
                        <a:pt x="256" y="1600"/>
                        <a:pt x="256" y="1600"/>
                      </a:cubicBezTo>
                      <a:cubicBezTo>
                        <a:pt x="192" y="1600"/>
                        <a:pt x="192" y="1600"/>
                        <a:pt x="192" y="1600"/>
                      </a:cubicBezTo>
                      <a:cubicBezTo>
                        <a:pt x="157" y="1600"/>
                        <a:pt x="128" y="1629"/>
                        <a:pt x="128" y="1664"/>
                      </a:cubicBezTo>
                      <a:cubicBezTo>
                        <a:pt x="128" y="1699"/>
                        <a:pt x="157" y="1728"/>
                        <a:pt x="192" y="1728"/>
                      </a:cubicBezTo>
                      <a:cubicBezTo>
                        <a:pt x="227" y="1728"/>
                        <a:pt x="256" y="1699"/>
                        <a:pt x="256" y="1664"/>
                      </a:cubicBezTo>
                      <a:cubicBezTo>
                        <a:pt x="384" y="1664"/>
                        <a:pt x="384" y="1664"/>
                        <a:pt x="384" y="1664"/>
                      </a:cubicBezTo>
                      <a:cubicBezTo>
                        <a:pt x="384" y="1699"/>
                        <a:pt x="413" y="1728"/>
                        <a:pt x="448" y="1728"/>
                      </a:cubicBezTo>
                      <a:cubicBezTo>
                        <a:pt x="483" y="1728"/>
                        <a:pt x="512" y="1699"/>
                        <a:pt x="512" y="1664"/>
                      </a:cubicBezTo>
                      <a:cubicBezTo>
                        <a:pt x="512" y="1629"/>
                        <a:pt x="483" y="1600"/>
                        <a:pt x="448" y="1600"/>
                      </a:cubicBezTo>
                      <a:cubicBezTo>
                        <a:pt x="384" y="1600"/>
                        <a:pt x="384" y="1600"/>
                        <a:pt x="384" y="1600"/>
                      </a:cubicBezTo>
                      <a:cubicBezTo>
                        <a:pt x="384" y="1408"/>
                        <a:pt x="384" y="1408"/>
                        <a:pt x="384" y="1408"/>
                      </a:cubicBezTo>
                      <a:cubicBezTo>
                        <a:pt x="576" y="1408"/>
                        <a:pt x="576" y="1408"/>
                        <a:pt x="576" y="1408"/>
                      </a:cubicBezTo>
                      <a:cubicBezTo>
                        <a:pt x="611" y="1408"/>
                        <a:pt x="640" y="1379"/>
                        <a:pt x="640" y="1344"/>
                      </a:cubicBezTo>
                      <a:cubicBezTo>
                        <a:pt x="640" y="1309"/>
                        <a:pt x="611" y="1280"/>
                        <a:pt x="576" y="1280"/>
                      </a:cubicBezTo>
                      <a:close/>
                      <a:moveTo>
                        <a:pt x="960" y="1600"/>
                      </a:moveTo>
                      <a:cubicBezTo>
                        <a:pt x="896" y="1600"/>
                        <a:pt x="896" y="1600"/>
                        <a:pt x="896" y="1600"/>
                      </a:cubicBezTo>
                      <a:cubicBezTo>
                        <a:pt x="896" y="1216"/>
                        <a:pt x="896" y="1216"/>
                        <a:pt x="896" y="1216"/>
                      </a:cubicBezTo>
                      <a:cubicBezTo>
                        <a:pt x="896" y="1184"/>
                        <a:pt x="896" y="1184"/>
                        <a:pt x="896" y="1184"/>
                      </a:cubicBezTo>
                      <a:cubicBezTo>
                        <a:pt x="896" y="1152"/>
                        <a:pt x="896" y="1152"/>
                        <a:pt x="896" y="1152"/>
                      </a:cubicBezTo>
                      <a:cubicBezTo>
                        <a:pt x="896" y="1081"/>
                        <a:pt x="839" y="1024"/>
                        <a:pt x="768" y="1024"/>
                      </a:cubicBezTo>
                      <a:cubicBezTo>
                        <a:pt x="512" y="1024"/>
                        <a:pt x="512" y="1024"/>
                        <a:pt x="512" y="1024"/>
                      </a:cubicBezTo>
                      <a:cubicBezTo>
                        <a:pt x="512" y="701"/>
                        <a:pt x="512" y="701"/>
                        <a:pt x="512" y="701"/>
                      </a:cubicBezTo>
                      <a:cubicBezTo>
                        <a:pt x="595" y="753"/>
                        <a:pt x="595" y="753"/>
                        <a:pt x="595" y="753"/>
                      </a:cubicBezTo>
                      <a:cubicBezTo>
                        <a:pt x="611" y="763"/>
                        <a:pt x="628" y="768"/>
                        <a:pt x="646" y="768"/>
                      </a:cubicBezTo>
                      <a:cubicBezTo>
                        <a:pt x="864" y="768"/>
                        <a:pt x="864" y="768"/>
                        <a:pt x="864" y="768"/>
                      </a:cubicBezTo>
                      <a:cubicBezTo>
                        <a:pt x="917" y="768"/>
                        <a:pt x="960" y="725"/>
                        <a:pt x="960" y="672"/>
                      </a:cubicBezTo>
                      <a:cubicBezTo>
                        <a:pt x="960" y="619"/>
                        <a:pt x="917" y="576"/>
                        <a:pt x="864" y="576"/>
                      </a:cubicBezTo>
                      <a:cubicBezTo>
                        <a:pt x="674" y="576"/>
                        <a:pt x="674" y="576"/>
                        <a:pt x="674" y="576"/>
                      </a:cubicBezTo>
                      <a:cubicBezTo>
                        <a:pt x="509" y="477"/>
                        <a:pt x="509" y="477"/>
                        <a:pt x="509" y="477"/>
                      </a:cubicBezTo>
                      <a:cubicBezTo>
                        <a:pt x="477" y="458"/>
                        <a:pt x="441" y="448"/>
                        <a:pt x="405" y="448"/>
                      </a:cubicBezTo>
                      <a:cubicBezTo>
                        <a:pt x="320" y="448"/>
                        <a:pt x="320" y="448"/>
                        <a:pt x="320" y="448"/>
                      </a:cubicBezTo>
                      <a:cubicBezTo>
                        <a:pt x="249" y="448"/>
                        <a:pt x="192" y="505"/>
                        <a:pt x="192" y="576"/>
                      </a:cubicBezTo>
                      <a:cubicBezTo>
                        <a:pt x="192" y="1088"/>
                        <a:pt x="192" y="1088"/>
                        <a:pt x="192" y="1088"/>
                      </a:cubicBezTo>
                      <a:cubicBezTo>
                        <a:pt x="192" y="1159"/>
                        <a:pt x="249" y="1216"/>
                        <a:pt x="320" y="1216"/>
                      </a:cubicBezTo>
                      <a:cubicBezTo>
                        <a:pt x="384" y="1216"/>
                        <a:pt x="384" y="1216"/>
                        <a:pt x="384" y="1216"/>
                      </a:cubicBezTo>
                      <a:cubicBezTo>
                        <a:pt x="512" y="1216"/>
                        <a:pt x="512" y="1216"/>
                        <a:pt x="512" y="1216"/>
                      </a:cubicBezTo>
                      <a:cubicBezTo>
                        <a:pt x="704" y="1216"/>
                        <a:pt x="704" y="1216"/>
                        <a:pt x="704" y="1216"/>
                      </a:cubicBezTo>
                      <a:cubicBezTo>
                        <a:pt x="704" y="1664"/>
                        <a:pt x="704" y="1664"/>
                        <a:pt x="704" y="1664"/>
                      </a:cubicBezTo>
                      <a:cubicBezTo>
                        <a:pt x="704" y="1699"/>
                        <a:pt x="733" y="1728"/>
                        <a:pt x="768" y="1728"/>
                      </a:cubicBezTo>
                      <a:cubicBezTo>
                        <a:pt x="960" y="1728"/>
                        <a:pt x="960" y="1728"/>
                        <a:pt x="960" y="1728"/>
                      </a:cubicBezTo>
                      <a:cubicBezTo>
                        <a:pt x="995" y="1728"/>
                        <a:pt x="1024" y="1699"/>
                        <a:pt x="1024" y="1664"/>
                      </a:cubicBezTo>
                      <a:cubicBezTo>
                        <a:pt x="1024" y="1629"/>
                        <a:pt x="995" y="1600"/>
                        <a:pt x="960" y="1600"/>
                      </a:cubicBezTo>
                      <a:close/>
                    </a:path>
                  </a:pathLst>
                </a:custGeom>
                <a:solidFill>
                  <a:schemeClr val="bg1"/>
                </a:solidFill>
                <a:ln>
                  <a:noFill/>
                </a:ln>
              </p:spPr>
              <p:txBody>
                <a:bodyPr vert="horz" wrap="square" lIns="67232" tIns="33616" rIns="67232" bIns="33616" numCol="1" anchor="t" anchorCtr="0" compatLnSpc="1">
                  <a:prstTxWarp prst="textNoShape">
                    <a:avLst/>
                  </a:prstTxWarp>
                </a:bodyPr>
                <a:lstStyle/>
                <a:p>
                  <a:endParaRPr lang="en-US" sz="1324" dirty="0">
                    <a:solidFill>
                      <a:srgbClr val="505050"/>
                    </a:solidFill>
                  </a:endParaRPr>
                </a:p>
              </p:txBody>
            </p:sp>
          </p:grpSp>
          <p:sp>
            <p:nvSpPr>
              <p:cNvPr id="10" name="TextBox 9"/>
              <p:cNvSpPr txBox="1"/>
              <p:nvPr/>
            </p:nvSpPr>
            <p:spPr>
              <a:xfrm>
                <a:off x="506602" y="5507173"/>
                <a:ext cx="1785500" cy="627902"/>
              </a:xfrm>
              <a:prstGeom prst="rect">
                <a:avLst/>
              </a:prstGeom>
              <a:noFill/>
            </p:spPr>
            <p:txBody>
              <a:bodyPr wrap="none" lIns="134464" tIns="107571" rIns="134464" bIns="107571" rtlCol="0">
                <a:spAutoFit/>
              </a:bodyPr>
              <a:lstStyle/>
              <a:p>
                <a:pPr>
                  <a:lnSpc>
                    <a:spcPct val="90000"/>
                  </a:lnSpc>
                  <a:spcAft>
                    <a:spcPts val="441"/>
                  </a:spcAft>
                </a:pPr>
                <a:r>
                  <a:rPr lang="en-US" sz="1765" b="1" dirty="0">
                    <a:gradFill>
                      <a:gsLst>
                        <a:gs pos="0">
                          <a:schemeClr val="accent4"/>
                        </a:gs>
                        <a:gs pos="100000">
                          <a:schemeClr val="accent4"/>
                        </a:gs>
                      </a:gsLst>
                      <a:lin ang="5400000" scaled="0"/>
                    </a:gradFill>
                  </a:rPr>
                  <a:t>Operations</a:t>
                </a:r>
              </a:p>
            </p:txBody>
          </p:sp>
        </p:grpSp>
        <p:sp>
          <p:nvSpPr>
            <p:cNvPr id="14" name="TextBox 13"/>
            <p:cNvSpPr txBox="1"/>
            <p:nvPr/>
          </p:nvSpPr>
          <p:spPr>
            <a:xfrm>
              <a:off x="2240090" y="4102939"/>
              <a:ext cx="4121799" cy="2346593"/>
            </a:xfrm>
            <a:prstGeom prst="rect">
              <a:avLst/>
            </a:prstGeom>
            <a:noFill/>
          </p:spPr>
          <p:txBody>
            <a:bodyPr wrap="square" lIns="134464" tIns="107571" rIns="134464" bIns="107571" rtlCol="0">
              <a:spAutoFit/>
            </a:bodyPr>
            <a:lstStyle/>
            <a:p>
              <a:pPr>
                <a:lnSpc>
                  <a:spcPct val="90000"/>
                </a:lnSpc>
                <a:spcAft>
                  <a:spcPts val="441"/>
                </a:spcAft>
              </a:pPr>
              <a:r>
                <a:rPr lang="en-US" sz="1176" dirty="0">
                  <a:gradFill>
                    <a:gsLst>
                      <a:gs pos="2917">
                        <a:schemeClr val="tx1"/>
                      </a:gs>
                      <a:gs pos="30000">
                        <a:schemeClr val="tx1"/>
                      </a:gs>
                    </a:gsLst>
                    <a:lin ang="5400000" scaled="0"/>
                  </a:gradFill>
                </a:rPr>
                <a:t>Enhances familiar IT deployment models</a:t>
              </a:r>
            </a:p>
            <a:p>
              <a:pPr>
                <a:lnSpc>
                  <a:spcPct val="90000"/>
                </a:lnSpc>
                <a:spcAft>
                  <a:spcPts val="441"/>
                </a:spcAft>
              </a:pPr>
              <a:r>
                <a:rPr lang="en-US" sz="1176" dirty="0">
                  <a:gradFill>
                    <a:gsLst>
                      <a:gs pos="2917">
                        <a:schemeClr val="tx1"/>
                      </a:gs>
                      <a:gs pos="30000">
                        <a:schemeClr val="tx1"/>
                      </a:gs>
                    </a:gsLst>
                    <a:lin ang="5400000" scaled="0"/>
                  </a:gradFill>
                </a:rPr>
                <a:t>Provide standardized environments for development, QA, and production teams</a:t>
              </a:r>
            </a:p>
            <a:p>
              <a:pPr>
                <a:lnSpc>
                  <a:spcPct val="90000"/>
                </a:lnSpc>
                <a:spcAft>
                  <a:spcPts val="441"/>
                </a:spcAft>
              </a:pPr>
              <a:r>
                <a:rPr lang="en-US" sz="1176" dirty="0">
                  <a:gradFill>
                    <a:gsLst>
                      <a:gs pos="2917">
                        <a:schemeClr val="tx1"/>
                      </a:gs>
                      <a:gs pos="30000">
                        <a:schemeClr val="tx1"/>
                      </a:gs>
                    </a:gsLst>
                    <a:lin ang="5400000" scaled="0"/>
                  </a:gradFill>
                </a:rPr>
                <a:t>Abstract differences in OS distributions and underlying infrastructure</a:t>
              </a:r>
            </a:p>
            <a:p>
              <a:pPr>
                <a:lnSpc>
                  <a:spcPct val="90000"/>
                </a:lnSpc>
                <a:spcAft>
                  <a:spcPts val="441"/>
                </a:spcAft>
              </a:pPr>
              <a:r>
                <a:rPr lang="en-US" sz="1176" dirty="0">
                  <a:gradFill>
                    <a:gsLst>
                      <a:gs pos="2917">
                        <a:schemeClr val="tx1"/>
                      </a:gs>
                      <a:gs pos="30000">
                        <a:schemeClr val="tx1"/>
                      </a:gs>
                    </a:gsLst>
                    <a:lin ang="5400000" scaled="0"/>
                  </a:gradFill>
                </a:rPr>
                <a:t>Higher utilization and compute density</a:t>
              </a:r>
            </a:p>
            <a:p>
              <a:pPr>
                <a:lnSpc>
                  <a:spcPct val="90000"/>
                </a:lnSpc>
                <a:spcAft>
                  <a:spcPts val="441"/>
                </a:spcAft>
              </a:pPr>
              <a:r>
                <a:rPr lang="en-US" sz="1176" dirty="0">
                  <a:gradFill>
                    <a:gsLst>
                      <a:gs pos="2917">
                        <a:schemeClr val="tx1"/>
                      </a:gs>
                      <a:gs pos="30000">
                        <a:schemeClr val="tx1"/>
                      </a:gs>
                    </a:gsLst>
                    <a:lin ang="5400000" scaled="0"/>
                  </a:gradFill>
                </a:rPr>
                <a:t>Rapid scale-up and scale-down in response to changing business needs</a:t>
              </a:r>
            </a:p>
          </p:txBody>
        </p:sp>
      </p:grpSp>
      <p:sp>
        <p:nvSpPr>
          <p:cNvPr id="19" name="Oval 18"/>
          <p:cNvSpPr/>
          <p:nvPr/>
        </p:nvSpPr>
        <p:spPr bwMode="auto">
          <a:xfrm>
            <a:off x="6017982" y="2725151"/>
            <a:ext cx="1908892" cy="1908892"/>
          </a:xfrm>
          <a:prstGeom prst="ellipse">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 name="TextBox 20"/>
          <p:cNvSpPr txBox="1"/>
          <p:nvPr/>
        </p:nvSpPr>
        <p:spPr>
          <a:xfrm>
            <a:off x="6424724" y="2278173"/>
            <a:ext cx="997137" cy="461669"/>
          </a:xfrm>
          <a:prstGeom prst="rect">
            <a:avLst/>
          </a:prstGeom>
          <a:noFill/>
        </p:spPr>
        <p:txBody>
          <a:bodyPr wrap="none" lIns="134464" tIns="107571" rIns="134464" bIns="107571" rtlCol="0">
            <a:spAutoFit/>
          </a:bodyPr>
          <a:lstStyle/>
          <a:p>
            <a:pPr>
              <a:lnSpc>
                <a:spcPct val="90000"/>
              </a:lnSpc>
              <a:spcAft>
                <a:spcPts val="441"/>
              </a:spcAft>
            </a:pPr>
            <a:r>
              <a:rPr lang="en-US" sz="1765" b="1" dirty="0">
                <a:gradFill>
                  <a:gsLst>
                    <a:gs pos="0">
                      <a:srgbClr val="00188F"/>
                    </a:gs>
                    <a:gs pos="100000">
                      <a:srgbClr val="00188F"/>
                    </a:gs>
                  </a:gsLst>
                  <a:lin ang="5400000" scaled="0"/>
                </a:gradFill>
              </a:rPr>
              <a:t>DevOps</a:t>
            </a:r>
          </a:p>
        </p:txBody>
      </p:sp>
      <p:sp>
        <p:nvSpPr>
          <p:cNvPr id="22" name="TextBox 21"/>
          <p:cNvSpPr txBox="1"/>
          <p:nvPr/>
        </p:nvSpPr>
        <p:spPr>
          <a:xfrm>
            <a:off x="5208157" y="4622273"/>
            <a:ext cx="3528540" cy="1134161"/>
          </a:xfrm>
          <a:prstGeom prst="rect">
            <a:avLst/>
          </a:prstGeom>
          <a:noFill/>
        </p:spPr>
        <p:txBody>
          <a:bodyPr wrap="square" lIns="134464" tIns="107571" rIns="134464" bIns="107571" rtlCol="0">
            <a:spAutoFit/>
          </a:bodyPr>
          <a:lstStyle/>
          <a:p>
            <a:pPr algn="ctr">
              <a:lnSpc>
                <a:spcPct val="90000"/>
              </a:lnSpc>
              <a:spcAft>
                <a:spcPts val="441"/>
              </a:spcAft>
            </a:pPr>
            <a:r>
              <a:rPr lang="en-US" sz="1176" dirty="0">
                <a:gradFill>
                  <a:gsLst>
                    <a:gs pos="2917">
                      <a:schemeClr val="tx1"/>
                    </a:gs>
                    <a:gs pos="30000">
                      <a:schemeClr val="tx1"/>
                    </a:gs>
                  </a:gsLst>
                  <a:lin ang="5400000" scaled="0"/>
                </a:gradFill>
              </a:rPr>
              <a:t>Integrate people, process, and tools for </a:t>
            </a:r>
            <a:br>
              <a:rPr lang="en-US" sz="1176" dirty="0">
                <a:gradFill>
                  <a:gsLst>
                    <a:gs pos="2917">
                      <a:schemeClr val="tx1"/>
                    </a:gs>
                    <a:gs pos="30000">
                      <a:schemeClr val="tx1"/>
                    </a:gs>
                  </a:gsLst>
                  <a:lin ang="5400000" scaled="0"/>
                </a:gradFill>
              </a:rPr>
            </a:br>
            <a:r>
              <a:rPr lang="en-US" sz="1176" dirty="0">
                <a:gradFill>
                  <a:gsLst>
                    <a:gs pos="2917">
                      <a:schemeClr val="tx1"/>
                    </a:gs>
                    <a:gs pos="30000">
                      <a:schemeClr val="tx1"/>
                    </a:gs>
                  </a:gsLst>
                  <a:lin ang="5400000" scaled="0"/>
                </a:gradFill>
              </a:rPr>
              <a:t>an optimized app development process</a:t>
            </a:r>
          </a:p>
          <a:p>
            <a:pPr algn="ctr">
              <a:lnSpc>
                <a:spcPct val="90000"/>
              </a:lnSpc>
              <a:spcAft>
                <a:spcPts val="441"/>
              </a:spcAft>
            </a:pPr>
            <a:r>
              <a:rPr lang="en-US" sz="1176" dirty="0">
                <a:gradFill>
                  <a:gsLst>
                    <a:gs pos="2917">
                      <a:schemeClr val="tx1"/>
                    </a:gs>
                    <a:gs pos="30000">
                      <a:schemeClr val="tx1"/>
                    </a:gs>
                  </a:gsLst>
                  <a:lin ang="5400000" scaled="0"/>
                </a:gradFill>
              </a:rPr>
              <a:t>Operations focus on standardized infrastructure</a:t>
            </a:r>
          </a:p>
          <a:p>
            <a:pPr algn="ctr">
              <a:lnSpc>
                <a:spcPct val="90000"/>
              </a:lnSpc>
              <a:spcAft>
                <a:spcPts val="441"/>
              </a:spcAft>
            </a:pPr>
            <a:r>
              <a:rPr lang="en-US" sz="1176" dirty="0">
                <a:gradFill>
                  <a:gsLst>
                    <a:gs pos="2917">
                      <a:schemeClr val="tx1"/>
                    </a:gs>
                    <a:gs pos="30000">
                      <a:schemeClr val="tx1"/>
                    </a:gs>
                  </a:gsLst>
                  <a:lin ang="5400000" scaled="0"/>
                </a:gradFill>
              </a:rPr>
              <a:t>Developers focus on building,</a:t>
            </a:r>
            <a:br>
              <a:rPr lang="en-US" sz="1176" dirty="0">
                <a:gradFill>
                  <a:gsLst>
                    <a:gs pos="2917">
                      <a:schemeClr val="tx1"/>
                    </a:gs>
                    <a:gs pos="30000">
                      <a:schemeClr val="tx1"/>
                    </a:gs>
                  </a:gsLst>
                  <a:lin ang="5400000" scaled="0"/>
                </a:gradFill>
              </a:rPr>
            </a:br>
            <a:r>
              <a:rPr lang="en-US" sz="1176" dirty="0">
                <a:gradFill>
                  <a:gsLst>
                    <a:gs pos="2917">
                      <a:schemeClr val="tx1"/>
                    </a:gs>
                    <a:gs pos="30000">
                      <a:schemeClr val="tx1"/>
                    </a:gs>
                  </a:gsLst>
                  <a:lin ang="5400000" scaled="0"/>
                </a:gradFill>
              </a:rPr>
              <a:t>deploying and testing apps</a:t>
            </a:r>
          </a:p>
        </p:txBody>
      </p:sp>
      <p:sp>
        <p:nvSpPr>
          <p:cNvPr id="23" name="Freeform 6"/>
          <p:cNvSpPr>
            <a:spLocks noChangeAspect="1" noEditPoints="1"/>
          </p:cNvSpPr>
          <p:nvPr/>
        </p:nvSpPr>
        <p:spPr bwMode="auto">
          <a:xfrm>
            <a:off x="6305679" y="3347954"/>
            <a:ext cx="1333500" cy="663287"/>
          </a:xfrm>
          <a:custGeom>
            <a:avLst/>
            <a:gdLst>
              <a:gd name="T0" fmla="*/ 77 w 326"/>
              <a:gd name="T1" fmla="*/ 15 h 162"/>
              <a:gd name="T2" fmla="*/ 48 w 326"/>
              <a:gd name="T3" fmla="*/ 15 h 162"/>
              <a:gd name="T4" fmla="*/ 279 w 326"/>
              <a:gd name="T5" fmla="*/ 3 h 162"/>
              <a:gd name="T6" fmla="*/ 279 w 326"/>
              <a:gd name="T7" fmla="*/ 33 h 162"/>
              <a:gd name="T8" fmla="*/ 279 w 326"/>
              <a:gd name="T9" fmla="*/ 3 h 162"/>
              <a:gd name="T10" fmla="*/ 140 w 326"/>
              <a:gd name="T11" fmla="*/ 65 h 162"/>
              <a:gd name="T12" fmla="*/ 138 w 326"/>
              <a:gd name="T13" fmla="*/ 62 h 162"/>
              <a:gd name="T14" fmla="*/ 293 w 326"/>
              <a:gd name="T15" fmla="*/ 33 h 162"/>
              <a:gd name="T16" fmla="*/ 280 w 326"/>
              <a:gd name="T17" fmla="*/ 45 h 162"/>
              <a:gd name="T18" fmla="*/ 268 w 326"/>
              <a:gd name="T19" fmla="*/ 55 h 162"/>
              <a:gd name="T20" fmla="*/ 229 w 326"/>
              <a:gd name="T21" fmla="*/ 62 h 162"/>
              <a:gd name="T22" fmla="*/ 228 w 326"/>
              <a:gd name="T23" fmla="*/ 58 h 162"/>
              <a:gd name="T24" fmla="*/ 222 w 326"/>
              <a:gd name="T25" fmla="*/ 62 h 162"/>
              <a:gd name="T26" fmla="*/ 222 w 326"/>
              <a:gd name="T27" fmla="*/ 71 h 162"/>
              <a:gd name="T28" fmla="*/ 193 w 326"/>
              <a:gd name="T29" fmla="*/ 36 h 162"/>
              <a:gd name="T30" fmla="*/ 171 w 326"/>
              <a:gd name="T31" fmla="*/ 49 h 162"/>
              <a:gd name="T32" fmla="*/ 148 w 326"/>
              <a:gd name="T33" fmla="*/ 36 h 162"/>
              <a:gd name="T34" fmla="*/ 138 w 326"/>
              <a:gd name="T35" fmla="*/ 62 h 162"/>
              <a:gd name="T36" fmla="*/ 151 w 326"/>
              <a:gd name="T37" fmla="*/ 40 h 162"/>
              <a:gd name="T38" fmla="*/ 164 w 326"/>
              <a:gd name="T39" fmla="*/ 62 h 162"/>
              <a:gd name="T40" fmla="*/ 166 w 326"/>
              <a:gd name="T41" fmla="*/ 58 h 162"/>
              <a:gd name="T42" fmla="*/ 174 w 326"/>
              <a:gd name="T43" fmla="*/ 71 h 162"/>
              <a:gd name="T44" fmla="*/ 140 w 326"/>
              <a:gd name="T45" fmla="*/ 68 h 162"/>
              <a:gd name="T46" fmla="*/ 103 w 326"/>
              <a:gd name="T47" fmla="*/ 68 h 162"/>
              <a:gd name="T48" fmla="*/ 93 w 326"/>
              <a:gd name="T49" fmla="*/ 71 h 162"/>
              <a:gd name="T50" fmla="*/ 119 w 326"/>
              <a:gd name="T51" fmla="*/ 68 h 162"/>
              <a:gd name="T52" fmla="*/ 74 w 326"/>
              <a:gd name="T53" fmla="*/ 62 h 162"/>
              <a:gd name="T54" fmla="*/ 62 w 326"/>
              <a:gd name="T55" fmla="*/ 48 h 162"/>
              <a:gd name="T56" fmla="*/ 22 w 326"/>
              <a:gd name="T57" fmla="*/ 97 h 162"/>
              <a:gd name="T58" fmla="*/ 32 w 326"/>
              <a:gd name="T59" fmla="*/ 110 h 162"/>
              <a:gd name="T60" fmla="*/ 67 w 326"/>
              <a:gd name="T61" fmla="*/ 110 h 162"/>
              <a:gd name="T62" fmla="*/ 109 w 326"/>
              <a:gd name="T63" fmla="*/ 162 h 162"/>
              <a:gd name="T64" fmla="*/ 97 w 326"/>
              <a:gd name="T65" fmla="*/ 136 h 162"/>
              <a:gd name="T66" fmla="*/ 90 w 326"/>
              <a:gd name="T67" fmla="*/ 87 h 162"/>
              <a:gd name="T68" fmla="*/ 61 w 326"/>
              <a:gd name="T69" fmla="*/ 81 h 162"/>
              <a:gd name="T70" fmla="*/ 271 w 326"/>
              <a:gd name="T71" fmla="*/ 87 h 162"/>
              <a:gd name="T72" fmla="*/ 239 w 326"/>
              <a:gd name="T73" fmla="*/ 94 h 162"/>
              <a:gd name="T74" fmla="*/ 236 w 326"/>
              <a:gd name="T75" fmla="*/ 162 h 162"/>
              <a:gd name="T76" fmla="*/ 264 w 326"/>
              <a:gd name="T77" fmla="*/ 110 h 162"/>
              <a:gd name="T78" fmla="*/ 303 w 326"/>
              <a:gd name="T79" fmla="*/ 100 h 162"/>
              <a:gd name="T80" fmla="*/ 293 w 326"/>
              <a:gd name="T81" fmla="*/ 33 h 162"/>
              <a:gd name="T82" fmla="*/ 226 w 326"/>
              <a:gd name="T83" fmla="*/ 70 h 162"/>
              <a:gd name="T84" fmla="*/ 226 w 326"/>
              <a:gd name="T85" fmla="*/ 71 h 162"/>
              <a:gd name="T86" fmla="*/ 6 w 326"/>
              <a:gd name="T87" fmla="*/ 107 h 162"/>
              <a:gd name="T88" fmla="*/ 16 w 326"/>
              <a:gd name="T89" fmla="*/ 162 h 162"/>
              <a:gd name="T90" fmla="*/ 9 w 326"/>
              <a:gd name="T91" fmla="*/ 62 h 162"/>
              <a:gd name="T92" fmla="*/ 316 w 326"/>
              <a:gd name="T93" fmla="*/ 62 h 162"/>
              <a:gd name="T94" fmla="*/ 310 w 326"/>
              <a:gd name="T95" fmla="*/ 162 h 162"/>
              <a:gd name="T96" fmla="*/ 319 w 326"/>
              <a:gd name="T97" fmla="*/ 107 h 162"/>
              <a:gd name="T98" fmla="*/ 316 w 326"/>
              <a:gd name="T99" fmla="*/ 62 h 162"/>
              <a:gd name="T100" fmla="*/ 142 w 326"/>
              <a:gd name="T101" fmla="*/ 97 h 162"/>
              <a:gd name="T102" fmla="*/ 150 w 326"/>
              <a:gd name="T103" fmla="*/ 153 h 162"/>
              <a:gd name="T104" fmla="*/ 171 w 326"/>
              <a:gd name="T105" fmla="*/ 162 h 162"/>
              <a:gd name="T106" fmla="*/ 151 w 326"/>
              <a:gd name="T107" fmla="*/ 87 h 162"/>
              <a:gd name="T108" fmla="*/ 180 w 326"/>
              <a:gd name="T109" fmla="*/ 97 h 162"/>
              <a:gd name="T110" fmla="*/ 197 w 326"/>
              <a:gd name="T111" fmla="*/ 162 h 162"/>
              <a:gd name="T112" fmla="*/ 199 w 326"/>
              <a:gd name="T113" fmla="*/ 100 h 162"/>
              <a:gd name="T114" fmla="*/ 190 w 326"/>
              <a:gd name="T115" fmla="*/ 87 h 162"/>
              <a:gd name="T116" fmla="*/ 185 w 326"/>
              <a:gd name="T117" fmla="*/ 15 h 162"/>
              <a:gd name="T118" fmla="*/ 156 w 326"/>
              <a:gd name="T119" fmla="*/ 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6" h="162">
                <a:moveTo>
                  <a:pt x="62" y="0"/>
                </a:moveTo>
                <a:cubicBezTo>
                  <a:pt x="70" y="0"/>
                  <a:pt x="77" y="7"/>
                  <a:pt x="77" y="15"/>
                </a:cubicBezTo>
                <a:cubicBezTo>
                  <a:pt x="77" y="23"/>
                  <a:pt x="70" y="29"/>
                  <a:pt x="62" y="29"/>
                </a:cubicBezTo>
                <a:cubicBezTo>
                  <a:pt x="54" y="29"/>
                  <a:pt x="48" y="23"/>
                  <a:pt x="48" y="15"/>
                </a:cubicBezTo>
                <a:cubicBezTo>
                  <a:pt x="48" y="7"/>
                  <a:pt x="54" y="0"/>
                  <a:pt x="62" y="0"/>
                </a:cubicBezTo>
                <a:close/>
                <a:moveTo>
                  <a:pt x="279" y="3"/>
                </a:moveTo>
                <a:cubicBezTo>
                  <a:pt x="287" y="3"/>
                  <a:pt x="293" y="10"/>
                  <a:pt x="293" y="18"/>
                </a:cubicBezTo>
                <a:cubicBezTo>
                  <a:pt x="293" y="26"/>
                  <a:pt x="287" y="33"/>
                  <a:pt x="279" y="33"/>
                </a:cubicBezTo>
                <a:cubicBezTo>
                  <a:pt x="271" y="33"/>
                  <a:pt x="264" y="26"/>
                  <a:pt x="264" y="18"/>
                </a:cubicBezTo>
                <a:cubicBezTo>
                  <a:pt x="264" y="10"/>
                  <a:pt x="271" y="3"/>
                  <a:pt x="279" y="3"/>
                </a:cubicBezTo>
                <a:close/>
                <a:moveTo>
                  <a:pt x="137" y="65"/>
                </a:moveTo>
                <a:cubicBezTo>
                  <a:pt x="140" y="65"/>
                  <a:pt x="140" y="65"/>
                  <a:pt x="140" y="65"/>
                </a:cubicBezTo>
                <a:cubicBezTo>
                  <a:pt x="141" y="62"/>
                  <a:pt x="141" y="62"/>
                  <a:pt x="141" y="62"/>
                </a:cubicBezTo>
                <a:cubicBezTo>
                  <a:pt x="138" y="62"/>
                  <a:pt x="138" y="62"/>
                  <a:pt x="138" y="62"/>
                </a:cubicBezTo>
                <a:lnTo>
                  <a:pt x="137" y="65"/>
                </a:lnTo>
                <a:close/>
                <a:moveTo>
                  <a:pt x="293" y="33"/>
                </a:moveTo>
                <a:cubicBezTo>
                  <a:pt x="284" y="36"/>
                  <a:pt x="284" y="36"/>
                  <a:pt x="284" y="36"/>
                </a:cubicBezTo>
                <a:cubicBezTo>
                  <a:pt x="280" y="45"/>
                  <a:pt x="280" y="45"/>
                  <a:pt x="280" y="45"/>
                </a:cubicBezTo>
                <a:cubicBezTo>
                  <a:pt x="277" y="36"/>
                  <a:pt x="277" y="36"/>
                  <a:pt x="277" y="36"/>
                </a:cubicBezTo>
                <a:cubicBezTo>
                  <a:pt x="268" y="55"/>
                  <a:pt x="268" y="55"/>
                  <a:pt x="268" y="55"/>
                </a:cubicBezTo>
                <a:cubicBezTo>
                  <a:pt x="245" y="62"/>
                  <a:pt x="245" y="62"/>
                  <a:pt x="245" y="62"/>
                </a:cubicBezTo>
                <a:cubicBezTo>
                  <a:pt x="229" y="62"/>
                  <a:pt x="229" y="62"/>
                  <a:pt x="229" y="62"/>
                </a:cubicBezTo>
                <a:cubicBezTo>
                  <a:pt x="232" y="55"/>
                  <a:pt x="232" y="55"/>
                  <a:pt x="232" y="55"/>
                </a:cubicBezTo>
                <a:cubicBezTo>
                  <a:pt x="230" y="55"/>
                  <a:pt x="228" y="57"/>
                  <a:pt x="228" y="58"/>
                </a:cubicBezTo>
                <a:cubicBezTo>
                  <a:pt x="226" y="62"/>
                  <a:pt x="226" y="62"/>
                  <a:pt x="226" y="62"/>
                </a:cubicBezTo>
                <a:cubicBezTo>
                  <a:pt x="222" y="62"/>
                  <a:pt x="222" y="62"/>
                  <a:pt x="222" y="62"/>
                </a:cubicBezTo>
                <a:cubicBezTo>
                  <a:pt x="222" y="64"/>
                  <a:pt x="223" y="66"/>
                  <a:pt x="224" y="67"/>
                </a:cubicBezTo>
                <a:cubicBezTo>
                  <a:pt x="222" y="71"/>
                  <a:pt x="222" y="71"/>
                  <a:pt x="222" y="71"/>
                </a:cubicBezTo>
                <a:cubicBezTo>
                  <a:pt x="209" y="71"/>
                  <a:pt x="209" y="71"/>
                  <a:pt x="209" y="71"/>
                </a:cubicBezTo>
                <a:cubicBezTo>
                  <a:pt x="206" y="55"/>
                  <a:pt x="203" y="36"/>
                  <a:pt x="193" y="36"/>
                </a:cubicBezTo>
                <a:cubicBezTo>
                  <a:pt x="177" y="35"/>
                  <a:pt x="177" y="35"/>
                  <a:pt x="177" y="35"/>
                </a:cubicBezTo>
                <a:cubicBezTo>
                  <a:pt x="171" y="49"/>
                  <a:pt x="171" y="49"/>
                  <a:pt x="171" y="49"/>
                </a:cubicBezTo>
                <a:cubicBezTo>
                  <a:pt x="164" y="35"/>
                  <a:pt x="164" y="35"/>
                  <a:pt x="164" y="35"/>
                </a:cubicBezTo>
                <a:cubicBezTo>
                  <a:pt x="148" y="36"/>
                  <a:pt x="148" y="36"/>
                  <a:pt x="148" y="36"/>
                </a:cubicBezTo>
                <a:cubicBezTo>
                  <a:pt x="140" y="36"/>
                  <a:pt x="137" y="48"/>
                  <a:pt x="134" y="62"/>
                </a:cubicBezTo>
                <a:cubicBezTo>
                  <a:pt x="138" y="62"/>
                  <a:pt x="138" y="62"/>
                  <a:pt x="138" y="62"/>
                </a:cubicBezTo>
                <a:cubicBezTo>
                  <a:pt x="149" y="36"/>
                  <a:pt x="149" y="36"/>
                  <a:pt x="149" y="36"/>
                </a:cubicBezTo>
                <a:cubicBezTo>
                  <a:pt x="151" y="36"/>
                  <a:pt x="152" y="38"/>
                  <a:pt x="151" y="40"/>
                </a:cubicBezTo>
                <a:cubicBezTo>
                  <a:pt x="141" y="62"/>
                  <a:pt x="141" y="62"/>
                  <a:pt x="141" y="62"/>
                </a:cubicBezTo>
                <a:cubicBezTo>
                  <a:pt x="164" y="62"/>
                  <a:pt x="164" y="62"/>
                  <a:pt x="164" y="62"/>
                </a:cubicBezTo>
                <a:cubicBezTo>
                  <a:pt x="161" y="55"/>
                  <a:pt x="161" y="55"/>
                  <a:pt x="161" y="55"/>
                </a:cubicBezTo>
                <a:cubicBezTo>
                  <a:pt x="163" y="55"/>
                  <a:pt x="165" y="57"/>
                  <a:pt x="166" y="58"/>
                </a:cubicBezTo>
                <a:cubicBezTo>
                  <a:pt x="167" y="62"/>
                  <a:pt x="167" y="62"/>
                  <a:pt x="167" y="62"/>
                </a:cubicBezTo>
                <a:cubicBezTo>
                  <a:pt x="174" y="63"/>
                  <a:pt x="174" y="71"/>
                  <a:pt x="174" y="71"/>
                </a:cubicBezTo>
                <a:cubicBezTo>
                  <a:pt x="137" y="71"/>
                  <a:pt x="137" y="71"/>
                  <a:pt x="137" y="71"/>
                </a:cubicBezTo>
                <a:cubicBezTo>
                  <a:pt x="138" y="71"/>
                  <a:pt x="140" y="70"/>
                  <a:pt x="140" y="68"/>
                </a:cubicBezTo>
                <a:cubicBezTo>
                  <a:pt x="119" y="68"/>
                  <a:pt x="119" y="68"/>
                  <a:pt x="119" y="68"/>
                </a:cubicBezTo>
                <a:cubicBezTo>
                  <a:pt x="103" y="68"/>
                  <a:pt x="103" y="68"/>
                  <a:pt x="103" y="68"/>
                </a:cubicBezTo>
                <a:cubicBezTo>
                  <a:pt x="103" y="70"/>
                  <a:pt x="104" y="71"/>
                  <a:pt x="106" y="71"/>
                </a:cubicBezTo>
                <a:cubicBezTo>
                  <a:pt x="93" y="71"/>
                  <a:pt x="93" y="71"/>
                  <a:pt x="93" y="71"/>
                </a:cubicBezTo>
                <a:cubicBezTo>
                  <a:pt x="106" y="65"/>
                  <a:pt x="106" y="65"/>
                  <a:pt x="106" y="65"/>
                </a:cubicBezTo>
                <a:cubicBezTo>
                  <a:pt x="119" y="68"/>
                  <a:pt x="119" y="68"/>
                  <a:pt x="119" y="68"/>
                </a:cubicBezTo>
                <a:cubicBezTo>
                  <a:pt x="119" y="62"/>
                  <a:pt x="103" y="58"/>
                  <a:pt x="103" y="58"/>
                </a:cubicBezTo>
                <a:cubicBezTo>
                  <a:pt x="74" y="62"/>
                  <a:pt x="74" y="62"/>
                  <a:pt x="74" y="62"/>
                </a:cubicBezTo>
                <a:cubicBezTo>
                  <a:pt x="64" y="36"/>
                  <a:pt x="64" y="36"/>
                  <a:pt x="64" y="36"/>
                </a:cubicBezTo>
                <a:cubicBezTo>
                  <a:pt x="62" y="48"/>
                  <a:pt x="62" y="48"/>
                  <a:pt x="62" y="48"/>
                </a:cubicBezTo>
                <a:cubicBezTo>
                  <a:pt x="45" y="29"/>
                  <a:pt x="45" y="29"/>
                  <a:pt x="45" y="29"/>
                </a:cubicBezTo>
                <a:cubicBezTo>
                  <a:pt x="45" y="29"/>
                  <a:pt x="22" y="39"/>
                  <a:pt x="22" y="97"/>
                </a:cubicBezTo>
                <a:cubicBezTo>
                  <a:pt x="22" y="100"/>
                  <a:pt x="22" y="100"/>
                  <a:pt x="22" y="100"/>
                </a:cubicBezTo>
                <a:cubicBezTo>
                  <a:pt x="22" y="106"/>
                  <a:pt x="27" y="110"/>
                  <a:pt x="32" y="110"/>
                </a:cubicBezTo>
                <a:cubicBezTo>
                  <a:pt x="38" y="110"/>
                  <a:pt x="38" y="110"/>
                  <a:pt x="38" y="110"/>
                </a:cubicBezTo>
                <a:cubicBezTo>
                  <a:pt x="67" y="110"/>
                  <a:pt x="67" y="110"/>
                  <a:pt x="67" y="110"/>
                </a:cubicBezTo>
                <a:cubicBezTo>
                  <a:pt x="87" y="162"/>
                  <a:pt x="87" y="162"/>
                  <a:pt x="87" y="162"/>
                </a:cubicBezTo>
                <a:cubicBezTo>
                  <a:pt x="109" y="162"/>
                  <a:pt x="109" y="162"/>
                  <a:pt x="109" y="162"/>
                </a:cubicBezTo>
                <a:cubicBezTo>
                  <a:pt x="109" y="157"/>
                  <a:pt x="107" y="154"/>
                  <a:pt x="103" y="152"/>
                </a:cubicBezTo>
                <a:cubicBezTo>
                  <a:pt x="97" y="136"/>
                  <a:pt x="97" y="136"/>
                  <a:pt x="97" y="136"/>
                </a:cubicBezTo>
                <a:cubicBezTo>
                  <a:pt x="97" y="94"/>
                  <a:pt x="97" y="94"/>
                  <a:pt x="97" y="94"/>
                </a:cubicBezTo>
                <a:cubicBezTo>
                  <a:pt x="97" y="90"/>
                  <a:pt x="94" y="87"/>
                  <a:pt x="90" y="87"/>
                </a:cubicBezTo>
                <a:cubicBezTo>
                  <a:pt x="64" y="87"/>
                  <a:pt x="64" y="87"/>
                  <a:pt x="64" y="87"/>
                </a:cubicBezTo>
                <a:cubicBezTo>
                  <a:pt x="61" y="81"/>
                  <a:pt x="61" y="81"/>
                  <a:pt x="61" y="81"/>
                </a:cubicBezTo>
                <a:cubicBezTo>
                  <a:pt x="271" y="81"/>
                  <a:pt x="271" y="81"/>
                  <a:pt x="271" y="81"/>
                </a:cubicBezTo>
                <a:cubicBezTo>
                  <a:pt x="271" y="87"/>
                  <a:pt x="271" y="87"/>
                  <a:pt x="271" y="87"/>
                </a:cubicBezTo>
                <a:cubicBezTo>
                  <a:pt x="245" y="87"/>
                  <a:pt x="245" y="87"/>
                  <a:pt x="245" y="87"/>
                </a:cubicBezTo>
                <a:cubicBezTo>
                  <a:pt x="241" y="87"/>
                  <a:pt x="239" y="90"/>
                  <a:pt x="239" y="94"/>
                </a:cubicBezTo>
                <a:cubicBezTo>
                  <a:pt x="242" y="152"/>
                  <a:pt x="242" y="152"/>
                  <a:pt x="242" y="152"/>
                </a:cubicBezTo>
                <a:cubicBezTo>
                  <a:pt x="237" y="153"/>
                  <a:pt x="234" y="157"/>
                  <a:pt x="236" y="162"/>
                </a:cubicBezTo>
                <a:cubicBezTo>
                  <a:pt x="258" y="162"/>
                  <a:pt x="258" y="162"/>
                  <a:pt x="258" y="162"/>
                </a:cubicBezTo>
                <a:cubicBezTo>
                  <a:pt x="264" y="110"/>
                  <a:pt x="264" y="110"/>
                  <a:pt x="264" y="110"/>
                </a:cubicBezTo>
                <a:cubicBezTo>
                  <a:pt x="293" y="110"/>
                  <a:pt x="293" y="110"/>
                  <a:pt x="293" y="110"/>
                </a:cubicBezTo>
                <a:cubicBezTo>
                  <a:pt x="299" y="110"/>
                  <a:pt x="303" y="106"/>
                  <a:pt x="303" y="100"/>
                </a:cubicBezTo>
                <a:cubicBezTo>
                  <a:pt x="303" y="97"/>
                  <a:pt x="303" y="97"/>
                  <a:pt x="303" y="97"/>
                </a:cubicBezTo>
                <a:cubicBezTo>
                  <a:pt x="303" y="39"/>
                  <a:pt x="293" y="33"/>
                  <a:pt x="293" y="33"/>
                </a:cubicBezTo>
                <a:close/>
                <a:moveTo>
                  <a:pt x="226" y="71"/>
                </a:moveTo>
                <a:cubicBezTo>
                  <a:pt x="226" y="70"/>
                  <a:pt x="226" y="70"/>
                  <a:pt x="226" y="70"/>
                </a:cubicBezTo>
                <a:cubicBezTo>
                  <a:pt x="229" y="71"/>
                  <a:pt x="232" y="71"/>
                  <a:pt x="232" y="71"/>
                </a:cubicBezTo>
                <a:lnTo>
                  <a:pt x="226" y="71"/>
                </a:lnTo>
                <a:close/>
                <a:moveTo>
                  <a:pt x="0" y="52"/>
                </a:moveTo>
                <a:cubicBezTo>
                  <a:pt x="6" y="107"/>
                  <a:pt x="6" y="107"/>
                  <a:pt x="6" y="107"/>
                </a:cubicBezTo>
                <a:cubicBezTo>
                  <a:pt x="6" y="152"/>
                  <a:pt x="6" y="152"/>
                  <a:pt x="6" y="152"/>
                </a:cubicBezTo>
                <a:cubicBezTo>
                  <a:pt x="6" y="157"/>
                  <a:pt x="11" y="162"/>
                  <a:pt x="16" y="162"/>
                </a:cubicBezTo>
                <a:cubicBezTo>
                  <a:pt x="16" y="107"/>
                  <a:pt x="16" y="107"/>
                  <a:pt x="16" y="107"/>
                </a:cubicBezTo>
                <a:cubicBezTo>
                  <a:pt x="9" y="62"/>
                  <a:pt x="9" y="62"/>
                  <a:pt x="9" y="62"/>
                </a:cubicBezTo>
                <a:cubicBezTo>
                  <a:pt x="9" y="56"/>
                  <a:pt x="5" y="52"/>
                  <a:pt x="0" y="52"/>
                </a:cubicBezTo>
                <a:close/>
                <a:moveTo>
                  <a:pt x="316" y="62"/>
                </a:moveTo>
                <a:cubicBezTo>
                  <a:pt x="310" y="107"/>
                  <a:pt x="310" y="107"/>
                  <a:pt x="310" y="107"/>
                </a:cubicBezTo>
                <a:cubicBezTo>
                  <a:pt x="310" y="162"/>
                  <a:pt x="310" y="162"/>
                  <a:pt x="310" y="162"/>
                </a:cubicBezTo>
                <a:cubicBezTo>
                  <a:pt x="315" y="162"/>
                  <a:pt x="319" y="157"/>
                  <a:pt x="319" y="152"/>
                </a:cubicBezTo>
                <a:cubicBezTo>
                  <a:pt x="319" y="107"/>
                  <a:pt x="319" y="107"/>
                  <a:pt x="319" y="107"/>
                </a:cubicBezTo>
                <a:cubicBezTo>
                  <a:pt x="326" y="52"/>
                  <a:pt x="326" y="52"/>
                  <a:pt x="326" y="52"/>
                </a:cubicBezTo>
                <a:cubicBezTo>
                  <a:pt x="320" y="52"/>
                  <a:pt x="316" y="56"/>
                  <a:pt x="316" y="62"/>
                </a:cubicBezTo>
                <a:close/>
                <a:moveTo>
                  <a:pt x="151" y="87"/>
                </a:moveTo>
                <a:cubicBezTo>
                  <a:pt x="146" y="87"/>
                  <a:pt x="142" y="92"/>
                  <a:pt x="142" y="97"/>
                </a:cubicBezTo>
                <a:cubicBezTo>
                  <a:pt x="142" y="98"/>
                  <a:pt x="142" y="99"/>
                  <a:pt x="142" y="100"/>
                </a:cubicBezTo>
                <a:cubicBezTo>
                  <a:pt x="150" y="153"/>
                  <a:pt x="150" y="153"/>
                  <a:pt x="150" y="153"/>
                </a:cubicBezTo>
                <a:cubicBezTo>
                  <a:pt x="147" y="155"/>
                  <a:pt x="145" y="158"/>
                  <a:pt x="145" y="162"/>
                </a:cubicBezTo>
                <a:cubicBezTo>
                  <a:pt x="171" y="162"/>
                  <a:pt x="171" y="162"/>
                  <a:pt x="171" y="162"/>
                </a:cubicBezTo>
                <a:cubicBezTo>
                  <a:pt x="161" y="97"/>
                  <a:pt x="161" y="97"/>
                  <a:pt x="161" y="97"/>
                </a:cubicBezTo>
                <a:cubicBezTo>
                  <a:pt x="161" y="92"/>
                  <a:pt x="157" y="87"/>
                  <a:pt x="151" y="87"/>
                </a:cubicBezTo>
                <a:close/>
                <a:moveTo>
                  <a:pt x="190" y="87"/>
                </a:moveTo>
                <a:cubicBezTo>
                  <a:pt x="185" y="87"/>
                  <a:pt x="180" y="92"/>
                  <a:pt x="180" y="97"/>
                </a:cubicBezTo>
                <a:cubicBezTo>
                  <a:pt x="171" y="162"/>
                  <a:pt x="171" y="162"/>
                  <a:pt x="171" y="162"/>
                </a:cubicBezTo>
                <a:cubicBezTo>
                  <a:pt x="197" y="162"/>
                  <a:pt x="197" y="162"/>
                  <a:pt x="197" y="162"/>
                </a:cubicBezTo>
                <a:cubicBezTo>
                  <a:pt x="197" y="158"/>
                  <a:pt x="194" y="155"/>
                  <a:pt x="191" y="153"/>
                </a:cubicBezTo>
                <a:cubicBezTo>
                  <a:pt x="199" y="100"/>
                  <a:pt x="199" y="100"/>
                  <a:pt x="199" y="100"/>
                </a:cubicBezTo>
                <a:cubicBezTo>
                  <a:pt x="200" y="99"/>
                  <a:pt x="200" y="98"/>
                  <a:pt x="200" y="97"/>
                </a:cubicBezTo>
                <a:cubicBezTo>
                  <a:pt x="200" y="92"/>
                  <a:pt x="195" y="87"/>
                  <a:pt x="190" y="87"/>
                </a:cubicBezTo>
                <a:close/>
                <a:moveTo>
                  <a:pt x="171" y="0"/>
                </a:moveTo>
                <a:cubicBezTo>
                  <a:pt x="179" y="0"/>
                  <a:pt x="185" y="7"/>
                  <a:pt x="185" y="15"/>
                </a:cubicBezTo>
                <a:cubicBezTo>
                  <a:pt x="185" y="23"/>
                  <a:pt x="179" y="29"/>
                  <a:pt x="171" y="29"/>
                </a:cubicBezTo>
                <a:cubicBezTo>
                  <a:pt x="163" y="29"/>
                  <a:pt x="156" y="23"/>
                  <a:pt x="156" y="15"/>
                </a:cubicBezTo>
                <a:cubicBezTo>
                  <a:pt x="156" y="7"/>
                  <a:pt x="163" y="0"/>
                  <a:pt x="171" y="0"/>
                </a:cubicBezTo>
                <a:close/>
              </a:path>
            </a:pathLst>
          </a:custGeom>
          <a:solidFill>
            <a:schemeClr val="bg1"/>
          </a:solidFill>
          <a:ln>
            <a:noFill/>
          </a:ln>
          <a:extLst/>
        </p:spPr>
        <p:txBody>
          <a:bodyPr vert="horz" wrap="square" lIns="67232" tIns="33616" rIns="67232" bIns="33616" numCol="1" anchor="t" anchorCtr="0" compatLnSpc="1">
            <a:prstTxWarp prst="textNoShape">
              <a:avLst/>
            </a:prstTxWarp>
          </a:bodyPr>
          <a:lstStyle/>
          <a:p>
            <a:endParaRPr lang="en-US" sz="1324" dirty="0"/>
          </a:p>
        </p:txBody>
      </p:sp>
      <p:sp>
        <p:nvSpPr>
          <p:cNvPr id="24" name="文字方塊 23"/>
          <p:cNvSpPr txBox="1"/>
          <p:nvPr/>
        </p:nvSpPr>
        <p:spPr>
          <a:xfrm>
            <a:off x="33727" y="6424138"/>
            <a:ext cx="5040739" cy="646331"/>
          </a:xfrm>
          <a:prstGeom prst="rect">
            <a:avLst/>
          </a:prstGeom>
          <a:noFill/>
        </p:spPr>
        <p:txBody>
          <a:bodyPr wrap="none" rtlCol="0">
            <a:spAutoFit/>
          </a:bodyPr>
          <a:lstStyle/>
          <a:p>
            <a:r>
              <a:rPr lang="en-US" altLang="zh-TW" dirty="0">
                <a:hlinkClick r:id="rId3"/>
              </a:rPr>
              <a:t>https://</a:t>
            </a:r>
            <a:r>
              <a:rPr lang="en-US" altLang="zh-TW" dirty="0" smtClean="0">
                <a:hlinkClick r:id="rId3"/>
              </a:rPr>
              <a:t>github.com/fabioharams/windowscontainer</a:t>
            </a:r>
            <a:endParaRPr lang="en-US" altLang="zh-TW" dirty="0" smtClean="0"/>
          </a:p>
          <a:p>
            <a:endParaRPr lang="zh-TW" altLang="en-US" dirty="0"/>
          </a:p>
        </p:txBody>
      </p:sp>
    </p:spTree>
    <p:extLst>
      <p:ext uri="{BB962C8B-B14F-4D97-AF65-F5344CB8AC3E}">
        <p14:creationId xmlns:p14="http://schemas.microsoft.com/office/powerpoint/2010/main" val="12751336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01696" y="1087503"/>
            <a:ext cx="8865268" cy="660702"/>
          </a:xfrm>
        </p:spPr>
        <p:txBody>
          <a:bodyPr>
            <a:normAutofit fontScale="90000"/>
          </a:bodyPr>
          <a:lstStyle/>
          <a:p>
            <a:r>
              <a:rPr lang="en-US" dirty="0"/>
              <a:t>Containers</a:t>
            </a:r>
            <a:br>
              <a:rPr lang="en-US" dirty="0"/>
            </a:br>
            <a:r>
              <a:rPr lang="en-US" sz="2353" dirty="0">
                <a:gradFill>
                  <a:gsLst>
                    <a:gs pos="7619">
                      <a:srgbClr val="00188F"/>
                    </a:gs>
                    <a:gs pos="35000">
                      <a:srgbClr val="00188F"/>
                    </a:gs>
                  </a:gsLst>
                  <a:lin ang="5400000" scaled="0"/>
                </a:gradFill>
              </a:rPr>
              <a:t>Isolated runtime environment for hosted applications</a:t>
            </a:r>
            <a:endParaRPr lang="en-US" dirty="0">
              <a:gradFill>
                <a:gsLst>
                  <a:gs pos="7619">
                    <a:srgbClr val="00188F"/>
                  </a:gs>
                  <a:gs pos="35000">
                    <a:srgbClr val="00188F"/>
                  </a:gs>
                </a:gsLst>
                <a:lin ang="5400000" scaled="0"/>
              </a:gradFill>
            </a:endParaRPr>
          </a:p>
        </p:txBody>
      </p:sp>
      <p:sp>
        <p:nvSpPr>
          <p:cNvPr id="645" name="Rectangle 644"/>
          <p:cNvSpPr/>
          <p:nvPr/>
        </p:nvSpPr>
        <p:spPr>
          <a:xfrm>
            <a:off x="201696" y="2080626"/>
            <a:ext cx="4707446" cy="2816151"/>
          </a:xfrm>
          <a:prstGeom prst="rect">
            <a:avLst/>
          </a:prstGeom>
          <a:noFill/>
          <a:ln w="12700" cap="flat" cmpd="sng" algn="ctr">
            <a:noFill/>
            <a:prstDash val="solid"/>
            <a:miter lim="800000"/>
          </a:ln>
          <a:effectLst/>
        </p:spPr>
        <p:txBody>
          <a:bodyPr lIns="134464" tIns="134464" rIns="134464" bIns="67232"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346756">
              <a:lnSpc>
                <a:spcPct val="90000"/>
              </a:lnSpc>
              <a:spcBef>
                <a:spcPts val="225"/>
              </a:spcBef>
              <a:spcAft>
                <a:spcPts val="450"/>
              </a:spcAft>
              <a:buClr>
                <a:srgbClr val="EFEFEF"/>
              </a:buClr>
            </a:pPr>
            <a:r>
              <a:rPr lang="en-US" sz="1397" b="1" dirty="0">
                <a:gradFill>
                  <a:gsLst>
                    <a:gs pos="7619">
                      <a:srgbClr val="00188F"/>
                    </a:gs>
                    <a:gs pos="35000">
                      <a:srgbClr val="00188F"/>
                    </a:gs>
                  </a:gsLst>
                  <a:lin ang="5400000" scaled="0"/>
                </a:gradFill>
                <a:cs typeface="Segoe UI" pitchFamily="34" charset="0"/>
              </a:rPr>
              <a:t>Dependencies: </a:t>
            </a:r>
            <a:r>
              <a:rPr lang="en-US" sz="1397" dirty="0">
                <a:gradFill>
                  <a:gsLst>
                    <a:gs pos="19048">
                      <a:schemeClr val="tx1"/>
                    </a:gs>
                    <a:gs pos="65000">
                      <a:schemeClr val="tx1"/>
                    </a:gs>
                  </a:gsLst>
                  <a:lin ang="5400000" scaled="0"/>
                </a:gradFill>
                <a:cs typeface="Segoe UI" pitchFamily="34" charset="0"/>
              </a:rPr>
              <a:t>Every application has it’s own dependencies which includes both software (services, libraries) and hardware (CPU, memory, storage). </a:t>
            </a:r>
          </a:p>
          <a:p>
            <a:pPr marL="0" lvl="1" defTabSz="346756">
              <a:lnSpc>
                <a:spcPct val="90000"/>
              </a:lnSpc>
              <a:spcBef>
                <a:spcPts val="225"/>
              </a:spcBef>
              <a:spcAft>
                <a:spcPts val="450"/>
              </a:spcAft>
              <a:buClr>
                <a:srgbClr val="EFEFEF"/>
              </a:buClr>
            </a:pPr>
            <a:r>
              <a:rPr lang="en-US" sz="1397" b="1" dirty="0">
                <a:gradFill>
                  <a:gsLst>
                    <a:gs pos="7619">
                      <a:srgbClr val="00188F"/>
                    </a:gs>
                    <a:gs pos="35000">
                      <a:srgbClr val="00188F"/>
                    </a:gs>
                  </a:gsLst>
                  <a:lin ang="5400000" scaled="0"/>
                </a:gradFill>
                <a:cs typeface="Segoe UI" pitchFamily="34" charset="0"/>
              </a:rPr>
              <a:t>Virtualization: </a:t>
            </a:r>
            <a:r>
              <a:rPr lang="en-US" sz="1397" dirty="0">
                <a:gradFill>
                  <a:gsLst>
                    <a:gs pos="19048">
                      <a:schemeClr val="tx1"/>
                    </a:gs>
                    <a:gs pos="65000">
                      <a:schemeClr val="tx1"/>
                    </a:gs>
                  </a:gsLst>
                  <a:lin ang="5400000" scaled="0"/>
                </a:gradFill>
                <a:cs typeface="Segoe UI" pitchFamily="34" charset="0"/>
              </a:rPr>
              <a:t>Container engine is a light weight virtualization mechanism which isolates these dependencies per each application by packaging them into virtual containers.</a:t>
            </a:r>
          </a:p>
          <a:p>
            <a:pPr marL="0" lvl="1" defTabSz="346756">
              <a:lnSpc>
                <a:spcPct val="90000"/>
              </a:lnSpc>
              <a:spcBef>
                <a:spcPts val="225"/>
              </a:spcBef>
              <a:spcAft>
                <a:spcPts val="450"/>
              </a:spcAft>
              <a:buClr>
                <a:srgbClr val="EFEFEF"/>
              </a:buClr>
            </a:pPr>
            <a:r>
              <a:rPr lang="en-US" sz="1397" b="1" dirty="0">
                <a:gradFill>
                  <a:gsLst>
                    <a:gs pos="7619">
                      <a:srgbClr val="00188F"/>
                    </a:gs>
                    <a:gs pos="35000">
                      <a:srgbClr val="00188F"/>
                    </a:gs>
                  </a:gsLst>
                  <a:lin ang="5400000" scaled="0"/>
                </a:gradFill>
                <a:cs typeface="Segoe UI" pitchFamily="34" charset="0"/>
              </a:rPr>
              <a:t>Shared host OS: </a:t>
            </a:r>
            <a:r>
              <a:rPr lang="en-US" sz="1397" dirty="0">
                <a:gradFill>
                  <a:gsLst>
                    <a:gs pos="19048">
                      <a:schemeClr val="tx1"/>
                    </a:gs>
                    <a:gs pos="65000">
                      <a:schemeClr val="tx1"/>
                    </a:gs>
                  </a:gsLst>
                  <a:lin ang="5400000" scaled="0"/>
                </a:gradFill>
                <a:cs typeface="Segoe UI" pitchFamily="34" charset="0"/>
              </a:rPr>
              <a:t>Container runs as an isolated process in user space on the host OS, sharing the kernel with other containers.</a:t>
            </a:r>
          </a:p>
          <a:p>
            <a:pPr marL="0" lvl="1" defTabSz="346756">
              <a:lnSpc>
                <a:spcPct val="90000"/>
              </a:lnSpc>
              <a:spcBef>
                <a:spcPts val="225"/>
              </a:spcBef>
              <a:spcAft>
                <a:spcPts val="450"/>
              </a:spcAft>
              <a:buClr>
                <a:srgbClr val="EFEFEF"/>
              </a:buClr>
            </a:pPr>
            <a:r>
              <a:rPr lang="en-US" sz="1397" b="1" dirty="0">
                <a:gradFill>
                  <a:gsLst>
                    <a:gs pos="7619">
                      <a:srgbClr val="00188F"/>
                    </a:gs>
                    <a:gs pos="35000">
                      <a:srgbClr val="00188F"/>
                    </a:gs>
                  </a:gsLst>
                  <a:lin ang="5400000" scaled="0"/>
                </a:gradFill>
                <a:cs typeface="Segoe UI" pitchFamily="34" charset="0"/>
              </a:rPr>
              <a:t>Flexible: </a:t>
            </a:r>
            <a:r>
              <a:rPr lang="en-US" sz="1397" dirty="0">
                <a:gradFill>
                  <a:gsLst>
                    <a:gs pos="19048">
                      <a:schemeClr val="tx1"/>
                    </a:gs>
                    <a:gs pos="65000">
                      <a:schemeClr val="tx1"/>
                    </a:gs>
                  </a:gsLst>
                  <a:lin ang="5400000" scaled="0"/>
                </a:gradFill>
                <a:cs typeface="Segoe UI" pitchFamily="34" charset="0"/>
              </a:rPr>
              <a:t>Differences in underlying OS and infrastructure are abstracted away, streamlining ‘deploy anywhere’ approach.</a:t>
            </a:r>
          </a:p>
          <a:p>
            <a:pPr marL="0" lvl="1" defTabSz="346756">
              <a:lnSpc>
                <a:spcPct val="90000"/>
              </a:lnSpc>
              <a:spcBef>
                <a:spcPts val="225"/>
              </a:spcBef>
              <a:spcAft>
                <a:spcPts val="450"/>
              </a:spcAft>
              <a:buClr>
                <a:srgbClr val="EFEFEF"/>
              </a:buClr>
            </a:pPr>
            <a:r>
              <a:rPr lang="en-US" sz="1397" b="1" dirty="0">
                <a:gradFill>
                  <a:gsLst>
                    <a:gs pos="7619">
                      <a:srgbClr val="00188F"/>
                    </a:gs>
                    <a:gs pos="35000">
                      <a:srgbClr val="00188F"/>
                    </a:gs>
                  </a:gsLst>
                  <a:lin ang="5400000" scaled="0"/>
                </a:gradFill>
                <a:cs typeface="Segoe UI" pitchFamily="34" charset="0"/>
              </a:rPr>
              <a:t>Fast: </a:t>
            </a:r>
            <a:r>
              <a:rPr lang="en-US" sz="1397" dirty="0">
                <a:gradFill>
                  <a:gsLst>
                    <a:gs pos="19048">
                      <a:schemeClr val="tx1"/>
                    </a:gs>
                    <a:gs pos="65000">
                      <a:schemeClr val="tx1"/>
                    </a:gs>
                  </a:gsLst>
                  <a:lin ang="5400000" scaled="0"/>
                </a:gradFill>
                <a:cs typeface="Segoe UI" pitchFamily="34" charset="0"/>
              </a:rPr>
              <a:t>Containers can be created almost instantly, enabling rapid scale-up and scale-down in response to changes in demand.</a:t>
            </a:r>
          </a:p>
        </p:txBody>
      </p:sp>
      <p:sp>
        <p:nvSpPr>
          <p:cNvPr id="8" name="TextBox 7"/>
          <p:cNvSpPr txBox="1"/>
          <p:nvPr/>
        </p:nvSpPr>
        <p:spPr>
          <a:xfrm rot="16200000">
            <a:off x="7260896" y="1110564"/>
            <a:ext cx="861459" cy="2243760"/>
          </a:xfrm>
          <a:prstGeom prst="rect">
            <a:avLst/>
          </a:prstGeom>
          <a:noFill/>
        </p:spPr>
        <p:txBody>
          <a:bodyPr wrap="none" lIns="134464" tIns="107571" rIns="134464" bIns="107571" rtlCol="0">
            <a:spAutoFit/>
          </a:bodyPr>
          <a:lstStyle/>
          <a:p>
            <a:pPr>
              <a:lnSpc>
                <a:spcPct val="90000"/>
              </a:lnSpc>
              <a:spcAft>
                <a:spcPts val="441"/>
              </a:spcAft>
            </a:pPr>
            <a:r>
              <a:rPr lang="en-US" sz="14632" dirty="0">
                <a:gradFill>
                  <a:gsLst>
                    <a:gs pos="79817">
                      <a:schemeClr val="accent2"/>
                    </a:gs>
                    <a:gs pos="30000">
                      <a:schemeClr val="accent2"/>
                    </a:gs>
                  </a:gsLst>
                  <a:lin ang="5400000" scaled="0"/>
                </a:gradFill>
              </a:rPr>
              <a:t>}</a:t>
            </a:r>
            <a:endParaRPr lang="en-US" sz="1765" dirty="0">
              <a:gradFill>
                <a:gsLst>
                  <a:gs pos="79817">
                    <a:schemeClr val="accent2"/>
                  </a:gs>
                  <a:gs pos="30000">
                    <a:schemeClr val="accent2"/>
                  </a:gs>
                </a:gsLst>
                <a:lin ang="5400000" scaled="0"/>
              </a:gradFill>
            </a:endParaRPr>
          </a:p>
        </p:txBody>
      </p:sp>
      <p:sp>
        <p:nvSpPr>
          <p:cNvPr id="9" name="TextBox 8"/>
          <p:cNvSpPr txBox="1"/>
          <p:nvPr/>
        </p:nvSpPr>
        <p:spPr>
          <a:xfrm>
            <a:off x="7147694" y="1662360"/>
            <a:ext cx="1169172" cy="461669"/>
          </a:xfrm>
          <a:prstGeom prst="rect">
            <a:avLst/>
          </a:prstGeom>
          <a:noFill/>
        </p:spPr>
        <p:txBody>
          <a:bodyPr wrap="none" lIns="134464" tIns="107571" rIns="134464" bIns="107571" rtlCol="0">
            <a:spAutoFit/>
          </a:bodyPr>
          <a:lstStyle/>
          <a:p>
            <a:pPr>
              <a:lnSpc>
                <a:spcPct val="90000"/>
              </a:lnSpc>
              <a:spcAft>
                <a:spcPts val="441"/>
              </a:spcAft>
            </a:pPr>
            <a:r>
              <a:rPr lang="en-US" sz="1765" dirty="0">
                <a:gradFill>
                  <a:gsLst>
                    <a:gs pos="2917">
                      <a:schemeClr val="tx1"/>
                    </a:gs>
                    <a:gs pos="30000">
                      <a:schemeClr val="tx1"/>
                    </a:gs>
                  </a:gsLst>
                  <a:lin ang="5400000" scaled="0"/>
                </a:gradFill>
              </a:rPr>
              <a:t>Container</a:t>
            </a:r>
          </a:p>
        </p:txBody>
      </p:sp>
      <p:sp>
        <p:nvSpPr>
          <p:cNvPr id="10" name="Rectangle 9"/>
          <p:cNvSpPr/>
          <p:nvPr/>
        </p:nvSpPr>
        <p:spPr bwMode="auto">
          <a:xfrm>
            <a:off x="5002530" y="2499797"/>
            <a:ext cx="3718351" cy="3064049"/>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5107453" y="2651088"/>
            <a:ext cx="1713328" cy="107718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App A</a:t>
            </a:r>
            <a:br>
              <a:rPr lang="en-US" sz="1765" dirty="0">
                <a:gradFill>
                  <a:gsLst>
                    <a:gs pos="0">
                      <a:srgbClr val="FFFFFF"/>
                    </a:gs>
                    <a:gs pos="100000">
                      <a:srgbClr val="FFFFFF"/>
                    </a:gs>
                  </a:gsLst>
                  <a:lin ang="5400000" scaled="0"/>
                </a:gradFill>
                <a:ea typeface="Segoe UI" pitchFamily="34" charset="0"/>
                <a:cs typeface="Segoe UI" pitchFamily="34" charset="0"/>
              </a:rPr>
            </a:br>
            <a:r>
              <a:rPr lang="en-US" sz="1471" dirty="0">
                <a:gradFill>
                  <a:gsLst>
                    <a:gs pos="0">
                      <a:srgbClr val="FFFFFF"/>
                    </a:gs>
                    <a:gs pos="100000">
                      <a:srgbClr val="FFFFFF"/>
                    </a:gs>
                  </a:gsLst>
                  <a:lin ang="5400000" scaled="0"/>
                </a:gradFill>
                <a:ea typeface="Segoe UI" pitchFamily="34" charset="0"/>
                <a:cs typeface="Segoe UI" pitchFamily="34" charset="0"/>
              </a:rPr>
              <a:t>Bins/Libraries</a:t>
            </a:r>
          </a:p>
        </p:txBody>
      </p:sp>
      <p:sp>
        <p:nvSpPr>
          <p:cNvPr id="12" name="Rectangle 11"/>
          <p:cNvSpPr/>
          <p:nvPr/>
        </p:nvSpPr>
        <p:spPr bwMode="auto">
          <a:xfrm>
            <a:off x="6914167" y="2651089"/>
            <a:ext cx="1713328" cy="1077188"/>
          </a:xfrm>
          <a:prstGeom prst="rect">
            <a:avLst/>
          </a:prstGeom>
          <a:solidFill>
            <a:schemeClr val="tx2">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US" sz="1765" dirty="0">
                <a:gradFill>
                  <a:gsLst>
                    <a:gs pos="0">
                      <a:schemeClr val="tx1"/>
                    </a:gs>
                    <a:gs pos="100000">
                      <a:schemeClr val="tx1"/>
                    </a:gs>
                  </a:gsLst>
                  <a:lin ang="5400000" scaled="0"/>
                </a:gradFill>
                <a:ea typeface="Segoe UI" pitchFamily="34" charset="0"/>
                <a:cs typeface="Segoe UI" pitchFamily="34" charset="0"/>
              </a:rPr>
              <a:t>App B</a:t>
            </a:r>
            <a:br>
              <a:rPr lang="en-US" sz="1765" dirty="0">
                <a:gradFill>
                  <a:gsLst>
                    <a:gs pos="0">
                      <a:schemeClr val="tx1"/>
                    </a:gs>
                    <a:gs pos="100000">
                      <a:schemeClr val="tx1"/>
                    </a:gs>
                  </a:gsLst>
                  <a:lin ang="5400000" scaled="0"/>
                </a:gradFill>
                <a:ea typeface="Segoe UI" pitchFamily="34" charset="0"/>
                <a:cs typeface="Segoe UI" pitchFamily="34" charset="0"/>
              </a:rPr>
            </a:br>
            <a:r>
              <a:rPr lang="en-US" sz="1471" dirty="0">
                <a:gradFill>
                  <a:gsLst>
                    <a:gs pos="0">
                      <a:schemeClr val="tx1"/>
                    </a:gs>
                    <a:gs pos="100000">
                      <a:schemeClr val="tx1"/>
                    </a:gs>
                  </a:gsLst>
                  <a:lin ang="5400000" scaled="0"/>
                </a:gradFill>
                <a:ea typeface="Segoe UI" pitchFamily="34" charset="0"/>
                <a:cs typeface="Segoe UI" pitchFamily="34" charset="0"/>
              </a:rPr>
              <a:t>Bins/Libraries</a:t>
            </a:r>
          </a:p>
        </p:txBody>
      </p:sp>
      <p:sp>
        <p:nvSpPr>
          <p:cNvPr id="17" name="Rectangle 16"/>
          <p:cNvSpPr/>
          <p:nvPr/>
        </p:nvSpPr>
        <p:spPr bwMode="auto">
          <a:xfrm>
            <a:off x="5107453" y="3826744"/>
            <a:ext cx="3520042" cy="50588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US" sz="1471" dirty="0">
                <a:gradFill>
                  <a:gsLst>
                    <a:gs pos="0">
                      <a:srgbClr val="FFFFFF"/>
                    </a:gs>
                    <a:gs pos="100000">
                      <a:srgbClr val="FFFFFF"/>
                    </a:gs>
                  </a:gsLst>
                  <a:lin ang="5400000" scaled="0"/>
                </a:gradFill>
                <a:ea typeface="Segoe UI" pitchFamily="34" charset="0"/>
                <a:cs typeface="Segoe UI" pitchFamily="34" charset="0"/>
              </a:rPr>
              <a:t>Container Management Stack</a:t>
            </a:r>
          </a:p>
        </p:txBody>
      </p:sp>
      <p:sp>
        <p:nvSpPr>
          <p:cNvPr id="18" name="Rectangle 17"/>
          <p:cNvSpPr/>
          <p:nvPr/>
        </p:nvSpPr>
        <p:spPr bwMode="auto">
          <a:xfrm>
            <a:off x="5107453" y="4393117"/>
            <a:ext cx="3520042" cy="505889"/>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US" sz="1471" dirty="0">
                <a:gradFill>
                  <a:gsLst>
                    <a:gs pos="0">
                      <a:srgbClr val="FFFFFF"/>
                    </a:gs>
                    <a:gs pos="100000">
                      <a:srgbClr val="FFFFFF"/>
                    </a:gs>
                  </a:gsLst>
                  <a:lin ang="5400000" scaled="0"/>
                </a:gradFill>
                <a:ea typeface="Segoe UI" pitchFamily="34" charset="0"/>
                <a:cs typeface="Segoe UI" pitchFamily="34" charset="0"/>
              </a:rPr>
              <a:t>Host OS</a:t>
            </a:r>
            <a:br>
              <a:rPr lang="en-US" sz="1471" dirty="0">
                <a:gradFill>
                  <a:gsLst>
                    <a:gs pos="0">
                      <a:srgbClr val="FFFFFF"/>
                    </a:gs>
                    <a:gs pos="100000">
                      <a:srgbClr val="FFFFFF"/>
                    </a:gs>
                  </a:gsLst>
                  <a:lin ang="5400000" scaled="0"/>
                </a:gradFill>
                <a:ea typeface="Segoe UI" pitchFamily="34" charset="0"/>
                <a:cs typeface="Segoe UI" pitchFamily="34" charset="0"/>
              </a:rPr>
            </a:br>
            <a:r>
              <a:rPr lang="en-US" sz="1176" dirty="0">
                <a:gradFill>
                  <a:gsLst>
                    <a:gs pos="0">
                      <a:srgbClr val="FFFFFF"/>
                    </a:gs>
                    <a:gs pos="100000">
                      <a:srgbClr val="FFFFFF"/>
                    </a:gs>
                  </a:gsLst>
                  <a:lin ang="5400000" scaled="0"/>
                </a:gradFill>
                <a:ea typeface="Segoe UI" pitchFamily="34" charset="0"/>
                <a:cs typeface="Segoe UI" pitchFamily="34" charset="0"/>
              </a:rPr>
              <a:t>w/</a:t>
            </a:r>
            <a:r>
              <a:rPr lang="en-US" sz="1471" dirty="0">
                <a:gradFill>
                  <a:gsLst>
                    <a:gs pos="0">
                      <a:srgbClr val="FFFFFF"/>
                    </a:gs>
                    <a:gs pos="100000">
                      <a:srgbClr val="FFFFFF"/>
                    </a:gs>
                  </a:gsLst>
                  <a:lin ang="5400000" scaled="0"/>
                </a:gradFill>
                <a:ea typeface="Segoe UI" pitchFamily="34" charset="0"/>
                <a:cs typeface="Segoe UI" pitchFamily="34" charset="0"/>
              </a:rPr>
              <a:t> </a:t>
            </a:r>
            <a:r>
              <a:rPr lang="en-US" sz="1176" dirty="0">
                <a:gradFill>
                  <a:gsLst>
                    <a:gs pos="0">
                      <a:srgbClr val="FFFFFF"/>
                    </a:gs>
                    <a:gs pos="100000">
                      <a:srgbClr val="FFFFFF"/>
                    </a:gs>
                  </a:gsLst>
                  <a:lin ang="5400000" scaled="0"/>
                </a:gradFill>
                <a:ea typeface="Segoe UI" pitchFamily="34" charset="0"/>
                <a:cs typeface="Segoe UI" pitchFamily="34" charset="0"/>
              </a:rPr>
              <a:t>Container Support</a:t>
            </a:r>
          </a:p>
        </p:txBody>
      </p:sp>
      <p:sp>
        <p:nvSpPr>
          <p:cNvPr id="19" name="Rectangle 18"/>
          <p:cNvSpPr/>
          <p:nvPr/>
        </p:nvSpPr>
        <p:spPr bwMode="auto">
          <a:xfrm>
            <a:off x="5107453" y="4959489"/>
            <a:ext cx="3520042" cy="505889"/>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US" sz="1471" dirty="0">
                <a:gradFill>
                  <a:gsLst>
                    <a:gs pos="0">
                      <a:srgbClr val="FFFFFF"/>
                    </a:gs>
                    <a:gs pos="100000">
                      <a:srgbClr val="FFFFFF"/>
                    </a:gs>
                  </a:gsLst>
                  <a:lin ang="5400000" scaled="0"/>
                </a:gradFill>
                <a:ea typeface="Segoe UI" pitchFamily="34" charset="0"/>
                <a:cs typeface="Segoe UI" pitchFamily="34" charset="0"/>
              </a:rPr>
              <a:t>Server</a:t>
            </a:r>
          </a:p>
        </p:txBody>
      </p:sp>
      <p:sp>
        <p:nvSpPr>
          <p:cNvPr id="4" name="Rectangle 3"/>
          <p:cNvSpPr/>
          <p:nvPr/>
        </p:nvSpPr>
        <p:spPr bwMode="auto">
          <a:xfrm>
            <a:off x="6885663" y="2622452"/>
            <a:ext cx="1759234" cy="1105825"/>
          </a:xfrm>
          <a:prstGeom prst="rect">
            <a:avLst/>
          </a:prstGeom>
          <a:noFill/>
          <a:ln w="66675">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309023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5">
                                            <p:txEl>
                                              <p:pRg st="1" end="1"/>
                                            </p:txEl>
                                          </p:spTgt>
                                        </p:tgtEl>
                                        <p:attrNameLst>
                                          <p:attrName>style.visibility</p:attrName>
                                        </p:attrNameLst>
                                      </p:cBhvr>
                                      <p:to>
                                        <p:strVal val="visible"/>
                                      </p:to>
                                    </p:set>
                                    <p:animEffect transition="in" filter="fade">
                                      <p:cBhvr>
                                        <p:cTn id="7" dur="500"/>
                                        <p:tgtEl>
                                          <p:spTgt spid="64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45">
                                            <p:txEl>
                                              <p:pRg st="2" end="2"/>
                                            </p:txEl>
                                          </p:spTgt>
                                        </p:tgtEl>
                                        <p:attrNameLst>
                                          <p:attrName>style.visibility</p:attrName>
                                        </p:attrNameLst>
                                      </p:cBhvr>
                                      <p:to>
                                        <p:strVal val="visible"/>
                                      </p:to>
                                    </p:set>
                                    <p:animEffect transition="in" filter="fade">
                                      <p:cBhvr>
                                        <p:cTn id="12" dur="500"/>
                                        <p:tgtEl>
                                          <p:spTgt spid="64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45">
                                            <p:txEl>
                                              <p:pRg st="3" end="3"/>
                                            </p:txEl>
                                          </p:spTgt>
                                        </p:tgtEl>
                                        <p:attrNameLst>
                                          <p:attrName>style.visibility</p:attrName>
                                        </p:attrNameLst>
                                      </p:cBhvr>
                                      <p:to>
                                        <p:strVal val="visible"/>
                                      </p:to>
                                    </p:set>
                                    <p:animEffect transition="in" filter="fade">
                                      <p:cBhvr>
                                        <p:cTn id="17" dur="500"/>
                                        <p:tgtEl>
                                          <p:spTgt spid="64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45">
                                            <p:txEl>
                                              <p:pRg st="4" end="4"/>
                                            </p:txEl>
                                          </p:spTgt>
                                        </p:tgtEl>
                                        <p:attrNameLst>
                                          <p:attrName>style.visibility</p:attrName>
                                        </p:attrNameLst>
                                      </p:cBhvr>
                                      <p:to>
                                        <p:strVal val="visible"/>
                                      </p:to>
                                    </p:set>
                                    <p:animEffect transition="in" filter="fade">
                                      <p:cBhvr>
                                        <p:cTn id="22" dur="500"/>
                                        <p:tgtEl>
                                          <p:spTgt spid="64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Rectangle 17"/>
          <p:cNvSpPr/>
          <p:nvPr/>
        </p:nvSpPr>
        <p:spPr bwMode="auto">
          <a:xfrm>
            <a:off x="5002530" y="2499797"/>
            <a:ext cx="3718351" cy="3064049"/>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01696" y="1087503"/>
            <a:ext cx="8865268" cy="660702"/>
          </a:xfrm>
        </p:spPr>
        <p:txBody>
          <a:bodyPr>
            <a:normAutofit fontScale="90000"/>
          </a:bodyPr>
          <a:lstStyle/>
          <a:p>
            <a:r>
              <a:rPr lang="en-US" dirty="0"/>
              <a:t>Containers</a:t>
            </a:r>
            <a:br>
              <a:rPr lang="en-US" dirty="0"/>
            </a:br>
            <a:r>
              <a:rPr lang="en-US" sz="2353" dirty="0">
                <a:gradFill>
                  <a:gsLst>
                    <a:gs pos="7619">
                      <a:srgbClr val="00188F"/>
                    </a:gs>
                    <a:gs pos="35000">
                      <a:srgbClr val="00188F"/>
                    </a:gs>
                  </a:gsLst>
                  <a:lin ang="5400000" scaled="0"/>
                </a:gradFill>
              </a:rPr>
              <a:t>How do they differ from virtual machines?</a:t>
            </a:r>
            <a:endParaRPr lang="en-US" dirty="0">
              <a:gradFill>
                <a:gsLst>
                  <a:gs pos="7619">
                    <a:srgbClr val="00188F"/>
                  </a:gs>
                  <a:gs pos="35000">
                    <a:srgbClr val="00188F"/>
                  </a:gs>
                </a:gsLst>
                <a:lin ang="5400000" scaled="0"/>
              </a:gradFill>
            </a:endParaRPr>
          </a:p>
        </p:txBody>
      </p:sp>
      <p:sp>
        <p:nvSpPr>
          <p:cNvPr id="645" name="Rectangle 644"/>
          <p:cNvSpPr/>
          <p:nvPr/>
        </p:nvSpPr>
        <p:spPr>
          <a:xfrm>
            <a:off x="167798" y="2146550"/>
            <a:ext cx="4595577" cy="2816151"/>
          </a:xfrm>
          <a:prstGeom prst="rect">
            <a:avLst/>
          </a:prstGeom>
          <a:noFill/>
          <a:ln w="12700" cap="flat" cmpd="sng" algn="ctr">
            <a:noFill/>
            <a:prstDash val="solid"/>
            <a:miter lim="800000"/>
          </a:ln>
          <a:effectLst/>
        </p:spPr>
        <p:txBody>
          <a:bodyPr lIns="134464" tIns="134464" rIns="134464" bIns="67232"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346756">
              <a:lnSpc>
                <a:spcPct val="90000"/>
              </a:lnSpc>
              <a:spcBef>
                <a:spcPts val="225"/>
              </a:spcBef>
              <a:spcAft>
                <a:spcPts val="450"/>
              </a:spcAft>
              <a:buClr>
                <a:srgbClr val="EFEFEF"/>
              </a:buClr>
            </a:pPr>
            <a:r>
              <a:rPr lang="en-US" sz="1618" b="1" dirty="0">
                <a:gradFill>
                  <a:gsLst>
                    <a:gs pos="7619">
                      <a:srgbClr val="00188F"/>
                    </a:gs>
                    <a:gs pos="35000">
                      <a:srgbClr val="00188F"/>
                    </a:gs>
                  </a:gsLst>
                  <a:lin ang="5400000" scaled="0"/>
                </a:gradFill>
                <a:cs typeface="Segoe UI" pitchFamily="34" charset="0"/>
              </a:rPr>
              <a:t>Dependencies: </a:t>
            </a:r>
            <a:r>
              <a:rPr lang="en-US" sz="1618" dirty="0">
                <a:gradFill>
                  <a:gsLst>
                    <a:gs pos="19048">
                      <a:schemeClr val="tx1"/>
                    </a:gs>
                    <a:gs pos="65000">
                      <a:schemeClr val="tx1"/>
                    </a:gs>
                  </a:gsLst>
                  <a:lin ang="5400000" scaled="0"/>
                </a:gradFill>
                <a:cs typeface="Segoe UI" pitchFamily="34" charset="0"/>
              </a:rPr>
              <a:t>Each virtualized app includes the app itself, required binaries and libraries and a guest OS, which may consist of multiple GB of data.</a:t>
            </a:r>
          </a:p>
          <a:p>
            <a:pPr marL="0" lvl="1" defTabSz="346756">
              <a:lnSpc>
                <a:spcPct val="90000"/>
              </a:lnSpc>
              <a:spcBef>
                <a:spcPts val="225"/>
              </a:spcBef>
              <a:spcAft>
                <a:spcPts val="450"/>
              </a:spcAft>
              <a:buClr>
                <a:srgbClr val="EFEFEF"/>
              </a:buClr>
            </a:pPr>
            <a:r>
              <a:rPr lang="en-US" sz="1618" b="1" dirty="0">
                <a:gradFill>
                  <a:gsLst>
                    <a:gs pos="7619">
                      <a:srgbClr val="00188F"/>
                    </a:gs>
                    <a:gs pos="35000">
                      <a:srgbClr val="00188F"/>
                    </a:gs>
                  </a:gsLst>
                  <a:lin ang="5400000" scaled="0"/>
                </a:gradFill>
                <a:cs typeface="Segoe UI" pitchFamily="34" charset="0"/>
              </a:rPr>
              <a:t>Independent OS: </a:t>
            </a:r>
            <a:r>
              <a:rPr lang="en-US" sz="1618" dirty="0">
                <a:gradFill>
                  <a:gsLst>
                    <a:gs pos="19048">
                      <a:schemeClr val="tx1"/>
                    </a:gs>
                    <a:gs pos="65000">
                      <a:schemeClr val="tx1"/>
                    </a:gs>
                  </a:gsLst>
                  <a:lin ang="5400000" scaled="0"/>
                </a:gradFill>
                <a:cs typeface="Segoe UI" pitchFamily="34" charset="0"/>
              </a:rPr>
              <a:t>Each VM can have a different OS from other VMs, along with a different OS to the host itself.</a:t>
            </a:r>
          </a:p>
          <a:p>
            <a:pPr marL="0" lvl="1" defTabSz="346756">
              <a:lnSpc>
                <a:spcPct val="90000"/>
              </a:lnSpc>
              <a:spcBef>
                <a:spcPts val="225"/>
              </a:spcBef>
              <a:spcAft>
                <a:spcPts val="450"/>
              </a:spcAft>
              <a:buClr>
                <a:srgbClr val="EFEFEF"/>
              </a:buClr>
            </a:pPr>
            <a:r>
              <a:rPr lang="en-US" sz="1618" b="1" dirty="0">
                <a:gradFill>
                  <a:gsLst>
                    <a:gs pos="7619">
                      <a:srgbClr val="00188F"/>
                    </a:gs>
                    <a:gs pos="35000">
                      <a:srgbClr val="00188F"/>
                    </a:gs>
                  </a:gsLst>
                  <a:lin ang="5400000" scaled="0"/>
                </a:gradFill>
                <a:cs typeface="Segoe UI" pitchFamily="34" charset="0"/>
              </a:rPr>
              <a:t>Flexible: </a:t>
            </a:r>
            <a:r>
              <a:rPr lang="en-US" sz="1618" dirty="0">
                <a:gradFill>
                  <a:gsLst>
                    <a:gs pos="19048">
                      <a:schemeClr val="tx1"/>
                    </a:gs>
                    <a:gs pos="65000">
                      <a:schemeClr val="tx1"/>
                    </a:gs>
                  </a:gsLst>
                  <a:lin ang="5400000" scaled="0"/>
                </a:gradFill>
                <a:cs typeface="Segoe UI" pitchFamily="34" charset="0"/>
              </a:rPr>
              <a:t>VMs can be migrated to other hosts to balance resource usage and for host maintenance, without downtime.</a:t>
            </a:r>
          </a:p>
          <a:p>
            <a:pPr marL="0" lvl="1" defTabSz="346756">
              <a:lnSpc>
                <a:spcPct val="90000"/>
              </a:lnSpc>
              <a:spcBef>
                <a:spcPts val="225"/>
              </a:spcBef>
              <a:spcAft>
                <a:spcPts val="450"/>
              </a:spcAft>
              <a:buClr>
                <a:srgbClr val="EFEFEF"/>
              </a:buClr>
            </a:pPr>
            <a:r>
              <a:rPr lang="en-US" sz="1618" b="1" dirty="0">
                <a:gradFill>
                  <a:gsLst>
                    <a:gs pos="7619">
                      <a:srgbClr val="00188F"/>
                    </a:gs>
                    <a:gs pos="35000">
                      <a:srgbClr val="00188F"/>
                    </a:gs>
                  </a:gsLst>
                  <a:lin ang="5400000" scaled="0"/>
                </a:gradFill>
                <a:cs typeface="Segoe UI" pitchFamily="34" charset="0"/>
              </a:rPr>
              <a:t>Secure: </a:t>
            </a:r>
            <a:r>
              <a:rPr lang="en-US" sz="1618" dirty="0">
                <a:gradFill>
                  <a:gsLst>
                    <a:gs pos="19048">
                      <a:schemeClr val="tx1"/>
                    </a:gs>
                    <a:gs pos="65000">
                      <a:schemeClr val="tx1"/>
                    </a:gs>
                  </a:gsLst>
                  <a:lin ang="5400000" scaled="0"/>
                </a:gradFill>
                <a:cs typeface="Segoe UI" pitchFamily="34" charset="0"/>
              </a:rPr>
              <a:t>High levels of resource and security isolation for key virtualized workloads.</a:t>
            </a:r>
          </a:p>
        </p:txBody>
      </p:sp>
      <p:sp>
        <p:nvSpPr>
          <p:cNvPr id="13" name="TextBox 12"/>
          <p:cNvSpPr txBox="1"/>
          <p:nvPr/>
        </p:nvSpPr>
        <p:spPr>
          <a:xfrm rot="16200000">
            <a:off x="7260896" y="1131574"/>
            <a:ext cx="861459" cy="2243760"/>
          </a:xfrm>
          <a:prstGeom prst="rect">
            <a:avLst/>
          </a:prstGeom>
          <a:noFill/>
        </p:spPr>
        <p:txBody>
          <a:bodyPr wrap="none" lIns="134464" tIns="107571" rIns="134464" bIns="107571" rtlCol="0">
            <a:spAutoFit/>
          </a:bodyPr>
          <a:lstStyle/>
          <a:p>
            <a:pPr>
              <a:lnSpc>
                <a:spcPct val="90000"/>
              </a:lnSpc>
              <a:spcAft>
                <a:spcPts val="441"/>
              </a:spcAft>
            </a:pPr>
            <a:r>
              <a:rPr lang="en-US" sz="14632" dirty="0">
                <a:gradFill>
                  <a:gsLst>
                    <a:gs pos="79817">
                      <a:srgbClr val="FFC000"/>
                    </a:gs>
                    <a:gs pos="30000">
                      <a:srgbClr val="FFC000"/>
                    </a:gs>
                  </a:gsLst>
                  <a:lin ang="5400000" scaled="0"/>
                </a:gradFill>
              </a:rPr>
              <a:t>}</a:t>
            </a:r>
            <a:endParaRPr lang="en-US" sz="1765" dirty="0">
              <a:gradFill>
                <a:gsLst>
                  <a:gs pos="79817">
                    <a:srgbClr val="FFC000"/>
                  </a:gs>
                  <a:gs pos="30000">
                    <a:srgbClr val="FFC000"/>
                  </a:gs>
                </a:gsLst>
                <a:lin ang="5400000" scaled="0"/>
              </a:gradFill>
            </a:endParaRPr>
          </a:p>
        </p:txBody>
      </p:sp>
      <p:sp>
        <p:nvSpPr>
          <p:cNvPr id="21" name="Rectangle 20"/>
          <p:cNvSpPr/>
          <p:nvPr/>
        </p:nvSpPr>
        <p:spPr bwMode="auto">
          <a:xfrm>
            <a:off x="5104569" y="4162903"/>
            <a:ext cx="3520042" cy="740847"/>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US" sz="1471" dirty="0">
                <a:gradFill>
                  <a:gsLst>
                    <a:gs pos="0">
                      <a:srgbClr val="FFFFFF"/>
                    </a:gs>
                    <a:gs pos="100000">
                      <a:srgbClr val="FFFFFF"/>
                    </a:gs>
                  </a:gsLst>
                  <a:lin ang="5400000" scaled="0"/>
                </a:gradFill>
                <a:ea typeface="Segoe UI" pitchFamily="34" charset="0"/>
                <a:cs typeface="Segoe UI" pitchFamily="34" charset="0"/>
              </a:rPr>
              <a:t>Hypervisor</a:t>
            </a:r>
          </a:p>
        </p:txBody>
      </p:sp>
      <p:sp>
        <p:nvSpPr>
          <p:cNvPr id="26" name="Rectangle 25"/>
          <p:cNvSpPr/>
          <p:nvPr/>
        </p:nvSpPr>
        <p:spPr bwMode="auto">
          <a:xfrm>
            <a:off x="5107453" y="3701675"/>
            <a:ext cx="1713328" cy="40909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US" sz="1471" dirty="0">
                <a:gradFill>
                  <a:gsLst>
                    <a:gs pos="0">
                      <a:srgbClr val="FFFFFF"/>
                    </a:gs>
                    <a:gs pos="100000">
                      <a:srgbClr val="FFFFFF"/>
                    </a:gs>
                  </a:gsLst>
                  <a:lin ang="5400000" scaled="0"/>
                </a:gradFill>
                <a:ea typeface="Segoe UI" pitchFamily="34" charset="0"/>
                <a:cs typeface="Segoe UI" pitchFamily="34" charset="0"/>
              </a:rPr>
              <a:t>Guest OS</a:t>
            </a:r>
          </a:p>
        </p:txBody>
      </p:sp>
      <p:sp>
        <p:nvSpPr>
          <p:cNvPr id="27" name="Rectangle 26"/>
          <p:cNvSpPr/>
          <p:nvPr/>
        </p:nvSpPr>
        <p:spPr bwMode="auto">
          <a:xfrm>
            <a:off x="6914167" y="3701675"/>
            <a:ext cx="1713328" cy="409096"/>
          </a:xfrm>
          <a:prstGeom prst="rect">
            <a:avLst/>
          </a:prstGeom>
          <a:solidFill>
            <a:schemeClr val="tx2">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US" sz="1471" dirty="0">
                <a:gradFill>
                  <a:gsLst>
                    <a:gs pos="0">
                      <a:schemeClr val="tx1"/>
                    </a:gs>
                    <a:gs pos="100000">
                      <a:schemeClr val="tx1"/>
                    </a:gs>
                  </a:gsLst>
                  <a:lin ang="5400000" scaled="0"/>
                </a:gradFill>
                <a:ea typeface="Segoe UI" pitchFamily="34" charset="0"/>
                <a:cs typeface="Segoe UI" pitchFamily="34" charset="0"/>
              </a:rPr>
              <a:t>Guest OS</a:t>
            </a:r>
          </a:p>
        </p:txBody>
      </p:sp>
      <p:sp>
        <p:nvSpPr>
          <p:cNvPr id="28" name="TextBox 27"/>
          <p:cNvSpPr txBox="1"/>
          <p:nvPr/>
        </p:nvSpPr>
        <p:spPr>
          <a:xfrm>
            <a:off x="7328139" y="1547781"/>
            <a:ext cx="874283" cy="584010"/>
          </a:xfrm>
          <a:prstGeom prst="rect">
            <a:avLst/>
          </a:prstGeom>
          <a:noFill/>
        </p:spPr>
        <p:txBody>
          <a:bodyPr wrap="none" lIns="134464" tIns="107571" rIns="134464" bIns="107571" rtlCol="0">
            <a:spAutoFit/>
          </a:bodyPr>
          <a:lstStyle/>
          <a:p>
            <a:pPr algn="ctr">
              <a:lnSpc>
                <a:spcPct val="90000"/>
              </a:lnSpc>
              <a:spcAft>
                <a:spcPts val="441"/>
              </a:spcAft>
            </a:pPr>
            <a:r>
              <a:rPr lang="en-US" sz="1324" dirty="0">
                <a:gradFill>
                  <a:gsLst>
                    <a:gs pos="2917">
                      <a:schemeClr val="tx1"/>
                    </a:gs>
                    <a:gs pos="30000">
                      <a:schemeClr val="tx1"/>
                    </a:gs>
                  </a:gsLst>
                  <a:lin ang="5400000" scaled="0"/>
                </a:gradFill>
              </a:rPr>
              <a:t>Virtual</a:t>
            </a:r>
            <a:br>
              <a:rPr lang="en-US" sz="1324" dirty="0">
                <a:gradFill>
                  <a:gsLst>
                    <a:gs pos="2917">
                      <a:schemeClr val="tx1"/>
                    </a:gs>
                    <a:gs pos="30000">
                      <a:schemeClr val="tx1"/>
                    </a:gs>
                  </a:gsLst>
                  <a:lin ang="5400000" scaled="0"/>
                </a:gradFill>
              </a:rPr>
            </a:br>
            <a:r>
              <a:rPr lang="en-US" sz="1324" dirty="0">
                <a:gradFill>
                  <a:gsLst>
                    <a:gs pos="2917">
                      <a:schemeClr val="tx1"/>
                    </a:gs>
                    <a:gs pos="30000">
                      <a:schemeClr val="tx1"/>
                    </a:gs>
                  </a:gsLst>
                  <a:lin ang="5400000" scaled="0"/>
                </a:gradFill>
              </a:rPr>
              <a:t>Machine</a:t>
            </a:r>
          </a:p>
        </p:txBody>
      </p:sp>
      <p:sp>
        <p:nvSpPr>
          <p:cNvPr id="22" name="Rectangle 21"/>
          <p:cNvSpPr/>
          <p:nvPr/>
        </p:nvSpPr>
        <p:spPr bwMode="auto">
          <a:xfrm>
            <a:off x="5107453" y="2651088"/>
            <a:ext cx="1713328" cy="99845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App A</a:t>
            </a:r>
            <a:br>
              <a:rPr lang="en-US" sz="1765" dirty="0">
                <a:gradFill>
                  <a:gsLst>
                    <a:gs pos="0">
                      <a:srgbClr val="FFFFFF"/>
                    </a:gs>
                    <a:gs pos="100000">
                      <a:srgbClr val="FFFFFF"/>
                    </a:gs>
                  </a:gsLst>
                  <a:lin ang="5400000" scaled="0"/>
                </a:gradFill>
                <a:ea typeface="Segoe UI" pitchFamily="34" charset="0"/>
                <a:cs typeface="Segoe UI" pitchFamily="34" charset="0"/>
              </a:rPr>
            </a:br>
            <a:r>
              <a:rPr lang="en-US" sz="1471" dirty="0">
                <a:gradFill>
                  <a:gsLst>
                    <a:gs pos="0">
                      <a:srgbClr val="FFFFFF"/>
                    </a:gs>
                    <a:gs pos="100000">
                      <a:srgbClr val="FFFFFF"/>
                    </a:gs>
                  </a:gsLst>
                  <a:lin ang="5400000" scaled="0"/>
                </a:gradFill>
                <a:ea typeface="Segoe UI" pitchFamily="34" charset="0"/>
                <a:cs typeface="Segoe UI" pitchFamily="34" charset="0"/>
              </a:rPr>
              <a:t>Bins/Libraries</a:t>
            </a:r>
          </a:p>
        </p:txBody>
      </p:sp>
      <p:sp>
        <p:nvSpPr>
          <p:cNvPr id="29" name="Rectangle 28"/>
          <p:cNvSpPr/>
          <p:nvPr/>
        </p:nvSpPr>
        <p:spPr bwMode="auto">
          <a:xfrm>
            <a:off x="6914167" y="2651089"/>
            <a:ext cx="1713328" cy="998452"/>
          </a:xfrm>
          <a:prstGeom prst="rect">
            <a:avLst/>
          </a:prstGeom>
          <a:solidFill>
            <a:schemeClr val="tx2">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US" sz="1765" dirty="0">
                <a:gradFill>
                  <a:gsLst>
                    <a:gs pos="0">
                      <a:schemeClr val="tx1"/>
                    </a:gs>
                    <a:gs pos="100000">
                      <a:schemeClr val="tx1"/>
                    </a:gs>
                  </a:gsLst>
                  <a:lin ang="5400000" scaled="0"/>
                </a:gradFill>
                <a:ea typeface="Segoe UI" pitchFamily="34" charset="0"/>
                <a:cs typeface="Segoe UI" pitchFamily="34" charset="0"/>
              </a:rPr>
              <a:t>App B</a:t>
            </a:r>
            <a:br>
              <a:rPr lang="en-US" sz="1765" dirty="0">
                <a:gradFill>
                  <a:gsLst>
                    <a:gs pos="0">
                      <a:schemeClr val="tx1"/>
                    </a:gs>
                    <a:gs pos="100000">
                      <a:schemeClr val="tx1"/>
                    </a:gs>
                  </a:gsLst>
                  <a:lin ang="5400000" scaled="0"/>
                </a:gradFill>
                <a:ea typeface="Segoe UI" pitchFamily="34" charset="0"/>
                <a:cs typeface="Segoe UI" pitchFamily="34" charset="0"/>
              </a:rPr>
            </a:br>
            <a:r>
              <a:rPr lang="en-US" sz="1471" dirty="0">
                <a:gradFill>
                  <a:gsLst>
                    <a:gs pos="0">
                      <a:schemeClr val="tx1"/>
                    </a:gs>
                    <a:gs pos="100000">
                      <a:schemeClr val="tx1"/>
                    </a:gs>
                  </a:gsLst>
                  <a:lin ang="5400000" scaled="0"/>
                </a:gradFill>
                <a:ea typeface="Segoe UI" pitchFamily="34" charset="0"/>
                <a:cs typeface="Segoe UI" pitchFamily="34" charset="0"/>
              </a:rPr>
              <a:t>Bins/Libraries</a:t>
            </a:r>
          </a:p>
        </p:txBody>
      </p:sp>
      <p:sp>
        <p:nvSpPr>
          <p:cNvPr id="25" name="Rectangle 24"/>
          <p:cNvSpPr/>
          <p:nvPr/>
        </p:nvSpPr>
        <p:spPr bwMode="auto">
          <a:xfrm>
            <a:off x="6885663" y="2622452"/>
            <a:ext cx="1759234" cy="1488318"/>
          </a:xfrm>
          <a:prstGeom prst="rect">
            <a:avLst/>
          </a:prstGeom>
          <a:noFill/>
          <a:ln w="66675">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a:off x="5107453" y="4959489"/>
            <a:ext cx="3520042" cy="505889"/>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US" sz="1471" dirty="0">
                <a:gradFill>
                  <a:gsLst>
                    <a:gs pos="0">
                      <a:srgbClr val="FFFFFF"/>
                    </a:gs>
                    <a:gs pos="100000">
                      <a:srgbClr val="FFFFFF"/>
                    </a:gs>
                  </a:gsLst>
                  <a:lin ang="5400000" scaled="0"/>
                </a:gradFill>
                <a:ea typeface="Segoe UI" pitchFamily="34" charset="0"/>
                <a:cs typeface="Segoe UI" pitchFamily="34" charset="0"/>
              </a:rPr>
              <a:t>Server</a:t>
            </a:r>
          </a:p>
        </p:txBody>
      </p:sp>
    </p:spTree>
    <p:extLst>
      <p:ext uri="{BB962C8B-B14F-4D97-AF65-F5344CB8AC3E}">
        <p14:creationId xmlns:p14="http://schemas.microsoft.com/office/powerpoint/2010/main" val="1341351868"/>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Demo: build, (ship) and run asp.net app</a:t>
            </a:r>
            <a:endParaRPr lang="zh-TW" altLang="en-US" dirty="0"/>
          </a:p>
        </p:txBody>
      </p:sp>
      <p:sp>
        <p:nvSpPr>
          <p:cNvPr id="5" name="文字版面配置區 4"/>
          <p:cNvSpPr>
            <a:spLocks noGrp="1"/>
          </p:cNvSpPr>
          <p:nvPr>
            <p:ph type="body" idx="1"/>
          </p:nvPr>
        </p:nvSpPr>
        <p:spPr/>
        <p:txBody>
          <a:bodyPr/>
          <a:lstStyle/>
          <a:p>
            <a:r>
              <a:rPr lang="zh-TW" altLang="en-US" dirty="0" smtClean="0"/>
              <a:t>使用 </a:t>
            </a:r>
            <a:r>
              <a:rPr lang="en-US" altLang="zh-TW" dirty="0" smtClean="0"/>
              <a:t>.NET</a:t>
            </a:r>
            <a:r>
              <a:rPr lang="zh-TW" altLang="en-US" dirty="0" smtClean="0"/>
              <a:t> </a:t>
            </a:r>
            <a:r>
              <a:rPr lang="en-US" altLang="zh-TW" dirty="0" smtClean="0"/>
              <a:t>Framework</a:t>
            </a:r>
            <a:r>
              <a:rPr lang="zh-TW" altLang="en-US" dirty="0" smtClean="0"/>
              <a:t> </a:t>
            </a:r>
            <a:r>
              <a:rPr lang="en-US" altLang="zh-TW" dirty="0" smtClean="0"/>
              <a:t>+</a:t>
            </a:r>
            <a:r>
              <a:rPr lang="zh-TW" altLang="en-US" dirty="0" smtClean="0"/>
              <a:t> </a:t>
            </a:r>
            <a:r>
              <a:rPr lang="en-US" altLang="zh-TW" dirty="0" smtClean="0"/>
              <a:t>windows</a:t>
            </a:r>
            <a:r>
              <a:rPr lang="zh-TW" altLang="en-US" dirty="0" smtClean="0"/>
              <a:t> </a:t>
            </a:r>
            <a:r>
              <a:rPr lang="en-US" altLang="zh-TW" dirty="0" smtClean="0"/>
              <a:t>container</a:t>
            </a:r>
            <a:endParaRPr lang="zh-TW" altLang="en-US" dirty="0"/>
          </a:p>
        </p:txBody>
      </p:sp>
    </p:spTree>
    <p:extLst>
      <p:ext uri="{BB962C8B-B14F-4D97-AF65-F5344CB8AC3E}">
        <p14:creationId xmlns:p14="http://schemas.microsoft.com/office/powerpoint/2010/main" val="30811734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71102" y="1216758"/>
            <a:ext cx="5273741" cy="4888089"/>
          </a:xfrm>
          <a:prstGeom prst="rect">
            <a:avLst/>
          </a:prstGeom>
          <a:solidFill>
            <a:srgbClr val="FFFFFF">
              <a:alpha val="32157"/>
            </a:srgbClr>
          </a:solidFill>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5" name="圓角矩形 4"/>
          <p:cNvSpPr/>
          <p:nvPr/>
        </p:nvSpPr>
        <p:spPr>
          <a:xfrm>
            <a:off x="4216095" y="2661737"/>
            <a:ext cx="2144889" cy="84666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TW" dirty="0" smtClean="0"/>
              <a:t>DEMO-WEB81</a:t>
            </a:r>
          </a:p>
          <a:p>
            <a:pPr algn="ctr"/>
            <a:endParaRPr lang="zh-TW" altLang="en-US" dirty="0"/>
          </a:p>
        </p:txBody>
      </p:sp>
      <p:sp>
        <p:nvSpPr>
          <p:cNvPr id="7" name="圓角矩形 6"/>
          <p:cNvSpPr/>
          <p:nvPr/>
        </p:nvSpPr>
        <p:spPr>
          <a:xfrm>
            <a:off x="4216095" y="5066270"/>
            <a:ext cx="4357510" cy="87488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TW" dirty="0" smtClean="0"/>
              <a:t>DEMO-VOLUME</a:t>
            </a:r>
            <a:endParaRPr lang="zh-TW" altLang="en-US" dirty="0"/>
          </a:p>
        </p:txBody>
      </p:sp>
      <p:sp>
        <p:nvSpPr>
          <p:cNvPr id="8" name="圓角矩形 7"/>
          <p:cNvSpPr/>
          <p:nvPr/>
        </p:nvSpPr>
        <p:spPr>
          <a:xfrm>
            <a:off x="4216096" y="1690891"/>
            <a:ext cx="4357510" cy="81844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TW" dirty="0" smtClean="0"/>
              <a:t>DEMO-PROXY</a:t>
            </a:r>
          </a:p>
          <a:p>
            <a:pPr algn="ctr"/>
            <a:r>
              <a:rPr lang="en-US" altLang="zh-TW" dirty="0" smtClean="0"/>
              <a:t>(</a:t>
            </a:r>
            <a:r>
              <a:rPr lang="zh-TW" altLang="en-US" dirty="0" smtClean="0"/>
              <a:t>使用 </a:t>
            </a:r>
            <a:r>
              <a:rPr lang="en-US" altLang="zh-TW" dirty="0" smtClean="0"/>
              <a:t>IIS-ARR</a:t>
            </a:r>
            <a:r>
              <a:rPr lang="zh-TW" altLang="en-US" dirty="0" smtClean="0"/>
              <a:t> </a:t>
            </a:r>
            <a:r>
              <a:rPr lang="en-US" altLang="zh-TW" dirty="0" smtClean="0"/>
              <a:t>or</a:t>
            </a:r>
            <a:r>
              <a:rPr lang="zh-TW" altLang="en-US" dirty="0" smtClean="0"/>
              <a:t> </a:t>
            </a:r>
            <a:r>
              <a:rPr lang="en-US" altLang="zh-TW" dirty="0" smtClean="0"/>
              <a:t>NGINX)</a:t>
            </a:r>
          </a:p>
          <a:p>
            <a:pPr algn="ctr"/>
            <a:endParaRPr lang="zh-TW" altLang="en-US" dirty="0"/>
          </a:p>
        </p:txBody>
      </p:sp>
      <p:sp>
        <p:nvSpPr>
          <p:cNvPr id="10" name="圓角矩形 9"/>
          <p:cNvSpPr/>
          <p:nvPr/>
        </p:nvSpPr>
        <p:spPr>
          <a:xfrm>
            <a:off x="6428716" y="2661737"/>
            <a:ext cx="2144889" cy="84666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TW" dirty="0" smtClean="0"/>
              <a:t>DEMO-WEB82</a:t>
            </a:r>
          </a:p>
          <a:p>
            <a:pPr algn="ctr"/>
            <a:endParaRPr lang="zh-TW" altLang="en-US" dirty="0"/>
          </a:p>
        </p:txBody>
      </p:sp>
      <p:sp>
        <p:nvSpPr>
          <p:cNvPr id="11" name="圓角矩形 10"/>
          <p:cNvSpPr/>
          <p:nvPr/>
        </p:nvSpPr>
        <p:spPr>
          <a:xfrm>
            <a:off x="5356271" y="3872598"/>
            <a:ext cx="2144889" cy="84666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TW" dirty="0" smtClean="0"/>
              <a:t>DEMO-DB</a:t>
            </a:r>
          </a:p>
          <a:p>
            <a:pPr algn="ctr"/>
            <a:endParaRPr lang="zh-TW" altLang="en-US" dirty="0"/>
          </a:p>
        </p:txBody>
      </p:sp>
      <p:pic>
        <p:nvPicPr>
          <p:cNvPr id="1030" name="Picture 6" descr="「docker volume」的圖片搜尋結果"/>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56528" b="591"/>
          <a:stretch/>
        </p:blipFill>
        <p:spPr bwMode="auto">
          <a:xfrm>
            <a:off x="7986584" y="2121669"/>
            <a:ext cx="555626" cy="431542"/>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直線接點 12"/>
          <p:cNvCxnSpPr>
            <a:endCxn id="8" idx="0"/>
          </p:cNvCxnSpPr>
          <p:nvPr/>
        </p:nvCxnSpPr>
        <p:spPr>
          <a:xfrm>
            <a:off x="6394851" y="1070002"/>
            <a:ext cx="0" cy="620889"/>
          </a:xfrm>
          <a:prstGeom prst="line">
            <a:avLst/>
          </a:prstGeom>
          <a:ln w="82550" cmpd="dbl">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a:xfrm>
            <a:off x="7986584" y="3508403"/>
            <a:ext cx="0" cy="1557867"/>
          </a:xfrm>
          <a:prstGeom prst="line">
            <a:avLst/>
          </a:prstGeom>
          <a:ln w="82550" cmpd="dbl">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a:xfrm>
            <a:off x="4949873" y="3508403"/>
            <a:ext cx="0" cy="1557867"/>
          </a:xfrm>
          <a:prstGeom prst="line">
            <a:avLst/>
          </a:prstGeom>
          <a:ln w="82550" cmpd="dbl">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a:xfrm>
            <a:off x="5841695" y="3508403"/>
            <a:ext cx="191911" cy="364195"/>
          </a:xfrm>
          <a:prstGeom prst="line">
            <a:avLst/>
          </a:prstGeom>
          <a:ln w="82550" cmpd="dbl">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a:xfrm flipH="1">
            <a:off x="6835117" y="3508403"/>
            <a:ext cx="180623" cy="364195"/>
          </a:xfrm>
          <a:prstGeom prst="line">
            <a:avLst/>
          </a:prstGeom>
          <a:ln w="82550" cmpd="dbl">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a:off x="6428717" y="4741585"/>
            <a:ext cx="0" cy="324685"/>
          </a:xfrm>
          <a:prstGeom prst="line">
            <a:avLst/>
          </a:prstGeom>
          <a:ln w="82550" cmpd="dbl">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a:xfrm>
            <a:off x="5333694" y="2509336"/>
            <a:ext cx="0" cy="234501"/>
          </a:xfrm>
          <a:prstGeom prst="line">
            <a:avLst/>
          </a:prstGeom>
          <a:ln w="82550" cmpd="dbl">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接點 38"/>
          <p:cNvCxnSpPr/>
          <p:nvPr/>
        </p:nvCxnSpPr>
        <p:spPr>
          <a:xfrm>
            <a:off x="7501160" y="2509336"/>
            <a:ext cx="0" cy="234501"/>
          </a:xfrm>
          <a:prstGeom prst="line">
            <a:avLst/>
          </a:prstGeom>
          <a:ln w="8255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1032" name="Picture 8" descr="「disk volume icon」的圖片搜尋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89784" y="5565805"/>
            <a:ext cx="304799" cy="304799"/>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descr="「docker volume」的圖片搜尋結果"/>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56528" b="591"/>
          <a:stretch/>
        </p:blipFill>
        <p:spPr bwMode="auto">
          <a:xfrm>
            <a:off x="7986584" y="3112139"/>
            <a:ext cx="555626" cy="43154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descr="「docker volume」的圖片搜尋結果"/>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56528" b="591"/>
          <a:stretch/>
        </p:blipFill>
        <p:spPr bwMode="auto">
          <a:xfrm>
            <a:off x="5821055" y="3112139"/>
            <a:ext cx="555626" cy="43154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6" descr="「docker volume」的圖片搜尋結果"/>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56528" b="591"/>
          <a:stretch/>
        </p:blipFill>
        <p:spPr bwMode="auto">
          <a:xfrm>
            <a:off x="6945534" y="4338267"/>
            <a:ext cx="555626" cy="431542"/>
          </a:xfrm>
          <a:prstGeom prst="rect">
            <a:avLst/>
          </a:prstGeom>
          <a:noFill/>
          <a:extLst>
            <a:ext uri="{909E8E84-426E-40DD-AFC4-6F175D3DCCD1}">
              <a14:hiddenFill xmlns:a14="http://schemas.microsoft.com/office/drawing/2010/main">
                <a:solidFill>
                  <a:srgbClr val="FFFFFF"/>
                </a:solidFill>
              </a14:hiddenFill>
            </a:ext>
          </a:extLst>
        </p:spPr>
      </p:pic>
      <p:sp>
        <p:nvSpPr>
          <p:cNvPr id="2" name="文字方塊 1"/>
          <p:cNvSpPr txBox="1"/>
          <p:nvPr/>
        </p:nvSpPr>
        <p:spPr>
          <a:xfrm>
            <a:off x="3571102" y="6119336"/>
            <a:ext cx="3323730" cy="369332"/>
          </a:xfrm>
          <a:prstGeom prst="rect">
            <a:avLst/>
          </a:prstGeom>
          <a:noFill/>
        </p:spPr>
        <p:txBody>
          <a:bodyPr wrap="none" rtlCol="0">
            <a:spAutoFit/>
          </a:bodyPr>
          <a:lstStyle/>
          <a:p>
            <a:r>
              <a:rPr lang="en-US" altLang="zh-TW" dirty="0" smtClean="0"/>
              <a:t>Testing / Production Environment</a:t>
            </a:r>
            <a:endParaRPr lang="zh-TW" altLang="en-US" dirty="0"/>
          </a:p>
        </p:txBody>
      </p:sp>
      <p:sp>
        <p:nvSpPr>
          <p:cNvPr id="22" name="矩形 21"/>
          <p:cNvSpPr/>
          <p:nvPr/>
        </p:nvSpPr>
        <p:spPr>
          <a:xfrm>
            <a:off x="360344" y="1216759"/>
            <a:ext cx="2997494" cy="2196452"/>
          </a:xfrm>
          <a:prstGeom prst="rect">
            <a:avLst/>
          </a:prstGeom>
          <a:solidFill>
            <a:srgbClr val="FFFFFF">
              <a:alpha val="32157"/>
            </a:srgbClr>
          </a:solidFill>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23" name="文字方塊 22"/>
          <p:cNvSpPr txBox="1"/>
          <p:nvPr/>
        </p:nvSpPr>
        <p:spPr>
          <a:xfrm>
            <a:off x="360344" y="3476136"/>
            <a:ext cx="1896930" cy="369332"/>
          </a:xfrm>
          <a:prstGeom prst="rect">
            <a:avLst/>
          </a:prstGeom>
          <a:noFill/>
        </p:spPr>
        <p:txBody>
          <a:bodyPr wrap="none" rtlCol="0">
            <a:spAutoFit/>
          </a:bodyPr>
          <a:lstStyle/>
          <a:p>
            <a:r>
              <a:rPr lang="en-US" altLang="zh-TW" dirty="0" smtClean="0"/>
              <a:t>Docker Repository</a:t>
            </a:r>
            <a:endParaRPr lang="zh-TW" altLang="en-US" dirty="0"/>
          </a:p>
        </p:txBody>
      </p:sp>
      <p:pic>
        <p:nvPicPr>
          <p:cNvPr id="1026" name="Picture 2" descr="「visual studio」的圖片搜尋結果"/>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176" y="4903927"/>
            <a:ext cx="2937098" cy="1541977"/>
          </a:xfrm>
          <a:prstGeom prst="rect">
            <a:avLst/>
          </a:prstGeom>
        </p:spPr>
        <p:style>
          <a:lnRef idx="2">
            <a:schemeClr val="accent2"/>
          </a:lnRef>
          <a:fillRef idx="1">
            <a:schemeClr val="lt1"/>
          </a:fillRef>
          <a:effectRef idx="0">
            <a:schemeClr val="accent2"/>
          </a:effectRef>
          <a:fontRef idx="minor">
            <a:schemeClr val="dk1"/>
          </a:fontRef>
        </p:style>
      </p:pic>
      <p:sp>
        <p:nvSpPr>
          <p:cNvPr id="25" name="文字方塊 24"/>
          <p:cNvSpPr txBox="1"/>
          <p:nvPr/>
        </p:nvSpPr>
        <p:spPr>
          <a:xfrm>
            <a:off x="360344" y="6488668"/>
            <a:ext cx="1151084" cy="369332"/>
          </a:xfrm>
          <a:prstGeom prst="rect">
            <a:avLst/>
          </a:prstGeom>
          <a:noFill/>
        </p:spPr>
        <p:txBody>
          <a:bodyPr wrap="none" rtlCol="0">
            <a:spAutoFit/>
          </a:bodyPr>
          <a:lstStyle/>
          <a:p>
            <a:r>
              <a:rPr lang="en-US" altLang="zh-TW" dirty="0" smtClean="0"/>
              <a:t>Developer</a:t>
            </a:r>
            <a:endParaRPr lang="zh-TW" altLang="en-US" dirty="0"/>
          </a:p>
        </p:txBody>
      </p:sp>
      <p:cxnSp>
        <p:nvCxnSpPr>
          <p:cNvPr id="6" name="直線單箭頭接點 5"/>
          <p:cNvCxnSpPr>
            <a:stCxn id="1026" idx="0"/>
            <a:endCxn id="22" idx="2"/>
          </p:cNvCxnSpPr>
          <p:nvPr/>
        </p:nvCxnSpPr>
        <p:spPr>
          <a:xfrm flipV="1">
            <a:off x="1855725" y="3413211"/>
            <a:ext cx="3366" cy="14907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a:off x="3125036" y="2335741"/>
            <a:ext cx="7182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圓角矩形 33"/>
          <p:cNvSpPr/>
          <p:nvPr/>
        </p:nvSpPr>
        <p:spPr>
          <a:xfrm>
            <a:off x="628777" y="1515629"/>
            <a:ext cx="614218" cy="554182"/>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zh-TW" altLang="en-US"/>
          </a:p>
        </p:txBody>
      </p:sp>
      <p:sp>
        <p:nvSpPr>
          <p:cNvPr id="35" name="圓角矩形 34"/>
          <p:cNvSpPr/>
          <p:nvPr/>
        </p:nvSpPr>
        <p:spPr>
          <a:xfrm>
            <a:off x="628777" y="2232245"/>
            <a:ext cx="614218" cy="554182"/>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zh-TW" altLang="en-US"/>
          </a:p>
        </p:txBody>
      </p:sp>
      <p:sp>
        <p:nvSpPr>
          <p:cNvPr id="36" name="圓角矩形 35"/>
          <p:cNvSpPr/>
          <p:nvPr/>
        </p:nvSpPr>
        <p:spPr>
          <a:xfrm>
            <a:off x="1405400" y="2232245"/>
            <a:ext cx="614218" cy="554182"/>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zh-TW" altLang="en-US"/>
          </a:p>
        </p:txBody>
      </p:sp>
      <p:sp>
        <p:nvSpPr>
          <p:cNvPr id="38" name="圓角矩形 37"/>
          <p:cNvSpPr/>
          <p:nvPr/>
        </p:nvSpPr>
        <p:spPr>
          <a:xfrm>
            <a:off x="1405400" y="1506436"/>
            <a:ext cx="614218" cy="554182"/>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endParaRPr lang="zh-TW" altLang="en-US"/>
          </a:p>
        </p:txBody>
      </p:sp>
      <p:sp>
        <p:nvSpPr>
          <p:cNvPr id="40" name="圓角矩形 39"/>
          <p:cNvSpPr/>
          <p:nvPr/>
        </p:nvSpPr>
        <p:spPr>
          <a:xfrm>
            <a:off x="2174616" y="1506436"/>
            <a:ext cx="614218" cy="554182"/>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zh-TW" altLang="en-US"/>
          </a:p>
        </p:txBody>
      </p:sp>
      <p:sp>
        <p:nvSpPr>
          <p:cNvPr id="44" name="圓角矩形 43"/>
          <p:cNvSpPr/>
          <p:nvPr/>
        </p:nvSpPr>
        <p:spPr>
          <a:xfrm>
            <a:off x="2174616" y="2232245"/>
            <a:ext cx="614218" cy="554182"/>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endParaRPr lang="zh-TW" altLang="en-US"/>
          </a:p>
        </p:txBody>
      </p:sp>
      <p:sp>
        <p:nvSpPr>
          <p:cNvPr id="12" name="標題 11"/>
          <p:cNvSpPr>
            <a:spLocks noGrp="1"/>
          </p:cNvSpPr>
          <p:nvPr>
            <p:ph type="title"/>
          </p:nvPr>
        </p:nvSpPr>
        <p:spPr/>
        <p:txBody>
          <a:bodyPr>
            <a:normAutofit fontScale="90000"/>
          </a:bodyPr>
          <a:lstStyle/>
          <a:p>
            <a:r>
              <a:rPr lang="en-US" altLang="zh-TW" dirty="0" smtClean="0"/>
              <a:t>DOCKER</a:t>
            </a:r>
            <a:r>
              <a:rPr lang="zh-TW" altLang="en-US" dirty="0" smtClean="0"/>
              <a:t> 建議的開發流程</a:t>
            </a:r>
            <a:r>
              <a:rPr lang="en-US" altLang="zh-TW" dirty="0" smtClean="0"/>
              <a:t>:</a:t>
            </a:r>
            <a:r>
              <a:rPr lang="zh-TW" altLang="en-US" dirty="0" smtClean="0"/>
              <a:t> </a:t>
            </a:r>
            <a:r>
              <a:rPr lang="en-US" altLang="zh-TW" dirty="0" smtClean="0"/>
              <a:t>BUILD</a:t>
            </a:r>
            <a:r>
              <a:rPr lang="zh-TW" altLang="en-US" dirty="0" smtClean="0"/>
              <a:t> </a:t>
            </a:r>
            <a:r>
              <a:rPr lang="en-US" altLang="zh-TW" dirty="0" smtClean="0"/>
              <a:t>&gt;</a:t>
            </a:r>
            <a:r>
              <a:rPr lang="zh-TW" altLang="en-US" dirty="0" smtClean="0"/>
              <a:t> </a:t>
            </a:r>
            <a:r>
              <a:rPr lang="en-US" altLang="zh-TW" dirty="0" smtClean="0"/>
              <a:t>SHIP</a:t>
            </a:r>
            <a:r>
              <a:rPr lang="zh-TW" altLang="en-US" dirty="0" smtClean="0"/>
              <a:t> </a:t>
            </a:r>
            <a:r>
              <a:rPr lang="en-US" altLang="zh-TW" dirty="0" smtClean="0"/>
              <a:t>&gt;</a:t>
            </a:r>
            <a:r>
              <a:rPr lang="zh-TW" altLang="en-US" dirty="0" smtClean="0"/>
              <a:t> </a:t>
            </a:r>
            <a:r>
              <a:rPr lang="en-US" altLang="zh-TW" dirty="0" smtClean="0"/>
              <a:t>RUN</a:t>
            </a:r>
            <a:br>
              <a:rPr lang="en-US" altLang="zh-TW" dirty="0" smtClean="0"/>
            </a:br>
            <a:r>
              <a:rPr lang="en-US" altLang="zh-TW" dirty="0" smtClean="0"/>
              <a:t/>
            </a:r>
            <a:br>
              <a:rPr lang="en-US" altLang="zh-TW" dirty="0" smtClean="0"/>
            </a:br>
            <a:endParaRPr lang="zh-TW" altLang="en-US" dirty="0"/>
          </a:p>
        </p:txBody>
      </p:sp>
    </p:spTree>
    <p:extLst>
      <p:ext uri="{BB962C8B-B14F-4D97-AF65-F5344CB8AC3E}">
        <p14:creationId xmlns:p14="http://schemas.microsoft.com/office/powerpoint/2010/main" val="14024133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756455" y="1476251"/>
            <a:ext cx="4769708" cy="4643086"/>
          </a:xfrm>
          <a:prstGeom prst="rect">
            <a:avLst/>
          </a:prstGeom>
          <a:solidFill>
            <a:srgbClr val="FFFFFF">
              <a:alpha val="32157"/>
            </a:srgbClr>
          </a:solidFill>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5" name="圓角矩形 4"/>
          <p:cNvSpPr/>
          <p:nvPr/>
        </p:nvSpPr>
        <p:spPr>
          <a:xfrm>
            <a:off x="3944247" y="2921229"/>
            <a:ext cx="2144889" cy="84666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TW" dirty="0" smtClean="0"/>
              <a:t>DEMO-WEB81</a:t>
            </a:r>
          </a:p>
          <a:p>
            <a:pPr algn="ctr"/>
            <a:endParaRPr lang="zh-TW" altLang="en-US" dirty="0"/>
          </a:p>
        </p:txBody>
      </p:sp>
      <p:sp>
        <p:nvSpPr>
          <p:cNvPr id="7" name="圓角矩形 6"/>
          <p:cNvSpPr/>
          <p:nvPr/>
        </p:nvSpPr>
        <p:spPr>
          <a:xfrm>
            <a:off x="3944247" y="4649839"/>
            <a:ext cx="4357510" cy="87488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TW" dirty="0" smtClean="0"/>
              <a:t>DEMO-VOLUME</a:t>
            </a:r>
            <a:endParaRPr lang="zh-TW" altLang="en-US" dirty="0"/>
          </a:p>
        </p:txBody>
      </p:sp>
      <p:sp>
        <p:nvSpPr>
          <p:cNvPr id="10" name="圓角矩形 9"/>
          <p:cNvSpPr/>
          <p:nvPr/>
        </p:nvSpPr>
        <p:spPr>
          <a:xfrm>
            <a:off x="6156868" y="2921229"/>
            <a:ext cx="2144889" cy="84666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TW" dirty="0" smtClean="0"/>
              <a:t>DEMO-WEB82</a:t>
            </a:r>
          </a:p>
          <a:p>
            <a:pPr algn="ctr"/>
            <a:endParaRPr lang="zh-TW" altLang="en-US" dirty="0"/>
          </a:p>
        </p:txBody>
      </p:sp>
      <p:cxnSp>
        <p:nvCxnSpPr>
          <p:cNvPr id="28" name="直線接點 27"/>
          <p:cNvCxnSpPr/>
          <p:nvPr/>
        </p:nvCxnSpPr>
        <p:spPr>
          <a:xfrm>
            <a:off x="7714736" y="3767895"/>
            <a:ext cx="0" cy="1557867"/>
          </a:xfrm>
          <a:prstGeom prst="line">
            <a:avLst/>
          </a:prstGeom>
          <a:ln w="82550" cmpd="dbl">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a:xfrm>
            <a:off x="4678025" y="3767895"/>
            <a:ext cx="0" cy="1557867"/>
          </a:xfrm>
          <a:prstGeom prst="line">
            <a:avLst/>
          </a:prstGeom>
          <a:ln w="82550" cmpd="dbl">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a:xfrm>
            <a:off x="5061846" y="1385939"/>
            <a:ext cx="0" cy="1617390"/>
          </a:xfrm>
          <a:prstGeom prst="line">
            <a:avLst/>
          </a:prstGeom>
          <a:ln w="82550" cmpd="dbl">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接點 38"/>
          <p:cNvCxnSpPr/>
          <p:nvPr/>
        </p:nvCxnSpPr>
        <p:spPr>
          <a:xfrm>
            <a:off x="7229312" y="1385939"/>
            <a:ext cx="0" cy="1617390"/>
          </a:xfrm>
          <a:prstGeom prst="line">
            <a:avLst/>
          </a:prstGeom>
          <a:ln w="8255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1032" name="Picture 8" descr="「disk volume icon」的圖片搜尋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17936" y="5149374"/>
            <a:ext cx="304799" cy="304799"/>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descr="「docker volume」的圖片搜尋結果"/>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56528" b="591"/>
          <a:stretch/>
        </p:blipFill>
        <p:spPr bwMode="auto">
          <a:xfrm>
            <a:off x="7714736" y="3371631"/>
            <a:ext cx="555626" cy="43154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descr="「docker volume」的圖片搜尋結果"/>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56528" b="591"/>
          <a:stretch/>
        </p:blipFill>
        <p:spPr bwMode="auto">
          <a:xfrm>
            <a:off x="5549207" y="3371631"/>
            <a:ext cx="555626" cy="431542"/>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p:cNvSpPr txBox="1"/>
          <p:nvPr/>
        </p:nvSpPr>
        <p:spPr>
          <a:xfrm>
            <a:off x="4610291" y="1058559"/>
            <a:ext cx="883640" cy="369332"/>
          </a:xfrm>
          <a:prstGeom prst="rect">
            <a:avLst/>
          </a:prstGeom>
          <a:noFill/>
        </p:spPr>
        <p:txBody>
          <a:bodyPr wrap="none" rtlCol="0">
            <a:spAutoFit/>
          </a:bodyPr>
          <a:lstStyle/>
          <a:p>
            <a:r>
              <a:rPr lang="en-US" altLang="zh-TW" dirty="0" smtClean="0"/>
              <a:t>TCP: 81</a:t>
            </a:r>
            <a:endParaRPr lang="zh-TW" altLang="en-US" dirty="0"/>
          </a:p>
        </p:txBody>
      </p:sp>
      <p:sp>
        <p:nvSpPr>
          <p:cNvPr id="24" name="文字方塊 23"/>
          <p:cNvSpPr txBox="1"/>
          <p:nvPr/>
        </p:nvSpPr>
        <p:spPr>
          <a:xfrm>
            <a:off x="6787492" y="1058559"/>
            <a:ext cx="883640" cy="369332"/>
          </a:xfrm>
          <a:prstGeom prst="rect">
            <a:avLst/>
          </a:prstGeom>
          <a:noFill/>
        </p:spPr>
        <p:txBody>
          <a:bodyPr wrap="none" rtlCol="0">
            <a:spAutoFit/>
          </a:bodyPr>
          <a:lstStyle/>
          <a:p>
            <a:r>
              <a:rPr lang="en-US" altLang="zh-TW" dirty="0" smtClean="0"/>
              <a:t>TCP: 82</a:t>
            </a:r>
            <a:endParaRPr lang="zh-TW" altLang="en-US" dirty="0"/>
          </a:p>
        </p:txBody>
      </p:sp>
      <p:sp>
        <p:nvSpPr>
          <p:cNvPr id="25" name="文字方塊 24"/>
          <p:cNvSpPr txBox="1"/>
          <p:nvPr/>
        </p:nvSpPr>
        <p:spPr>
          <a:xfrm>
            <a:off x="5071582" y="2592432"/>
            <a:ext cx="883640" cy="369332"/>
          </a:xfrm>
          <a:prstGeom prst="rect">
            <a:avLst/>
          </a:prstGeom>
          <a:noFill/>
        </p:spPr>
        <p:txBody>
          <a:bodyPr wrap="none" rtlCol="0">
            <a:spAutoFit/>
          </a:bodyPr>
          <a:lstStyle/>
          <a:p>
            <a:r>
              <a:rPr lang="en-US" altLang="zh-TW" dirty="0" smtClean="0"/>
              <a:t>TCP: 80</a:t>
            </a:r>
            <a:endParaRPr lang="zh-TW" altLang="en-US" dirty="0"/>
          </a:p>
        </p:txBody>
      </p:sp>
      <p:sp>
        <p:nvSpPr>
          <p:cNvPr id="26" name="文字方塊 25"/>
          <p:cNvSpPr txBox="1"/>
          <p:nvPr/>
        </p:nvSpPr>
        <p:spPr>
          <a:xfrm>
            <a:off x="7204405" y="2592432"/>
            <a:ext cx="883640" cy="369332"/>
          </a:xfrm>
          <a:prstGeom prst="rect">
            <a:avLst/>
          </a:prstGeom>
          <a:noFill/>
        </p:spPr>
        <p:txBody>
          <a:bodyPr wrap="none" rtlCol="0">
            <a:spAutoFit/>
          </a:bodyPr>
          <a:lstStyle/>
          <a:p>
            <a:r>
              <a:rPr lang="en-US" altLang="zh-TW" dirty="0" smtClean="0"/>
              <a:t>TCP: 80</a:t>
            </a:r>
            <a:endParaRPr lang="zh-TW" altLang="en-US" dirty="0"/>
          </a:p>
        </p:txBody>
      </p:sp>
      <p:sp>
        <p:nvSpPr>
          <p:cNvPr id="27" name="文字方塊 26"/>
          <p:cNvSpPr txBox="1"/>
          <p:nvPr/>
        </p:nvSpPr>
        <p:spPr>
          <a:xfrm>
            <a:off x="3869618" y="3767895"/>
            <a:ext cx="2211118" cy="369332"/>
          </a:xfrm>
          <a:prstGeom prst="rect">
            <a:avLst/>
          </a:prstGeom>
          <a:noFill/>
        </p:spPr>
        <p:txBody>
          <a:bodyPr wrap="none" rtlCol="0">
            <a:spAutoFit/>
          </a:bodyPr>
          <a:lstStyle/>
          <a:p>
            <a:r>
              <a:rPr lang="en-US" altLang="zh-TW" dirty="0" smtClean="0"/>
              <a:t>C:\InetPub\App_Data</a:t>
            </a:r>
            <a:endParaRPr lang="zh-TW" altLang="en-US" dirty="0"/>
          </a:p>
        </p:txBody>
      </p:sp>
      <p:sp>
        <p:nvSpPr>
          <p:cNvPr id="34" name="文字方塊 33"/>
          <p:cNvSpPr txBox="1"/>
          <p:nvPr/>
        </p:nvSpPr>
        <p:spPr>
          <a:xfrm>
            <a:off x="6223787" y="3750179"/>
            <a:ext cx="2211118" cy="369332"/>
          </a:xfrm>
          <a:prstGeom prst="rect">
            <a:avLst/>
          </a:prstGeom>
          <a:noFill/>
        </p:spPr>
        <p:txBody>
          <a:bodyPr wrap="none" rtlCol="0">
            <a:spAutoFit/>
          </a:bodyPr>
          <a:lstStyle/>
          <a:p>
            <a:r>
              <a:rPr lang="en-US" altLang="zh-TW" dirty="0" smtClean="0"/>
              <a:t>C:\InetPub\App_Data</a:t>
            </a:r>
            <a:endParaRPr lang="zh-TW" altLang="en-US" dirty="0"/>
          </a:p>
        </p:txBody>
      </p:sp>
      <p:sp>
        <p:nvSpPr>
          <p:cNvPr id="35" name="文字方塊 34"/>
          <p:cNvSpPr txBox="1"/>
          <p:nvPr/>
        </p:nvSpPr>
        <p:spPr>
          <a:xfrm>
            <a:off x="6853180" y="5524728"/>
            <a:ext cx="1440394" cy="369332"/>
          </a:xfrm>
          <a:prstGeom prst="rect">
            <a:avLst/>
          </a:prstGeom>
          <a:noFill/>
        </p:spPr>
        <p:txBody>
          <a:bodyPr wrap="none" rtlCol="0">
            <a:spAutoFit/>
          </a:bodyPr>
          <a:lstStyle/>
          <a:p>
            <a:r>
              <a:rPr lang="en-US" altLang="zh-TW" dirty="0" smtClean="0"/>
              <a:t>C:\DEMOVOL</a:t>
            </a:r>
            <a:endParaRPr lang="zh-TW" altLang="en-US" dirty="0"/>
          </a:p>
        </p:txBody>
      </p:sp>
      <p:pic>
        <p:nvPicPr>
          <p:cNvPr id="20" name="Picture 2" descr="「visual studio」的圖片搜尋結果"/>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176" y="4903927"/>
            <a:ext cx="2937098" cy="1541977"/>
          </a:xfrm>
          <a:prstGeom prst="rect">
            <a:avLst/>
          </a:prstGeom>
        </p:spPr>
        <p:style>
          <a:lnRef idx="2">
            <a:schemeClr val="accent2"/>
          </a:lnRef>
          <a:fillRef idx="1">
            <a:schemeClr val="lt1"/>
          </a:fillRef>
          <a:effectRef idx="0">
            <a:schemeClr val="accent2"/>
          </a:effectRef>
          <a:fontRef idx="minor">
            <a:schemeClr val="dk1"/>
          </a:fontRef>
        </p:style>
      </p:pic>
      <p:sp>
        <p:nvSpPr>
          <p:cNvPr id="21" name="文字方塊 20"/>
          <p:cNvSpPr txBox="1"/>
          <p:nvPr/>
        </p:nvSpPr>
        <p:spPr>
          <a:xfrm>
            <a:off x="360344" y="6488668"/>
            <a:ext cx="3354316" cy="369332"/>
          </a:xfrm>
          <a:prstGeom prst="rect">
            <a:avLst/>
          </a:prstGeom>
          <a:noFill/>
        </p:spPr>
        <p:txBody>
          <a:bodyPr wrap="none" rtlCol="0">
            <a:spAutoFit/>
          </a:bodyPr>
          <a:lstStyle/>
          <a:p>
            <a:r>
              <a:rPr lang="en-US" altLang="zh-TW" dirty="0" smtClean="0"/>
              <a:t>Developer</a:t>
            </a:r>
            <a:r>
              <a:rPr lang="zh-TW" altLang="en-US" dirty="0" smtClean="0"/>
              <a:t> </a:t>
            </a:r>
            <a:r>
              <a:rPr lang="en-US" altLang="zh-TW" dirty="0" smtClean="0"/>
              <a:t>(My Notebook, Win10)</a:t>
            </a:r>
            <a:endParaRPr lang="zh-TW" altLang="en-US" dirty="0"/>
          </a:p>
        </p:txBody>
      </p:sp>
      <p:cxnSp>
        <p:nvCxnSpPr>
          <p:cNvPr id="3" name="肘形接點 2"/>
          <p:cNvCxnSpPr>
            <a:stCxn id="20" idx="0"/>
            <a:endCxn id="4" idx="1"/>
          </p:cNvCxnSpPr>
          <p:nvPr/>
        </p:nvCxnSpPr>
        <p:spPr>
          <a:xfrm rot="5400000" flipH="1" flipV="1">
            <a:off x="2253024" y="3400496"/>
            <a:ext cx="1106133" cy="190073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字方塊 28"/>
          <p:cNvSpPr txBox="1"/>
          <p:nvPr/>
        </p:nvSpPr>
        <p:spPr>
          <a:xfrm>
            <a:off x="3571102" y="6119336"/>
            <a:ext cx="5205656" cy="369332"/>
          </a:xfrm>
          <a:prstGeom prst="rect">
            <a:avLst/>
          </a:prstGeom>
          <a:noFill/>
        </p:spPr>
        <p:txBody>
          <a:bodyPr wrap="none" rtlCol="0">
            <a:spAutoFit/>
          </a:bodyPr>
          <a:lstStyle/>
          <a:p>
            <a:r>
              <a:rPr lang="en-US" altLang="zh-TW" dirty="0" smtClean="0"/>
              <a:t>Testing / Production Environment (VM, Win2016</a:t>
            </a:r>
            <a:r>
              <a:rPr lang="zh-TW" altLang="en-US" dirty="0" smtClean="0"/>
              <a:t> </a:t>
            </a:r>
            <a:r>
              <a:rPr lang="en-US" altLang="zh-TW" dirty="0" smtClean="0"/>
              <a:t>TP5)</a:t>
            </a:r>
            <a:endParaRPr lang="zh-TW" altLang="en-US" dirty="0"/>
          </a:p>
        </p:txBody>
      </p:sp>
      <p:sp>
        <p:nvSpPr>
          <p:cNvPr id="31" name="標題 11"/>
          <p:cNvSpPr>
            <a:spLocks noGrp="1"/>
          </p:cNvSpPr>
          <p:nvPr>
            <p:ph type="title"/>
          </p:nvPr>
        </p:nvSpPr>
        <p:spPr>
          <a:xfrm>
            <a:off x="457201" y="609601"/>
            <a:ext cx="7772400" cy="1456267"/>
          </a:xfrm>
        </p:spPr>
        <p:txBody>
          <a:bodyPr>
            <a:normAutofit fontScale="90000"/>
          </a:bodyPr>
          <a:lstStyle/>
          <a:p>
            <a:r>
              <a:rPr lang="en-US" altLang="zh-TW" dirty="0" smtClean="0"/>
              <a:t>DEMO </a:t>
            </a:r>
            <a:r>
              <a:rPr lang="zh-TW" altLang="en-US" dirty="0" smtClean="0"/>
              <a:t>流程與環境</a:t>
            </a:r>
            <a:r>
              <a:rPr lang="en-US" altLang="zh-TW" dirty="0" smtClean="0"/>
              <a:t/>
            </a:r>
            <a:br>
              <a:rPr lang="en-US" altLang="zh-TW" dirty="0" smtClean="0"/>
            </a:br>
            <a:r>
              <a:rPr lang="en-US" altLang="zh-TW" dirty="0" smtClean="0"/>
              <a:t/>
            </a:r>
            <a:br>
              <a:rPr lang="en-US" altLang="zh-TW" dirty="0" smtClean="0"/>
            </a:br>
            <a:endParaRPr lang="zh-TW" altLang="en-US" dirty="0"/>
          </a:p>
        </p:txBody>
      </p:sp>
    </p:spTree>
    <p:extLst>
      <p:ext uri="{BB962C8B-B14F-4D97-AF65-F5344CB8AC3E}">
        <p14:creationId xmlns:p14="http://schemas.microsoft.com/office/powerpoint/2010/main" val="20753462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zh-TW" altLang="en-US" sz="3600" b="1" dirty="0" smtClean="0"/>
              <a:t>實際案例分享</a:t>
            </a:r>
            <a:r>
              <a:rPr lang="en-US" sz="3600" b="1" dirty="0" smtClean="0"/>
              <a:t>: </a:t>
            </a:r>
            <a:br>
              <a:rPr lang="en-US" sz="3600" b="1" dirty="0" smtClean="0"/>
            </a:br>
            <a:r>
              <a:rPr lang="zh-TW" altLang="en-US" sz="3600" b="1" dirty="0" smtClean="0"/>
              <a:t>如何</a:t>
            </a:r>
            <a:r>
              <a:rPr lang="zh-TW" altLang="en-US" sz="3600" b="1" dirty="0"/>
              <a:t> </a:t>
            </a:r>
            <a:r>
              <a:rPr lang="en-US" altLang="zh-TW" sz="3600" b="1" dirty="0" smtClean="0"/>
              <a:t>“</a:t>
            </a:r>
            <a:r>
              <a:rPr lang="zh-TW" altLang="en-US" sz="3600" b="1" dirty="0" smtClean="0"/>
              <a:t>微服務化</a:t>
            </a:r>
            <a:r>
              <a:rPr lang="en-US" altLang="zh-TW" sz="3600" b="1" dirty="0" smtClean="0"/>
              <a:t>”</a:t>
            </a:r>
            <a:r>
              <a:rPr lang="zh-TW" altLang="en-US" sz="3600" b="1" dirty="0" smtClean="0"/>
              <a:t> 人才發展管理系統</a:t>
            </a:r>
            <a:r>
              <a:rPr lang="en-US" altLang="zh-TW" sz="3600" b="1" dirty="0" smtClean="0"/>
              <a:t>?</a:t>
            </a:r>
            <a:endParaRPr lang="en-US" sz="3600" b="1" dirty="0"/>
          </a:p>
        </p:txBody>
      </p:sp>
      <p:sp>
        <p:nvSpPr>
          <p:cNvPr id="2" name="文字版面配置區 1"/>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4210887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圓角矩形 1"/>
          <p:cNvSpPr/>
          <p:nvPr/>
        </p:nvSpPr>
        <p:spPr>
          <a:xfrm>
            <a:off x="692727" y="1209964"/>
            <a:ext cx="7730837" cy="4950691"/>
          </a:xfrm>
          <a:prstGeom prst="roundRect">
            <a:avLst>
              <a:gd name="adj" fmla="val 7152"/>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solidFill>
                <a:schemeClr val="bg1">
                  <a:lumMod val="75000"/>
                  <a:lumOff val="25000"/>
                </a:schemeClr>
              </a:solidFill>
            </a:endParaRPr>
          </a:p>
        </p:txBody>
      </p:sp>
      <p:sp>
        <p:nvSpPr>
          <p:cNvPr id="5" name="標題 4"/>
          <p:cNvSpPr>
            <a:spLocks noGrp="1"/>
          </p:cNvSpPr>
          <p:nvPr>
            <p:ph type="title"/>
          </p:nvPr>
        </p:nvSpPr>
        <p:spPr/>
        <p:txBody>
          <a:bodyPr>
            <a:normAutofit fontScale="90000"/>
          </a:bodyPr>
          <a:lstStyle/>
          <a:p>
            <a:r>
              <a:rPr lang="en-US" altLang="zh-TW" b="1" dirty="0" smtClean="0"/>
              <a:t>Orca </a:t>
            </a:r>
            <a:r>
              <a:rPr lang="en-US" altLang="zh-TW" b="1" dirty="0"/>
              <a:t>HCM </a:t>
            </a:r>
            <a:r>
              <a:rPr lang="en-US" altLang="zh-TW" b="1" dirty="0" smtClean="0"/>
              <a:t>View (</a:t>
            </a:r>
            <a:r>
              <a:rPr lang="zh-TW" altLang="en-US" b="1" dirty="0" smtClean="0"/>
              <a:t>功能模組架構</a:t>
            </a:r>
            <a:r>
              <a:rPr lang="en-US" altLang="zh-TW" b="1" dirty="0" smtClean="0"/>
              <a:t>)</a:t>
            </a:r>
            <a:br>
              <a:rPr lang="en-US" altLang="zh-TW" b="1" dirty="0" smtClean="0"/>
            </a:br>
            <a:r>
              <a:rPr lang="en-US" altLang="zh-TW" b="1" dirty="0"/>
              <a:t/>
            </a:r>
            <a:br>
              <a:rPr lang="en-US" altLang="zh-TW" b="1" dirty="0"/>
            </a:br>
            <a:endParaRPr lang="zh-TW" altLang="en-US" b="1" dirty="0"/>
          </a:p>
        </p:txBody>
      </p:sp>
      <p:grpSp>
        <p:nvGrpSpPr>
          <p:cNvPr id="76" name="群組 75"/>
          <p:cNvGrpSpPr>
            <a:grpSpLocks noChangeAspect="1"/>
          </p:cNvGrpSpPr>
          <p:nvPr/>
        </p:nvGrpSpPr>
        <p:grpSpPr>
          <a:xfrm>
            <a:off x="5052042" y="4055171"/>
            <a:ext cx="2848775" cy="1589777"/>
            <a:chOff x="5148064" y="4437112"/>
            <a:chExt cx="3600400" cy="2232248"/>
          </a:xfrm>
        </p:grpSpPr>
        <p:sp>
          <p:nvSpPr>
            <p:cNvPr id="77" name="圓角矩形 76"/>
            <p:cNvSpPr/>
            <p:nvPr/>
          </p:nvSpPr>
          <p:spPr>
            <a:xfrm>
              <a:off x="5148064" y="4437112"/>
              <a:ext cx="3600400" cy="2232248"/>
            </a:xfrm>
            <a:prstGeom prst="roundRect">
              <a:avLst>
                <a:gd name="adj" fmla="val 0"/>
              </a:avLst>
            </a:prstGeom>
            <a:gradFill rotWithShape="1">
              <a:gsLst>
                <a:gs pos="0">
                  <a:srgbClr val="BDBDBD">
                    <a:tint val="50000"/>
                    <a:satMod val="300000"/>
                  </a:srgbClr>
                </a:gs>
                <a:gs pos="35000">
                  <a:srgbClr val="BDBDBD">
                    <a:tint val="37000"/>
                    <a:satMod val="300000"/>
                  </a:srgbClr>
                </a:gs>
                <a:gs pos="100000">
                  <a:srgbClr val="BDBDBD">
                    <a:tint val="15000"/>
                    <a:satMod val="350000"/>
                  </a:srgbClr>
                </a:gs>
              </a:gsLst>
              <a:lin ang="16200000" scaled="1"/>
            </a:gradFill>
            <a:ln w="9525" cap="flat" cmpd="sng" algn="ctr">
              <a:solidFill>
                <a:srgbClr val="BDBDBD">
                  <a:shade val="95000"/>
                  <a:satMod val="105000"/>
                </a:srgbClr>
              </a:solidFill>
              <a:prstDash val="solid"/>
            </a:ln>
            <a:effectLst>
              <a:outerShdw blurRad="40000" dist="20000" dir="5400000" rotWithShape="0">
                <a:srgbClr val="000000">
                  <a:alpha val="38000"/>
                </a:srgbClr>
              </a:outerShdw>
            </a:effectLst>
          </p:spPr>
          <p:txBody>
            <a:bodyPr rtlCol="0" anchor="t" anchorCtr="0"/>
            <a:lstStyle/>
            <a:p>
              <a:pPr algn="ctr">
                <a:defRPr/>
              </a:pPr>
              <a:r>
                <a:rPr lang="zh-TW" altLang="en-US" sz="1350" kern="0" dirty="0">
                  <a:solidFill>
                    <a:schemeClr val="bg1">
                      <a:lumMod val="75000"/>
                      <a:lumOff val="25000"/>
                    </a:schemeClr>
                  </a:solidFill>
                  <a:latin typeface="微軟正黑體" panose="020B0604030504040204" pitchFamily="34" charset="-120"/>
                  <a:ea typeface="微軟正黑體" panose="020B0604030504040204" pitchFamily="34" charset="-120"/>
                </a:rPr>
                <a:t>訓練與學習管理</a:t>
              </a:r>
            </a:p>
          </p:txBody>
        </p:sp>
        <p:sp>
          <p:nvSpPr>
            <p:cNvPr id="78" name="圓角矩形 77"/>
            <p:cNvSpPr/>
            <p:nvPr/>
          </p:nvSpPr>
          <p:spPr>
            <a:xfrm>
              <a:off x="5220072" y="5411465"/>
              <a:ext cx="1753196" cy="681831"/>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9525"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200" kern="0" dirty="0">
                  <a:solidFill>
                    <a:schemeClr val="bg1">
                      <a:lumMod val="75000"/>
                      <a:lumOff val="25000"/>
                    </a:schemeClr>
                  </a:solidFill>
                  <a:latin typeface="微軟正黑體" pitchFamily="34" charset="-120"/>
                  <a:ea typeface="微軟正黑體" panose="020B0604030504040204" pitchFamily="34" charset="-120"/>
                </a:rPr>
                <a:t>訓練與學習管理</a:t>
              </a:r>
              <a:endParaRPr lang="en-US" altLang="zh-TW" sz="1200" kern="0" dirty="0">
                <a:solidFill>
                  <a:schemeClr val="bg1">
                    <a:lumMod val="75000"/>
                    <a:lumOff val="25000"/>
                  </a:schemeClr>
                </a:solidFill>
                <a:latin typeface="微軟正黑體" pitchFamily="34" charset="-120"/>
                <a:ea typeface="微軟正黑體" panose="020B0604030504040204" pitchFamily="34" charset="-120"/>
              </a:endParaRPr>
            </a:p>
            <a:p>
              <a:pPr algn="ctr">
                <a:defRPr/>
              </a:pPr>
              <a:r>
                <a:rPr lang="en-US" altLang="zh-TW" sz="900" kern="0" dirty="0">
                  <a:solidFill>
                    <a:schemeClr val="bg1">
                      <a:lumMod val="75000"/>
                      <a:lumOff val="25000"/>
                    </a:schemeClr>
                  </a:solidFill>
                  <a:latin typeface="微軟正黑體" pitchFamily="34" charset="-120"/>
                  <a:ea typeface="微軟正黑體" panose="020B0604030504040204" pitchFamily="34" charset="-120"/>
                </a:rPr>
                <a:t>(</a:t>
              </a:r>
              <a:r>
                <a:rPr lang="zh-TW" altLang="en-US" sz="900" kern="0" dirty="0">
                  <a:solidFill>
                    <a:schemeClr val="bg1">
                      <a:lumMod val="75000"/>
                      <a:lumOff val="25000"/>
                    </a:schemeClr>
                  </a:solidFill>
                  <a:latin typeface="微軟正黑體" pitchFamily="34" charset="-120"/>
                  <a:ea typeface="微軟正黑體" panose="020B0604030504040204" pitchFamily="34" charset="-120"/>
                </a:rPr>
                <a:t>教室訓練、派外訓練、數位學習</a:t>
              </a:r>
              <a:r>
                <a:rPr lang="en-US" altLang="zh-TW" sz="900" kern="0" dirty="0">
                  <a:solidFill>
                    <a:schemeClr val="bg1">
                      <a:lumMod val="75000"/>
                      <a:lumOff val="25000"/>
                    </a:schemeClr>
                  </a:solidFill>
                  <a:latin typeface="微軟正黑體" pitchFamily="34" charset="-120"/>
                  <a:ea typeface="微軟正黑體" panose="020B0604030504040204" pitchFamily="34" charset="-120"/>
                </a:rPr>
                <a:t>)</a:t>
              </a:r>
              <a:endParaRPr lang="zh-TW" altLang="en-US" sz="900" kern="0" dirty="0">
                <a:solidFill>
                  <a:schemeClr val="bg1">
                    <a:lumMod val="75000"/>
                    <a:lumOff val="25000"/>
                  </a:schemeClr>
                </a:solidFill>
                <a:latin typeface="微軟正黑體" pitchFamily="34" charset="-120"/>
                <a:ea typeface="微軟正黑體" panose="020B0604030504040204" pitchFamily="34" charset="-120"/>
              </a:endParaRPr>
            </a:p>
          </p:txBody>
        </p:sp>
        <p:sp>
          <p:nvSpPr>
            <p:cNvPr id="79" name="圓角矩形 78"/>
            <p:cNvSpPr/>
            <p:nvPr/>
          </p:nvSpPr>
          <p:spPr>
            <a:xfrm>
              <a:off x="5220072" y="4802024"/>
              <a:ext cx="1753196" cy="478125"/>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9525"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200" kern="0" dirty="0">
                  <a:solidFill>
                    <a:schemeClr val="bg1">
                      <a:lumMod val="75000"/>
                      <a:lumOff val="25000"/>
                    </a:schemeClr>
                  </a:solidFill>
                  <a:latin typeface="微軟正黑體" panose="020B0604030504040204" pitchFamily="34" charset="-120"/>
                  <a:ea typeface="微軟正黑體" panose="020B0604030504040204" pitchFamily="34" charset="-120"/>
                </a:rPr>
                <a:t>年度訓練計畫</a:t>
              </a:r>
            </a:p>
          </p:txBody>
        </p:sp>
        <p:sp>
          <p:nvSpPr>
            <p:cNvPr id="80" name="圓角矩形 79"/>
            <p:cNvSpPr/>
            <p:nvPr/>
          </p:nvSpPr>
          <p:spPr>
            <a:xfrm>
              <a:off x="7222727" y="5684941"/>
              <a:ext cx="1440160" cy="486577"/>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9525"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200" kern="0" dirty="0">
                  <a:solidFill>
                    <a:schemeClr val="bg1">
                      <a:lumMod val="75000"/>
                      <a:lumOff val="25000"/>
                    </a:schemeClr>
                  </a:solidFill>
                  <a:latin typeface="微軟正黑體" pitchFamily="34" charset="-120"/>
                  <a:ea typeface="微軟正黑體" panose="020B0604030504040204" pitchFamily="34" charset="-120"/>
                </a:rPr>
                <a:t>學習</a:t>
              </a:r>
              <a:r>
                <a:rPr lang="en-US" altLang="zh-TW" sz="1200" kern="0" dirty="0">
                  <a:solidFill>
                    <a:schemeClr val="bg1">
                      <a:lumMod val="75000"/>
                      <a:lumOff val="25000"/>
                    </a:schemeClr>
                  </a:solidFill>
                  <a:latin typeface="微軟正黑體" pitchFamily="34" charset="-120"/>
                  <a:ea typeface="微軟正黑體" panose="020B0604030504040204" pitchFamily="34" charset="-120"/>
                </a:rPr>
                <a:t>2.0</a:t>
              </a:r>
            </a:p>
            <a:p>
              <a:pPr algn="ctr">
                <a:defRPr/>
              </a:pPr>
              <a:r>
                <a:rPr lang="zh-TW" altLang="en-US" sz="900" kern="0" dirty="0">
                  <a:solidFill>
                    <a:schemeClr val="bg1">
                      <a:lumMod val="75000"/>
                      <a:lumOff val="25000"/>
                    </a:schemeClr>
                  </a:solidFill>
                  <a:latin typeface="微軟正黑體" pitchFamily="34" charset="-120"/>
                  <a:ea typeface="微軟正黑體" panose="020B0604030504040204" pitchFamily="34" charset="-120"/>
                </a:rPr>
                <a:t>社群．激勵系統</a:t>
              </a:r>
            </a:p>
          </p:txBody>
        </p:sp>
        <p:sp>
          <p:nvSpPr>
            <p:cNvPr id="81" name="圓角矩形 80"/>
            <p:cNvSpPr/>
            <p:nvPr/>
          </p:nvSpPr>
          <p:spPr>
            <a:xfrm>
              <a:off x="7222727" y="5222031"/>
              <a:ext cx="1440160" cy="387443"/>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9525"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200" kern="0" dirty="0">
                  <a:solidFill>
                    <a:schemeClr val="bg1">
                      <a:lumMod val="75000"/>
                      <a:lumOff val="25000"/>
                    </a:schemeClr>
                  </a:solidFill>
                  <a:latin typeface="微軟正黑體" panose="020B0604030504040204" pitchFamily="34" charset="-120"/>
                  <a:ea typeface="微軟正黑體" panose="020B0604030504040204" pitchFamily="34" charset="-120"/>
                </a:rPr>
                <a:t>考試中心</a:t>
              </a:r>
            </a:p>
          </p:txBody>
        </p:sp>
        <p:sp>
          <p:nvSpPr>
            <p:cNvPr id="82" name="圓角矩形 81"/>
            <p:cNvSpPr/>
            <p:nvPr/>
          </p:nvSpPr>
          <p:spPr>
            <a:xfrm>
              <a:off x="7222727" y="4772160"/>
              <a:ext cx="1440160" cy="380326"/>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9525"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en-US" altLang="zh-TW" sz="1050" kern="0" dirty="0">
                  <a:solidFill>
                    <a:schemeClr val="bg1">
                      <a:lumMod val="75000"/>
                      <a:lumOff val="25000"/>
                    </a:schemeClr>
                  </a:solidFill>
                  <a:latin typeface="微軟正黑體" pitchFamily="34" charset="-120"/>
                  <a:ea typeface="微軟正黑體" panose="020B0604030504040204" pitchFamily="34" charset="-120"/>
                </a:rPr>
                <a:t>HCM</a:t>
              </a:r>
              <a:r>
                <a:rPr lang="zh-TW" altLang="en-US" sz="1050" kern="0" dirty="0">
                  <a:solidFill>
                    <a:schemeClr val="bg1">
                      <a:lumMod val="75000"/>
                      <a:lumOff val="25000"/>
                    </a:schemeClr>
                  </a:solidFill>
                  <a:latin typeface="微軟正黑體" pitchFamily="34" charset="-120"/>
                  <a:ea typeface="微軟正黑體" panose="020B0604030504040204" pitchFamily="34" charset="-120"/>
                </a:rPr>
                <a:t> </a:t>
              </a:r>
              <a:r>
                <a:rPr lang="en-US" altLang="zh-TW" sz="1050" kern="0" dirty="0">
                  <a:solidFill>
                    <a:schemeClr val="bg1">
                      <a:lumMod val="75000"/>
                      <a:lumOff val="25000"/>
                    </a:schemeClr>
                  </a:solidFill>
                  <a:latin typeface="微軟正黑體" pitchFamily="34" charset="-120"/>
                  <a:ea typeface="微軟正黑體" panose="020B0604030504040204" pitchFamily="34" charset="-120"/>
                </a:rPr>
                <a:t>Mobile</a:t>
              </a:r>
              <a:endParaRPr lang="zh-TW" altLang="en-US" sz="1050" kern="0" dirty="0">
                <a:solidFill>
                  <a:schemeClr val="bg1">
                    <a:lumMod val="75000"/>
                    <a:lumOff val="25000"/>
                  </a:schemeClr>
                </a:solidFill>
                <a:latin typeface="微軟正黑體" pitchFamily="34" charset="-120"/>
                <a:ea typeface="微軟正黑體" panose="020B0604030504040204" pitchFamily="34" charset="-120"/>
              </a:endParaRPr>
            </a:p>
          </p:txBody>
        </p:sp>
        <p:cxnSp>
          <p:nvCxnSpPr>
            <p:cNvPr id="83" name="肘形接點 82"/>
            <p:cNvCxnSpPr>
              <a:stCxn id="78" idx="3"/>
              <a:endCxn id="82" idx="1"/>
            </p:cNvCxnSpPr>
            <p:nvPr/>
          </p:nvCxnSpPr>
          <p:spPr>
            <a:xfrm flipV="1">
              <a:off x="6973268" y="4962323"/>
              <a:ext cx="249459" cy="790058"/>
            </a:xfrm>
            <a:prstGeom prst="bentConnector3">
              <a:avLst>
                <a:gd name="adj1" fmla="val 50000"/>
              </a:avLst>
            </a:prstGeom>
            <a:noFill/>
            <a:ln w="28575" cap="flat" cmpd="sng" algn="ctr">
              <a:solidFill>
                <a:srgbClr val="00B0F0"/>
              </a:solidFill>
              <a:prstDash val="solid"/>
              <a:tailEnd type="stealth"/>
            </a:ln>
            <a:effectLst/>
          </p:spPr>
        </p:cxnSp>
        <p:cxnSp>
          <p:nvCxnSpPr>
            <p:cNvPr id="84" name="肘形接點 83"/>
            <p:cNvCxnSpPr>
              <a:stCxn id="78" idx="3"/>
              <a:endCxn id="81" idx="1"/>
            </p:cNvCxnSpPr>
            <p:nvPr/>
          </p:nvCxnSpPr>
          <p:spPr>
            <a:xfrm flipV="1">
              <a:off x="6973268" y="5415753"/>
              <a:ext cx="249459" cy="336628"/>
            </a:xfrm>
            <a:prstGeom prst="bentConnector3">
              <a:avLst>
                <a:gd name="adj1" fmla="val 50000"/>
              </a:avLst>
            </a:prstGeom>
            <a:noFill/>
            <a:ln w="28575" cap="flat" cmpd="sng" algn="ctr">
              <a:solidFill>
                <a:srgbClr val="00B0F0"/>
              </a:solidFill>
              <a:prstDash val="solid"/>
              <a:tailEnd type="stealth"/>
            </a:ln>
            <a:effectLst/>
          </p:spPr>
        </p:cxnSp>
        <p:cxnSp>
          <p:nvCxnSpPr>
            <p:cNvPr id="85" name="肘形接點 84"/>
            <p:cNvCxnSpPr>
              <a:stCxn id="78" idx="3"/>
              <a:endCxn id="80" idx="1"/>
            </p:cNvCxnSpPr>
            <p:nvPr/>
          </p:nvCxnSpPr>
          <p:spPr>
            <a:xfrm>
              <a:off x="6973268" y="5752381"/>
              <a:ext cx="249459" cy="175849"/>
            </a:xfrm>
            <a:prstGeom prst="bentConnector3">
              <a:avLst>
                <a:gd name="adj1" fmla="val 50000"/>
              </a:avLst>
            </a:prstGeom>
            <a:noFill/>
            <a:ln w="28575" cap="flat" cmpd="sng" algn="ctr">
              <a:solidFill>
                <a:srgbClr val="00B0F0"/>
              </a:solidFill>
              <a:prstDash val="solid"/>
              <a:tailEnd type="stealth"/>
            </a:ln>
            <a:effectLst/>
          </p:spPr>
        </p:cxnSp>
        <p:cxnSp>
          <p:nvCxnSpPr>
            <p:cNvPr id="86" name="肘形接點 169"/>
            <p:cNvCxnSpPr>
              <a:stCxn id="79" idx="2"/>
              <a:endCxn id="78" idx="0"/>
            </p:cNvCxnSpPr>
            <p:nvPr/>
          </p:nvCxnSpPr>
          <p:spPr>
            <a:xfrm>
              <a:off x="6096670" y="5280149"/>
              <a:ext cx="0" cy="131316"/>
            </a:xfrm>
            <a:prstGeom prst="straightConnector1">
              <a:avLst/>
            </a:prstGeom>
            <a:noFill/>
            <a:ln w="28575" cap="flat" cmpd="sng" algn="ctr">
              <a:solidFill>
                <a:srgbClr val="00B0F0"/>
              </a:solidFill>
              <a:prstDash val="solid"/>
              <a:tailEnd type="stealth"/>
            </a:ln>
            <a:effectLst/>
          </p:spPr>
        </p:cxnSp>
        <p:sp>
          <p:nvSpPr>
            <p:cNvPr id="87" name="圓角矩形 86"/>
            <p:cNvSpPr/>
            <p:nvPr/>
          </p:nvSpPr>
          <p:spPr>
            <a:xfrm>
              <a:off x="7236296" y="6250464"/>
              <a:ext cx="1440160" cy="366778"/>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9525"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050" kern="0" dirty="0">
                  <a:solidFill>
                    <a:schemeClr val="bg1">
                      <a:lumMod val="75000"/>
                      <a:lumOff val="25000"/>
                    </a:schemeClr>
                  </a:solidFill>
                  <a:latin typeface="微軟正黑體" panose="020B0604030504040204" pitchFamily="34" charset="-120"/>
                  <a:ea typeface="微軟正黑體" panose="020B0604030504040204" pitchFamily="34" charset="-120"/>
                </a:rPr>
                <a:t>雲端課程市集</a:t>
              </a:r>
            </a:p>
          </p:txBody>
        </p:sp>
        <p:cxnSp>
          <p:nvCxnSpPr>
            <p:cNvPr id="88" name="肘形接點 87"/>
            <p:cNvCxnSpPr>
              <a:stCxn id="78" idx="3"/>
              <a:endCxn id="87" idx="1"/>
            </p:cNvCxnSpPr>
            <p:nvPr/>
          </p:nvCxnSpPr>
          <p:spPr>
            <a:xfrm>
              <a:off x="6973268" y="5752381"/>
              <a:ext cx="263028" cy="681472"/>
            </a:xfrm>
            <a:prstGeom prst="bentConnector3">
              <a:avLst>
                <a:gd name="adj1" fmla="val 50000"/>
              </a:avLst>
            </a:prstGeom>
            <a:noFill/>
            <a:ln w="28575" cap="flat" cmpd="sng" algn="ctr">
              <a:solidFill>
                <a:srgbClr val="00B0F0"/>
              </a:solidFill>
              <a:prstDash val="solid"/>
              <a:tailEnd type="stealth"/>
            </a:ln>
            <a:effectLst/>
          </p:spPr>
        </p:cxnSp>
        <p:sp>
          <p:nvSpPr>
            <p:cNvPr id="89" name="圓角矩形 88"/>
            <p:cNvSpPr/>
            <p:nvPr/>
          </p:nvSpPr>
          <p:spPr>
            <a:xfrm>
              <a:off x="5220072" y="6251032"/>
              <a:ext cx="1728192" cy="366778"/>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9525"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200" kern="0" dirty="0">
                  <a:solidFill>
                    <a:schemeClr val="bg1">
                      <a:lumMod val="75000"/>
                      <a:lumOff val="25000"/>
                    </a:schemeClr>
                  </a:solidFill>
                  <a:latin typeface="微軟正黑體" panose="020B0604030504040204" pitchFamily="34" charset="-120"/>
                  <a:ea typeface="微軟正黑體" panose="020B0604030504040204" pitchFamily="34" charset="-120"/>
                </a:rPr>
                <a:t>教材分流管理</a:t>
              </a:r>
            </a:p>
          </p:txBody>
        </p:sp>
        <p:cxnSp>
          <p:nvCxnSpPr>
            <p:cNvPr id="90" name="肘形接點 105"/>
            <p:cNvCxnSpPr>
              <a:stCxn id="78" idx="2"/>
              <a:endCxn id="89" idx="0"/>
            </p:cNvCxnSpPr>
            <p:nvPr/>
          </p:nvCxnSpPr>
          <p:spPr>
            <a:xfrm flipH="1">
              <a:off x="6084168" y="6093296"/>
              <a:ext cx="12502" cy="157736"/>
            </a:xfrm>
            <a:prstGeom prst="straightConnector1">
              <a:avLst/>
            </a:prstGeom>
            <a:noFill/>
            <a:ln w="28575" cap="flat" cmpd="sng" algn="ctr">
              <a:solidFill>
                <a:srgbClr val="00B0F0"/>
              </a:solidFill>
              <a:prstDash val="solid"/>
              <a:tailEnd type="stealth"/>
            </a:ln>
            <a:effectLst/>
          </p:spPr>
        </p:cxnSp>
      </p:grpSp>
      <p:grpSp>
        <p:nvGrpSpPr>
          <p:cNvPr id="101" name="群組 100"/>
          <p:cNvGrpSpPr>
            <a:grpSpLocks noChangeAspect="1"/>
          </p:cNvGrpSpPr>
          <p:nvPr/>
        </p:nvGrpSpPr>
        <p:grpSpPr>
          <a:xfrm>
            <a:off x="1273914" y="4002855"/>
            <a:ext cx="1538339" cy="1641967"/>
            <a:chOff x="9287873" y="3439293"/>
            <a:chExt cx="1944216" cy="1764583"/>
          </a:xfrm>
        </p:grpSpPr>
        <p:sp>
          <p:nvSpPr>
            <p:cNvPr id="102" name="圓角矩形 101"/>
            <p:cNvSpPr/>
            <p:nvPr/>
          </p:nvSpPr>
          <p:spPr>
            <a:xfrm>
              <a:off x="9287873" y="3439293"/>
              <a:ext cx="1944216" cy="1764583"/>
            </a:xfrm>
            <a:prstGeom prst="roundRect">
              <a:avLst>
                <a:gd name="adj" fmla="val 0"/>
              </a:avLst>
            </a:prstGeom>
            <a:gradFill rotWithShape="1">
              <a:gsLst>
                <a:gs pos="0">
                  <a:srgbClr val="BDBDBD">
                    <a:tint val="50000"/>
                    <a:satMod val="300000"/>
                  </a:srgbClr>
                </a:gs>
                <a:gs pos="35000">
                  <a:srgbClr val="BDBDBD">
                    <a:tint val="37000"/>
                    <a:satMod val="300000"/>
                  </a:srgbClr>
                </a:gs>
                <a:gs pos="100000">
                  <a:srgbClr val="BDBDBD">
                    <a:tint val="15000"/>
                    <a:satMod val="350000"/>
                  </a:srgbClr>
                </a:gs>
              </a:gsLst>
              <a:lin ang="16200000" scaled="1"/>
            </a:gradFill>
            <a:ln w="9525" cap="flat" cmpd="sng" algn="ctr">
              <a:solidFill>
                <a:srgbClr val="BDBDBD">
                  <a:shade val="95000"/>
                  <a:satMod val="105000"/>
                </a:srgbClr>
              </a:solidFill>
              <a:prstDash val="solid"/>
            </a:ln>
            <a:effectLst>
              <a:outerShdw blurRad="40000" dist="20000" dir="5400000" rotWithShape="0">
                <a:srgbClr val="000000">
                  <a:alpha val="38000"/>
                </a:srgbClr>
              </a:outerShdw>
            </a:effectLst>
          </p:spPr>
          <p:txBody>
            <a:bodyPr rtlCol="0" anchor="t" anchorCtr="0"/>
            <a:lstStyle/>
            <a:p>
              <a:pPr algn="ctr">
                <a:defRPr/>
              </a:pPr>
              <a:r>
                <a:rPr lang="zh-TW" altLang="en-US" sz="1350" kern="0" dirty="0">
                  <a:solidFill>
                    <a:schemeClr val="bg1">
                      <a:lumMod val="75000"/>
                      <a:lumOff val="25000"/>
                    </a:schemeClr>
                  </a:solidFill>
                  <a:latin typeface="微軟正黑體" panose="020B0604030504040204" pitchFamily="34" charset="-120"/>
                  <a:ea typeface="微軟正黑體" panose="020B0604030504040204" pitchFamily="34" charset="-120"/>
                </a:rPr>
                <a:t>關鍵人才管理</a:t>
              </a:r>
            </a:p>
          </p:txBody>
        </p:sp>
        <p:sp>
          <p:nvSpPr>
            <p:cNvPr id="103" name="圓角矩形 102"/>
            <p:cNvSpPr/>
            <p:nvPr/>
          </p:nvSpPr>
          <p:spPr>
            <a:xfrm>
              <a:off x="9467893" y="4493698"/>
              <a:ext cx="1576875" cy="415259"/>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9525"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200" kern="0" dirty="0">
                  <a:solidFill>
                    <a:schemeClr val="bg1">
                      <a:lumMod val="75000"/>
                      <a:lumOff val="25000"/>
                    </a:schemeClr>
                  </a:solidFill>
                  <a:latin typeface="微軟正黑體" panose="020B0604030504040204" pitchFamily="34" charset="-120"/>
                  <a:ea typeface="微軟正黑體" panose="020B0604030504040204" pitchFamily="34" charset="-120"/>
                </a:rPr>
                <a:t>繼任與接班</a:t>
              </a:r>
            </a:p>
          </p:txBody>
        </p:sp>
        <p:sp>
          <p:nvSpPr>
            <p:cNvPr id="104" name="圓角矩形 103"/>
            <p:cNvSpPr/>
            <p:nvPr/>
          </p:nvSpPr>
          <p:spPr>
            <a:xfrm>
              <a:off x="9460592" y="3870703"/>
              <a:ext cx="1584176" cy="447631"/>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9525"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200" kern="0" dirty="0">
                  <a:solidFill>
                    <a:schemeClr val="bg1">
                      <a:lumMod val="75000"/>
                      <a:lumOff val="25000"/>
                    </a:schemeClr>
                  </a:solidFill>
                  <a:latin typeface="微軟正黑體" panose="020B0604030504040204" pitchFamily="34" charset="-120"/>
                  <a:ea typeface="微軟正黑體" panose="020B0604030504040204" pitchFamily="34" charset="-120"/>
                </a:rPr>
                <a:t>人才庫</a:t>
              </a:r>
            </a:p>
          </p:txBody>
        </p:sp>
      </p:grpSp>
      <p:cxnSp>
        <p:nvCxnSpPr>
          <p:cNvPr id="106" name="肘形接點 105"/>
          <p:cNvCxnSpPr>
            <a:cxnSpLocks noChangeAspect="1"/>
            <a:stCxn id="92" idx="2"/>
            <a:endCxn id="108" idx="1"/>
          </p:cNvCxnSpPr>
          <p:nvPr/>
        </p:nvCxnSpPr>
        <p:spPr>
          <a:xfrm rot="16200000" flipH="1">
            <a:off x="3023337" y="2943064"/>
            <a:ext cx="136105" cy="1247546"/>
          </a:xfrm>
          <a:prstGeom prst="bentConnector2">
            <a:avLst/>
          </a:prstGeom>
          <a:noFill/>
          <a:ln w="38100" cap="flat" cmpd="sng" algn="ctr">
            <a:solidFill>
              <a:schemeClr val="accent1">
                <a:lumMod val="75000"/>
              </a:schemeClr>
            </a:solidFill>
            <a:prstDash val="solid"/>
            <a:tailEnd type="stealth"/>
          </a:ln>
          <a:effectLst/>
        </p:spPr>
      </p:cxnSp>
      <p:cxnSp>
        <p:nvCxnSpPr>
          <p:cNvPr id="107" name="直線單箭頭接點 92"/>
          <p:cNvCxnSpPr>
            <a:cxnSpLocks noChangeAspect="1"/>
            <a:stCxn id="108" idx="2"/>
            <a:endCxn id="125" idx="0"/>
          </p:cNvCxnSpPr>
          <p:nvPr/>
        </p:nvCxnSpPr>
        <p:spPr>
          <a:xfrm rot="5400000">
            <a:off x="3997535" y="3735558"/>
            <a:ext cx="223619" cy="402424"/>
          </a:xfrm>
          <a:prstGeom prst="bentConnector3">
            <a:avLst>
              <a:gd name="adj1" fmla="val 39666"/>
            </a:avLst>
          </a:prstGeom>
          <a:noFill/>
          <a:ln w="38100" cap="flat" cmpd="sng" algn="ctr">
            <a:solidFill>
              <a:schemeClr val="accent1">
                <a:lumMod val="75000"/>
              </a:schemeClr>
            </a:solidFill>
            <a:prstDash val="solid"/>
            <a:tailEnd type="stealth"/>
          </a:ln>
          <a:effectLst/>
        </p:spPr>
      </p:cxnSp>
      <p:sp>
        <p:nvSpPr>
          <p:cNvPr id="108" name="圓角矩形 134"/>
          <p:cNvSpPr>
            <a:spLocks noChangeAspect="1"/>
          </p:cNvSpPr>
          <p:nvPr/>
        </p:nvSpPr>
        <p:spPr>
          <a:xfrm>
            <a:off x="3715162" y="3444819"/>
            <a:ext cx="1190771" cy="380141"/>
          </a:xfrm>
          <a:prstGeom prst="flowChartPredefinedProcess">
            <a:avLst/>
          </a:prstGeom>
          <a:gradFill rotWithShape="1">
            <a:gsLst>
              <a:gs pos="0">
                <a:srgbClr val="F37248">
                  <a:tint val="50000"/>
                  <a:satMod val="300000"/>
                </a:srgbClr>
              </a:gs>
              <a:gs pos="35000">
                <a:srgbClr val="F37248">
                  <a:tint val="37000"/>
                  <a:satMod val="300000"/>
                </a:srgbClr>
              </a:gs>
              <a:gs pos="100000">
                <a:srgbClr val="F37248">
                  <a:tint val="15000"/>
                  <a:satMod val="350000"/>
                </a:srgbClr>
              </a:gs>
            </a:gsLst>
            <a:lin ang="16200000" scaled="1"/>
          </a:gradFill>
          <a:ln w="9525" cap="flat" cmpd="sng" algn="ctr">
            <a:solidFill>
              <a:srgbClr val="F37248">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350" kern="0" dirty="0">
                <a:solidFill>
                  <a:schemeClr val="bg1">
                    <a:lumMod val="75000"/>
                    <a:lumOff val="25000"/>
                  </a:schemeClr>
                </a:solidFill>
                <a:latin typeface="微軟正黑體" panose="020B0604030504040204" pitchFamily="34" charset="-120"/>
                <a:ea typeface="微軟正黑體" panose="020B0604030504040204" pitchFamily="34" charset="-120"/>
              </a:rPr>
              <a:t>落差分析</a:t>
            </a:r>
          </a:p>
        </p:txBody>
      </p:sp>
      <p:cxnSp>
        <p:nvCxnSpPr>
          <p:cNvPr id="109" name="肘形接點 108"/>
          <p:cNvCxnSpPr>
            <a:cxnSpLocks noChangeAspect="1"/>
            <a:stCxn id="125" idx="2"/>
            <a:endCxn id="92" idx="1"/>
          </p:cNvCxnSpPr>
          <p:nvPr/>
        </p:nvCxnSpPr>
        <p:spPr>
          <a:xfrm rot="5400000" flipH="1">
            <a:off x="1115958" y="2852650"/>
            <a:ext cx="2946991" cy="2637354"/>
          </a:xfrm>
          <a:prstGeom prst="bentConnector4">
            <a:avLst>
              <a:gd name="adj1" fmla="val -5818"/>
              <a:gd name="adj2" fmla="val 106501"/>
            </a:avLst>
          </a:prstGeom>
          <a:noFill/>
          <a:ln w="38100" cap="flat" cmpd="sng" algn="ctr">
            <a:solidFill>
              <a:srgbClr val="007897"/>
            </a:solidFill>
            <a:prstDash val="solid"/>
            <a:tailEnd type="stealth"/>
          </a:ln>
          <a:effectLst>
            <a:outerShdw blurRad="40000" dist="23000" dir="5400000" rotWithShape="0">
              <a:srgbClr val="000000">
                <a:alpha val="35000"/>
              </a:srgbClr>
            </a:outerShdw>
          </a:effectLst>
        </p:spPr>
      </p:cxnSp>
      <p:cxnSp>
        <p:nvCxnSpPr>
          <p:cNvPr id="110" name="肘形接點 109"/>
          <p:cNvCxnSpPr>
            <a:cxnSpLocks noChangeAspect="1"/>
            <a:stCxn id="103" idx="3"/>
            <a:endCxn id="125" idx="1"/>
          </p:cNvCxnSpPr>
          <p:nvPr/>
        </p:nvCxnSpPr>
        <p:spPr>
          <a:xfrm flipV="1">
            <a:off x="2664037" y="4846701"/>
            <a:ext cx="312159" cy="330494"/>
          </a:xfrm>
          <a:prstGeom prst="bentConnector3">
            <a:avLst>
              <a:gd name="adj1" fmla="val 50000"/>
            </a:avLst>
          </a:prstGeom>
          <a:noFill/>
          <a:ln w="38100" cap="flat" cmpd="sng" algn="ctr">
            <a:solidFill>
              <a:schemeClr val="accent1">
                <a:lumMod val="75000"/>
              </a:schemeClr>
            </a:solidFill>
            <a:prstDash val="solid"/>
            <a:tailEnd type="stealth"/>
          </a:ln>
          <a:effectLst/>
        </p:spPr>
      </p:cxnSp>
      <p:cxnSp>
        <p:nvCxnSpPr>
          <p:cNvPr id="111" name="肘形接點 110"/>
          <p:cNvCxnSpPr>
            <a:cxnSpLocks noChangeAspect="1"/>
            <a:stCxn id="108" idx="2"/>
            <a:endCxn id="102" idx="0"/>
          </p:cNvCxnSpPr>
          <p:nvPr/>
        </p:nvCxnSpPr>
        <p:spPr>
          <a:xfrm rot="5400000">
            <a:off x="3087868" y="2780175"/>
            <a:ext cx="177896" cy="2267465"/>
          </a:xfrm>
          <a:prstGeom prst="bentConnector3">
            <a:avLst>
              <a:gd name="adj1" fmla="val 50000"/>
            </a:avLst>
          </a:prstGeom>
          <a:noFill/>
          <a:ln w="38100" cap="flat" cmpd="sng" algn="ctr">
            <a:solidFill>
              <a:schemeClr val="accent1">
                <a:lumMod val="75000"/>
              </a:schemeClr>
            </a:solidFill>
            <a:prstDash val="solid"/>
            <a:tailEnd type="stealth"/>
          </a:ln>
          <a:effectLst/>
        </p:spPr>
      </p:cxnSp>
      <p:grpSp>
        <p:nvGrpSpPr>
          <p:cNvPr id="112" name="群組 111"/>
          <p:cNvGrpSpPr>
            <a:grpSpLocks noChangeAspect="1"/>
          </p:cNvGrpSpPr>
          <p:nvPr/>
        </p:nvGrpSpPr>
        <p:grpSpPr>
          <a:xfrm>
            <a:off x="5923459" y="1910416"/>
            <a:ext cx="1994141" cy="1935486"/>
            <a:chOff x="6372195" y="1359400"/>
            <a:chExt cx="2323033" cy="2717672"/>
          </a:xfrm>
        </p:grpSpPr>
        <p:sp>
          <p:nvSpPr>
            <p:cNvPr id="113" name="圓角矩形 112"/>
            <p:cNvSpPr/>
            <p:nvPr/>
          </p:nvSpPr>
          <p:spPr>
            <a:xfrm flipH="1">
              <a:off x="6372195" y="1359400"/>
              <a:ext cx="2323033" cy="2717672"/>
            </a:xfrm>
            <a:prstGeom prst="roundRect">
              <a:avLst>
                <a:gd name="adj" fmla="val 0"/>
              </a:avLst>
            </a:prstGeom>
            <a:gradFill rotWithShape="1">
              <a:gsLst>
                <a:gs pos="0">
                  <a:srgbClr val="D2D2D2">
                    <a:tint val="50000"/>
                    <a:satMod val="300000"/>
                  </a:srgbClr>
                </a:gs>
                <a:gs pos="35000">
                  <a:srgbClr val="D2D2D2">
                    <a:tint val="37000"/>
                    <a:satMod val="300000"/>
                  </a:srgbClr>
                </a:gs>
                <a:gs pos="100000">
                  <a:srgbClr val="D2D2D2">
                    <a:tint val="15000"/>
                    <a:satMod val="350000"/>
                  </a:srgbClr>
                </a:gs>
              </a:gsLst>
              <a:lin ang="16200000" scaled="1"/>
            </a:gradFill>
            <a:ln w="9525" cap="flat" cmpd="sng" algn="ctr">
              <a:solidFill>
                <a:srgbClr val="D2D2D2">
                  <a:shade val="95000"/>
                  <a:satMod val="105000"/>
                </a:srgbClr>
              </a:solidFill>
              <a:prstDash val="solid"/>
            </a:ln>
            <a:effectLst>
              <a:outerShdw blurRad="40000" dist="20000" dir="5400000" rotWithShape="0">
                <a:srgbClr val="000000">
                  <a:alpha val="38000"/>
                </a:srgbClr>
              </a:outerShdw>
            </a:effectLst>
          </p:spPr>
          <p:txBody>
            <a:bodyPr rtlCol="0" anchor="t" anchorCtr="0"/>
            <a:lstStyle/>
            <a:p>
              <a:pPr algn="ctr">
                <a:defRPr/>
              </a:pPr>
              <a:r>
                <a:rPr lang="zh-TW" altLang="en-US" sz="1350" kern="0" dirty="0">
                  <a:solidFill>
                    <a:schemeClr val="bg1">
                      <a:lumMod val="75000"/>
                      <a:lumOff val="25000"/>
                    </a:schemeClr>
                  </a:solidFill>
                  <a:latin typeface="微軟正黑體" panose="020B0604030504040204" pitchFamily="34" charset="-120"/>
                  <a:ea typeface="微軟正黑體" panose="020B0604030504040204" pitchFamily="34" charset="-120"/>
                </a:rPr>
                <a:t>專業能力管理</a:t>
              </a:r>
            </a:p>
          </p:txBody>
        </p:sp>
        <p:sp>
          <p:nvSpPr>
            <p:cNvPr id="114" name="圓角矩形 113"/>
            <p:cNvSpPr/>
            <p:nvPr/>
          </p:nvSpPr>
          <p:spPr>
            <a:xfrm>
              <a:off x="6534990" y="1696064"/>
              <a:ext cx="455822" cy="1606763"/>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9525"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200" dirty="0">
                  <a:solidFill>
                    <a:schemeClr val="bg1">
                      <a:lumMod val="75000"/>
                      <a:lumOff val="25000"/>
                    </a:schemeClr>
                  </a:solidFill>
                </a:rPr>
                <a:t>職務說明書</a:t>
              </a:r>
            </a:p>
          </p:txBody>
        </p:sp>
        <p:sp>
          <p:nvSpPr>
            <p:cNvPr id="115" name="圓角矩形 114"/>
            <p:cNvSpPr/>
            <p:nvPr/>
          </p:nvSpPr>
          <p:spPr>
            <a:xfrm>
              <a:off x="7236296" y="2275631"/>
              <a:ext cx="1330870" cy="447631"/>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9525"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200" dirty="0">
                  <a:solidFill>
                    <a:schemeClr val="bg1">
                      <a:lumMod val="75000"/>
                      <a:lumOff val="25000"/>
                    </a:schemeClr>
                  </a:solidFill>
                </a:rPr>
                <a:t>專業證照</a:t>
              </a:r>
            </a:p>
          </p:txBody>
        </p:sp>
        <p:cxnSp>
          <p:nvCxnSpPr>
            <p:cNvPr id="116" name="直線單箭頭接點 92"/>
            <p:cNvCxnSpPr>
              <a:stCxn id="115" idx="1"/>
              <a:endCxn id="114" idx="3"/>
            </p:cNvCxnSpPr>
            <p:nvPr/>
          </p:nvCxnSpPr>
          <p:spPr>
            <a:xfrm rot="10800000">
              <a:off x="6990812" y="2499447"/>
              <a:ext cx="245484" cy="1"/>
            </a:xfrm>
            <a:prstGeom prst="bentConnector3">
              <a:avLst>
                <a:gd name="adj1" fmla="val 50000"/>
              </a:avLst>
            </a:prstGeom>
            <a:noFill/>
            <a:ln w="28575" cap="flat" cmpd="sng" algn="ctr">
              <a:solidFill>
                <a:srgbClr val="00B0F0"/>
              </a:solidFill>
              <a:prstDash val="solid"/>
              <a:tailEnd type="stealth"/>
            </a:ln>
            <a:effectLst/>
          </p:spPr>
        </p:cxnSp>
        <p:sp>
          <p:nvSpPr>
            <p:cNvPr id="117" name="圓角矩形 116"/>
            <p:cNvSpPr/>
            <p:nvPr/>
          </p:nvSpPr>
          <p:spPr>
            <a:xfrm>
              <a:off x="7236296" y="1696065"/>
              <a:ext cx="1330870" cy="447631"/>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9525"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200" dirty="0">
                  <a:solidFill>
                    <a:schemeClr val="bg1">
                      <a:lumMod val="75000"/>
                      <a:lumOff val="25000"/>
                    </a:schemeClr>
                  </a:solidFill>
                </a:rPr>
                <a:t>職涯規劃</a:t>
              </a:r>
            </a:p>
          </p:txBody>
        </p:sp>
        <p:sp>
          <p:nvSpPr>
            <p:cNvPr id="118" name="圓角矩形 117"/>
            <p:cNvSpPr/>
            <p:nvPr/>
          </p:nvSpPr>
          <p:spPr>
            <a:xfrm>
              <a:off x="7236297" y="2855197"/>
              <a:ext cx="1330869" cy="447631"/>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9525"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200" dirty="0">
                  <a:solidFill>
                    <a:schemeClr val="bg1">
                      <a:lumMod val="75000"/>
                      <a:lumOff val="25000"/>
                    </a:schemeClr>
                  </a:solidFill>
                </a:rPr>
                <a:t>專業藍圖</a:t>
              </a:r>
            </a:p>
          </p:txBody>
        </p:sp>
        <p:sp>
          <p:nvSpPr>
            <p:cNvPr id="119" name="圓角矩形 118"/>
            <p:cNvSpPr/>
            <p:nvPr/>
          </p:nvSpPr>
          <p:spPr>
            <a:xfrm>
              <a:off x="7039046" y="3538310"/>
              <a:ext cx="1512167" cy="447632"/>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9525"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200" dirty="0">
                  <a:solidFill>
                    <a:schemeClr val="bg1">
                      <a:lumMod val="75000"/>
                      <a:lumOff val="25000"/>
                    </a:schemeClr>
                  </a:solidFill>
                </a:rPr>
                <a:t>專業能力評鑑</a:t>
              </a:r>
            </a:p>
          </p:txBody>
        </p:sp>
        <p:cxnSp>
          <p:nvCxnSpPr>
            <p:cNvPr id="120" name="直線單箭頭接點 92"/>
            <p:cNvCxnSpPr>
              <a:stCxn id="118" idx="1"/>
              <a:endCxn id="114" idx="3"/>
            </p:cNvCxnSpPr>
            <p:nvPr/>
          </p:nvCxnSpPr>
          <p:spPr>
            <a:xfrm rot="10800000">
              <a:off x="6990813" y="2499447"/>
              <a:ext cx="245485" cy="579567"/>
            </a:xfrm>
            <a:prstGeom prst="bentConnector3">
              <a:avLst>
                <a:gd name="adj1" fmla="val 50000"/>
              </a:avLst>
            </a:prstGeom>
            <a:noFill/>
            <a:ln w="28575" cap="flat" cmpd="sng" algn="ctr">
              <a:solidFill>
                <a:srgbClr val="00B0F0"/>
              </a:solidFill>
              <a:prstDash val="solid"/>
              <a:tailEnd type="stealth"/>
            </a:ln>
            <a:effectLst/>
          </p:spPr>
        </p:cxnSp>
        <p:cxnSp>
          <p:nvCxnSpPr>
            <p:cNvPr id="121" name="直線單箭頭接點 92"/>
            <p:cNvCxnSpPr>
              <a:stCxn id="117" idx="1"/>
              <a:endCxn id="114" idx="3"/>
            </p:cNvCxnSpPr>
            <p:nvPr/>
          </p:nvCxnSpPr>
          <p:spPr>
            <a:xfrm rot="10800000" flipV="1">
              <a:off x="6990812" y="1919880"/>
              <a:ext cx="245484" cy="579565"/>
            </a:xfrm>
            <a:prstGeom prst="bentConnector3">
              <a:avLst>
                <a:gd name="adj1" fmla="val 50000"/>
              </a:avLst>
            </a:prstGeom>
            <a:noFill/>
            <a:ln w="28575" cap="flat" cmpd="sng" algn="ctr">
              <a:solidFill>
                <a:srgbClr val="00B0F0"/>
              </a:solidFill>
              <a:prstDash val="solid"/>
              <a:tailEnd type="stealth"/>
            </a:ln>
            <a:effectLst/>
          </p:spPr>
        </p:cxnSp>
        <p:cxnSp>
          <p:nvCxnSpPr>
            <p:cNvPr id="122" name="直線單箭頭接點 92"/>
            <p:cNvCxnSpPr>
              <a:stCxn id="114" idx="2"/>
              <a:endCxn id="119" idx="0"/>
            </p:cNvCxnSpPr>
            <p:nvPr/>
          </p:nvCxnSpPr>
          <p:spPr>
            <a:xfrm rot="16200000" flipH="1">
              <a:off x="7161274" y="2904454"/>
              <a:ext cx="235482" cy="1032229"/>
            </a:xfrm>
            <a:prstGeom prst="bentConnector3">
              <a:avLst>
                <a:gd name="adj1" fmla="val 50000"/>
              </a:avLst>
            </a:prstGeom>
            <a:noFill/>
            <a:ln w="28575" cap="flat" cmpd="sng" algn="ctr">
              <a:solidFill>
                <a:srgbClr val="00B0F0"/>
              </a:solidFill>
              <a:prstDash val="solid"/>
              <a:tailEnd type="stealth"/>
            </a:ln>
            <a:effectLst/>
          </p:spPr>
        </p:cxnSp>
      </p:grpSp>
      <p:cxnSp>
        <p:nvCxnSpPr>
          <p:cNvPr id="123" name="直線單箭頭接點 92"/>
          <p:cNvCxnSpPr>
            <a:cxnSpLocks noChangeAspect="1"/>
            <a:stCxn id="119" idx="1"/>
            <a:endCxn id="108" idx="3"/>
          </p:cNvCxnSpPr>
          <p:nvPr/>
        </p:nvCxnSpPr>
        <p:spPr>
          <a:xfrm flipH="1">
            <a:off x="4905933" y="3621602"/>
            <a:ext cx="1589966" cy="13287"/>
          </a:xfrm>
          <a:prstGeom prst="straightConnector1">
            <a:avLst/>
          </a:prstGeom>
          <a:noFill/>
          <a:ln w="38100" cap="flat" cmpd="sng" algn="ctr">
            <a:solidFill>
              <a:schemeClr val="accent1">
                <a:lumMod val="75000"/>
              </a:schemeClr>
            </a:solidFill>
            <a:prstDash val="solid"/>
            <a:tailEnd type="stealth"/>
          </a:ln>
          <a:effectLst/>
        </p:spPr>
      </p:cxnSp>
      <p:grpSp>
        <p:nvGrpSpPr>
          <p:cNvPr id="124" name="群組 123"/>
          <p:cNvGrpSpPr>
            <a:grpSpLocks noChangeAspect="1"/>
          </p:cNvGrpSpPr>
          <p:nvPr/>
        </p:nvGrpSpPr>
        <p:grpSpPr>
          <a:xfrm>
            <a:off x="2976196" y="4048579"/>
            <a:ext cx="1863870" cy="1596243"/>
            <a:chOff x="2576406" y="4356026"/>
            <a:chExt cx="2355634" cy="2241326"/>
          </a:xfrm>
        </p:grpSpPr>
        <p:sp>
          <p:nvSpPr>
            <p:cNvPr id="125" name="圓角矩形 124"/>
            <p:cNvSpPr/>
            <p:nvPr/>
          </p:nvSpPr>
          <p:spPr>
            <a:xfrm>
              <a:off x="2576406" y="4356026"/>
              <a:ext cx="2355634" cy="2241326"/>
            </a:xfrm>
            <a:prstGeom prst="roundRect">
              <a:avLst>
                <a:gd name="adj" fmla="val 0"/>
              </a:avLst>
            </a:prstGeom>
            <a:gradFill rotWithShape="1">
              <a:gsLst>
                <a:gs pos="0">
                  <a:srgbClr val="BDBDBD">
                    <a:tint val="50000"/>
                    <a:satMod val="300000"/>
                  </a:srgbClr>
                </a:gs>
                <a:gs pos="35000">
                  <a:srgbClr val="BDBDBD">
                    <a:tint val="37000"/>
                    <a:satMod val="300000"/>
                  </a:srgbClr>
                </a:gs>
                <a:gs pos="100000">
                  <a:srgbClr val="BDBDBD">
                    <a:tint val="15000"/>
                    <a:satMod val="350000"/>
                  </a:srgbClr>
                </a:gs>
              </a:gsLst>
              <a:lin ang="16200000" scaled="1"/>
            </a:gradFill>
            <a:ln w="9525" cap="flat" cmpd="sng" algn="ctr">
              <a:solidFill>
                <a:srgbClr val="BDBDBD">
                  <a:shade val="95000"/>
                  <a:satMod val="105000"/>
                </a:srgbClr>
              </a:solidFill>
              <a:prstDash val="solid"/>
            </a:ln>
            <a:effectLst>
              <a:outerShdw blurRad="40000" dist="20000" dir="5400000" rotWithShape="0">
                <a:srgbClr val="000000">
                  <a:alpha val="38000"/>
                </a:srgbClr>
              </a:outerShdw>
            </a:effectLst>
          </p:spPr>
          <p:txBody>
            <a:bodyPr rtlCol="0" anchor="t" anchorCtr="0"/>
            <a:lstStyle/>
            <a:p>
              <a:pPr algn="ctr">
                <a:defRPr/>
              </a:pPr>
              <a:r>
                <a:rPr lang="zh-TW" altLang="en-US" sz="1350" kern="0" dirty="0">
                  <a:solidFill>
                    <a:schemeClr val="bg1">
                      <a:lumMod val="75000"/>
                      <a:lumOff val="25000"/>
                    </a:schemeClr>
                  </a:solidFill>
                  <a:latin typeface="微軟正黑體" panose="020B0604030504040204" pitchFamily="34" charset="-120"/>
                  <a:ea typeface="微軟正黑體" panose="020B0604030504040204" pitchFamily="34" charset="-120"/>
                </a:rPr>
                <a:t>人才發展管理</a:t>
              </a:r>
            </a:p>
          </p:txBody>
        </p:sp>
        <p:sp>
          <p:nvSpPr>
            <p:cNvPr id="126" name="圓角矩形 125"/>
            <p:cNvSpPr/>
            <p:nvPr/>
          </p:nvSpPr>
          <p:spPr>
            <a:xfrm>
              <a:off x="2853472" y="4733012"/>
              <a:ext cx="1801503" cy="366373"/>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9525"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200" kern="0" dirty="0">
                  <a:solidFill>
                    <a:schemeClr val="bg1">
                      <a:lumMod val="75000"/>
                      <a:lumOff val="25000"/>
                    </a:schemeClr>
                  </a:solidFill>
                  <a:latin typeface="微軟正黑體" panose="020B0604030504040204" pitchFamily="34" charset="-120"/>
                  <a:ea typeface="微軟正黑體" panose="020B0604030504040204" pitchFamily="34" charset="-120"/>
                </a:rPr>
                <a:t>員工發展管理</a:t>
              </a:r>
            </a:p>
          </p:txBody>
        </p:sp>
        <p:sp>
          <p:nvSpPr>
            <p:cNvPr id="127" name="圓角矩形 126"/>
            <p:cNvSpPr/>
            <p:nvPr/>
          </p:nvSpPr>
          <p:spPr>
            <a:xfrm>
              <a:off x="2853472" y="5205171"/>
              <a:ext cx="1801503" cy="362633"/>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9525"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200" kern="0" dirty="0">
                  <a:solidFill>
                    <a:schemeClr val="bg1">
                      <a:lumMod val="75000"/>
                      <a:lumOff val="25000"/>
                    </a:schemeClr>
                  </a:solidFill>
                  <a:latin typeface="微軟正黑體" panose="020B0604030504040204" pitchFamily="34" charset="-120"/>
                  <a:ea typeface="微軟正黑體" panose="020B0604030504040204" pitchFamily="34" charset="-120"/>
                </a:rPr>
                <a:t>發展目標</a:t>
              </a:r>
            </a:p>
          </p:txBody>
        </p:sp>
        <p:sp>
          <p:nvSpPr>
            <p:cNvPr id="128" name="圓角矩形 127"/>
            <p:cNvSpPr/>
            <p:nvPr/>
          </p:nvSpPr>
          <p:spPr>
            <a:xfrm>
              <a:off x="2853472" y="5673590"/>
              <a:ext cx="1801503" cy="362633"/>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9525"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200" kern="0" dirty="0">
                  <a:solidFill>
                    <a:schemeClr val="bg1">
                      <a:lumMod val="75000"/>
                      <a:lumOff val="25000"/>
                    </a:schemeClr>
                  </a:solidFill>
                  <a:latin typeface="微軟正黑體" panose="020B0604030504040204" pitchFamily="34" charset="-120"/>
                  <a:ea typeface="微軟正黑體" panose="020B0604030504040204" pitchFamily="34" charset="-120"/>
                </a:rPr>
                <a:t>發展項目</a:t>
              </a:r>
            </a:p>
          </p:txBody>
        </p:sp>
        <p:sp>
          <p:nvSpPr>
            <p:cNvPr id="129" name="圓角矩形 128"/>
            <p:cNvSpPr/>
            <p:nvPr/>
          </p:nvSpPr>
          <p:spPr>
            <a:xfrm>
              <a:off x="2853472" y="6142010"/>
              <a:ext cx="1801503" cy="362633"/>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9525"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200" kern="0" dirty="0">
                  <a:solidFill>
                    <a:schemeClr val="bg1">
                      <a:lumMod val="75000"/>
                      <a:lumOff val="25000"/>
                    </a:schemeClr>
                  </a:solidFill>
                  <a:latin typeface="微軟正黑體" panose="020B0604030504040204" pitchFamily="34" charset="-120"/>
                  <a:ea typeface="微軟正黑體" panose="020B0604030504040204" pitchFamily="34" charset="-120"/>
                </a:rPr>
                <a:t>年度必修</a:t>
              </a:r>
            </a:p>
          </p:txBody>
        </p:sp>
        <p:cxnSp>
          <p:nvCxnSpPr>
            <p:cNvPr id="130" name="肘形接點 141"/>
            <p:cNvCxnSpPr>
              <a:stCxn id="126" idx="2"/>
              <a:endCxn id="127" idx="0"/>
            </p:cNvCxnSpPr>
            <p:nvPr/>
          </p:nvCxnSpPr>
          <p:spPr>
            <a:xfrm>
              <a:off x="3754224" y="5099385"/>
              <a:ext cx="0" cy="105786"/>
            </a:xfrm>
            <a:prstGeom prst="straightConnector1">
              <a:avLst/>
            </a:prstGeom>
            <a:noFill/>
            <a:ln w="28575" cap="flat" cmpd="sng" algn="ctr">
              <a:solidFill>
                <a:srgbClr val="00B0F0"/>
              </a:solidFill>
              <a:prstDash val="solid"/>
              <a:tailEnd type="stealth"/>
            </a:ln>
            <a:effectLst/>
          </p:spPr>
        </p:cxnSp>
        <p:cxnSp>
          <p:nvCxnSpPr>
            <p:cNvPr id="131" name="肘形接點 144"/>
            <p:cNvCxnSpPr>
              <a:stCxn id="127" idx="2"/>
              <a:endCxn id="128" idx="0"/>
            </p:cNvCxnSpPr>
            <p:nvPr/>
          </p:nvCxnSpPr>
          <p:spPr>
            <a:xfrm>
              <a:off x="3754224" y="5567804"/>
              <a:ext cx="0" cy="105786"/>
            </a:xfrm>
            <a:prstGeom prst="straightConnector1">
              <a:avLst/>
            </a:prstGeom>
            <a:noFill/>
            <a:ln w="28575" cap="flat" cmpd="sng" algn="ctr">
              <a:solidFill>
                <a:srgbClr val="00B0F0"/>
              </a:solidFill>
              <a:prstDash val="solid"/>
              <a:tailEnd type="stealth"/>
            </a:ln>
            <a:effectLst/>
          </p:spPr>
        </p:cxnSp>
        <p:cxnSp>
          <p:nvCxnSpPr>
            <p:cNvPr id="132" name="肘形接點 147"/>
            <p:cNvCxnSpPr>
              <a:stCxn id="129" idx="0"/>
              <a:endCxn id="128" idx="2"/>
            </p:cNvCxnSpPr>
            <p:nvPr/>
          </p:nvCxnSpPr>
          <p:spPr>
            <a:xfrm flipV="1">
              <a:off x="3754224" y="6036223"/>
              <a:ext cx="0" cy="105787"/>
            </a:xfrm>
            <a:prstGeom prst="straightConnector1">
              <a:avLst/>
            </a:prstGeom>
            <a:noFill/>
            <a:ln w="28575" cap="flat" cmpd="sng" algn="ctr">
              <a:solidFill>
                <a:srgbClr val="00B0F0"/>
              </a:solidFill>
              <a:prstDash val="solid"/>
              <a:tailEnd type="stealth"/>
            </a:ln>
            <a:effectLst/>
          </p:spPr>
        </p:cxnSp>
      </p:grpSp>
      <p:cxnSp>
        <p:nvCxnSpPr>
          <p:cNvPr id="133" name="肘形接點 132"/>
          <p:cNvCxnSpPr>
            <a:cxnSpLocks noChangeAspect="1"/>
            <a:stCxn id="128" idx="3"/>
            <a:endCxn id="79" idx="1"/>
          </p:cNvCxnSpPr>
          <p:nvPr/>
        </p:nvCxnSpPr>
        <p:spPr>
          <a:xfrm flipV="1">
            <a:off x="4620842" y="4485315"/>
            <a:ext cx="488175" cy="630748"/>
          </a:xfrm>
          <a:prstGeom prst="bentConnector3">
            <a:avLst>
              <a:gd name="adj1" fmla="val 50000"/>
            </a:avLst>
          </a:prstGeom>
          <a:noFill/>
          <a:ln w="38100" cap="flat" cmpd="sng" algn="ctr">
            <a:solidFill>
              <a:schemeClr val="accent1">
                <a:lumMod val="75000"/>
              </a:schemeClr>
            </a:solidFill>
            <a:prstDash val="solid"/>
            <a:tailEnd type="stealth"/>
          </a:ln>
          <a:effectLst/>
        </p:spPr>
      </p:cxnSp>
      <p:cxnSp>
        <p:nvCxnSpPr>
          <p:cNvPr id="134" name="肘形接點 133"/>
          <p:cNvCxnSpPr>
            <a:cxnSpLocks noChangeAspect="1"/>
            <a:stCxn id="128" idx="3"/>
            <a:endCxn id="78" idx="1"/>
          </p:cNvCxnSpPr>
          <p:nvPr/>
        </p:nvCxnSpPr>
        <p:spPr>
          <a:xfrm flipV="1">
            <a:off x="4620841" y="4991887"/>
            <a:ext cx="498461" cy="126791"/>
          </a:xfrm>
          <a:prstGeom prst="bentConnector3">
            <a:avLst>
              <a:gd name="adj1" fmla="val 65471"/>
            </a:avLst>
          </a:prstGeom>
          <a:noFill/>
          <a:ln w="38100" cap="flat" cmpd="sng" algn="ctr">
            <a:solidFill>
              <a:schemeClr val="accent1">
                <a:lumMod val="75000"/>
              </a:schemeClr>
            </a:solidFill>
            <a:prstDash val="solid"/>
            <a:tailEnd type="stealth"/>
          </a:ln>
          <a:effectLst/>
        </p:spPr>
      </p:cxnSp>
      <p:grpSp>
        <p:nvGrpSpPr>
          <p:cNvPr id="135" name="群組 134"/>
          <p:cNvGrpSpPr>
            <a:grpSpLocks noChangeAspect="1"/>
          </p:cNvGrpSpPr>
          <p:nvPr/>
        </p:nvGrpSpPr>
        <p:grpSpPr>
          <a:xfrm>
            <a:off x="3754991" y="1902071"/>
            <a:ext cx="2085144" cy="1384643"/>
            <a:chOff x="3275856" y="1340768"/>
            <a:chExt cx="2635292" cy="1944216"/>
          </a:xfrm>
        </p:grpSpPr>
        <p:sp>
          <p:nvSpPr>
            <p:cNvPr id="136" name="圓角矩形 135"/>
            <p:cNvSpPr/>
            <p:nvPr/>
          </p:nvSpPr>
          <p:spPr>
            <a:xfrm flipH="1">
              <a:off x="3275856" y="1340768"/>
              <a:ext cx="2635292" cy="1944216"/>
            </a:xfrm>
            <a:prstGeom prst="roundRect">
              <a:avLst>
                <a:gd name="adj" fmla="val 6544"/>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9525"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t" anchorCtr="0"/>
            <a:lstStyle/>
            <a:p>
              <a:pPr algn="ctr">
                <a:defRPr/>
              </a:pPr>
              <a:r>
                <a:rPr lang="zh-TW" altLang="en-US" sz="1350" kern="0" dirty="0">
                  <a:solidFill>
                    <a:schemeClr val="bg1">
                      <a:lumMod val="75000"/>
                      <a:lumOff val="25000"/>
                    </a:schemeClr>
                  </a:solidFill>
                  <a:latin typeface="微軟正黑體" panose="020B0604030504040204" pitchFamily="34" charset="-120"/>
                  <a:ea typeface="微軟正黑體" panose="020B0604030504040204" pitchFamily="34" charset="-120"/>
                </a:rPr>
                <a:t>職能管理</a:t>
              </a:r>
            </a:p>
          </p:txBody>
        </p:sp>
        <p:sp>
          <p:nvSpPr>
            <p:cNvPr id="137" name="圓角矩形 136"/>
            <p:cNvSpPr/>
            <p:nvPr/>
          </p:nvSpPr>
          <p:spPr>
            <a:xfrm>
              <a:off x="3329313" y="1821598"/>
              <a:ext cx="1250639" cy="508038"/>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9525"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200" dirty="0">
                  <a:solidFill>
                    <a:schemeClr val="bg1">
                      <a:lumMod val="75000"/>
                      <a:lumOff val="25000"/>
                    </a:schemeClr>
                  </a:solidFill>
                </a:rPr>
                <a:t>職能管理</a:t>
              </a:r>
            </a:p>
          </p:txBody>
        </p:sp>
        <p:sp>
          <p:nvSpPr>
            <p:cNvPr id="138" name="圓角矩形 137"/>
            <p:cNvSpPr/>
            <p:nvPr/>
          </p:nvSpPr>
          <p:spPr>
            <a:xfrm>
              <a:off x="3347864" y="2599460"/>
              <a:ext cx="1224135" cy="508039"/>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9525"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200" dirty="0">
                  <a:solidFill>
                    <a:schemeClr val="bg1">
                      <a:lumMod val="75000"/>
                      <a:lumOff val="25000"/>
                    </a:schemeClr>
                  </a:solidFill>
                </a:rPr>
                <a:t>職能評鑑</a:t>
              </a:r>
            </a:p>
          </p:txBody>
        </p:sp>
        <p:cxnSp>
          <p:nvCxnSpPr>
            <p:cNvPr id="139" name="肘形接點 19"/>
            <p:cNvCxnSpPr>
              <a:stCxn id="137" idx="2"/>
              <a:endCxn id="138" idx="0"/>
            </p:cNvCxnSpPr>
            <p:nvPr/>
          </p:nvCxnSpPr>
          <p:spPr>
            <a:xfrm>
              <a:off x="3954633" y="2329636"/>
              <a:ext cx="5299" cy="269824"/>
            </a:xfrm>
            <a:prstGeom prst="straightConnector1">
              <a:avLst/>
            </a:prstGeom>
            <a:noFill/>
            <a:ln w="28575" cap="flat" cmpd="sng" algn="ctr">
              <a:solidFill>
                <a:srgbClr val="00B0F0"/>
              </a:solidFill>
              <a:prstDash val="solid"/>
              <a:tailEnd type="stealth"/>
            </a:ln>
            <a:effectLst/>
          </p:spPr>
        </p:cxnSp>
        <p:sp>
          <p:nvSpPr>
            <p:cNvPr id="140" name="圓角矩形 139"/>
            <p:cNvSpPr/>
            <p:nvPr/>
          </p:nvSpPr>
          <p:spPr>
            <a:xfrm>
              <a:off x="4788025" y="2599460"/>
              <a:ext cx="1080120" cy="508039"/>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9525"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200" dirty="0">
                  <a:solidFill>
                    <a:schemeClr val="bg1">
                      <a:lumMod val="75000"/>
                      <a:lumOff val="25000"/>
                    </a:schemeClr>
                  </a:solidFill>
                </a:rPr>
                <a:t>分析報告</a:t>
              </a:r>
            </a:p>
          </p:txBody>
        </p:sp>
        <p:cxnSp>
          <p:nvCxnSpPr>
            <p:cNvPr id="141" name="肘形接點 19"/>
            <p:cNvCxnSpPr>
              <a:stCxn id="138" idx="3"/>
              <a:endCxn id="140" idx="1"/>
            </p:cNvCxnSpPr>
            <p:nvPr/>
          </p:nvCxnSpPr>
          <p:spPr>
            <a:xfrm>
              <a:off x="4571998" y="2853480"/>
              <a:ext cx="216027" cy="0"/>
            </a:xfrm>
            <a:prstGeom prst="straightConnector1">
              <a:avLst/>
            </a:prstGeom>
            <a:noFill/>
            <a:ln w="28575" cap="flat" cmpd="sng" algn="ctr">
              <a:solidFill>
                <a:srgbClr val="00B0F0"/>
              </a:solidFill>
              <a:prstDash val="solid"/>
              <a:tailEnd type="stealth"/>
            </a:ln>
            <a:effectLst/>
          </p:spPr>
        </p:cxnSp>
        <p:sp>
          <p:nvSpPr>
            <p:cNvPr id="142" name="圓角矩形 141"/>
            <p:cNvSpPr/>
            <p:nvPr/>
          </p:nvSpPr>
          <p:spPr>
            <a:xfrm>
              <a:off x="4761520" y="1824608"/>
              <a:ext cx="1080120" cy="508039"/>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9525"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200" dirty="0">
                  <a:solidFill>
                    <a:schemeClr val="bg1">
                      <a:lumMod val="75000"/>
                      <a:lumOff val="25000"/>
                    </a:schemeClr>
                  </a:solidFill>
                </a:rPr>
                <a:t>職能字典</a:t>
              </a:r>
            </a:p>
          </p:txBody>
        </p:sp>
        <p:cxnSp>
          <p:nvCxnSpPr>
            <p:cNvPr id="143" name="肘形接點 19"/>
            <p:cNvCxnSpPr>
              <a:stCxn id="137" idx="3"/>
              <a:endCxn id="142" idx="1"/>
            </p:cNvCxnSpPr>
            <p:nvPr/>
          </p:nvCxnSpPr>
          <p:spPr>
            <a:xfrm>
              <a:off x="4579952" y="2075618"/>
              <a:ext cx="181568" cy="3010"/>
            </a:xfrm>
            <a:prstGeom prst="straightConnector1">
              <a:avLst/>
            </a:prstGeom>
            <a:noFill/>
            <a:ln w="28575" cap="flat" cmpd="sng" algn="ctr">
              <a:solidFill>
                <a:srgbClr val="00B0F0"/>
              </a:solidFill>
              <a:prstDash val="solid"/>
              <a:tailEnd type="stealth"/>
            </a:ln>
            <a:effectLst/>
          </p:spPr>
        </p:cxnSp>
      </p:grpSp>
      <p:cxnSp>
        <p:nvCxnSpPr>
          <p:cNvPr id="144" name="肘形接點 143"/>
          <p:cNvCxnSpPr>
            <a:cxnSpLocks noChangeAspect="1"/>
            <a:stCxn id="113" idx="2"/>
            <a:endCxn id="77" idx="0"/>
          </p:cNvCxnSpPr>
          <p:nvPr/>
        </p:nvCxnSpPr>
        <p:spPr>
          <a:xfrm rot="5400000">
            <a:off x="6593838" y="3728493"/>
            <a:ext cx="209269" cy="444100"/>
          </a:xfrm>
          <a:prstGeom prst="bentConnector3">
            <a:avLst>
              <a:gd name="adj1" fmla="val 40523"/>
            </a:avLst>
          </a:prstGeom>
          <a:noFill/>
          <a:ln w="38100" cap="flat" cmpd="sng" algn="ctr">
            <a:solidFill>
              <a:schemeClr val="accent1">
                <a:lumMod val="75000"/>
              </a:schemeClr>
            </a:solidFill>
            <a:prstDash val="solid"/>
            <a:tailEnd type="stealth"/>
          </a:ln>
          <a:effectLst/>
        </p:spPr>
      </p:cxnSp>
      <p:cxnSp>
        <p:nvCxnSpPr>
          <p:cNvPr id="145" name="肘形接點 144"/>
          <p:cNvCxnSpPr>
            <a:cxnSpLocks noChangeAspect="1"/>
            <a:stCxn id="104" idx="2"/>
            <a:endCxn id="103" idx="0"/>
          </p:cNvCxnSpPr>
          <p:nvPr/>
        </p:nvCxnSpPr>
        <p:spPr>
          <a:xfrm rot="16200000" flipH="1">
            <a:off x="1957160" y="4900959"/>
            <a:ext cx="163179" cy="2888"/>
          </a:xfrm>
          <a:prstGeom prst="bentConnector3">
            <a:avLst>
              <a:gd name="adj1" fmla="val 50000"/>
            </a:avLst>
          </a:prstGeom>
          <a:noFill/>
          <a:ln w="28575" cap="flat" cmpd="sng" algn="ctr">
            <a:solidFill>
              <a:srgbClr val="00B0F0"/>
            </a:solidFill>
            <a:prstDash val="solid"/>
            <a:tailEnd type="stealth"/>
          </a:ln>
          <a:effectLst/>
        </p:spPr>
      </p:cxnSp>
      <p:cxnSp>
        <p:nvCxnSpPr>
          <p:cNvPr id="146" name="肘形接點 19"/>
          <p:cNvCxnSpPr>
            <a:cxnSpLocks noChangeAspect="1"/>
            <a:stCxn id="138" idx="2"/>
            <a:endCxn id="108" idx="0"/>
          </p:cNvCxnSpPr>
          <p:nvPr/>
        </p:nvCxnSpPr>
        <p:spPr>
          <a:xfrm>
            <a:off x="4296257" y="3160312"/>
            <a:ext cx="14291" cy="284507"/>
          </a:xfrm>
          <a:prstGeom prst="straightConnector1">
            <a:avLst/>
          </a:prstGeom>
          <a:noFill/>
          <a:ln w="38100" cap="flat" cmpd="sng" algn="ctr">
            <a:solidFill>
              <a:schemeClr val="accent1">
                <a:lumMod val="75000"/>
              </a:schemeClr>
            </a:solidFill>
            <a:prstDash val="solid"/>
            <a:tailEnd type="stealth"/>
          </a:ln>
          <a:effectLst/>
        </p:spPr>
      </p:cxnSp>
      <p:sp>
        <p:nvSpPr>
          <p:cNvPr id="147" name="矩形 146"/>
          <p:cNvSpPr>
            <a:spLocks noChangeAspect="1"/>
          </p:cNvSpPr>
          <p:nvPr/>
        </p:nvSpPr>
        <p:spPr>
          <a:xfrm>
            <a:off x="1273916" y="1543927"/>
            <a:ext cx="6643677" cy="256418"/>
          </a:xfrm>
          <a:prstGeom prst="rect">
            <a:avLst/>
          </a:prstGeom>
          <a:gradFill rotWithShape="1">
            <a:gsLst>
              <a:gs pos="0">
                <a:srgbClr val="D2D2D2">
                  <a:tint val="50000"/>
                  <a:satMod val="300000"/>
                </a:srgbClr>
              </a:gs>
              <a:gs pos="35000">
                <a:srgbClr val="D2D2D2">
                  <a:tint val="37000"/>
                  <a:satMod val="300000"/>
                </a:srgbClr>
              </a:gs>
              <a:gs pos="100000">
                <a:srgbClr val="D2D2D2">
                  <a:tint val="15000"/>
                  <a:satMod val="350000"/>
                </a:srgbClr>
              </a:gs>
            </a:gsLst>
            <a:lin ang="16200000" scaled="1"/>
          </a:gradFill>
          <a:ln w="9525" cap="flat" cmpd="sng" algn="ctr">
            <a:solidFill>
              <a:srgbClr val="D2D2D2">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en-US" altLang="zh-TW" sz="1350" kern="0" dirty="0">
                <a:solidFill>
                  <a:schemeClr val="bg1">
                    <a:lumMod val="75000"/>
                    <a:lumOff val="25000"/>
                  </a:schemeClr>
                </a:solidFill>
                <a:latin typeface="微軟正黑體" panose="020B0604030504040204" pitchFamily="34" charset="-120"/>
                <a:ea typeface="微軟正黑體" panose="020B0604030504040204" pitchFamily="34" charset="-120"/>
              </a:rPr>
              <a:t>HCM</a:t>
            </a:r>
            <a:r>
              <a:rPr lang="zh-TW" altLang="en-US" sz="1350" kern="0" dirty="0">
                <a:solidFill>
                  <a:schemeClr val="bg1">
                    <a:lumMod val="75000"/>
                    <a:lumOff val="25000"/>
                  </a:schemeClr>
                </a:solidFill>
                <a:latin typeface="微軟正黑體" panose="020B0604030504040204" pitchFamily="34" charset="-120"/>
                <a:ea typeface="微軟正黑體" panose="020B0604030504040204" pitchFamily="34" charset="-120"/>
              </a:rPr>
              <a:t> </a:t>
            </a:r>
            <a:r>
              <a:rPr lang="zh-TW" altLang="en-US" sz="1200" kern="0" dirty="0">
                <a:solidFill>
                  <a:schemeClr val="bg1">
                    <a:lumMod val="75000"/>
                    <a:lumOff val="25000"/>
                  </a:schemeClr>
                </a:solidFill>
                <a:latin typeface="微軟正黑體" panose="020B0604030504040204" pitchFamily="34" charset="-120"/>
                <a:ea typeface="微軟正黑體" panose="020B0604030504040204" pitchFamily="34" charset="-120"/>
              </a:rPr>
              <a:t>入口管理</a:t>
            </a:r>
          </a:p>
        </p:txBody>
      </p:sp>
      <p:grpSp>
        <p:nvGrpSpPr>
          <p:cNvPr id="13" name="群組 12"/>
          <p:cNvGrpSpPr/>
          <p:nvPr/>
        </p:nvGrpSpPr>
        <p:grpSpPr>
          <a:xfrm>
            <a:off x="1270777" y="1896878"/>
            <a:ext cx="2393675" cy="1601907"/>
            <a:chOff x="823686" y="1124743"/>
            <a:chExt cx="2965402" cy="2204804"/>
          </a:xfrm>
        </p:grpSpPr>
        <p:sp>
          <p:nvSpPr>
            <p:cNvPr id="92" name="圓角矩形 91"/>
            <p:cNvSpPr/>
            <p:nvPr/>
          </p:nvSpPr>
          <p:spPr>
            <a:xfrm>
              <a:off x="823686" y="1124743"/>
              <a:ext cx="2965402" cy="2204804"/>
            </a:xfrm>
            <a:prstGeom prst="roundRect">
              <a:avLst>
                <a:gd name="adj" fmla="val 6764"/>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6350"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t" anchorCtr="0"/>
            <a:lstStyle/>
            <a:p>
              <a:pPr algn="ctr">
                <a:defRPr/>
              </a:pPr>
              <a:r>
                <a:rPr lang="en-US" altLang="zh-TW" sz="1350" kern="0" dirty="0">
                  <a:solidFill>
                    <a:schemeClr val="bg1">
                      <a:lumMod val="75000"/>
                      <a:lumOff val="25000"/>
                    </a:schemeClr>
                  </a:solidFill>
                  <a:latin typeface="微軟正黑體" pitchFamily="34" charset="-120"/>
                  <a:ea typeface="微軟正黑體" panose="020B0604030504040204" pitchFamily="34" charset="-120"/>
                </a:rPr>
                <a:t>MBO/</a:t>
              </a:r>
              <a:r>
                <a:rPr lang="zh-TW" altLang="en-US" sz="1350" kern="0" dirty="0">
                  <a:solidFill>
                    <a:schemeClr val="bg1">
                      <a:lumMod val="75000"/>
                      <a:lumOff val="25000"/>
                    </a:schemeClr>
                  </a:solidFill>
                  <a:latin typeface="微軟正黑體" pitchFamily="34" charset="-120"/>
                  <a:ea typeface="微軟正黑體" panose="020B0604030504040204" pitchFamily="34" charset="-120"/>
                </a:rPr>
                <a:t>績效管理</a:t>
              </a:r>
            </a:p>
          </p:txBody>
        </p:sp>
        <p:cxnSp>
          <p:nvCxnSpPr>
            <p:cNvPr id="98" name="肘形接點 71"/>
            <p:cNvCxnSpPr>
              <a:stCxn id="148" idx="3"/>
              <a:endCxn id="149" idx="1"/>
            </p:cNvCxnSpPr>
            <p:nvPr/>
          </p:nvCxnSpPr>
          <p:spPr>
            <a:xfrm flipV="1">
              <a:off x="1398431" y="2345412"/>
              <a:ext cx="258498" cy="2613"/>
            </a:xfrm>
            <a:prstGeom prst="bentConnector3">
              <a:avLst>
                <a:gd name="adj1" fmla="val 50000"/>
              </a:avLst>
            </a:prstGeom>
            <a:noFill/>
            <a:ln w="28575" cap="flat" cmpd="sng" algn="ctr">
              <a:solidFill>
                <a:srgbClr val="00B0F0"/>
              </a:solidFill>
              <a:prstDash val="solid"/>
              <a:tailEnd type="stealth"/>
            </a:ln>
            <a:effectLst/>
          </p:spPr>
        </p:cxnSp>
        <p:cxnSp>
          <p:nvCxnSpPr>
            <p:cNvPr id="99" name="肘形接點 71"/>
            <p:cNvCxnSpPr>
              <a:stCxn id="149" idx="2"/>
              <a:endCxn id="150" idx="0"/>
            </p:cNvCxnSpPr>
            <p:nvPr/>
          </p:nvCxnSpPr>
          <p:spPr>
            <a:xfrm>
              <a:off x="2269884" y="2594408"/>
              <a:ext cx="157" cy="152534"/>
            </a:xfrm>
            <a:prstGeom prst="straightConnector1">
              <a:avLst/>
            </a:prstGeom>
            <a:noFill/>
            <a:ln w="28575" cap="flat" cmpd="sng" algn="ctr">
              <a:solidFill>
                <a:srgbClr val="00B0F0"/>
              </a:solidFill>
              <a:prstDash val="solid"/>
              <a:tailEnd type="stealth"/>
            </a:ln>
            <a:effectLst/>
          </p:spPr>
        </p:cxnSp>
        <p:sp>
          <p:nvSpPr>
            <p:cNvPr id="151" name="圓角矩形 150"/>
            <p:cNvSpPr/>
            <p:nvPr/>
          </p:nvSpPr>
          <p:spPr>
            <a:xfrm>
              <a:off x="3200642" y="1515090"/>
              <a:ext cx="488458" cy="1668613"/>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6350"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200" dirty="0">
                  <a:solidFill>
                    <a:schemeClr val="bg1">
                      <a:lumMod val="75000"/>
                      <a:lumOff val="25000"/>
                    </a:schemeClr>
                  </a:solidFill>
                </a:rPr>
                <a:t>績效改善計畫</a:t>
              </a:r>
            </a:p>
          </p:txBody>
        </p:sp>
        <p:sp>
          <p:nvSpPr>
            <p:cNvPr id="93" name="圓角矩形 92"/>
            <p:cNvSpPr/>
            <p:nvPr/>
          </p:nvSpPr>
          <p:spPr>
            <a:xfrm>
              <a:off x="1526649" y="1518857"/>
              <a:ext cx="1483248" cy="433029"/>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6350"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200" dirty="0">
                  <a:solidFill>
                    <a:schemeClr val="bg1">
                      <a:lumMod val="75000"/>
                      <a:lumOff val="25000"/>
                    </a:schemeClr>
                  </a:solidFill>
                </a:rPr>
                <a:t>工作改善方案</a:t>
              </a:r>
            </a:p>
          </p:txBody>
        </p:sp>
        <p:sp>
          <p:nvSpPr>
            <p:cNvPr id="148" name="圓角矩形 147"/>
            <p:cNvSpPr/>
            <p:nvPr/>
          </p:nvSpPr>
          <p:spPr>
            <a:xfrm>
              <a:off x="909973" y="1512345"/>
              <a:ext cx="488458" cy="1671358"/>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6350"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200" dirty="0">
                  <a:solidFill>
                    <a:schemeClr val="bg1">
                      <a:lumMod val="75000"/>
                      <a:lumOff val="25000"/>
                    </a:schemeClr>
                  </a:solidFill>
                </a:rPr>
                <a:t>設定目標</a:t>
              </a:r>
            </a:p>
          </p:txBody>
        </p:sp>
      </p:grpSp>
      <p:cxnSp>
        <p:nvCxnSpPr>
          <p:cNvPr id="6" name="肘形接點 5"/>
          <p:cNvCxnSpPr>
            <a:stCxn id="151" idx="1"/>
            <a:endCxn id="150" idx="3"/>
          </p:cNvCxnSpPr>
          <p:nvPr/>
        </p:nvCxnSpPr>
        <p:spPr>
          <a:xfrm rot="10800000" flipV="1">
            <a:off x="2933052" y="2786654"/>
            <a:ext cx="256406" cy="469746"/>
          </a:xfrm>
          <a:prstGeom prst="bentConnector3">
            <a:avLst>
              <a:gd name="adj1" fmla="val 50000"/>
            </a:avLst>
          </a:prstGeom>
          <a:ln w="28575">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肘形接點 71"/>
          <p:cNvCxnSpPr>
            <a:stCxn id="148" idx="3"/>
            <a:endCxn id="150" idx="1"/>
          </p:cNvCxnSpPr>
          <p:nvPr/>
        </p:nvCxnSpPr>
        <p:spPr>
          <a:xfrm>
            <a:off x="1734712" y="2785657"/>
            <a:ext cx="208787" cy="470743"/>
          </a:xfrm>
          <a:prstGeom prst="bentConnector3">
            <a:avLst>
              <a:gd name="adj1" fmla="val 50000"/>
            </a:avLst>
          </a:prstGeom>
          <a:noFill/>
          <a:ln w="28575" cap="flat" cmpd="sng" algn="ctr">
            <a:solidFill>
              <a:srgbClr val="00B0F0"/>
            </a:solidFill>
            <a:prstDash val="solid"/>
            <a:tailEnd type="stealth"/>
          </a:ln>
          <a:effectLst/>
        </p:spPr>
      </p:cxnSp>
      <p:cxnSp>
        <p:nvCxnSpPr>
          <p:cNvPr id="9" name="肘形接點 8"/>
          <p:cNvCxnSpPr>
            <a:stCxn id="137" idx="1"/>
            <a:endCxn id="92" idx="3"/>
          </p:cNvCxnSpPr>
          <p:nvPr/>
        </p:nvCxnSpPr>
        <p:spPr>
          <a:xfrm rot="10800000" flipV="1">
            <a:off x="3664452" y="2425420"/>
            <a:ext cx="132836" cy="272411"/>
          </a:xfrm>
          <a:prstGeom prst="bentConnector3">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49" name="圓角矩形 148"/>
          <p:cNvSpPr/>
          <p:nvPr/>
        </p:nvSpPr>
        <p:spPr>
          <a:xfrm>
            <a:off x="1943372" y="2602850"/>
            <a:ext cx="989554" cy="361817"/>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9525"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200" dirty="0">
                <a:solidFill>
                  <a:schemeClr val="bg1">
                    <a:lumMod val="75000"/>
                    <a:lumOff val="25000"/>
                  </a:schemeClr>
                </a:solidFill>
              </a:rPr>
              <a:t>管理目標</a:t>
            </a:r>
          </a:p>
        </p:txBody>
      </p:sp>
      <p:sp>
        <p:nvSpPr>
          <p:cNvPr id="150" name="圓角矩形 149"/>
          <p:cNvSpPr/>
          <p:nvPr/>
        </p:nvSpPr>
        <p:spPr>
          <a:xfrm>
            <a:off x="1943499" y="3075491"/>
            <a:ext cx="989554" cy="361817"/>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9525"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200" dirty="0">
                <a:solidFill>
                  <a:schemeClr val="bg1">
                    <a:lumMod val="75000"/>
                    <a:lumOff val="25000"/>
                  </a:schemeClr>
                </a:solidFill>
              </a:rPr>
              <a:t>績效評核</a:t>
            </a:r>
          </a:p>
        </p:txBody>
      </p:sp>
      <p:cxnSp>
        <p:nvCxnSpPr>
          <p:cNvPr id="159" name="直線單箭頭接點 158"/>
          <p:cNvCxnSpPr>
            <a:stCxn id="93" idx="2"/>
            <a:endCxn id="149" idx="0"/>
          </p:cNvCxnSpPr>
          <p:nvPr/>
        </p:nvCxnSpPr>
        <p:spPr>
          <a:xfrm>
            <a:off x="2436849" y="2497841"/>
            <a:ext cx="1300" cy="105009"/>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4951477" y="4943857"/>
            <a:ext cx="3055385" cy="788727"/>
          </a:xfrm>
          <a:prstGeom prst="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91" name="矩形 90"/>
          <p:cNvSpPr/>
          <p:nvPr/>
        </p:nvSpPr>
        <p:spPr>
          <a:xfrm>
            <a:off x="1189534" y="1427044"/>
            <a:ext cx="6817328" cy="475022"/>
          </a:xfrm>
          <a:prstGeom prst="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4" name="文字方塊 3"/>
          <p:cNvSpPr txBox="1"/>
          <p:nvPr/>
        </p:nvSpPr>
        <p:spPr>
          <a:xfrm>
            <a:off x="692727" y="6141308"/>
            <a:ext cx="8647367" cy="646331"/>
          </a:xfrm>
          <a:prstGeom prst="rect">
            <a:avLst/>
          </a:prstGeom>
          <a:noFill/>
        </p:spPr>
        <p:txBody>
          <a:bodyPr wrap="none" rtlCol="0">
            <a:spAutoFit/>
          </a:bodyPr>
          <a:lstStyle/>
          <a:p>
            <a:r>
              <a:rPr lang="zh-TW" altLang="en-US" dirty="0" smtClean="0"/>
              <a:t>人才管理系統，有非常多的表單及操作流程，複雜且關聯緊密。最顯而易見的</a:t>
            </a:r>
            <a:endParaRPr lang="en-US" altLang="zh-TW" dirty="0" smtClean="0"/>
          </a:p>
          <a:p>
            <a:r>
              <a:rPr lang="zh-TW" altLang="en-US" b="1" dirty="0" smtClean="0">
                <a:solidFill>
                  <a:srgbClr val="FFFF00"/>
                </a:solidFill>
              </a:rPr>
              <a:t>系統邊界</a:t>
            </a:r>
            <a:r>
              <a:rPr lang="zh-TW" altLang="en-US" dirty="0" smtClean="0"/>
              <a:t>，是有明確職責的 </a:t>
            </a:r>
            <a:r>
              <a:rPr lang="en-US" altLang="zh-TW" b="1" dirty="0" smtClean="0">
                <a:solidFill>
                  <a:srgbClr val="FFFF00"/>
                </a:solidFill>
              </a:rPr>
              <a:t>PORTAL</a:t>
            </a:r>
            <a:r>
              <a:rPr lang="zh-TW" altLang="en-US" dirty="0" smtClean="0"/>
              <a:t> ，以及數位學習相關的</a:t>
            </a:r>
            <a:r>
              <a:rPr lang="zh-TW" altLang="en-US" b="1" dirty="0" smtClean="0">
                <a:solidFill>
                  <a:srgbClr val="FFFF00"/>
                </a:solidFill>
              </a:rPr>
              <a:t>教材管理與學習追蹤</a:t>
            </a:r>
            <a:r>
              <a:rPr lang="zh-TW" altLang="en-US" dirty="0" smtClean="0"/>
              <a:t>。</a:t>
            </a:r>
            <a:endParaRPr lang="zh-TW" altLang="en-US" dirty="0"/>
          </a:p>
        </p:txBody>
      </p:sp>
    </p:spTree>
    <p:extLst>
      <p:ext uri="{BB962C8B-B14F-4D97-AF65-F5344CB8AC3E}">
        <p14:creationId xmlns:p14="http://schemas.microsoft.com/office/powerpoint/2010/main" val="3826818659"/>
      </p:ext>
    </p:extLst>
  </p:cSld>
  <p:clrMapOvr>
    <a:masterClrMapping/>
  </p:clrMapOvr>
  <mc:AlternateContent xmlns:mc="http://schemas.openxmlformats.org/markup-compatibility/2006" xmlns:p14="http://schemas.microsoft.com/office/powerpoint/2010/main">
    <mc:Choice Requires="p14">
      <p:transition spd="slow" p14:dur="2000" advTm="86654"/>
    </mc:Choice>
    <mc:Fallback xmlns="">
      <p:transition spd="slow" advTm="86654"/>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582616"/>
            <a:ext cx="7772400" cy="4768038"/>
          </a:xfrm>
        </p:spPr>
        <p:txBody>
          <a:bodyPr>
            <a:noAutofit/>
          </a:bodyPr>
          <a:lstStyle/>
          <a:p>
            <a:r>
              <a:rPr lang="zh-TW" altLang="en-US" sz="2000" b="1" dirty="0" smtClean="0">
                <a:solidFill>
                  <a:srgbClr val="FFFF00"/>
                </a:solidFill>
              </a:rPr>
              <a:t>維護困難</a:t>
            </a:r>
            <a:r>
              <a:rPr lang="en-US" altLang="zh-TW" sz="2000" b="1" dirty="0" smtClean="0">
                <a:solidFill>
                  <a:srgbClr val="FFFF00"/>
                </a:solidFill>
              </a:rPr>
              <a:t>:</a:t>
            </a:r>
            <a:r>
              <a:rPr lang="zh-TW" altLang="en-US" sz="2000" b="1" dirty="0" smtClean="0">
                <a:solidFill>
                  <a:srgbClr val="FFFF00"/>
                </a:solidFill>
              </a:rPr>
              <a:t> </a:t>
            </a:r>
            <a:r>
              <a:rPr lang="zh-TW" altLang="en-US" sz="2000" dirty="0" smtClean="0"/>
              <a:t>大型單體式</a:t>
            </a:r>
            <a:r>
              <a:rPr lang="zh-TW" altLang="en-US" sz="2000" dirty="0"/>
              <a:t> </a:t>
            </a:r>
            <a:r>
              <a:rPr lang="en-US" altLang="zh-TW" sz="2000" dirty="0" smtClean="0"/>
              <a:t>(Monolithic Apps) </a:t>
            </a:r>
            <a:r>
              <a:rPr lang="zh-TW" altLang="en-US" sz="2000" dirty="0" smtClean="0"/>
              <a:t>開發、維護、更新、測試都很困難。改一行 </a:t>
            </a:r>
            <a:r>
              <a:rPr lang="en-US" altLang="zh-TW" sz="2000" dirty="0" smtClean="0"/>
              <a:t>code</a:t>
            </a:r>
            <a:r>
              <a:rPr lang="zh-TW" altLang="en-US" sz="2000" dirty="0" smtClean="0"/>
              <a:t> 就要測試所有功能；</a:t>
            </a:r>
            <a:endParaRPr lang="en-US" altLang="zh-TW" sz="2000" dirty="0" smtClean="0"/>
          </a:p>
          <a:p>
            <a:pPr lvl="1"/>
            <a:endParaRPr lang="en-US" altLang="zh-TW" sz="1800" dirty="0" smtClean="0"/>
          </a:p>
          <a:p>
            <a:r>
              <a:rPr lang="zh-TW" altLang="en-US" sz="2000" b="1" dirty="0" smtClean="0">
                <a:solidFill>
                  <a:srgbClr val="FFFF00"/>
                </a:solidFill>
              </a:rPr>
              <a:t>擴充困難</a:t>
            </a:r>
            <a:r>
              <a:rPr lang="en-US" altLang="zh-TW" sz="2000" b="1" dirty="0" smtClean="0">
                <a:solidFill>
                  <a:srgbClr val="FFFF00"/>
                </a:solidFill>
              </a:rPr>
              <a:t>:</a:t>
            </a:r>
            <a:r>
              <a:rPr lang="zh-TW" altLang="en-US" sz="2000" b="1" dirty="0" smtClean="0">
                <a:solidFill>
                  <a:srgbClr val="FFFF00"/>
                </a:solidFill>
              </a:rPr>
              <a:t> </a:t>
            </a:r>
            <a:r>
              <a:rPr lang="zh-TW" altLang="en-US" sz="2000" dirty="0" smtClean="0"/>
              <a:t>由於服務無法分割，只能整體進行擴充，複雜度高。系統失敗也會導致整個 </a:t>
            </a:r>
            <a:r>
              <a:rPr lang="en-US" altLang="zh-TW" sz="2000" dirty="0" smtClean="0"/>
              <a:t>App</a:t>
            </a:r>
            <a:r>
              <a:rPr lang="zh-TW" altLang="en-US" sz="2000" dirty="0" smtClean="0"/>
              <a:t> </a:t>
            </a:r>
            <a:r>
              <a:rPr lang="en-US" altLang="zh-TW" sz="2000" dirty="0" smtClean="0"/>
              <a:t>Pool</a:t>
            </a:r>
            <a:r>
              <a:rPr lang="zh-TW" altLang="en-US" sz="2000" dirty="0" smtClean="0"/>
              <a:t> </a:t>
            </a:r>
            <a:r>
              <a:rPr lang="en-US" altLang="zh-TW" sz="2000" dirty="0" smtClean="0"/>
              <a:t>Failure,</a:t>
            </a:r>
            <a:r>
              <a:rPr lang="zh-TW" altLang="en-US" sz="2000" dirty="0" smtClean="0"/>
              <a:t> 無法隔離 </a:t>
            </a:r>
            <a:r>
              <a:rPr lang="en-US" altLang="zh-TW" sz="2000" dirty="0" smtClean="0"/>
              <a:t>Application</a:t>
            </a:r>
            <a:r>
              <a:rPr lang="zh-TW" altLang="en-US" sz="2000" dirty="0" smtClean="0"/>
              <a:t> 內的部分元件 </a:t>
            </a:r>
            <a:r>
              <a:rPr lang="en-US" altLang="zh-TW" sz="2000" dirty="0" smtClean="0"/>
              <a:t>Failure.</a:t>
            </a:r>
          </a:p>
          <a:p>
            <a:pPr lvl="1"/>
            <a:endParaRPr lang="en-US" altLang="zh-TW" sz="1800" dirty="0" smtClean="0"/>
          </a:p>
          <a:p>
            <a:r>
              <a:rPr lang="zh-TW" altLang="en-US" sz="2000" b="1" dirty="0" smtClean="0">
                <a:solidFill>
                  <a:srgbClr val="FFFF00"/>
                </a:solidFill>
              </a:rPr>
              <a:t>雲端化困難</a:t>
            </a:r>
            <a:r>
              <a:rPr lang="en-US" altLang="zh-TW" sz="2000" b="1" dirty="0" smtClean="0">
                <a:solidFill>
                  <a:srgbClr val="FFFF00"/>
                </a:solidFill>
              </a:rPr>
              <a:t>:</a:t>
            </a:r>
            <a:r>
              <a:rPr lang="zh-TW" altLang="en-US" sz="2000" b="1" dirty="0" smtClean="0">
                <a:solidFill>
                  <a:srgbClr val="FFFF00"/>
                </a:solidFill>
              </a:rPr>
              <a:t> </a:t>
            </a:r>
            <a:r>
              <a:rPr lang="zh-TW" altLang="en-US" sz="2000" dirty="0" smtClean="0"/>
              <a:t>難以朝向雲端化發展 </a:t>
            </a:r>
            <a:r>
              <a:rPr lang="en-US" altLang="zh-TW" sz="2000" dirty="0" smtClean="0"/>
              <a:t>(</a:t>
            </a:r>
            <a:r>
              <a:rPr lang="zh-TW" altLang="en-US" sz="2000" dirty="0" smtClean="0"/>
              <a:t>我們想將部分服務切割出來，改由原廠直接從雲端提供服務</a:t>
            </a:r>
            <a:r>
              <a:rPr lang="en-US" altLang="zh-TW" sz="2000" dirty="0" smtClean="0"/>
              <a:t>)</a:t>
            </a:r>
            <a:r>
              <a:rPr lang="zh-TW" altLang="en-US" sz="2000" dirty="0" smtClean="0"/>
              <a:t>。同時系統非多租戶設計，要大量佈署同樣服務給不同客戶的效率及使用率也不佳。</a:t>
            </a:r>
            <a:endParaRPr lang="en-US" altLang="zh-TW" sz="2000" dirty="0" smtClean="0"/>
          </a:p>
          <a:p>
            <a:endParaRPr lang="en-US" altLang="zh-TW" sz="2000" dirty="0" smtClean="0"/>
          </a:p>
          <a:p>
            <a:r>
              <a:rPr lang="zh-TW" altLang="en-US" sz="2000" b="1" dirty="0" smtClean="0">
                <a:solidFill>
                  <a:srgbClr val="FFFF00"/>
                </a:solidFill>
              </a:rPr>
              <a:t>佈署困難</a:t>
            </a:r>
            <a:r>
              <a:rPr lang="en-US" altLang="zh-TW" sz="2000" b="1" dirty="0" smtClean="0">
                <a:solidFill>
                  <a:srgbClr val="FFFF00"/>
                </a:solidFill>
              </a:rPr>
              <a:t>:</a:t>
            </a:r>
            <a:r>
              <a:rPr lang="zh-TW" altLang="en-US" sz="2000" b="1" dirty="0" smtClean="0">
                <a:solidFill>
                  <a:srgbClr val="FFFF00"/>
                </a:solidFill>
              </a:rPr>
              <a:t> </a:t>
            </a:r>
            <a:r>
              <a:rPr lang="en-US" altLang="zh-TW" sz="2000" dirty="0" smtClean="0"/>
              <a:t>Container </a:t>
            </a:r>
            <a:r>
              <a:rPr lang="zh-TW" altLang="en-US" sz="2000" dirty="0" smtClean="0"/>
              <a:t>技術能解決佈署問題，但是</a:t>
            </a:r>
            <a:r>
              <a:rPr lang="en-US" altLang="zh-TW" sz="2000" dirty="0" smtClean="0"/>
              <a:t> Docker </a:t>
            </a:r>
            <a:r>
              <a:rPr lang="zh-TW" altLang="en-US" sz="2000" dirty="0" smtClean="0"/>
              <a:t>必須架構在 </a:t>
            </a:r>
            <a:r>
              <a:rPr lang="en-US" altLang="zh-TW" sz="2000" dirty="0" smtClean="0"/>
              <a:t>Linux</a:t>
            </a:r>
            <a:r>
              <a:rPr lang="zh-TW" altLang="en-US" sz="2000" dirty="0" smtClean="0"/>
              <a:t> 上，</a:t>
            </a:r>
            <a:r>
              <a:rPr lang="en-US" altLang="zh-TW" sz="2000" dirty="0" smtClean="0"/>
              <a:t>.NET Developer</a:t>
            </a:r>
            <a:r>
              <a:rPr lang="zh-TW" altLang="en-US" sz="2000" dirty="0" smtClean="0"/>
              <a:t> 難以直接使用。</a:t>
            </a:r>
            <a:endParaRPr lang="en-US" altLang="zh-TW" sz="2000" dirty="0" smtClean="0"/>
          </a:p>
          <a:p>
            <a:pPr lvl="1"/>
            <a:endParaRPr lang="en-US" altLang="zh-TW" sz="1800" dirty="0" smtClean="0"/>
          </a:p>
        </p:txBody>
      </p:sp>
      <p:sp>
        <p:nvSpPr>
          <p:cNvPr id="2" name="標題 1"/>
          <p:cNvSpPr>
            <a:spLocks noGrp="1"/>
          </p:cNvSpPr>
          <p:nvPr>
            <p:ph type="title"/>
          </p:nvPr>
        </p:nvSpPr>
        <p:spPr/>
        <p:txBody>
          <a:bodyPr>
            <a:noAutofit/>
          </a:bodyPr>
          <a:lstStyle/>
          <a:p>
            <a:r>
              <a:rPr lang="zh-TW" altLang="en-US" sz="3200" b="1" dirty="0" smtClean="0"/>
              <a:t>實作上的難題</a:t>
            </a:r>
            <a:r>
              <a:rPr lang="en-US" altLang="zh-TW" sz="3200" b="1" dirty="0" smtClean="0"/>
              <a:t/>
            </a:r>
            <a:br>
              <a:rPr lang="en-US" altLang="zh-TW" sz="3200" b="1" dirty="0" smtClean="0"/>
            </a:br>
            <a:endParaRPr lang="zh-TW" altLang="en-US" sz="3200" b="1" dirty="0"/>
          </a:p>
        </p:txBody>
      </p:sp>
    </p:spTree>
    <p:extLst>
      <p:ext uri="{BB962C8B-B14F-4D97-AF65-F5344CB8AC3E}">
        <p14:creationId xmlns:p14="http://schemas.microsoft.com/office/powerpoint/2010/main" val="42315650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600" b="1" dirty="0" smtClean="0"/>
              <a:t>系統 </a:t>
            </a:r>
            <a:r>
              <a:rPr lang="en-US" altLang="zh-TW" sz="3600" b="1" dirty="0" smtClean="0"/>
              <a:t>codebase</a:t>
            </a:r>
            <a:r>
              <a:rPr lang="zh-TW" altLang="en-US" sz="3600" b="1" dirty="0" smtClean="0"/>
              <a:t> 規模</a:t>
            </a:r>
            <a:endParaRPr lang="zh-TW" altLang="en-US" sz="3600" b="1" dirty="0"/>
          </a:p>
        </p:txBody>
      </p:sp>
      <p:sp>
        <p:nvSpPr>
          <p:cNvPr id="3" name="內容版面配置區 2"/>
          <p:cNvSpPr>
            <a:spLocks noGrp="1"/>
          </p:cNvSpPr>
          <p:nvPr>
            <p:ph idx="1"/>
          </p:nvPr>
        </p:nvSpPr>
        <p:spPr>
          <a:xfrm>
            <a:off x="457200" y="2142068"/>
            <a:ext cx="7772400" cy="4481470"/>
          </a:xfrm>
        </p:spPr>
        <p:txBody>
          <a:bodyPr>
            <a:normAutofit/>
          </a:bodyPr>
          <a:lstStyle/>
          <a:p>
            <a:r>
              <a:rPr lang="en-US" altLang="zh-TW" sz="2800" b="1" dirty="0" smtClean="0">
                <a:solidFill>
                  <a:srgbClr val="FFFF00"/>
                </a:solidFill>
              </a:rPr>
              <a:t>3000+</a:t>
            </a:r>
            <a:r>
              <a:rPr lang="en-US" altLang="zh-TW" sz="2800" dirty="0" smtClean="0"/>
              <a:t> </a:t>
            </a:r>
            <a:r>
              <a:rPr lang="en-US" altLang="zh-TW" sz="2800" dirty="0"/>
              <a:t>Pages &amp; Controls (*.</a:t>
            </a:r>
            <a:r>
              <a:rPr lang="en-US" altLang="zh-TW" sz="2800" dirty="0" err="1"/>
              <a:t>aspx</a:t>
            </a:r>
            <a:r>
              <a:rPr lang="en-US" altLang="zh-TW" sz="2800" dirty="0"/>
              <a:t>, *.</a:t>
            </a:r>
            <a:r>
              <a:rPr lang="en-US" altLang="zh-TW" sz="2800" dirty="0" err="1"/>
              <a:t>ascx</a:t>
            </a:r>
            <a:r>
              <a:rPr lang="en-US" altLang="zh-TW" sz="2800" dirty="0" smtClean="0"/>
              <a:t>)</a:t>
            </a:r>
          </a:p>
          <a:p>
            <a:endParaRPr lang="en-US" altLang="zh-TW" sz="2800" dirty="0"/>
          </a:p>
          <a:p>
            <a:r>
              <a:rPr lang="en-US" altLang="zh-TW" sz="2800" b="1" dirty="0" smtClean="0">
                <a:solidFill>
                  <a:srgbClr val="FFFF00"/>
                </a:solidFill>
              </a:rPr>
              <a:t>4500+ </a:t>
            </a:r>
            <a:r>
              <a:rPr lang="en-US" altLang="zh-TW" sz="2800" dirty="0"/>
              <a:t>Code Files (*.</a:t>
            </a:r>
            <a:r>
              <a:rPr lang="en-US" altLang="zh-TW" sz="2800" dirty="0" err="1"/>
              <a:t>cs</a:t>
            </a:r>
            <a:r>
              <a:rPr lang="en-US" altLang="zh-TW" sz="2800" dirty="0" smtClean="0"/>
              <a:t>), </a:t>
            </a:r>
            <a:r>
              <a:rPr lang="en-US" altLang="zh-TW" sz="2800" b="1" dirty="0" smtClean="0">
                <a:solidFill>
                  <a:srgbClr val="FFFF00"/>
                </a:solidFill>
              </a:rPr>
              <a:t>800,000</a:t>
            </a:r>
            <a:r>
              <a:rPr lang="en-US" altLang="zh-TW" sz="2800" dirty="0" smtClean="0"/>
              <a:t> lines</a:t>
            </a:r>
          </a:p>
          <a:p>
            <a:endParaRPr lang="en-US" altLang="zh-TW" sz="2800" dirty="0"/>
          </a:p>
          <a:p>
            <a:r>
              <a:rPr lang="en-US" altLang="zh-TW" sz="2800" b="1" dirty="0" smtClean="0">
                <a:solidFill>
                  <a:srgbClr val="FFFF00"/>
                </a:solidFill>
              </a:rPr>
              <a:t>35</a:t>
            </a:r>
            <a:r>
              <a:rPr lang="en-US" altLang="zh-TW" sz="2800" dirty="0" smtClean="0"/>
              <a:t> </a:t>
            </a:r>
            <a:r>
              <a:rPr lang="en-US" altLang="zh-TW" sz="2800" dirty="0"/>
              <a:t>minutes compile time (@ intel i5 </a:t>
            </a:r>
            <a:r>
              <a:rPr lang="en-US" altLang="zh-TW" sz="2800" dirty="0" smtClean="0"/>
              <a:t>CPU, 8G ram), </a:t>
            </a:r>
            <a:r>
              <a:rPr lang="en-US" altLang="zh-TW" sz="2800" b="1" dirty="0" smtClean="0">
                <a:solidFill>
                  <a:srgbClr val="FFFF00"/>
                </a:solidFill>
              </a:rPr>
              <a:t>85</a:t>
            </a:r>
            <a:r>
              <a:rPr lang="en-US" altLang="zh-TW" sz="2800" dirty="0" smtClean="0"/>
              <a:t> </a:t>
            </a:r>
            <a:r>
              <a:rPr lang="en-US" altLang="zh-TW" sz="2800" dirty="0"/>
              <a:t>minutes build + deploy time</a:t>
            </a:r>
          </a:p>
          <a:p>
            <a:endParaRPr lang="zh-TW" altLang="en-US" sz="2000" dirty="0"/>
          </a:p>
        </p:txBody>
      </p:sp>
    </p:spTree>
    <p:extLst>
      <p:ext uri="{BB962C8B-B14F-4D97-AF65-F5344CB8AC3E}">
        <p14:creationId xmlns:p14="http://schemas.microsoft.com/office/powerpoint/2010/main" val="2129183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緣起</a:t>
            </a:r>
            <a:r>
              <a:rPr lang="en-US" altLang="zh-TW" dirty="0" smtClean="0"/>
              <a:t>:</a:t>
            </a:r>
            <a:r>
              <a:rPr lang="zh-TW" altLang="en-US" dirty="0" smtClean="0"/>
              <a:t> 常會不自覺潑冷水的專家</a:t>
            </a:r>
            <a:r>
              <a:rPr lang="en-US" altLang="zh-TW" dirty="0" smtClean="0"/>
              <a:t>~</a:t>
            </a:r>
            <a:br>
              <a:rPr lang="en-US" altLang="zh-TW" dirty="0" smtClean="0"/>
            </a:br>
            <a:endParaRPr lang="zh-TW" altLang="en-US" dirty="0"/>
          </a:p>
        </p:txBody>
      </p:sp>
      <p:sp>
        <p:nvSpPr>
          <p:cNvPr id="3" name="內容版面配置區 2"/>
          <p:cNvSpPr>
            <a:spLocks noGrp="1"/>
          </p:cNvSpPr>
          <p:nvPr>
            <p:ph idx="1"/>
          </p:nvPr>
        </p:nvSpPr>
        <p:spPr>
          <a:xfrm>
            <a:off x="457200" y="2065868"/>
            <a:ext cx="8316097" cy="4219075"/>
          </a:xfrm>
        </p:spPr>
        <p:txBody>
          <a:bodyPr>
            <a:noAutofit/>
          </a:bodyPr>
          <a:lstStyle/>
          <a:p>
            <a:r>
              <a:rPr lang="zh-TW" altLang="en-US" sz="2000" dirty="0" smtClean="0"/>
              <a:t>你看 </a:t>
            </a:r>
            <a:r>
              <a:rPr lang="en-US" altLang="zh-TW" sz="2000" dirty="0" err="1" smtClean="0"/>
              <a:t>StackOverflow</a:t>
            </a:r>
            <a:r>
              <a:rPr lang="zh-TW" altLang="en-US" sz="2000" dirty="0" smtClean="0"/>
              <a:t> 的架構好酷喔</a:t>
            </a:r>
            <a:r>
              <a:rPr lang="en-US" altLang="zh-TW" sz="2000" dirty="0" smtClean="0"/>
              <a:t/>
            </a:r>
            <a:br>
              <a:rPr lang="en-US" altLang="zh-TW" sz="2000" dirty="0" smtClean="0"/>
            </a:br>
            <a:r>
              <a:rPr lang="zh-TW" altLang="en-US" sz="2000" dirty="0" smtClean="0"/>
              <a:t>又用 </a:t>
            </a:r>
            <a:r>
              <a:rPr lang="en-US" altLang="zh-TW" sz="2000" dirty="0" smtClean="0"/>
              <a:t>Linux</a:t>
            </a:r>
            <a:r>
              <a:rPr lang="zh-TW" altLang="en-US" sz="2000" dirty="0" smtClean="0"/>
              <a:t> 又用 </a:t>
            </a:r>
            <a:r>
              <a:rPr lang="en-US" altLang="zh-TW" sz="2000" dirty="0" smtClean="0"/>
              <a:t>Windows…</a:t>
            </a:r>
            <a:br>
              <a:rPr lang="en-US" altLang="zh-TW" sz="2000" dirty="0" smtClean="0"/>
            </a:br>
            <a:r>
              <a:rPr lang="zh-TW" altLang="en-US" sz="2000" dirty="0" smtClean="0"/>
              <a:t>我們要不要也來試看看</a:t>
            </a:r>
            <a:r>
              <a:rPr lang="en-US" altLang="zh-TW" sz="2000" dirty="0" smtClean="0"/>
              <a:t>?</a:t>
            </a:r>
          </a:p>
          <a:p>
            <a:pPr algn="r"/>
            <a:r>
              <a:rPr lang="zh-TW" altLang="en-US" sz="2000" dirty="0" smtClean="0"/>
              <a:t>你不知道管理起來很痛苦嗎</a:t>
            </a:r>
            <a:r>
              <a:rPr lang="en-US" altLang="zh-TW" sz="2000" dirty="0" smtClean="0"/>
              <a:t>?</a:t>
            </a:r>
            <a:br>
              <a:rPr lang="en-US" altLang="zh-TW" sz="2000" dirty="0" smtClean="0"/>
            </a:br>
            <a:r>
              <a:rPr lang="zh-TW" altLang="en-US" sz="2000" dirty="0" smtClean="0"/>
              <a:t>要管兩種 </a:t>
            </a:r>
            <a:r>
              <a:rPr lang="en-US" altLang="zh-TW" sz="2000" dirty="0" smtClean="0"/>
              <a:t>OS</a:t>
            </a:r>
            <a:r>
              <a:rPr lang="zh-TW" altLang="en-US" sz="2000" dirty="0" smtClean="0"/>
              <a:t> 會出人命的</a:t>
            </a:r>
            <a:r>
              <a:rPr lang="en-US" altLang="zh-TW" sz="2000" dirty="0" smtClean="0"/>
              <a:t>…</a:t>
            </a:r>
          </a:p>
          <a:p>
            <a:r>
              <a:rPr lang="en-US" altLang="zh-TW" sz="2000" dirty="0" smtClean="0"/>
              <a:t>Docker </a:t>
            </a:r>
            <a:r>
              <a:rPr lang="zh-TW" altLang="en-US" sz="2000" dirty="0" smtClean="0"/>
              <a:t>看起來很棒耶，我們每次</a:t>
            </a:r>
            <a:r>
              <a:rPr lang="en-US" altLang="zh-TW" sz="2000" dirty="0" smtClean="0"/>
              <a:t/>
            </a:r>
            <a:br>
              <a:rPr lang="en-US" altLang="zh-TW" sz="2000" dirty="0" smtClean="0"/>
            </a:br>
            <a:r>
              <a:rPr lang="zh-TW" altLang="en-US" sz="2000" dirty="0" smtClean="0"/>
              <a:t>光是安裝就搞半天</a:t>
            </a:r>
            <a:r>
              <a:rPr lang="en-US" altLang="zh-TW" sz="2000" dirty="0" smtClean="0"/>
              <a:t>…</a:t>
            </a:r>
            <a:r>
              <a:rPr lang="zh-TW" altLang="en-US" sz="2000" dirty="0" smtClean="0"/>
              <a:t> 要不要試看看</a:t>
            </a:r>
            <a:r>
              <a:rPr lang="en-US" altLang="zh-TW" sz="2000" dirty="0" smtClean="0"/>
              <a:t>…?</a:t>
            </a:r>
          </a:p>
          <a:p>
            <a:pPr algn="r"/>
            <a:r>
              <a:rPr lang="zh-TW" altLang="en-US" sz="2000" dirty="0" smtClean="0"/>
              <a:t>啊，我們用 </a:t>
            </a:r>
            <a:r>
              <a:rPr lang="en-US" altLang="zh-TW" sz="2000" dirty="0" smtClean="0"/>
              <a:t>.NET </a:t>
            </a:r>
            <a:r>
              <a:rPr lang="zh-TW" altLang="en-US" sz="2000" dirty="0" smtClean="0"/>
              <a:t>啦</a:t>
            </a:r>
            <a:r>
              <a:rPr lang="en-US" altLang="zh-TW" sz="2000" dirty="0" smtClean="0"/>
              <a:t/>
            </a:r>
            <a:br>
              <a:rPr lang="en-US" altLang="zh-TW" sz="2000" dirty="0" smtClean="0"/>
            </a:br>
            <a:r>
              <a:rPr lang="zh-TW" altLang="en-US" sz="2000" dirty="0" smtClean="0"/>
              <a:t>那個要 </a:t>
            </a:r>
            <a:r>
              <a:rPr lang="en-US" altLang="zh-TW" sz="2000" dirty="0" smtClean="0"/>
              <a:t>Linux,</a:t>
            </a:r>
            <a:r>
              <a:rPr lang="zh-TW" altLang="en-US" sz="2000" dirty="0" smtClean="0"/>
              <a:t> 沒機會別想了</a:t>
            </a:r>
            <a:r>
              <a:rPr lang="en-US" altLang="zh-TW" sz="2000" dirty="0" smtClean="0"/>
              <a:t>..</a:t>
            </a:r>
          </a:p>
          <a:p>
            <a:r>
              <a:rPr lang="zh-TW" altLang="en-US" sz="2000" dirty="0" smtClean="0"/>
              <a:t>我們改成</a:t>
            </a:r>
            <a:r>
              <a:rPr lang="zh-TW" altLang="en-US" sz="2000" dirty="0"/>
              <a:t> </a:t>
            </a:r>
            <a:r>
              <a:rPr lang="en-US" altLang="zh-TW" sz="2000" dirty="0" smtClean="0"/>
              <a:t>.NET Core </a:t>
            </a:r>
            <a:r>
              <a:rPr lang="zh-TW" altLang="en-US" sz="2000" dirty="0" smtClean="0"/>
              <a:t>就可以了啊</a:t>
            </a:r>
            <a:r>
              <a:rPr lang="en-US" altLang="zh-TW" sz="2000" dirty="0" smtClean="0"/>
              <a:t>…</a:t>
            </a:r>
          </a:p>
          <a:p>
            <a:pPr algn="r"/>
            <a:r>
              <a:rPr lang="zh-TW" altLang="en-US" sz="2000" dirty="0" smtClean="0"/>
              <a:t>吼，我們還在用 </a:t>
            </a:r>
            <a:r>
              <a:rPr lang="en-US" altLang="zh-TW" sz="2000" dirty="0" smtClean="0"/>
              <a:t>ASP.NET Web Form..</a:t>
            </a:r>
            <a:br>
              <a:rPr lang="en-US" altLang="zh-TW" sz="2000" dirty="0" smtClean="0"/>
            </a:br>
            <a:r>
              <a:rPr lang="zh-TW" altLang="en-US" sz="2000" dirty="0" smtClean="0"/>
              <a:t>那個要改 </a:t>
            </a:r>
            <a:r>
              <a:rPr lang="en-US" altLang="zh-TW" sz="2000" dirty="0" smtClean="0"/>
              <a:t>MVC</a:t>
            </a:r>
            <a:r>
              <a:rPr lang="zh-TW" altLang="en-US" sz="2000" dirty="0" smtClean="0"/>
              <a:t> 才能用啊</a:t>
            </a:r>
            <a:r>
              <a:rPr lang="en-US" altLang="zh-TW" sz="2000" dirty="0" smtClean="0"/>
              <a:t>..</a:t>
            </a:r>
            <a:br>
              <a:rPr lang="en-US" altLang="zh-TW" sz="2000" dirty="0" smtClean="0"/>
            </a:br>
            <a:r>
              <a:rPr lang="en-US" altLang="zh-TW" sz="2000" dirty="0" smtClean="0"/>
              <a:t/>
            </a:r>
            <a:br>
              <a:rPr lang="en-US" altLang="zh-TW" sz="2000" dirty="0" smtClean="0"/>
            </a:br>
            <a:r>
              <a:rPr lang="zh-TW" altLang="en-US" sz="2000" dirty="0" smtClean="0"/>
              <a:t>何況，我們用的那堆套件都還沒有 </a:t>
            </a:r>
            <a:r>
              <a:rPr lang="en-US" altLang="zh-TW" sz="2000" dirty="0" smtClean="0"/>
              <a:t>.NET Core </a:t>
            </a:r>
            <a:r>
              <a:rPr lang="zh-TW" altLang="en-US" sz="2000" dirty="0" smtClean="0"/>
              <a:t>版本</a:t>
            </a:r>
            <a:r>
              <a:rPr lang="en-US" altLang="zh-TW" sz="2000" dirty="0" smtClean="0"/>
              <a:t>..</a:t>
            </a:r>
          </a:p>
        </p:txBody>
      </p:sp>
    </p:spTree>
    <p:extLst>
      <p:ext uri="{BB962C8B-B14F-4D97-AF65-F5344CB8AC3E}">
        <p14:creationId xmlns:p14="http://schemas.microsoft.com/office/powerpoint/2010/main" val="4189209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改版開發步驟</a:t>
            </a:r>
            <a:r>
              <a:rPr lang="en-US" altLang="zh-TW" dirty="0" smtClean="0"/>
              <a:t>:</a:t>
            </a:r>
            <a:endParaRPr lang="zh-TW" altLang="en-US" dirty="0"/>
          </a:p>
        </p:txBody>
      </p:sp>
      <p:sp>
        <p:nvSpPr>
          <p:cNvPr id="3" name="內容版面配置區 2"/>
          <p:cNvSpPr>
            <a:spLocks noGrp="1"/>
          </p:cNvSpPr>
          <p:nvPr>
            <p:ph idx="1"/>
          </p:nvPr>
        </p:nvSpPr>
        <p:spPr/>
        <p:txBody>
          <a:bodyPr>
            <a:noAutofit/>
          </a:bodyPr>
          <a:lstStyle/>
          <a:p>
            <a:r>
              <a:rPr lang="zh-TW" altLang="en-US" b="1" dirty="0" smtClean="0">
                <a:solidFill>
                  <a:srgbClr val="FFFF00"/>
                </a:solidFill>
              </a:rPr>
              <a:t>切割</a:t>
            </a:r>
            <a:r>
              <a:rPr lang="en-US" altLang="zh-TW" dirty="0" smtClean="0"/>
              <a:t>:</a:t>
            </a:r>
            <a:r>
              <a:rPr lang="zh-TW" altLang="en-US" dirty="0" smtClean="0"/>
              <a:t> 找出系統的邊界，挑出適合切割出獨立的微服務區塊</a:t>
            </a:r>
            <a:endParaRPr lang="en-US" altLang="zh-TW" dirty="0" smtClean="0"/>
          </a:p>
          <a:p>
            <a:r>
              <a:rPr lang="zh-TW" altLang="en-US" b="1" dirty="0" smtClean="0">
                <a:solidFill>
                  <a:srgbClr val="FFFF00"/>
                </a:solidFill>
              </a:rPr>
              <a:t>介面</a:t>
            </a:r>
            <a:r>
              <a:rPr lang="en-US" altLang="zh-TW" dirty="0" smtClean="0"/>
              <a:t>:</a:t>
            </a:r>
            <a:r>
              <a:rPr lang="zh-TW" altLang="en-US" dirty="0" smtClean="0"/>
              <a:t> 定義 </a:t>
            </a:r>
            <a:r>
              <a:rPr lang="en-US" altLang="zh-TW" dirty="0" smtClean="0"/>
              <a:t>API</a:t>
            </a:r>
            <a:r>
              <a:rPr lang="zh-TW" altLang="en-US" dirty="0" smtClean="0"/>
              <a:t> </a:t>
            </a:r>
            <a:r>
              <a:rPr lang="en-US" altLang="zh-TW" dirty="0" smtClean="0"/>
              <a:t>, PROTOCOL, </a:t>
            </a:r>
            <a:r>
              <a:rPr lang="zh-TW" altLang="en-US" dirty="0" smtClean="0"/>
              <a:t>對應的 </a:t>
            </a:r>
            <a:r>
              <a:rPr lang="en-US" altLang="zh-TW" dirty="0" smtClean="0"/>
              <a:t>SDK, </a:t>
            </a:r>
            <a:r>
              <a:rPr lang="zh-TW" altLang="en-US" dirty="0" smtClean="0">
                <a:solidFill>
                  <a:srgbClr val="FFFF00"/>
                </a:solidFill>
              </a:rPr>
              <a:t>版本相容</a:t>
            </a:r>
            <a:r>
              <a:rPr lang="zh-TW" altLang="en-US" dirty="0">
                <a:solidFill>
                  <a:srgbClr val="FFFF00"/>
                </a:solidFill>
              </a:rPr>
              <a:t>性</a:t>
            </a:r>
            <a:r>
              <a:rPr lang="zh-TW" altLang="en-US" dirty="0" smtClean="0">
                <a:solidFill>
                  <a:srgbClr val="FFFF00"/>
                </a:solidFill>
              </a:rPr>
              <a:t>與安全性原則</a:t>
            </a:r>
            <a:endParaRPr lang="en-US" altLang="zh-TW" dirty="0" smtClean="0">
              <a:solidFill>
                <a:srgbClr val="FFFF00"/>
              </a:solidFill>
            </a:endParaRPr>
          </a:p>
          <a:p>
            <a:r>
              <a:rPr lang="zh-TW" altLang="en-US" b="1" dirty="0" smtClean="0">
                <a:solidFill>
                  <a:srgbClr val="FFFF00"/>
                </a:solidFill>
              </a:rPr>
              <a:t>架構安全</a:t>
            </a:r>
            <a:r>
              <a:rPr lang="en-US" altLang="zh-TW" dirty="0" smtClean="0"/>
              <a:t>:</a:t>
            </a:r>
            <a:r>
              <a:rPr lang="zh-TW" altLang="en-US" dirty="0" smtClean="0"/>
              <a:t> 服務之間的安全機制，採用授權 </a:t>
            </a:r>
            <a:r>
              <a:rPr lang="en-US" altLang="zh-TW" dirty="0" smtClean="0"/>
              <a:t>TOKEN,</a:t>
            </a:r>
            <a:r>
              <a:rPr lang="zh-TW" altLang="en-US" dirty="0" smtClean="0"/>
              <a:t> </a:t>
            </a:r>
            <a:r>
              <a:rPr lang="en-US" altLang="zh-TW" dirty="0" smtClean="0"/>
              <a:t>JSON</a:t>
            </a:r>
            <a:r>
              <a:rPr lang="zh-TW" altLang="en-US" dirty="0" smtClean="0"/>
              <a:t> </a:t>
            </a:r>
            <a:r>
              <a:rPr lang="en-US" altLang="zh-TW" dirty="0" smtClean="0"/>
              <a:t>+</a:t>
            </a:r>
            <a:r>
              <a:rPr lang="zh-TW" altLang="en-US" dirty="0" smtClean="0"/>
              <a:t> 數位簽章</a:t>
            </a:r>
            <a:r>
              <a:rPr lang="en-US" altLang="zh-TW" dirty="0" smtClean="0"/>
              <a:t>(AES)</a:t>
            </a:r>
          </a:p>
          <a:p>
            <a:endParaRPr lang="en-US" altLang="zh-TW" b="1" dirty="0" smtClean="0">
              <a:solidFill>
                <a:srgbClr val="FFFF00"/>
              </a:solidFill>
            </a:endParaRPr>
          </a:p>
          <a:p>
            <a:r>
              <a:rPr lang="zh-TW" altLang="en-US" b="1" dirty="0" smtClean="0">
                <a:solidFill>
                  <a:srgbClr val="FFFF00"/>
                </a:solidFill>
              </a:rPr>
              <a:t>框架</a:t>
            </a:r>
            <a:r>
              <a:rPr lang="en-US" altLang="zh-TW" dirty="0" smtClean="0"/>
              <a:t>:</a:t>
            </a:r>
            <a:r>
              <a:rPr lang="zh-TW" altLang="en-US" dirty="0" smtClean="0"/>
              <a:t> 決定服務要採用的開發技術、</a:t>
            </a:r>
            <a:r>
              <a:rPr lang="zh-TW" altLang="en-US" dirty="0" smtClean="0">
                <a:solidFill>
                  <a:srgbClr val="FFFF00"/>
                </a:solidFill>
              </a:rPr>
              <a:t>框架</a:t>
            </a:r>
            <a:r>
              <a:rPr lang="zh-TW" altLang="en-US" dirty="0" smtClean="0"/>
              <a:t>、執行環境</a:t>
            </a:r>
            <a:endParaRPr lang="en-US" altLang="zh-TW" dirty="0" smtClean="0"/>
          </a:p>
          <a:p>
            <a:r>
              <a:rPr lang="zh-TW" altLang="en-US" b="1" dirty="0" smtClean="0">
                <a:solidFill>
                  <a:srgbClr val="FFFF00"/>
                </a:solidFill>
              </a:rPr>
              <a:t>重構</a:t>
            </a:r>
            <a:r>
              <a:rPr lang="en-US" altLang="zh-TW" dirty="0" smtClean="0"/>
              <a:t>:</a:t>
            </a:r>
            <a:r>
              <a:rPr lang="zh-TW" altLang="en-US" dirty="0" smtClean="0"/>
              <a:t> 用重構 </a:t>
            </a:r>
            <a:r>
              <a:rPr lang="en-US" altLang="zh-TW" dirty="0" smtClean="0"/>
              <a:t>+</a:t>
            </a:r>
            <a:r>
              <a:rPr lang="zh-TW" altLang="en-US" dirty="0" smtClean="0"/>
              <a:t> 單元測試，</a:t>
            </a:r>
            <a:r>
              <a:rPr lang="zh-TW" altLang="en-US" dirty="0" smtClean="0">
                <a:solidFill>
                  <a:srgbClr val="FFFF00"/>
                </a:solidFill>
              </a:rPr>
              <a:t>逐步改善</a:t>
            </a:r>
            <a:r>
              <a:rPr lang="zh-TW" altLang="en-US" dirty="0" smtClean="0"/>
              <a:t>原本</a:t>
            </a:r>
            <a:r>
              <a:rPr lang="zh-TW" altLang="en-US" dirty="0"/>
              <a:t>的</a:t>
            </a:r>
            <a:r>
              <a:rPr lang="zh-TW" altLang="en-US" dirty="0" smtClean="0"/>
              <a:t>系統架構，切割出獨立服務</a:t>
            </a:r>
            <a:endParaRPr lang="en-US" altLang="zh-TW" dirty="0" smtClean="0"/>
          </a:p>
          <a:p>
            <a:r>
              <a:rPr lang="zh-TW" altLang="en-US" b="1" dirty="0" smtClean="0">
                <a:solidFill>
                  <a:srgbClr val="FFFF00"/>
                </a:solidFill>
              </a:rPr>
              <a:t>測試</a:t>
            </a:r>
            <a:r>
              <a:rPr lang="en-US" altLang="zh-TW" dirty="0" smtClean="0"/>
              <a:t>:</a:t>
            </a:r>
            <a:r>
              <a:rPr lang="zh-TW" altLang="en-US" dirty="0" smtClean="0"/>
              <a:t> 佈署容易，可局部更新，</a:t>
            </a:r>
            <a:r>
              <a:rPr lang="zh-TW" altLang="en-US" dirty="0" smtClean="0">
                <a:solidFill>
                  <a:srgbClr val="FFFF00"/>
                </a:solidFill>
              </a:rPr>
              <a:t>可隨時使用真實的環境測試</a:t>
            </a:r>
            <a:endParaRPr lang="en-US" altLang="zh-TW" dirty="0">
              <a:solidFill>
                <a:srgbClr val="FFFF00"/>
              </a:solidFill>
            </a:endParaRPr>
          </a:p>
          <a:p>
            <a:r>
              <a:rPr lang="zh-TW" altLang="en-US" b="1" dirty="0" smtClean="0">
                <a:solidFill>
                  <a:srgbClr val="FFFF00"/>
                </a:solidFill>
              </a:rPr>
              <a:t>追蹤</a:t>
            </a:r>
            <a:r>
              <a:rPr lang="en-US" altLang="zh-TW" dirty="0" smtClean="0"/>
              <a:t>:</a:t>
            </a:r>
            <a:r>
              <a:rPr lang="zh-TW" altLang="en-US" dirty="0" smtClean="0"/>
              <a:t> 規劃統一的 </a:t>
            </a:r>
            <a:r>
              <a:rPr lang="en-US" altLang="zh-TW" dirty="0" smtClean="0"/>
              <a:t>LOG</a:t>
            </a:r>
            <a:r>
              <a:rPr lang="zh-TW" altLang="en-US" dirty="0" smtClean="0"/>
              <a:t> 機制，</a:t>
            </a:r>
            <a:r>
              <a:rPr lang="zh-TW" altLang="en-US" dirty="0" smtClean="0">
                <a:solidFill>
                  <a:srgbClr val="FFFF00"/>
                </a:solidFill>
              </a:rPr>
              <a:t>按操作序號追蹤</a:t>
            </a:r>
            <a:r>
              <a:rPr lang="zh-TW" altLang="en-US" dirty="0" smtClean="0"/>
              <a:t>，解決跨服務問題排除</a:t>
            </a:r>
            <a:endParaRPr lang="en-US" altLang="zh-TW" dirty="0" smtClean="0"/>
          </a:p>
          <a:p>
            <a:endParaRPr lang="en-US" altLang="zh-TW" b="1" dirty="0" smtClean="0">
              <a:solidFill>
                <a:srgbClr val="FFFF00"/>
              </a:solidFill>
            </a:endParaRPr>
          </a:p>
          <a:p>
            <a:r>
              <a:rPr lang="zh-TW" altLang="en-US" b="1" dirty="0" smtClean="0">
                <a:solidFill>
                  <a:srgbClr val="FFFF00"/>
                </a:solidFill>
              </a:rPr>
              <a:t>監控</a:t>
            </a:r>
            <a:r>
              <a:rPr lang="en-US" altLang="zh-TW" dirty="0"/>
              <a:t>:</a:t>
            </a:r>
            <a:r>
              <a:rPr lang="zh-TW" altLang="en-US" dirty="0"/>
              <a:t> 服務運作狀況，服務效能表現，服務失敗後的處理原則</a:t>
            </a:r>
            <a:endParaRPr lang="en-US" altLang="zh-TW" dirty="0"/>
          </a:p>
          <a:p>
            <a:r>
              <a:rPr lang="zh-TW" altLang="en-US" b="1" dirty="0" smtClean="0">
                <a:solidFill>
                  <a:srgbClr val="FFFF00"/>
                </a:solidFill>
              </a:rPr>
              <a:t>壓測</a:t>
            </a:r>
            <a:r>
              <a:rPr lang="en-US" altLang="zh-TW" dirty="0" smtClean="0"/>
              <a:t>:</a:t>
            </a:r>
            <a:r>
              <a:rPr lang="zh-TW" altLang="en-US" dirty="0" smtClean="0"/>
              <a:t> 了解單一服務效能瓶頸，與運作規模的上限</a:t>
            </a:r>
            <a:endParaRPr lang="en-US" altLang="zh-TW" dirty="0" smtClean="0"/>
          </a:p>
        </p:txBody>
      </p:sp>
    </p:spTree>
    <p:extLst>
      <p:ext uri="{BB962C8B-B14F-4D97-AF65-F5344CB8AC3E}">
        <p14:creationId xmlns:p14="http://schemas.microsoft.com/office/powerpoint/2010/main" val="20089768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原本的架構 </a:t>
            </a:r>
            <a:r>
              <a:rPr lang="en-US" altLang="zh-TW" dirty="0" smtClean="0"/>
              <a:t>(Before 2014)</a:t>
            </a:r>
            <a:br>
              <a:rPr lang="en-US" altLang="zh-TW" dirty="0" smtClean="0"/>
            </a:br>
            <a:endParaRPr lang="zh-TW" altLang="en-US" dirty="0"/>
          </a:p>
        </p:txBody>
      </p:sp>
      <p:pic>
        <p:nvPicPr>
          <p:cNvPr id="3" name="圖片 2" descr="database server by lyte - Database Serv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88976" y="4235925"/>
            <a:ext cx="1040607" cy="1278779"/>
          </a:xfrm>
          <a:prstGeom prst="rect">
            <a:avLst/>
          </a:prstGeom>
        </p:spPr>
      </p:pic>
      <p:sp>
        <p:nvSpPr>
          <p:cNvPr id="9" name="矩形 8"/>
          <p:cNvSpPr/>
          <p:nvPr/>
        </p:nvSpPr>
        <p:spPr>
          <a:xfrm>
            <a:off x="2485293" y="1772788"/>
            <a:ext cx="4021015" cy="1992923"/>
          </a:xfrm>
          <a:prstGeom prst="rect">
            <a:avLst/>
          </a:prstGeom>
          <a:solidFill>
            <a:srgbClr val="FFFFFF">
              <a:alpha val="50196"/>
            </a:srgbClr>
          </a:solidFill>
          <a:ln>
            <a:solidFill>
              <a:schemeClr val="tx1">
                <a:lumMod val="95000"/>
              </a:schemeClr>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pic>
        <p:nvPicPr>
          <p:cNvPr id="4" name="圖片 3" descr="file server by lyte - File Serve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26128" y="4232757"/>
            <a:ext cx="1113692" cy="1281947"/>
          </a:xfrm>
          <a:prstGeom prst="rect">
            <a:avLst/>
          </a:prstGeom>
        </p:spPr>
      </p:pic>
      <p:pic>
        <p:nvPicPr>
          <p:cNvPr id="6" name="圖片 5" descr="web server by lyte - Web Serve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86625" y="2099156"/>
            <a:ext cx="1022655" cy="1224736"/>
          </a:xfrm>
          <a:prstGeom prst="rect">
            <a:avLst/>
          </a:prstGeom>
        </p:spPr>
      </p:pic>
      <p:pic>
        <p:nvPicPr>
          <p:cNvPr id="7" name="圖片 6" descr="web server by lyte - Web Serve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00317" y="2099156"/>
            <a:ext cx="1022655" cy="1224736"/>
          </a:xfrm>
          <a:prstGeom prst="rect">
            <a:avLst/>
          </a:prstGeom>
        </p:spPr>
      </p:pic>
      <p:pic>
        <p:nvPicPr>
          <p:cNvPr id="8" name="圖片 7" descr="web server by lyte - Web Serve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14009" y="2099156"/>
            <a:ext cx="1022655" cy="1224736"/>
          </a:xfrm>
          <a:prstGeom prst="rect">
            <a:avLst/>
          </a:prstGeom>
        </p:spPr>
      </p:pic>
      <p:sp>
        <p:nvSpPr>
          <p:cNvPr id="10" name="文字方塊 9"/>
          <p:cNvSpPr txBox="1"/>
          <p:nvPr/>
        </p:nvSpPr>
        <p:spPr>
          <a:xfrm>
            <a:off x="3853755" y="3371858"/>
            <a:ext cx="2622256" cy="369332"/>
          </a:xfrm>
          <a:prstGeom prst="rect">
            <a:avLst/>
          </a:prstGeom>
          <a:noFill/>
        </p:spPr>
        <p:txBody>
          <a:bodyPr wrap="none" rtlCol="0">
            <a:spAutoFit/>
          </a:bodyPr>
          <a:lstStyle/>
          <a:p>
            <a:r>
              <a:rPr lang="en-US" altLang="zh-TW" dirty="0" smtClean="0">
                <a:solidFill>
                  <a:schemeClr val="bg1"/>
                </a:solidFill>
              </a:rPr>
              <a:t>Web Server (IIS)</a:t>
            </a:r>
            <a:r>
              <a:rPr lang="zh-TW" altLang="en-US" dirty="0" smtClean="0">
                <a:solidFill>
                  <a:schemeClr val="bg1"/>
                </a:solidFill>
              </a:rPr>
              <a:t> </a:t>
            </a:r>
            <a:r>
              <a:rPr lang="en-US" altLang="zh-TW" dirty="0" smtClean="0">
                <a:solidFill>
                  <a:schemeClr val="bg1"/>
                </a:solidFill>
              </a:rPr>
              <a:t>With NLB</a:t>
            </a:r>
          </a:p>
        </p:txBody>
      </p:sp>
      <p:sp>
        <p:nvSpPr>
          <p:cNvPr id="11" name="文字方塊 10"/>
          <p:cNvSpPr txBox="1"/>
          <p:nvPr/>
        </p:nvSpPr>
        <p:spPr>
          <a:xfrm>
            <a:off x="3156254" y="5477281"/>
            <a:ext cx="1197636" cy="646331"/>
          </a:xfrm>
          <a:prstGeom prst="rect">
            <a:avLst/>
          </a:prstGeom>
          <a:noFill/>
        </p:spPr>
        <p:txBody>
          <a:bodyPr wrap="none" rtlCol="0">
            <a:spAutoFit/>
          </a:bodyPr>
          <a:lstStyle/>
          <a:p>
            <a:r>
              <a:rPr lang="en-US" altLang="zh-TW" dirty="0" smtClean="0"/>
              <a:t>Microsoft </a:t>
            </a:r>
          </a:p>
          <a:p>
            <a:r>
              <a:rPr lang="en-US" altLang="zh-TW" dirty="0" smtClean="0"/>
              <a:t>SQL Server</a:t>
            </a:r>
            <a:endParaRPr lang="zh-TW" altLang="en-US" dirty="0"/>
          </a:p>
        </p:txBody>
      </p:sp>
      <p:sp>
        <p:nvSpPr>
          <p:cNvPr id="12" name="文字方塊 11"/>
          <p:cNvSpPr txBox="1"/>
          <p:nvPr/>
        </p:nvSpPr>
        <p:spPr>
          <a:xfrm>
            <a:off x="4471414" y="5477281"/>
            <a:ext cx="1249060" cy="646331"/>
          </a:xfrm>
          <a:prstGeom prst="rect">
            <a:avLst/>
          </a:prstGeom>
          <a:noFill/>
        </p:spPr>
        <p:txBody>
          <a:bodyPr wrap="none" rtlCol="0">
            <a:spAutoFit/>
          </a:bodyPr>
          <a:lstStyle/>
          <a:p>
            <a:r>
              <a:rPr lang="en-US" altLang="zh-TW" dirty="0" smtClean="0"/>
              <a:t>File Server</a:t>
            </a:r>
          </a:p>
          <a:p>
            <a:r>
              <a:rPr lang="en-US" altLang="zh-TW" dirty="0" smtClean="0"/>
              <a:t>(</a:t>
            </a:r>
            <a:r>
              <a:rPr lang="zh-TW" altLang="en-US" dirty="0" smtClean="0"/>
              <a:t>存放教材</a:t>
            </a:r>
            <a:r>
              <a:rPr lang="en-US" altLang="zh-TW" dirty="0" smtClean="0"/>
              <a:t>)</a:t>
            </a:r>
            <a:endParaRPr lang="zh-TW" altLang="en-US" dirty="0"/>
          </a:p>
        </p:txBody>
      </p:sp>
      <p:cxnSp>
        <p:nvCxnSpPr>
          <p:cNvPr id="16" name="直線單箭頭接點 15"/>
          <p:cNvCxnSpPr>
            <a:endCxn id="3" idx="0"/>
          </p:cNvCxnSpPr>
          <p:nvPr/>
        </p:nvCxnSpPr>
        <p:spPr>
          <a:xfrm flipH="1">
            <a:off x="3909280" y="3765711"/>
            <a:ext cx="264136" cy="4702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endCxn id="4" idx="0"/>
          </p:cNvCxnSpPr>
          <p:nvPr/>
        </p:nvCxnSpPr>
        <p:spPr>
          <a:xfrm>
            <a:off x="4882295" y="3789156"/>
            <a:ext cx="300679" cy="4436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32183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圓角矩形 43"/>
          <p:cNvSpPr/>
          <p:nvPr/>
        </p:nvSpPr>
        <p:spPr>
          <a:xfrm>
            <a:off x="6493158" y="4604264"/>
            <a:ext cx="1563447" cy="2098307"/>
          </a:xfrm>
          <a:prstGeom prst="roundRect">
            <a:avLst>
              <a:gd name="adj" fmla="val 1431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42" name="圓角矩形 41"/>
          <p:cNvSpPr/>
          <p:nvPr/>
        </p:nvSpPr>
        <p:spPr>
          <a:xfrm>
            <a:off x="2708044" y="4604264"/>
            <a:ext cx="2129293" cy="2098307"/>
          </a:xfrm>
          <a:prstGeom prst="roundRect">
            <a:avLst>
              <a:gd name="adj" fmla="val 1431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4" name="圓角矩形 3"/>
          <p:cNvSpPr/>
          <p:nvPr/>
        </p:nvSpPr>
        <p:spPr>
          <a:xfrm>
            <a:off x="1422439" y="2169329"/>
            <a:ext cx="2129293" cy="166216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normAutofit/>
          </a:bodyPr>
          <a:lstStyle/>
          <a:p>
            <a:r>
              <a:rPr lang="zh-TW" altLang="en-US" dirty="0"/>
              <a:t>微</a:t>
            </a:r>
            <a:r>
              <a:rPr lang="zh-TW" altLang="en-US" dirty="0" smtClean="0"/>
              <a:t>服務版</a:t>
            </a:r>
            <a:r>
              <a:rPr lang="zh-TW" altLang="en-US" dirty="0"/>
              <a:t>本</a:t>
            </a:r>
            <a:r>
              <a:rPr lang="zh-TW" altLang="en-US" dirty="0" smtClean="0"/>
              <a:t>的架構 </a:t>
            </a:r>
            <a:r>
              <a:rPr lang="en-US" altLang="zh-TW" dirty="0" smtClean="0"/>
              <a:t>(2016)</a:t>
            </a:r>
            <a:br>
              <a:rPr lang="en-US" altLang="zh-TW" dirty="0" smtClean="0"/>
            </a:br>
            <a:endParaRPr lang="zh-TW" altLang="en-US" dirty="0"/>
          </a:p>
        </p:txBody>
      </p:sp>
      <p:pic>
        <p:nvPicPr>
          <p:cNvPr id="3" name="圖片 2" descr="database server by lyte - Database Serv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6512" y="4733456"/>
            <a:ext cx="1040607" cy="1278779"/>
          </a:xfrm>
          <a:prstGeom prst="rect">
            <a:avLst/>
          </a:prstGeom>
        </p:spPr>
      </p:pic>
      <p:pic>
        <p:nvPicPr>
          <p:cNvPr id="6" name="圖片 5" descr="web server by lyte - Web Serve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81590" y="2258801"/>
            <a:ext cx="1022655" cy="1224736"/>
          </a:xfrm>
          <a:prstGeom prst="rect">
            <a:avLst/>
          </a:prstGeom>
        </p:spPr>
      </p:pic>
      <p:pic>
        <p:nvPicPr>
          <p:cNvPr id="7" name="圖片 6" descr="web server by lyte - Web Serve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5282" y="2258801"/>
            <a:ext cx="1022655" cy="1224736"/>
          </a:xfrm>
          <a:prstGeom prst="rect">
            <a:avLst/>
          </a:prstGeom>
        </p:spPr>
      </p:pic>
      <p:pic>
        <p:nvPicPr>
          <p:cNvPr id="8" name="圖片 7" descr="web server by lyte - Web Serve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8974" y="2258801"/>
            <a:ext cx="1022655" cy="1224736"/>
          </a:xfrm>
          <a:prstGeom prst="rect">
            <a:avLst/>
          </a:prstGeom>
        </p:spPr>
      </p:pic>
      <p:sp>
        <p:nvSpPr>
          <p:cNvPr id="11" name="文字方塊 10"/>
          <p:cNvSpPr txBox="1"/>
          <p:nvPr/>
        </p:nvSpPr>
        <p:spPr>
          <a:xfrm>
            <a:off x="2801016" y="5946207"/>
            <a:ext cx="1993816" cy="646331"/>
          </a:xfrm>
          <a:prstGeom prst="rect">
            <a:avLst/>
          </a:prstGeom>
          <a:noFill/>
        </p:spPr>
        <p:txBody>
          <a:bodyPr wrap="none" rtlCol="0">
            <a:spAutoFit/>
          </a:bodyPr>
          <a:lstStyle/>
          <a:p>
            <a:pPr algn="ctr"/>
            <a:r>
              <a:rPr lang="en-US" altLang="zh-TW" dirty="0" smtClean="0"/>
              <a:t>Subversion</a:t>
            </a:r>
          </a:p>
          <a:p>
            <a:pPr algn="ctr"/>
            <a:r>
              <a:rPr lang="en-US" altLang="zh-TW" dirty="0" smtClean="0"/>
              <a:t>Content Repository</a:t>
            </a:r>
            <a:endParaRPr lang="zh-TW" altLang="en-US" dirty="0"/>
          </a:p>
        </p:txBody>
      </p:sp>
      <p:sp>
        <p:nvSpPr>
          <p:cNvPr id="12" name="文字方塊 11"/>
          <p:cNvSpPr txBox="1"/>
          <p:nvPr/>
        </p:nvSpPr>
        <p:spPr>
          <a:xfrm>
            <a:off x="4880355" y="5946207"/>
            <a:ext cx="1197636" cy="646331"/>
          </a:xfrm>
          <a:prstGeom prst="rect">
            <a:avLst/>
          </a:prstGeom>
          <a:noFill/>
        </p:spPr>
        <p:txBody>
          <a:bodyPr wrap="none" rtlCol="0">
            <a:spAutoFit/>
          </a:bodyPr>
          <a:lstStyle/>
          <a:p>
            <a:pPr algn="ctr"/>
            <a:r>
              <a:rPr lang="en-US" altLang="zh-TW" dirty="0" smtClean="0"/>
              <a:t>Microsoft</a:t>
            </a:r>
          </a:p>
          <a:p>
            <a:pPr algn="ctr"/>
            <a:r>
              <a:rPr lang="en-US" altLang="zh-TW" dirty="0" smtClean="0"/>
              <a:t>SQL Server</a:t>
            </a:r>
            <a:endParaRPr lang="zh-TW" altLang="en-US" dirty="0"/>
          </a:p>
        </p:txBody>
      </p:sp>
      <p:pic>
        <p:nvPicPr>
          <p:cNvPr id="14" name="圖片 13" descr="web server by lyte - Web Serve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5170" y="823297"/>
            <a:ext cx="1022655" cy="1224736"/>
          </a:xfrm>
          <a:prstGeom prst="rect">
            <a:avLst/>
          </a:prstGeom>
        </p:spPr>
      </p:pic>
      <p:pic>
        <p:nvPicPr>
          <p:cNvPr id="15" name="圖片 14" descr="web server by lyte - Web Serve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79549" y="823297"/>
            <a:ext cx="1022655" cy="1224736"/>
          </a:xfrm>
          <a:prstGeom prst="rect">
            <a:avLst/>
          </a:prstGeom>
        </p:spPr>
      </p:pic>
      <p:pic>
        <p:nvPicPr>
          <p:cNvPr id="17" name="圖片 16" descr="web server by lyte - Web Serve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68704" y="4730288"/>
            <a:ext cx="1022655" cy="1224736"/>
          </a:xfrm>
          <a:prstGeom prst="rect">
            <a:avLst/>
          </a:prstGeom>
        </p:spPr>
      </p:pic>
      <p:pic>
        <p:nvPicPr>
          <p:cNvPr id="19" name="圖片 18" descr="web server by lyte - Web Serve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0389" y="2258801"/>
            <a:ext cx="1022655" cy="1224736"/>
          </a:xfrm>
          <a:prstGeom prst="rect">
            <a:avLst/>
          </a:prstGeom>
        </p:spPr>
      </p:pic>
      <p:pic>
        <p:nvPicPr>
          <p:cNvPr id="20" name="圖片 19" descr="database server by lyte - Database Serv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6315" y="4733456"/>
            <a:ext cx="1040607" cy="1278779"/>
          </a:xfrm>
          <a:prstGeom prst="rect">
            <a:avLst/>
          </a:prstGeom>
        </p:spPr>
      </p:pic>
      <p:sp>
        <p:nvSpPr>
          <p:cNvPr id="21" name="文字方塊 20"/>
          <p:cNvSpPr txBox="1"/>
          <p:nvPr/>
        </p:nvSpPr>
        <p:spPr>
          <a:xfrm>
            <a:off x="6579549" y="5946207"/>
            <a:ext cx="1155957" cy="369332"/>
          </a:xfrm>
          <a:prstGeom prst="rect">
            <a:avLst/>
          </a:prstGeom>
          <a:noFill/>
        </p:spPr>
        <p:txBody>
          <a:bodyPr wrap="none" rtlCol="0">
            <a:spAutoFit/>
          </a:bodyPr>
          <a:lstStyle/>
          <a:p>
            <a:r>
              <a:rPr lang="en-US" altLang="zh-TW" dirty="0" smtClean="0"/>
              <a:t>Job Server</a:t>
            </a:r>
            <a:endParaRPr lang="zh-TW" altLang="en-US" dirty="0"/>
          </a:p>
        </p:txBody>
      </p:sp>
      <p:sp>
        <p:nvSpPr>
          <p:cNvPr id="22" name="文字方塊 21"/>
          <p:cNvSpPr txBox="1"/>
          <p:nvPr/>
        </p:nvSpPr>
        <p:spPr>
          <a:xfrm>
            <a:off x="5088398" y="3462165"/>
            <a:ext cx="1303434" cy="369332"/>
          </a:xfrm>
          <a:prstGeom prst="rect">
            <a:avLst/>
          </a:prstGeom>
          <a:noFill/>
        </p:spPr>
        <p:txBody>
          <a:bodyPr wrap="none" rtlCol="0">
            <a:spAutoFit/>
          </a:bodyPr>
          <a:lstStyle/>
          <a:p>
            <a:r>
              <a:rPr lang="en-US" altLang="zh-TW" dirty="0" smtClean="0"/>
              <a:t>HCM Server</a:t>
            </a:r>
            <a:endParaRPr lang="zh-TW" altLang="en-US" dirty="0"/>
          </a:p>
        </p:txBody>
      </p:sp>
      <p:sp>
        <p:nvSpPr>
          <p:cNvPr id="23" name="文字方塊 22"/>
          <p:cNvSpPr txBox="1"/>
          <p:nvPr/>
        </p:nvSpPr>
        <p:spPr>
          <a:xfrm>
            <a:off x="1798139" y="3462165"/>
            <a:ext cx="1487010" cy="369332"/>
          </a:xfrm>
          <a:prstGeom prst="rect">
            <a:avLst/>
          </a:prstGeom>
          <a:noFill/>
        </p:spPr>
        <p:txBody>
          <a:bodyPr wrap="none" rtlCol="0">
            <a:spAutoFit/>
          </a:bodyPr>
          <a:lstStyle/>
          <a:p>
            <a:r>
              <a:rPr lang="en-US" altLang="zh-TW" dirty="0" smtClean="0"/>
              <a:t>Course Server</a:t>
            </a:r>
            <a:endParaRPr lang="zh-TW" altLang="en-US" dirty="0"/>
          </a:p>
        </p:txBody>
      </p:sp>
      <p:sp>
        <p:nvSpPr>
          <p:cNvPr id="24" name="文字方塊 23"/>
          <p:cNvSpPr txBox="1"/>
          <p:nvPr/>
        </p:nvSpPr>
        <p:spPr>
          <a:xfrm>
            <a:off x="2592958" y="1577386"/>
            <a:ext cx="3028008" cy="369332"/>
          </a:xfrm>
          <a:prstGeom prst="rect">
            <a:avLst/>
          </a:prstGeom>
          <a:noFill/>
        </p:spPr>
        <p:txBody>
          <a:bodyPr wrap="none" rtlCol="0">
            <a:spAutoFit/>
          </a:bodyPr>
          <a:lstStyle/>
          <a:p>
            <a:r>
              <a:rPr lang="en-US" altLang="zh-TW" dirty="0" smtClean="0"/>
              <a:t>Reverse Proxy + Load Balancer</a:t>
            </a:r>
          </a:p>
        </p:txBody>
      </p:sp>
      <p:cxnSp>
        <p:nvCxnSpPr>
          <p:cNvPr id="13" name="直線單箭頭接點 12"/>
          <p:cNvCxnSpPr/>
          <p:nvPr/>
        </p:nvCxnSpPr>
        <p:spPr>
          <a:xfrm>
            <a:off x="2978376" y="3802210"/>
            <a:ext cx="555075" cy="9963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肘形接點 25"/>
          <p:cNvCxnSpPr>
            <a:stCxn id="15" idx="3"/>
            <a:endCxn id="8" idx="3"/>
          </p:cNvCxnSpPr>
          <p:nvPr/>
        </p:nvCxnSpPr>
        <p:spPr>
          <a:xfrm flipH="1">
            <a:off x="7431629" y="1435665"/>
            <a:ext cx="170575" cy="1435504"/>
          </a:xfrm>
          <a:prstGeom prst="bentConnector3">
            <a:avLst>
              <a:gd name="adj1" fmla="val -13401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肘形接點 27"/>
          <p:cNvCxnSpPr>
            <a:stCxn id="14" idx="1"/>
            <a:endCxn id="19" idx="1"/>
          </p:cNvCxnSpPr>
          <p:nvPr/>
        </p:nvCxnSpPr>
        <p:spPr>
          <a:xfrm rot="10800000" flipV="1">
            <a:off x="2200390" y="1435665"/>
            <a:ext cx="3344781" cy="1435504"/>
          </a:xfrm>
          <a:prstGeom prst="bentConnector3">
            <a:avLst>
              <a:gd name="adj1" fmla="val 10683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flipH="1">
            <a:off x="4248310" y="3795620"/>
            <a:ext cx="955935" cy="9804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flipH="1">
            <a:off x="5546816" y="3831497"/>
            <a:ext cx="122502" cy="9256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a:off x="6148698" y="3831497"/>
            <a:ext cx="953164" cy="8647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257908" y="4232031"/>
            <a:ext cx="2954655" cy="1754326"/>
          </a:xfrm>
          <a:prstGeom prst="rect">
            <a:avLst/>
          </a:prstGeom>
          <a:noFill/>
        </p:spPr>
        <p:txBody>
          <a:bodyPr wrap="none" rtlCol="0">
            <a:spAutoFit/>
          </a:bodyPr>
          <a:lstStyle/>
          <a:p>
            <a:r>
              <a:rPr lang="zh-TW" altLang="en-US" dirty="0" smtClean="0"/>
              <a:t>第一階段</a:t>
            </a:r>
            <a:r>
              <a:rPr lang="en-US" altLang="zh-TW" dirty="0" smtClean="0"/>
              <a:t>:</a:t>
            </a:r>
          </a:p>
          <a:p>
            <a:endParaRPr lang="en-US" altLang="zh-TW" dirty="0"/>
          </a:p>
          <a:p>
            <a:r>
              <a:rPr lang="zh-TW" altLang="en-US" dirty="0" smtClean="0"/>
              <a:t>將 </a:t>
            </a:r>
            <a:r>
              <a:rPr lang="en-US" altLang="zh-TW" dirty="0" smtClean="0"/>
              <a:t>“</a:t>
            </a:r>
            <a:r>
              <a:rPr lang="zh-TW" altLang="en-US" dirty="0" smtClean="0"/>
              <a:t>上課</a:t>
            </a:r>
            <a:r>
              <a:rPr lang="en-US" altLang="zh-TW" dirty="0" smtClean="0"/>
              <a:t>”</a:t>
            </a:r>
            <a:r>
              <a:rPr lang="zh-TW" altLang="en-US" dirty="0" smtClean="0"/>
              <a:t>、教材儲存、</a:t>
            </a:r>
            <a:endParaRPr lang="en-US" altLang="zh-TW" dirty="0" smtClean="0"/>
          </a:p>
          <a:p>
            <a:r>
              <a:rPr lang="en-US" altLang="zh-TW" dirty="0" smtClean="0"/>
              <a:t>Web Job</a:t>
            </a:r>
            <a:r>
              <a:rPr lang="zh-TW" altLang="en-US" dirty="0" smtClean="0"/>
              <a:t> 、負載平衡</a:t>
            </a:r>
            <a:r>
              <a:rPr lang="en-US" altLang="zh-TW" dirty="0" smtClean="0"/>
              <a:t> </a:t>
            </a:r>
            <a:r>
              <a:rPr lang="zh-TW" altLang="en-US" dirty="0" smtClean="0"/>
              <a:t>等</a:t>
            </a:r>
            <a:endParaRPr lang="en-US" altLang="zh-TW" dirty="0" smtClean="0"/>
          </a:p>
          <a:p>
            <a:r>
              <a:rPr lang="zh-TW" altLang="en-US" dirty="0" smtClean="0"/>
              <a:t>明顯系統邊界的服務切割，</a:t>
            </a:r>
            <a:endParaRPr lang="en-US" altLang="zh-TW" dirty="0" smtClean="0"/>
          </a:p>
          <a:p>
            <a:r>
              <a:rPr lang="zh-TW" altLang="en-US" dirty="0" smtClean="0"/>
              <a:t>獨立成單獨運作的服務</a:t>
            </a:r>
            <a:r>
              <a:rPr lang="zh-TW" altLang="en-US" dirty="0"/>
              <a:t>。</a:t>
            </a:r>
          </a:p>
        </p:txBody>
      </p:sp>
      <p:sp>
        <p:nvSpPr>
          <p:cNvPr id="10" name="文字方塊 9"/>
          <p:cNvSpPr txBox="1"/>
          <p:nvPr/>
        </p:nvSpPr>
        <p:spPr>
          <a:xfrm>
            <a:off x="7791359" y="2594951"/>
            <a:ext cx="576825" cy="369332"/>
          </a:xfrm>
          <a:prstGeom prst="rect">
            <a:avLst/>
          </a:prstGeom>
          <a:noFill/>
        </p:spPr>
        <p:txBody>
          <a:bodyPr wrap="none" rtlCol="0">
            <a:spAutoFit/>
          </a:bodyPr>
          <a:lstStyle/>
          <a:p>
            <a:r>
              <a:rPr lang="en-US" altLang="zh-TW" dirty="0" smtClean="0">
                <a:solidFill>
                  <a:srgbClr val="FFFF00"/>
                </a:solidFill>
              </a:rPr>
              <a:t>http</a:t>
            </a:r>
            <a:endParaRPr lang="zh-TW" altLang="en-US" dirty="0">
              <a:solidFill>
                <a:srgbClr val="FFFF00"/>
              </a:solidFill>
            </a:endParaRPr>
          </a:p>
        </p:txBody>
      </p:sp>
      <p:sp>
        <p:nvSpPr>
          <p:cNvPr id="29" name="文字方塊 28"/>
          <p:cNvSpPr txBox="1"/>
          <p:nvPr/>
        </p:nvSpPr>
        <p:spPr>
          <a:xfrm>
            <a:off x="6644220" y="4097810"/>
            <a:ext cx="764953" cy="369332"/>
          </a:xfrm>
          <a:prstGeom prst="rect">
            <a:avLst/>
          </a:prstGeom>
          <a:noFill/>
        </p:spPr>
        <p:txBody>
          <a:bodyPr wrap="none" rtlCol="0">
            <a:spAutoFit/>
          </a:bodyPr>
          <a:lstStyle/>
          <a:p>
            <a:r>
              <a:rPr lang="en-US" altLang="zh-TW" dirty="0" err="1" smtClean="0">
                <a:solidFill>
                  <a:srgbClr val="FFFF00"/>
                </a:solidFill>
              </a:rPr>
              <a:t>msmq</a:t>
            </a:r>
            <a:endParaRPr lang="zh-TW" altLang="en-US" dirty="0">
              <a:solidFill>
                <a:srgbClr val="FFFF00"/>
              </a:solidFill>
            </a:endParaRPr>
          </a:p>
        </p:txBody>
      </p:sp>
      <p:sp>
        <p:nvSpPr>
          <p:cNvPr id="31" name="文字方塊 30"/>
          <p:cNvSpPr txBox="1"/>
          <p:nvPr/>
        </p:nvSpPr>
        <p:spPr>
          <a:xfrm>
            <a:off x="5545170" y="4167077"/>
            <a:ext cx="449162" cy="369332"/>
          </a:xfrm>
          <a:prstGeom prst="rect">
            <a:avLst/>
          </a:prstGeom>
          <a:noFill/>
        </p:spPr>
        <p:txBody>
          <a:bodyPr wrap="none" rtlCol="0">
            <a:spAutoFit/>
          </a:bodyPr>
          <a:lstStyle/>
          <a:p>
            <a:r>
              <a:rPr lang="en-US" altLang="zh-TW" dirty="0" err="1" smtClean="0">
                <a:solidFill>
                  <a:srgbClr val="FFFF00"/>
                </a:solidFill>
              </a:rPr>
              <a:t>sql</a:t>
            </a:r>
            <a:endParaRPr lang="zh-TW" altLang="en-US" dirty="0">
              <a:solidFill>
                <a:srgbClr val="FFFF00"/>
              </a:solidFill>
            </a:endParaRPr>
          </a:p>
        </p:txBody>
      </p:sp>
      <p:sp>
        <p:nvSpPr>
          <p:cNvPr id="33" name="文字方塊 32"/>
          <p:cNvSpPr txBox="1"/>
          <p:nvPr/>
        </p:nvSpPr>
        <p:spPr>
          <a:xfrm>
            <a:off x="4175724" y="4167077"/>
            <a:ext cx="913776" cy="369332"/>
          </a:xfrm>
          <a:prstGeom prst="rect">
            <a:avLst/>
          </a:prstGeom>
          <a:noFill/>
        </p:spPr>
        <p:txBody>
          <a:bodyPr wrap="none" rtlCol="0">
            <a:spAutoFit/>
          </a:bodyPr>
          <a:lstStyle/>
          <a:p>
            <a:r>
              <a:rPr lang="en-US" altLang="zh-TW" dirty="0" err="1" smtClean="0">
                <a:solidFill>
                  <a:srgbClr val="FFFF00"/>
                </a:solidFill>
              </a:rPr>
              <a:t>svn+ssh</a:t>
            </a:r>
            <a:endParaRPr lang="zh-TW" altLang="en-US" dirty="0">
              <a:solidFill>
                <a:srgbClr val="FFFF00"/>
              </a:solidFill>
            </a:endParaRPr>
          </a:p>
        </p:txBody>
      </p:sp>
      <p:sp>
        <p:nvSpPr>
          <p:cNvPr id="35" name="文字方塊 34"/>
          <p:cNvSpPr txBox="1"/>
          <p:nvPr/>
        </p:nvSpPr>
        <p:spPr>
          <a:xfrm>
            <a:off x="2637956" y="4167077"/>
            <a:ext cx="913776" cy="369332"/>
          </a:xfrm>
          <a:prstGeom prst="rect">
            <a:avLst/>
          </a:prstGeom>
          <a:noFill/>
        </p:spPr>
        <p:txBody>
          <a:bodyPr wrap="none" rtlCol="0">
            <a:spAutoFit/>
          </a:bodyPr>
          <a:lstStyle/>
          <a:p>
            <a:r>
              <a:rPr lang="en-US" altLang="zh-TW" dirty="0" err="1" smtClean="0">
                <a:solidFill>
                  <a:srgbClr val="FFFF00"/>
                </a:solidFill>
              </a:rPr>
              <a:t>svn+ssh</a:t>
            </a:r>
            <a:endParaRPr lang="zh-TW" altLang="en-US" dirty="0">
              <a:solidFill>
                <a:srgbClr val="FFFF00"/>
              </a:solidFill>
            </a:endParaRPr>
          </a:p>
        </p:txBody>
      </p:sp>
      <p:sp>
        <p:nvSpPr>
          <p:cNvPr id="36" name="文字方塊 35"/>
          <p:cNvSpPr txBox="1"/>
          <p:nvPr/>
        </p:nvSpPr>
        <p:spPr>
          <a:xfrm>
            <a:off x="1422439" y="2605098"/>
            <a:ext cx="576825" cy="369332"/>
          </a:xfrm>
          <a:prstGeom prst="rect">
            <a:avLst/>
          </a:prstGeom>
          <a:noFill/>
        </p:spPr>
        <p:txBody>
          <a:bodyPr wrap="none" rtlCol="0">
            <a:spAutoFit/>
          </a:bodyPr>
          <a:lstStyle/>
          <a:p>
            <a:r>
              <a:rPr lang="en-US" altLang="zh-TW" dirty="0" smtClean="0">
                <a:solidFill>
                  <a:srgbClr val="FFFF00"/>
                </a:solidFill>
              </a:rPr>
              <a:t>http</a:t>
            </a:r>
            <a:endParaRPr lang="zh-TW" altLang="en-US" dirty="0">
              <a:solidFill>
                <a:srgbClr val="FFFF00"/>
              </a:solidFill>
            </a:endParaRPr>
          </a:p>
        </p:txBody>
      </p:sp>
      <p:cxnSp>
        <p:nvCxnSpPr>
          <p:cNvPr id="37" name="直線單箭頭接點 36"/>
          <p:cNvCxnSpPr/>
          <p:nvPr/>
        </p:nvCxnSpPr>
        <p:spPr>
          <a:xfrm flipH="1">
            <a:off x="5944617" y="5109194"/>
            <a:ext cx="7900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p:cNvSpPr txBox="1"/>
          <p:nvPr/>
        </p:nvSpPr>
        <p:spPr>
          <a:xfrm>
            <a:off x="6130387" y="4802269"/>
            <a:ext cx="449162" cy="369332"/>
          </a:xfrm>
          <a:prstGeom prst="rect">
            <a:avLst/>
          </a:prstGeom>
          <a:noFill/>
        </p:spPr>
        <p:txBody>
          <a:bodyPr wrap="none" rtlCol="0">
            <a:spAutoFit/>
          </a:bodyPr>
          <a:lstStyle/>
          <a:p>
            <a:r>
              <a:rPr lang="en-US" altLang="zh-TW" dirty="0" err="1" smtClean="0">
                <a:solidFill>
                  <a:srgbClr val="FFFF00"/>
                </a:solidFill>
              </a:rPr>
              <a:t>sql</a:t>
            </a:r>
            <a:endParaRPr lang="zh-TW" altLang="en-US" dirty="0">
              <a:solidFill>
                <a:srgbClr val="FFFF00"/>
              </a:solidFill>
            </a:endParaRPr>
          </a:p>
        </p:txBody>
      </p:sp>
      <p:cxnSp>
        <p:nvCxnSpPr>
          <p:cNvPr id="39" name="直線單箭頭接點 38"/>
          <p:cNvCxnSpPr>
            <a:stCxn id="6" idx="1"/>
            <a:endCxn id="19" idx="3"/>
          </p:cNvCxnSpPr>
          <p:nvPr/>
        </p:nvCxnSpPr>
        <p:spPr>
          <a:xfrm flipH="1">
            <a:off x="3223044" y="2871169"/>
            <a:ext cx="958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文字方塊 39"/>
          <p:cNvSpPr txBox="1"/>
          <p:nvPr/>
        </p:nvSpPr>
        <p:spPr>
          <a:xfrm>
            <a:off x="3236602" y="2552496"/>
            <a:ext cx="915059" cy="369332"/>
          </a:xfrm>
          <a:prstGeom prst="rect">
            <a:avLst/>
          </a:prstGeom>
          <a:noFill/>
        </p:spPr>
        <p:txBody>
          <a:bodyPr wrap="none" rtlCol="0">
            <a:spAutoFit/>
          </a:bodyPr>
          <a:lstStyle/>
          <a:p>
            <a:r>
              <a:rPr lang="en-US" altLang="zh-TW" dirty="0" smtClean="0">
                <a:solidFill>
                  <a:srgbClr val="FFFF00"/>
                </a:solidFill>
              </a:rPr>
              <a:t>http </a:t>
            </a:r>
            <a:r>
              <a:rPr lang="en-US" altLang="zh-TW" dirty="0" err="1" smtClean="0">
                <a:solidFill>
                  <a:srgbClr val="FFFF00"/>
                </a:solidFill>
              </a:rPr>
              <a:t>api</a:t>
            </a:r>
            <a:endParaRPr lang="zh-TW" altLang="en-US" dirty="0">
              <a:solidFill>
                <a:srgbClr val="FFFF00"/>
              </a:solidFill>
            </a:endParaRPr>
          </a:p>
        </p:txBody>
      </p:sp>
      <p:cxnSp>
        <p:nvCxnSpPr>
          <p:cNvPr id="41" name="直線單箭頭接點 40"/>
          <p:cNvCxnSpPr/>
          <p:nvPr/>
        </p:nvCxnSpPr>
        <p:spPr>
          <a:xfrm flipH="1" flipV="1">
            <a:off x="3223044" y="3277441"/>
            <a:ext cx="3525968" cy="15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文字方塊 42"/>
          <p:cNvSpPr txBox="1"/>
          <p:nvPr/>
        </p:nvSpPr>
        <p:spPr>
          <a:xfrm>
            <a:off x="3460063" y="3455369"/>
            <a:ext cx="915059" cy="369332"/>
          </a:xfrm>
          <a:prstGeom prst="rect">
            <a:avLst/>
          </a:prstGeom>
          <a:noFill/>
        </p:spPr>
        <p:txBody>
          <a:bodyPr wrap="none" rtlCol="0">
            <a:spAutoFit/>
          </a:bodyPr>
          <a:lstStyle/>
          <a:p>
            <a:r>
              <a:rPr lang="en-US" altLang="zh-TW" dirty="0" smtClean="0">
                <a:solidFill>
                  <a:srgbClr val="FFFF00"/>
                </a:solidFill>
              </a:rPr>
              <a:t>http </a:t>
            </a:r>
            <a:r>
              <a:rPr lang="en-US" altLang="zh-TW" dirty="0" err="1" smtClean="0">
                <a:solidFill>
                  <a:srgbClr val="FFFF00"/>
                </a:solidFill>
              </a:rPr>
              <a:t>api</a:t>
            </a:r>
            <a:endParaRPr lang="zh-TW" altLang="en-US" dirty="0">
              <a:solidFill>
                <a:srgbClr val="FFFF00"/>
              </a:solidFill>
            </a:endParaRPr>
          </a:p>
        </p:txBody>
      </p:sp>
    </p:spTree>
    <p:extLst>
      <p:ext uri="{BB962C8B-B14F-4D97-AF65-F5344CB8AC3E}">
        <p14:creationId xmlns:p14="http://schemas.microsoft.com/office/powerpoint/2010/main" val="2109668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4113" y="5420510"/>
            <a:ext cx="8684306" cy="633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Orchestration (Docker Swarm or DC/OS, </a:t>
            </a:r>
            <a:r>
              <a:rPr lang="zh-TW" altLang="en-US" dirty="0" smtClean="0"/>
              <a:t>管理 </a:t>
            </a:r>
            <a:r>
              <a:rPr lang="en-US" altLang="zh-TW" dirty="0" smtClean="0"/>
              <a:t>Linux / Windows Container)</a:t>
            </a:r>
            <a:endParaRPr lang="zh-TW" altLang="en-US" dirty="0"/>
          </a:p>
        </p:txBody>
      </p:sp>
      <p:sp>
        <p:nvSpPr>
          <p:cNvPr id="13" name="圓角矩形 12"/>
          <p:cNvSpPr/>
          <p:nvPr/>
        </p:nvSpPr>
        <p:spPr>
          <a:xfrm>
            <a:off x="6006957" y="1465385"/>
            <a:ext cx="1651260" cy="3826172"/>
          </a:xfrm>
          <a:prstGeom prst="roundRect">
            <a:avLst>
              <a:gd name="adj" fmla="val 9616"/>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pic>
        <p:nvPicPr>
          <p:cNvPr id="14" name="Picture 8" descr="「windows」的圖片搜尋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V="1">
            <a:off x="7381730" y="4780503"/>
            <a:ext cx="383687" cy="383687"/>
          </a:xfrm>
          <a:prstGeom prst="rect">
            <a:avLst/>
          </a:prstGeom>
          <a:noFill/>
          <a:extLst>
            <a:ext uri="{909E8E84-426E-40DD-AFC4-6F175D3DCCD1}">
              <a14:hiddenFill xmlns:a14="http://schemas.microsoft.com/office/drawing/2010/main">
                <a:solidFill>
                  <a:srgbClr val="FFFFFF"/>
                </a:solidFill>
              </a14:hiddenFill>
            </a:ext>
          </a:extLst>
        </p:spPr>
      </p:pic>
      <p:sp>
        <p:nvSpPr>
          <p:cNvPr id="15" name="圓角矩形 14"/>
          <p:cNvSpPr/>
          <p:nvPr/>
        </p:nvSpPr>
        <p:spPr>
          <a:xfrm>
            <a:off x="4074304" y="1465385"/>
            <a:ext cx="1651260" cy="3826172"/>
          </a:xfrm>
          <a:prstGeom prst="roundRect">
            <a:avLst>
              <a:gd name="adj" fmla="val 9616"/>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pic>
        <p:nvPicPr>
          <p:cNvPr id="16" name="Picture 8" descr="「windows」的圖片搜尋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V="1">
            <a:off x="5449077" y="4780503"/>
            <a:ext cx="383687" cy="383687"/>
          </a:xfrm>
          <a:prstGeom prst="rect">
            <a:avLst/>
          </a:prstGeom>
          <a:noFill/>
          <a:extLst>
            <a:ext uri="{909E8E84-426E-40DD-AFC4-6F175D3DCCD1}">
              <a14:hiddenFill xmlns:a14="http://schemas.microsoft.com/office/drawing/2010/main">
                <a:solidFill>
                  <a:srgbClr val="FFFFFF"/>
                </a:solidFill>
              </a14:hiddenFill>
            </a:ext>
          </a:extLst>
        </p:spPr>
      </p:pic>
      <p:sp>
        <p:nvSpPr>
          <p:cNvPr id="24" name="圓角矩形 23"/>
          <p:cNvSpPr/>
          <p:nvPr/>
        </p:nvSpPr>
        <p:spPr>
          <a:xfrm>
            <a:off x="2141651" y="1465385"/>
            <a:ext cx="1651260" cy="3826172"/>
          </a:xfrm>
          <a:prstGeom prst="roundRect">
            <a:avLst>
              <a:gd name="adj" fmla="val 9616"/>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pic>
        <p:nvPicPr>
          <p:cNvPr id="1042" name="Picture 18" descr="https://upload.wikimedia.org/wikipedia/commons/thumb/3/35/Tux.svg/2000px-Tux.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8110" y="4526040"/>
            <a:ext cx="649569" cy="765517"/>
          </a:xfrm>
          <a:prstGeom prst="rect">
            <a:avLst/>
          </a:prstGeom>
          <a:noFill/>
          <a:extLst>
            <a:ext uri="{909E8E84-426E-40DD-AFC4-6F175D3DCCD1}">
              <a14:hiddenFill xmlns:a14="http://schemas.microsoft.com/office/drawing/2010/main">
                <a:solidFill>
                  <a:srgbClr val="FFFFFF"/>
                </a:solidFill>
              </a14:hiddenFill>
            </a:ext>
          </a:extLst>
        </p:spPr>
      </p:pic>
      <p:sp>
        <p:nvSpPr>
          <p:cNvPr id="25" name="圓角矩形 24"/>
          <p:cNvSpPr/>
          <p:nvPr/>
        </p:nvSpPr>
        <p:spPr>
          <a:xfrm>
            <a:off x="3046811" y="1627913"/>
            <a:ext cx="614218" cy="554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圓角矩形 25"/>
          <p:cNvSpPr/>
          <p:nvPr/>
        </p:nvSpPr>
        <p:spPr>
          <a:xfrm>
            <a:off x="2285587" y="1627913"/>
            <a:ext cx="614218" cy="554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圓角矩形 26"/>
          <p:cNvSpPr/>
          <p:nvPr/>
        </p:nvSpPr>
        <p:spPr>
          <a:xfrm>
            <a:off x="4205929" y="1627913"/>
            <a:ext cx="614218" cy="554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圓角矩形 27"/>
          <p:cNvSpPr/>
          <p:nvPr/>
        </p:nvSpPr>
        <p:spPr>
          <a:xfrm>
            <a:off x="6112371" y="1627913"/>
            <a:ext cx="614218" cy="554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圓角矩形 28"/>
          <p:cNvSpPr/>
          <p:nvPr/>
        </p:nvSpPr>
        <p:spPr>
          <a:xfrm>
            <a:off x="6885294" y="1627913"/>
            <a:ext cx="614218" cy="554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圓角矩形 30"/>
          <p:cNvSpPr/>
          <p:nvPr/>
        </p:nvSpPr>
        <p:spPr>
          <a:xfrm>
            <a:off x="2285587" y="2328697"/>
            <a:ext cx="614218" cy="55418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32" name="圓角矩形 31"/>
          <p:cNvSpPr/>
          <p:nvPr/>
        </p:nvSpPr>
        <p:spPr>
          <a:xfrm>
            <a:off x="4205929" y="2328697"/>
            <a:ext cx="614218" cy="55418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33" name="圓角矩形 32"/>
          <p:cNvSpPr/>
          <p:nvPr/>
        </p:nvSpPr>
        <p:spPr>
          <a:xfrm>
            <a:off x="4942362" y="2328697"/>
            <a:ext cx="614218" cy="55418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37" name="圓角矩形 36"/>
          <p:cNvSpPr/>
          <p:nvPr/>
        </p:nvSpPr>
        <p:spPr>
          <a:xfrm>
            <a:off x="6112371" y="3011832"/>
            <a:ext cx="614218" cy="55418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38" name="圓角矩形 37"/>
          <p:cNvSpPr/>
          <p:nvPr/>
        </p:nvSpPr>
        <p:spPr>
          <a:xfrm>
            <a:off x="3046811" y="3011832"/>
            <a:ext cx="614218" cy="55418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39" name="圓角矩形 38"/>
          <p:cNvSpPr/>
          <p:nvPr/>
        </p:nvSpPr>
        <p:spPr>
          <a:xfrm>
            <a:off x="3046811" y="3694967"/>
            <a:ext cx="614218" cy="55418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TW" altLang="en-US"/>
          </a:p>
        </p:txBody>
      </p:sp>
      <p:sp>
        <p:nvSpPr>
          <p:cNvPr id="40" name="圓角矩形 39"/>
          <p:cNvSpPr/>
          <p:nvPr/>
        </p:nvSpPr>
        <p:spPr>
          <a:xfrm>
            <a:off x="2245024" y="3694967"/>
            <a:ext cx="614218" cy="55418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TW" altLang="en-US"/>
          </a:p>
        </p:txBody>
      </p:sp>
      <p:sp>
        <p:nvSpPr>
          <p:cNvPr id="41" name="圓角矩形 40"/>
          <p:cNvSpPr/>
          <p:nvPr/>
        </p:nvSpPr>
        <p:spPr>
          <a:xfrm>
            <a:off x="4205929" y="3682061"/>
            <a:ext cx="614218" cy="55418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TW" altLang="en-US"/>
          </a:p>
        </p:txBody>
      </p:sp>
      <p:sp>
        <p:nvSpPr>
          <p:cNvPr id="42" name="圓角矩形 41"/>
          <p:cNvSpPr/>
          <p:nvPr/>
        </p:nvSpPr>
        <p:spPr>
          <a:xfrm>
            <a:off x="4942362" y="3682061"/>
            <a:ext cx="614218" cy="55418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TW" altLang="en-US"/>
          </a:p>
        </p:txBody>
      </p:sp>
      <p:sp>
        <p:nvSpPr>
          <p:cNvPr id="44" name="標題 1"/>
          <p:cNvSpPr>
            <a:spLocks noGrp="1"/>
          </p:cNvSpPr>
          <p:nvPr>
            <p:ph type="title"/>
          </p:nvPr>
        </p:nvSpPr>
        <p:spPr>
          <a:xfrm>
            <a:off x="457200" y="316526"/>
            <a:ext cx="7772400" cy="1456267"/>
          </a:xfrm>
        </p:spPr>
        <p:txBody>
          <a:bodyPr>
            <a:normAutofit/>
          </a:bodyPr>
          <a:lstStyle/>
          <a:p>
            <a:r>
              <a:rPr lang="zh-TW" altLang="en-US" dirty="0" smtClean="0"/>
              <a:t>同時服務多組客戶的佈署方式 </a:t>
            </a:r>
            <a:r>
              <a:rPr lang="en-US" altLang="zh-TW" dirty="0" smtClean="0"/>
              <a:t>(TBD, 2017)</a:t>
            </a:r>
            <a:br>
              <a:rPr lang="en-US" altLang="zh-TW" dirty="0" smtClean="0"/>
            </a:br>
            <a:r>
              <a:rPr lang="en-US" altLang="zh-TW" dirty="0"/>
              <a:t/>
            </a:r>
            <a:br>
              <a:rPr lang="en-US" altLang="zh-TW" dirty="0"/>
            </a:br>
            <a:endParaRPr lang="zh-TW" altLang="en-US" dirty="0"/>
          </a:p>
        </p:txBody>
      </p:sp>
      <p:pic>
        <p:nvPicPr>
          <p:cNvPr id="45" name="圖片 44" descr="web server by lyte - Web Serve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0889" y="1826856"/>
            <a:ext cx="850225" cy="1018233"/>
          </a:xfrm>
          <a:prstGeom prst="rect">
            <a:avLst/>
          </a:prstGeom>
        </p:spPr>
      </p:pic>
      <p:pic>
        <p:nvPicPr>
          <p:cNvPr id="46" name="圖片 45" descr="web server by lyte - Web Serve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0889" y="3193126"/>
            <a:ext cx="850225" cy="1018233"/>
          </a:xfrm>
          <a:prstGeom prst="rect">
            <a:avLst/>
          </a:prstGeom>
        </p:spPr>
      </p:pic>
      <p:sp>
        <p:nvSpPr>
          <p:cNvPr id="47" name="文字方塊 46"/>
          <p:cNvSpPr txBox="1"/>
          <p:nvPr/>
        </p:nvSpPr>
        <p:spPr>
          <a:xfrm>
            <a:off x="7712997" y="4282742"/>
            <a:ext cx="1503938" cy="923330"/>
          </a:xfrm>
          <a:prstGeom prst="rect">
            <a:avLst/>
          </a:prstGeom>
          <a:noFill/>
        </p:spPr>
        <p:txBody>
          <a:bodyPr wrap="none" rtlCol="0">
            <a:spAutoFit/>
          </a:bodyPr>
          <a:lstStyle/>
          <a:p>
            <a:pPr algn="ctr"/>
            <a:r>
              <a:rPr lang="en-US" altLang="zh-TW" dirty="0" smtClean="0"/>
              <a:t>Reverse Proxy</a:t>
            </a:r>
          </a:p>
          <a:p>
            <a:pPr algn="ctr"/>
            <a:r>
              <a:rPr lang="en-US" altLang="zh-TW" dirty="0" smtClean="0"/>
              <a:t> + </a:t>
            </a:r>
          </a:p>
          <a:p>
            <a:pPr algn="ctr"/>
            <a:r>
              <a:rPr lang="en-US" altLang="zh-TW" dirty="0" smtClean="0"/>
              <a:t>Load Balancer</a:t>
            </a:r>
          </a:p>
        </p:txBody>
      </p:sp>
      <p:sp>
        <p:nvSpPr>
          <p:cNvPr id="48" name="圓角矩形 47"/>
          <p:cNvSpPr/>
          <p:nvPr/>
        </p:nvSpPr>
        <p:spPr>
          <a:xfrm>
            <a:off x="298916" y="1465385"/>
            <a:ext cx="1651260" cy="3826172"/>
          </a:xfrm>
          <a:prstGeom prst="roundRect">
            <a:avLst>
              <a:gd name="adj" fmla="val 9616"/>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pic>
        <p:nvPicPr>
          <p:cNvPr id="1046" name="Picture 22" descr="http://blog.lwolf.org/img/2016/06/private-container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082" y="4634412"/>
            <a:ext cx="1598709" cy="667766"/>
          </a:xfrm>
          <a:prstGeom prst="rect">
            <a:avLst/>
          </a:prstGeom>
          <a:noFill/>
          <a:extLst>
            <a:ext uri="{909E8E84-426E-40DD-AFC4-6F175D3DCCD1}">
              <a14:hiddenFill xmlns:a14="http://schemas.microsoft.com/office/drawing/2010/main">
                <a:solidFill>
                  <a:srgbClr val="FFFFFF"/>
                </a:solidFill>
              </a14:hiddenFill>
            </a:ext>
          </a:extLst>
        </p:spPr>
      </p:pic>
      <p:sp>
        <p:nvSpPr>
          <p:cNvPr id="59" name="圓角矩形 58"/>
          <p:cNvSpPr/>
          <p:nvPr/>
        </p:nvSpPr>
        <p:spPr>
          <a:xfrm>
            <a:off x="796327" y="1627913"/>
            <a:ext cx="614218" cy="554182"/>
          </a:xfrm>
          <a:prstGeom prst="roundRect">
            <a:avLst/>
          </a:prstGeom>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圓角矩形 59"/>
          <p:cNvSpPr/>
          <p:nvPr/>
        </p:nvSpPr>
        <p:spPr>
          <a:xfrm>
            <a:off x="817437" y="2328697"/>
            <a:ext cx="614218" cy="554182"/>
          </a:xfrm>
          <a:prstGeom prst="roundRect">
            <a:avLst/>
          </a:prstGeom>
          <a:ln>
            <a:prstDash val="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61" name="圓角矩形 60"/>
          <p:cNvSpPr/>
          <p:nvPr/>
        </p:nvSpPr>
        <p:spPr>
          <a:xfrm>
            <a:off x="817437" y="3011832"/>
            <a:ext cx="614218" cy="554182"/>
          </a:xfrm>
          <a:prstGeom prst="roundRect">
            <a:avLst/>
          </a:prstGeom>
          <a:ln>
            <a:prstDash val="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62" name="圓角矩形 61"/>
          <p:cNvSpPr/>
          <p:nvPr/>
        </p:nvSpPr>
        <p:spPr>
          <a:xfrm>
            <a:off x="816432" y="3694967"/>
            <a:ext cx="614218" cy="554182"/>
          </a:xfrm>
          <a:prstGeom prst="roundRect">
            <a:avLst/>
          </a:prstGeom>
          <a:ln>
            <a:prstDash val="dash"/>
          </a:ln>
        </p:spPr>
        <p:style>
          <a:lnRef idx="3">
            <a:schemeClr val="lt1"/>
          </a:lnRef>
          <a:fillRef idx="1">
            <a:schemeClr val="accent6"/>
          </a:fillRef>
          <a:effectRef idx="1">
            <a:schemeClr val="accent6"/>
          </a:effectRef>
          <a:fontRef idx="minor">
            <a:schemeClr val="lt1"/>
          </a:fontRef>
        </p:style>
        <p:txBody>
          <a:bodyPr rtlCol="0" anchor="ctr"/>
          <a:lstStyle/>
          <a:p>
            <a:pPr algn="ctr"/>
            <a:endParaRPr lang="zh-TW" altLang="en-US"/>
          </a:p>
        </p:txBody>
      </p:sp>
      <p:cxnSp>
        <p:nvCxnSpPr>
          <p:cNvPr id="57" name="直線單箭頭接點 56"/>
          <p:cNvCxnSpPr>
            <a:endCxn id="26" idx="1"/>
          </p:cNvCxnSpPr>
          <p:nvPr/>
        </p:nvCxnSpPr>
        <p:spPr>
          <a:xfrm>
            <a:off x="1410545" y="1905004"/>
            <a:ext cx="8750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p:nvPr/>
        </p:nvCxnSpPr>
        <p:spPr>
          <a:xfrm>
            <a:off x="1410545" y="2576484"/>
            <a:ext cx="8750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a:endCxn id="38" idx="1"/>
          </p:cNvCxnSpPr>
          <p:nvPr/>
        </p:nvCxnSpPr>
        <p:spPr>
          <a:xfrm>
            <a:off x="1410545" y="3288923"/>
            <a:ext cx="16362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p:nvPr/>
        </p:nvCxnSpPr>
        <p:spPr>
          <a:xfrm>
            <a:off x="1410545" y="3959152"/>
            <a:ext cx="8750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a:endCxn id="45" idx="1"/>
          </p:cNvCxnSpPr>
          <p:nvPr/>
        </p:nvCxnSpPr>
        <p:spPr>
          <a:xfrm>
            <a:off x="7658217" y="2335972"/>
            <a:ext cx="44267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a:off x="7658217" y="3751399"/>
            <a:ext cx="44267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文字方塊 71"/>
          <p:cNvSpPr txBox="1"/>
          <p:nvPr/>
        </p:nvSpPr>
        <p:spPr>
          <a:xfrm>
            <a:off x="691875" y="6121294"/>
            <a:ext cx="8256544" cy="369332"/>
          </a:xfrm>
          <a:prstGeom prst="rect">
            <a:avLst/>
          </a:prstGeom>
          <a:noFill/>
        </p:spPr>
        <p:txBody>
          <a:bodyPr wrap="square" rtlCol="0">
            <a:spAutoFit/>
          </a:bodyPr>
          <a:lstStyle/>
          <a:p>
            <a:r>
              <a:rPr lang="zh-TW" altLang="en-US" dirty="0" smtClean="0"/>
              <a:t>微服務化之後，同時佈署多套系統時就能充分運用運算資源，也便於隨時擴充。</a:t>
            </a:r>
            <a:endParaRPr lang="zh-TW" altLang="en-US" dirty="0"/>
          </a:p>
        </p:txBody>
      </p:sp>
      <p:sp>
        <p:nvSpPr>
          <p:cNvPr id="2" name="文字方塊 1"/>
          <p:cNvSpPr txBox="1"/>
          <p:nvPr/>
        </p:nvSpPr>
        <p:spPr>
          <a:xfrm>
            <a:off x="287559" y="1125416"/>
            <a:ext cx="7383175" cy="369332"/>
          </a:xfrm>
          <a:prstGeom prst="rect">
            <a:avLst/>
          </a:prstGeom>
          <a:noFill/>
        </p:spPr>
        <p:txBody>
          <a:bodyPr wrap="none" rtlCol="0">
            <a:spAutoFit/>
          </a:bodyPr>
          <a:lstStyle/>
          <a:p>
            <a:r>
              <a:rPr lang="en-US" altLang="zh-TW" dirty="0" smtClean="0"/>
              <a:t>Docker register           Linux Node              Windows Node          Windows Node</a:t>
            </a:r>
            <a:endParaRPr lang="zh-TW" altLang="en-US" dirty="0"/>
          </a:p>
        </p:txBody>
      </p:sp>
    </p:spTree>
    <p:extLst>
      <p:ext uri="{BB962C8B-B14F-4D97-AF65-F5344CB8AC3E}">
        <p14:creationId xmlns:p14="http://schemas.microsoft.com/office/powerpoint/2010/main" val="34271893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1026" name="Picture 2" descr="http://devopshub.cn/wp-content/uploads/2016/06/dockerd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508" y="970693"/>
            <a:ext cx="8803945" cy="5342832"/>
          </a:xfrm>
          <a:prstGeom prst="rect">
            <a:avLst/>
          </a:prstGeom>
        </p:spPr>
        <p:style>
          <a:lnRef idx="2">
            <a:schemeClr val="accent3"/>
          </a:lnRef>
          <a:fillRef idx="1">
            <a:schemeClr val="lt1"/>
          </a:fillRef>
          <a:effectRef idx="0">
            <a:schemeClr val="accent3"/>
          </a:effectRef>
          <a:fontRef idx="minor">
            <a:schemeClr val="dk1"/>
          </a:fontRef>
        </p:style>
      </p:pic>
    </p:spTree>
    <p:extLst>
      <p:ext uri="{BB962C8B-B14F-4D97-AF65-F5344CB8AC3E}">
        <p14:creationId xmlns:p14="http://schemas.microsoft.com/office/powerpoint/2010/main" val="2774314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t>採用</a:t>
            </a:r>
            <a:r>
              <a:rPr lang="zh-TW" altLang="en-US" b="1" dirty="0"/>
              <a:t> </a:t>
            </a:r>
            <a:r>
              <a:rPr lang="en-US" altLang="zh-TW" b="1" dirty="0" smtClean="0"/>
              <a:t>Windows</a:t>
            </a:r>
            <a:r>
              <a:rPr lang="zh-TW" altLang="en-US" b="1" dirty="0"/>
              <a:t> </a:t>
            </a:r>
            <a:r>
              <a:rPr lang="en-US" altLang="zh-TW" b="1" dirty="0" smtClean="0"/>
              <a:t>container,</a:t>
            </a:r>
            <a:r>
              <a:rPr lang="zh-TW" altLang="en-US" b="1" dirty="0"/>
              <a:t> </a:t>
            </a:r>
            <a:r>
              <a:rPr lang="zh-TW" altLang="en-US" b="1" dirty="0" smtClean="0"/>
              <a:t>簡化佈署的複雜度</a:t>
            </a:r>
            <a:r>
              <a:rPr lang="en-US" altLang="zh-TW" b="1" dirty="0" smtClean="0"/>
              <a:t/>
            </a:r>
            <a:br>
              <a:rPr lang="en-US" altLang="zh-TW" b="1" dirty="0" smtClean="0"/>
            </a:br>
            <a:r>
              <a:rPr lang="en-US" altLang="zh-TW" b="1" dirty="0"/>
              <a:t/>
            </a:r>
            <a:br>
              <a:rPr lang="en-US" altLang="zh-TW" b="1" dirty="0"/>
            </a:br>
            <a:endParaRPr lang="zh-TW" altLang="en-US" b="1" dirty="0"/>
          </a:p>
        </p:txBody>
      </p:sp>
      <p:sp>
        <p:nvSpPr>
          <p:cNvPr id="3" name="內容版面配置區 2"/>
          <p:cNvSpPr>
            <a:spLocks noGrp="1"/>
          </p:cNvSpPr>
          <p:nvPr>
            <p:ph idx="1"/>
          </p:nvPr>
        </p:nvSpPr>
        <p:spPr>
          <a:xfrm>
            <a:off x="457200" y="1579361"/>
            <a:ext cx="7772400" cy="4774548"/>
          </a:xfrm>
        </p:spPr>
        <p:txBody>
          <a:bodyPr>
            <a:normAutofit/>
          </a:bodyPr>
          <a:lstStyle/>
          <a:p>
            <a:r>
              <a:rPr lang="en-US" altLang="zh-TW" sz="2400" b="1" dirty="0" smtClean="0">
                <a:solidFill>
                  <a:srgbClr val="FFFF00"/>
                </a:solidFill>
              </a:rPr>
              <a:t>Windows Container </a:t>
            </a:r>
            <a:r>
              <a:rPr lang="zh-TW" altLang="en-US" sz="2400" b="1" dirty="0" smtClean="0">
                <a:solidFill>
                  <a:srgbClr val="FFFF00"/>
                </a:solidFill>
              </a:rPr>
              <a:t>支援所有 </a:t>
            </a:r>
            <a:r>
              <a:rPr lang="en-US" altLang="zh-TW" sz="2400" b="1" dirty="0" smtClean="0">
                <a:solidFill>
                  <a:srgbClr val="FFFF00"/>
                </a:solidFill>
              </a:rPr>
              <a:t>Windows Application</a:t>
            </a:r>
            <a:r>
              <a:rPr lang="en-US" altLang="zh-TW" sz="2400" dirty="0" smtClean="0"/>
              <a:t>, </a:t>
            </a:r>
            <a:r>
              <a:rPr lang="zh-TW" altLang="en-US" sz="2400" dirty="0" smtClean="0"/>
              <a:t>包含 </a:t>
            </a:r>
            <a:r>
              <a:rPr lang="en-US" altLang="zh-TW" sz="2400" dirty="0" smtClean="0"/>
              <a:t>.NET Framework 3.5 </a:t>
            </a:r>
            <a:r>
              <a:rPr lang="zh-TW" altLang="en-US" sz="2400" dirty="0" smtClean="0"/>
              <a:t>等等超過</a:t>
            </a:r>
            <a:r>
              <a:rPr lang="en-US" altLang="zh-TW" sz="2400" dirty="0" smtClean="0"/>
              <a:t>10</a:t>
            </a:r>
            <a:r>
              <a:rPr lang="zh-TW" altLang="en-US" sz="2400" dirty="0" smtClean="0"/>
              <a:t>年以上的 </a:t>
            </a:r>
            <a:r>
              <a:rPr lang="en-US" altLang="zh-TW" sz="2400" dirty="0" smtClean="0"/>
              <a:t>Microsoft</a:t>
            </a:r>
            <a:r>
              <a:rPr lang="zh-TW" altLang="en-US" sz="2400" dirty="0" smtClean="0"/>
              <a:t> 開發技術。</a:t>
            </a:r>
            <a:r>
              <a:rPr lang="en-US" altLang="zh-TW" sz="2400" dirty="0" smtClean="0"/>
              <a:t/>
            </a:r>
            <a:br>
              <a:rPr lang="en-US" altLang="zh-TW" sz="2400" dirty="0" smtClean="0"/>
            </a:br>
            <a:endParaRPr lang="en-US" altLang="zh-TW" sz="2400" dirty="0" smtClean="0"/>
          </a:p>
          <a:p>
            <a:r>
              <a:rPr lang="zh-TW" altLang="en-US" sz="2400" b="1" dirty="0" smtClean="0">
                <a:solidFill>
                  <a:srgbClr val="FFFF00"/>
                </a:solidFill>
              </a:rPr>
              <a:t>完全相容 </a:t>
            </a:r>
            <a:r>
              <a:rPr lang="en-US" altLang="zh-TW" sz="2400" b="1" dirty="0" smtClean="0">
                <a:solidFill>
                  <a:srgbClr val="FFFF00"/>
                </a:solidFill>
              </a:rPr>
              <a:t>Docker API </a:t>
            </a:r>
            <a:r>
              <a:rPr lang="zh-TW" altLang="en-US" sz="2400" dirty="0" smtClean="0"/>
              <a:t>的 </a:t>
            </a:r>
            <a:r>
              <a:rPr lang="en-US" altLang="zh-TW" sz="2400" dirty="0" smtClean="0"/>
              <a:t>Windows</a:t>
            </a:r>
            <a:r>
              <a:rPr lang="zh-TW" altLang="en-US" sz="2400" dirty="0" smtClean="0"/>
              <a:t> 版本 </a:t>
            </a:r>
            <a:r>
              <a:rPr lang="en-US" altLang="zh-TW" sz="2400" dirty="0" smtClean="0"/>
              <a:t>Container</a:t>
            </a:r>
            <a:r>
              <a:rPr lang="zh-TW" altLang="en-US" sz="2400" dirty="0" smtClean="0"/>
              <a:t> </a:t>
            </a:r>
            <a:r>
              <a:rPr lang="en-US" altLang="zh-TW" sz="2400" dirty="0" smtClean="0"/>
              <a:t>Engine:</a:t>
            </a:r>
          </a:p>
          <a:p>
            <a:pPr lvl="1"/>
            <a:r>
              <a:rPr lang="zh-TW" altLang="en-US" sz="2000" dirty="0"/>
              <a:t>可以直接用既有的 </a:t>
            </a:r>
            <a:r>
              <a:rPr lang="en-US" altLang="zh-TW" sz="2000" dirty="0"/>
              <a:t>Docker Client </a:t>
            </a:r>
            <a:r>
              <a:rPr lang="zh-TW" altLang="en-US" sz="2000" dirty="0" smtClean="0"/>
              <a:t>管理 </a:t>
            </a:r>
            <a:r>
              <a:rPr lang="en-US" altLang="zh-TW" sz="2000" dirty="0"/>
              <a:t>Windows</a:t>
            </a:r>
            <a:r>
              <a:rPr lang="zh-TW" altLang="en-US" sz="2000" dirty="0"/>
              <a:t> </a:t>
            </a:r>
            <a:r>
              <a:rPr lang="en-US" altLang="zh-TW" sz="2000" dirty="0" smtClean="0"/>
              <a:t>Container</a:t>
            </a:r>
          </a:p>
          <a:p>
            <a:pPr lvl="1"/>
            <a:r>
              <a:rPr lang="zh-TW" altLang="en-US" sz="2000" dirty="0" smtClean="0"/>
              <a:t>共用 </a:t>
            </a:r>
            <a:r>
              <a:rPr lang="en-US" altLang="zh-TW" sz="2000" dirty="0" smtClean="0"/>
              <a:t>Docker Registry, </a:t>
            </a:r>
            <a:r>
              <a:rPr lang="zh-TW" altLang="en-US" sz="2000" dirty="0" smtClean="0"/>
              <a:t>存放 </a:t>
            </a:r>
            <a:r>
              <a:rPr lang="en-US" altLang="zh-TW" sz="2000" dirty="0" smtClean="0"/>
              <a:t>Container</a:t>
            </a:r>
            <a:r>
              <a:rPr lang="zh-TW" altLang="en-US" sz="2000" dirty="0" smtClean="0"/>
              <a:t> </a:t>
            </a:r>
            <a:r>
              <a:rPr lang="en-US" altLang="zh-TW" sz="2000" dirty="0" smtClean="0"/>
              <a:t>Image</a:t>
            </a:r>
          </a:p>
          <a:p>
            <a:pPr lvl="1"/>
            <a:r>
              <a:rPr lang="zh-TW" altLang="en-US" sz="2000" dirty="0" smtClean="0"/>
              <a:t>共用</a:t>
            </a:r>
            <a:r>
              <a:rPr lang="zh-TW" altLang="en-US" sz="2000" dirty="0"/>
              <a:t> </a:t>
            </a:r>
            <a:r>
              <a:rPr lang="en-US" altLang="zh-TW" sz="2000" dirty="0"/>
              <a:t>Docker Swarm / </a:t>
            </a:r>
            <a:r>
              <a:rPr lang="en-US" altLang="zh-TW" sz="2000" dirty="0" err="1"/>
              <a:t>Mesos</a:t>
            </a:r>
            <a:r>
              <a:rPr lang="en-US" altLang="zh-TW" sz="2000" dirty="0"/>
              <a:t> </a:t>
            </a:r>
            <a:r>
              <a:rPr lang="zh-TW" altLang="en-US" sz="2000" dirty="0" smtClean="0"/>
              <a:t>等</a:t>
            </a:r>
            <a:r>
              <a:rPr lang="zh-TW" altLang="en-US" sz="2000" dirty="0"/>
              <a:t> </a:t>
            </a:r>
            <a:r>
              <a:rPr lang="en-US" altLang="zh-TW" sz="2000" dirty="0" smtClean="0"/>
              <a:t>Orchestration</a:t>
            </a:r>
            <a:r>
              <a:rPr lang="zh-TW" altLang="en-US" sz="2000" dirty="0" smtClean="0"/>
              <a:t> </a:t>
            </a:r>
            <a:r>
              <a:rPr lang="en-US" altLang="zh-TW" sz="2000" dirty="0" smtClean="0"/>
              <a:t>Tools</a:t>
            </a:r>
            <a:br>
              <a:rPr lang="en-US" altLang="zh-TW" sz="2000" dirty="0" smtClean="0"/>
            </a:br>
            <a:endParaRPr lang="en-US" altLang="zh-TW" sz="2000" dirty="0" smtClean="0"/>
          </a:p>
          <a:p>
            <a:r>
              <a:rPr lang="en-US" altLang="zh-TW" sz="2400" b="1" dirty="0" smtClean="0">
                <a:solidFill>
                  <a:srgbClr val="FFFF00"/>
                </a:solidFill>
              </a:rPr>
              <a:t>Windows Container </a:t>
            </a:r>
            <a:r>
              <a:rPr lang="zh-TW" altLang="en-US" sz="2400" b="1" dirty="0" smtClean="0">
                <a:solidFill>
                  <a:srgbClr val="FFFF00"/>
                </a:solidFill>
              </a:rPr>
              <a:t>支援進階的 </a:t>
            </a:r>
            <a:r>
              <a:rPr lang="en-US" altLang="zh-TW" sz="2400" b="1" dirty="0" smtClean="0">
                <a:solidFill>
                  <a:srgbClr val="FFFF00"/>
                </a:solidFill>
              </a:rPr>
              <a:t>Hyper-V Container</a:t>
            </a:r>
            <a:r>
              <a:rPr lang="en-US" altLang="zh-TW" sz="2400" dirty="0" smtClean="0"/>
              <a:t>, </a:t>
            </a:r>
            <a:r>
              <a:rPr lang="zh-TW" altLang="en-US" sz="2400" dirty="0" smtClean="0"/>
              <a:t>對於敏感的服務可以提供更高層級的隔離等級</a:t>
            </a:r>
            <a:endParaRPr lang="en-US" altLang="zh-TW" sz="2400" dirty="0" smtClean="0"/>
          </a:p>
          <a:p>
            <a:endParaRPr lang="en-US" altLang="zh-TW" sz="2400" dirty="0" smtClean="0"/>
          </a:p>
        </p:txBody>
      </p:sp>
    </p:spTree>
    <p:extLst>
      <p:ext uri="{BB962C8B-B14F-4D97-AF65-F5344CB8AC3E}">
        <p14:creationId xmlns:p14="http://schemas.microsoft.com/office/powerpoint/2010/main" val="29033549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rotWithShape="1">
          <a:blip r:embed="rId2"/>
          <a:srcRect l="289" b="19157"/>
          <a:stretch/>
        </p:blipFill>
        <p:spPr>
          <a:xfrm>
            <a:off x="480646" y="517522"/>
            <a:ext cx="8077200" cy="5742601"/>
          </a:xfrm>
          <a:prstGeom prst="rect">
            <a:avLst/>
          </a:prstGeom>
        </p:spPr>
      </p:pic>
      <p:sp>
        <p:nvSpPr>
          <p:cNvPr id="5" name="文字方塊 4"/>
          <p:cNvSpPr txBox="1"/>
          <p:nvPr/>
        </p:nvSpPr>
        <p:spPr>
          <a:xfrm>
            <a:off x="128955" y="6435970"/>
            <a:ext cx="6545766" cy="646331"/>
          </a:xfrm>
          <a:prstGeom prst="rect">
            <a:avLst/>
          </a:prstGeom>
          <a:noFill/>
        </p:spPr>
        <p:txBody>
          <a:bodyPr wrap="none" rtlCol="0">
            <a:spAutoFit/>
          </a:bodyPr>
          <a:lstStyle/>
          <a:p>
            <a:r>
              <a:rPr lang="en-US" altLang="zh-TW" dirty="0">
                <a:hlinkClick r:id="rId3"/>
              </a:rPr>
              <a:t>https://</a:t>
            </a:r>
            <a:r>
              <a:rPr lang="en-US" altLang="zh-TW" dirty="0" smtClean="0">
                <a:hlinkClick r:id="rId3"/>
              </a:rPr>
              <a:t>channel9.msdn.com/Blogs/containers/Docker-Swarm-Part-2</a:t>
            </a:r>
            <a:endParaRPr lang="en-US" altLang="zh-TW" dirty="0" smtClean="0"/>
          </a:p>
          <a:p>
            <a:endParaRPr lang="zh-TW" altLang="en-US" dirty="0"/>
          </a:p>
        </p:txBody>
      </p:sp>
    </p:spTree>
    <p:extLst>
      <p:ext uri="{BB962C8B-B14F-4D97-AF65-F5344CB8AC3E}">
        <p14:creationId xmlns:p14="http://schemas.microsoft.com/office/powerpoint/2010/main" val="37220325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t>參考資源</a:t>
            </a:r>
            <a:r>
              <a:rPr lang="en-US" altLang="zh-TW" b="1" dirty="0" smtClean="0"/>
              <a:t>:</a:t>
            </a:r>
            <a:r>
              <a:rPr lang="zh-TW" altLang="en-US" b="1" dirty="0"/>
              <a:t> </a:t>
            </a:r>
            <a:r>
              <a:rPr lang="en-US" altLang="zh-TW" b="1" dirty="0" err="1" smtClean="0"/>
              <a:t>HYPER-v</a:t>
            </a:r>
            <a:r>
              <a:rPr lang="en-US" altLang="zh-TW" b="1" dirty="0" smtClean="0"/>
              <a:t> container</a:t>
            </a:r>
            <a:br>
              <a:rPr lang="en-US" altLang="zh-TW" b="1" dirty="0" smtClean="0"/>
            </a:br>
            <a:r>
              <a:rPr lang="en-US" altLang="zh-TW" b="1" dirty="0" smtClean="0"/>
              <a:t/>
            </a:r>
            <a:br>
              <a:rPr lang="en-US" altLang="zh-TW" b="1" dirty="0" smtClean="0"/>
            </a:br>
            <a:endParaRPr lang="zh-TW" altLang="en-US" b="1" dirty="0"/>
          </a:p>
        </p:txBody>
      </p:sp>
      <p:sp>
        <p:nvSpPr>
          <p:cNvPr id="3" name="內容版面配置區 2"/>
          <p:cNvSpPr>
            <a:spLocks noGrp="1"/>
          </p:cNvSpPr>
          <p:nvPr>
            <p:ph idx="1"/>
          </p:nvPr>
        </p:nvSpPr>
        <p:spPr/>
        <p:txBody>
          <a:bodyPr/>
          <a:lstStyle/>
          <a:p>
            <a:endParaRPr lang="zh-TW" altLang="en-US"/>
          </a:p>
        </p:txBody>
      </p:sp>
      <p:pic>
        <p:nvPicPr>
          <p:cNvPr id="4" name="Picture 2" descr="http://windowsitpro.com/site-files/windowsitpro.com/files/uploads/2015/08/container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4" y="1506272"/>
            <a:ext cx="8822171" cy="4389030"/>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p:cNvSpPr txBox="1"/>
          <p:nvPr/>
        </p:nvSpPr>
        <p:spPr>
          <a:xfrm>
            <a:off x="155574" y="6105236"/>
            <a:ext cx="8651407" cy="461665"/>
          </a:xfrm>
          <a:prstGeom prst="rect">
            <a:avLst/>
          </a:prstGeom>
          <a:noFill/>
        </p:spPr>
        <p:txBody>
          <a:bodyPr wrap="none" rtlCol="0">
            <a:spAutoFit/>
          </a:bodyPr>
          <a:lstStyle/>
          <a:p>
            <a:r>
              <a:rPr lang="en-US" altLang="zh-TW" sz="1200" dirty="0">
                <a:hlinkClick r:id="rId3"/>
              </a:rPr>
              <a:t>http://</a:t>
            </a:r>
            <a:r>
              <a:rPr lang="en-US" altLang="zh-TW" sz="1200" dirty="0" smtClean="0">
                <a:hlinkClick r:id="rId3"/>
              </a:rPr>
              <a:t>windowsitpro.com/windows-server-2016/differences-between-windows-containers-and-hyper-v-containers-windows-server-201</a:t>
            </a:r>
            <a:endParaRPr lang="en-US" altLang="zh-TW" sz="1200" dirty="0" smtClean="0"/>
          </a:p>
          <a:p>
            <a:endParaRPr lang="zh-TW" altLang="en-US" sz="1200" dirty="0"/>
          </a:p>
        </p:txBody>
      </p:sp>
    </p:spTree>
    <p:extLst>
      <p:ext uri="{BB962C8B-B14F-4D97-AF65-F5344CB8AC3E}">
        <p14:creationId xmlns:p14="http://schemas.microsoft.com/office/powerpoint/2010/main" val="523581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2050" name="Picture 2" descr="Figur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993" y="446758"/>
            <a:ext cx="8711334" cy="5750842"/>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174374" y="6273800"/>
            <a:ext cx="8338052" cy="523220"/>
          </a:xfrm>
          <a:prstGeom prst="rect">
            <a:avLst/>
          </a:prstGeom>
          <a:noFill/>
        </p:spPr>
        <p:txBody>
          <a:bodyPr wrap="none" rtlCol="0">
            <a:spAutoFit/>
          </a:bodyPr>
          <a:lstStyle/>
          <a:p>
            <a:r>
              <a:rPr lang="en-US" altLang="zh-TW" sz="1400" dirty="0">
                <a:hlinkClick r:id="rId3"/>
              </a:rPr>
              <a:t>https://blogs.msdn.microsoft.com/azureservicefabric/2016/04/25/orchestrating-containers-with-service-fabric</a:t>
            </a:r>
            <a:r>
              <a:rPr lang="en-US" altLang="zh-TW" sz="1400" dirty="0" smtClean="0">
                <a:hlinkClick r:id="rId3"/>
              </a:rPr>
              <a:t>/</a:t>
            </a:r>
            <a:endParaRPr lang="en-US" altLang="zh-TW" sz="1400" dirty="0" smtClean="0"/>
          </a:p>
          <a:p>
            <a:endParaRPr lang="zh-TW" altLang="en-US" sz="1400" dirty="0"/>
          </a:p>
        </p:txBody>
      </p:sp>
    </p:spTree>
    <p:extLst>
      <p:ext uri="{BB962C8B-B14F-4D97-AF65-F5344CB8AC3E}">
        <p14:creationId xmlns:p14="http://schemas.microsoft.com/office/powerpoint/2010/main" val="126402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Demo: risk without </a:t>
            </a:r>
            <a:r>
              <a:rPr lang="en-US" altLang="zh-TW" dirty="0" err="1" smtClean="0"/>
              <a:t>hyper-v</a:t>
            </a:r>
            <a:r>
              <a:rPr lang="en-US" altLang="zh-TW" dirty="0" smtClean="0"/>
              <a:t> isolation</a:t>
            </a:r>
            <a:endParaRPr lang="zh-TW" altLang="en-US" dirty="0"/>
          </a:p>
        </p:txBody>
      </p:sp>
      <p:sp>
        <p:nvSpPr>
          <p:cNvPr id="5" name="文字版面配置區 4"/>
          <p:cNvSpPr>
            <a:spLocks noGrp="1"/>
          </p:cNvSpPr>
          <p:nvPr>
            <p:ph type="body" idx="1"/>
          </p:nvPr>
        </p:nvSpPr>
        <p:spPr/>
        <p:txBody>
          <a:bodyPr/>
          <a:lstStyle/>
          <a:p>
            <a:r>
              <a:rPr lang="zh-TW" altLang="en-US" dirty="0" smtClean="0"/>
              <a:t>使用 </a:t>
            </a:r>
            <a:r>
              <a:rPr lang="en-US" altLang="zh-TW" dirty="0" smtClean="0"/>
              <a:t>.NET</a:t>
            </a:r>
            <a:r>
              <a:rPr lang="zh-TW" altLang="en-US" dirty="0" smtClean="0"/>
              <a:t> </a:t>
            </a:r>
            <a:r>
              <a:rPr lang="en-US" altLang="zh-TW" dirty="0" smtClean="0"/>
              <a:t>Framework</a:t>
            </a:r>
            <a:r>
              <a:rPr lang="zh-TW" altLang="en-US" dirty="0" smtClean="0"/>
              <a:t> </a:t>
            </a:r>
            <a:r>
              <a:rPr lang="en-US" altLang="zh-TW" dirty="0" smtClean="0"/>
              <a:t>+</a:t>
            </a:r>
            <a:r>
              <a:rPr lang="zh-TW" altLang="en-US" dirty="0" smtClean="0"/>
              <a:t> </a:t>
            </a:r>
            <a:r>
              <a:rPr lang="en-US" altLang="zh-TW" dirty="0" smtClean="0"/>
              <a:t>windows</a:t>
            </a:r>
            <a:r>
              <a:rPr lang="zh-TW" altLang="en-US" dirty="0" smtClean="0"/>
              <a:t> </a:t>
            </a:r>
            <a:r>
              <a:rPr lang="en-US" altLang="zh-TW" dirty="0" smtClean="0"/>
              <a:t>container</a:t>
            </a:r>
            <a:endParaRPr lang="zh-TW" altLang="en-US" dirty="0"/>
          </a:p>
        </p:txBody>
      </p:sp>
    </p:spTree>
    <p:extLst>
      <p:ext uri="{BB962C8B-B14F-4D97-AF65-F5344CB8AC3E}">
        <p14:creationId xmlns:p14="http://schemas.microsoft.com/office/powerpoint/2010/main" val="2155494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b="1" dirty="0" smtClean="0"/>
              <a:t>AGENDA</a:t>
            </a:r>
            <a:br>
              <a:rPr lang="en-US" altLang="zh-TW" sz="4400" b="1" dirty="0" smtClean="0"/>
            </a:br>
            <a:endParaRPr lang="zh-TW" altLang="en-US" sz="4400" b="1" dirty="0"/>
          </a:p>
        </p:txBody>
      </p:sp>
      <p:sp>
        <p:nvSpPr>
          <p:cNvPr id="3" name="內容版面配置區 2"/>
          <p:cNvSpPr>
            <a:spLocks noGrp="1"/>
          </p:cNvSpPr>
          <p:nvPr>
            <p:ph idx="1"/>
          </p:nvPr>
        </p:nvSpPr>
        <p:spPr>
          <a:xfrm>
            <a:off x="457200" y="1781909"/>
            <a:ext cx="7772400" cy="4369452"/>
          </a:xfrm>
        </p:spPr>
        <p:txBody>
          <a:bodyPr>
            <a:noAutofit/>
          </a:bodyPr>
          <a:lstStyle/>
          <a:p>
            <a:r>
              <a:rPr lang="zh-TW" altLang="en-US" sz="2400" b="1" dirty="0" smtClean="0"/>
              <a:t>微服務架構</a:t>
            </a:r>
            <a:endParaRPr lang="en-US" altLang="zh-TW" sz="2400" b="1" dirty="0" smtClean="0"/>
          </a:p>
          <a:p>
            <a:pPr lvl="1"/>
            <a:r>
              <a:rPr lang="zh-TW" altLang="en-US" sz="2000" dirty="0" smtClean="0"/>
              <a:t>單體式 </a:t>
            </a:r>
            <a:r>
              <a:rPr lang="en-US" altLang="zh-TW" sz="2000" dirty="0" smtClean="0"/>
              <a:t>(monolithic) </a:t>
            </a:r>
            <a:r>
              <a:rPr lang="en-US" altLang="zh-TW" sz="2000" dirty="0" err="1" smtClean="0"/>
              <a:t>v.s</a:t>
            </a:r>
            <a:r>
              <a:rPr lang="en-US" altLang="zh-TW" sz="2000" dirty="0" smtClean="0"/>
              <a:t>. </a:t>
            </a:r>
            <a:r>
              <a:rPr lang="zh-TW" altLang="en-US" sz="2000" dirty="0" smtClean="0"/>
              <a:t>微服務 </a:t>
            </a:r>
            <a:r>
              <a:rPr lang="en-US" altLang="zh-TW" sz="2000" dirty="0" smtClean="0"/>
              <a:t>(</a:t>
            </a:r>
            <a:r>
              <a:rPr lang="en-US" altLang="zh-TW" sz="2000" dirty="0" err="1" smtClean="0"/>
              <a:t>microservice</a:t>
            </a:r>
            <a:r>
              <a:rPr lang="en-US" altLang="zh-TW" sz="2000" dirty="0" smtClean="0"/>
              <a:t>)</a:t>
            </a:r>
            <a:r>
              <a:rPr lang="zh-TW" altLang="en-US" sz="2000" dirty="0" smtClean="0"/>
              <a:t> 應用程式</a:t>
            </a:r>
            <a:r>
              <a:rPr lang="zh-TW" altLang="en-US" sz="2000" dirty="0"/>
              <a:t>架構</a:t>
            </a:r>
            <a:endParaRPr lang="en-US" altLang="zh-TW" sz="2000" dirty="0" smtClean="0"/>
          </a:p>
          <a:p>
            <a:pPr lvl="1"/>
            <a:r>
              <a:rPr lang="zh-TW" altLang="en-US" sz="2000" dirty="0" smtClean="0"/>
              <a:t>為何要轉移到</a:t>
            </a:r>
            <a:r>
              <a:rPr lang="zh-TW" altLang="en-US" sz="2000" dirty="0"/>
              <a:t>微</a:t>
            </a:r>
            <a:r>
              <a:rPr lang="zh-TW" altLang="en-US" sz="2000" dirty="0" smtClean="0"/>
              <a:t>服</a:t>
            </a:r>
            <a:r>
              <a:rPr lang="zh-TW" altLang="en-US" sz="2000" dirty="0"/>
              <a:t>務</a:t>
            </a:r>
            <a:r>
              <a:rPr lang="zh-TW" altLang="en-US" sz="2000" dirty="0" smtClean="0"/>
              <a:t>架構</a:t>
            </a:r>
            <a:r>
              <a:rPr lang="en-US" altLang="zh-TW" sz="2000" dirty="0" smtClean="0"/>
              <a:t>?</a:t>
            </a:r>
          </a:p>
          <a:p>
            <a:pPr lvl="1"/>
            <a:r>
              <a:rPr lang="zh-TW" altLang="en-US" sz="2000" dirty="0" smtClean="0"/>
              <a:t>必要的技術</a:t>
            </a:r>
            <a:r>
              <a:rPr lang="en-US" altLang="zh-TW" sz="2000" dirty="0" smtClean="0"/>
              <a:t>:</a:t>
            </a:r>
            <a:r>
              <a:rPr lang="zh-TW" altLang="en-US" sz="2000" dirty="0" smtClean="0"/>
              <a:t> 透過 </a:t>
            </a:r>
            <a:r>
              <a:rPr lang="en-US" altLang="zh-TW" sz="2000" dirty="0" smtClean="0"/>
              <a:t>Container</a:t>
            </a:r>
            <a:r>
              <a:rPr lang="zh-TW" altLang="en-US" sz="2000" dirty="0" smtClean="0"/>
              <a:t> 佈署系統</a:t>
            </a:r>
            <a:endParaRPr lang="en-US" altLang="zh-TW" sz="2000" dirty="0" smtClean="0"/>
          </a:p>
          <a:p>
            <a:pPr lvl="1"/>
            <a:endParaRPr lang="en-US" altLang="zh-TW" sz="2000" dirty="0" smtClean="0"/>
          </a:p>
          <a:p>
            <a:r>
              <a:rPr lang="zh-TW" altLang="en-US" sz="2400" b="1" dirty="0" smtClean="0"/>
              <a:t>實際案例</a:t>
            </a:r>
            <a:r>
              <a:rPr lang="en-US" altLang="zh-TW" sz="2400" b="1" dirty="0" smtClean="0"/>
              <a:t>:</a:t>
            </a:r>
            <a:r>
              <a:rPr lang="zh-TW" altLang="en-US" sz="2400" b="1" dirty="0" smtClean="0"/>
              <a:t> </a:t>
            </a:r>
            <a:r>
              <a:rPr lang="zh-TW" altLang="en-US" sz="2400" b="1" dirty="0"/>
              <a:t>將</a:t>
            </a:r>
            <a:r>
              <a:rPr lang="zh-TW" altLang="en-US" sz="2400" b="1" dirty="0" smtClean="0"/>
              <a:t>傳統的 </a:t>
            </a:r>
            <a:r>
              <a:rPr lang="en-US" altLang="zh-TW" sz="2400" b="1" dirty="0" smtClean="0"/>
              <a:t>ASP.NET</a:t>
            </a:r>
            <a:r>
              <a:rPr lang="zh-TW" altLang="en-US" sz="2400" b="1" dirty="0" smtClean="0"/>
              <a:t> 轉移到微服務架構</a:t>
            </a:r>
            <a:endParaRPr lang="en-US" altLang="zh-TW" sz="2400" b="1" dirty="0" smtClean="0"/>
          </a:p>
          <a:p>
            <a:pPr lvl="1"/>
            <a:r>
              <a:rPr lang="zh-TW" altLang="en-US" sz="2000" dirty="0" smtClean="0"/>
              <a:t>系統架構的改變</a:t>
            </a:r>
            <a:endParaRPr lang="en-US" altLang="zh-TW" sz="2000" dirty="0" smtClean="0"/>
          </a:p>
          <a:p>
            <a:pPr lvl="1"/>
            <a:r>
              <a:rPr lang="zh-TW" altLang="en-US" sz="2000" dirty="0" smtClean="0"/>
              <a:t>佈署方式</a:t>
            </a:r>
            <a:r>
              <a:rPr lang="en-US" altLang="zh-TW" sz="2000" dirty="0" smtClean="0"/>
              <a:t>:</a:t>
            </a:r>
            <a:r>
              <a:rPr lang="zh-TW" altLang="en-US" sz="2000" dirty="0" smtClean="0"/>
              <a:t> 採用 </a:t>
            </a:r>
            <a:r>
              <a:rPr lang="en-US" altLang="zh-TW" sz="2000" dirty="0" smtClean="0"/>
              <a:t>Windows Container</a:t>
            </a:r>
          </a:p>
          <a:p>
            <a:pPr lvl="1"/>
            <a:r>
              <a:rPr lang="zh-TW" altLang="en-US" sz="2000" dirty="0" smtClean="0"/>
              <a:t>效益</a:t>
            </a:r>
            <a:endParaRPr lang="en-US" altLang="zh-TW" sz="2000" dirty="0" smtClean="0"/>
          </a:p>
          <a:p>
            <a:pPr lvl="1"/>
            <a:endParaRPr lang="en-US" altLang="zh-TW" sz="2000" dirty="0" smtClean="0"/>
          </a:p>
        </p:txBody>
      </p:sp>
    </p:spTree>
    <p:extLst>
      <p:ext uri="{BB962C8B-B14F-4D97-AF65-F5344CB8AC3E}">
        <p14:creationId xmlns:p14="http://schemas.microsoft.com/office/powerpoint/2010/main" val="25213571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參考資源</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smtClean="0"/>
              <a:t>Session </a:t>
            </a:r>
            <a:r>
              <a:rPr lang="zh-TW" altLang="en-US" dirty="0" smtClean="0"/>
              <a:t>錄影</a:t>
            </a:r>
            <a:r>
              <a:rPr lang="en-US" altLang="zh-TW" dirty="0" smtClean="0"/>
              <a:t>:</a:t>
            </a:r>
            <a:r>
              <a:rPr lang="zh-TW" altLang="en-US" dirty="0" smtClean="0"/>
              <a:t> </a:t>
            </a:r>
            <a:r>
              <a:rPr lang="en-US" altLang="zh-TW" dirty="0"/>
              <a:t>Channel 9</a:t>
            </a:r>
            <a:br>
              <a:rPr lang="en-US" altLang="zh-TW" dirty="0"/>
            </a:br>
            <a:r>
              <a:rPr lang="en-US" altLang="zh-TW" dirty="0">
                <a:hlinkClick r:id="rId2"/>
              </a:rPr>
              <a:t>https://</a:t>
            </a:r>
            <a:r>
              <a:rPr lang="en-US" altLang="zh-TW" dirty="0" smtClean="0">
                <a:hlinkClick r:id="rId2"/>
              </a:rPr>
              <a:t>channel9.msdn.com/Events/Community-Open-Camp/Community-Open-Camp-2016/ComOpenCamp018</a:t>
            </a:r>
            <a:endParaRPr lang="en-US" altLang="zh-TW" dirty="0" smtClean="0"/>
          </a:p>
          <a:p>
            <a:endParaRPr lang="en-US" altLang="zh-TW" dirty="0"/>
          </a:p>
          <a:p>
            <a:r>
              <a:rPr lang="en-US" altLang="zh-TW" dirty="0" smtClean="0"/>
              <a:t>Demo Projects, Power Point </a:t>
            </a:r>
            <a:r>
              <a:rPr lang="en-US" altLang="zh-TW" dirty="0"/>
              <a:t>Files Downloads</a:t>
            </a:r>
            <a:br>
              <a:rPr lang="en-US" altLang="zh-TW" dirty="0"/>
            </a:br>
            <a:r>
              <a:rPr lang="en-US" altLang="zh-TW" dirty="0">
                <a:hlinkClick r:id="rId3"/>
              </a:rPr>
              <a:t>https://</a:t>
            </a:r>
            <a:r>
              <a:rPr lang="en-US" altLang="zh-TW" dirty="0" smtClean="0">
                <a:hlinkClick r:id="rId3"/>
              </a:rPr>
              <a:t>github.com/andrew0928/CommunityOpenCampDemo</a:t>
            </a:r>
            <a:endParaRPr lang="en-US" altLang="zh-TW" dirty="0" smtClean="0"/>
          </a:p>
          <a:p>
            <a:endParaRPr lang="en-US" altLang="zh-TW" dirty="0"/>
          </a:p>
          <a:p>
            <a:r>
              <a:rPr lang="zh-TW" altLang="en-US" dirty="0" smtClean="0"/>
              <a:t>安德魯的部落格 </a:t>
            </a:r>
            <a:r>
              <a:rPr lang="en-US" altLang="zh-TW" dirty="0" smtClean="0"/>
              <a:t>(Facebook</a:t>
            </a:r>
            <a:r>
              <a:rPr lang="zh-TW" altLang="en-US" dirty="0" smtClean="0"/>
              <a:t>粉絲</a:t>
            </a:r>
            <a:r>
              <a:rPr lang="zh-TW" altLang="en-US" dirty="0"/>
              <a:t>團</a:t>
            </a:r>
            <a:r>
              <a:rPr lang="en-US" altLang="zh-TW" dirty="0" smtClean="0"/>
              <a:t>)</a:t>
            </a:r>
            <a:r>
              <a:rPr lang="en-US" altLang="zh-TW" dirty="0"/>
              <a:t/>
            </a:r>
            <a:br>
              <a:rPr lang="en-US" altLang="zh-TW" dirty="0"/>
            </a:br>
            <a:r>
              <a:rPr lang="en-US" altLang="zh-TW" dirty="0">
                <a:hlinkClick r:id="rId4"/>
              </a:rPr>
              <a:t>https://</a:t>
            </a:r>
            <a:r>
              <a:rPr lang="en-US" altLang="zh-TW" dirty="0" smtClean="0">
                <a:hlinkClick r:id="rId4"/>
              </a:rPr>
              <a:t>www.facebook.com/andrew.blog.0928</a:t>
            </a:r>
            <a:endParaRPr lang="en-US" altLang="zh-TW" dirty="0"/>
          </a:p>
          <a:p>
            <a:r>
              <a:rPr lang="zh-TW" altLang="en-US" dirty="0"/>
              <a:t>安德魯的部落格 </a:t>
            </a:r>
            <a:r>
              <a:rPr lang="en-US" altLang="zh-TW" dirty="0" smtClean="0"/>
              <a:t>(</a:t>
            </a:r>
            <a:r>
              <a:rPr lang="zh-TW" altLang="en-US" dirty="0" smtClean="0"/>
              <a:t>文章</a:t>
            </a:r>
            <a:r>
              <a:rPr lang="en-US" altLang="zh-TW" dirty="0" smtClean="0"/>
              <a:t>)</a:t>
            </a:r>
            <a:br>
              <a:rPr lang="en-US" altLang="zh-TW" dirty="0" smtClean="0"/>
            </a:br>
            <a:r>
              <a:rPr lang="en-US" altLang="zh-TW" dirty="0" smtClean="0">
                <a:hlinkClick r:id="rId5"/>
              </a:rPr>
              <a:t>http</a:t>
            </a:r>
            <a:r>
              <a:rPr lang="en-US" altLang="zh-TW" dirty="0">
                <a:hlinkClick r:id="rId5"/>
              </a:rPr>
              <a:t>://columns.chicken-house.net</a:t>
            </a:r>
            <a:r>
              <a:rPr lang="en-US" altLang="zh-TW" dirty="0" smtClean="0">
                <a:hlinkClick r:id="rId5"/>
              </a:rPr>
              <a:t>/</a:t>
            </a:r>
            <a:endParaRPr lang="en-US" altLang="zh-TW" dirty="0" smtClean="0"/>
          </a:p>
          <a:p>
            <a:endParaRPr lang="zh-TW" altLang="en-US" dirty="0"/>
          </a:p>
        </p:txBody>
      </p:sp>
    </p:spTree>
    <p:extLst>
      <p:ext uri="{BB962C8B-B14F-4D97-AF65-F5344CB8AC3E}">
        <p14:creationId xmlns:p14="http://schemas.microsoft.com/office/powerpoint/2010/main" val="25182193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pPr algn="r"/>
            <a:r>
              <a:rPr lang="zh-TW" altLang="en-US" dirty="0" smtClean="0"/>
              <a:t>感謝聆聽</a:t>
            </a:r>
            <a:r>
              <a:rPr lang="en-US" altLang="zh-TW" dirty="0" smtClean="0"/>
              <a:t>~</a:t>
            </a:r>
            <a:r>
              <a:rPr lang="zh-TW" altLang="en-US" dirty="0"/>
              <a:t> </a:t>
            </a:r>
            <a:r>
              <a:rPr lang="en-US" altLang="zh-TW" dirty="0" smtClean="0"/>
              <a:t>THANK</a:t>
            </a:r>
            <a:r>
              <a:rPr lang="zh-TW" altLang="en-US" dirty="0" smtClean="0"/>
              <a:t> </a:t>
            </a:r>
            <a:r>
              <a:rPr lang="en-US" altLang="zh-TW" dirty="0" smtClean="0"/>
              <a:t>YOU!</a:t>
            </a:r>
            <a:endParaRPr lang="zh-TW" altLang="en-US" dirty="0"/>
          </a:p>
        </p:txBody>
      </p:sp>
      <p:sp>
        <p:nvSpPr>
          <p:cNvPr id="5" name="文字版面配置區 4"/>
          <p:cNvSpPr>
            <a:spLocks noGrp="1"/>
          </p:cNvSpPr>
          <p:nvPr>
            <p:ph type="body" idx="1"/>
          </p:nvPr>
        </p:nvSpPr>
        <p:spPr/>
        <p:txBody>
          <a:bodyPr/>
          <a:lstStyle/>
          <a:p>
            <a:pPr algn="r"/>
            <a:endParaRPr lang="en-US" altLang="zh-TW" dirty="0" smtClean="0"/>
          </a:p>
        </p:txBody>
      </p:sp>
      <p:pic>
        <p:nvPicPr>
          <p:cNvPr id="6" name="圖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5488" y="3028591"/>
            <a:ext cx="3497580" cy="3497580"/>
          </a:xfrm>
          <a:prstGeom prst="rect">
            <a:avLst/>
          </a:prstGeom>
        </p:spPr>
      </p:pic>
    </p:spTree>
    <p:extLst>
      <p:ext uri="{BB962C8B-B14F-4D97-AF65-F5344CB8AC3E}">
        <p14:creationId xmlns:p14="http://schemas.microsoft.com/office/powerpoint/2010/main" val="3663769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b="1" dirty="0" smtClean="0"/>
              <a:t>微服務架構</a:t>
            </a:r>
            <a:endParaRPr lang="zh-TW" altLang="en-US" b="1"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7181631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ounded Rectangle 66"/>
          <p:cNvSpPr/>
          <p:nvPr/>
        </p:nvSpPr>
        <p:spPr bwMode="auto">
          <a:xfrm>
            <a:off x="989256" y="3272791"/>
            <a:ext cx="1716558" cy="766736"/>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gradFill>
                <a:gsLst>
                  <a:gs pos="0">
                    <a:srgbClr val="FFFFFF"/>
                  </a:gs>
                  <a:gs pos="100000">
                    <a:srgbClr val="FFFFFF"/>
                  </a:gs>
                </a:gsLst>
                <a:lin ang="5400000" scaled="0"/>
              </a:gradFill>
              <a:ea typeface="Segoe UI" pitchFamily="34" charset="0"/>
              <a:cs typeface="Segoe UI" pitchFamily="34" charset="0"/>
            </a:endParaRPr>
          </a:p>
        </p:txBody>
      </p:sp>
      <p:sp>
        <p:nvSpPr>
          <p:cNvPr id="69" name="Rounded Rectangle 68"/>
          <p:cNvSpPr/>
          <p:nvPr/>
        </p:nvSpPr>
        <p:spPr bwMode="auto">
          <a:xfrm>
            <a:off x="989256" y="4100028"/>
            <a:ext cx="1716558" cy="785615"/>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gradFill>
                <a:gsLst>
                  <a:gs pos="0">
                    <a:srgbClr val="FFFFFF"/>
                  </a:gs>
                  <a:gs pos="100000">
                    <a:srgbClr val="FFFFFF"/>
                  </a:gs>
                </a:gsLst>
                <a:lin ang="5400000" scaled="0"/>
              </a:gradFill>
              <a:ea typeface="Segoe UI" pitchFamily="34" charset="0"/>
              <a:cs typeface="Segoe UI" pitchFamily="34" charset="0"/>
            </a:endParaRPr>
          </a:p>
        </p:txBody>
      </p:sp>
      <p:sp>
        <p:nvSpPr>
          <p:cNvPr id="70" name="Rounded Rectangle 69"/>
          <p:cNvSpPr/>
          <p:nvPr/>
        </p:nvSpPr>
        <p:spPr bwMode="auto">
          <a:xfrm>
            <a:off x="989256" y="4968659"/>
            <a:ext cx="1716558" cy="774223"/>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gradFill>
                <a:gsLst>
                  <a:gs pos="0">
                    <a:srgbClr val="FFFFFF"/>
                  </a:gs>
                  <a:gs pos="100000">
                    <a:srgbClr val="FFFFFF"/>
                  </a:gs>
                </a:gsLst>
                <a:lin ang="5400000" scaled="0"/>
              </a:gradFill>
              <a:ea typeface="Segoe UI" pitchFamily="34" charset="0"/>
              <a:cs typeface="Segoe UI" pitchFamily="34" charset="0"/>
            </a:endParaRPr>
          </a:p>
        </p:txBody>
      </p:sp>
      <p:sp>
        <p:nvSpPr>
          <p:cNvPr id="65" name="Oval 64"/>
          <p:cNvSpPr/>
          <p:nvPr/>
        </p:nvSpPr>
        <p:spPr bwMode="auto">
          <a:xfrm>
            <a:off x="5396561" y="3393384"/>
            <a:ext cx="2734251" cy="2714045"/>
          </a:xfrm>
          <a:prstGeom prst="ellipse">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Rounded Rectangle 58"/>
          <p:cNvSpPr/>
          <p:nvPr/>
        </p:nvSpPr>
        <p:spPr bwMode="auto">
          <a:xfrm>
            <a:off x="4878090" y="3888913"/>
            <a:ext cx="1334104" cy="724494"/>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gradFill>
                <a:gsLst>
                  <a:gs pos="0">
                    <a:srgbClr val="FFFFFF"/>
                  </a:gs>
                  <a:gs pos="100000">
                    <a:srgbClr val="FFFFFF"/>
                  </a:gs>
                </a:gsLst>
                <a:lin ang="5400000" scaled="0"/>
              </a:gradFill>
              <a:ea typeface="Segoe UI" pitchFamily="34" charset="0"/>
              <a:cs typeface="Segoe UI" pitchFamily="34" charset="0"/>
            </a:endParaRPr>
          </a:p>
        </p:txBody>
      </p:sp>
      <p:sp>
        <p:nvSpPr>
          <p:cNvPr id="60" name="Rounded Rectangle 59"/>
          <p:cNvSpPr/>
          <p:nvPr/>
        </p:nvSpPr>
        <p:spPr bwMode="auto">
          <a:xfrm>
            <a:off x="6059396" y="3113886"/>
            <a:ext cx="1334104" cy="648835"/>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gradFill>
                <a:gsLst>
                  <a:gs pos="0">
                    <a:srgbClr val="FFFFFF"/>
                  </a:gs>
                  <a:gs pos="100000">
                    <a:srgbClr val="FFFFFF"/>
                  </a:gs>
                </a:gsLst>
                <a:lin ang="5400000" scaled="0"/>
              </a:gradFill>
              <a:ea typeface="Segoe UI" pitchFamily="34" charset="0"/>
              <a:cs typeface="Segoe UI" pitchFamily="34" charset="0"/>
            </a:endParaRPr>
          </a:p>
        </p:txBody>
      </p:sp>
      <p:sp>
        <p:nvSpPr>
          <p:cNvPr id="61" name="Rounded Rectangle 60"/>
          <p:cNvSpPr/>
          <p:nvPr/>
        </p:nvSpPr>
        <p:spPr bwMode="auto">
          <a:xfrm>
            <a:off x="4878090" y="4911401"/>
            <a:ext cx="1334104" cy="632147"/>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gradFill>
                <a:gsLst>
                  <a:gs pos="0">
                    <a:srgbClr val="FFFFFF"/>
                  </a:gs>
                  <a:gs pos="100000">
                    <a:srgbClr val="FFFFFF"/>
                  </a:gs>
                </a:gsLst>
                <a:lin ang="5400000" scaled="0"/>
              </a:gradFill>
              <a:ea typeface="Segoe UI" pitchFamily="34" charset="0"/>
              <a:cs typeface="Segoe UI" pitchFamily="34" charset="0"/>
            </a:endParaRPr>
          </a:p>
        </p:txBody>
      </p:sp>
      <p:sp>
        <p:nvSpPr>
          <p:cNvPr id="62" name="Rounded Rectangle 61"/>
          <p:cNvSpPr/>
          <p:nvPr/>
        </p:nvSpPr>
        <p:spPr bwMode="auto">
          <a:xfrm>
            <a:off x="7246380" y="3882371"/>
            <a:ext cx="1334104" cy="731036"/>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gradFill>
                <a:gsLst>
                  <a:gs pos="0">
                    <a:srgbClr val="FFFFFF"/>
                  </a:gs>
                  <a:gs pos="100000">
                    <a:srgbClr val="FFFFFF"/>
                  </a:gs>
                </a:gsLst>
                <a:lin ang="5400000" scaled="0"/>
              </a:gradFill>
              <a:ea typeface="Segoe UI" pitchFamily="34" charset="0"/>
              <a:cs typeface="Segoe UI" pitchFamily="34" charset="0"/>
            </a:endParaRPr>
          </a:p>
        </p:txBody>
      </p:sp>
      <p:sp>
        <p:nvSpPr>
          <p:cNvPr id="63" name="Rounded Rectangle 62"/>
          <p:cNvSpPr/>
          <p:nvPr/>
        </p:nvSpPr>
        <p:spPr bwMode="auto">
          <a:xfrm>
            <a:off x="7238352" y="4878022"/>
            <a:ext cx="1334104" cy="665527"/>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gradFill>
                <a:gsLst>
                  <a:gs pos="0">
                    <a:srgbClr val="FFFFFF"/>
                  </a:gs>
                  <a:gs pos="100000">
                    <a:srgbClr val="FFFFFF"/>
                  </a:gs>
                </a:gsLst>
                <a:lin ang="5400000" scaled="0"/>
              </a:gradFill>
              <a:ea typeface="Segoe UI" pitchFamily="34" charset="0"/>
              <a:cs typeface="Segoe UI" pitchFamily="34" charset="0"/>
            </a:endParaRPr>
          </a:p>
        </p:txBody>
      </p:sp>
      <p:sp>
        <p:nvSpPr>
          <p:cNvPr id="64" name="Rounded Rectangle 63"/>
          <p:cNvSpPr/>
          <p:nvPr/>
        </p:nvSpPr>
        <p:spPr bwMode="auto">
          <a:xfrm>
            <a:off x="6059396" y="5659714"/>
            <a:ext cx="1334104" cy="698422"/>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a:xfrm>
            <a:off x="-183356" y="592075"/>
            <a:ext cx="4489539" cy="415498"/>
          </a:xfrm>
          <a:prstGeom prst="rect">
            <a:avLst/>
          </a:prstGeom>
        </p:spPr>
        <p:txBody>
          <a:bodyPr wrap="square">
            <a:spAutoFit/>
          </a:bodyPr>
          <a:lstStyle/>
          <a:p>
            <a:pPr algn="ctr" defTabSz="685668"/>
            <a:r>
              <a:rPr lang="en-US" sz="2100" dirty="0">
                <a:latin typeface="+mj-lt"/>
              </a:rPr>
              <a:t>Monolithic application approach</a:t>
            </a:r>
          </a:p>
        </p:txBody>
      </p:sp>
      <p:sp>
        <p:nvSpPr>
          <p:cNvPr id="9" name="Rectangle 8"/>
          <p:cNvSpPr/>
          <p:nvPr/>
        </p:nvSpPr>
        <p:spPr>
          <a:xfrm>
            <a:off x="4306183" y="582610"/>
            <a:ext cx="4837817" cy="415498"/>
          </a:xfrm>
          <a:prstGeom prst="rect">
            <a:avLst/>
          </a:prstGeom>
        </p:spPr>
        <p:txBody>
          <a:bodyPr wrap="square">
            <a:spAutoFit/>
          </a:bodyPr>
          <a:lstStyle/>
          <a:p>
            <a:pPr algn="ctr" defTabSz="685668"/>
            <a:r>
              <a:rPr lang="en-US" sz="2100" dirty="0" err="1">
                <a:latin typeface="+mj-lt"/>
              </a:rPr>
              <a:t>Microservices</a:t>
            </a:r>
            <a:r>
              <a:rPr lang="en-US" sz="2100" dirty="0">
                <a:latin typeface="+mj-lt"/>
              </a:rPr>
              <a:t> application approach</a:t>
            </a:r>
          </a:p>
        </p:txBody>
      </p:sp>
      <p:sp>
        <p:nvSpPr>
          <p:cNvPr id="10" name="Rectangle 9"/>
          <p:cNvSpPr/>
          <p:nvPr/>
        </p:nvSpPr>
        <p:spPr>
          <a:xfrm>
            <a:off x="4577097" y="1228481"/>
            <a:ext cx="2544252" cy="1568635"/>
          </a:xfrm>
          <a:prstGeom prst="rect">
            <a:avLst/>
          </a:prstGeom>
        </p:spPr>
        <p:txBody>
          <a:bodyPr wrap="square">
            <a:spAutoFit/>
          </a:bodyPr>
          <a:lstStyle/>
          <a:p>
            <a:pPr marL="214313" indent="-214313" defTabSz="685668">
              <a:buFont typeface="Arial" panose="020B0604020202020204" pitchFamily="34" charset="0"/>
              <a:buChar char="•"/>
            </a:pPr>
            <a:r>
              <a:rPr lang="en-US" sz="1199" dirty="0"/>
              <a:t>A </a:t>
            </a:r>
            <a:r>
              <a:rPr lang="en-US" sz="1199" dirty="0" err="1"/>
              <a:t>microservice</a:t>
            </a:r>
            <a:r>
              <a:rPr lang="en-US" sz="1199" dirty="0"/>
              <a:t> application separates functionality into separate smaller services.</a:t>
            </a:r>
          </a:p>
          <a:p>
            <a:pPr marL="214313" indent="-214313" defTabSz="685668">
              <a:buFont typeface="Arial" panose="020B0604020202020204" pitchFamily="34" charset="0"/>
              <a:buChar char="•"/>
            </a:pPr>
            <a:endParaRPr lang="en-US" sz="1199" dirty="0">
              <a:latin typeface="+mj-lt"/>
            </a:endParaRPr>
          </a:p>
          <a:p>
            <a:pPr marL="214313" indent="-214313" defTabSz="685668">
              <a:buFont typeface="Arial" panose="020B0604020202020204" pitchFamily="34" charset="0"/>
              <a:buChar char="•"/>
            </a:pPr>
            <a:r>
              <a:rPr lang="en-US" sz="1199" dirty="0"/>
              <a:t>Scales out by deploying each service independently creating instances of these services across servers/VMs/containers</a:t>
            </a:r>
          </a:p>
        </p:txBody>
      </p:sp>
      <p:sp>
        <p:nvSpPr>
          <p:cNvPr id="12" name="Hexagon 11"/>
          <p:cNvSpPr/>
          <p:nvPr/>
        </p:nvSpPr>
        <p:spPr bwMode="auto">
          <a:xfrm>
            <a:off x="7280275" y="1437707"/>
            <a:ext cx="204609" cy="183050"/>
          </a:xfrm>
          <a:prstGeom prst="hexagon">
            <a:avLst/>
          </a:prstGeom>
          <a:solidFill>
            <a:srgbClr val="FF000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latin typeface="+mj-lt"/>
              <a:ea typeface="Segoe UI" pitchFamily="34" charset="0"/>
              <a:cs typeface="Segoe UI" pitchFamily="34" charset="0"/>
            </a:endParaRPr>
          </a:p>
        </p:txBody>
      </p:sp>
      <p:sp>
        <p:nvSpPr>
          <p:cNvPr id="13" name="Hexagon 12"/>
          <p:cNvSpPr/>
          <p:nvPr/>
        </p:nvSpPr>
        <p:spPr bwMode="auto">
          <a:xfrm>
            <a:off x="8165159" y="1833653"/>
            <a:ext cx="204609" cy="183050"/>
          </a:xfrm>
          <a:prstGeom prst="hexagon">
            <a:avLst/>
          </a:prstGeom>
          <a:solidFill>
            <a:srgbClr val="FF8C00">
              <a:lumMod val="75000"/>
            </a:srgbClr>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endParaRPr lang="en-US" sz="600" kern="0" dirty="0">
              <a:latin typeface="+mj-lt"/>
              <a:ea typeface="Segoe UI" pitchFamily="34" charset="0"/>
              <a:cs typeface="Segoe UI" pitchFamily="34" charset="0"/>
            </a:endParaRPr>
          </a:p>
        </p:txBody>
      </p:sp>
      <p:sp>
        <p:nvSpPr>
          <p:cNvPr id="14" name="Hexagon 13"/>
          <p:cNvSpPr/>
          <p:nvPr/>
        </p:nvSpPr>
        <p:spPr bwMode="auto">
          <a:xfrm>
            <a:off x="8489819" y="1651906"/>
            <a:ext cx="204609" cy="183050"/>
          </a:xfrm>
          <a:prstGeom prst="hexagon">
            <a:avLst/>
          </a:prstGeom>
          <a:solidFill>
            <a:srgbClr val="7030A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endParaRPr lang="en-US" sz="600" kern="0" dirty="0">
              <a:latin typeface="+mj-lt"/>
              <a:ea typeface="Segoe UI" pitchFamily="34" charset="0"/>
              <a:cs typeface="Segoe UI" pitchFamily="34" charset="0"/>
            </a:endParaRPr>
          </a:p>
        </p:txBody>
      </p:sp>
      <p:sp>
        <p:nvSpPr>
          <p:cNvPr id="15" name="Hexagon 14"/>
          <p:cNvSpPr/>
          <p:nvPr/>
        </p:nvSpPr>
        <p:spPr bwMode="auto">
          <a:xfrm>
            <a:off x="7264538" y="1454414"/>
            <a:ext cx="204609" cy="183050"/>
          </a:xfrm>
          <a:prstGeom prst="hexagon">
            <a:avLst/>
          </a:prstGeom>
          <a:solidFill>
            <a:srgbClr val="FF000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latin typeface="+mj-lt"/>
              <a:ea typeface="Segoe UI" pitchFamily="34" charset="0"/>
              <a:cs typeface="Segoe UI" pitchFamily="34" charset="0"/>
            </a:endParaRPr>
          </a:p>
        </p:txBody>
      </p:sp>
      <p:sp>
        <p:nvSpPr>
          <p:cNvPr id="16" name="Hexagon 15"/>
          <p:cNvSpPr/>
          <p:nvPr/>
        </p:nvSpPr>
        <p:spPr bwMode="auto">
          <a:xfrm>
            <a:off x="7283319" y="1419223"/>
            <a:ext cx="204609" cy="183050"/>
          </a:xfrm>
          <a:prstGeom prst="hexagon">
            <a:avLst/>
          </a:prstGeom>
          <a:solidFill>
            <a:srgbClr val="FF000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latin typeface="+mj-lt"/>
              <a:ea typeface="Segoe UI" pitchFamily="34" charset="0"/>
              <a:cs typeface="Segoe UI" pitchFamily="34" charset="0"/>
            </a:endParaRPr>
          </a:p>
        </p:txBody>
      </p:sp>
      <p:sp>
        <p:nvSpPr>
          <p:cNvPr id="17" name="Hexagon 16"/>
          <p:cNvSpPr/>
          <p:nvPr/>
        </p:nvSpPr>
        <p:spPr bwMode="auto">
          <a:xfrm>
            <a:off x="7279965" y="1854628"/>
            <a:ext cx="204609" cy="183050"/>
          </a:xfrm>
          <a:prstGeom prst="hexagon">
            <a:avLst>
              <a:gd name="adj" fmla="val 55889"/>
              <a:gd name="vf" fmla="val 115470"/>
            </a:avLst>
          </a:prstGeom>
          <a:solidFill>
            <a:srgbClr val="FFC00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latin typeface="+mj-lt"/>
              <a:ea typeface="Segoe UI" pitchFamily="34" charset="0"/>
              <a:cs typeface="Segoe UI" pitchFamily="34" charset="0"/>
            </a:endParaRPr>
          </a:p>
        </p:txBody>
      </p:sp>
      <p:sp>
        <p:nvSpPr>
          <p:cNvPr id="18" name="Hexagon 17"/>
          <p:cNvSpPr/>
          <p:nvPr/>
        </p:nvSpPr>
        <p:spPr bwMode="auto">
          <a:xfrm>
            <a:off x="7257025" y="1833653"/>
            <a:ext cx="204609" cy="183050"/>
          </a:xfrm>
          <a:prstGeom prst="hexagon">
            <a:avLst/>
          </a:prstGeom>
          <a:solidFill>
            <a:srgbClr val="FFC00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latin typeface="+mj-lt"/>
              <a:ea typeface="Segoe UI" pitchFamily="34" charset="0"/>
              <a:cs typeface="Segoe UI" pitchFamily="34" charset="0"/>
            </a:endParaRPr>
          </a:p>
        </p:txBody>
      </p:sp>
      <p:sp>
        <p:nvSpPr>
          <p:cNvPr id="19" name="Hexagon 18"/>
          <p:cNvSpPr/>
          <p:nvPr/>
        </p:nvSpPr>
        <p:spPr bwMode="auto">
          <a:xfrm>
            <a:off x="7269942" y="1868398"/>
            <a:ext cx="204609" cy="183050"/>
          </a:xfrm>
          <a:prstGeom prst="hexagon">
            <a:avLst/>
          </a:prstGeom>
          <a:solidFill>
            <a:srgbClr val="FFC00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latin typeface="+mj-lt"/>
              <a:ea typeface="Segoe UI" pitchFamily="34" charset="0"/>
              <a:cs typeface="Segoe UI" pitchFamily="34" charset="0"/>
            </a:endParaRPr>
          </a:p>
        </p:txBody>
      </p:sp>
      <p:sp>
        <p:nvSpPr>
          <p:cNvPr id="20" name="Hexagon 19"/>
          <p:cNvSpPr/>
          <p:nvPr/>
        </p:nvSpPr>
        <p:spPr bwMode="auto">
          <a:xfrm>
            <a:off x="7579633" y="1676710"/>
            <a:ext cx="204609" cy="183050"/>
          </a:xfrm>
          <a:prstGeom prst="hexagon">
            <a:avLst/>
          </a:prstGeom>
          <a:solidFill>
            <a:srgbClr val="92D05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latin typeface="+mj-lt"/>
              <a:ea typeface="Segoe UI" pitchFamily="34" charset="0"/>
              <a:cs typeface="Segoe UI" pitchFamily="34" charset="0"/>
            </a:endParaRPr>
          </a:p>
        </p:txBody>
      </p:sp>
      <p:sp>
        <p:nvSpPr>
          <p:cNvPr id="21" name="Hexagon 20"/>
          <p:cNvSpPr/>
          <p:nvPr/>
        </p:nvSpPr>
        <p:spPr bwMode="auto">
          <a:xfrm>
            <a:off x="7610620" y="1639923"/>
            <a:ext cx="204609" cy="183050"/>
          </a:xfrm>
          <a:prstGeom prst="hexagon">
            <a:avLst/>
          </a:prstGeom>
          <a:solidFill>
            <a:srgbClr val="92D05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latin typeface="+mj-lt"/>
              <a:ea typeface="Segoe UI" pitchFamily="34" charset="0"/>
              <a:cs typeface="Segoe UI" pitchFamily="34" charset="0"/>
            </a:endParaRPr>
          </a:p>
        </p:txBody>
      </p:sp>
      <p:sp>
        <p:nvSpPr>
          <p:cNvPr id="22" name="Hexagon 21"/>
          <p:cNvSpPr/>
          <p:nvPr/>
        </p:nvSpPr>
        <p:spPr bwMode="auto">
          <a:xfrm>
            <a:off x="7578228" y="1650869"/>
            <a:ext cx="204609" cy="183050"/>
          </a:xfrm>
          <a:prstGeom prst="hexagon">
            <a:avLst/>
          </a:prstGeom>
          <a:solidFill>
            <a:srgbClr val="92D05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latin typeface="+mj-lt"/>
              <a:ea typeface="Segoe UI" pitchFamily="34" charset="0"/>
              <a:cs typeface="Segoe UI" pitchFamily="34" charset="0"/>
            </a:endParaRPr>
          </a:p>
        </p:txBody>
      </p:sp>
      <p:sp>
        <p:nvSpPr>
          <p:cNvPr id="26" name="Rounded Rectangle 25"/>
          <p:cNvSpPr/>
          <p:nvPr/>
        </p:nvSpPr>
        <p:spPr bwMode="auto">
          <a:xfrm>
            <a:off x="8005908" y="1351508"/>
            <a:ext cx="767561" cy="764471"/>
          </a:xfrm>
          <a:prstGeom prst="roundRect">
            <a:avLst/>
          </a:prstGeom>
          <a:noFill/>
          <a:ln w="10795" cap="flat" cmpd="sng" algn="ctr">
            <a:solidFill>
              <a:schemeClr val="tx1"/>
            </a:solidFill>
            <a:prstDash val="lgDash"/>
            <a:headEnd type="none" w="med" len="med"/>
            <a:tailEnd type="none" w="med" len="med"/>
          </a:ln>
          <a:effectLst/>
        </p:spPr>
        <p:txBody>
          <a:bodyPr lIns="68561" tIns="68561" rIns="25713" bIns="25713" rtlCol="0" anchor="b" anchorCtr="0"/>
          <a:lstStyle/>
          <a:p>
            <a:pPr algn="ctr" defTabSz="699036">
              <a:defRPr/>
            </a:pPr>
            <a:endParaRPr lang="en-US" sz="600" kern="0" dirty="0">
              <a:latin typeface="+mj-lt"/>
              <a:ea typeface="Segoe UI" pitchFamily="34" charset="0"/>
              <a:cs typeface="Segoe UI" pitchFamily="34" charset="0"/>
            </a:endParaRPr>
          </a:p>
        </p:txBody>
      </p:sp>
      <p:sp>
        <p:nvSpPr>
          <p:cNvPr id="27" name="Rectangle 26"/>
          <p:cNvSpPr/>
          <p:nvPr/>
        </p:nvSpPr>
        <p:spPr>
          <a:xfrm>
            <a:off x="188997" y="1112986"/>
            <a:ext cx="2592255" cy="1568635"/>
          </a:xfrm>
          <a:prstGeom prst="rect">
            <a:avLst/>
          </a:prstGeom>
        </p:spPr>
        <p:txBody>
          <a:bodyPr wrap="square">
            <a:spAutoFit/>
          </a:bodyPr>
          <a:lstStyle/>
          <a:p>
            <a:pPr marL="214313" indent="-214313" defTabSz="685668">
              <a:buFont typeface="Arial" panose="020B0604020202020204" pitchFamily="34" charset="0"/>
              <a:buChar char="•"/>
            </a:pPr>
            <a:r>
              <a:rPr lang="en-US" sz="1199" dirty="0"/>
              <a:t>A monolithic application has most of its functionality within a few processes that are componentized with libraries. </a:t>
            </a:r>
          </a:p>
          <a:p>
            <a:pPr marL="214313" indent="-214313" defTabSz="685668">
              <a:buFont typeface="Arial" panose="020B0604020202020204" pitchFamily="34" charset="0"/>
              <a:buChar char="•"/>
            </a:pPr>
            <a:endParaRPr lang="en-US" sz="1199" dirty="0">
              <a:latin typeface="+mj-lt"/>
            </a:endParaRPr>
          </a:p>
          <a:p>
            <a:pPr marL="214313" indent="-214313" defTabSz="685668">
              <a:buFont typeface="Arial" panose="020B0604020202020204" pitchFamily="34" charset="0"/>
              <a:buChar char="•"/>
            </a:pPr>
            <a:r>
              <a:rPr lang="en-US" sz="1199" dirty="0"/>
              <a:t>Scales by cloning the app on multiple servers/VMs/Containers</a:t>
            </a:r>
          </a:p>
          <a:p>
            <a:pPr marL="214313" indent="-214313" defTabSz="685668">
              <a:buFont typeface="Arial" panose="020B0604020202020204" pitchFamily="34" charset="0"/>
              <a:buChar char="•"/>
            </a:pPr>
            <a:endParaRPr lang="en-US" sz="1199" dirty="0">
              <a:latin typeface="+mj-lt"/>
            </a:endParaRPr>
          </a:p>
        </p:txBody>
      </p:sp>
      <p:pic>
        <p:nvPicPr>
          <p:cNvPr id="28" name="Picture 27"/>
          <p:cNvPicPr>
            <a:picLocks noChangeAspect="1"/>
          </p:cNvPicPr>
          <p:nvPr/>
        </p:nvPicPr>
        <p:blipFill>
          <a:blip r:embed="rId2"/>
          <a:stretch>
            <a:fillRect/>
          </a:stretch>
        </p:blipFill>
        <p:spPr>
          <a:xfrm>
            <a:off x="2879611" y="1406791"/>
            <a:ext cx="454463" cy="451790"/>
          </a:xfrm>
          <a:prstGeom prst="rect">
            <a:avLst/>
          </a:prstGeom>
        </p:spPr>
      </p:pic>
      <p:pic>
        <p:nvPicPr>
          <p:cNvPr id="29" name="Picture 28"/>
          <p:cNvPicPr>
            <a:picLocks noChangeAspect="1"/>
          </p:cNvPicPr>
          <p:nvPr/>
        </p:nvPicPr>
        <p:blipFill>
          <a:blip r:embed="rId2"/>
          <a:stretch>
            <a:fillRect/>
          </a:stretch>
        </p:blipFill>
        <p:spPr>
          <a:xfrm>
            <a:off x="3103094" y="1448650"/>
            <a:ext cx="454463" cy="451790"/>
          </a:xfrm>
          <a:prstGeom prst="rect">
            <a:avLst/>
          </a:prstGeom>
        </p:spPr>
      </p:pic>
      <p:pic>
        <p:nvPicPr>
          <p:cNvPr id="30" name="Picture 29"/>
          <p:cNvPicPr>
            <a:picLocks noChangeAspect="1"/>
          </p:cNvPicPr>
          <p:nvPr/>
        </p:nvPicPr>
        <p:blipFill>
          <a:blip r:embed="rId2"/>
          <a:stretch>
            <a:fillRect/>
          </a:stretch>
        </p:blipFill>
        <p:spPr>
          <a:xfrm>
            <a:off x="3050178" y="1624730"/>
            <a:ext cx="454463" cy="451790"/>
          </a:xfrm>
          <a:prstGeom prst="rect">
            <a:avLst/>
          </a:prstGeom>
        </p:spPr>
      </p:pic>
      <p:sp>
        <p:nvSpPr>
          <p:cNvPr id="32" name="Hexagon 31"/>
          <p:cNvSpPr/>
          <p:nvPr/>
        </p:nvSpPr>
        <p:spPr bwMode="auto">
          <a:xfrm>
            <a:off x="7231233" y="1409562"/>
            <a:ext cx="274925" cy="232371"/>
          </a:xfrm>
          <a:prstGeom prst="hexagon">
            <a:avLst/>
          </a:prstGeom>
          <a:solidFill>
            <a:srgbClr val="FF000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latin typeface="+mj-lt"/>
              <a:ea typeface="Segoe UI" pitchFamily="34" charset="0"/>
              <a:cs typeface="Segoe UI" pitchFamily="34" charset="0"/>
            </a:endParaRPr>
          </a:p>
        </p:txBody>
      </p:sp>
      <p:sp>
        <p:nvSpPr>
          <p:cNvPr id="35" name="Rounded Rectangle 34"/>
          <p:cNvSpPr/>
          <p:nvPr/>
        </p:nvSpPr>
        <p:spPr bwMode="auto">
          <a:xfrm>
            <a:off x="7079731" y="1351507"/>
            <a:ext cx="767561" cy="764471"/>
          </a:xfrm>
          <a:prstGeom prst="roundRect">
            <a:avLst/>
          </a:prstGeom>
          <a:noFill/>
          <a:ln w="10795" cap="flat" cmpd="sng" algn="ctr">
            <a:solidFill>
              <a:schemeClr val="tx1"/>
            </a:solidFill>
            <a:prstDash val="lgDash"/>
            <a:headEnd type="none" w="med" len="med"/>
            <a:tailEnd type="none" w="med" len="med"/>
          </a:ln>
          <a:effectLst/>
        </p:spPr>
        <p:txBody>
          <a:bodyPr lIns="68561" tIns="68561" rIns="25713" bIns="25713" rtlCol="0" anchor="b" anchorCtr="0"/>
          <a:lstStyle/>
          <a:p>
            <a:pPr algn="ctr" defTabSz="699036">
              <a:defRPr/>
            </a:pPr>
            <a:endParaRPr lang="en-US" sz="600" kern="0" dirty="0">
              <a:latin typeface="+mj-lt"/>
              <a:ea typeface="Segoe UI" pitchFamily="34" charset="0"/>
              <a:cs typeface="Segoe UI" pitchFamily="34" charset="0"/>
            </a:endParaRPr>
          </a:p>
        </p:txBody>
      </p:sp>
      <p:sp>
        <p:nvSpPr>
          <p:cNvPr id="36" name="Rectangle 35"/>
          <p:cNvSpPr/>
          <p:nvPr/>
        </p:nvSpPr>
        <p:spPr>
          <a:xfrm>
            <a:off x="7200472" y="1090281"/>
            <a:ext cx="588623" cy="300082"/>
          </a:xfrm>
          <a:prstGeom prst="rect">
            <a:avLst/>
          </a:prstGeom>
          <a:ln>
            <a:noFill/>
          </a:ln>
        </p:spPr>
        <p:txBody>
          <a:bodyPr wrap="none">
            <a:spAutoFit/>
          </a:bodyPr>
          <a:lstStyle/>
          <a:p>
            <a:pPr defTabSz="685668"/>
            <a:r>
              <a:rPr lang="en-US" sz="1350" dirty="0">
                <a:latin typeface="+mj-lt"/>
              </a:rPr>
              <a:t>App 1</a:t>
            </a:r>
          </a:p>
        </p:txBody>
      </p:sp>
      <p:sp>
        <p:nvSpPr>
          <p:cNvPr id="37" name="Rectangle 36"/>
          <p:cNvSpPr/>
          <p:nvPr/>
        </p:nvSpPr>
        <p:spPr>
          <a:xfrm>
            <a:off x="8115494" y="1080385"/>
            <a:ext cx="588623" cy="300082"/>
          </a:xfrm>
          <a:prstGeom prst="rect">
            <a:avLst/>
          </a:prstGeom>
        </p:spPr>
        <p:txBody>
          <a:bodyPr wrap="none">
            <a:spAutoFit/>
          </a:bodyPr>
          <a:lstStyle/>
          <a:p>
            <a:pPr defTabSz="685668"/>
            <a:r>
              <a:rPr lang="en-US" sz="1350" dirty="0">
                <a:latin typeface="+mj-lt"/>
              </a:rPr>
              <a:t>App 2</a:t>
            </a:r>
          </a:p>
        </p:txBody>
      </p:sp>
      <p:sp>
        <p:nvSpPr>
          <p:cNvPr id="38" name="Hexagon 37"/>
          <p:cNvSpPr/>
          <p:nvPr/>
        </p:nvSpPr>
        <p:spPr bwMode="auto">
          <a:xfrm>
            <a:off x="8160266" y="1444600"/>
            <a:ext cx="204609" cy="183050"/>
          </a:xfrm>
          <a:prstGeom prst="hexagon">
            <a:avLst/>
          </a:prstGeom>
          <a:solidFill>
            <a:srgbClr val="00206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endParaRPr lang="en-US" sz="600" kern="0" dirty="0">
              <a:latin typeface="+mj-lt"/>
              <a:ea typeface="Segoe UI" pitchFamily="34" charset="0"/>
              <a:cs typeface="Segoe UI" pitchFamily="34" charset="0"/>
            </a:endParaRPr>
          </a:p>
        </p:txBody>
      </p:sp>
      <p:sp>
        <p:nvSpPr>
          <p:cNvPr id="39" name="Hexagon 38"/>
          <p:cNvSpPr/>
          <p:nvPr/>
        </p:nvSpPr>
        <p:spPr bwMode="auto">
          <a:xfrm>
            <a:off x="8160266" y="1437707"/>
            <a:ext cx="204609" cy="183050"/>
          </a:xfrm>
          <a:prstGeom prst="hexagon">
            <a:avLst/>
          </a:prstGeom>
          <a:solidFill>
            <a:srgbClr val="00206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endParaRPr lang="en-US" sz="600" kern="0" dirty="0">
              <a:latin typeface="+mj-lt"/>
              <a:ea typeface="Segoe UI" pitchFamily="34" charset="0"/>
              <a:cs typeface="Segoe UI" pitchFamily="34" charset="0"/>
            </a:endParaRPr>
          </a:p>
        </p:txBody>
      </p:sp>
      <p:sp>
        <p:nvSpPr>
          <p:cNvPr id="40" name="Hexagon 39"/>
          <p:cNvSpPr/>
          <p:nvPr/>
        </p:nvSpPr>
        <p:spPr bwMode="auto">
          <a:xfrm>
            <a:off x="8171507" y="1405339"/>
            <a:ext cx="204609" cy="183050"/>
          </a:xfrm>
          <a:prstGeom prst="hexagon">
            <a:avLst/>
          </a:prstGeom>
          <a:solidFill>
            <a:srgbClr val="00206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endParaRPr lang="en-US" sz="600" kern="0" dirty="0">
              <a:latin typeface="+mj-lt"/>
              <a:ea typeface="Segoe UI" pitchFamily="34" charset="0"/>
              <a:cs typeface="Segoe UI" pitchFamily="34" charset="0"/>
            </a:endParaRPr>
          </a:p>
        </p:txBody>
      </p:sp>
      <p:sp>
        <p:nvSpPr>
          <p:cNvPr id="41" name="Hexagon 40"/>
          <p:cNvSpPr/>
          <p:nvPr/>
        </p:nvSpPr>
        <p:spPr bwMode="auto">
          <a:xfrm>
            <a:off x="8130812" y="1843377"/>
            <a:ext cx="204609" cy="183050"/>
          </a:xfrm>
          <a:prstGeom prst="hexagon">
            <a:avLst/>
          </a:prstGeom>
          <a:solidFill>
            <a:srgbClr val="FF8C00">
              <a:lumMod val="75000"/>
            </a:srgbClr>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endParaRPr lang="en-US" sz="600" kern="0" dirty="0">
              <a:latin typeface="+mj-lt"/>
              <a:ea typeface="Segoe UI" pitchFamily="34" charset="0"/>
              <a:cs typeface="Segoe UI" pitchFamily="34" charset="0"/>
            </a:endParaRPr>
          </a:p>
        </p:txBody>
      </p:sp>
      <p:sp>
        <p:nvSpPr>
          <p:cNvPr id="42" name="Hexagon 41"/>
          <p:cNvSpPr/>
          <p:nvPr/>
        </p:nvSpPr>
        <p:spPr bwMode="auto">
          <a:xfrm>
            <a:off x="8499749" y="1634908"/>
            <a:ext cx="204609" cy="183050"/>
          </a:xfrm>
          <a:prstGeom prst="hexagon">
            <a:avLst/>
          </a:prstGeom>
          <a:solidFill>
            <a:srgbClr val="7030A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endParaRPr lang="en-US" sz="600" kern="0" dirty="0">
              <a:latin typeface="+mj-lt"/>
              <a:ea typeface="Segoe UI" pitchFamily="34" charset="0"/>
              <a:cs typeface="Segoe UI" pitchFamily="34" charset="0"/>
            </a:endParaRPr>
          </a:p>
        </p:txBody>
      </p:sp>
      <p:sp>
        <p:nvSpPr>
          <p:cNvPr id="43" name="Hexagon 42"/>
          <p:cNvSpPr/>
          <p:nvPr/>
        </p:nvSpPr>
        <p:spPr bwMode="auto">
          <a:xfrm>
            <a:off x="8471520" y="1632684"/>
            <a:ext cx="204609" cy="183050"/>
          </a:xfrm>
          <a:prstGeom prst="hexagon">
            <a:avLst/>
          </a:prstGeom>
          <a:solidFill>
            <a:srgbClr val="7030A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endParaRPr lang="en-US" sz="600" kern="0" dirty="0">
              <a:latin typeface="+mj-lt"/>
              <a:ea typeface="Segoe UI" pitchFamily="34" charset="0"/>
              <a:cs typeface="Segoe UI" pitchFamily="34" charset="0"/>
            </a:endParaRPr>
          </a:p>
        </p:txBody>
      </p:sp>
      <p:sp>
        <p:nvSpPr>
          <p:cNvPr id="44" name="Hexagon 43"/>
          <p:cNvSpPr/>
          <p:nvPr/>
        </p:nvSpPr>
        <p:spPr bwMode="auto">
          <a:xfrm>
            <a:off x="8192921" y="1840695"/>
            <a:ext cx="204609" cy="183050"/>
          </a:xfrm>
          <a:prstGeom prst="hexagon">
            <a:avLst/>
          </a:prstGeom>
          <a:solidFill>
            <a:srgbClr val="FF8C00">
              <a:lumMod val="75000"/>
            </a:srgbClr>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endParaRPr lang="en-US" sz="600" kern="0" dirty="0">
              <a:latin typeface="+mj-lt"/>
              <a:ea typeface="Segoe UI" pitchFamily="34" charset="0"/>
              <a:cs typeface="Segoe UI" pitchFamily="34" charset="0"/>
            </a:endParaRPr>
          </a:p>
        </p:txBody>
      </p:sp>
      <p:cxnSp>
        <p:nvCxnSpPr>
          <p:cNvPr id="45" name="Straight Connector 44"/>
          <p:cNvCxnSpPr/>
          <p:nvPr/>
        </p:nvCxnSpPr>
        <p:spPr>
          <a:xfrm flipH="1">
            <a:off x="4306183" y="603988"/>
            <a:ext cx="2713" cy="4573457"/>
          </a:xfrm>
          <a:prstGeom prst="line">
            <a:avLst/>
          </a:prstGeom>
          <a:noFill/>
          <a:ln w="15875" cap="flat" cmpd="sng" algn="ctr">
            <a:solidFill>
              <a:sysClr val="windowText" lastClr="000000"/>
            </a:solidFill>
            <a:prstDash val="solid"/>
            <a:miter lim="800000"/>
          </a:ln>
          <a:effectLst/>
        </p:spPr>
      </p:cxnSp>
      <p:grpSp>
        <p:nvGrpSpPr>
          <p:cNvPr id="46" name="Group 45"/>
          <p:cNvGrpSpPr/>
          <p:nvPr/>
        </p:nvGrpSpPr>
        <p:grpSpPr>
          <a:xfrm>
            <a:off x="2820514" y="1105698"/>
            <a:ext cx="767561" cy="1005840"/>
            <a:chOff x="4004846" y="965905"/>
            <a:chExt cx="1023560" cy="1341310"/>
          </a:xfrm>
        </p:grpSpPr>
        <p:sp>
          <p:nvSpPr>
            <p:cNvPr id="47" name="Rounded Rectangle 46"/>
            <p:cNvSpPr/>
            <p:nvPr/>
          </p:nvSpPr>
          <p:spPr bwMode="auto">
            <a:xfrm>
              <a:off x="4004846" y="1287776"/>
              <a:ext cx="1023560" cy="1019439"/>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latin typeface="+mj-lt"/>
                <a:ea typeface="Segoe UI" pitchFamily="34" charset="0"/>
                <a:cs typeface="Segoe UI" pitchFamily="34" charset="0"/>
              </a:endParaRPr>
            </a:p>
          </p:txBody>
        </p:sp>
        <p:sp>
          <p:nvSpPr>
            <p:cNvPr id="48" name="Rectangle 47"/>
            <p:cNvSpPr/>
            <p:nvPr/>
          </p:nvSpPr>
          <p:spPr>
            <a:xfrm>
              <a:off x="4096326" y="1489621"/>
              <a:ext cx="286870" cy="309872"/>
            </a:xfrm>
            <a:prstGeom prst="rect">
              <a:avLst/>
            </a:prstGeom>
            <a:solidFill>
              <a:srgbClr val="FF0000"/>
            </a:solidFill>
            <a:ln w="9525" cap="flat" cmpd="sng" algn="ctr">
              <a:noFill/>
              <a:prstDash val="solid"/>
              <a:headEnd type="none" w="med" len="med"/>
              <a:tailEnd type="none" w="med" len="med"/>
            </a:ln>
            <a:effectLst/>
          </p:spPr>
          <p:txBody>
            <a:bodyPr lIns="68561" tIns="68561" rIns="25713" bIns="25713" rtlCol="0" anchor="b" anchorCtr="0"/>
            <a:lstStyle/>
            <a:p>
              <a:pPr algn="ctr" defTabSz="699036"/>
              <a:endParaRPr lang="en-US" sz="600" kern="0">
                <a:latin typeface="+mj-lt"/>
                <a:ea typeface="Segoe UI" pitchFamily="34" charset="0"/>
                <a:cs typeface="Segoe UI" pitchFamily="34" charset="0"/>
              </a:endParaRPr>
            </a:p>
          </p:txBody>
        </p:sp>
        <p:sp>
          <p:nvSpPr>
            <p:cNvPr id="49" name="Rectangle 48"/>
            <p:cNvSpPr/>
            <p:nvPr/>
          </p:nvSpPr>
          <p:spPr>
            <a:xfrm>
              <a:off x="4383196" y="1884030"/>
              <a:ext cx="286870" cy="309872"/>
            </a:xfrm>
            <a:prstGeom prst="rect">
              <a:avLst/>
            </a:prstGeom>
            <a:solidFill>
              <a:srgbClr val="92D050"/>
            </a:solidFill>
            <a:ln w="9525" cap="flat" cmpd="sng" algn="ctr">
              <a:noFill/>
              <a:prstDash val="solid"/>
              <a:headEnd type="none" w="med" len="med"/>
              <a:tailEnd type="none" w="med" len="med"/>
            </a:ln>
            <a:effectLst/>
          </p:spPr>
          <p:txBody>
            <a:bodyPr lIns="68561" tIns="68561" rIns="25713" bIns="25713" rtlCol="0" anchor="b" anchorCtr="0"/>
            <a:lstStyle/>
            <a:p>
              <a:pPr algn="ctr" defTabSz="699036"/>
              <a:endParaRPr lang="en-US" sz="600" kern="0">
                <a:latin typeface="+mj-lt"/>
                <a:ea typeface="Segoe UI" pitchFamily="34" charset="0"/>
                <a:cs typeface="Segoe UI" pitchFamily="34" charset="0"/>
              </a:endParaRPr>
            </a:p>
          </p:txBody>
        </p:sp>
        <p:sp>
          <p:nvSpPr>
            <p:cNvPr id="50" name="Rectangle 49"/>
            <p:cNvSpPr/>
            <p:nvPr/>
          </p:nvSpPr>
          <p:spPr>
            <a:xfrm>
              <a:off x="4670066" y="1489621"/>
              <a:ext cx="286870" cy="309872"/>
            </a:xfrm>
            <a:prstGeom prst="rect">
              <a:avLst/>
            </a:prstGeom>
            <a:solidFill>
              <a:srgbClr val="FFC000"/>
            </a:solidFill>
            <a:ln w="9525" cap="flat" cmpd="sng" algn="ctr">
              <a:noFill/>
              <a:prstDash val="solid"/>
              <a:headEnd type="none" w="med" len="med"/>
              <a:tailEnd type="none" w="med" len="med"/>
            </a:ln>
            <a:effectLst/>
          </p:spPr>
          <p:txBody>
            <a:bodyPr lIns="68561" tIns="68561" rIns="25713" bIns="25713" rtlCol="0" anchor="b" anchorCtr="0"/>
            <a:lstStyle/>
            <a:p>
              <a:pPr algn="ctr" defTabSz="699036"/>
              <a:endParaRPr lang="en-US" sz="600" kern="0">
                <a:latin typeface="+mj-lt"/>
                <a:ea typeface="Segoe UI" pitchFamily="34" charset="0"/>
                <a:cs typeface="Segoe UI" pitchFamily="34" charset="0"/>
              </a:endParaRPr>
            </a:p>
          </p:txBody>
        </p:sp>
        <p:sp>
          <p:nvSpPr>
            <p:cNvPr id="51" name="Rectangle 50"/>
            <p:cNvSpPr/>
            <p:nvPr/>
          </p:nvSpPr>
          <p:spPr>
            <a:xfrm>
              <a:off x="4160986" y="965905"/>
              <a:ext cx="784942" cy="400166"/>
            </a:xfrm>
            <a:prstGeom prst="rect">
              <a:avLst/>
            </a:prstGeom>
          </p:spPr>
          <p:txBody>
            <a:bodyPr wrap="none">
              <a:spAutoFit/>
            </a:bodyPr>
            <a:lstStyle/>
            <a:p>
              <a:pPr defTabSz="685668"/>
              <a:r>
                <a:rPr lang="en-US" sz="1350" dirty="0">
                  <a:latin typeface="+mj-lt"/>
                </a:rPr>
                <a:t>App 1</a:t>
              </a:r>
            </a:p>
          </p:txBody>
        </p:sp>
      </p:grpSp>
      <p:sp>
        <p:nvSpPr>
          <p:cNvPr id="52" name="Hexagon 51"/>
          <p:cNvSpPr/>
          <p:nvPr/>
        </p:nvSpPr>
        <p:spPr bwMode="auto">
          <a:xfrm>
            <a:off x="7256588" y="1861669"/>
            <a:ext cx="204609" cy="183050"/>
          </a:xfrm>
          <a:prstGeom prst="hexagon">
            <a:avLst/>
          </a:prstGeom>
          <a:solidFill>
            <a:srgbClr val="FFC00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latin typeface="+mj-lt"/>
              <a:ea typeface="Segoe UI" pitchFamily="34" charset="0"/>
              <a:cs typeface="Segoe UI" pitchFamily="34" charset="0"/>
            </a:endParaRPr>
          </a:p>
        </p:txBody>
      </p:sp>
      <p:sp>
        <p:nvSpPr>
          <p:cNvPr id="53" name="Hexagon 52"/>
          <p:cNvSpPr/>
          <p:nvPr/>
        </p:nvSpPr>
        <p:spPr bwMode="auto">
          <a:xfrm>
            <a:off x="7244108" y="1852805"/>
            <a:ext cx="204609" cy="183050"/>
          </a:xfrm>
          <a:prstGeom prst="hexagon">
            <a:avLst/>
          </a:prstGeom>
          <a:solidFill>
            <a:srgbClr val="FFC00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latin typeface="+mj-lt"/>
              <a:ea typeface="Segoe UI" pitchFamily="34" charset="0"/>
              <a:cs typeface="Segoe UI" pitchFamily="34" charset="0"/>
            </a:endParaRPr>
          </a:p>
        </p:txBody>
      </p:sp>
      <p:sp>
        <p:nvSpPr>
          <p:cNvPr id="54" name="Hexagon 53"/>
          <p:cNvSpPr/>
          <p:nvPr/>
        </p:nvSpPr>
        <p:spPr bwMode="auto">
          <a:xfrm>
            <a:off x="8155985" y="1432079"/>
            <a:ext cx="204609" cy="183050"/>
          </a:xfrm>
          <a:prstGeom prst="hexagon">
            <a:avLst/>
          </a:prstGeom>
          <a:solidFill>
            <a:srgbClr val="00206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endParaRPr lang="en-US" sz="600" kern="0" dirty="0">
              <a:latin typeface="+mj-lt"/>
              <a:ea typeface="Segoe UI" pitchFamily="34" charset="0"/>
              <a:cs typeface="Segoe UI" pitchFamily="34" charset="0"/>
            </a:endParaRPr>
          </a:p>
        </p:txBody>
      </p:sp>
      <p:sp>
        <p:nvSpPr>
          <p:cNvPr id="55" name="Hexagon 54"/>
          <p:cNvSpPr/>
          <p:nvPr/>
        </p:nvSpPr>
        <p:spPr bwMode="auto">
          <a:xfrm>
            <a:off x="8160301" y="1441705"/>
            <a:ext cx="204609" cy="183050"/>
          </a:xfrm>
          <a:prstGeom prst="hexagon">
            <a:avLst/>
          </a:prstGeom>
          <a:solidFill>
            <a:srgbClr val="00206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endParaRPr lang="en-US" sz="600" kern="0" dirty="0">
              <a:latin typeface="+mj-lt"/>
              <a:ea typeface="Segoe UI" pitchFamily="34" charset="0"/>
              <a:cs typeface="Segoe UI" pitchFamily="34" charset="0"/>
            </a:endParaRPr>
          </a:p>
        </p:txBody>
      </p:sp>
      <p:sp>
        <p:nvSpPr>
          <p:cNvPr id="56" name="Hexagon 55"/>
          <p:cNvSpPr/>
          <p:nvPr/>
        </p:nvSpPr>
        <p:spPr bwMode="auto">
          <a:xfrm>
            <a:off x="8164877" y="1417791"/>
            <a:ext cx="204609" cy="183050"/>
          </a:xfrm>
          <a:prstGeom prst="hexagon">
            <a:avLst/>
          </a:prstGeom>
          <a:solidFill>
            <a:srgbClr val="00206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endParaRPr lang="en-US" sz="600" kern="0" dirty="0">
              <a:latin typeface="+mj-lt"/>
              <a:ea typeface="Segoe UI" pitchFamily="34" charset="0"/>
              <a:cs typeface="Segoe UI" pitchFamily="34" charset="0"/>
            </a:endParaRPr>
          </a:p>
        </p:txBody>
      </p:sp>
      <p:sp>
        <p:nvSpPr>
          <p:cNvPr id="57" name="Hexagon 56"/>
          <p:cNvSpPr/>
          <p:nvPr/>
        </p:nvSpPr>
        <p:spPr bwMode="auto">
          <a:xfrm>
            <a:off x="7576168" y="1666044"/>
            <a:ext cx="204609" cy="183050"/>
          </a:xfrm>
          <a:prstGeom prst="hexagon">
            <a:avLst/>
          </a:prstGeom>
          <a:solidFill>
            <a:srgbClr val="92D05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latin typeface="+mj-lt"/>
              <a:ea typeface="Segoe UI" pitchFamily="34" charset="0"/>
              <a:cs typeface="Segoe UI" pitchFamily="34" charset="0"/>
            </a:endParaRPr>
          </a:p>
        </p:txBody>
      </p:sp>
      <p:sp>
        <p:nvSpPr>
          <p:cNvPr id="58" name="Hexagon 57"/>
          <p:cNvSpPr/>
          <p:nvPr/>
        </p:nvSpPr>
        <p:spPr bwMode="auto">
          <a:xfrm>
            <a:off x="7592321" y="1662766"/>
            <a:ext cx="204609" cy="183050"/>
          </a:xfrm>
          <a:prstGeom prst="hexagon">
            <a:avLst/>
          </a:prstGeom>
          <a:solidFill>
            <a:srgbClr val="92D05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latin typeface="+mj-lt"/>
              <a:ea typeface="Segoe UI" pitchFamily="34" charset="0"/>
              <a:cs typeface="Segoe UI" pitchFamily="34" charset="0"/>
            </a:endParaRPr>
          </a:p>
        </p:txBody>
      </p:sp>
      <p:sp>
        <p:nvSpPr>
          <p:cNvPr id="33" name="Hexagon 32"/>
          <p:cNvSpPr/>
          <p:nvPr/>
        </p:nvSpPr>
        <p:spPr bwMode="auto">
          <a:xfrm>
            <a:off x="7231233" y="1832699"/>
            <a:ext cx="274925" cy="232371"/>
          </a:xfrm>
          <a:prstGeom prst="hexagon">
            <a:avLst/>
          </a:prstGeom>
          <a:solidFill>
            <a:srgbClr val="FFC00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latin typeface="+mj-lt"/>
              <a:ea typeface="Segoe UI" pitchFamily="34" charset="0"/>
              <a:cs typeface="Segoe UI" pitchFamily="34" charset="0"/>
            </a:endParaRPr>
          </a:p>
        </p:txBody>
      </p:sp>
      <p:sp>
        <p:nvSpPr>
          <p:cNvPr id="34" name="Hexagon 33"/>
          <p:cNvSpPr/>
          <p:nvPr/>
        </p:nvSpPr>
        <p:spPr bwMode="auto">
          <a:xfrm>
            <a:off x="7544252" y="1626209"/>
            <a:ext cx="274925" cy="232371"/>
          </a:xfrm>
          <a:prstGeom prst="hexagon">
            <a:avLst/>
          </a:prstGeom>
          <a:solidFill>
            <a:srgbClr val="92D05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latin typeface="+mj-lt"/>
              <a:ea typeface="Segoe UI" pitchFamily="34" charset="0"/>
              <a:cs typeface="Segoe UI" pitchFamily="34" charset="0"/>
            </a:endParaRPr>
          </a:p>
        </p:txBody>
      </p:sp>
      <p:sp>
        <p:nvSpPr>
          <p:cNvPr id="23" name="Hexagon 22"/>
          <p:cNvSpPr/>
          <p:nvPr/>
        </p:nvSpPr>
        <p:spPr bwMode="auto">
          <a:xfrm>
            <a:off x="8130001" y="1403789"/>
            <a:ext cx="274925" cy="232371"/>
          </a:xfrm>
          <a:prstGeom prst="hexagon">
            <a:avLst/>
          </a:prstGeom>
          <a:solidFill>
            <a:srgbClr val="00206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endParaRPr lang="en-US" sz="600" kern="0" dirty="0">
              <a:latin typeface="+mj-lt"/>
              <a:ea typeface="Segoe UI" pitchFamily="34" charset="0"/>
              <a:cs typeface="Segoe UI" pitchFamily="34" charset="0"/>
            </a:endParaRPr>
          </a:p>
        </p:txBody>
      </p:sp>
      <p:sp>
        <p:nvSpPr>
          <p:cNvPr id="25" name="Hexagon 24"/>
          <p:cNvSpPr/>
          <p:nvPr/>
        </p:nvSpPr>
        <p:spPr bwMode="auto">
          <a:xfrm>
            <a:off x="8443021" y="1620436"/>
            <a:ext cx="274925" cy="232371"/>
          </a:xfrm>
          <a:prstGeom prst="hexagon">
            <a:avLst/>
          </a:prstGeom>
          <a:solidFill>
            <a:srgbClr val="7030A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endParaRPr lang="en-US" sz="600" kern="0" dirty="0">
              <a:latin typeface="+mj-lt"/>
              <a:ea typeface="Segoe UI" pitchFamily="34" charset="0"/>
              <a:cs typeface="Segoe UI" pitchFamily="34" charset="0"/>
            </a:endParaRPr>
          </a:p>
        </p:txBody>
      </p:sp>
      <p:sp>
        <p:nvSpPr>
          <p:cNvPr id="24" name="Hexagon 23"/>
          <p:cNvSpPr/>
          <p:nvPr/>
        </p:nvSpPr>
        <p:spPr bwMode="auto">
          <a:xfrm>
            <a:off x="8130001" y="1826926"/>
            <a:ext cx="274925" cy="232371"/>
          </a:xfrm>
          <a:prstGeom prst="hexagon">
            <a:avLst/>
          </a:prstGeom>
          <a:solidFill>
            <a:srgbClr val="FF8C00">
              <a:lumMod val="75000"/>
            </a:srgbClr>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endParaRPr lang="en-US" sz="600" kern="0" dirty="0">
              <a:latin typeface="+mj-lt"/>
              <a:ea typeface="Segoe UI" pitchFamily="34" charset="0"/>
              <a:cs typeface="Segoe UI" pitchFamily="34" charset="0"/>
            </a:endParaRPr>
          </a:p>
        </p:txBody>
      </p:sp>
    </p:spTree>
    <p:extLst>
      <p:ext uri="{BB962C8B-B14F-4D97-AF65-F5344CB8AC3E}">
        <p14:creationId xmlns:p14="http://schemas.microsoft.com/office/powerpoint/2010/main" val="37096592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878E-6 1.64321E-6 L -0.14488 0.29619 " pathEditMode="relative" rAng="0" ptsTypes="AA">
                                      <p:cBhvr>
                                        <p:cTn id="6" dur="2000" fill="hold"/>
                                        <p:tgtEl>
                                          <p:spTgt spid="28"/>
                                        </p:tgtEl>
                                        <p:attrNameLst>
                                          <p:attrName>ppt_x</p:attrName>
                                          <p:attrName>ppt_y</p:attrName>
                                        </p:attrNameLst>
                                      </p:cBhvr>
                                      <p:rCtr x="-7250" y="14798"/>
                                    </p:animMotion>
                                  </p:childTnLst>
                                </p:cTn>
                              </p:par>
                              <p:par>
                                <p:cTn id="7" presetID="42" presetClass="path" presetSubtype="0" accel="50000" decel="50000" fill="hold" nodeType="withEffect">
                                  <p:stCondLst>
                                    <p:cond delay="0"/>
                                  </p:stCondLst>
                                  <p:childTnLst>
                                    <p:animMotion origin="layout" path="M -1.34542E-6 -2.0699E-6 L -0.16888 0.41058 " pathEditMode="relative" rAng="0" ptsTypes="AA">
                                      <p:cBhvr>
                                        <p:cTn id="8" dur="2000" fill="hold"/>
                                        <p:tgtEl>
                                          <p:spTgt spid="29"/>
                                        </p:tgtEl>
                                        <p:attrNameLst>
                                          <p:attrName>ppt_x</p:attrName>
                                          <p:attrName>ppt_y</p:attrName>
                                        </p:attrNameLst>
                                      </p:cBhvr>
                                      <p:rCtr x="-8450" y="20517"/>
                                    </p:animMotion>
                                  </p:childTnLst>
                                </p:cTn>
                              </p:par>
                              <p:par>
                                <p:cTn id="9" presetID="42" presetClass="path" presetSubtype="0" accel="50000" decel="50000" fill="hold" nodeType="withEffect">
                                  <p:stCondLst>
                                    <p:cond delay="0"/>
                                  </p:stCondLst>
                                  <p:childTnLst>
                                    <p:animMotion origin="layout" path="M 0.00122 0.0162 L -0.16389 0.51065 " pathEditMode="relative" rAng="0" ptsTypes="AA">
                                      <p:cBhvr>
                                        <p:cTn id="10" dur="2000" fill="hold"/>
                                        <p:tgtEl>
                                          <p:spTgt spid="30"/>
                                        </p:tgtEl>
                                        <p:attrNameLst>
                                          <p:attrName>ppt_x</p:attrName>
                                          <p:attrName>ppt_y</p:attrName>
                                        </p:attrNameLst>
                                      </p:cBhvr>
                                      <p:rCtr x="-8264" y="24722"/>
                                    </p:animMotion>
                                  </p:childTnLst>
                                </p:cTn>
                              </p:par>
                            </p:childTnLst>
                          </p:cTn>
                        </p:par>
                        <p:par>
                          <p:cTn id="11" fill="hold">
                            <p:stCondLst>
                              <p:cond delay="2000"/>
                            </p:stCondLst>
                            <p:childTnLst>
                              <p:par>
                                <p:cTn id="12" presetID="42" presetClass="path" presetSubtype="0" accel="50000" decel="50000" fill="hold" grpId="0" nodeType="afterEffect">
                                  <p:stCondLst>
                                    <p:cond delay="0"/>
                                  </p:stCondLst>
                                  <p:childTnLst>
                                    <p:animMotion origin="layout" path="M 2.4432E-6 -2.55561E-6 L -0.08936 0.28121 " pathEditMode="relative" rAng="0" ptsTypes="AA">
                                      <p:cBhvr>
                                        <p:cTn id="13" dur="2000" fill="hold"/>
                                        <p:tgtEl>
                                          <p:spTgt spid="12"/>
                                        </p:tgtEl>
                                        <p:attrNameLst>
                                          <p:attrName>ppt_x</p:attrName>
                                          <p:attrName>ppt_y</p:attrName>
                                        </p:attrNameLst>
                                      </p:cBhvr>
                                      <p:rCtr x="-4468" y="14049"/>
                                    </p:animMotion>
                                  </p:childTnLst>
                                </p:cTn>
                              </p:par>
                              <p:par>
                                <p:cTn id="14" presetID="42" presetClass="path" presetSubtype="0" accel="50000" decel="50000" fill="hold" grpId="0" nodeType="withEffect">
                                  <p:stCondLst>
                                    <p:cond delay="0"/>
                                  </p:stCondLst>
                                  <p:childTnLst>
                                    <p:animMotion origin="layout" path="M 1.87644E-6 -4.08534E-8 L -0.21764 0.39719 " pathEditMode="relative" rAng="0" ptsTypes="AA">
                                      <p:cBhvr>
                                        <p:cTn id="15" dur="2000" fill="hold"/>
                                        <p:tgtEl>
                                          <p:spTgt spid="15"/>
                                        </p:tgtEl>
                                        <p:attrNameLst>
                                          <p:attrName>ppt_x</p:attrName>
                                          <p:attrName>ppt_y</p:attrName>
                                        </p:attrNameLst>
                                      </p:cBhvr>
                                      <p:rCtr x="-10888" y="19859"/>
                                    </p:animMotion>
                                  </p:childTnLst>
                                </p:cTn>
                              </p:par>
                              <p:par>
                                <p:cTn id="16" presetID="42" presetClass="path" presetSubtype="0" accel="50000" decel="50000" fill="hold" grpId="0" nodeType="withEffect">
                                  <p:stCondLst>
                                    <p:cond delay="0"/>
                                  </p:stCondLst>
                                  <p:childTnLst>
                                    <p:animMotion origin="layout" path="M 4.59535E-8 -4.335E-6 L -0.1482 0.27985 " pathEditMode="relative" rAng="0" ptsTypes="AA">
                                      <p:cBhvr>
                                        <p:cTn id="17" dur="2000" fill="hold"/>
                                        <p:tgtEl>
                                          <p:spTgt spid="38"/>
                                        </p:tgtEl>
                                        <p:attrNameLst>
                                          <p:attrName>ppt_x</p:attrName>
                                          <p:attrName>ppt_y</p:attrName>
                                        </p:attrNameLst>
                                      </p:cBhvr>
                                      <p:rCtr x="-7416" y="13981"/>
                                    </p:animMotion>
                                  </p:childTnLst>
                                </p:cTn>
                              </p:par>
                              <p:par>
                                <p:cTn id="18" presetID="42" presetClass="path" presetSubtype="0" accel="50000" decel="50000" fill="hold" grpId="0" nodeType="withEffect">
                                  <p:stCondLst>
                                    <p:cond delay="0"/>
                                  </p:stCondLst>
                                  <p:childTnLst>
                                    <p:animMotion origin="layout" path="M 4.59535E-8 -2.55561E-6 L -0.04927 0.42284 " pathEditMode="relative" rAng="0" ptsTypes="AA">
                                      <p:cBhvr>
                                        <p:cTn id="19" dur="2000" fill="hold"/>
                                        <p:tgtEl>
                                          <p:spTgt spid="39"/>
                                        </p:tgtEl>
                                        <p:attrNameLst>
                                          <p:attrName>ppt_x</p:attrName>
                                          <p:attrName>ppt_y</p:attrName>
                                        </p:attrNameLst>
                                      </p:cBhvr>
                                      <p:rCtr x="-2464" y="21130"/>
                                    </p:animMotion>
                                  </p:childTnLst>
                                </p:cTn>
                              </p:par>
                              <p:par>
                                <p:cTn id="20" presetID="42" presetClass="path" presetSubtype="0" accel="50000" decel="50000" fill="hold" grpId="0" nodeType="withEffect">
                                  <p:stCondLst>
                                    <p:cond delay="0"/>
                                  </p:stCondLst>
                                  <p:childTnLst>
                                    <p:animMotion origin="layout" path="M 2.6168E-6 -2.16523E-6 L -0.00664 0.35475 " pathEditMode="relative" rAng="0" ptsTypes="AA">
                                      <p:cBhvr>
                                        <p:cTn id="21" dur="2000" fill="hold"/>
                                        <p:tgtEl>
                                          <p:spTgt spid="20"/>
                                        </p:tgtEl>
                                        <p:attrNameLst>
                                          <p:attrName>ppt_x</p:attrName>
                                          <p:attrName>ppt_y</p:attrName>
                                        </p:attrNameLst>
                                      </p:cBhvr>
                                      <p:rCtr x="-332" y="17726"/>
                                    </p:animMotion>
                                  </p:childTnLst>
                                </p:cTn>
                              </p:par>
                              <p:par>
                                <p:cTn id="22" presetID="42" presetClass="path" presetSubtype="0" accel="50000" decel="50000" fill="hold" grpId="0" nodeType="withEffect">
                                  <p:stCondLst>
                                    <p:cond delay="0"/>
                                  </p:stCondLst>
                                  <p:childTnLst>
                                    <p:animMotion origin="layout" path="M 1.26372E-6 2.9823E-6 L -0.02796 0.32297 " pathEditMode="relative" rAng="0" ptsTypes="AA">
                                      <p:cBhvr>
                                        <p:cTn id="23" dur="2000" fill="hold"/>
                                        <p:tgtEl>
                                          <p:spTgt spid="41"/>
                                        </p:tgtEl>
                                        <p:attrNameLst>
                                          <p:attrName>ppt_x</p:attrName>
                                          <p:attrName>ppt_y</p:attrName>
                                        </p:attrNameLst>
                                      </p:cBhvr>
                                      <p:rCtr x="-1404" y="16137"/>
                                    </p:animMotion>
                                  </p:childTnLst>
                                </p:cTn>
                              </p:par>
                              <p:par>
                                <p:cTn id="24" presetID="42" presetClass="path" presetSubtype="0" accel="50000" decel="50000" fill="hold" grpId="0" nodeType="withEffect">
                                  <p:stCondLst>
                                    <p:cond delay="0"/>
                                  </p:stCondLst>
                                  <p:childTnLst>
                                    <p:animMotion origin="layout" path="M 0.00972 -0.02222 L -0.04687 0.49421 " pathEditMode="relative" rAng="0" ptsTypes="AA">
                                      <p:cBhvr>
                                        <p:cTn id="25" dur="2000" fill="hold"/>
                                        <p:tgtEl>
                                          <p:spTgt spid="43"/>
                                        </p:tgtEl>
                                        <p:attrNameLst>
                                          <p:attrName>ppt_x</p:attrName>
                                          <p:attrName>ppt_y</p:attrName>
                                        </p:attrNameLst>
                                      </p:cBhvr>
                                      <p:rCtr x="-2830" y="25810"/>
                                    </p:animMotion>
                                  </p:childTnLst>
                                </p:cTn>
                              </p:par>
                              <p:par>
                                <p:cTn id="26" presetID="42" presetClass="path" presetSubtype="0" accel="50000" decel="50000" fill="hold" grpId="0" nodeType="withEffect">
                                  <p:stCondLst>
                                    <p:cond delay="0"/>
                                  </p:stCondLst>
                                  <p:childTnLst>
                                    <p:animMotion origin="layout" path="M 3.55885E-6 -4.54834E-6 L -0.34057 0.4065 " pathEditMode="relative" rAng="0" ptsTypes="AA">
                                      <p:cBhvr>
                                        <p:cTn id="27" dur="2000" fill="hold"/>
                                        <p:tgtEl>
                                          <p:spTgt spid="40"/>
                                        </p:tgtEl>
                                        <p:attrNameLst>
                                          <p:attrName>ppt_x</p:attrName>
                                          <p:attrName>ppt_y</p:attrName>
                                        </p:attrNameLst>
                                      </p:cBhvr>
                                      <p:rCtr x="-17028" y="20313"/>
                                    </p:animMotion>
                                  </p:childTnLst>
                                </p:cTn>
                              </p:par>
                              <p:par>
                                <p:cTn id="28" presetID="42" presetClass="path" presetSubtype="0" accel="50000" decel="50000" fill="hold" grpId="0" nodeType="withEffect">
                                  <p:stCondLst>
                                    <p:cond delay="0"/>
                                  </p:stCondLst>
                                  <p:childTnLst>
                                    <p:animMotion origin="layout" path="M -4.58259E-6 -1.31185E-6 L -0.06944 0.23831 " pathEditMode="relative" rAng="0" ptsTypes="AA">
                                      <p:cBhvr>
                                        <p:cTn id="29" dur="2000" fill="hold"/>
                                        <p:tgtEl>
                                          <p:spTgt spid="18"/>
                                        </p:tgtEl>
                                        <p:attrNameLst>
                                          <p:attrName>ppt_x</p:attrName>
                                          <p:attrName>ppt_y</p:attrName>
                                        </p:attrNameLst>
                                      </p:cBhvr>
                                      <p:rCtr x="-3472" y="11916"/>
                                    </p:animMotion>
                                  </p:childTnLst>
                                </p:cTn>
                              </p:par>
                              <p:par>
                                <p:cTn id="30" presetID="42" presetClass="path" presetSubtype="0" accel="50000" decel="50000" fill="hold" grpId="0" nodeType="withEffect">
                                  <p:stCondLst>
                                    <p:cond delay="0"/>
                                  </p:stCondLst>
                                  <p:childTnLst>
                                    <p:animMotion origin="layout" path="M 0.02552 0.00324 L -0.12934 0.58935 " pathEditMode="relative" rAng="0" ptsTypes="AA">
                                      <p:cBhvr>
                                        <p:cTn id="31" dur="2000" fill="hold"/>
                                        <p:tgtEl>
                                          <p:spTgt spid="13"/>
                                        </p:tgtEl>
                                        <p:attrNameLst>
                                          <p:attrName>ppt_x</p:attrName>
                                          <p:attrName>ppt_y</p:attrName>
                                        </p:attrNameLst>
                                      </p:cBhvr>
                                      <p:rCtr x="-7743" y="29306"/>
                                    </p:animMotion>
                                  </p:childTnLst>
                                </p:cTn>
                              </p:par>
                              <p:par>
                                <p:cTn id="32" presetID="42" presetClass="path" presetSubtype="0" accel="50000" decel="50000" fill="hold" grpId="0" nodeType="withEffect">
                                  <p:stCondLst>
                                    <p:cond delay="0"/>
                                  </p:stCondLst>
                                  <p:childTnLst>
                                    <p:animMotion origin="layout" path="M 2.65509E-7 1.02587E-6 L -0.10391 0.65501 " pathEditMode="relative" rAng="0" ptsTypes="AA">
                                      <p:cBhvr>
                                        <p:cTn id="33" dur="2000" fill="hold"/>
                                        <p:tgtEl>
                                          <p:spTgt spid="22"/>
                                        </p:tgtEl>
                                        <p:attrNameLst>
                                          <p:attrName>ppt_x</p:attrName>
                                          <p:attrName>ppt_y</p:attrName>
                                        </p:attrNameLst>
                                      </p:cBhvr>
                                      <p:rCtr x="-5195" y="32751"/>
                                    </p:animMotion>
                                  </p:childTnLst>
                                </p:cTn>
                              </p:par>
                              <p:par>
                                <p:cTn id="34" presetID="42" presetClass="path" presetSubtype="0" accel="50000" decel="50000" fill="hold" grpId="0" nodeType="withEffect">
                                  <p:stCondLst>
                                    <p:cond delay="0"/>
                                  </p:stCondLst>
                                  <p:childTnLst>
                                    <p:animMotion origin="layout" path="M 0.01389 0.00393 L -0.07552 0.58333 " pathEditMode="relative" rAng="0" ptsTypes="AA">
                                      <p:cBhvr>
                                        <p:cTn id="35" dur="2000" fill="hold"/>
                                        <p:tgtEl>
                                          <p:spTgt spid="19"/>
                                        </p:tgtEl>
                                        <p:attrNameLst>
                                          <p:attrName>ppt_x</p:attrName>
                                          <p:attrName>ppt_y</p:attrName>
                                        </p:attrNameLst>
                                      </p:cBhvr>
                                      <p:rCtr x="-4479" y="28958"/>
                                    </p:animMotion>
                                  </p:childTnLst>
                                </p:cTn>
                              </p:par>
                              <p:par>
                                <p:cTn id="36" presetID="42" presetClass="path" presetSubtype="0" accel="50000" decel="50000" fill="hold" grpId="0" nodeType="withEffect">
                                  <p:stCondLst>
                                    <p:cond delay="0"/>
                                  </p:stCondLst>
                                  <p:childTnLst>
                                    <p:animMotion origin="layout" path="M -2.33342E-6 -2.72356E-6 L -0.27891 0.46346 " pathEditMode="relative" rAng="0" ptsTypes="AA">
                                      <p:cBhvr>
                                        <p:cTn id="37" dur="2000" fill="hold"/>
                                        <p:tgtEl>
                                          <p:spTgt spid="44"/>
                                        </p:tgtEl>
                                        <p:attrNameLst>
                                          <p:attrName>ppt_x</p:attrName>
                                          <p:attrName>ppt_y</p:attrName>
                                        </p:attrNameLst>
                                      </p:cBhvr>
                                      <p:rCtr x="-13952" y="23173"/>
                                    </p:animMotion>
                                  </p:childTnLst>
                                </p:cTn>
                              </p:par>
                              <p:par>
                                <p:cTn id="38" presetID="42" presetClass="path" presetSubtype="0" accel="50000" decel="50000" fill="hold" grpId="0" nodeType="withEffect">
                                  <p:stCondLst>
                                    <p:cond delay="0"/>
                                  </p:stCondLst>
                                  <p:childTnLst>
                                    <p:animMotion origin="layout" path="M 1.35308E-6 4.06264E-6 L -0.32589 0.38198 " pathEditMode="relative" rAng="0" ptsTypes="AA">
                                      <p:cBhvr>
                                        <p:cTn id="39" dur="2000" fill="hold"/>
                                        <p:tgtEl>
                                          <p:spTgt spid="14"/>
                                        </p:tgtEl>
                                        <p:attrNameLst>
                                          <p:attrName>ppt_x</p:attrName>
                                          <p:attrName>ppt_y</p:attrName>
                                        </p:attrNameLst>
                                      </p:cBhvr>
                                      <p:rCtr x="-16301" y="19088"/>
                                    </p:animMotion>
                                  </p:childTnLst>
                                </p:cTn>
                              </p:par>
                              <p:par>
                                <p:cTn id="40" presetID="42" presetClass="path" presetSubtype="0" accel="50000" decel="50000" fill="hold" grpId="0" nodeType="withEffect">
                                  <p:stCondLst>
                                    <p:cond delay="0"/>
                                  </p:stCondLst>
                                  <p:childTnLst>
                                    <p:animMotion origin="layout" path="M 1.6339E-7 1.54789E-6 L -0.33138 0.52678 " pathEditMode="relative" rAng="0" ptsTypes="AA">
                                      <p:cBhvr>
                                        <p:cTn id="41" dur="2000" fill="hold"/>
                                        <p:tgtEl>
                                          <p:spTgt spid="42"/>
                                        </p:tgtEl>
                                        <p:attrNameLst>
                                          <p:attrName>ppt_x</p:attrName>
                                          <p:attrName>ppt_y</p:attrName>
                                        </p:attrNameLst>
                                      </p:cBhvr>
                                      <p:rCtr x="-16569" y="26328"/>
                                    </p:animMotion>
                                  </p:childTnLst>
                                </p:cTn>
                              </p:par>
                              <p:par>
                                <p:cTn id="42" presetID="42" presetClass="path" presetSubtype="0" accel="50000" decel="50000" fill="hold" grpId="0" nodeType="withEffect">
                                  <p:stCondLst>
                                    <p:cond delay="0"/>
                                  </p:stCondLst>
                                  <p:childTnLst>
                                    <p:animMotion origin="layout" path="M -2.85423E-6 1.89287E-6 L -0.21955 0.54607 " pathEditMode="relative" rAng="0" ptsTypes="AA">
                                      <p:cBhvr>
                                        <p:cTn id="43" dur="2000" fill="hold"/>
                                        <p:tgtEl>
                                          <p:spTgt spid="16"/>
                                        </p:tgtEl>
                                        <p:attrNameLst>
                                          <p:attrName>ppt_x</p:attrName>
                                          <p:attrName>ppt_y</p:attrName>
                                        </p:attrNameLst>
                                      </p:cBhvr>
                                      <p:rCtr x="-10978" y="27304"/>
                                    </p:animMotion>
                                  </p:childTnLst>
                                </p:cTn>
                              </p:par>
                              <p:par>
                                <p:cTn id="44" presetID="42" presetClass="path" presetSubtype="0" accel="50000" decel="50000" fill="hold" grpId="0" nodeType="withEffect">
                                  <p:stCondLst>
                                    <p:cond delay="0"/>
                                  </p:stCondLst>
                                  <p:childTnLst>
                                    <p:animMotion origin="layout" path="M 3.75032E-6 3.69496E-6 L -0.21177 0.36178 " pathEditMode="relative" rAng="0" ptsTypes="AA">
                                      <p:cBhvr>
                                        <p:cTn id="45" dur="2000" fill="hold"/>
                                        <p:tgtEl>
                                          <p:spTgt spid="21"/>
                                        </p:tgtEl>
                                        <p:attrNameLst>
                                          <p:attrName>ppt_x</p:attrName>
                                          <p:attrName>ppt_y</p:attrName>
                                        </p:attrNameLst>
                                      </p:cBhvr>
                                      <p:rCtr x="-10595" y="18089"/>
                                    </p:animMotion>
                                  </p:childTnLst>
                                </p:cTn>
                              </p:par>
                              <p:par>
                                <p:cTn id="46" presetID="42" presetClass="path" presetSubtype="0" accel="50000" decel="50000" fill="hold" grpId="0" nodeType="withEffect">
                                  <p:stCondLst>
                                    <p:cond delay="0"/>
                                  </p:stCondLst>
                                  <p:childTnLst>
                                    <p:animMotion origin="layout" path="M -4.4677E-7 -2.72356E-6 L -0.23768 0.46346 " pathEditMode="relative" rAng="0" ptsTypes="AA">
                                      <p:cBhvr>
                                        <p:cTn id="47" dur="2000" fill="hold"/>
                                        <p:tgtEl>
                                          <p:spTgt spid="53"/>
                                        </p:tgtEl>
                                        <p:attrNameLst>
                                          <p:attrName>ppt_x</p:attrName>
                                          <p:attrName>ppt_y</p:attrName>
                                        </p:attrNameLst>
                                      </p:cBhvr>
                                      <p:rCtr x="-11884" y="23173"/>
                                    </p:animMotion>
                                  </p:childTnLst>
                                </p:cTn>
                              </p:par>
                              <p:par>
                                <p:cTn id="48" presetID="42" presetClass="path" presetSubtype="0" accel="50000" decel="50000" fill="hold" grpId="0" nodeType="withEffect">
                                  <p:stCondLst>
                                    <p:cond delay="0"/>
                                  </p:stCondLst>
                                  <p:childTnLst>
                                    <p:animMotion origin="layout" path="M -0.00957 2.26055E-6 L -0.20896 0.66273 " pathEditMode="relative" rAng="0" ptsTypes="AA">
                                      <p:cBhvr>
                                        <p:cTn id="49" dur="2000" fill="hold"/>
                                        <p:tgtEl>
                                          <p:spTgt spid="54"/>
                                        </p:tgtEl>
                                        <p:attrNameLst>
                                          <p:attrName>ppt_x</p:attrName>
                                          <p:attrName>ppt_y</p:attrName>
                                        </p:attrNameLst>
                                      </p:cBhvr>
                                      <p:rCtr x="-9969" y="33137"/>
                                    </p:animMotion>
                                  </p:childTnLst>
                                </p:cTn>
                              </p:par>
                              <p:par>
                                <p:cTn id="50" presetID="42" presetClass="path" presetSubtype="0" accel="50000" decel="50000" fill="hold" grpId="0" nodeType="withEffect">
                                  <p:stCondLst>
                                    <p:cond delay="0"/>
                                  </p:stCondLst>
                                  <p:childTnLst>
                                    <p:animMotion origin="layout" path="M -0.01146 -0.02084 L -0.07257 0.53865 " pathEditMode="relative" rAng="0" ptsTypes="AA">
                                      <p:cBhvr>
                                        <p:cTn id="51" dur="2000" fill="hold"/>
                                        <p:tgtEl>
                                          <p:spTgt spid="56"/>
                                        </p:tgtEl>
                                        <p:attrNameLst>
                                          <p:attrName>ppt_x</p:attrName>
                                          <p:attrName>ppt_y</p:attrName>
                                        </p:attrNameLst>
                                      </p:cBhvr>
                                      <p:rCtr x="-3056" y="27963"/>
                                    </p:animMotion>
                                  </p:childTnLst>
                                </p:cTn>
                              </p:par>
                              <p:par>
                                <p:cTn id="52" presetID="42" presetClass="path" presetSubtype="0" accel="50000" decel="50000" fill="hold" grpId="0" nodeType="withEffect">
                                  <p:stCondLst>
                                    <p:cond delay="0"/>
                                  </p:stCondLst>
                                  <p:childTnLst>
                                    <p:animMotion origin="layout" path="M -4.43707E-6 5.03858E-7 L -0.14475 0.23763 " pathEditMode="relative" rAng="0" ptsTypes="AA">
                                      <p:cBhvr>
                                        <p:cTn id="53" dur="2000" fill="hold"/>
                                        <p:tgtEl>
                                          <p:spTgt spid="57"/>
                                        </p:tgtEl>
                                        <p:attrNameLst>
                                          <p:attrName>ppt_x</p:attrName>
                                          <p:attrName>ppt_y</p:attrName>
                                        </p:attrNameLst>
                                      </p:cBhvr>
                                      <p:rCtr x="-7238" y="11870"/>
                                    </p:animMotion>
                                  </p:childTnLst>
                                </p:cTn>
                              </p:par>
                              <p:par>
                                <p:cTn id="54" presetID="42" presetClass="path" presetSubtype="0" accel="50000" decel="50000" fill="hold" grpId="0" nodeType="withEffect">
                                  <p:stCondLst>
                                    <p:cond delay="0"/>
                                  </p:stCondLst>
                                  <p:childTnLst>
                                    <p:animMotion origin="layout" path="M -3.05556E-6 -0.00348 L 0.01719 0.52893 " pathEditMode="relative" rAng="0" ptsTypes="AA">
                                      <p:cBhvr>
                                        <p:cTn id="55" dur="2000" fill="hold"/>
                                        <p:tgtEl>
                                          <p:spTgt spid="58"/>
                                        </p:tgtEl>
                                        <p:attrNameLst>
                                          <p:attrName>ppt_x</p:attrName>
                                          <p:attrName>ppt_y</p:attrName>
                                        </p:attrNameLst>
                                      </p:cBhvr>
                                      <p:rCtr x="851" y="2662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8" grpId="0" animBg="1"/>
      <p:bldP spid="19" grpId="0" animBg="1"/>
      <p:bldP spid="20" grpId="0" animBg="1"/>
      <p:bldP spid="21" grpId="0" animBg="1"/>
      <p:bldP spid="22" grpId="0" animBg="1"/>
      <p:bldP spid="38" grpId="0" animBg="1"/>
      <p:bldP spid="39" grpId="0" animBg="1"/>
      <p:bldP spid="40" grpId="0" animBg="1"/>
      <p:bldP spid="41" grpId="0" animBg="1"/>
      <p:bldP spid="42" grpId="0" animBg="1"/>
      <p:bldP spid="43" grpId="0" animBg="1"/>
      <p:bldP spid="44" grpId="0" animBg="1"/>
      <p:bldP spid="53" grpId="0" animBg="1"/>
      <p:bldP spid="54" grpId="0" animBg="1"/>
      <p:bldP spid="56" grpId="0" animBg="1"/>
      <p:bldP spid="57" grpId="0" animBg="1"/>
      <p:bldP spid="5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0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51566" y="2705960"/>
            <a:ext cx="1506467" cy="93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p:nvCxnSpPr>
        <p:spPr>
          <a:xfrm flipH="1">
            <a:off x="4497390" y="1785263"/>
            <a:ext cx="2292" cy="3864047"/>
          </a:xfrm>
          <a:prstGeom prst="line">
            <a:avLst/>
          </a:prstGeom>
          <a:noFill/>
          <a:ln w="15875" cap="flat" cmpd="sng" algn="ctr">
            <a:solidFill>
              <a:sysClr val="windowText" lastClr="000000"/>
            </a:solidFill>
            <a:prstDash val="solid"/>
            <a:miter lim="800000"/>
          </a:ln>
          <a:effectLst/>
        </p:spPr>
      </p:cxnSp>
      <p:sp>
        <p:nvSpPr>
          <p:cNvPr id="6" name="Flowchart: Magnetic Disk 5"/>
          <p:cNvSpPr/>
          <p:nvPr/>
        </p:nvSpPr>
        <p:spPr>
          <a:xfrm>
            <a:off x="1234715" y="4513027"/>
            <a:ext cx="1594812" cy="1230285"/>
          </a:xfrm>
          <a:prstGeom prst="flowChartMagneticDisk">
            <a:avLst/>
          </a:prstGeom>
          <a:solidFill>
            <a:srgbClr val="92D050"/>
          </a:solidFill>
          <a:ln w="15875" cap="flat" cmpd="sng" algn="ctr">
            <a:solidFill>
              <a:sysClr val="window" lastClr="FFFFFF"/>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p:cNvGrpSpPr/>
          <p:nvPr/>
        </p:nvGrpSpPr>
        <p:grpSpPr>
          <a:xfrm>
            <a:off x="1373722" y="4935911"/>
            <a:ext cx="201793" cy="247359"/>
            <a:chOff x="4818580" y="4212404"/>
            <a:chExt cx="441789" cy="544531"/>
          </a:xfrm>
        </p:grpSpPr>
        <p:sp>
          <p:nvSpPr>
            <p:cNvPr id="8" name="Rectangle 7"/>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9" name="Rectangle 8"/>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grpSp>
      <p:grpSp>
        <p:nvGrpSpPr>
          <p:cNvPr id="10" name="Group 9"/>
          <p:cNvGrpSpPr/>
          <p:nvPr/>
        </p:nvGrpSpPr>
        <p:grpSpPr>
          <a:xfrm>
            <a:off x="1705704" y="4935911"/>
            <a:ext cx="201793" cy="247359"/>
            <a:chOff x="4818580" y="4212404"/>
            <a:chExt cx="441789" cy="544531"/>
          </a:xfrm>
        </p:grpSpPr>
        <p:sp>
          <p:nvSpPr>
            <p:cNvPr id="11" name="Rectangle 10"/>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12" name="Rectangle 11"/>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grpSp>
      <p:grpSp>
        <p:nvGrpSpPr>
          <p:cNvPr id="13" name="Group 12"/>
          <p:cNvGrpSpPr/>
          <p:nvPr/>
        </p:nvGrpSpPr>
        <p:grpSpPr>
          <a:xfrm>
            <a:off x="2037687" y="4935911"/>
            <a:ext cx="201793" cy="247359"/>
            <a:chOff x="4818580" y="4212404"/>
            <a:chExt cx="441789" cy="544531"/>
          </a:xfrm>
        </p:grpSpPr>
        <p:sp>
          <p:nvSpPr>
            <p:cNvPr id="14" name="Rectangle 13"/>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15" name="Rectangle 14"/>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grpSp>
      <p:grpSp>
        <p:nvGrpSpPr>
          <p:cNvPr id="16" name="Group 15"/>
          <p:cNvGrpSpPr/>
          <p:nvPr/>
        </p:nvGrpSpPr>
        <p:grpSpPr>
          <a:xfrm>
            <a:off x="2369667" y="4935911"/>
            <a:ext cx="201793" cy="247359"/>
            <a:chOff x="4818580" y="4212404"/>
            <a:chExt cx="441789" cy="544531"/>
          </a:xfrm>
        </p:grpSpPr>
        <p:sp>
          <p:nvSpPr>
            <p:cNvPr id="17" name="Rectangle 16"/>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18" name="Rectangle 17"/>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grpSp>
      <p:grpSp>
        <p:nvGrpSpPr>
          <p:cNvPr id="19" name="Group 18"/>
          <p:cNvGrpSpPr/>
          <p:nvPr/>
        </p:nvGrpSpPr>
        <p:grpSpPr>
          <a:xfrm>
            <a:off x="1373722" y="5266807"/>
            <a:ext cx="201793" cy="247359"/>
            <a:chOff x="4818580" y="4212404"/>
            <a:chExt cx="441789" cy="544531"/>
          </a:xfrm>
        </p:grpSpPr>
        <p:sp>
          <p:nvSpPr>
            <p:cNvPr id="20" name="Rectangle 19"/>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21" name="Rectangle 20"/>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grpSp>
      <p:grpSp>
        <p:nvGrpSpPr>
          <p:cNvPr id="22" name="Group 21"/>
          <p:cNvGrpSpPr/>
          <p:nvPr/>
        </p:nvGrpSpPr>
        <p:grpSpPr>
          <a:xfrm>
            <a:off x="1705704" y="5266807"/>
            <a:ext cx="201793" cy="247359"/>
            <a:chOff x="4818580" y="4212404"/>
            <a:chExt cx="441789" cy="544531"/>
          </a:xfrm>
        </p:grpSpPr>
        <p:sp>
          <p:nvSpPr>
            <p:cNvPr id="23" name="Rectangle 22"/>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24" name="Rectangle 23"/>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grpSp>
      <p:grpSp>
        <p:nvGrpSpPr>
          <p:cNvPr id="25" name="Group 24"/>
          <p:cNvGrpSpPr/>
          <p:nvPr/>
        </p:nvGrpSpPr>
        <p:grpSpPr>
          <a:xfrm>
            <a:off x="2037687" y="5266807"/>
            <a:ext cx="201793" cy="247359"/>
            <a:chOff x="4818580" y="4212404"/>
            <a:chExt cx="441789" cy="544531"/>
          </a:xfrm>
        </p:grpSpPr>
        <p:sp>
          <p:nvSpPr>
            <p:cNvPr id="26" name="Rectangle 25"/>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27" name="Rectangle 26"/>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grpSp>
      <p:grpSp>
        <p:nvGrpSpPr>
          <p:cNvPr id="28" name="Group 27"/>
          <p:cNvGrpSpPr/>
          <p:nvPr/>
        </p:nvGrpSpPr>
        <p:grpSpPr>
          <a:xfrm>
            <a:off x="2369667" y="5266807"/>
            <a:ext cx="201793" cy="247359"/>
            <a:chOff x="4818580" y="4212404"/>
            <a:chExt cx="441789" cy="544531"/>
          </a:xfrm>
        </p:grpSpPr>
        <p:sp>
          <p:nvSpPr>
            <p:cNvPr id="29" name="Rectangle 28"/>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30" name="Rectangle 29"/>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grpSp>
      <p:sp>
        <p:nvSpPr>
          <p:cNvPr id="31" name="Rectangle 30"/>
          <p:cNvSpPr/>
          <p:nvPr/>
        </p:nvSpPr>
        <p:spPr>
          <a:xfrm>
            <a:off x="729724" y="1640255"/>
            <a:ext cx="2428165" cy="516167"/>
          </a:xfrm>
          <a:prstGeom prst="rect">
            <a:avLst/>
          </a:prstGeom>
        </p:spPr>
        <p:txBody>
          <a:bodyPr wrap="none">
            <a:spAutoFit/>
          </a:bodyPr>
          <a:lstStyle/>
          <a:p>
            <a:pPr marL="214271" indent="-214271" defTabSz="685668">
              <a:buFont typeface="Arial" panose="020B0604020202020204" pitchFamily="34" charset="0"/>
              <a:buChar char="•"/>
            </a:pPr>
            <a:r>
              <a:rPr lang="en-US" sz="1377" dirty="0">
                <a:latin typeface="+mj-lt"/>
              </a:rPr>
              <a:t>Single monolithic database</a:t>
            </a:r>
          </a:p>
          <a:p>
            <a:pPr marL="214271" indent="-214271" defTabSz="685668">
              <a:buFont typeface="Arial" panose="020B0604020202020204" pitchFamily="34" charset="0"/>
              <a:buChar char="•"/>
            </a:pPr>
            <a:r>
              <a:rPr lang="en-US" sz="1377" dirty="0">
                <a:latin typeface="+mj-lt"/>
              </a:rPr>
              <a:t>Tiers of specific technologies</a:t>
            </a:r>
          </a:p>
        </p:txBody>
      </p:sp>
      <p:cxnSp>
        <p:nvCxnSpPr>
          <p:cNvPr id="32" name="Straight Arrow Connector 31"/>
          <p:cNvCxnSpPr>
            <a:stCxn id="35" idx="0"/>
            <a:endCxn id="89" idx="2"/>
          </p:cNvCxnSpPr>
          <p:nvPr/>
        </p:nvCxnSpPr>
        <p:spPr>
          <a:xfrm flipV="1">
            <a:off x="2032122" y="2777856"/>
            <a:ext cx="0" cy="222286"/>
          </a:xfrm>
          <a:prstGeom prst="straightConnector1">
            <a:avLst/>
          </a:prstGeom>
          <a:noFill/>
          <a:ln w="12700" cap="flat" cmpd="sng" algn="ctr">
            <a:solidFill>
              <a:schemeClr val="tx1"/>
            </a:solidFill>
            <a:prstDash val="solid"/>
            <a:miter lim="800000"/>
            <a:tailEnd type="triangle"/>
          </a:ln>
          <a:effectLst/>
        </p:spPr>
      </p:cxnSp>
      <p:sp>
        <p:nvSpPr>
          <p:cNvPr id="33" name="Rectangle 32"/>
          <p:cNvSpPr/>
          <p:nvPr/>
        </p:nvSpPr>
        <p:spPr>
          <a:xfrm>
            <a:off x="633811" y="1039863"/>
            <a:ext cx="3297634" cy="415498"/>
          </a:xfrm>
          <a:prstGeom prst="rect">
            <a:avLst/>
          </a:prstGeom>
        </p:spPr>
        <p:txBody>
          <a:bodyPr wrap="none">
            <a:spAutoFit/>
          </a:bodyPr>
          <a:lstStyle/>
          <a:p>
            <a:pPr defTabSz="685668"/>
            <a:r>
              <a:rPr lang="en-US" sz="2100" dirty="0">
                <a:latin typeface="+mj-lt"/>
              </a:rPr>
              <a:t>State in Monolithic approach</a:t>
            </a:r>
          </a:p>
        </p:txBody>
      </p:sp>
      <p:sp>
        <p:nvSpPr>
          <p:cNvPr id="34" name="Rectangle 33"/>
          <p:cNvSpPr/>
          <p:nvPr/>
        </p:nvSpPr>
        <p:spPr>
          <a:xfrm>
            <a:off x="5136367" y="1066524"/>
            <a:ext cx="3620415" cy="415498"/>
          </a:xfrm>
          <a:prstGeom prst="rect">
            <a:avLst/>
          </a:prstGeom>
        </p:spPr>
        <p:txBody>
          <a:bodyPr wrap="none">
            <a:spAutoFit/>
          </a:bodyPr>
          <a:lstStyle/>
          <a:p>
            <a:pPr defTabSz="685668"/>
            <a:r>
              <a:rPr lang="en-US" sz="2100" dirty="0">
                <a:latin typeface="+mj-lt"/>
              </a:rPr>
              <a:t>State in </a:t>
            </a:r>
            <a:r>
              <a:rPr lang="en-US" sz="2100" dirty="0" err="1">
                <a:latin typeface="+mj-lt"/>
              </a:rPr>
              <a:t>Microservices</a:t>
            </a:r>
            <a:r>
              <a:rPr lang="en-US" sz="2100" dirty="0">
                <a:latin typeface="+mj-lt"/>
              </a:rPr>
              <a:t> approach</a:t>
            </a:r>
          </a:p>
        </p:txBody>
      </p:sp>
      <p:sp>
        <p:nvSpPr>
          <p:cNvPr id="35" name="Rounded Rectangle 34"/>
          <p:cNvSpPr/>
          <p:nvPr/>
        </p:nvSpPr>
        <p:spPr bwMode="auto">
          <a:xfrm>
            <a:off x="1365070" y="3000142"/>
            <a:ext cx="1334104" cy="532086"/>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gradFill>
                <a:gsLst>
                  <a:gs pos="0">
                    <a:srgbClr val="FFFFFF"/>
                  </a:gs>
                  <a:gs pos="100000">
                    <a:srgbClr val="FFFFFF"/>
                  </a:gs>
                </a:gsLst>
                <a:lin ang="5400000" scaled="0"/>
              </a:gradFill>
              <a:ea typeface="Segoe UI" pitchFamily="34" charset="0"/>
              <a:cs typeface="Segoe UI" pitchFamily="34" charset="0"/>
            </a:endParaRPr>
          </a:p>
        </p:txBody>
      </p:sp>
      <p:pic>
        <p:nvPicPr>
          <p:cNvPr id="36" name="Picture 23"/>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1451969" y="3108107"/>
            <a:ext cx="363894" cy="29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6"/>
          <p:cNvSpPr/>
          <p:nvPr/>
        </p:nvSpPr>
        <p:spPr>
          <a:xfrm>
            <a:off x="4809595" y="1691283"/>
            <a:ext cx="3322897" cy="940001"/>
          </a:xfrm>
          <a:prstGeom prst="rect">
            <a:avLst/>
          </a:prstGeom>
        </p:spPr>
        <p:txBody>
          <a:bodyPr wrap="none">
            <a:spAutoFit/>
          </a:bodyPr>
          <a:lstStyle/>
          <a:p>
            <a:pPr marL="214271" indent="-214271" defTabSz="685668">
              <a:buFont typeface="Arial" panose="020B0604020202020204" pitchFamily="34" charset="0"/>
              <a:buChar char="•"/>
            </a:pPr>
            <a:r>
              <a:rPr lang="en-US" sz="1377" dirty="0">
                <a:latin typeface="+mj-lt"/>
              </a:rPr>
              <a:t>Graph of interconnected </a:t>
            </a:r>
            <a:r>
              <a:rPr lang="en-US" sz="1377" dirty="0" err="1">
                <a:latin typeface="+mj-lt"/>
              </a:rPr>
              <a:t>microservices</a:t>
            </a:r>
            <a:endParaRPr lang="en-US" sz="1377" dirty="0">
              <a:latin typeface="+mj-lt"/>
            </a:endParaRPr>
          </a:p>
          <a:p>
            <a:pPr marL="214271" indent="-214271" defTabSz="685668">
              <a:buFont typeface="Arial" panose="020B0604020202020204" pitchFamily="34" charset="0"/>
              <a:buChar char="•"/>
            </a:pPr>
            <a:r>
              <a:rPr lang="en-US" sz="1377" dirty="0">
                <a:latin typeface="+mj-lt"/>
              </a:rPr>
              <a:t>State typically scoped to the </a:t>
            </a:r>
            <a:r>
              <a:rPr lang="en-US" sz="1377" dirty="0" err="1">
                <a:latin typeface="+mj-lt"/>
              </a:rPr>
              <a:t>microservice</a:t>
            </a:r>
            <a:endParaRPr lang="en-US" sz="1377" dirty="0">
              <a:latin typeface="+mj-lt"/>
            </a:endParaRPr>
          </a:p>
          <a:p>
            <a:pPr marL="214271" indent="-214271" defTabSz="685668">
              <a:buFont typeface="Arial" panose="020B0604020202020204" pitchFamily="34" charset="0"/>
              <a:buChar char="•"/>
            </a:pPr>
            <a:r>
              <a:rPr lang="en-US" sz="1377" dirty="0">
                <a:latin typeface="+mj-lt"/>
              </a:rPr>
              <a:t>Variety of technologies used </a:t>
            </a:r>
          </a:p>
          <a:p>
            <a:pPr marL="214271" indent="-214271" defTabSz="685668">
              <a:buFont typeface="Arial" panose="020B0604020202020204" pitchFamily="34" charset="0"/>
              <a:buChar char="•"/>
            </a:pPr>
            <a:r>
              <a:rPr lang="en-US" sz="1377" dirty="0">
                <a:latin typeface="+mj-lt"/>
              </a:rPr>
              <a:t>Remote Storage for cold data</a:t>
            </a:r>
          </a:p>
        </p:txBody>
      </p:sp>
      <p:grpSp>
        <p:nvGrpSpPr>
          <p:cNvPr id="40" name="Group 39"/>
          <p:cNvGrpSpPr/>
          <p:nvPr/>
        </p:nvGrpSpPr>
        <p:grpSpPr>
          <a:xfrm>
            <a:off x="4920043" y="2729393"/>
            <a:ext cx="3990399" cy="3338826"/>
            <a:chOff x="6557714" y="1579470"/>
            <a:chExt cx="5321290" cy="4452401"/>
          </a:xfrm>
        </p:grpSpPr>
        <p:sp>
          <p:nvSpPr>
            <p:cNvPr id="42" name="Rounded Rectangle 41"/>
            <p:cNvSpPr/>
            <p:nvPr/>
          </p:nvSpPr>
          <p:spPr bwMode="auto">
            <a:xfrm>
              <a:off x="6753045" y="3791312"/>
              <a:ext cx="1278241" cy="1393591"/>
            </a:xfrm>
            <a:prstGeom prst="roundRect">
              <a:avLst/>
            </a:prstGeom>
            <a:noFill/>
            <a:ln w="10795" cap="flat" cmpd="sng" algn="ctr">
              <a:solidFill>
                <a:schemeClr val="tx1"/>
              </a:solidFill>
              <a:prstDash val="lgDash"/>
              <a:headEnd type="none" w="med" len="med"/>
              <a:tailEnd type="none" w="med" len="med"/>
            </a:ln>
            <a:effectLst/>
          </p:spPr>
          <p:txBody>
            <a:bodyPr lIns="68561" tIns="68561" rIns="25713" bIns="25713" rtlCol="0" anchor="b" anchorCtr="0"/>
            <a:lstStyle/>
            <a:p>
              <a:pPr algn="ctr" defTabSz="699036">
                <a:defRPr/>
              </a:pPr>
              <a:endParaRPr lang="en-US" sz="600" kern="0" dirty="0">
                <a:gradFill>
                  <a:gsLst>
                    <a:gs pos="0">
                      <a:srgbClr val="FFFFFF"/>
                    </a:gs>
                    <a:gs pos="100000">
                      <a:srgbClr val="FFFFFF"/>
                    </a:gs>
                  </a:gsLst>
                  <a:lin ang="5400000" scaled="0"/>
                </a:gradFill>
                <a:ea typeface="Segoe UI" pitchFamily="34" charset="0"/>
                <a:cs typeface="Segoe UI" pitchFamily="34" charset="0"/>
              </a:endParaRPr>
            </a:p>
          </p:txBody>
        </p:sp>
        <p:sp>
          <p:nvSpPr>
            <p:cNvPr id="43" name="Flowchart: Magnetic Disk 42"/>
            <p:cNvSpPr/>
            <p:nvPr/>
          </p:nvSpPr>
          <p:spPr>
            <a:xfrm>
              <a:off x="7110132" y="4552712"/>
              <a:ext cx="571464" cy="573851"/>
            </a:xfrm>
            <a:prstGeom prst="flowChartMagneticDisk">
              <a:avLst/>
            </a:prstGeom>
            <a:solidFill>
              <a:srgbClr val="92D050"/>
            </a:solidFill>
            <a:ln w="15875" cap="flat" cmpd="sng" algn="ctr">
              <a:solidFill>
                <a:sysClr val="window" lastClr="FFFFFF"/>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a:gradFill>
                  <a:gsLst>
                    <a:gs pos="0">
                      <a:srgbClr val="FFFFFF"/>
                    </a:gs>
                    <a:gs pos="100000">
                      <a:srgbClr val="FFFFFF"/>
                    </a:gs>
                  </a:gsLst>
                  <a:lin ang="5400000" scaled="0"/>
                </a:gradFill>
                <a:ea typeface="Segoe UI" pitchFamily="34" charset="0"/>
                <a:cs typeface="Segoe UI" pitchFamily="34" charset="0"/>
              </a:endParaRPr>
            </a:p>
          </p:txBody>
        </p:sp>
        <p:grpSp>
          <p:nvGrpSpPr>
            <p:cNvPr id="44" name="Group 43"/>
            <p:cNvGrpSpPr/>
            <p:nvPr/>
          </p:nvGrpSpPr>
          <p:grpSpPr>
            <a:xfrm>
              <a:off x="7203257" y="4823880"/>
              <a:ext cx="153877" cy="202604"/>
              <a:chOff x="4818580" y="4212404"/>
              <a:chExt cx="441789" cy="544531"/>
            </a:xfrm>
          </p:grpSpPr>
          <p:sp>
            <p:nvSpPr>
              <p:cNvPr id="76" name="Rectangle 75"/>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77" name="Rectangle 76"/>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grpSp>
        <p:grpSp>
          <p:nvGrpSpPr>
            <p:cNvPr id="45" name="Group 44"/>
            <p:cNvGrpSpPr/>
            <p:nvPr/>
          </p:nvGrpSpPr>
          <p:grpSpPr>
            <a:xfrm>
              <a:off x="7440512" y="4823880"/>
              <a:ext cx="153877" cy="202604"/>
              <a:chOff x="4818580" y="4212404"/>
              <a:chExt cx="441789" cy="544531"/>
            </a:xfrm>
          </p:grpSpPr>
          <p:sp>
            <p:nvSpPr>
              <p:cNvPr id="74" name="Rectangle 73"/>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75" name="Rectangle 74"/>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grpSp>
        <p:cxnSp>
          <p:nvCxnSpPr>
            <p:cNvPr id="46" name="Straight Arrow Connector 45"/>
            <p:cNvCxnSpPr>
              <a:stCxn id="43" idx="1"/>
            </p:cNvCxnSpPr>
            <p:nvPr/>
          </p:nvCxnSpPr>
          <p:spPr>
            <a:xfrm flipV="1">
              <a:off x="7395863" y="4403609"/>
              <a:ext cx="0" cy="149103"/>
            </a:xfrm>
            <a:prstGeom prst="straightConnector1">
              <a:avLst/>
            </a:prstGeom>
            <a:noFill/>
            <a:ln w="12700" cap="flat" cmpd="sng" algn="ctr">
              <a:solidFill>
                <a:sysClr val="windowText" lastClr="000000"/>
              </a:solidFill>
              <a:prstDash val="solid"/>
              <a:miter lim="800000"/>
              <a:tailEnd type="triangle"/>
            </a:ln>
            <a:effectLst/>
          </p:spPr>
        </p:cxnSp>
        <p:sp>
          <p:nvSpPr>
            <p:cNvPr id="47" name="Hexagon 46"/>
            <p:cNvSpPr>
              <a:spLocks noChangeAspect="1"/>
            </p:cNvSpPr>
            <p:nvPr/>
          </p:nvSpPr>
          <p:spPr bwMode="auto">
            <a:xfrm>
              <a:off x="7106045" y="3862815"/>
              <a:ext cx="579638" cy="540794"/>
            </a:xfrm>
            <a:prstGeom prst="hexagon">
              <a:avLst/>
            </a:prstGeom>
            <a:solidFill>
              <a:srgbClr val="92D050"/>
            </a:solidFill>
            <a:ln w="9525" cap="flat" cmpd="sng" algn="ctr">
              <a:no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gradFill>
                  <a:gsLst>
                    <a:gs pos="0">
                      <a:srgbClr val="FFFFFF"/>
                    </a:gs>
                    <a:gs pos="100000">
                      <a:srgbClr val="FFFFFF"/>
                    </a:gs>
                  </a:gsLst>
                  <a:lin ang="5400000" scaled="0"/>
                </a:gradFill>
                <a:ea typeface="Segoe UI" pitchFamily="34" charset="0"/>
                <a:cs typeface="Segoe UI" pitchFamily="34" charset="0"/>
              </a:endParaRPr>
            </a:p>
          </p:txBody>
        </p:sp>
        <p:sp>
          <p:nvSpPr>
            <p:cNvPr id="48" name="Hexagon 47"/>
            <p:cNvSpPr>
              <a:spLocks noChangeAspect="1"/>
            </p:cNvSpPr>
            <p:nvPr/>
          </p:nvSpPr>
          <p:spPr bwMode="auto">
            <a:xfrm>
              <a:off x="8902255" y="3880641"/>
              <a:ext cx="579638" cy="540794"/>
            </a:xfrm>
            <a:prstGeom prst="hexagon">
              <a:avLst/>
            </a:prstGeom>
            <a:solidFill>
              <a:srgbClr val="FFC000"/>
            </a:solidFill>
            <a:ln w="9525" cap="flat" cmpd="sng" algn="ctr">
              <a:noFill/>
              <a:prstDash val="solid"/>
              <a:headEnd type="none" w="med" len="med"/>
              <a:tailEnd type="none" w="med" len="med"/>
            </a:ln>
            <a:effectLst/>
          </p:spPr>
          <p:txBody>
            <a:bodyPr lIns="68561" tIns="68561" rIns="25713" bIns="25713" rtlCol="0" anchor="b" anchorCtr="0"/>
            <a:lstStyle/>
            <a:p>
              <a:pPr algn="ctr" defTabSz="699036"/>
              <a:endParaRPr lang="en-US" sz="600" kern="0" dirty="0">
                <a:gradFill>
                  <a:gsLst>
                    <a:gs pos="0">
                      <a:srgbClr val="FFFFFF"/>
                    </a:gs>
                    <a:gs pos="100000">
                      <a:srgbClr val="FFFFFF"/>
                    </a:gs>
                  </a:gsLst>
                  <a:lin ang="5400000" scaled="0"/>
                </a:gradFill>
                <a:ea typeface="Segoe UI" pitchFamily="34" charset="0"/>
                <a:cs typeface="Segoe UI" pitchFamily="34" charset="0"/>
              </a:endParaRPr>
            </a:p>
          </p:txBody>
        </p:sp>
        <p:sp>
          <p:nvSpPr>
            <p:cNvPr id="49" name="Hexagon 48"/>
            <p:cNvSpPr>
              <a:spLocks noChangeAspect="1"/>
            </p:cNvSpPr>
            <p:nvPr/>
          </p:nvSpPr>
          <p:spPr bwMode="auto">
            <a:xfrm>
              <a:off x="10017591" y="3862815"/>
              <a:ext cx="579638" cy="540794"/>
            </a:xfrm>
            <a:prstGeom prst="hexagon">
              <a:avLst/>
            </a:prstGeom>
            <a:solidFill>
              <a:srgbClr val="7030A0"/>
            </a:solidFill>
            <a:ln w="9525" cap="flat" cmpd="sng" algn="ctr">
              <a:noFill/>
              <a:prstDash val="solid"/>
              <a:headEnd type="none" w="med" len="med"/>
              <a:tailEnd type="none" w="med" len="med"/>
            </a:ln>
            <a:effectLst/>
          </p:spPr>
          <p:txBody>
            <a:bodyPr lIns="68561" tIns="68561" rIns="25713" bIns="25713" rtlCol="0" anchor="b" anchorCtr="0"/>
            <a:lstStyle/>
            <a:p>
              <a:pPr algn="ctr" defTabSz="699036"/>
              <a:endParaRPr lang="en-US" sz="600" kern="0" dirty="0">
                <a:gradFill>
                  <a:gsLst>
                    <a:gs pos="0">
                      <a:srgbClr val="FFFFFF"/>
                    </a:gs>
                    <a:gs pos="100000">
                      <a:srgbClr val="FFFFFF"/>
                    </a:gs>
                  </a:gsLst>
                  <a:lin ang="5400000" scaled="0"/>
                </a:gradFill>
                <a:ea typeface="Segoe UI" pitchFamily="34" charset="0"/>
                <a:cs typeface="Segoe UI" pitchFamily="34" charset="0"/>
              </a:endParaRPr>
            </a:p>
          </p:txBody>
        </p:sp>
        <p:sp>
          <p:nvSpPr>
            <p:cNvPr id="50" name="Flowchart: Magnetic Disk 49"/>
            <p:cNvSpPr/>
            <p:nvPr/>
          </p:nvSpPr>
          <p:spPr>
            <a:xfrm>
              <a:off x="10229563" y="4220740"/>
              <a:ext cx="157973" cy="140896"/>
            </a:xfrm>
            <a:prstGeom prst="flowChartMagneticDisk">
              <a:avLst/>
            </a:prstGeom>
            <a:solidFill>
              <a:srgbClr val="92D050"/>
            </a:solidFill>
            <a:ln w="15875" cap="flat" cmpd="sng" algn="ctr">
              <a:solidFill>
                <a:srgbClr val="00B050"/>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a:gradFill>
                  <a:gsLst>
                    <a:gs pos="0">
                      <a:srgbClr val="FFFFFF"/>
                    </a:gs>
                    <a:gs pos="100000">
                      <a:srgbClr val="FFFFFF"/>
                    </a:gs>
                  </a:gsLst>
                  <a:lin ang="5400000" scaled="0"/>
                </a:gradFill>
                <a:ea typeface="Segoe UI" pitchFamily="34" charset="0"/>
                <a:cs typeface="Segoe UI" pitchFamily="34" charset="0"/>
              </a:endParaRPr>
            </a:p>
          </p:txBody>
        </p:sp>
        <p:sp>
          <p:nvSpPr>
            <p:cNvPr id="51" name="Hexagon 50"/>
            <p:cNvSpPr>
              <a:spLocks noChangeAspect="1"/>
            </p:cNvSpPr>
            <p:nvPr/>
          </p:nvSpPr>
          <p:spPr bwMode="auto">
            <a:xfrm>
              <a:off x="10032798" y="4919622"/>
              <a:ext cx="579638" cy="540794"/>
            </a:xfrm>
            <a:prstGeom prst="hexagon">
              <a:avLst/>
            </a:prstGeom>
            <a:solidFill>
              <a:srgbClr val="7030A0"/>
            </a:solidFill>
            <a:ln w="9525" cap="flat" cmpd="sng" algn="ctr">
              <a:noFill/>
              <a:prstDash val="solid"/>
              <a:headEnd type="none" w="med" len="med"/>
              <a:tailEnd type="none" w="med" len="med"/>
            </a:ln>
            <a:effectLst/>
          </p:spPr>
          <p:txBody>
            <a:bodyPr lIns="68561" tIns="68561" rIns="25713" bIns="25713" rtlCol="0" anchor="b" anchorCtr="0"/>
            <a:lstStyle/>
            <a:p>
              <a:pPr algn="ctr" defTabSz="699036"/>
              <a:endParaRPr lang="en-US" sz="600" kern="0" dirty="0">
                <a:gradFill>
                  <a:gsLst>
                    <a:gs pos="0">
                      <a:srgbClr val="FFFFFF"/>
                    </a:gs>
                    <a:gs pos="100000">
                      <a:srgbClr val="FFFFFF"/>
                    </a:gs>
                  </a:gsLst>
                  <a:lin ang="5400000" scaled="0"/>
                </a:gradFill>
                <a:ea typeface="Segoe UI" pitchFamily="34" charset="0"/>
                <a:cs typeface="Segoe UI" pitchFamily="34" charset="0"/>
              </a:endParaRPr>
            </a:p>
          </p:txBody>
        </p:sp>
        <p:sp>
          <p:nvSpPr>
            <p:cNvPr id="52" name="Flowchart: Magnetic Disk 51"/>
            <p:cNvSpPr/>
            <p:nvPr/>
          </p:nvSpPr>
          <p:spPr>
            <a:xfrm>
              <a:off x="10254119" y="5263296"/>
              <a:ext cx="157973" cy="140896"/>
            </a:xfrm>
            <a:prstGeom prst="flowChartMagneticDisk">
              <a:avLst/>
            </a:prstGeom>
            <a:solidFill>
              <a:srgbClr val="92D050"/>
            </a:solidFill>
            <a:ln w="15875" cap="flat" cmpd="sng" algn="ctr">
              <a:solidFill>
                <a:srgbClr val="00B050"/>
              </a:solidFill>
              <a:prstDash val="solid"/>
              <a:headEnd type="none" w="med" len="med"/>
              <a:tailEnd type="none" w="med" len="med"/>
            </a:ln>
            <a:effectLst/>
          </p:spPr>
          <p:txBody>
            <a:bodyPr lIns="68561" tIns="68561" rIns="25713" bIns="25713" rtlCol="0" anchor="b" anchorCtr="0"/>
            <a:lstStyle/>
            <a:p>
              <a:pPr algn="ctr" defTabSz="699036"/>
              <a:endParaRPr lang="en-US" sz="600" kern="0">
                <a:gradFill>
                  <a:gsLst>
                    <a:gs pos="0">
                      <a:srgbClr val="FFFFFF"/>
                    </a:gs>
                    <a:gs pos="100000">
                      <a:srgbClr val="FFFFFF"/>
                    </a:gs>
                  </a:gsLst>
                  <a:lin ang="5400000" scaled="0"/>
                </a:gradFill>
                <a:ea typeface="Segoe UI" pitchFamily="34" charset="0"/>
                <a:cs typeface="Segoe UI" pitchFamily="34" charset="0"/>
              </a:endParaRPr>
            </a:p>
          </p:txBody>
        </p:sp>
        <p:cxnSp>
          <p:nvCxnSpPr>
            <p:cNvPr id="53" name="Straight Arrow Connector 52"/>
            <p:cNvCxnSpPr>
              <a:stCxn id="42" idx="0"/>
              <a:endCxn id="72" idx="4"/>
            </p:cNvCxnSpPr>
            <p:nvPr/>
          </p:nvCxnSpPr>
          <p:spPr>
            <a:xfrm flipV="1">
              <a:off x="7392166" y="2582880"/>
              <a:ext cx="1335803" cy="1208433"/>
            </a:xfrm>
            <a:prstGeom prst="straightConnector1">
              <a:avLst/>
            </a:prstGeom>
            <a:noFill/>
            <a:ln w="12700" cap="flat" cmpd="sng" algn="ctr">
              <a:solidFill>
                <a:schemeClr val="tx1"/>
              </a:solidFill>
              <a:prstDash val="solid"/>
              <a:miter lim="800000"/>
              <a:tailEnd type="triangle"/>
            </a:ln>
            <a:effectLst/>
          </p:spPr>
        </p:cxnSp>
        <p:cxnSp>
          <p:nvCxnSpPr>
            <p:cNvPr id="54" name="Straight Arrow Connector 53"/>
            <p:cNvCxnSpPr>
              <a:endCxn id="72" idx="3"/>
            </p:cNvCxnSpPr>
            <p:nvPr/>
          </p:nvCxnSpPr>
          <p:spPr>
            <a:xfrm flipH="1" flipV="1">
              <a:off x="9011867" y="2724827"/>
              <a:ext cx="165981" cy="1155814"/>
            </a:xfrm>
            <a:prstGeom prst="straightConnector1">
              <a:avLst/>
            </a:prstGeom>
            <a:noFill/>
            <a:ln w="12700" cap="flat" cmpd="sng" algn="ctr">
              <a:solidFill>
                <a:schemeClr val="tx1"/>
              </a:solidFill>
              <a:prstDash val="solid"/>
              <a:miter lim="800000"/>
              <a:tailEnd type="triangle"/>
            </a:ln>
            <a:effectLst/>
          </p:spPr>
        </p:cxnSp>
        <p:cxnSp>
          <p:nvCxnSpPr>
            <p:cNvPr id="55" name="Straight Arrow Connector 54"/>
            <p:cNvCxnSpPr>
              <a:stCxn id="49" idx="3"/>
              <a:endCxn id="48" idx="0"/>
            </p:cNvCxnSpPr>
            <p:nvPr/>
          </p:nvCxnSpPr>
          <p:spPr>
            <a:xfrm flipH="1">
              <a:off x="9481893" y="4133212"/>
              <a:ext cx="535698" cy="17827"/>
            </a:xfrm>
            <a:prstGeom prst="straightConnector1">
              <a:avLst/>
            </a:prstGeom>
            <a:noFill/>
            <a:ln w="12700" cap="flat" cmpd="sng" algn="ctr">
              <a:solidFill>
                <a:schemeClr val="tx1"/>
              </a:solidFill>
              <a:prstDash val="solid"/>
              <a:miter lim="800000"/>
              <a:tailEnd type="triangle"/>
            </a:ln>
            <a:effectLst/>
          </p:spPr>
        </p:cxnSp>
        <p:cxnSp>
          <p:nvCxnSpPr>
            <p:cNvPr id="57" name="Straight Arrow Connector 56"/>
            <p:cNvCxnSpPr>
              <a:stCxn id="51" idx="3"/>
              <a:endCxn id="48" idx="1"/>
            </p:cNvCxnSpPr>
            <p:nvPr/>
          </p:nvCxnSpPr>
          <p:spPr>
            <a:xfrm flipH="1" flipV="1">
              <a:off x="9346694" y="4421435"/>
              <a:ext cx="686104" cy="768584"/>
            </a:xfrm>
            <a:prstGeom prst="straightConnector1">
              <a:avLst/>
            </a:prstGeom>
            <a:noFill/>
            <a:ln w="12700" cap="flat" cmpd="sng" algn="ctr">
              <a:solidFill>
                <a:schemeClr val="tx1"/>
              </a:solidFill>
              <a:prstDash val="solid"/>
              <a:miter lim="800000"/>
              <a:tailEnd type="triangle"/>
            </a:ln>
            <a:effectLst/>
          </p:spPr>
        </p:cxnSp>
        <p:sp>
          <p:nvSpPr>
            <p:cNvPr id="58" name="Rectangle 57"/>
            <p:cNvSpPr/>
            <p:nvPr/>
          </p:nvSpPr>
          <p:spPr>
            <a:xfrm>
              <a:off x="6557714" y="5216660"/>
              <a:ext cx="1958526" cy="815211"/>
            </a:xfrm>
            <a:prstGeom prst="rect">
              <a:avLst/>
            </a:prstGeom>
          </p:spPr>
          <p:txBody>
            <a:bodyPr wrap="square">
              <a:spAutoFit/>
            </a:bodyPr>
            <a:lstStyle/>
            <a:p>
              <a:pPr defTabSz="685668"/>
              <a:r>
                <a:rPr lang="en-US" sz="1124" dirty="0">
                  <a:latin typeface="Calibri" panose="020F0502020204030204"/>
                </a:rPr>
                <a:t>stateless services with </a:t>
              </a:r>
            </a:p>
            <a:p>
              <a:pPr defTabSz="685668"/>
              <a:r>
                <a:rPr lang="en-US" sz="1124" dirty="0">
                  <a:latin typeface="Calibri" panose="020F0502020204030204"/>
                </a:rPr>
                <a:t>separate stores</a:t>
              </a:r>
            </a:p>
          </p:txBody>
        </p:sp>
        <p:sp>
          <p:nvSpPr>
            <p:cNvPr id="59" name="Rectangle 58"/>
            <p:cNvSpPr/>
            <p:nvPr/>
          </p:nvSpPr>
          <p:spPr>
            <a:xfrm>
              <a:off x="10633412" y="4938708"/>
              <a:ext cx="1245592" cy="584516"/>
            </a:xfrm>
            <a:prstGeom prst="rect">
              <a:avLst/>
            </a:prstGeom>
          </p:spPr>
          <p:txBody>
            <a:bodyPr wrap="square">
              <a:spAutoFit/>
            </a:bodyPr>
            <a:lstStyle/>
            <a:p>
              <a:pPr defTabSz="685668"/>
              <a:r>
                <a:rPr lang="en-US" sz="1124" dirty="0" err="1">
                  <a:latin typeface="Calibri" panose="020F0502020204030204"/>
                </a:rPr>
                <a:t>stateful</a:t>
              </a:r>
              <a:r>
                <a:rPr lang="en-US" sz="1124" dirty="0">
                  <a:latin typeface="Calibri" panose="020F0502020204030204"/>
                </a:rPr>
                <a:t> services</a:t>
              </a:r>
            </a:p>
          </p:txBody>
        </p:sp>
        <p:grpSp>
          <p:nvGrpSpPr>
            <p:cNvPr id="60" name="Group 59"/>
            <p:cNvGrpSpPr>
              <a:grpSpLocks noChangeAspect="1"/>
            </p:cNvGrpSpPr>
            <p:nvPr/>
          </p:nvGrpSpPr>
          <p:grpSpPr>
            <a:xfrm>
              <a:off x="8727970" y="2090817"/>
              <a:ext cx="567793" cy="634010"/>
              <a:chOff x="5499394" y="1899253"/>
              <a:chExt cx="1132765" cy="1226322"/>
            </a:xfrm>
          </p:grpSpPr>
          <p:sp>
            <p:nvSpPr>
              <p:cNvPr id="72" name="Hexagon 71"/>
              <p:cNvSpPr/>
              <p:nvPr/>
            </p:nvSpPr>
            <p:spPr bwMode="auto">
              <a:xfrm rot="16200000">
                <a:off x="5452616" y="1946031"/>
                <a:ext cx="1226322" cy="1132765"/>
              </a:xfrm>
              <a:prstGeom prst="hexagon">
                <a:avLst/>
              </a:prstGeom>
              <a:solidFill>
                <a:srgbClr val="FFB900"/>
              </a:solidFill>
              <a:ln w="10795" cap="flat" cmpd="sng" algn="ctr">
                <a:noFill/>
                <a:prstDash val="solid"/>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defRPr/>
                </a:pPr>
                <a:endParaRPr lang="en-US" sz="1500" kern="0" dirty="0">
                  <a:gradFill>
                    <a:gsLst>
                      <a:gs pos="0">
                        <a:srgbClr val="FFFFFF"/>
                      </a:gs>
                      <a:gs pos="100000">
                        <a:srgbClr val="FFFFFF"/>
                      </a:gs>
                    </a:gsLst>
                    <a:lin ang="5400000" scaled="0"/>
                  </a:gradFill>
                </a:endParaRPr>
              </a:p>
            </p:txBody>
          </p:sp>
          <p:pic>
            <p:nvPicPr>
              <p:cNvPr id="73" name="Picture 21"/>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5780027" y="2304620"/>
                <a:ext cx="5715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 name="Rectangle 60"/>
            <p:cNvSpPr/>
            <p:nvPr/>
          </p:nvSpPr>
          <p:spPr>
            <a:xfrm>
              <a:off x="9966322" y="1937046"/>
              <a:ext cx="1606824" cy="815211"/>
            </a:xfrm>
            <a:prstGeom prst="rect">
              <a:avLst/>
            </a:prstGeom>
          </p:spPr>
          <p:txBody>
            <a:bodyPr wrap="square">
              <a:spAutoFit/>
            </a:bodyPr>
            <a:lstStyle/>
            <a:p>
              <a:pPr defTabSz="685668"/>
              <a:r>
                <a:rPr lang="en-US" sz="1124" dirty="0">
                  <a:latin typeface="Calibri" panose="020F0502020204030204"/>
                </a:rPr>
                <a:t>stateless presentation services</a:t>
              </a:r>
            </a:p>
          </p:txBody>
        </p:sp>
        <p:pic>
          <p:nvPicPr>
            <p:cNvPr id="62" name="Picture 23"/>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7270767" y="4023781"/>
              <a:ext cx="266210" cy="2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23"/>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9060095" y="4062958"/>
              <a:ext cx="266210" cy="2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23"/>
            <p:cNvPicPr>
              <a:picLocks noChangeAspect="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10212089" y="3986299"/>
              <a:ext cx="200003" cy="164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23"/>
            <p:cNvPicPr>
              <a:picLocks noChangeAspect="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10238768" y="5024088"/>
              <a:ext cx="200003" cy="164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6" name="Group 65"/>
            <p:cNvGrpSpPr>
              <a:grpSpLocks noChangeAspect="1"/>
            </p:cNvGrpSpPr>
            <p:nvPr/>
          </p:nvGrpSpPr>
          <p:grpSpPr>
            <a:xfrm>
              <a:off x="9326304" y="2098174"/>
              <a:ext cx="567793" cy="634010"/>
              <a:chOff x="5499394" y="1899253"/>
              <a:chExt cx="1132765" cy="1226322"/>
            </a:xfrm>
          </p:grpSpPr>
          <p:sp>
            <p:nvSpPr>
              <p:cNvPr id="70" name="Hexagon 69"/>
              <p:cNvSpPr/>
              <p:nvPr/>
            </p:nvSpPr>
            <p:spPr bwMode="auto">
              <a:xfrm rot="16200000">
                <a:off x="5452616" y="1946031"/>
                <a:ext cx="1226322" cy="1132765"/>
              </a:xfrm>
              <a:prstGeom prst="hexagon">
                <a:avLst/>
              </a:prstGeom>
              <a:solidFill>
                <a:srgbClr val="FFB900"/>
              </a:solidFill>
              <a:ln w="10795" cap="flat" cmpd="sng" algn="ctr">
                <a:noFill/>
                <a:prstDash val="solid"/>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defRPr/>
                </a:pPr>
                <a:endParaRPr lang="en-US" sz="1500" kern="0" dirty="0">
                  <a:gradFill>
                    <a:gsLst>
                      <a:gs pos="0">
                        <a:srgbClr val="FFFFFF"/>
                      </a:gs>
                      <a:gs pos="100000">
                        <a:srgbClr val="FFFFFF"/>
                      </a:gs>
                    </a:gsLst>
                    <a:lin ang="5400000" scaled="0"/>
                  </a:gradFill>
                </a:endParaRPr>
              </a:p>
            </p:txBody>
          </p:sp>
          <p:pic>
            <p:nvPicPr>
              <p:cNvPr id="71" name="Picture 21"/>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5780027" y="2304620"/>
                <a:ext cx="5715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7" name="Group 66"/>
            <p:cNvGrpSpPr>
              <a:grpSpLocks noChangeAspect="1"/>
            </p:cNvGrpSpPr>
            <p:nvPr/>
          </p:nvGrpSpPr>
          <p:grpSpPr>
            <a:xfrm>
              <a:off x="9031937" y="1579470"/>
              <a:ext cx="567793" cy="634010"/>
              <a:chOff x="5499394" y="1899253"/>
              <a:chExt cx="1132765" cy="1226322"/>
            </a:xfrm>
          </p:grpSpPr>
          <p:sp>
            <p:nvSpPr>
              <p:cNvPr id="68" name="Hexagon 67"/>
              <p:cNvSpPr/>
              <p:nvPr/>
            </p:nvSpPr>
            <p:spPr bwMode="auto">
              <a:xfrm rot="16200000">
                <a:off x="5452616" y="1946031"/>
                <a:ext cx="1226322" cy="1132765"/>
              </a:xfrm>
              <a:prstGeom prst="hexagon">
                <a:avLst/>
              </a:prstGeom>
              <a:solidFill>
                <a:srgbClr val="FFB900"/>
              </a:solidFill>
              <a:ln w="10795" cap="flat" cmpd="sng" algn="ctr">
                <a:noFill/>
                <a:prstDash val="solid"/>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defRPr/>
                </a:pPr>
                <a:endParaRPr lang="en-US" sz="1500" kern="0" dirty="0">
                  <a:gradFill>
                    <a:gsLst>
                      <a:gs pos="0">
                        <a:srgbClr val="FFFFFF"/>
                      </a:gs>
                      <a:gs pos="100000">
                        <a:srgbClr val="FFFFFF"/>
                      </a:gs>
                    </a:gsLst>
                    <a:lin ang="5400000" scaled="0"/>
                  </a:gradFill>
                </a:endParaRPr>
              </a:p>
            </p:txBody>
          </p:sp>
          <p:pic>
            <p:nvPicPr>
              <p:cNvPr id="69" name="Picture 21"/>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5780027" y="2304620"/>
                <a:ext cx="5715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89" name="Rounded Rectangle 88"/>
          <p:cNvSpPr/>
          <p:nvPr/>
        </p:nvSpPr>
        <p:spPr bwMode="auto">
          <a:xfrm>
            <a:off x="1365070" y="2245770"/>
            <a:ext cx="1334104" cy="532086"/>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gradFill>
                <a:gsLst>
                  <a:gs pos="0">
                    <a:srgbClr val="FFFFFF"/>
                  </a:gs>
                  <a:gs pos="100000">
                    <a:srgbClr val="FFFFFF"/>
                  </a:gs>
                </a:gsLst>
                <a:lin ang="5400000" scaled="0"/>
              </a:gradFill>
              <a:ea typeface="Segoe UI" pitchFamily="34" charset="0"/>
              <a:cs typeface="Segoe UI" pitchFamily="34" charset="0"/>
            </a:endParaRPr>
          </a:p>
        </p:txBody>
      </p:sp>
      <p:pic>
        <p:nvPicPr>
          <p:cNvPr id="90" name="Picture 21"/>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1464806" y="2393944"/>
            <a:ext cx="381311" cy="322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1" name="Group 90"/>
          <p:cNvGrpSpPr/>
          <p:nvPr/>
        </p:nvGrpSpPr>
        <p:grpSpPr>
          <a:xfrm>
            <a:off x="1846919" y="3083347"/>
            <a:ext cx="308700" cy="177764"/>
            <a:chOff x="2526540" y="1999422"/>
            <a:chExt cx="411600" cy="237018"/>
          </a:xfrm>
        </p:grpSpPr>
        <p:sp>
          <p:nvSpPr>
            <p:cNvPr id="92" name="Rectangle 91"/>
            <p:cNvSpPr/>
            <p:nvPr/>
          </p:nvSpPr>
          <p:spPr>
            <a:xfrm>
              <a:off x="2526540" y="1999422"/>
              <a:ext cx="411600" cy="237018"/>
            </a:xfrm>
            <a:prstGeom prst="rect">
              <a:avLst/>
            </a:prstGeom>
            <a:solidFill>
              <a:srgbClr val="92D050"/>
            </a:solidFill>
            <a:ln w="9525" cap="flat" cmpd="sng" algn="ctr">
              <a:noFill/>
              <a:prstDash val="solid"/>
              <a:headEnd type="none" w="med" len="med"/>
              <a:tailEnd type="none" w="med" len="med"/>
            </a:ln>
            <a:effectLst/>
          </p:spPr>
          <p:txBody>
            <a:bodyPr lIns="68561" tIns="68561" rIns="25713" bIns="25713" rtlCol="0" anchor="b" anchorCtr="0"/>
            <a:lstStyle/>
            <a:p>
              <a:pPr algn="ctr" defTabSz="699036"/>
              <a:endParaRPr lang="en-US" sz="600" kern="0">
                <a:gradFill>
                  <a:gsLst>
                    <a:gs pos="0">
                      <a:srgbClr val="FFFFFF"/>
                    </a:gs>
                    <a:gs pos="100000">
                      <a:srgbClr val="FFFFFF"/>
                    </a:gs>
                  </a:gsLst>
                  <a:lin ang="5400000" scaled="0"/>
                </a:gradFill>
                <a:ea typeface="Segoe UI" pitchFamily="34" charset="0"/>
                <a:cs typeface="Segoe UI" pitchFamily="34" charset="0"/>
              </a:endParaRPr>
            </a:p>
          </p:txBody>
        </p:sp>
        <p:sp>
          <p:nvSpPr>
            <p:cNvPr id="93" name="Rectangle 92"/>
            <p:cNvSpPr/>
            <p:nvPr/>
          </p:nvSpPr>
          <p:spPr>
            <a:xfrm>
              <a:off x="2561226" y="20503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94" name="Rectangle 93"/>
            <p:cNvSpPr/>
            <p:nvPr/>
          </p:nvSpPr>
          <p:spPr>
            <a:xfrm>
              <a:off x="2561226" y="2090907"/>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95" name="Rectangle 94"/>
            <p:cNvSpPr/>
            <p:nvPr/>
          </p:nvSpPr>
          <p:spPr>
            <a:xfrm>
              <a:off x="2563071" y="2171356"/>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grpSp>
      <p:grpSp>
        <p:nvGrpSpPr>
          <p:cNvPr id="96" name="Group 95"/>
          <p:cNvGrpSpPr/>
          <p:nvPr/>
        </p:nvGrpSpPr>
        <p:grpSpPr>
          <a:xfrm>
            <a:off x="1910992" y="2314922"/>
            <a:ext cx="308700" cy="177764"/>
            <a:chOff x="3116191" y="1999422"/>
            <a:chExt cx="411600" cy="237018"/>
          </a:xfrm>
        </p:grpSpPr>
        <p:sp>
          <p:nvSpPr>
            <p:cNvPr id="97" name="Rectangle 96"/>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68561" tIns="68561" rIns="25713" bIns="25713" rtlCol="0" anchor="b" anchorCtr="0"/>
            <a:lstStyle/>
            <a:p>
              <a:pPr algn="ctr" defTabSz="699036"/>
              <a:endParaRPr lang="en-US" sz="600" kern="0">
                <a:gradFill>
                  <a:gsLst>
                    <a:gs pos="0">
                      <a:srgbClr val="FFFFFF"/>
                    </a:gs>
                    <a:gs pos="100000">
                      <a:srgbClr val="FFFFFF"/>
                    </a:gs>
                  </a:gsLst>
                  <a:lin ang="5400000" scaled="0"/>
                </a:gradFill>
                <a:ea typeface="Segoe UI" pitchFamily="34" charset="0"/>
                <a:cs typeface="Segoe UI" pitchFamily="34" charset="0"/>
              </a:endParaRPr>
            </a:p>
          </p:txBody>
        </p:sp>
        <p:sp>
          <p:nvSpPr>
            <p:cNvPr id="98" name="Rectangle 97"/>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99" name="Rectangle 98"/>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100" name="Rectangle 99"/>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grpSp>
      <p:cxnSp>
        <p:nvCxnSpPr>
          <p:cNvPr id="101" name="Straight Arrow Connector 100"/>
          <p:cNvCxnSpPr>
            <a:stCxn id="6" idx="1"/>
            <a:endCxn id="117" idx="2"/>
          </p:cNvCxnSpPr>
          <p:nvPr/>
        </p:nvCxnSpPr>
        <p:spPr>
          <a:xfrm flipV="1">
            <a:off x="2032122" y="4318926"/>
            <a:ext cx="1" cy="194101"/>
          </a:xfrm>
          <a:prstGeom prst="straightConnector1">
            <a:avLst/>
          </a:prstGeom>
          <a:noFill/>
          <a:ln w="12700" cap="flat" cmpd="sng" algn="ctr">
            <a:solidFill>
              <a:schemeClr val="tx1"/>
            </a:solidFill>
            <a:prstDash val="solid"/>
            <a:miter lim="800000"/>
            <a:tailEnd type="triangle"/>
          </a:ln>
          <a:effectLst/>
        </p:spPr>
      </p:cxnSp>
      <p:grpSp>
        <p:nvGrpSpPr>
          <p:cNvPr id="102" name="Group 101"/>
          <p:cNvGrpSpPr/>
          <p:nvPr/>
        </p:nvGrpSpPr>
        <p:grpSpPr>
          <a:xfrm>
            <a:off x="2289072" y="2321652"/>
            <a:ext cx="308700" cy="177764"/>
            <a:chOff x="3116191" y="1999422"/>
            <a:chExt cx="411600" cy="237018"/>
          </a:xfrm>
        </p:grpSpPr>
        <p:sp>
          <p:nvSpPr>
            <p:cNvPr id="103" name="Rectangle 102"/>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68561" tIns="68561" rIns="25713" bIns="25713" rtlCol="0" anchor="b" anchorCtr="0"/>
            <a:lstStyle/>
            <a:p>
              <a:pPr algn="ctr" defTabSz="699036"/>
              <a:endParaRPr lang="en-US" sz="600" kern="0">
                <a:gradFill>
                  <a:gsLst>
                    <a:gs pos="0">
                      <a:srgbClr val="FFFFFF"/>
                    </a:gs>
                    <a:gs pos="100000">
                      <a:srgbClr val="FFFFFF"/>
                    </a:gs>
                  </a:gsLst>
                  <a:lin ang="5400000" scaled="0"/>
                </a:gradFill>
                <a:ea typeface="Segoe UI" pitchFamily="34" charset="0"/>
                <a:cs typeface="Segoe UI" pitchFamily="34" charset="0"/>
              </a:endParaRPr>
            </a:p>
          </p:txBody>
        </p:sp>
        <p:sp>
          <p:nvSpPr>
            <p:cNvPr id="104" name="Rectangle 103"/>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105" name="Rectangle 104"/>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106" name="Rectangle 105"/>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grpSp>
      <p:grpSp>
        <p:nvGrpSpPr>
          <p:cNvPr id="107" name="Group 106"/>
          <p:cNvGrpSpPr/>
          <p:nvPr/>
        </p:nvGrpSpPr>
        <p:grpSpPr>
          <a:xfrm>
            <a:off x="1916354" y="2536796"/>
            <a:ext cx="308700" cy="177764"/>
            <a:chOff x="3116191" y="1999422"/>
            <a:chExt cx="411600" cy="237018"/>
          </a:xfrm>
        </p:grpSpPr>
        <p:sp>
          <p:nvSpPr>
            <p:cNvPr id="108" name="Rectangle 107"/>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68561" tIns="68561" rIns="25713" bIns="25713" rtlCol="0" anchor="b" anchorCtr="0"/>
            <a:lstStyle/>
            <a:p>
              <a:pPr algn="ctr" defTabSz="699036"/>
              <a:endParaRPr lang="en-US" sz="600" kern="0">
                <a:gradFill>
                  <a:gsLst>
                    <a:gs pos="0">
                      <a:srgbClr val="FFFFFF"/>
                    </a:gs>
                    <a:gs pos="100000">
                      <a:srgbClr val="FFFFFF"/>
                    </a:gs>
                  </a:gsLst>
                  <a:lin ang="5400000" scaled="0"/>
                </a:gradFill>
                <a:ea typeface="Segoe UI" pitchFamily="34" charset="0"/>
                <a:cs typeface="Segoe UI" pitchFamily="34" charset="0"/>
              </a:endParaRPr>
            </a:p>
          </p:txBody>
        </p:sp>
        <p:sp>
          <p:nvSpPr>
            <p:cNvPr id="109" name="Rectangle 108"/>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110" name="Rectangle 109"/>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111" name="Rectangle 110"/>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grpSp>
      <p:grpSp>
        <p:nvGrpSpPr>
          <p:cNvPr id="112" name="Group 111"/>
          <p:cNvGrpSpPr/>
          <p:nvPr/>
        </p:nvGrpSpPr>
        <p:grpSpPr>
          <a:xfrm>
            <a:off x="2289072" y="2545792"/>
            <a:ext cx="308700" cy="177764"/>
            <a:chOff x="3116191" y="1999422"/>
            <a:chExt cx="411600" cy="237018"/>
          </a:xfrm>
        </p:grpSpPr>
        <p:sp>
          <p:nvSpPr>
            <p:cNvPr id="113" name="Rectangle 112"/>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68561" tIns="68561" rIns="25713" bIns="25713" rtlCol="0" anchor="b" anchorCtr="0"/>
            <a:lstStyle/>
            <a:p>
              <a:pPr algn="ctr" defTabSz="699036"/>
              <a:endParaRPr lang="en-US" sz="600" kern="0">
                <a:gradFill>
                  <a:gsLst>
                    <a:gs pos="0">
                      <a:srgbClr val="FFFFFF"/>
                    </a:gs>
                    <a:gs pos="100000">
                      <a:srgbClr val="FFFFFF"/>
                    </a:gs>
                  </a:gsLst>
                  <a:lin ang="5400000" scaled="0"/>
                </a:gradFill>
                <a:ea typeface="Segoe UI" pitchFamily="34" charset="0"/>
                <a:cs typeface="Segoe UI" pitchFamily="34" charset="0"/>
              </a:endParaRPr>
            </a:p>
          </p:txBody>
        </p:sp>
        <p:sp>
          <p:nvSpPr>
            <p:cNvPr id="114" name="Rectangle 113"/>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115" name="Rectangle 114"/>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116" name="Rectangle 115"/>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grpSp>
      <p:sp>
        <p:nvSpPr>
          <p:cNvPr id="117" name="Rounded Rectangle 116"/>
          <p:cNvSpPr/>
          <p:nvPr/>
        </p:nvSpPr>
        <p:spPr bwMode="auto">
          <a:xfrm>
            <a:off x="1365070" y="3786840"/>
            <a:ext cx="1334104" cy="532086"/>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gradFill>
                <a:gsLst>
                  <a:gs pos="0">
                    <a:srgbClr val="FFFFFF"/>
                  </a:gs>
                  <a:gs pos="100000">
                    <a:srgbClr val="FFFFFF"/>
                  </a:gs>
                </a:gsLst>
                <a:lin ang="5400000" scaled="0"/>
              </a:gradFill>
              <a:ea typeface="Segoe UI" pitchFamily="34" charset="0"/>
              <a:cs typeface="Segoe UI" pitchFamily="34" charset="0"/>
            </a:endParaRPr>
          </a:p>
        </p:txBody>
      </p:sp>
      <p:cxnSp>
        <p:nvCxnSpPr>
          <p:cNvPr id="118" name="Straight Arrow Connector 117"/>
          <p:cNvCxnSpPr>
            <a:stCxn id="117" idx="0"/>
            <a:endCxn id="35" idx="2"/>
          </p:cNvCxnSpPr>
          <p:nvPr/>
        </p:nvCxnSpPr>
        <p:spPr>
          <a:xfrm flipV="1">
            <a:off x="2032122" y="3532228"/>
            <a:ext cx="0" cy="254612"/>
          </a:xfrm>
          <a:prstGeom prst="straightConnector1">
            <a:avLst/>
          </a:prstGeom>
          <a:noFill/>
          <a:ln w="12700" cap="flat" cmpd="sng" algn="ctr">
            <a:solidFill>
              <a:schemeClr val="tx1"/>
            </a:solidFill>
            <a:prstDash val="solid"/>
            <a:miter lim="800000"/>
            <a:tailEnd type="triangle"/>
          </a:ln>
          <a:effectLst/>
        </p:spPr>
      </p:cxnSp>
      <p:pic>
        <p:nvPicPr>
          <p:cNvPr id="119" name="Picture 118"/>
          <p:cNvPicPr>
            <a:picLocks noChangeAspect="1"/>
          </p:cNvPicPr>
          <p:nvPr/>
        </p:nvPicPr>
        <p:blipFill>
          <a:blip r:embed="rId5">
            <a:clrChange>
              <a:clrFrom>
                <a:srgbClr val="000000"/>
              </a:clrFrom>
              <a:clrTo>
                <a:srgbClr val="000000">
                  <a:alpha val="0"/>
                </a:srgbClr>
              </a:clrTo>
            </a:clrChange>
            <a:lum bright="70000" contrast="-70000"/>
          </a:blip>
          <a:stretch>
            <a:fillRect/>
          </a:stretch>
        </p:blipFill>
        <p:spPr>
          <a:xfrm>
            <a:off x="1474618" y="3856833"/>
            <a:ext cx="304398" cy="400066"/>
          </a:xfrm>
          <a:prstGeom prst="rect">
            <a:avLst/>
          </a:prstGeom>
        </p:spPr>
      </p:pic>
      <p:grpSp>
        <p:nvGrpSpPr>
          <p:cNvPr id="120" name="Group 119"/>
          <p:cNvGrpSpPr/>
          <p:nvPr/>
        </p:nvGrpSpPr>
        <p:grpSpPr>
          <a:xfrm>
            <a:off x="2263679" y="4064314"/>
            <a:ext cx="308700" cy="177764"/>
            <a:chOff x="2821368" y="2314683"/>
            <a:chExt cx="411600" cy="237018"/>
          </a:xfrm>
        </p:grpSpPr>
        <p:sp>
          <p:nvSpPr>
            <p:cNvPr id="121" name="Rectangle 120"/>
            <p:cNvSpPr/>
            <p:nvPr/>
          </p:nvSpPr>
          <p:spPr>
            <a:xfrm>
              <a:off x="2821368" y="2314683"/>
              <a:ext cx="411600" cy="237018"/>
            </a:xfrm>
            <a:prstGeom prst="rect">
              <a:avLst/>
            </a:prstGeom>
            <a:solidFill>
              <a:srgbClr val="FF0000"/>
            </a:solidFill>
            <a:ln w="9525" cap="flat" cmpd="sng" algn="ctr">
              <a:noFill/>
              <a:prstDash val="solid"/>
              <a:headEnd type="none" w="med" len="med"/>
              <a:tailEnd type="none" w="med" len="med"/>
            </a:ln>
            <a:effectLst/>
          </p:spPr>
          <p:txBody>
            <a:bodyPr lIns="68561" tIns="68561" rIns="25713" bIns="25713" rtlCol="0" anchor="b" anchorCtr="0"/>
            <a:lstStyle/>
            <a:p>
              <a:pPr algn="ctr" defTabSz="699036"/>
              <a:endParaRPr lang="en-US" sz="600" kern="0">
                <a:gradFill>
                  <a:gsLst>
                    <a:gs pos="0">
                      <a:srgbClr val="FFFFFF"/>
                    </a:gs>
                    <a:gs pos="100000">
                      <a:srgbClr val="FFFFFF"/>
                    </a:gs>
                  </a:gsLst>
                  <a:lin ang="5400000" scaled="0"/>
                </a:gradFill>
                <a:ea typeface="Segoe UI" pitchFamily="34" charset="0"/>
                <a:cs typeface="Segoe UI" pitchFamily="34" charset="0"/>
              </a:endParaRPr>
            </a:p>
          </p:txBody>
        </p:sp>
        <p:sp>
          <p:nvSpPr>
            <p:cNvPr id="122" name="Rectangle 121"/>
            <p:cNvSpPr/>
            <p:nvPr/>
          </p:nvSpPr>
          <p:spPr>
            <a:xfrm>
              <a:off x="2853286" y="2363787"/>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123" name="Rectangle 122"/>
            <p:cNvSpPr/>
            <p:nvPr/>
          </p:nvSpPr>
          <p:spPr>
            <a:xfrm>
              <a:off x="2853286" y="2404304"/>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124" name="Rectangle 123"/>
            <p:cNvSpPr/>
            <p:nvPr/>
          </p:nvSpPr>
          <p:spPr>
            <a:xfrm>
              <a:off x="2855130" y="2484753"/>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grpSp>
      <p:grpSp>
        <p:nvGrpSpPr>
          <p:cNvPr id="125" name="Group 124"/>
          <p:cNvGrpSpPr/>
          <p:nvPr/>
        </p:nvGrpSpPr>
        <p:grpSpPr>
          <a:xfrm>
            <a:off x="1866292" y="3919751"/>
            <a:ext cx="308700" cy="177764"/>
            <a:chOff x="2821368" y="2314683"/>
            <a:chExt cx="411600" cy="237018"/>
          </a:xfrm>
        </p:grpSpPr>
        <p:sp>
          <p:nvSpPr>
            <p:cNvPr id="126" name="Rectangle 125"/>
            <p:cNvSpPr/>
            <p:nvPr/>
          </p:nvSpPr>
          <p:spPr>
            <a:xfrm>
              <a:off x="2821368" y="2314683"/>
              <a:ext cx="411600" cy="237018"/>
            </a:xfrm>
            <a:prstGeom prst="rect">
              <a:avLst/>
            </a:prstGeom>
            <a:solidFill>
              <a:srgbClr val="FF0000"/>
            </a:solidFill>
            <a:ln w="9525" cap="flat" cmpd="sng" algn="ctr">
              <a:noFill/>
              <a:prstDash val="solid"/>
              <a:headEnd type="none" w="med" len="med"/>
              <a:tailEnd type="none" w="med" len="med"/>
            </a:ln>
            <a:effectLst/>
          </p:spPr>
          <p:txBody>
            <a:bodyPr lIns="68561" tIns="68561" rIns="25713" bIns="25713" rtlCol="0" anchor="b" anchorCtr="0"/>
            <a:lstStyle/>
            <a:p>
              <a:pPr algn="ctr" defTabSz="699036"/>
              <a:endParaRPr lang="en-US" sz="600" kern="0">
                <a:gradFill>
                  <a:gsLst>
                    <a:gs pos="0">
                      <a:srgbClr val="FFFFFF"/>
                    </a:gs>
                    <a:gs pos="100000">
                      <a:srgbClr val="FFFFFF"/>
                    </a:gs>
                  </a:gsLst>
                  <a:lin ang="5400000" scaled="0"/>
                </a:gradFill>
                <a:ea typeface="Segoe UI" pitchFamily="34" charset="0"/>
                <a:cs typeface="Segoe UI" pitchFamily="34" charset="0"/>
              </a:endParaRPr>
            </a:p>
          </p:txBody>
        </p:sp>
        <p:sp>
          <p:nvSpPr>
            <p:cNvPr id="127" name="Rectangle 126"/>
            <p:cNvSpPr/>
            <p:nvPr/>
          </p:nvSpPr>
          <p:spPr>
            <a:xfrm>
              <a:off x="2853286" y="2363787"/>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128" name="Rectangle 127"/>
            <p:cNvSpPr/>
            <p:nvPr/>
          </p:nvSpPr>
          <p:spPr>
            <a:xfrm>
              <a:off x="2853286" y="2404304"/>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129" name="Rectangle 128"/>
            <p:cNvSpPr/>
            <p:nvPr/>
          </p:nvSpPr>
          <p:spPr>
            <a:xfrm>
              <a:off x="2855130" y="2484753"/>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grpSp>
      <p:grpSp>
        <p:nvGrpSpPr>
          <p:cNvPr id="130" name="Group 129"/>
          <p:cNvGrpSpPr/>
          <p:nvPr/>
        </p:nvGrpSpPr>
        <p:grpSpPr>
          <a:xfrm>
            <a:off x="2020642" y="3305001"/>
            <a:ext cx="308700" cy="177764"/>
            <a:chOff x="2526540" y="1999422"/>
            <a:chExt cx="411600" cy="237018"/>
          </a:xfrm>
        </p:grpSpPr>
        <p:sp>
          <p:nvSpPr>
            <p:cNvPr id="131" name="Rectangle 130"/>
            <p:cNvSpPr/>
            <p:nvPr/>
          </p:nvSpPr>
          <p:spPr>
            <a:xfrm>
              <a:off x="2526540" y="1999422"/>
              <a:ext cx="411600" cy="237018"/>
            </a:xfrm>
            <a:prstGeom prst="rect">
              <a:avLst/>
            </a:prstGeom>
            <a:solidFill>
              <a:srgbClr val="92D050"/>
            </a:solidFill>
            <a:ln w="9525" cap="flat" cmpd="sng" algn="ctr">
              <a:noFill/>
              <a:prstDash val="solid"/>
              <a:headEnd type="none" w="med" len="med"/>
              <a:tailEnd type="none" w="med" len="med"/>
            </a:ln>
            <a:effectLst/>
          </p:spPr>
          <p:txBody>
            <a:bodyPr lIns="68561" tIns="68561" rIns="25713" bIns="25713" rtlCol="0" anchor="b" anchorCtr="0"/>
            <a:lstStyle/>
            <a:p>
              <a:pPr algn="ctr" defTabSz="699036"/>
              <a:endParaRPr lang="en-US" sz="600" kern="0">
                <a:gradFill>
                  <a:gsLst>
                    <a:gs pos="0">
                      <a:srgbClr val="FFFFFF"/>
                    </a:gs>
                    <a:gs pos="100000">
                      <a:srgbClr val="FFFFFF"/>
                    </a:gs>
                  </a:gsLst>
                  <a:lin ang="5400000" scaled="0"/>
                </a:gradFill>
                <a:ea typeface="Segoe UI" pitchFamily="34" charset="0"/>
                <a:cs typeface="Segoe UI" pitchFamily="34" charset="0"/>
              </a:endParaRPr>
            </a:p>
          </p:txBody>
        </p:sp>
        <p:sp>
          <p:nvSpPr>
            <p:cNvPr id="132" name="Rectangle 131"/>
            <p:cNvSpPr/>
            <p:nvPr/>
          </p:nvSpPr>
          <p:spPr>
            <a:xfrm>
              <a:off x="2561226" y="20503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133" name="Rectangle 132"/>
            <p:cNvSpPr/>
            <p:nvPr/>
          </p:nvSpPr>
          <p:spPr>
            <a:xfrm>
              <a:off x="2561226" y="2090907"/>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134" name="Rectangle 133"/>
            <p:cNvSpPr/>
            <p:nvPr/>
          </p:nvSpPr>
          <p:spPr>
            <a:xfrm>
              <a:off x="2563071" y="2171356"/>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grpSp>
      <p:grpSp>
        <p:nvGrpSpPr>
          <p:cNvPr id="135" name="Group 134"/>
          <p:cNvGrpSpPr/>
          <p:nvPr/>
        </p:nvGrpSpPr>
        <p:grpSpPr>
          <a:xfrm>
            <a:off x="2302664" y="3078567"/>
            <a:ext cx="308700" cy="177764"/>
            <a:chOff x="2526540" y="1999422"/>
            <a:chExt cx="411600" cy="237018"/>
          </a:xfrm>
        </p:grpSpPr>
        <p:sp>
          <p:nvSpPr>
            <p:cNvPr id="136" name="Rectangle 135"/>
            <p:cNvSpPr/>
            <p:nvPr/>
          </p:nvSpPr>
          <p:spPr>
            <a:xfrm>
              <a:off x="2526540" y="1999422"/>
              <a:ext cx="411600" cy="237018"/>
            </a:xfrm>
            <a:prstGeom prst="rect">
              <a:avLst/>
            </a:prstGeom>
            <a:solidFill>
              <a:srgbClr val="92D050"/>
            </a:solidFill>
            <a:ln w="9525" cap="flat" cmpd="sng" algn="ctr">
              <a:noFill/>
              <a:prstDash val="solid"/>
              <a:headEnd type="none" w="med" len="med"/>
              <a:tailEnd type="none" w="med" len="med"/>
            </a:ln>
            <a:effectLst/>
          </p:spPr>
          <p:txBody>
            <a:bodyPr lIns="68561" tIns="68561" rIns="25713" bIns="25713" rtlCol="0" anchor="b" anchorCtr="0"/>
            <a:lstStyle/>
            <a:p>
              <a:pPr algn="ctr" defTabSz="699036"/>
              <a:endParaRPr lang="en-US" sz="600" kern="0">
                <a:gradFill>
                  <a:gsLst>
                    <a:gs pos="0">
                      <a:srgbClr val="FFFFFF"/>
                    </a:gs>
                    <a:gs pos="100000">
                      <a:srgbClr val="FFFFFF"/>
                    </a:gs>
                  </a:gsLst>
                  <a:lin ang="5400000" scaled="0"/>
                </a:gradFill>
                <a:ea typeface="Segoe UI" pitchFamily="34" charset="0"/>
                <a:cs typeface="Segoe UI" pitchFamily="34" charset="0"/>
              </a:endParaRPr>
            </a:p>
          </p:txBody>
        </p:sp>
        <p:sp>
          <p:nvSpPr>
            <p:cNvPr id="137" name="Rectangle 136"/>
            <p:cNvSpPr/>
            <p:nvPr/>
          </p:nvSpPr>
          <p:spPr>
            <a:xfrm>
              <a:off x="2561226" y="20503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138" name="Rectangle 137"/>
            <p:cNvSpPr/>
            <p:nvPr/>
          </p:nvSpPr>
          <p:spPr>
            <a:xfrm>
              <a:off x="2561226" y="2090907"/>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139" name="Rectangle 138"/>
            <p:cNvSpPr/>
            <p:nvPr/>
          </p:nvSpPr>
          <p:spPr>
            <a:xfrm>
              <a:off x="2563071" y="2171356"/>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grpSp>
      <p:sp>
        <p:nvSpPr>
          <p:cNvPr id="149" name="Rectangle 148"/>
          <p:cNvSpPr/>
          <p:nvPr/>
        </p:nvSpPr>
        <p:spPr>
          <a:xfrm>
            <a:off x="6341699" y="4862096"/>
            <a:ext cx="815103" cy="438582"/>
          </a:xfrm>
          <a:prstGeom prst="rect">
            <a:avLst/>
          </a:prstGeom>
        </p:spPr>
        <p:txBody>
          <a:bodyPr wrap="square">
            <a:spAutoFit/>
          </a:bodyPr>
          <a:lstStyle/>
          <a:p>
            <a:r>
              <a:rPr lang="en-US" sz="1125" dirty="0">
                <a:latin typeface="Calibri" panose="020F0502020204030204"/>
              </a:rPr>
              <a:t>stateless services</a:t>
            </a:r>
            <a:endParaRPr lang="en-US" sz="1125" dirty="0"/>
          </a:p>
        </p:txBody>
      </p:sp>
    </p:spTree>
    <p:extLst>
      <p:ext uri="{BB962C8B-B14F-4D97-AF65-F5344CB8AC3E}">
        <p14:creationId xmlns:p14="http://schemas.microsoft.com/office/powerpoint/2010/main" val="399138801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單箭頭接點 4"/>
          <p:cNvCxnSpPr/>
          <p:nvPr/>
        </p:nvCxnSpPr>
        <p:spPr>
          <a:xfrm>
            <a:off x="685800" y="5383530"/>
            <a:ext cx="616047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單箭頭接點 5"/>
          <p:cNvCxnSpPr/>
          <p:nvPr/>
        </p:nvCxnSpPr>
        <p:spPr>
          <a:xfrm flipV="1">
            <a:off x="982980" y="1497330"/>
            <a:ext cx="0" cy="41605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文字方塊 7"/>
          <p:cNvSpPr txBox="1"/>
          <p:nvPr/>
        </p:nvSpPr>
        <p:spPr>
          <a:xfrm>
            <a:off x="5756141" y="5383530"/>
            <a:ext cx="1301959" cy="369332"/>
          </a:xfrm>
          <a:prstGeom prst="rect">
            <a:avLst/>
          </a:prstGeom>
          <a:noFill/>
        </p:spPr>
        <p:txBody>
          <a:bodyPr wrap="none" rtlCol="0">
            <a:spAutoFit/>
          </a:bodyPr>
          <a:lstStyle/>
          <a:p>
            <a:r>
              <a:rPr lang="zh-TW" altLang="en-US" dirty="0" smtClean="0"/>
              <a:t>規模 </a:t>
            </a:r>
            <a:r>
              <a:rPr lang="en-US" altLang="zh-TW" dirty="0" smtClean="0"/>
              <a:t>(</a:t>
            </a:r>
            <a:r>
              <a:rPr lang="zh-TW" altLang="en-US" dirty="0" smtClean="0"/>
              <a:t>大小</a:t>
            </a:r>
            <a:r>
              <a:rPr lang="en-US" altLang="zh-TW" dirty="0" smtClean="0"/>
              <a:t>)</a:t>
            </a:r>
            <a:endParaRPr lang="zh-TW" altLang="en-US" dirty="0"/>
          </a:p>
        </p:txBody>
      </p:sp>
      <p:sp>
        <p:nvSpPr>
          <p:cNvPr id="9" name="文字方塊 8"/>
          <p:cNvSpPr txBox="1"/>
          <p:nvPr/>
        </p:nvSpPr>
        <p:spPr>
          <a:xfrm>
            <a:off x="105815" y="1682261"/>
            <a:ext cx="877163" cy="369332"/>
          </a:xfrm>
          <a:prstGeom prst="rect">
            <a:avLst/>
          </a:prstGeom>
          <a:noFill/>
        </p:spPr>
        <p:txBody>
          <a:bodyPr wrap="none" rtlCol="0">
            <a:spAutoFit/>
          </a:bodyPr>
          <a:lstStyle/>
          <a:p>
            <a:r>
              <a:rPr lang="zh-TW" altLang="en-US" dirty="0" smtClean="0"/>
              <a:t>複雜度</a:t>
            </a:r>
            <a:endParaRPr lang="zh-TW" altLang="en-US" dirty="0"/>
          </a:p>
        </p:txBody>
      </p:sp>
      <p:cxnSp>
        <p:nvCxnSpPr>
          <p:cNvPr id="11" name="直線接點 10"/>
          <p:cNvCxnSpPr/>
          <p:nvPr/>
        </p:nvCxnSpPr>
        <p:spPr>
          <a:xfrm flipV="1">
            <a:off x="982980" y="3577590"/>
            <a:ext cx="5071037" cy="180594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12" name="弧形 11"/>
          <p:cNvSpPr/>
          <p:nvPr/>
        </p:nvSpPr>
        <p:spPr>
          <a:xfrm rot="5400000">
            <a:off x="-2670785" y="-3044092"/>
            <a:ext cx="7307527" cy="9547717"/>
          </a:xfrm>
          <a:prstGeom prst="arc">
            <a:avLst/>
          </a:prstGeom>
          <a:ln>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Tree>
    <p:extLst>
      <p:ext uri="{BB962C8B-B14F-4D97-AF65-F5344CB8AC3E}">
        <p14:creationId xmlns:p14="http://schemas.microsoft.com/office/powerpoint/2010/main" val="72249726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t>定義</a:t>
            </a:r>
            <a:r>
              <a:rPr lang="en-US" altLang="zh-TW" b="1" dirty="0" smtClean="0"/>
              <a:t>:</a:t>
            </a:r>
            <a:r>
              <a:rPr lang="zh-TW" altLang="en-US" b="1" dirty="0" smtClean="0"/>
              <a:t> 什麼是 </a:t>
            </a:r>
            <a:r>
              <a:rPr lang="en-US" altLang="zh-TW" b="1" dirty="0" smtClean="0"/>
              <a:t>“</a:t>
            </a:r>
            <a:r>
              <a:rPr lang="zh-TW" altLang="en-US" b="1" dirty="0" smtClean="0"/>
              <a:t>微服務</a:t>
            </a:r>
            <a:r>
              <a:rPr lang="en-US" altLang="zh-TW" b="1" dirty="0" smtClean="0"/>
              <a:t>”</a:t>
            </a:r>
            <a:r>
              <a:rPr lang="zh-TW" altLang="en-US" b="1" dirty="0" smtClean="0"/>
              <a:t> </a:t>
            </a:r>
            <a:r>
              <a:rPr lang="en-US" altLang="zh-TW" b="1" dirty="0" smtClean="0"/>
              <a:t>?</a:t>
            </a:r>
            <a:endParaRPr lang="zh-TW" altLang="en-US" b="1" dirty="0"/>
          </a:p>
        </p:txBody>
      </p:sp>
      <p:sp>
        <p:nvSpPr>
          <p:cNvPr id="3" name="內容版面配置區 2"/>
          <p:cNvSpPr>
            <a:spLocks noGrp="1"/>
          </p:cNvSpPr>
          <p:nvPr>
            <p:ph idx="1"/>
          </p:nvPr>
        </p:nvSpPr>
        <p:spPr/>
        <p:txBody>
          <a:bodyPr>
            <a:normAutofit/>
          </a:bodyPr>
          <a:lstStyle/>
          <a:p>
            <a:r>
              <a:rPr lang="zh-TW" altLang="en-US" sz="2400" dirty="0" smtClean="0"/>
              <a:t>能獨立自主運作 </a:t>
            </a:r>
            <a:r>
              <a:rPr lang="en-US" altLang="zh-TW" sz="2400" dirty="0" smtClean="0"/>
              <a:t>(</a:t>
            </a:r>
            <a:r>
              <a:rPr lang="zh-TW" altLang="en-US" sz="2400" dirty="0" smtClean="0"/>
              <a:t>獨立佈署，升級，維護，改寫</a:t>
            </a:r>
            <a:r>
              <a:rPr lang="en-US" altLang="zh-TW" sz="2400" dirty="0" smtClean="0"/>
              <a:t>)</a:t>
            </a:r>
          </a:p>
          <a:p>
            <a:endParaRPr lang="en-US" altLang="zh-TW" sz="2400" dirty="0" smtClean="0"/>
          </a:p>
          <a:p>
            <a:r>
              <a:rPr lang="zh-TW" altLang="en-US" sz="2400" dirty="0" smtClean="0"/>
              <a:t>包含程式 </a:t>
            </a:r>
            <a:r>
              <a:rPr lang="en-US" altLang="zh-TW" sz="2400" dirty="0" smtClean="0"/>
              <a:t>(code)</a:t>
            </a:r>
            <a:r>
              <a:rPr lang="zh-TW" altLang="en-US" sz="2400" dirty="0" smtClean="0"/>
              <a:t> 的執行，與狀態 </a:t>
            </a:r>
            <a:r>
              <a:rPr lang="en-US" altLang="zh-TW" sz="2400" dirty="0" smtClean="0"/>
              <a:t>(state)</a:t>
            </a:r>
            <a:r>
              <a:rPr lang="zh-TW" altLang="en-US" sz="2400" dirty="0" smtClean="0"/>
              <a:t> </a:t>
            </a:r>
            <a:endParaRPr lang="en-US" altLang="zh-TW" sz="2400" dirty="0" smtClean="0"/>
          </a:p>
          <a:p>
            <a:endParaRPr lang="en-US" altLang="zh-TW" sz="2400" dirty="0" smtClean="0"/>
          </a:p>
          <a:p>
            <a:r>
              <a:rPr lang="zh-TW" altLang="en-US" sz="2400" dirty="0" smtClean="0"/>
              <a:t>微服務之間</a:t>
            </a:r>
            <a:r>
              <a:rPr lang="zh-TW" altLang="en-US" sz="2400" dirty="0"/>
              <a:t>，</a:t>
            </a:r>
            <a:r>
              <a:rPr lang="zh-TW" altLang="en-US" sz="2400" dirty="0" smtClean="0"/>
              <a:t>必須透過定義好的介面溝通 </a:t>
            </a:r>
            <a:r>
              <a:rPr lang="en-US" altLang="zh-TW" sz="2400" dirty="0" smtClean="0"/>
              <a:t>(API)</a:t>
            </a:r>
          </a:p>
          <a:p>
            <a:endParaRPr lang="en-US" altLang="zh-TW" sz="2400" dirty="0" smtClean="0"/>
          </a:p>
          <a:p>
            <a:r>
              <a:rPr lang="zh-TW" altLang="en-US" sz="2400" dirty="0" smtClean="0"/>
              <a:t>單一服務發生故障，系統仍能保持一致性與可用性</a:t>
            </a:r>
            <a:endParaRPr lang="zh-TW" altLang="en-US" sz="2400" dirty="0"/>
          </a:p>
        </p:txBody>
      </p:sp>
    </p:spTree>
    <p:extLst>
      <p:ext uri="{BB962C8B-B14F-4D97-AF65-F5344CB8AC3E}">
        <p14:creationId xmlns:p14="http://schemas.microsoft.com/office/powerpoint/2010/main" val="3603399110"/>
      </p:ext>
    </p:extLst>
  </p:cSld>
  <p:clrMapOvr>
    <a:masterClrMapping/>
  </p:clrMapOvr>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天體">
  <a:themeElements>
    <a:clrScheme name="天體">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天體">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體">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TM02900771[[fn=扇形區]]</Template>
  <TotalTime>9469</TotalTime>
  <Words>2951</Words>
  <Application>Microsoft Office PowerPoint</Application>
  <PresentationFormat>如螢幕大小 (4:3)</PresentationFormat>
  <Paragraphs>392</Paragraphs>
  <Slides>41</Slides>
  <Notes>13</Notes>
  <HiddenSlides>6</HiddenSlides>
  <MMClips>0</MMClips>
  <ScaleCrop>false</ScaleCrop>
  <HeadingPairs>
    <vt:vector size="6" baseType="variant">
      <vt:variant>
        <vt:lpstr>使用字型</vt:lpstr>
      </vt:variant>
      <vt:variant>
        <vt:i4>9</vt:i4>
      </vt:variant>
      <vt:variant>
        <vt:lpstr>佈景主題</vt:lpstr>
      </vt:variant>
      <vt:variant>
        <vt:i4>3</vt:i4>
      </vt:variant>
      <vt:variant>
        <vt:lpstr>投影片標題</vt:lpstr>
      </vt:variant>
      <vt:variant>
        <vt:i4>41</vt:i4>
      </vt:variant>
    </vt:vector>
  </HeadingPairs>
  <TitlesOfParts>
    <vt:vector size="53" baseType="lpstr">
      <vt:lpstr>Microsoft JhengHei UI</vt:lpstr>
      <vt:lpstr>微軟正黑體</vt:lpstr>
      <vt:lpstr>新細明體</vt:lpstr>
      <vt:lpstr>Arial</vt:lpstr>
      <vt:lpstr>Calibri</vt:lpstr>
      <vt:lpstr>Calibri Light</vt:lpstr>
      <vt:lpstr>Segoe UI</vt:lpstr>
      <vt:lpstr>Wingdings</vt:lpstr>
      <vt:lpstr>Wingdings 2</vt:lpstr>
      <vt:lpstr>HDOfficeLightV0</vt:lpstr>
      <vt:lpstr>1_HDOfficeLightV0</vt:lpstr>
      <vt:lpstr>天體</vt:lpstr>
      <vt:lpstr>.NET + Windows Container, 微服務架構 導入經驗分享</vt:lpstr>
      <vt:lpstr>About me </vt:lpstr>
      <vt:lpstr>緣起: 常會不自覺潑冷水的專家~ </vt:lpstr>
      <vt:lpstr>AGENDA </vt:lpstr>
      <vt:lpstr>微服務架構</vt:lpstr>
      <vt:lpstr>PowerPoint 簡報</vt:lpstr>
      <vt:lpstr>PowerPoint 簡報</vt:lpstr>
      <vt:lpstr>PowerPoint 簡報</vt:lpstr>
      <vt:lpstr>定義: 什麼是 “微服務” ?</vt:lpstr>
      <vt:lpstr>為何要採用 “微服務架構” ?                            ~ “小巧，並且專注做好每一件事”</vt:lpstr>
      <vt:lpstr>架構師: 如何將系統改為微服務架構的步驟? </vt:lpstr>
      <vt:lpstr>架構師: 如何將系統改為微服務架構的步驟? </vt:lpstr>
      <vt:lpstr>PowerPoint 簡報</vt:lpstr>
      <vt:lpstr>微服務佈署: 使用容器技術 (container)</vt:lpstr>
      <vt:lpstr>PowerPoint 簡報</vt:lpstr>
      <vt:lpstr>用統一規格封裝微服務，統一佈署與管理 (Infrastructure as code) </vt:lpstr>
      <vt:lpstr>PowerPoint 簡報</vt:lpstr>
      <vt:lpstr>PowerPoint 簡報</vt:lpstr>
      <vt:lpstr>PowerPoint 簡報</vt:lpstr>
      <vt:lpstr>Why Containers? Applications are fueling innovation in today’s cloud-mobile world</vt:lpstr>
      <vt:lpstr>Containers Isolated runtime environment for hosted applications</vt:lpstr>
      <vt:lpstr>Containers How do they differ from virtual machines?</vt:lpstr>
      <vt:lpstr>Demo: build, (ship) and run asp.net app</vt:lpstr>
      <vt:lpstr>DOCKER 建議的開發流程: BUILD &gt; SHIP &gt; RUN  </vt:lpstr>
      <vt:lpstr>DEMO 流程與環境  </vt:lpstr>
      <vt:lpstr>實際案例分享:  如何 “微服務化” 人才發展管理系統?</vt:lpstr>
      <vt:lpstr>Orca HCM View (功能模組架構)  </vt:lpstr>
      <vt:lpstr>實作上的難題 </vt:lpstr>
      <vt:lpstr>系統 codebase 規模</vt:lpstr>
      <vt:lpstr>改版開發步驟:</vt:lpstr>
      <vt:lpstr>原本的架構 (Before 2014) </vt:lpstr>
      <vt:lpstr>微服務版本的架構 (2016) </vt:lpstr>
      <vt:lpstr>同時服務多組客戶的佈署方式 (TBD, 2017)  </vt:lpstr>
      <vt:lpstr>PowerPoint 簡報</vt:lpstr>
      <vt:lpstr>採用 Windows container, 簡化佈署的複雜度  </vt:lpstr>
      <vt:lpstr>PowerPoint 簡報</vt:lpstr>
      <vt:lpstr>參考資源: HYPER-v container  </vt:lpstr>
      <vt:lpstr>PowerPoint 簡報</vt:lpstr>
      <vt:lpstr>Demo: risk without hyper-v isolation</vt:lpstr>
      <vt:lpstr>參考資源</vt:lpstr>
      <vt:lpstr>感謝聆聽~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 &amp; Windows container</dc:title>
  <dc:creator>Andrew Wu</dc:creator>
  <cp:lastModifiedBy>Andrew Wu</cp:lastModifiedBy>
  <cp:revision>107</cp:revision>
  <dcterms:created xsi:type="dcterms:W3CDTF">2016-08-10T18:03:52Z</dcterms:created>
  <dcterms:modified xsi:type="dcterms:W3CDTF">2016-09-08T15:21:02Z</dcterms:modified>
</cp:coreProperties>
</file>