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5"/>
  </p:notes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85" r:id="rId20"/>
    <p:sldId id="274" r:id="rId21"/>
    <p:sldId id="275" r:id="rId22"/>
    <p:sldId id="276" r:id="rId23"/>
    <p:sldId id="277" r:id="rId24"/>
    <p:sldId id="278" r:id="rId25"/>
    <p:sldId id="279" r:id="rId26"/>
    <p:sldId id="280" r:id="rId27"/>
    <p:sldId id="281" r:id="rId28"/>
    <p:sldId id="282" r:id="rId29"/>
    <p:sldId id="283" r:id="rId30"/>
    <p:sldId id="286" r:id="rId31"/>
    <p:sldId id="284" r:id="rId32"/>
    <p:sldId id="287"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7" d="100"/>
          <a:sy n="97" d="100"/>
        </p:scale>
        <p:origin x="3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6EC2F-0CAA-4864-8267-F8B6538BF686}" type="datetimeFigureOut">
              <a:rPr lang="en-US" smtClean="0"/>
              <a:t>3/30/2016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B22CA-4726-4BB7-A6C0-DBF9E28CF3D9}" type="slidenum">
              <a:rPr lang="en-US" smtClean="0"/>
              <a:t>‹#›</a:t>
            </a:fld>
            <a:endParaRPr lang="en-US"/>
          </a:p>
        </p:txBody>
      </p:sp>
    </p:spTree>
    <p:extLst>
      <p:ext uri="{BB962C8B-B14F-4D97-AF65-F5344CB8AC3E}">
        <p14:creationId xmlns:p14="http://schemas.microsoft.com/office/powerpoint/2010/main" val="792157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3/30/2016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03540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3/30/2016 6:41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647517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i="0" baseline="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465469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i="0" baseline="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975373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3/30/2016 6:41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091955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3/30/2016 6:41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912617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i="0"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6373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3/30/2016 6:41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5235642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54892" y="481158"/>
            <a:ext cx="1408078" cy="300619"/>
          </a:xfrm>
          <a:prstGeom prst="rect">
            <a:avLst/>
          </a:prstGeom>
        </p:spPr>
      </p:pic>
      <p:sp>
        <p:nvSpPr>
          <p:cNvPr id="12" name="Freeform 1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7740639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6604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6167734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340917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32085574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2736118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397683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39077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02316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104868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1157489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
        <p:nvSpPr>
          <p:cNvPr id="7" name="Text Placeholder 2"/>
          <p:cNvSpPr>
            <a:spLocks noGrp="1"/>
          </p:cNvSpPr>
          <p:nvPr>
            <p:ph type="body" sz="quarter" idx="13" hasCustomPrompt="1"/>
          </p:nvPr>
        </p:nvSpPr>
        <p:spPr>
          <a:xfrm>
            <a:off x="8337063" y="301617"/>
            <a:ext cx="3584143"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
        <p:nvSpPr>
          <p:cNvPr id="8" name="TextBox 7"/>
          <p:cNvSpPr txBox="1"/>
          <p:nvPr userDrawn="1"/>
        </p:nvSpPr>
        <p:spPr>
          <a:xfrm>
            <a:off x="283308" y="5954047"/>
            <a:ext cx="1862846" cy="615609"/>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3466829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755577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86846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2486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337063" y="301617"/>
            <a:ext cx="3584143"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
        <p:nvSpPr>
          <p:cNvPr id="8" name="Freeform 7"/>
          <p:cNvSpPr>
            <a:spLocks noChangeAspect="1" noEditPoints="1"/>
          </p:cNvSpPr>
          <p:nvPr userDrawn="1"/>
        </p:nvSpPr>
        <p:spPr bwMode="black">
          <a:xfrm>
            <a:off x="448212" y="481157"/>
            <a:ext cx="1214650" cy="30482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9" name="TextBox 8"/>
          <p:cNvSpPr txBox="1"/>
          <p:nvPr userDrawn="1"/>
        </p:nvSpPr>
        <p:spPr>
          <a:xfrm>
            <a:off x="283308" y="5954047"/>
            <a:ext cx="1862846" cy="615609"/>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905657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055306"/>
          </a:xfrm>
        </p:spPr>
        <p:txBody>
          <a:bodyPr/>
          <a:lstStyle>
            <a:lvl1pPr marL="0" indent="0">
              <a:buNone/>
              <a:defRPr>
                <a:gradFill>
                  <a:gsLst>
                    <a:gs pos="1250">
                      <a:schemeClr val="tx1"/>
                    </a:gs>
                    <a:gs pos="99000">
                      <a:schemeClr val="tx1"/>
                    </a:gs>
                  </a:gsLst>
                  <a:lin ang="5400000" scaled="0"/>
                </a:gradFill>
              </a:defRPr>
            </a:lvl1pPr>
            <a:lvl2pPr marL="0" indent="0">
              <a:buFontTx/>
              <a:buNone/>
              <a:defRPr sz="2353"/>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02313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594369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3393"/>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3393"/>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203333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429223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090346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5124427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a:t>Edit Master text styles</a:t>
            </a:r>
          </a:p>
          <a:p>
            <a:pPr marL="336145" marR="0" lvl="1"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a:t>Second level</a:t>
            </a:r>
          </a:p>
          <a:p>
            <a:pPr marL="336145" marR="0" lvl="2"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a:t>Third level</a:t>
            </a:r>
          </a:p>
          <a:p>
            <a:pPr marL="336145" marR="0" lvl="3"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a:t>Fourth level</a:t>
            </a:r>
          </a:p>
          <a:p>
            <a:pPr marL="336145" marR="0" lvl="4"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a:t>Fifth level</a:t>
            </a:r>
            <a:endParaRPr lang="en-US" dirty="0"/>
          </a:p>
        </p:txBody>
      </p:sp>
      <p:grpSp>
        <p:nvGrpSpPr>
          <p:cNvPr id="42" name="Group 41"/>
          <p:cNvGrpSpPr/>
          <p:nvPr/>
        </p:nvGrpSpPr>
        <p:grpSpPr>
          <a:xfrm>
            <a:off x="12370906" y="-217"/>
            <a:ext cx="935477" cy="5654618"/>
            <a:chOff x="12618967" y="-221"/>
            <a:chExt cx="954235" cy="5767186"/>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14102" fontAlgn="base">
                  <a:lnSpc>
                    <a:spcPct val="100000"/>
                  </a:lnSpc>
                  <a:spcBef>
                    <a:spcPct val="0"/>
                  </a:spcBef>
                  <a:spcAft>
                    <a:spcPct val="0"/>
                  </a:spcAft>
                </a:pPr>
                <a:r>
                  <a:rPr lang="en-US" sz="49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14102" fontAlgn="base">
                  <a:lnSpc>
                    <a:spcPct val="100000"/>
                  </a:lnSpc>
                  <a:spcBef>
                    <a:spcPct val="0"/>
                  </a:spcBef>
                  <a:spcAft>
                    <a:spcPct val="0"/>
                  </a:spcAft>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marR="0" lvl="0" indent="0" defTabSz="896386" eaLnBrk="1" fontAlgn="auto" latinLnBrk="0" hangingPunct="1">
                <a:lnSpc>
                  <a:spcPct val="90000"/>
                </a:lnSpc>
                <a:spcBef>
                  <a:spcPts val="0"/>
                </a:spcBef>
                <a:spcAft>
                  <a:spcPts val="588"/>
                </a:spcAft>
                <a:buClrTx/>
                <a:buSzTx/>
                <a:buFontTx/>
                <a:buNone/>
                <a:tabLst/>
                <a:defRPr/>
              </a:pPr>
              <a:r>
                <a:rPr kumimoji="0" lang="en-US" sz="98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marR="0" lvl="0" indent="0" defTabSz="896386" eaLnBrk="1" fontAlgn="auto" latinLnBrk="0" hangingPunct="1">
                <a:lnSpc>
                  <a:spcPct val="90000"/>
                </a:lnSpc>
                <a:spcBef>
                  <a:spcPts val="0"/>
                </a:spcBef>
                <a:spcAft>
                  <a:spcPts val="588"/>
                </a:spcAft>
                <a:buClrTx/>
                <a:buSzTx/>
                <a:buFontTx/>
                <a:buNone/>
                <a:tabLst/>
                <a:defRPr/>
              </a:pPr>
              <a:r>
                <a:rPr kumimoji="0" lang="en-US" sz="98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2978821351"/>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3" Type="http://schemas.openxmlformats.org/officeDocument/2006/relationships/image" Target="../media/image25.png"/><Relationship Id="rId18" Type="http://schemas.openxmlformats.org/officeDocument/2006/relationships/image" Target="../media/image30.png"/><Relationship Id="rId26" Type="http://schemas.openxmlformats.org/officeDocument/2006/relationships/image" Target="../media/image38.png"/><Relationship Id="rId39" Type="http://schemas.openxmlformats.org/officeDocument/2006/relationships/image" Target="../media/image51.png"/><Relationship Id="rId21" Type="http://schemas.openxmlformats.org/officeDocument/2006/relationships/image" Target="../media/image33.png"/><Relationship Id="rId34" Type="http://schemas.openxmlformats.org/officeDocument/2006/relationships/image" Target="../media/image46.png"/><Relationship Id="rId42" Type="http://schemas.openxmlformats.org/officeDocument/2006/relationships/image" Target="../media/image54.png"/><Relationship Id="rId47" Type="http://schemas.openxmlformats.org/officeDocument/2006/relationships/image" Target="../media/image59.png"/><Relationship Id="rId50" Type="http://schemas.openxmlformats.org/officeDocument/2006/relationships/image" Target="../media/image62.png"/><Relationship Id="rId55" Type="http://schemas.openxmlformats.org/officeDocument/2006/relationships/image" Target="../media/image67.png"/><Relationship Id="rId63" Type="http://schemas.openxmlformats.org/officeDocument/2006/relationships/image" Target="../media/image75.jpeg"/><Relationship Id="rId7" Type="http://schemas.openxmlformats.org/officeDocument/2006/relationships/image" Target="../media/image19.png"/><Relationship Id="rId2" Type="http://schemas.openxmlformats.org/officeDocument/2006/relationships/image" Target="../media/image14.jpeg"/><Relationship Id="rId16" Type="http://schemas.openxmlformats.org/officeDocument/2006/relationships/image" Target="../media/image28.png"/><Relationship Id="rId20" Type="http://schemas.openxmlformats.org/officeDocument/2006/relationships/image" Target="../media/image32.png"/><Relationship Id="rId29" Type="http://schemas.openxmlformats.org/officeDocument/2006/relationships/image" Target="../media/image41.png"/><Relationship Id="rId41" Type="http://schemas.openxmlformats.org/officeDocument/2006/relationships/image" Target="../media/image53.png"/><Relationship Id="rId54" Type="http://schemas.openxmlformats.org/officeDocument/2006/relationships/image" Target="../media/image66.png"/><Relationship Id="rId62" Type="http://schemas.openxmlformats.org/officeDocument/2006/relationships/image" Target="../media/image74.png"/><Relationship Id="rId1" Type="http://schemas.openxmlformats.org/officeDocument/2006/relationships/slideLayout" Target="../slideLayouts/slideLayout18.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6.png"/><Relationship Id="rId32" Type="http://schemas.openxmlformats.org/officeDocument/2006/relationships/image" Target="../media/image44.png"/><Relationship Id="rId37" Type="http://schemas.openxmlformats.org/officeDocument/2006/relationships/image" Target="../media/image49.png"/><Relationship Id="rId40" Type="http://schemas.openxmlformats.org/officeDocument/2006/relationships/image" Target="../media/image52.png"/><Relationship Id="rId45" Type="http://schemas.openxmlformats.org/officeDocument/2006/relationships/image" Target="../media/image57.png"/><Relationship Id="rId53" Type="http://schemas.openxmlformats.org/officeDocument/2006/relationships/image" Target="../media/image65.png"/><Relationship Id="rId58" Type="http://schemas.openxmlformats.org/officeDocument/2006/relationships/image" Target="../media/image70.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28" Type="http://schemas.openxmlformats.org/officeDocument/2006/relationships/image" Target="../media/image40.png"/><Relationship Id="rId36" Type="http://schemas.openxmlformats.org/officeDocument/2006/relationships/image" Target="../media/image48.png"/><Relationship Id="rId49" Type="http://schemas.openxmlformats.org/officeDocument/2006/relationships/image" Target="../media/image61.png"/><Relationship Id="rId57" Type="http://schemas.openxmlformats.org/officeDocument/2006/relationships/image" Target="../media/image69.png"/><Relationship Id="rId61" Type="http://schemas.openxmlformats.org/officeDocument/2006/relationships/image" Target="../media/image73.png"/><Relationship Id="rId10" Type="http://schemas.openxmlformats.org/officeDocument/2006/relationships/image" Target="../media/image22.png"/><Relationship Id="rId19" Type="http://schemas.openxmlformats.org/officeDocument/2006/relationships/image" Target="../media/image31.png"/><Relationship Id="rId31" Type="http://schemas.openxmlformats.org/officeDocument/2006/relationships/image" Target="../media/image43.png"/><Relationship Id="rId44" Type="http://schemas.openxmlformats.org/officeDocument/2006/relationships/image" Target="../media/image56.png"/><Relationship Id="rId52" Type="http://schemas.openxmlformats.org/officeDocument/2006/relationships/image" Target="../media/image64.png"/><Relationship Id="rId60" Type="http://schemas.openxmlformats.org/officeDocument/2006/relationships/image" Target="../media/image72.jpeg"/><Relationship Id="rId65" Type="http://schemas.openxmlformats.org/officeDocument/2006/relationships/image" Target="../media/image77.jpe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 Id="rId27" Type="http://schemas.openxmlformats.org/officeDocument/2006/relationships/image" Target="../media/image39.png"/><Relationship Id="rId30" Type="http://schemas.openxmlformats.org/officeDocument/2006/relationships/image" Target="../media/image42.png"/><Relationship Id="rId35" Type="http://schemas.openxmlformats.org/officeDocument/2006/relationships/image" Target="../media/image47.png"/><Relationship Id="rId43" Type="http://schemas.openxmlformats.org/officeDocument/2006/relationships/image" Target="../media/image55.png"/><Relationship Id="rId48" Type="http://schemas.openxmlformats.org/officeDocument/2006/relationships/image" Target="../media/image60.png"/><Relationship Id="rId56" Type="http://schemas.openxmlformats.org/officeDocument/2006/relationships/image" Target="../media/image68.png"/><Relationship Id="rId64" Type="http://schemas.openxmlformats.org/officeDocument/2006/relationships/image" Target="../media/image76.png"/><Relationship Id="rId8" Type="http://schemas.openxmlformats.org/officeDocument/2006/relationships/image" Target="../media/image20.png"/><Relationship Id="rId51" Type="http://schemas.openxmlformats.org/officeDocument/2006/relationships/image" Target="../media/image63.png"/><Relationship Id="rId3" Type="http://schemas.openxmlformats.org/officeDocument/2006/relationships/image" Target="../media/image15.png"/><Relationship Id="rId12" Type="http://schemas.openxmlformats.org/officeDocument/2006/relationships/image" Target="../media/image24.png"/><Relationship Id="rId17" Type="http://schemas.openxmlformats.org/officeDocument/2006/relationships/image" Target="../media/image29.png"/><Relationship Id="rId25" Type="http://schemas.openxmlformats.org/officeDocument/2006/relationships/image" Target="../media/image37.png"/><Relationship Id="rId33" Type="http://schemas.openxmlformats.org/officeDocument/2006/relationships/image" Target="../media/image45.png"/><Relationship Id="rId38" Type="http://schemas.openxmlformats.org/officeDocument/2006/relationships/image" Target="../media/image50.png"/><Relationship Id="rId46" Type="http://schemas.openxmlformats.org/officeDocument/2006/relationships/image" Target="../media/image58.png"/><Relationship Id="rId59" Type="http://schemas.openxmlformats.org/officeDocument/2006/relationships/image" Target="../media/image7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github.com/Azure/ServiceFabric-Samples" TargetMode="External"/><Relationship Id="rId2" Type="http://schemas.openxmlformats.org/officeDocument/2006/relationships/hyperlink" Target="http://aka.ms/ServiceFabric" TargetMode="External"/><Relationship Id="rId1" Type="http://schemas.openxmlformats.org/officeDocument/2006/relationships/slideLayout" Target="../slideLayouts/slideLayout5.xml"/><Relationship Id="rId5" Type="http://schemas.openxmlformats.org/officeDocument/2006/relationships/hyperlink" Target="http://aka.ms/TryServiceFabric" TargetMode="External"/><Relationship Id="rId4" Type="http://schemas.openxmlformats.org/officeDocument/2006/relationships/hyperlink" Target="http://aka.ms/ServiceFabricDocs"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image" Target="../media/image7.emf"/><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19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type="body" sz="quarter" idx="10"/>
          </p:nvPr>
        </p:nvSpPr>
        <p:spPr>
          <a:xfrm>
            <a:off x="283387" y="924680"/>
            <a:ext cx="11679301" cy="1822427"/>
          </a:xfrm>
          <a:prstGeom prst="rect">
            <a:avLst/>
          </a:prstGeom>
        </p:spPr>
        <p:txBody>
          <a:bodyPr vert="horz" wrap="square" lIns="143428" tIns="89642" rIns="143428" bIns="89642" rtlCol="0">
            <a:spAutoFit/>
          </a:bodyPr>
          <a:lstStyle/>
          <a:p>
            <a:r>
              <a:rPr lang="en-US" sz="2745" dirty="0"/>
              <a:t>Services types are composed of code/</a:t>
            </a:r>
            <a:r>
              <a:rPr lang="en-US" sz="2745" dirty="0" err="1"/>
              <a:t>config</a:t>
            </a:r>
            <a:r>
              <a:rPr lang="en-US" sz="2745" dirty="0"/>
              <a:t>/data packages</a:t>
            </a:r>
          </a:p>
          <a:p>
            <a:pPr lvl="1"/>
            <a:r>
              <a:rPr lang="en-US" sz="1568" dirty="0"/>
              <a:t>Code packages define an entry point (</a:t>
            </a:r>
            <a:r>
              <a:rPr lang="en-US" sz="1568" dirty="0" err="1"/>
              <a:t>dll</a:t>
            </a:r>
            <a:r>
              <a:rPr lang="en-US" sz="1568" dirty="0"/>
              <a:t> or exe) </a:t>
            </a:r>
          </a:p>
          <a:p>
            <a:pPr lvl="1"/>
            <a:r>
              <a:rPr lang="en-US" sz="1568" dirty="0" err="1"/>
              <a:t>Config</a:t>
            </a:r>
            <a:r>
              <a:rPr lang="en-US" sz="1568" dirty="0"/>
              <a:t> packages define service specific </a:t>
            </a:r>
            <a:r>
              <a:rPr lang="en-US" sz="1568" dirty="0" err="1"/>
              <a:t>config</a:t>
            </a:r>
            <a:r>
              <a:rPr lang="en-US" sz="1568" dirty="0"/>
              <a:t> information</a:t>
            </a:r>
          </a:p>
          <a:p>
            <a:pPr lvl="1"/>
            <a:r>
              <a:rPr lang="en-US" sz="1568" dirty="0"/>
              <a:t>Data packages define static resources (</a:t>
            </a:r>
            <a:r>
              <a:rPr lang="en-US" sz="1568" dirty="0" err="1"/>
              <a:t>eg</a:t>
            </a:r>
            <a:r>
              <a:rPr lang="en-US" sz="1568" dirty="0"/>
              <a:t>. images)</a:t>
            </a:r>
          </a:p>
          <a:p>
            <a:r>
              <a:rPr lang="en-US" sz="2745" dirty="0"/>
              <a:t>Packages can be independently versioned</a:t>
            </a:r>
          </a:p>
        </p:txBody>
      </p:sp>
      <p:sp>
        <p:nvSpPr>
          <p:cNvPr id="23" name="Title 1"/>
          <p:cNvSpPr>
            <a:spLocks noGrp="1"/>
          </p:cNvSpPr>
          <p:nvPr>
            <p:ph type="title"/>
          </p:nvPr>
        </p:nvSpPr>
        <p:spPr>
          <a:xfrm>
            <a:off x="283387" y="200858"/>
            <a:ext cx="10968069" cy="747791"/>
          </a:xfrm>
        </p:spPr>
        <p:txBody>
          <a:bodyPr>
            <a:normAutofit fontScale="90000"/>
          </a:bodyPr>
          <a:lstStyle/>
          <a:p>
            <a:r>
              <a:rPr lang="en-US" dirty="0"/>
              <a:t>Service type</a:t>
            </a:r>
          </a:p>
        </p:txBody>
      </p:sp>
      <p:sp>
        <p:nvSpPr>
          <p:cNvPr id="5" name="Rectangle 4"/>
          <p:cNvSpPr/>
          <p:nvPr/>
        </p:nvSpPr>
        <p:spPr>
          <a:xfrm>
            <a:off x="4452555" y="3503702"/>
            <a:ext cx="6723186" cy="2745710"/>
          </a:xfrm>
          <a:prstGeom prst="rect">
            <a:avLst/>
          </a:prstGeom>
          <a:solidFill>
            <a:schemeClr val="tx1"/>
          </a:solidFill>
        </p:spPr>
        <p:txBody>
          <a:bodyPr wrap="square">
            <a:spAutoFit/>
          </a:bodyPr>
          <a:lstStyle/>
          <a:p>
            <a:endParaRPr lang="fr-FR" sz="1078" dirty="0">
              <a:solidFill>
                <a:srgbClr val="0000FF"/>
              </a:solidFill>
              <a:highlight>
                <a:srgbClr val="FFFFFF"/>
              </a:highlight>
              <a:latin typeface="Consolas" panose="020B0609020204030204" pitchFamily="49" charset="0"/>
            </a:endParaRPr>
          </a:p>
          <a:p>
            <a:r>
              <a:rPr lang="fr-FR" sz="1078" dirty="0">
                <a:solidFill>
                  <a:srgbClr val="0000FF"/>
                </a:solidFill>
                <a:highlight>
                  <a:srgbClr val="FFFFFF"/>
                </a:highlight>
                <a:latin typeface="Consolas" panose="020B0609020204030204" pitchFamily="49" charset="0"/>
              </a:rPr>
              <a:t>&lt;</a:t>
            </a:r>
            <a:r>
              <a:rPr lang="fr-FR" sz="1078" dirty="0" err="1">
                <a:solidFill>
                  <a:srgbClr val="A31515"/>
                </a:solidFill>
                <a:highlight>
                  <a:srgbClr val="FFFFFF"/>
                </a:highlight>
                <a:latin typeface="Consolas" panose="020B0609020204030204" pitchFamily="49" charset="0"/>
              </a:rPr>
              <a:t>ServiceManifest</a:t>
            </a:r>
            <a:r>
              <a:rPr lang="fr-FR" sz="1078" dirty="0">
                <a:solidFill>
                  <a:srgbClr val="0000FF"/>
                </a:solidFill>
                <a:highlight>
                  <a:srgbClr val="FFFFFF"/>
                </a:highlight>
                <a:latin typeface="Consolas" panose="020B0609020204030204" pitchFamily="49" charset="0"/>
              </a:rPr>
              <a:t> </a:t>
            </a:r>
            <a:r>
              <a:rPr lang="fr-FR" sz="1078" dirty="0">
                <a:solidFill>
                  <a:srgbClr val="FF0000"/>
                </a:solidFill>
                <a:highlight>
                  <a:srgbClr val="FFFFFF"/>
                </a:highlight>
                <a:latin typeface="Consolas" panose="020B0609020204030204" pitchFamily="49" charset="0"/>
              </a:rPr>
              <a:t>Name</a:t>
            </a:r>
            <a:r>
              <a:rPr lang="fr-FR" sz="1078" dirty="0">
                <a:solidFill>
                  <a:srgbClr val="0000FF"/>
                </a:solidFill>
                <a:highlight>
                  <a:srgbClr val="FFFFFF"/>
                </a:highlight>
                <a:latin typeface="Consolas" panose="020B0609020204030204" pitchFamily="49" charset="0"/>
              </a:rPr>
              <a:t>=</a:t>
            </a:r>
            <a:r>
              <a:rPr lang="fr-FR" sz="1078" dirty="0">
                <a:solidFill>
                  <a:srgbClr val="000000"/>
                </a:solidFill>
                <a:highlight>
                  <a:srgbClr val="FFFFFF"/>
                </a:highlight>
                <a:latin typeface="Consolas" panose="020B0609020204030204" pitchFamily="49" charset="0"/>
              </a:rPr>
              <a:t>"</a:t>
            </a:r>
            <a:r>
              <a:rPr lang="fr-FR" sz="1078" dirty="0" err="1">
                <a:solidFill>
                  <a:srgbClr val="0000FF"/>
                </a:solidFill>
                <a:highlight>
                  <a:srgbClr val="FFFFFF"/>
                </a:highlight>
                <a:latin typeface="Consolas" panose="020B0609020204030204" pitchFamily="49" charset="0"/>
              </a:rPr>
              <a:t>QueueService</a:t>
            </a:r>
            <a:r>
              <a:rPr lang="fr-FR" sz="1078" dirty="0">
                <a:solidFill>
                  <a:srgbClr val="000000"/>
                </a:solidFill>
                <a:highlight>
                  <a:srgbClr val="FFFFFF"/>
                </a:highlight>
                <a:latin typeface="Consolas" panose="020B0609020204030204" pitchFamily="49" charset="0"/>
              </a:rPr>
              <a:t>"</a:t>
            </a:r>
            <a:r>
              <a:rPr lang="fr-FR" sz="1078" dirty="0">
                <a:solidFill>
                  <a:srgbClr val="0000FF"/>
                </a:solidFill>
                <a:highlight>
                  <a:srgbClr val="FFFFFF"/>
                </a:highlight>
                <a:latin typeface="Consolas" panose="020B0609020204030204" pitchFamily="49" charset="0"/>
              </a:rPr>
              <a:t> </a:t>
            </a:r>
            <a:r>
              <a:rPr lang="fr-FR" sz="1078" dirty="0">
                <a:solidFill>
                  <a:srgbClr val="FF0000"/>
                </a:solidFill>
                <a:highlight>
                  <a:srgbClr val="FFFFFF"/>
                </a:highlight>
                <a:latin typeface="Consolas" panose="020B0609020204030204" pitchFamily="49" charset="0"/>
              </a:rPr>
              <a:t>Version</a:t>
            </a:r>
            <a:r>
              <a:rPr lang="fr-FR" sz="1078" dirty="0">
                <a:solidFill>
                  <a:srgbClr val="0000FF"/>
                </a:solidFill>
                <a:highlight>
                  <a:srgbClr val="FFFFFF"/>
                </a:highlight>
                <a:latin typeface="Consolas" panose="020B0609020204030204" pitchFamily="49" charset="0"/>
              </a:rPr>
              <a:t>=</a:t>
            </a:r>
            <a:r>
              <a:rPr lang="fr-FR" sz="1078" dirty="0">
                <a:solidFill>
                  <a:srgbClr val="000000"/>
                </a:solidFill>
                <a:highlight>
                  <a:srgbClr val="FFFFFF"/>
                </a:highlight>
                <a:latin typeface="Consolas" panose="020B0609020204030204" pitchFamily="49" charset="0"/>
              </a:rPr>
              <a:t>"</a:t>
            </a:r>
            <a:r>
              <a:rPr lang="fr-FR" sz="1078" dirty="0">
                <a:solidFill>
                  <a:srgbClr val="0000FF"/>
                </a:solidFill>
                <a:highlight>
                  <a:srgbClr val="FFFFFF"/>
                </a:highlight>
                <a:latin typeface="Consolas" panose="020B0609020204030204" pitchFamily="49" charset="0"/>
              </a:rPr>
              <a:t>1.0"&gt;</a:t>
            </a:r>
            <a:endParaRPr lang="fr-FR"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ServiceTypes</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StatefulServiceType</a:t>
            </a:r>
            <a:r>
              <a:rPr lang="en-US" sz="1078" dirty="0">
                <a:solidFill>
                  <a:srgbClr val="0000FF"/>
                </a:solidFill>
                <a:highlight>
                  <a:srgbClr val="FFFFFF"/>
                </a:highlight>
                <a:latin typeface="Consolas" panose="020B0609020204030204" pitchFamily="49" charset="0"/>
              </a:rPr>
              <a:t> </a:t>
            </a:r>
            <a:r>
              <a:rPr lang="en-US" sz="1078" dirty="0" err="1">
                <a:solidFill>
                  <a:srgbClr val="FF0000"/>
                </a:solidFill>
                <a:highlight>
                  <a:srgbClr val="FFFFFF"/>
                </a:highlight>
                <a:latin typeface="Consolas" panose="020B0609020204030204" pitchFamily="49" charset="0"/>
              </a:rPr>
              <a:t>ServiceTypeName</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err="1">
                <a:solidFill>
                  <a:srgbClr val="0000FF"/>
                </a:solidFill>
                <a:highlight>
                  <a:srgbClr val="FFFFFF"/>
                </a:highlight>
                <a:latin typeface="Consolas" panose="020B0609020204030204" pitchFamily="49" charset="0"/>
              </a:rPr>
              <a:t>QueueServiceType</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a:t>
            </a:r>
            <a:r>
              <a:rPr lang="en-US" sz="1078" dirty="0" err="1">
                <a:solidFill>
                  <a:srgbClr val="FF0000"/>
                </a:solidFill>
                <a:highlight>
                  <a:srgbClr val="FFFFFF"/>
                </a:highlight>
                <a:latin typeface="Consolas" panose="020B0609020204030204" pitchFamily="49" charset="0"/>
              </a:rPr>
              <a:t>HasPersistedState</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true</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ServiceTypes</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de-DE" sz="1078" dirty="0">
                <a:solidFill>
                  <a:srgbClr val="0000FF"/>
                </a:solidFill>
                <a:highlight>
                  <a:srgbClr val="FFFFFF"/>
                </a:highlight>
                <a:latin typeface="Consolas" panose="020B0609020204030204" pitchFamily="49" charset="0"/>
              </a:rPr>
              <a:t>  &lt;</a:t>
            </a:r>
            <a:r>
              <a:rPr lang="de-DE" sz="1078" dirty="0">
                <a:solidFill>
                  <a:srgbClr val="A31515"/>
                </a:solidFill>
                <a:highlight>
                  <a:srgbClr val="FFFFFF"/>
                </a:highlight>
                <a:latin typeface="Consolas" panose="020B0609020204030204" pitchFamily="49" charset="0"/>
              </a:rPr>
              <a:t>CodePackage</a:t>
            </a:r>
            <a:r>
              <a:rPr lang="de-DE" sz="1078" dirty="0">
                <a:solidFill>
                  <a:srgbClr val="0000FF"/>
                </a:solidFill>
                <a:highlight>
                  <a:srgbClr val="FFFFFF"/>
                </a:highlight>
                <a:latin typeface="Consolas" panose="020B0609020204030204" pitchFamily="49" charset="0"/>
              </a:rPr>
              <a:t> </a:t>
            </a:r>
            <a:r>
              <a:rPr lang="de-DE" sz="1078" dirty="0">
                <a:solidFill>
                  <a:srgbClr val="FF0000"/>
                </a:solidFill>
                <a:highlight>
                  <a:srgbClr val="FFFFFF"/>
                </a:highlight>
                <a:latin typeface="Consolas" panose="020B0609020204030204" pitchFamily="49" charset="0"/>
              </a:rPr>
              <a:t>Name</a:t>
            </a:r>
            <a:r>
              <a:rPr lang="de-DE" sz="1078" dirty="0">
                <a:solidFill>
                  <a:srgbClr val="0000FF"/>
                </a:solidFill>
                <a:highlight>
                  <a:srgbClr val="FFFFFF"/>
                </a:highlight>
                <a:latin typeface="Consolas" panose="020B0609020204030204" pitchFamily="49" charset="0"/>
              </a:rPr>
              <a:t>=</a:t>
            </a:r>
            <a:r>
              <a:rPr lang="de-DE" sz="1078" dirty="0">
                <a:solidFill>
                  <a:srgbClr val="000000"/>
                </a:solidFill>
                <a:highlight>
                  <a:srgbClr val="FFFFFF"/>
                </a:highlight>
                <a:latin typeface="Consolas" panose="020B0609020204030204" pitchFamily="49" charset="0"/>
              </a:rPr>
              <a:t>"</a:t>
            </a:r>
            <a:r>
              <a:rPr lang="de-DE" sz="1078" dirty="0">
                <a:solidFill>
                  <a:srgbClr val="0000FF"/>
                </a:solidFill>
                <a:highlight>
                  <a:srgbClr val="FFFFFF"/>
                </a:highlight>
                <a:latin typeface="Consolas" panose="020B0609020204030204" pitchFamily="49" charset="0"/>
              </a:rPr>
              <a:t>Code</a:t>
            </a:r>
            <a:r>
              <a:rPr lang="de-DE" sz="1078" dirty="0">
                <a:solidFill>
                  <a:srgbClr val="000000"/>
                </a:solidFill>
                <a:highlight>
                  <a:srgbClr val="FFFFFF"/>
                </a:highlight>
                <a:latin typeface="Consolas" panose="020B0609020204030204" pitchFamily="49" charset="0"/>
              </a:rPr>
              <a:t>"</a:t>
            </a:r>
            <a:r>
              <a:rPr lang="de-DE" sz="1078" dirty="0">
                <a:solidFill>
                  <a:srgbClr val="0000FF"/>
                </a:solidFill>
                <a:highlight>
                  <a:srgbClr val="FFFFFF"/>
                </a:highlight>
                <a:latin typeface="Consolas" panose="020B0609020204030204" pitchFamily="49" charset="0"/>
              </a:rPr>
              <a:t> </a:t>
            </a:r>
            <a:r>
              <a:rPr lang="de-DE" sz="1078" dirty="0">
                <a:solidFill>
                  <a:srgbClr val="FF0000"/>
                </a:solidFill>
                <a:highlight>
                  <a:srgbClr val="FFFFFF"/>
                </a:highlight>
                <a:latin typeface="Consolas" panose="020B0609020204030204" pitchFamily="49" charset="0"/>
              </a:rPr>
              <a:t>Version</a:t>
            </a:r>
            <a:r>
              <a:rPr lang="de-DE" sz="1078" dirty="0">
                <a:solidFill>
                  <a:srgbClr val="0000FF"/>
                </a:solidFill>
                <a:highlight>
                  <a:srgbClr val="FFFFFF"/>
                </a:highlight>
                <a:latin typeface="Consolas" panose="020B0609020204030204" pitchFamily="49" charset="0"/>
              </a:rPr>
              <a:t>=</a:t>
            </a:r>
            <a:r>
              <a:rPr lang="de-DE" sz="1078" dirty="0">
                <a:solidFill>
                  <a:srgbClr val="000000"/>
                </a:solidFill>
                <a:highlight>
                  <a:srgbClr val="FFFFFF"/>
                </a:highlight>
                <a:latin typeface="Consolas" panose="020B0609020204030204" pitchFamily="49" charset="0"/>
              </a:rPr>
              <a:t>"</a:t>
            </a:r>
            <a:r>
              <a:rPr lang="de-DE" sz="1078" dirty="0">
                <a:solidFill>
                  <a:srgbClr val="0000FF"/>
                </a:solidFill>
                <a:highlight>
                  <a:srgbClr val="FFFFFF"/>
                </a:highlight>
                <a:latin typeface="Consolas" panose="020B0609020204030204" pitchFamily="49" charset="0"/>
              </a:rPr>
              <a:t>1.0</a:t>
            </a:r>
            <a:r>
              <a:rPr lang="de-DE" sz="1078" dirty="0">
                <a:solidFill>
                  <a:srgbClr val="000000"/>
                </a:solidFill>
                <a:highlight>
                  <a:srgbClr val="FFFFFF"/>
                </a:highlight>
                <a:latin typeface="Consolas" panose="020B0609020204030204" pitchFamily="49" charset="0"/>
              </a:rPr>
              <a:t>"</a:t>
            </a:r>
            <a:r>
              <a:rPr lang="de-DE" sz="1078" dirty="0">
                <a:solidFill>
                  <a:srgbClr val="0000FF"/>
                </a:solidFill>
                <a:highlight>
                  <a:srgbClr val="FFFFFF"/>
                </a:highlight>
                <a:latin typeface="Consolas" panose="020B0609020204030204" pitchFamily="49" charset="0"/>
              </a:rPr>
              <a:t>&gt;</a:t>
            </a:r>
            <a:endParaRPr lang="de-DE"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EntryPoint</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ExeHost</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a:solidFill>
                  <a:srgbClr val="A31515"/>
                </a:solidFill>
                <a:highlight>
                  <a:srgbClr val="FFFFFF"/>
                </a:highlight>
                <a:latin typeface="Consolas" panose="020B0609020204030204" pitchFamily="49" charset="0"/>
              </a:rPr>
              <a:t>Program</a:t>
            </a:r>
            <a:r>
              <a:rPr lang="en-US" sz="1078" dirty="0">
                <a:solidFill>
                  <a:srgbClr val="0000FF"/>
                </a:solidFill>
                <a:highlight>
                  <a:srgbClr val="FFFFFF"/>
                </a:highlight>
                <a:latin typeface="Consolas" panose="020B0609020204030204" pitchFamily="49" charset="0"/>
              </a:rPr>
              <a:t>&gt;</a:t>
            </a:r>
            <a:r>
              <a:rPr lang="en-US" sz="1078" dirty="0">
                <a:solidFill>
                  <a:srgbClr val="000000"/>
                </a:solidFill>
                <a:highlight>
                  <a:srgbClr val="FFFFFF"/>
                </a:highlight>
                <a:latin typeface="Consolas" panose="020B0609020204030204" pitchFamily="49" charset="0"/>
              </a:rPr>
              <a:t>ServiceHost.exe</a:t>
            </a:r>
            <a:r>
              <a:rPr lang="en-US" sz="1078" dirty="0">
                <a:solidFill>
                  <a:srgbClr val="0000FF"/>
                </a:solidFill>
                <a:highlight>
                  <a:srgbClr val="FFFFFF"/>
                </a:highlight>
                <a:latin typeface="Consolas" panose="020B0609020204030204" pitchFamily="49" charset="0"/>
              </a:rPr>
              <a:t>&lt;/</a:t>
            </a:r>
            <a:r>
              <a:rPr lang="en-US" sz="1078" dirty="0">
                <a:solidFill>
                  <a:srgbClr val="A31515"/>
                </a:solidFill>
                <a:highlight>
                  <a:srgbClr val="FFFFFF"/>
                </a:highlight>
                <a:latin typeface="Consolas" panose="020B0609020204030204" pitchFamily="49" charset="0"/>
              </a:rPr>
              <a:t>Program</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ExeHost</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EntryPoint</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CodePackage</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ConfigPackage</a:t>
            </a:r>
            <a:r>
              <a:rPr lang="en-US" sz="1078" dirty="0">
                <a:solidFill>
                  <a:srgbClr val="0000FF"/>
                </a:solidFill>
                <a:highlight>
                  <a:srgbClr val="FFFFFF"/>
                </a:highlight>
                <a:latin typeface="Consolas" panose="020B0609020204030204" pitchFamily="49" charset="0"/>
              </a:rPr>
              <a:t> </a:t>
            </a:r>
            <a:r>
              <a:rPr lang="en-US" sz="1078" dirty="0">
                <a:solidFill>
                  <a:srgbClr val="FF0000"/>
                </a:solidFill>
                <a:highlight>
                  <a:srgbClr val="FFFFFF"/>
                </a:highlight>
                <a:latin typeface="Consolas" panose="020B0609020204030204" pitchFamily="49" charset="0"/>
              </a:rPr>
              <a:t>Name</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Config</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a:t>
            </a:r>
            <a:r>
              <a:rPr lang="en-US" sz="1078" dirty="0">
                <a:solidFill>
                  <a:srgbClr val="FF0000"/>
                </a:solidFill>
                <a:highlight>
                  <a:srgbClr val="FFFFFF"/>
                </a:highlight>
                <a:latin typeface="Consolas" panose="020B0609020204030204" pitchFamily="49" charset="0"/>
              </a:rPr>
              <a:t>Version</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1.0</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DataPackage</a:t>
            </a:r>
            <a:r>
              <a:rPr lang="en-US" sz="1078" dirty="0">
                <a:solidFill>
                  <a:srgbClr val="0000FF"/>
                </a:solidFill>
                <a:highlight>
                  <a:srgbClr val="FFFFFF"/>
                </a:highlight>
                <a:latin typeface="Consolas" panose="020B0609020204030204" pitchFamily="49" charset="0"/>
              </a:rPr>
              <a:t> </a:t>
            </a:r>
            <a:r>
              <a:rPr lang="en-US" sz="1078" dirty="0">
                <a:solidFill>
                  <a:srgbClr val="FF0000"/>
                </a:solidFill>
                <a:highlight>
                  <a:srgbClr val="FFFFFF"/>
                </a:highlight>
                <a:latin typeface="Consolas" panose="020B0609020204030204" pitchFamily="49" charset="0"/>
              </a:rPr>
              <a:t>Name</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Data</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a:t>
            </a:r>
            <a:r>
              <a:rPr lang="en-US" sz="1078" dirty="0">
                <a:solidFill>
                  <a:srgbClr val="FF0000"/>
                </a:solidFill>
                <a:highlight>
                  <a:srgbClr val="FFFFFF"/>
                </a:highlight>
                <a:latin typeface="Consolas" panose="020B0609020204030204" pitchFamily="49" charset="0"/>
              </a:rPr>
              <a:t>Version</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1.0</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&lt;/</a:t>
            </a:r>
            <a:r>
              <a:rPr lang="en-US" sz="1078" dirty="0" err="1">
                <a:solidFill>
                  <a:srgbClr val="A31515"/>
                </a:solidFill>
                <a:highlight>
                  <a:srgbClr val="FFFFFF"/>
                </a:highlight>
                <a:latin typeface="Consolas" panose="020B0609020204030204" pitchFamily="49" charset="0"/>
              </a:rPr>
              <a:t>ServiceManifest</a:t>
            </a:r>
            <a:r>
              <a:rPr lang="en-US" sz="1078" dirty="0">
                <a:solidFill>
                  <a:srgbClr val="0000FF"/>
                </a:solidFill>
                <a:highlight>
                  <a:srgbClr val="FFFFFF"/>
                </a:highlight>
                <a:latin typeface="Consolas" panose="020B0609020204030204" pitchFamily="49" charset="0"/>
              </a:rPr>
              <a:t>&gt;</a:t>
            </a:r>
          </a:p>
          <a:p>
            <a:endParaRPr lang="en-US" sz="1078" dirty="0"/>
          </a:p>
        </p:txBody>
      </p:sp>
      <p:grpSp>
        <p:nvGrpSpPr>
          <p:cNvPr id="17" name="Group 16"/>
          <p:cNvGrpSpPr/>
          <p:nvPr/>
        </p:nvGrpSpPr>
        <p:grpSpPr>
          <a:xfrm>
            <a:off x="717451" y="3802510"/>
            <a:ext cx="3186878" cy="1942254"/>
            <a:chOff x="520752" y="3573462"/>
            <a:chExt cx="3250782" cy="1981200"/>
          </a:xfrm>
        </p:grpSpPr>
        <p:sp>
          <p:nvSpPr>
            <p:cNvPr id="6" name="Rectangle 5"/>
            <p:cNvSpPr/>
            <p:nvPr/>
          </p:nvSpPr>
          <p:spPr bwMode="auto">
            <a:xfrm>
              <a:off x="884237" y="35734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Service Type 1</a:t>
              </a:r>
            </a:p>
          </p:txBody>
        </p:sp>
        <p:sp>
          <p:nvSpPr>
            <p:cNvPr id="7" name="Rectangle 6"/>
            <p:cNvSpPr/>
            <p:nvPr/>
          </p:nvSpPr>
          <p:spPr bwMode="auto">
            <a:xfrm>
              <a:off x="520752"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Code</a:t>
              </a:r>
            </a:p>
          </p:txBody>
        </p:sp>
        <p:sp>
          <p:nvSpPr>
            <p:cNvPr id="8" name="Rectangle 7"/>
            <p:cNvSpPr/>
            <p:nvPr/>
          </p:nvSpPr>
          <p:spPr bwMode="auto">
            <a:xfrm>
              <a:off x="1629746"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err="1">
                  <a:gradFill>
                    <a:gsLst>
                      <a:gs pos="0">
                        <a:srgbClr val="FFFFFF"/>
                      </a:gs>
                      <a:gs pos="100000">
                        <a:srgbClr val="FFFFFF"/>
                      </a:gs>
                    </a:gsLst>
                    <a:lin ang="5400000" scaled="0"/>
                  </a:gradFill>
                </a:rPr>
                <a:t>Config</a:t>
              </a:r>
              <a:endParaRPr lang="en-US" sz="1961" dirty="0">
                <a:gradFill>
                  <a:gsLst>
                    <a:gs pos="0">
                      <a:srgbClr val="FFFFFF"/>
                    </a:gs>
                    <a:gs pos="100000">
                      <a:srgbClr val="FFFFFF"/>
                    </a:gs>
                  </a:gsLst>
                  <a:lin ang="5400000" scaled="0"/>
                </a:gradFill>
              </a:endParaRPr>
            </a:p>
          </p:txBody>
        </p:sp>
        <p:sp>
          <p:nvSpPr>
            <p:cNvPr id="9" name="Rectangle 8"/>
            <p:cNvSpPr/>
            <p:nvPr/>
          </p:nvSpPr>
          <p:spPr bwMode="auto">
            <a:xfrm>
              <a:off x="2738740" y="4945062"/>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Data</a:t>
              </a:r>
            </a:p>
          </p:txBody>
        </p:sp>
        <p:cxnSp>
          <p:nvCxnSpPr>
            <p:cNvPr id="3" name="Straight Connector 2"/>
            <p:cNvCxnSpPr>
              <a:stCxn id="6" idx="2"/>
            </p:cNvCxnSpPr>
            <p:nvPr/>
          </p:nvCxnSpPr>
          <p:spPr>
            <a:xfrm>
              <a:off x="2141537" y="4183062"/>
              <a:ext cx="0" cy="29779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37149" y="4480853"/>
              <a:ext cx="22179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a:off x="1037149" y="4480853"/>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41537"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38738"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28143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6"/>
            <a:ext cx="11653523" cy="1677599"/>
          </a:xfrm>
        </p:spPr>
        <p:txBody>
          <a:bodyPr/>
          <a:lstStyle/>
          <a:p>
            <a:r>
              <a:rPr lang="en-US" sz="3137" dirty="0"/>
              <a:t>Declarative template for creating an application</a:t>
            </a:r>
          </a:p>
          <a:p>
            <a:r>
              <a:rPr lang="en-US" sz="3137" dirty="0"/>
              <a:t>Based on a set of service types</a:t>
            </a:r>
          </a:p>
          <a:p>
            <a:r>
              <a:rPr lang="en-US" sz="3137" dirty="0"/>
              <a:t>Used for packaging, deployment, and versioning</a:t>
            </a:r>
          </a:p>
        </p:txBody>
      </p:sp>
      <p:sp>
        <p:nvSpPr>
          <p:cNvPr id="3" name="Title 2"/>
          <p:cNvSpPr>
            <a:spLocks noGrp="1"/>
          </p:cNvSpPr>
          <p:nvPr>
            <p:ph type="title"/>
          </p:nvPr>
        </p:nvSpPr>
        <p:spPr/>
        <p:txBody>
          <a:bodyPr/>
          <a:lstStyle/>
          <a:p>
            <a:r>
              <a:rPr lang="en-US" dirty="0"/>
              <a:t>Application type</a:t>
            </a:r>
          </a:p>
        </p:txBody>
      </p:sp>
      <p:sp>
        <p:nvSpPr>
          <p:cNvPr id="4" name="Rectangle 3"/>
          <p:cNvSpPr/>
          <p:nvPr/>
        </p:nvSpPr>
        <p:spPr bwMode="auto">
          <a:xfrm>
            <a:off x="4021011" y="3300274"/>
            <a:ext cx="3809805" cy="59761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Application Type A</a:t>
            </a:r>
          </a:p>
        </p:txBody>
      </p:sp>
      <p:sp>
        <p:nvSpPr>
          <p:cNvPr id="6" name="Rectangle 5"/>
          <p:cNvSpPr/>
          <p:nvPr/>
        </p:nvSpPr>
        <p:spPr bwMode="auto">
          <a:xfrm>
            <a:off x="982922" y="4698935"/>
            <a:ext cx="2465168" cy="597617"/>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Service Type 1</a:t>
            </a:r>
          </a:p>
        </p:txBody>
      </p:sp>
      <p:sp>
        <p:nvSpPr>
          <p:cNvPr id="7" name="Rectangle 6"/>
          <p:cNvSpPr/>
          <p:nvPr/>
        </p:nvSpPr>
        <p:spPr bwMode="auto">
          <a:xfrm>
            <a:off x="4697343" y="4698935"/>
            <a:ext cx="2465168" cy="597617"/>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Service Type 2</a:t>
            </a:r>
          </a:p>
        </p:txBody>
      </p:sp>
      <p:sp>
        <p:nvSpPr>
          <p:cNvPr id="8" name="Rectangle 7"/>
          <p:cNvSpPr/>
          <p:nvPr/>
        </p:nvSpPr>
        <p:spPr bwMode="auto">
          <a:xfrm>
            <a:off x="8411764" y="4698935"/>
            <a:ext cx="2465168" cy="597617"/>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Service Type 3</a:t>
            </a:r>
          </a:p>
        </p:txBody>
      </p:sp>
      <p:sp>
        <p:nvSpPr>
          <p:cNvPr id="9" name="Rectangle 8"/>
          <p:cNvSpPr/>
          <p:nvPr/>
        </p:nvSpPr>
        <p:spPr bwMode="auto">
          <a:xfrm>
            <a:off x="651391" y="5410245"/>
            <a:ext cx="1012491" cy="597617"/>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Code</a:t>
            </a:r>
          </a:p>
        </p:txBody>
      </p:sp>
      <p:sp>
        <p:nvSpPr>
          <p:cNvPr id="10" name="Rectangle 9"/>
          <p:cNvSpPr/>
          <p:nvPr/>
        </p:nvSpPr>
        <p:spPr bwMode="auto">
          <a:xfrm>
            <a:off x="1738584" y="5410245"/>
            <a:ext cx="1012491" cy="597617"/>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err="1">
                <a:gradFill>
                  <a:gsLst>
                    <a:gs pos="0">
                      <a:srgbClr val="FFFFFF"/>
                    </a:gs>
                    <a:gs pos="100000">
                      <a:srgbClr val="FFFFFF"/>
                    </a:gs>
                  </a:gsLst>
                  <a:lin ang="5400000" scaled="0"/>
                </a:gradFill>
              </a:rPr>
              <a:t>Config</a:t>
            </a:r>
            <a:endParaRPr lang="en-US" sz="1961" dirty="0">
              <a:gradFill>
                <a:gsLst>
                  <a:gs pos="0">
                    <a:srgbClr val="FFFFFF"/>
                  </a:gs>
                  <a:gs pos="100000">
                    <a:srgbClr val="FFFFFF"/>
                  </a:gs>
                </a:gsLst>
                <a:lin ang="5400000" scaled="0"/>
              </a:gradFill>
            </a:endParaRPr>
          </a:p>
        </p:txBody>
      </p:sp>
      <p:sp>
        <p:nvSpPr>
          <p:cNvPr id="11" name="Rectangle 10"/>
          <p:cNvSpPr/>
          <p:nvPr/>
        </p:nvSpPr>
        <p:spPr bwMode="auto">
          <a:xfrm>
            <a:off x="2825778" y="5410326"/>
            <a:ext cx="1012491" cy="597617"/>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Data</a:t>
            </a:r>
          </a:p>
        </p:txBody>
      </p:sp>
      <p:sp>
        <p:nvSpPr>
          <p:cNvPr id="12" name="Rectangle 11"/>
          <p:cNvSpPr/>
          <p:nvPr/>
        </p:nvSpPr>
        <p:spPr bwMode="auto">
          <a:xfrm>
            <a:off x="4369826" y="5410163"/>
            <a:ext cx="1012491" cy="597617"/>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Code</a:t>
            </a:r>
          </a:p>
        </p:txBody>
      </p:sp>
      <p:sp>
        <p:nvSpPr>
          <p:cNvPr id="13" name="Rectangle 12"/>
          <p:cNvSpPr/>
          <p:nvPr/>
        </p:nvSpPr>
        <p:spPr bwMode="auto">
          <a:xfrm>
            <a:off x="5457019" y="5410163"/>
            <a:ext cx="1012491" cy="597617"/>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err="1">
                <a:gradFill>
                  <a:gsLst>
                    <a:gs pos="0">
                      <a:srgbClr val="FFFFFF"/>
                    </a:gs>
                    <a:gs pos="100000">
                      <a:srgbClr val="FFFFFF"/>
                    </a:gs>
                  </a:gsLst>
                  <a:lin ang="5400000" scaled="0"/>
                </a:gradFill>
              </a:rPr>
              <a:t>Config</a:t>
            </a:r>
            <a:endParaRPr lang="en-US" sz="1961" dirty="0">
              <a:gradFill>
                <a:gsLst>
                  <a:gs pos="0">
                    <a:srgbClr val="FFFFFF"/>
                  </a:gs>
                  <a:gs pos="100000">
                    <a:srgbClr val="FFFFFF"/>
                  </a:gs>
                </a:gsLst>
                <a:lin ang="5400000" scaled="0"/>
              </a:gradFill>
            </a:endParaRPr>
          </a:p>
        </p:txBody>
      </p:sp>
      <p:sp>
        <p:nvSpPr>
          <p:cNvPr id="14" name="Rectangle 13"/>
          <p:cNvSpPr/>
          <p:nvPr/>
        </p:nvSpPr>
        <p:spPr bwMode="auto">
          <a:xfrm>
            <a:off x="6544213" y="5410245"/>
            <a:ext cx="1012491" cy="597617"/>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Data</a:t>
            </a:r>
          </a:p>
        </p:txBody>
      </p:sp>
      <p:sp>
        <p:nvSpPr>
          <p:cNvPr id="15" name="Rectangle 14"/>
          <p:cNvSpPr/>
          <p:nvPr/>
        </p:nvSpPr>
        <p:spPr bwMode="auto">
          <a:xfrm>
            <a:off x="8088260" y="5405440"/>
            <a:ext cx="1012491" cy="597617"/>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Code</a:t>
            </a:r>
          </a:p>
        </p:txBody>
      </p:sp>
      <p:sp>
        <p:nvSpPr>
          <p:cNvPr id="16" name="Rectangle 15"/>
          <p:cNvSpPr/>
          <p:nvPr/>
        </p:nvSpPr>
        <p:spPr bwMode="auto">
          <a:xfrm>
            <a:off x="9175454" y="5405440"/>
            <a:ext cx="1012491" cy="597617"/>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err="1">
                <a:gradFill>
                  <a:gsLst>
                    <a:gs pos="0">
                      <a:srgbClr val="FFFFFF"/>
                    </a:gs>
                    <a:gs pos="100000">
                      <a:srgbClr val="FFFFFF"/>
                    </a:gs>
                  </a:gsLst>
                  <a:lin ang="5400000" scaled="0"/>
                </a:gradFill>
              </a:rPr>
              <a:t>Config</a:t>
            </a:r>
            <a:endParaRPr lang="en-US" sz="1961" dirty="0">
              <a:gradFill>
                <a:gsLst>
                  <a:gs pos="0">
                    <a:srgbClr val="FFFFFF"/>
                  </a:gs>
                  <a:gs pos="100000">
                    <a:srgbClr val="FFFFFF"/>
                  </a:gs>
                </a:gsLst>
                <a:lin ang="5400000" scaled="0"/>
              </a:gradFill>
            </a:endParaRPr>
          </a:p>
        </p:txBody>
      </p:sp>
      <p:sp>
        <p:nvSpPr>
          <p:cNvPr id="17" name="Rectangle 16"/>
          <p:cNvSpPr/>
          <p:nvPr/>
        </p:nvSpPr>
        <p:spPr bwMode="auto">
          <a:xfrm>
            <a:off x="10262647" y="5405521"/>
            <a:ext cx="1012491" cy="597617"/>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Data</a:t>
            </a:r>
          </a:p>
        </p:txBody>
      </p:sp>
      <p:cxnSp>
        <p:nvCxnSpPr>
          <p:cNvPr id="18" name="Straight Connector 17"/>
          <p:cNvCxnSpPr/>
          <p:nvPr/>
        </p:nvCxnSpPr>
        <p:spPr>
          <a:xfrm>
            <a:off x="2207480" y="4176021"/>
            <a:ext cx="7660976"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2"/>
            <a:endCxn id="7" idx="0"/>
          </p:cNvCxnSpPr>
          <p:nvPr/>
        </p:nvCxnSpPr>
        <p:spPr>
          <a:xfrm>
            <a:off x="5925913" y="3897891"/>
            <a:ext cx="4014" cy="8010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6" idx="0"/>
          </p:cNvCxnSpPr>
          <p:nvPr/>
        </p:nvCxnSpPr>
        <p:spPr>
          <a:xfrm>
            <a:off x="2215506" y="4176021"/>
            <a:ext cx="0" cy="52291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25914" y="4176021"/>
            <a:ext cx="0" cy="52291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9861574" y="4176021"/>
            <a:ext cx="0" cy="52291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5195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Updates Since //Build 2015</a:t>
            </a:r>
          </a:p>
        </p:txBody>
      </p:sp>
      <p:sp>
        <p:nvSpPr>
          <p:cNvPr id="3" name="Text Placeholder 2"/>
          <p:cNvSpPr>
            <a:spLocks noGrp="1"/>
          </p:cNvSpPr>
          <p:nvPr>
            <p:ph type="body" sz="quarter" idx="11"/>
          </p:nvPr>
        </p:nvSpPr>
        <p:spPr>
          <a:xfrm>
            <a:off x="264332" y="1189494"/>
            <a:ext cx="12191999" cy="5165555"/>
          </a:xfrm>
        </p:spPr>
        <p:txBody>
          <a:bodyPr/>
          <a:lstStyle/>
          <a:p>
            <a:pPr marL="0" indent="0">
              <a:lnSpc>
                <a:spcPct val="100000"/>
              </a:lnSpc>
              <a:buNone/>
            </a:pPr>
            <a:r>
              <a:rPr lang="en-US" sz="2745" dirty="0">
                <a:sym typeface="Wingdings" panose="05000000000000000000" pitchFamily="2" charset="2"/>
              </a:rPr>
              <a:t>Now In Public Preview</a:t>
            </a:r>
          </a:p>
          <a:p>
            <a:pPr marL="0" indent="0">
              <a:lnSpc>
                <a:spcPct val="100000"/>
              </a:lnSpc>
              <a:buNone/>
            </a:pPr>
            <a:r>
              <a:rPr lang="en-US" sz="2745" dirty="0"/>
              <a:t>Create Clusters via ARM &amp; Portal</a:t>
            </a:r>
          </a:p>
          <a:p>
            <a:pPr marL="0" indent="0">
              <a:lnSpc>
                <a:spcPct val="100000"/>
              </a:lnSpc>
              <a:buNone/>
            </a:pPr>
            <a:r>
              <a:rPr lang="en-US" sz="2745" dirty="0"/>
              <a:t>Hosted Clusters in Azure</a:t>
            </a:r>
          </a:p>
          <a:p>
            <a:pPr marL="0" indent="0">
              <a:lnSpc>
                <a:spcPct val="100000"/>
              </a:lnSpc>
              <a:buNone/>
            </a:pPr>
            <a:r>
              <a:rPr lang="en-US" sz="2745" dirty="0">
                <a:sym typeface="Wingdings" panose="05000000000000000000" pitchFamily="2" charset="2"/>
              </a:rPr>
              <a:t>Many Performance, Density, &amp; Scale Improvements</a:t>
            </a:r>
          </a:p>
          <a:p>
            <a:pPr marL="0" indent="0">
              <a:lnSpc>
                <a:spcPct val="100000"/>
              </a:lnSpc>
              <a:buNone/>
            </a:pPr>
            <a:r>
              <a:rPr lang="en-US" sz="2745" dirty="0">
                <a:sym typeface="Wingdings" panose="05000000000000000000" pitchFamily="2" charset="2"/>
              </a:rPr>
              <a:t>Many API Improvements</a:t>
            </a:r>
            <a:endParaRPr lang="en-US" sz="2745" dirty="0"/>
          </a:p>
          <a:p>
            <a:pPr>
              <a:lnSpc>
                <a:spcPct val="100000"/>
              </a:lnSpc>
            </a:pPr>
            <a:r>
              <a:rPr lang="en-US" sz="2745" u="sng" dirty="0"/>
              <a:t>New Previews</a:t>
            </a:r>
          </a:p>
          <a:p>
            <a:pPr marL="560241" indent="-560241">
              <a:lnSpc>
                <a:spcPct val="100000"/>
              </a:lnSpc>
            </a:pPr>
            <a:r>
              <a:rPr lang="en-US" sz="2745" dirty="0"/>
              <a:t>Linux Support</a:t>
            </a:r>
          </a:p>
          <a:p>
            <a:pPr marL="560241" indent="-560241">
              <a:lnSpc>
                <a:spcPct val="100000"/>
              </a:lnSpc>
            </a:pPr>
            <a:r>
              <a:rPr lang="en-US" sz="2745" dirty="0"/>
              <a:t>Java Support</a:t>
            </a:r>
          </a:p>
          <a:p>
            <a:pPr marL="560241" indent="-560241">
              <a:lnSpc>
                <a:spcPct val="100000"/>
              </a:lnSpc>
            </a:pPr>
            <a:r>
              <a:rPr lang="en-US" sz="2745" dirty="0"/>
              <a:t>Docker &amp; Windows Containers</a:t>
            </a:r>
          </a:p>
          <a:p>
            <a:pPr marL="560241" indent="-560241">
              <a:lnSpc>
                <a:spcPct val="100000"/>
              </a:lnSpc>
            </a:pPr>
            <a:r>
              <a:rPr lang="en-US" sz="2745" dirty="0"/>
              <a:t>On Premises Clusters</a:t>
            </a:r>
          </a:p>
        </p:txBody>
      </p:sp>
    </p:spTree>
    <p:extLst>
      <p:ext uri="{BB962C8B-B14F-4D97-AF65-F5344CB8AC3E}">
        <p14:creationId xmlns:p14="http://schemas.microsoft.com/office/powerpoint/2010/main" val="216963270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err="1"/>
              <a:t>Microservices</a:t>
            </a:r>
            <a:r>
              <a:rPr lang="en-US" dirty="0"/>
              <a:t> with Azure Service Fabric</a:t>
            </a:r>
          </a:p>
        </p:txBody>
      </p:sp>
    </p:spTree>
    <p:extLst>
      <p:ext uri="{BB962C8B-B14F-4D97-AF65-F5344CB8AC3E}">
        <p14:creationId xmlns:p14="http://schemas.microsoft.com/office/powerpoint/2010/main" val="8578517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633389" y="3111442"/>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Rectangle 4"/>
          <p:cNvSpPr/>
          <p:nvPr/>
        </p:nvSpPr>
        <p:spPr bwMode="auto">
          <a:xfrm>
            <a:off x="4633389" y="444841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6" name="Rectangle 5"/>
          <p:cNvSpPr/>
          <p:nvPr/>
        </p:nvSpPr>
        <p:spPr bwMode="auto">
          <a:xfrm>
            <a:off x="8088950" y="1761895"/>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7" name="Rectangle 6"/>
          <p:cNvSpPr/>
          <p:nvPr/>
        </p:nvSpPr>
        <p:spPr bwMode="auto">
          <a:xfrm>
            <a:off x="4633390" y="1774471"/>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8" name="Rectangle 7"/>
          <p:cNvSpPr/>
          <p:nvPr/>
        </p:nvSpPr>
        <p:spPr bwMode="auto">
          <a:xfrm>
            <a:off x="8088949" y="311220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9" name="Rectangle 8"/>
          <p:cNvSpPr/>
          <p:nvPr/>
        </p:nvSpPr>
        <p:spPr bwMode="auto">
          <a:xfrm>
            <a:off x="8088948" y="444841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Rectangle 9"/>
          <p:cNvSpPr/>
          <p:nvPr/>
        </p:nvSpPr>
        <p:spPr bwMode="auto">
          <a:xfrm>
            <a:off x="2376690" y="1774471"/>
            <a:ext cx="1010369" cy="220587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p:cNvSpPr/>
          <p:nvPr/>
        </p:nvSpPr>
        <p:spPr bwMode="auto">
          <a:xfrm>
            <a:off x="613510" y="1779937"/>
            <a:ext cx="1010369" cy="225928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Hexagon 11"/>
          <p:cNvSpPr/>
          <p:nvPr/>
        </p:nvSpPr>
        <p:spPr bwMode="auto">
          <a:xfrm>
            <a:off x="931465" y="2018258"/>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Hexagon 12"/>
          <p:cNvSpPr/>
          <p:nvPr/>
        </p:nvSpPr>
        <p:spPr bwMode="auto">
          <a:xfrm>
            <a:off x="928720" y="2018258"/>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Hexagon 13"/>
          <p:cNvSpPr/>
          <p:nvPr/>
        </p:nvSpPr>
        <p:spPr bwMode="auto">
          <a:xfrm>
            <a:off x="928720" y="2018258"/>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Hexagon 14"/>
          <p:cNvSpPr/>
          <p:nvPr/>
        </p:nvSpPr>
        <p:spPr bwMode="auto">
          <a:xfrm>
            <a:off x="931465" y="2747233"/>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Hexagon 15"/>
          <p:cNvSpPr/>
          <p:nvPr/>
        </p:nvSpPr>
        <p:spPr bwMode="auto">
          <a:xfrm>
            <a:off x="949078" y="2747233"/>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Hexagon 16"/>
          <p:cNvSpPr/>
          <p:nvPr/>
        </p:nvSpPr>
        <p:spPr bwMode="auto">
          <a:xfrm>
            <a:off x="949078" y="2749453"/>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Hexagon 17"/>
          <p:cNvSpPr/>
          <p:nvPr/>
        </p:nvSpPr>
        <p:spPr bwMode="auto">
          <a:xfrm>
            <a:off x="931465" y="3460358"/>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Hexagon 18"/>
          <p:cNvSpPr/>
          <p:nvPr/>
        </p:nvSpPr>
        <p:spPr bwMode="auto">
          <a:xfrm>
            <a:off x="949078" y="3460358"/>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Hexagon 19"/>
          <p:cNvSpPr/>
          <p:nvPr/>
        </p:nvSpPr>
        <p:spPr bwMode="auto">
          <a:xfrm>
            <a:off x="949078" y="3462578"/>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Hexagon 20"/>
          <p:cNvSpPr/>
          <p:nvPr/>
        </p:nvSpPr>
        <p:spPr bwMode="auto">
          <a:xfrm>
            <a:off x="2681979" y="2052145"/>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Hexagon 21"/>
          <p:cNvSpPr/>
          <p:nvPr/>
        </p:nvSpPr>
        <p:spPr bwMode="auto">
          <a:xfrm>
            <a:off x="2699593" y="2052145"/>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Hexagon 22"/>
          <p:cNvSpPr/>
          <p:nvPr/>
        </p:nvSpPr>
        <p:spPr bwMode="auto">
          <a:xfrm>
            <a:off x="2699593" y="2054364"/>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Hexagon 23"/>
          <p:cNvSpPr/>
          <p:nvPr/>
        </p:nvSpPr>
        <p:spPr bwMode="auto">
          <a:xfrm>
            <a:off x="2681979" y="2769708"/>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Hexagon 24"/>
          <p:cNvSpPr/>
          <p:nvPr/>
        </p:nvSpPr>
        <p:spPr bwMode="auto">
          <a:xfrm>
            <a:off x="2680731" y="2769708"/>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p:nvPr/>
        </p:nvSpPr>
        <p:spPr bwMode="auto">
          <a:xfrm>
            <a:off x="2683211" y="2778222"/>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p:nvPr/>
        </p:nvSpPr>
        <p:spPr bwMode="auto">
          <a:xfrm>
            <a:off x="2681979" y="3482833"/>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p:nvPr/>
        </p:nvSpPr>
        <p:spPr bwMode="auto">
          <a:xfrm>
            <a:off x="2692207" y="3499860"/>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p:nvPr/>
        </p:nvSpPr>
        <p:spPr bwMode="auto">
          <a:xfrm>
            <a:off x="2710766" y="3491541"/>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Hexagon 29"/>
          <p:cNvSpPr/>
          <p:nvPr/>
        </p:nvSpPr>
        <p:spPr bwMode="auto">
          <a:xfrm>
            <a:off x="931054" y="2018258"/>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p:nvPr/>
        </p:nvSpPr>
        <p:spPr bwMode="auto">
          <a:xfrm>
            <a:off x="940272" y="2752075"/>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p:nvPr/>
        </p:nvSpPr>
        <p:spPr bwMode="auto">
          <a:xfrm>
            <a:off x="947413" y="3460358"/>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TextBox 32"/>
          <p:cNvSpPr txBox="1"/>
          <p:nvPr/>
        </p:nvSpPr>
        <p:spPr>
          <a:xfrm>
            <a:off x="590151" y="4027170"/>
            <a:ext cx="1171737" cy="603422"/>
          </a:xfrm>
          <a:prstGeom prst="rect">
            <a:avLst/>
          </a:prstGeom>
          <a:noFill/>
        </p:spPr>
        <p:txBody>
          <a:bodyPr wrap="square" lIns="175761" tIns="140609" rIns="175761" bIns="140609" rtlCol="0">
            <a:spAutoFit/>
          </a:bodyPr>
          <a:lstStyle/>
          <a:p>
            <a:pPr defTabSz="896354">
              <a:lnSpc>
                <a:spcPct val="90000"/>
              </a:lnSpc>
              <a:spcAft>
                <a:spcPts val="576"/>
              </a:spcAft>
              <a:defRPr/>
            </a:pPr>
            <a:r>
              <a:rPr lang="en-US" sz="2307" dirty="0">
                <a:latin typeface="Segoe UI"/>
              </a:rPr>
              <a:t>App1</a:t>
            </a:r>
          </a:p>
        </p:txBody>
      </p:sp>
      <p:sp>
        <p:nvSpPr>
          <p:cNvPr id="34" name="TextBox 33"/>
          <p:cNvSpPr txBox="1"/>
          <p:nvPr/>
        </p:nvSpPr>
        <p:spPr>
          <a:xfrm>
            <a:off x="2376691" y="4027170"/>
            <a:ext cx="1171737" cy="603422"/>
          </a:xfrm>
          <a:prstGeom prst="rect">
            <a:avLst/>
          </a:prstGeom>
          <a:noFill/>
        </p:spPr>
        <p:txBody>
          <a:bodyPr wrap="square" lIns="175761" tIns="140609" rIns="175761" bIns="140609" rtlCol="0">
            <a:spAutoFit/>
          </a:bodyPr>
          <a:lstStyle/>
          <a:p>
            <a:pPr defTabSz="896354">
              <a:lnSpc>
                <a:spcPct val="90000"/>
              </a:lnSpc>
              <a:spcAft>
                <a:spcPts val="576"/>
              </a:spcAft>
              <a:defRPr/>
            </a:pPr>
            <a:r>
              <a:rPr lang="en-US" sz="2307" dirty="0">
                <a:latin typeface="Segoe UI"/>
              </a:rPr>
              <a:t>App2</a:t>
            </a:r>
          </a:p>
        </p:txBody>
      </p:sp>
      <p:sp>
        <p:nvSpPr>
          <p:cNvPr id="35" name="Hexagon 34"/>
          <p:cNvSpPr/>
          <p:nvPr/>
        </p:nvSpPr>
        <p:spPr bwMode="auto">
          <a:xfrm>
            <a:off x="2692929" y="2049926"/>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p:nvPr/>
        </p:nvSpPr>
        <p:spPr bwMode="auto">
          <a:xfrm>
            <a:off x="2709296" y="2773784"/>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p:nvPr/>
        </p:nvSpPr>
        <p:spPr bwMode="auto">
          <a:xfrm>
            <a:off x="2701486" y="3500071"/>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Title 2"/>
          <p:cNvSpPr>
            <a:spLocks noGrp="1"/>
          </p:cNvSpPr>
          <p:nvPr>
            <p:ph type="title"/>
          </p:nvPr>
        </p:nvSpPr>
        <p:spPr>
          <a:xfrm>
            <a:off x="265903" y="379750"/>
            <a:ext cx="11426711" cy="881854"/>
          </a:xfrm>
        </p:spPr>
        <p:txBody>
          <a:bodyPr/>
          <a:lstStyle/>
          <a:p>
            <a:r>
              <a:rPr lang="en-US">
                <a:solidFill>
                  <a:schemeClr val="tx1"/>
                </a:solidFill>
              </a:rPr>
              <a:t>Service Fabric Microservices</a:t>
            </a:r>
            <a:endParaRPr lang="en-US" dirty="0">
              <a:solidFill>
                <a:schemeClr val="tx1"/>
              </a:solidFill>
            </a:endParaRPr>
          </a:p>
        </p:txBody>
      </p:sp>
      <p:cxnSp>
        <p:nvCxnSpPr>
          <p:cNvPr id="39" name="Straight Connector 38"/>
          <p:cNvCxnSpPr/>
          <p:nvPr/>
        </p:nvCxnSpPr>
        <p:spPr>
          <a:xfrm>
            <a:off x="3980553" y="1775149"/>
            <a:ext cx="0" cy="4948524"/>
          </a:xfrm>
          <a:prstGeom prst="line">
            <a:avLst/>
          </a:prstGeom>
          <a:ln w="12700">
            <a:solidFill>
              <a:schemeClr val="tx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65905" y="5912622"/>
            <a:ext cx="3531451"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t>App Type Packages</a:t>
            </a:r>
          </a:p>
        </p:txBody>
      </p:sp>
      <p:sp>
        <p:nvSpPr>
          <p:cNvPr id="41" name="TextBox 40"/>
          <p:cNvSpPr txBox="1"/>
          <p:nvPr/>
        </p:nvSpPr>
        <p:spPr>
          <a:xfrm>
            <a:off x="4287955" y="5912622"/>
            <a:ext cx="7404659"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t>Service Fabric Cluster VMs</a:t>
            </a:r>
          </a:p>
        </p:txBody>
      </p:sp>
    </p:spTree>
    <p:extLst>
      <p:ext uri="{BB962C8B-B14F-4D97-AF65-F5344CB8AC3E}">
        <p14:creationId xmlns:p14="http://schemas.microsoft.com/office/powerpoint/2010/main" val="2621139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0" nodeType="clickEffect">
                                  <p:stCondLst>
                                    <p:cond delay="0"/>
                                  </p:stCondLst>
                                  <p:childTnLst>
                                    <p:animMotion origin="layout" path="M 3.125E-6 2.22222E-6 L 0.49987 0.02315 " pathEditMode="relative" rAng="0" ptsTypes="AA">
                                      <p:cBhvr>
                                        <p:cTn id="60" dur="2000" fill="hold"/>
                                        <p:tgtEl>
                                          <p:spTgt spid="14"/>
                                        </p:tgtEl>
                                        <p:attrNameLst>
                                          <p:attrName>ppt_x</p:attrName>
                                          <p:attrName>ppt_y</p:attrName>
                                        </p:attrNameLst>
                                      </p:cBhvr>
                                      <p:rCtr x="24987" y="1157"/>
                                    </p:animMotion>
                                  </p:childTnLst>
                                </p:cTn>
                              </p:par>
                              <p:par>
                                <p:cTn id="61" presetID="42" presetClass="path" presetSubtype="0" accel="50000" decel="50000" fill="hold" grpId="0" nodeType="withEffect">
                                  <p:stCondLst>
                                    <p:cond delay="0"/>
                                  </p:stCondLst>
                                  <p:childTnLst>
                                    <p:animMotion origin="layout" path="M 2.08333E-6 0.00209 L 0.63984 0.42593 " pathEditMode="relative" rAng="0" ptsTypes="AA">
                                      <p:cBhvr>
                                        <p:cTn id="62" dur="2000" fill="hold"/>
                                        <p:tgtEl>
                                          <p:spTgt spid="13"/>
                                        </p:tgtEl>
                                        <p:attrNameLst>
                                          <p:attrName>ppt_x</p:attrName>
                                          <p:attrName>ppt_y</p:attrName>
                                        </p:attrNameLst>
                                      </p:cBhvr>
                                      <p:rCtr x="31992" y="21181"/>
                                    </p:animMotion>
                                  </p:childTnLst>
                                </p:cTn>
                              </p:par>
                              <p:par>
                                <p:cTn id="63" presetID="42" presetClass="path" presetSubtype="0" accel="50000" decel="50000" fill="hold" grpId="0" nodeType="withEffect">
                                  <p:stCondLst>
                                    <p:cond delay="0"/>
                                  </p:stCondLst>
                                  <p:childTnLst>
                                    <p:animMotion origin="layout" path="M 0.0151 0.00394 L 0.51562 0.42593 " pathEditMode="relative" rAng="0" ptsTypes="AA">
                                      <p:cBhvr>
                                        <p:cTn id="64" dur="2000" fill="hold"/>
                                        <p:tgtEl>
                                          <p:spTgt spid="12"/>
                                        </p:tgtEl>
                                        <p:attrNameLst>
                                          <p:attrName>ppt_x</p:attrName>
                                          <p:attrName>ppt_y</p:attrName>
                                        </p:attrNameLst>
                                      </p:cBhvr>
                                      <p:rCtr x="25026" y="21088"/>
                                    </p:animMotion>
                                  </p:childTnLst>
                                </p:cTn>
                              </p:par>
                              <p:par>
                                <p:cTn id="65" presetID="42" presetClass="path" presetSubtype="0" accel="50000" decel="50000" fill="hold" grpId="0" nodeType="withEffect">
                                  <p:stCondLst>
                                    <p:cond delay="0"/>
                                  </p:stCondLst>
                                  <p:childTnLst>
                                    <p:animMotion origin="layout" path="M -6.25E-7 1.48148E-6 L 0.78399 0.11204 " pathEditMode="relative" rAng="0" ptsTypes="AA">
                                      <p:cBhvr>
                                        <p:cTn id="66" dur="2000" fill="hold"/>
                                        <p:tgtEl>
                                          <p:spTgt spid="17"/>
                                        </p:tgtEl>
                                        <p:attrNameLst>
                                          <p:attrName>ppt_x</p:attrName>
                                          <p:attrName>ppt_y</p:attrName>
                                        </p:attrNameLst>
                                      </p:cBhvr>
                                      <p:rCtr x="39193" y="5602"/>
                                    </p:animMotion>
                                  </p:childTnLst>
                                </p:cTn>
                              </p:par>
                              <p:par>
                                <p:cTn id="67" presetID="42" presetClass="path" presetSubtype="0" accel="50000" decel="50000" fill="hold" grpId="0" nodeType="withEffect">
                                  <p:stCondLst>
                                    <p:cond delay="0"/>
                                  </p:stCondLst>
                                  <p:childTnLst>
                                    <p:animMotion origin="layout" path="M -6.25E-7 4.44444E-6 L 0.77565 0.31828 " pathEditMode="relative" rAng="0" ptsTypes="AA">
                                      <p:cBhvr>
                                        <p:cTn id="68" dur="2000" fill="hold"/>
                                        <p:tgtEl>
                                          <p:spTgt spid="16"/>
                                        </p:tgtEl>
                                        <p:attrNameLst>
                                          <p:attrName>ppt_x</p:attrName>
                                          <p:attrName>ppt_y</p:attrName>
                                        </p:attrNameLst>
                                      </p:cBhvr>
                                      <p:rCtr x="38776" y="15903"/>
                                    </p:animMotion>
                                  </p:childTnLst>
                                </p:cTn>
                              </p:par>
                              <p:par>
                                <p:cTn id="69" presetID="42" presetClass="path" presetSubtype="0" accel="50000" decel="50000" fill="hold" grpId="0" nodeType="withEffect">
                                  <p:stCondLst>
                                    <p:cond delay="0"/>
                                  </p:stCondLst>
                                  <p:childTnLst>
                                    <p:animMotion origin="layout" path="M 1.66667E-6 4.44444E-6 L 0.5 0.10463 " pathEditMode="relative" rAng="0" ptsTypes="AA">
                                      <p:cBhvr>
                                        <p:cTn id="70" dur="2000" fill="hold"/>
                                        <p:tgtEl>
                                          <p:spTgt spid="15"/>
                                        </p:tgtEl>
                                        <p:attrNameLst>
                                          <p:attrName>ppt_x</p:attrName>
                                          <p:attrName>ppt_y</p:attrName>
                                        </p:attrNameLst>
                                      </p:cBhvr>
                                      <p:rCtr x="25000" y="5231"/>
                                    </p:animMotion>
                                  </p:childTnLst>
                                </p:cTn>
                              </p:par>
                              <p:par>
                                <p:cTn id="71" presetID="42" presetClass="path" presetSubtype="0" accel="50000" decel="50000" fill="hold" grpId="0" nodeType="withEffect">
                                  <p:stCondLst>
                                    <p:cond delay="0"/>
                                  </p:stCondLst>
                                  <p:childTnLst>
                                    <p:animMotion origin="layout" path="M -6.25E-7 2.96296E-6 L 0.71315 -0.19121 " pathEditMode="relative" rAng="0" ptsTypes="AA">
                                      <p:cBhvr>
                                        <p:cTn id="72" dur="2000" fill="hold"/>
                                        <p:tgtEl>
                                          <p:spTgt spid="20"/>
                                        </p:tgtEl>
                                        <p:attrNameLst>
                                          <p:attrName>ppt_x</p:attrName>
                                          <p:attrName>ppt_y</p:attrName>
                                        </p:attrNameLst>
                                      </p:cBhvr>
                                      <p:rCtr x="35651" y="-9560"/>
                                    </p:animMotion>
                                  </p:childTnLst>
                                </p:cTn>
                              </p:par>
                              <p:par>
                                <p:cTn id="73" presetID="42" presetClass="path" presetSubtype="0" accel="50000" decel="50000" fill="hold" grpId="0" nodeType="withEffect">
                                  <p:stCondLst>
                                    <p:cond delay="0"/>
                                  </p:stCondLst>
                                  <p:childTnLst>
                                    <p:animMotion origin="layout" path="M -6.25E-7 0.01296 L 0.35703 0.2081 " pathEditMode="relative" rAng="0" ptsTypes="AA">
                                      <p:cBhvr>
                                        <p:cTn id="74" dur="2000" fill="hold"/>
                                        <p:tgtEl>
                                          <p:spTgt spid="19"/>
                                        </p:tgtEl>
                                        <p:attrNameLst>
                                          <p:attrName>ppt_x</p:attrName>
                                          <p:attrName>ppt_y</p:attrName>
                                        </p:attrNameLst>
                                      </p:cBhvr>
                                      <p:rCtr x="17852" y="9745"/>
                                    </p:animMotion>
                                  </p:childTnLst>
                                </p:cTn>
                              </p:par>
                              <p:par>
                                <p:cTn id="75" presetID="42" presetClass="path" presetSubtype="0" accel="50000" decel="50000" fill="hold" grpId="0" nodeType="withEffect">
                                  <p:stCondLst>
                                    <p:cond delay="0"/>
                                  </p:stCondLst>
                                  <p:childTnLst>
                                    <p:animMotion origin="layout" path="M 1.66667E-6 4.44444E-6 L 0.70104 0.21875 " pathEditMode="relative" rAng="0" ptsTypes="AA">
                                      <p:cBhvr>
                                        <p:cTn id="76" dur="2000" fill="hold"/>
                                        <p:tgtEl>
                                          <p:spTgt spid="18"/>
                                        </p:tgtEl>
                                        <p:attrNameLst>
                                          <p:attrName>ppt_x</p:attrName>
                                          <p:attrName>ppt_y</p:attrName>
                                        </p:attrNameLst>
                                      </p:cBhvr>
                                      <p:rCtr x="35052" y="10926"/>
                                    </p:animMotion>
                                  </p:childTnLst>
                                </p:cTn>
                              </p:par>
                              <p:par>
                                <p:cTn id="77" presetID="42" presetClass="path" presetSubtype="0" accel="50000" decel="50000" fill="hold" grpId="0" nodeType="withEffect">
                                  <p:stCondLst>
                                    <p:cond delay="0"/>
                                  </p:stCondLst>
                                  <p:childTnLst>
                                    <p:animMotion origin="layout" path="M 5E-6 2.22222E-6 L 0.49584 0.02245 " pathEditMode="relative" rAng="0" ptsTypes="AA">
                                      <p:cBhvr>
                                        <p:cTn id="78" dur="2000" fill="hold"/>
                                        <p:tgtEl>
                                          <p:spTgt spid="23"/>
                                        </p:tgtEl>
                                        <p:attrNameLst>
                                          <p:attrName>ppt_x</p:attrName>
                                          <p:attrName>ppt_y</p:attrName>
                                        </p:attrNameLst>
                                      </p:cBhvr>
                                      <p:rCtr x="24792" y="1111"/>
                                    </p:animMotion>
                                  </p:childTnLst>
                                </p:cTn>
                              </p:par>
                              <p:par>
                                <p:cTn id="79" presetID="42" presetClass="path" presetSubtype="0" accel="50000" decel="50000" fill="hold" grpId="0" nodeType="withEffect">
                                  <p:stCondLst>
                                    <p:cond delay="0"/>
                                  </p:stCondLst>
                                  <p:childTnLst>
                                    <p:animMotion origin="layout" path="M 5E-6 -4.81481E-6 L 0.49584 0.21575 " pathEditMode="relative" rAng="0" ptsTypes="AA">
                                      <p:cBhvr>
                                        <p:cTn id="80" dur="2000" fill="hold"/>
                                        <p:tgtEl>
                                          <p:spTgt spid="22"/>
                                        </p:tgtEl>
                                        <p:attrNameLst>
                                          <p:attrName>ppt_x</p:attrName>
                                          <p:attrName>ppt_y</p:attrName>
                                        </p:attrNameLst>
                                      </p:cBhvr>
                                      <p:rCtr x="24792" y="10787"/>
                                    </p:animMotion>
                                  </p:childTnLst>
                                </p:cTn>
                              </p:par>
                              <p:par>
                                <p:cTn id="81" presetID="42" presetClass="path" presetSubtype="0" accel="50000" decel="50000" fill="hold" grpId="0" nodeType="withEffect">
                                  <p:stCondLst>
                                    <p:cond delay="0"/>
                                  </p:stCondLst>
                                  <p:childTnLst>
                                    <p:animMotion origin="layout" path="M -0.00364 0.0095 L 0.20235 0.21274 " pathEditMode="relative" rAng="0" ptsTypes="AA">
                                      <p:cBhvr>
                                        <p:cTn id="82" dur="2000" fill="hold"/>
                                        <p:tgtEl>
                                          <p:spTgt spid="21"/>
                                        </p:tgtEl>
                                        <p:attrNameLst>
                                          <p:attrName>ppt_x</p:attrName>
                                          <p:attrName>ppt_y</p:attrName>
                                        </p:attrNameLst>
                                      </p:cBhvr>
                                      <p:rCtr x="10299" y="10162"/>
                                    </p:animMotion>
                                  </p:childTnLst>
                                </p:cTn>
                              </p:par>
                              <p:par>
                                <p:cTn id="83" presetID="42" presetClass="path" presetSubtype="0" accel="50000" decel="50000" fill="hold" grpId="0" nodeType="withEffect">
                                  <p:stCondLst>
                                    <p:cond delay="0"/>
                                  </p:stCondLst>
                                  <p:childTnLst>
                                    <p:animMotion origin="layout" path="M 0.00052 -0.10648 L 0.20052 -0.09167 " pathEditMode="relative" rAng="0" ptsTypes="AA">
                                      <p:cBhvr>
                                        <p:cTn id="84" dur="2000" fill="hold"/>
                                        <p:tgtEl>
                                          <p:spTgt spid="26"/>
                                        </p:tgtEl>
                                        <p:attrNameLst>
                                          <p:attrName>ppt_x</p:attrName>
                                          <p:attrName>ppt_y</p:attrName>
                                        </p:attrNameLst>
                                      </p:cBhvr>
                                      <p:rCtr x="10000" y="741"/>
                                    </p:animMotion>
                                  </p:childTnLst>
                                </p:cTn>
                              </p:par>
                              <p:par>
                                <p:cTn id="85" presetID="42" presetClass="path" presetSubtype="0" accel="50000" decel="50000" fill="hold" grpId="0" nodeType="withEffect">
                                  <p:stCondLst>
                                    <p:cond delay="0"/>
                                  </p:stCondLst>
                                  <p:childTnLst>
                                    <p:animMotion origin="layout" path="M -2.29167E-6 0.01111 L 0.2819 0.10903 " pathEditMode="relative" rAng="0" ptsTypes="AA">
                                      <p:cBhvr>
                                        <p:cTn id="86" dur="2000" fill="hold"/>
                                        <p:tgtEl>
                                          <p:spTgt spid="25"/>
                                        </p:tgtEl>
                                        <p:attrNameLst>
                                          <p:attrName>ppt_x</p:attrName>
                                          <p:attrName>ppt_y</p:attrName>
                                        </p:attrNameLst>
                                      </p:cBhvr>
                                      <p:rCtr x="14089" y="4884"/>
                                    </p:animMotion>
                                  </p:childTnLst>
                                </p:cTn>
                              </p:par>
                              <p:par>
                                <p:cTn id="87" presetID="42" presetClass="path" presetSubtype="0" accel="50000" decel="50000" fill="hold" grpId="0" nodeType="withEffect">
                                  <p:stCondLst>
                                    <p:cond delay="0"/>
                                  </p:stCondLst>
                                  <p:childTnLst>
                                    <p:animMotion origin="layout" path="M -1.66667E-6 3.7037E-7 L 0.28594 0.3125 " pathEditMode="relative" rAng="0" ptsTypes="AA">
                                      <p:cBhvr>
                                        <p:cTn id="88" dur="2000" fill="hold"/>
                                        <p:tgtEl>
                                          <p:spTgt spid="24"/>
                                        </p:tgtEl>
                                        <p:attrNameLst>
                                          <p:attrName>ppt_x</p:attrName>
                                          <p:attrName>ppt_y</p:attrName>
                                        </p:attrNameLst>
                                      </p:cBhvr>
                                      <p:rCtr x="14323" y="15208"/>
                                    </p:animMotion>
                                  </p:childTnLst>
                                </p:cTn>
                              </p:par>
                              <p:par>
                                <p:cTn id="89" presetID="42" presetClass="path" presetSubtype="0" accel="50000" decel="50000" fill="hold" grpId="0" nodeType="withEffect">
                                  <p:stCondLst>
                                    <p:cond delay="0"/>
                                  </p:stCondLst>
                                  <p:childTnLst>
                                    <p:animMotion origin="layout" path="M 3.54167E-6 4.81481E-6 L 0.64492 -0.19121 " pathEditMode="relative" rAng="0" ptsTypes="AA">
                                      <p:cBhvr>
                                        <p:cTn id="90" dur="2000" fill="hold"/>
                                        <p:tgtEl>
                                          <p:spTgt spid="29"/>
                                        </p:tgtEl>
                                        <p:attrNameLst>
                                          <p:attrName>ppt_x</p:attrName>
                                          <p:attrName>ppt_y</p:attrName>
                                        </p:attrNameLst>
                                      </p:cBhvr>
                                      <p:rCtr x="32240" y="-9560"/>
                                    </p:animMotion>
                                  </p:childTnLst>
                                </p:cTn>
                              </p:par>
                              <p:par>
                                <p:cTn id="91" presetID="42" presetClass="path" presetSubtype="0" accel="50000" decel="50000" fill="hold" grpId="0" nodeType="withEffect">
                                  <p:stCondLst>
                                    <p:cond delay="0"/>
                                  </p:stCondLst>
                                  <p:childTnLst>
                                    <p:animMotion origin="layout" path="M -3.95833E-6 -4.07407E-6 L 0.56941 0.00024 " pathEditMode="relative" rAng="0" ptsTypes="AA">
                                      <p:cBhvr>
                                        <p:cTn id="92" dur="2000" fill="hold"/>
                                        <p:tgtEl>
                                          <p:spTgt spid="28"/>
                                        </p:tgtEl>
                                        <p:attrNameLst>
                                          <p:attrName>ppt_x</p:attrName>
                                          <p:attrName>ppt_y</p:attrName>
                                        </p:attrNameLst>
                                      </p:cBhvr>
                                      <p:rCtr x="28464" y="0"/>
                                    </p:animMotion>
                                  </p:childTnLst>
                                </p:cTn>
                              </p:par>
                              <p:par>
                                <p:cTn id="93" presetID="42" presetClass="path" presetSubtype="0" accel="50000" decel="50000" fill="hold" grpId="0" nodeType="withEffect">
                                  <p:stCondLst>
                                    <p:cond delay="0"/>
                                  </p:stCondLst>
                                  <p:childTnLst>
                                    <p:animMotion origin="layout" path="M -2.5E-6 2.22222E-6 L 0.27761 -0.19653 " pathEditMode="relative" rAng="0" ptsTypes="AA">
                                      <p:cBhvr>
                                        <p:cTn id="94" dur="2000" fill="hold"/>
                                        <p:tgtEl>
                                          <p:spTgt spid="27"/>
                                        </p:tgtEl>
                                        <p:attrNameLst>
                                          <p:attrName>ppt_x</p:attrName>
                                          <p:attrName>ppt_y</p:attrName>
                                        </p:attrNameLst>
                                      </p:cBhvr>
                                      <p:rCtr x="13880" y="-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P spid="32" grpId="0" animBg="1"/>
      <p:bldP spid="33" grpId="0"/>
      <p:bldP spid="34" grpId="0"/>
      <p:bldP spid="35" grpId="0" animBg="1"/>
      <p:bldP spid="36" grpId="0" animBg="1"/>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634886" y="3109130"/>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5" name="Rectangle 4"/>
          <p:cNvSpPr/>
          <p:nvPr/>
        </p:nvSpPr>
        <p:spPr bwMode="auto">
          <a:xfrm>
            <a:off x="4633390" y="1774471"/>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6" name="Rectangle 5"/>
          <p:cNvSpPr/>
          <p:nvPr/>
        </p:nvSpPr>
        <p:spPr bwMode="auto">
          <a:xfrm>
            <a:off x="8088950" y="1761895"/>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7" name="Rectangle 6"/>
          <p:cNvSpPr/>
          <p:nvPr/>
        </p:nvSpPr>
        <p:spPr bwMode="auto">
          <a:xfrm>
            <a:off x="8088949" y="311220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8" name="Rectangle 7"/>
          <p:cNvSpPr/>
          <p:nvPr/>
        </p:nvSpPr>
        <p:spPr bwMode="auto">
          <a:xfrm>
            <a:off x="4633389" y="444841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9" name="Rectangle 8"/>
          <p:cNvSpPr/>
          <p:nvPr/>
        </p:nvSpPr>
        <p:spPr bwMode="auto">
          <a:xfrm>
            <a:off x="8088948" y="444841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10" name="Rectangle 9"/>
          <p:cNvSpPr/>
          <p:nvPr/>
        </p:nvSpPr>
        <p:spPr bwMode="auto">
          <a:xfrm>
            <a:off x="2376690" y="1774471"/>
            <a:ext cx="1010369" cy="220587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p:cNvSpPr/>
          <p:nvPr/>
        </p:nvSpPr>
        <p:spPr bwMode="auto">
          <a:xfrm>
            <a:off x="613510" y="1779937"/>
            <a:ext cx="1010369" cy="225928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Hexagon 11"/>
          <p:cNvSpPr/>
          <p:nvPr/>
        </p:nvSpPr>
        <p:spPr bwMode="auto">
          <a:xfrm>
            <a:off x="931465" y="2018258"/>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Hexagon 12"/>
          <p:cNvSpPr/>
          <p:nvPr/>
        </p:nvSpPr>
        <p:spPr bwMode="auto">
          <a:xfrm>
            <a:off x="8512481" y="4907365"/>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Hexagon 13"/>
          <p:cNvSpPr/>
          <p:nvPr/>
        </p:nvSpPr>
        <p:spPr bwMode="auto">
          <a:xfrm>
            <a:off x="6907496" y="2261670"/>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Hexagon 14"/>
          <p:cNvSpPr/>
          <p:nvPr/>
        </p:nvSpPr>
        <p:spPr bwMode="auto">
          <a:xfrm>
            <a:off x="931465" y="2747233"/>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Hexagon 15"/>
          <p:cNvSpPr/>
          <p:nvPr/>
        </p:nvSpPr>
        <p:spPr bwMode="auto">
          <a:xfrm>
            <a:off x="10467403" y="4904036"/>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Hexagon 16"/>
          <p:cNvSpPr/>
          <p:nvPr/>
        </p:nvSpPr>
        <p:spPr bwMode="auto">
          <a:xfrm>
            <a:off x="10503544" y="3515450"/>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Hexagon 17"/>
          <p:cNvSpPr/>
          <p:nvPr/>
        </p:nvSpPr>
        <p:spPr bwMode="auto">
          <a:xfrm>
            <a:off x="931465" y="3460358"/>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Hexagon 18"/>
          <p:cNvSpPr/>
          <p:nvPr/>
        </p:nvSpPr>
        <p:spPr bwMode="auto">
          <a:xfrm>
            <a:off x="5090055" y="4882974"/>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Hexagon 19"/>
          <p:cNvSpPr/>
          <p:nvPr/>
        </p:nvSpPr>
        <p:spPr bwMode="auto">
          <a:xfrm>
            <a:off x="9475250" y="2203394"/>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Hexagon 20"/>
          <p:cNvSpPr/>
          <p:nvPr/>
        </p:nvSpPr>
        <p:spPr bwMode="auto">
          <a:xfrm>
            <a:off x="2681979" y="2052145"/>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Hexagon 21"/>
          <p:cNvSpPr/>
          <p:nvPr/>
        </p:nvSpPr>
        <p:spPr bwMode="auto">
          <a:xfrm>
            <a:off x="5120845" y="3515449"/>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Hexagon 22"/>
          <p:cNvSpPr/>
          <p:nvPr/>
        </p:nvSpPr>
        <p:spPr bwMode="auto">
          <a:xfrm>
            <a:off x="5979259" y="2229591"/>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Hexagon 23"/>
          <p:cNvSpPr/>
          <p:nvPr/>
        </p:nvSpPr>
        <p:spPr bwMode="auto">
          <a:xfrm>
            <a:off x="2681979" y="2769708"/>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Hexagon 24"/>
          <p:cNvSpPr/>
          <p:nvPr/>
        </p:nvSpPr>
        <p:spPr bwMode="auto">
          <a:xfrm>
            <a:off x="5090055" y="2257389"/>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p:nvPr/>
        </p:nvSpPr>
        <p:spPr bwMode="auto">
          <a:xfrm>
            <a:off x="6007453" y="4903094"/>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p:nvPr/>
        </p:nvSpPr>
        <p:spPr bwMode="auto">
          <a:xfrm>
            <a:off x="2681979" y="3482833"/>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p:nvPr/>
        </p:nvSpPr>
        <p:spPr bwMode="auto">
          <a:xfrm>
            <a:off x="9405000" y="3531241"/>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p:nvPr/>
        </p:nvSpPr>
        <p:spPr bwMode="auto">
          <a:xfrm>
            <a:off x="10503545" y="2277992"/>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Hexagon 29"/>
          <p:cNvSpPr/>
          <p:nvPr/>
        </p:nvSpPr>
        <p:spPr bwMode="auto">
          <a:xfrm>
            <a:off x="6891016" y="4903095"/>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p:nvPr/>
        </p:nvSpPr>
        <p:spPr bwMode="auto">
          <a:xfrm>
            <a:off x="6907496" y="3515450"/>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p:nvPr/>
        </p:nvSpPr>
        <p:spPr bwMode="auto">
          <a:xfrm>
            <a:off x="9537512" y="4904036"/>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TextBox 32"/>
          <p:cNvSpPr txBox="1"/>
          <p:nvPr/>
        </p:nvSpPr>
        <p:spPr>
          <a:xfrm>
            <a:off x="590151" y="4027170"/>
            <a:ext cx="1171737" cy="603422"/>
          </a:xfrm>
          <a:prstGeom prst="rect">
            <a:avLst/>
          </a:prstGeom>
          <a:noFill/>
        </p:spPr>
        <p:txBody>
          <a:bodyPr wrap="square" lIns="175761" tIns="140609" rIns="175761" bIns="140609" rtlCol="0">
            <a:spAutoFit/>
          </a:bodyPr>
          <a:lstStyle/>
          <a:p>
            <a:pPr defTabSz="896354">
              <a:lnSpc>
                <a:spcPct val="90000"/>
              </a:lnSpc>
              <a:spcAft>
                <a:spcPts val="576"/>
              </a:spcAft>
              <a:defRPr/>
            </a:pPr>
            <a:r>
              <a:rPr lang="en-US" sz="2307" kern="0" dirty="0">
                <a:latin typeface="Segoe UI"/>
              </a:rPr>
              <a:t>App1</a:t>
            </a:r>
          </a:p>
        </p:txBody>
      </p:sp>
      <p:sp>
        <p:nvSpPr>
          <p:cNvPr id="34" name="TextBox 33"/>
          <p:cNvSpPr txBox="1"/>
          <p:nvPr/>
        </p:nvSpPr>
        <p:spPr>
          <a:xfrm>
            <a:off x="2376691" y="4027170"/>
            <a:ext cx="1171737" cy="603422"/>
          </a:xfrm>
          <a:prstGeom prst="rect">
            <a:avLst/>
          </a:prstGeom>
          <a:noFill/>
        </p:spPr>
        <p:txBody>
          <a:bodyPr wrap="square" lIns="175761" tIns="140609" rIns="175761" bIns="140609" rtlCol="0">
            <a:spAutoFit/>
          </a:bodyPr>
          <a:lstStyle/>
          <a:p>
            <a:pPr defTabSz="896354">
              <a:lnSpc>
                <a:spcPct val="90000"/>
              </a:lnSpc>
              <a:spcAft>
                <a:spcPts val="576"/>
              </a:spcAft>
              <a:defRPr/>
            </a:pPr>
            <a:r>
              <a:rPr lang="en-US" sz="2307" kern="0" dirty="0">
                <a:latin typeface="Segoe UI"/>
              </a:rPr>
              <a:t>App2</a:t>
            </a:r>
          </a:p>
        </p:txBody>
      </p:sp>
      <p:sp>
        <p:nvSpPr>
          <p:cNvPr id="35" name="Hexagon 34"/>
          <p:cNvSpPr/>
          <p:nvPr/>
        </p:nvSpPr>
        <p:spPr bwMode="auto">
          <a:xfrm>
            <a:off x="8506684" y="2257389"/>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p:nvPr/>
        </p:nvSpPr>
        <p:spPr bwMode="auto">
          <a:xfrm>
            <a:off x="5985751" y="3506303"/>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p:nvPr/>
        </p:nvSpPr>
        <p:spPr bwMode="auto">
          <a:xfrm>
            <a:off x="8504207" y="3500015"/>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Title 2"/>
          <p:cNvSpPr>
            <a:spLocks noGrp="1"/>
          </p:cNvSpPr>
          <p:nvPr>
            <p:ph type="title"/>
          </p:nvPr>
        </p:nvSpPr>
        <p:spPr>
          <a:xfrm>
            <a:off x="265903" y="379750"/>
            <a:ext cx="11426711" cy="881854"/>
          </a:xfrm>
        </p:spPr>
        <p:txBody>
          <a:bodyPr/>
          <a:lstStyle/>
          <a:p>
            <a:r>
              <a:rPr lang="en-US" dirty="0">
                <a:solidFill>
                  <a:schemeClr val="tx1"/>
                </a:solidFill>
              </a:rPr>
              <a:t>Handling Machine Failures</a:t>
            </a:r>
          </a:p>
        </p:txBody>
      </p:sp>
      <p:cxnSp>
        <p:nvCxnSpPr>
          <p:cNvPr id="39" name="Straight Connector 38"/>
          <p:cNvCxnSpPr/>
          <p:nvPr/>
        </p:nvCxnSpPr>
        <p:spPr>
          <a:xfrm>
            <a:off x="3980553" y="1775149"/>
            <a:ext cx="0" cy="4948524"/>
          </a:xfrm>
          <a:prstGeom prst="line">
            <a:avLst/>
          </a:prstGeom>
          <a:ln w="12700">
            <a:solidFill>
              <a:schemeClr val="tx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65905" y="5912622"/>
            <a:ext cx="3531451" cy="615522"/>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2353" kern="0" dirty="0"/>
              <a:t>App Type Packages</a:t>
            </a:r>
          </a:p>
        </p:txBody>
      </p:sp>
      <p:sp>
        <p:nvSpPr>
          <p:cNvPr id="41" name="TextBox 40"/>
          <p:cNvSpPr txBox="1"/>
          <p:nvPr/>
        </p:nvSpPr>
        <p:spPr>
          <a:xfrm>
            <a:off x="4287955" y="5912622"/>
            <a:ext cx="7404659" cy="615522"/>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2353" kern="0" dirty="0"/>
              <a:t>Service Fabric Cluster VMs</a:t>
            </a:r>
          </a:p>
        </p:txBody>
      </p:sp>
      <p:sp>
        <p:nvSpPr>
          <p:cNvPr id="42" name="Rectangle 41"/>
          <p:cNvSpPr/>
          <p:nvPr/>
        </p:nvSpPr>
        <p:spPr bwMode="auto">
          <a:xfrm>
            <a:off x="4642441" y="3120117"/>
            <a:ext cx="3196726" cy="1088516"/>
          </a:xfrm>
          <a:prstGeom prst="rect">
            <a:avLst/>
          </a:prstGeom>
          <a:solidFill>
            <a:srgbClr val="FF0000">
              <a:alpha val="85882"/>
            </a:srgb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43" name="TextBox 42"/>
          <p:cNvSpPr txBox="1"/>
          <p:nvPr/>
        </p:nvSpPr>
        <p:spPr>
          <a:xfrm>
            <a:off x="6448130" y="3587182"/>
            <a:ext cx="1682565" cy="778454"/>
          </a:xfrm>
          <a:prstGeom prst="rect">
            <a:avLst/>
          </a:prstGeom>
          <a:noFill/>
        </p:spPr>
        <p:txBody>
          <a:bodyPr wrap="square" lIns="179285" tIns="143428" rIns="179285" bIns="143428" rtlCol="0">
            <a:spAutoFit/>
          </a:bodyPr>
          <a:lstStyle/>
          <a:p>
            <a:pPr>
              <a:lnSpc>
                <a:spcPct val="90000"/>
              </a:lnSpc>
              <a:spcAft>
                <a:spcPts val="588"/>
              </a:spcAft>
            </a:pPr>
            <a:r>
              <a:rPr lang="en-US" sz="3529"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#FAIL</a:t>
            </a:r>
          </a:p>
        </p:txBody>
      </p:sp>
    </p:spTree>
    <p:extLst>
      <p:ext uri="{BB962C8B-B14F-4D97-AF65-F5344CB8AC3E}">
        <p14:creationId xmlns:p14="http://schemas.microsoft.com/office/powerpoint/2010/main" val="30160466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childTnLst>
                                </p:cTn>
                              </p:par>
                            </p:childTnLst>
                          </p:cTn>
                        </p:par>
                        <p:par>
                          <p:cTn id="10" fill="hold">
                            <p:stCondLst>
                              <p:cond delay="500"/>
                            </p:stCondLst>
                            <p:childTnLst>
                              <p:par>
                                <p:cTn id="11" presetID="14" presetClass="exit" presetSubtype="10" fill="hold" grpId="1" nodeType="afterEffect">
                                  <p:stCondLst>
                                    <p:cond delay="250"/>
                                  </p:stCondLst>
                                  <p:childTnLst>
                                    <p:animEffect transition="out" filter="randombar(horizontal)">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par>
                                <p:cTn id="17" presetID="42" presetClass="path" presetSubtype="0" accel="50000" decel="50000" fill="hold" grpId="0" nodeType="withEffect">
                                  <p:stCondLst>
                                    <p:cond delay="0"/>
                                  </p:stCondLst>
                                  <p:childTnLst>
                                    <p:animMotion origin="layout" path="M -4.79167E-6 0 L 0.25235 0.20579 " pathEditMode="relative" rAng="0" ptsTypes="AA">
                                      <p:cBhvr>
                                        <p:cTn id="18" dur="2000" fill="hold"/>
                                        <p:tgtEl>
                                          <p:spTgt spid="36"/>
                                        </p:tgtEl>
                                        <p:attrNameLst>
                                          <p:attrName>ppt_x</p:attrName>
                                          <p:attrName>ppt_y</p:attrName>
                                        </p:attrNameLst>
                                      </p:cBhvr>
                                      <p:rCtr x="12617" y="10278"/>
                                    </p:animMotion>
                                  </p:childTnLst>
                                </p:cTn>
                              </p:par>
                              <p:par>
                                <p:cTn id="19" presetID="42" presetClass="path" presetSubtype="0" accel="50000" decel="50000" fill="hold" grpId="0" nodeType="withEffect">
                                  <p:stCondLst>
                                    <p:cond delay="0"/>
                                  </p:stCondLst>
                                  <p:childTnLst>
                                    <p:animMotion origin="layout" path="M 1.875E-6 2.59259E-6 L 0.17265 -0.19537 " pathEditMode="relative" rAng="0" ptsTypes="AA">
                                      <p:cBhvr>
                                        <p:cTn id="20" dur="2000" fill="hold"/>
                                        <p:tgtEl>
                                          <p:spTgt spid="31"/>
                                        </p:tgtEl>
                                        <p:attrNameLst>
                                          <p:attrName>ppt_x</p:attrName>
                                          <p:attrName>ppt_y</p:attrName>
                                        </p:attrNameLst>
                                      </p:cBhvr>
                                      <p:rCtr x="8633" y="-9769"/>
                                    </p:animMotion>
                                  </p:childTnLst>
                                </p:cTn>
                              </p:par>
                              <p:par>
                                <p:cTn id="21" presetID="42" presetClass="path" presetSubtype="0" accel="50000" decel="50000" fill="hold" grpId="0" nodeType="withEffect">
                                  <p:stCondLst>
                                    <p:cond delay="0"/>
                                  </p:stCondLst>
                                  <p:childTnLst>
                                    <p:animMotion origin="layout" path="M 1.04167E-6 1.11111E-6 L 0.03607 0.2044 " pathEditMode="relative" rAng="0" ptsTypes="AA">
                                      <p:cBhvr>
                                        <p:cTn id="22" dur="2000" fill="hold"/>
                                        <p:tgtEl>
                                          <p:spTgt spid="22"/>
                                        </p:tgtEl>
                                        <p:attrNameLst>
                                          <p:attrName>ppt_x</p:attrName>
                                          <p:attrName>ppt_y</p:attrName>
                                        </p:attrNameLst>
                                      </p:cBhvr>
                                      <p:rCtr x="1797" y="10208"/>
                                    </p:animMotion>
                                  </p:childTnLst>
                                </p:cTn>
                              </p:par>
                              <p:par>
                                <p:cTn id="23" presetID="10" presetClass="exit" presetSubtype="0" fill="hold" grpId="1" nodeType="withEffect">
                                  <p:stCondLst>
                                    <p:cond delay="0"/>
                                  </p:stCondLst>
                                  <p:childTnLst>
                                    <p:animEffect transition="out" filter="fade">
                                      <p:cBhvr>
                                        <p:cTn id="24" dur="500"/>
                                        <p:tgtEl>
                                          <p:spTgt spid="43"/>
                                        </p:tgtEl>
                                      </p:cBhvr>
                                    </p:animEffect>
                                    <p:set>
                                      <p:cBhvr>
                                        <p:cTn id="25" dur="1" fill="hold">
                                          <p:stCondLst>
                                            <p:cond delay="499"/>
                                          </p:stCondLst>
                                        </p:cTn>
                                        <p:tgtEl>
                                          <p:spTgt spid="43"/>
                                        </p:tgtEl>
                                        <p:attrNameLst>
                                          <p:attrName>style.visibility</p:attrName>
                                        </p:attrNameLst>
                                      </p:cBhvr>
                                      <p:to>
                                        <p:strVal val="hidden"/>
                                      </p:to>
                                    </p:set>
                                  </p:childTnLst>
                                </p:cTn>
                              </p:par>
                            </p:childTnLst>
                          </p:cTn>
                        </p:par>
                        <p:par>
                          <p:cTn id="26" fill="hold">
                            <p:stCondLst>
                              <p:cond delay="2500"/>
                            </p:stCondLst>
                            <p:childTnLst>
                              <p:par>
                                <p:cTn id="27" presetID="26" presetClass="emph" presetSubtype="0" fill="hold" grpId="1" nodeType="afterEffect">
                                  <p:stCondLst>
                                    <p:cond delay="0"/>
                                  </p:stCondLst>
                                  <p:childTnLst>
                                    <p:animEffect transition="out" filter="fade">
                                      <p:cBhvr>
                                        <p:cTn id="28" dur="500" tmFilter="0, 0; .2, .5; .8, .5; 1, 0"/>
                                        <p:tgtEl>
                                          <p:spTgt spid="36"/>
                                        </p:tgtEl>
                                      </p:cBhvr>
                                    </p:animEffect>
                                    <p:animScale>
                                      <p:cBhvr>
                                        <p:cTn id="29" dur="250" autoRev="1" fill="hold"/>
                                        <p:tgtEl>
                                          <p:spTgt spid="36"/>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31"/>
                                        </p:tgtEl>
                                      </p:cBhvr>
                                    </p:animEffect>
                                    <p:animScale>
                                      <p:cBhvr>
                                        <p:cTn id="32" dur="250" autoRev="1" fill="hold"/>
                                        <p:tgtEl>
                                          <p:spTgt spid="31"/>
                                        </p:tgtEl>
                                      </p:cBhvr>
                                      <p:by x="105000" y="105000"/>
                                    </p:animScale>
                                  </p:childTnLst>
                                </p:cTn>
                              </p:par>
                              <p:par>
                                <p:cTn id="33" presetID="26" presetClass="emph" presetSubtype="0" fill="hold" grpId="1" nodeType="withEffect">
                                  <p:stCondLst>
                                    <p:cond delay="0"/>
                                  </p:stCondLst>
                                  <p:childTnLst>
                                    <p:animEffect transition="out" filter="fade">
                                      <p:cBhvr>
                                        <p:cTn id="34" dur="500" tmFilter="0, 0; .2, .5; .8, .5; 1, 0"/>
                                        <p:tgtEl>
                                          <p:spTgt spid="22"/>
                                        </p:tgtEl>
                                      </p:cBhvr>
                                    </p:animEffect>
                                    <p:animScale>
                                      <p:cBhvr>
                                        <p:cTn id="35"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2" grpId="1" animBg="1"/>
      <p:bldP spid="31" grpId="0" animBg="1"/>
      <p:bldP spid="31" grpId="1" animBg="1"/>
      <p:bldP spid="36" grpId="0" animBg="1"/>
      <p:bldP spid="36" grpId="1" animBg="1"/>
      <p:bldP spid="42" grpId="0" animBg="1"/>
      <p:bldP spid="42" grpId="1" animBg="1"/>
      <p:bldP spid="43" grpId="0"/>
      <p:bldP spid="4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634886" y="3109130"/>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5" name="Rectangle 4"/>
          <p:cNvSpPr/>
          <p:nvPr/>
        </p:nvSpPr>
        <p:spPr bwMode="auto">
          <a:xfrm>
            <a:off x="4633390" y="1774471"/>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6" name="Rectangle 5"/>
          <p:cNvSpPr/>
          <p:nvPr/>
        </p:nvSpPr>
        <p:spPr bwMode="auto">
          <a:xfrm>
            <a:off x="8088950" y="1761895"/>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7" name="Rectangle 6"/>
          <p:cNvSpPr/>
          <p:nvPr/>
        </p:nvSpPr>
        <p:spPr bwMode="auto">
          <a:xfrm>
            <a:off x="8088949" y="311220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8" name="Rectangle 7"/>
          <p:cNvSpPr/>
          <p:nvPr/>
        </p:nvSpPr>
        <p:spPr bwMode="auto">
          <a:xfrm>
            <a:off x="4633389" y="444841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9" name="Rectangle 8"/>
          <p:cNvSpPr/>
          <p:nvPr/>
        </p:nvSpPr>
        <p:spPr bwMode="auto">
          <a:xfrm>
            <a:off x="8088948" y="444841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10" name="Hexagon 9"/>
          <p:cNvSpPr/>
          <p:nvPr/>
        </p:nvSpPr>
        <p:spPr bwMode="auto">
          <a:xfrm>
            <a:off x="8512481" y="4907365"/>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Hexagon 10"/>
          <p:cNvSpPr/>
          <p:nvPr/>
        </p:nvSpPr>
        <p:spPr bwMode="auto">
          <a:xfrm>
            <a:off x="6907496" y="2261670"/>
            <a:ext cx="352396" cy="297851"/>
          </a:xfrm>
          <a:prstGeom prst="hexagon">
            <a:avLst/>
          </a:prstGeom>
          <a:solidFill>
            <a:srgbClr val="FF0000"/>
          </a:solidFill>
          <a:ln w="92075">
            <a:solidFill>
              <a:schemeClr val="bg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Hexagon 11"/>
          <p:cNvSpPr/>
          <p:nvPr/>
        </p:nvSpPr>
        <p:spPr bwMode="auto">
          <a:xfrm>
            <a:off x="10467403" y="4904036"/>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Hexagon 12"/>
          <p:cNvSpPr/>
          <p:nvPr/>
        </p:nvSpPr>
        <p:spPr bwMode="auto">
          <a:xfrm>
            <a:off x="10503544" y="3515450"/>
            <a:ext cx="352396" cy="297851"/>
          </a:xfrm>
          <a:prstGeom prst="hexagon">
            <a:avLst/>
          </a:prstGeom>
          <a:solidFill>
            <a:srgbClr val="92D050"/>
          </a:solidFill>
          <a:ln w="76200">
            <a:solidFill>
              <a:schemeClr val="bg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Hexagon 13"/>
          <p:cNvSpPr/>
          <p:nvPr/>
        </p:nvSpPr>
        <p:spPr bwMode="auto">
          <a:xfrm>
            <a:off x="5090055" y="4882974"/>
            <a:ext cx="352396" cy="297851"/>
          </a:xfrm>
          <a:prstGeom prst="hexagon">
            <a:avLst/>
          </a:prstGeom>
          <a:solidFill>
            <a:srgbClr val="FFC000"/>
          </a:solidFill>
          <a:ln w="76200">
            <a:solidFill>
              <a:schemeClr val="bg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Hexagon 14"/>
          <p:cNvSpPr/>
          <p:nvPr/>
        </p:nvSpPr>
        <p:spPr bwMode="auto">
          <a:xfrm>
            <a:off x="9475250" y="2203394"/>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Hexagon 15"/>
          <p:cNvSpPr/>
          <p:nvPr/>
        </p:nvSpPr>
        <p:spPr bwMode="auto">
          <a:xfrm>
            <a:off x="6891016" y="4903095"/>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Hexagon 16"/>
          <p:cNvSpPr/>
          <p:nvPr/>
        </p:nvSpPr>
        <p:spPr bwMode="auto">
          <a:xfrm>
            <a:off x="6907496" y="3515450"/>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Hexagon 17"/>
          <p:cNvSpPr/>
          <p:nvPr/>
        </p:nvSpPr>
        <p:spPr bwMode="auto">
          <a:xfrm>
            <a:off x="9537512" y="4904036"/>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Title 2"/>
          <p:cNvSpPr>
            <a:spLocks noGrp="1"/>
          </p:cNvSpPr>
          <p:nvPr>
            <p:ph type="title"/>
          </p:nvPr>
        </p:nvSpPr>
        <p:spPr>
          <a:xfrm>
            <a:off x="265903" y="379750"/>
            <a:ext cx="11426711" cy="881854"/>
          </a:xfrm>
        </p:spPr>
        <p:txBody>
          <a:bodyPr/>
          <a:lstStyle/>
          <a:p>
            <a:r>
              <a:rPr lang="en-US" dirty="0">
                <a:solidFill>
                  <a:schemeClr val="tx1"/>
                </a:solidFill>
              </a:rPr>
              <a:t>Stateful </a:t>
            </a:r>
            <a:r>
              <a:rPr lang="en-US" dirty="0" err="1">
                <a:solidFill>
                  <a:schemeClr val="tx1"/>
                </a:solidFill>
              </a:rPr>
              <a:t>Microservices</a:t>
            </a:r>
            <a:r>
              <a:rPr lang="en-US" dirty="0">
                <a:solidFill>
                  <a:schemeClr val="tx1"/>
                </a:solidFill>
              </a:rPr>
              <a:t> - Replication</a:t>
            </a:r>
          </a:p>
        </p:txBody>
      </p:sp>
      <p:sp>
        <p:nvSpPr>
          <p:cNvPr id="20" name="TextBox 19"/>
          <p:cNvSpPr txBox="1"/>
          <p:nvPr/>
        </p:nvSpPr>
        <p:spPr>
          <a:xfrm>
            <a:off x="4287955" y="5912622"/>
            <a:ext cx="7404659" cy="615522"/>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2353" kern="0" dirty="0"/>
              <a:t>Service Fabric Cluster VMs</a:t>
            </a:r>
          </a:p>
        </p:txBody>
      </p:sp>
      <p:sp>
        <p:nvSpPr>
          <p:cNvPr id="21" name="Rectangle 20"/>
          <p:cNvSpPr/>
          <p:nvPr/>
        </p:nvSpPr>
        <p:spPr bwMode="auto">
          <a:xfrm>
            <a:off x="279031" y="1807738"/>
            <a:ext cx="3394122" cy="219464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7880" tIns="87880" rIns="32959" bIns="32959" rtlCol="0" anchor="b" anchorCtr="0"/>
          <a:lstStyle/>
          <a:p>
            <a:pPr algn="ctr" defTabSz="896031">
              <a:defRPr/>
            </a:pPr>
            <a:endParaRPr lang="en-US" sz="769" kern="0" dirty="0">
              <a:solidFill>
                <a:schemeClr val="tx1"/>
              </a:solidFill>
              <a:latin typeface="Segoe UI"/>
              <a:ea typeface="Segoe UI" pitchFamily="34" charset="0"/>
              <a:cs typeface="Segoe UI" pitchFamily="34" charset="0"/>
            </a:endParaRPr>
          </a:p>
        </p:txBody>
      </p:sp>
      <p:sp>
        <p:nvSpPr>
          <p:cNvPr id="22" name="Hexagon 21"/>
          <p:cNvSpPr/>
          <p:nvPr/>
        </p:nvSpPr>
        <p:spPr bwMode="auto">
          <a:xfrm>
            <a:off x="596986" y="2046058"/>
            <a:ext cx="352396" cy="297851"/>
          </a:xfrm>
          <a:prstGeom prst="hexagon">
            <a:avLst/>
          </a:prstGeom>
          <a:solidFill>
            <a:srgbClr val="FF0000"/>
          </a:solidFill>
          <a:ln w="76200">
            <a:solidFill>
              <a:schemeClr val="bg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Hexagon 22"/>
          <p:cNvSpPr/>
          <p:nvPr/>
        </p:nvSpPr>
        <p:spPr bwMode="auto">
          <a:xfrm>
            <a:off x="596986" y="2775034"/>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24" name="Straight Connector 23"/>
          <p:cNvCxnSpPr/>
          <p:nvPr/>
        </p:nvCxnSpPr>
        <p:spPr>
          <a:xfrm>
            <a:off x="3980553" y="1775149"/>
            <a:ext cx="0" cy="4948524"/>
          </a:xfrm>
          <a:prstGeom prst="line">
            <a:avLst/>
          </a:prstGeom>
          <a:ln w="12700">
            <a:solidFill>
              <a:schemeClr val="tx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173891" y="1950011"/>
            <a:ext cx="2209046"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latin typeface="Segoe UI Semibold" panose="020B0702040204020203" pitchFamily="34" charset="0"/>
                <a:cs typeface="Segoe UI Semibold" panose="020B0702040204020203" pitchFamily="34" charset="0"/>
              </a:rPr>
              <a:t>Primary</a:t>
            </a:r>
          </a:p>
        </p:txBody>
      </p:sp>
      <p:sp>
        <p:nvSpPr>
          <p:cNvPr id="26" name="TextBox 25"/>
          <p:cNvSpPr txBox="1"/>
          <p:nvPr/>
        </p:nvSpPr>
        <p:spPr>
          <a:xfrm>
            <a:off x="1173891" y="2622009"/>
            <a:ext cx="2209046"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latin typeface="Segoe UI Semibold" panose="020B0702040204020203" pitchFamily="34" charset="0"/>
                <a:cs typeface="Segoe UI Semibold" panose="020B0702040204020203" pitchFamily="34" charset="0"/>
              </a:rPr>
              <a:t>Secondary</a:t>
            </a:r>
          </a:p>
        </p:txBody>
      </p:sp>
      <p:cxnSp>
        <p:nvCxnSpPr>
          <p:cNvPr id="27" name="Straight Arrow Connector 26"/>
          <p:cNvCxnSpPr/>
          <p:nvPr/>
        </p:nvCxnSpPr>
        <p:spPr>
          <a:xfrm>
            <a:off x="596986" y="3515450"/>
            <a:ext cx="459516" cy="0"/>
          </a:xfrm>
          <a:prstGeom prst="straightConnector1">
            <a:avLst/>
          </a:prstGeom>
          <a:ln w="57150">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173891" y="3207689"/>
            <a:ext cx="2209046"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latin typeface="Segoe UI Semibold" panose="020B0702040204020203" pitchFamily="34" charset="0"/>
                <a:cs typeface="Segoe UI Semibold" panose="020B0702040204020203" pitchFamily="34" charset="0"/>
              </a:rPr>
              <a:t>Replication</a:t>
            </a:r>
          </a:p>
        </p:txBody>
      </p:sp>
      <p:cxnSp>
        <p:nvCxnSpPr>
          <p:cNvPr id="29" name="Straight Arrow Connector 28"/>
          <p:cNvCxnSpPr>
            <a:stCxn id="11" idx="1"/>
            <a:endCxn id="10" idx="4"/>
          </p:cNvCxnSpPr>
          <p:nvPr/>
        </p:nvCxnSpPr>
        <p:spPr>
          <a:xfrm>
            <a:off x="7185429" y="2559521"/>
            <a:ext cx="1401516" cy="2347844"/>
          </a:xfrm>
          <a:prstGeom prst="straightConnector1">
            <a:avLst/>
          </a:prstGeom>
          <a:ln w="76200">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1"/>
            <a:endCxn id="16" idx="5"/>
          </p:cNvCxnSpPr>
          <p:nvPr/>
        </p:nvCxnSpPr>
        <p:spPr>
          <a:xfrm flipH="1">
            <a:off x="7168949" y="2559522"/>
            <a:ext cx="16480" cy="2343573"/>
          </a:xfrm>
          <a:prstGeom prst="straightConnector1">
            <a:avLst/>
          </a:prstGeom>
          <a:ln w="76200">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2"/>
            <a:endCxn id="12" idx="4"/>
          </p:cNvCxnSpPr>
          <p:nvPr/>
        </p:nvCxnSpPr>
        <p:spPr>
          <a:xfrm flipH="1">
            <a:off x="10541866" y="3813301"/>
            <a:ext cx="36141" cy="1090735"/>
          </a:xfrm>
          <a:prstGeom prst="straightConnector1">
            <a:avLst/>
          </a:prstGeom>
          <a:ln w="76200">
            <a:solidFill>
              <a:srgbClr val="92D05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3"/>
            <a:endCxn id="17" idx="0"/>
          </p:cNvCxnSpPr>
          <p:nvPr/>
        </p:nvCxnSpPr>
        <p:spPr>
          <a:xfrm flipH="1">
            <a:off x="7259892" y="3664375"/>
            <a:ext cx="3243653" cy="0"/>
          </a:xfrm>
          <a:prstGeom prst="straightConnector1">
            <a:avLst/>
          </a:prstGeom>
          <a:ln w="76200">
            <a:solidFill>
              <a:srgbClr val="92D05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5"/>
            <a:endCxn id="15" idx="3"/>
          </p:cNvCxnSpPr>
          <p:nvPr/>
        </p:nvCxnSpPr>
        <p:spPr>
          <a:xfrm flipV="1">
            <a:off x="5367989" y="2352320"/>
            <a:ext cx="4107262" cy="2530654"/>
          </a:xfrm>
          <a:prstGeom prst="straightConnector1">
            <a:avLst/>
          </a:prstGeom>
          <a:ln w="76200">
            <a:solidFill>
              <a:schemeClr val="accent4"/>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0"/>
            <a:endCxn id="18" idx="3"/>
          </p:cNvCxnSpPr>
          <p:nvPr/>
        </p:nvCxnSpPr>
        <p:spPr>
          <a:xfrm>
            <a:off x="5442451" y="5031899"/>
            <a:ext cx="4095061" cy="21062"/>
          </a:xfrm>
          <a:prstGeom prst="straightConnector1">
            <a:avLst/>
          </a:prstGeom>
          <a:ln w="76200">
            <a:solidFill>
              <a:schemeClr val="accent4"/>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8962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par>
                                <p:cTn id="8" presetID="14" presetClass="entr" presetSubtype="1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randombar(horizontal)">
                                      <p:cBhvr>
                                        <p:cTn id="10" dur="500"/>
                                        <p:tgtEl>
                                          <p:spTgt spid="34"/>
                                        </p:tgtEl>
                                      </p:cBhvr>
                                    </p:animEffect>
                                  </p:childTnLst>
                                </p:cTn>
                              </p:par>
                              <p:par>
                                <p:cTn id="11" presetID="14" presetClass="entr" presetSubtype="1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randombar(horizontal)">
                                      <p:cBhvr>
                                        <p:cTn id="13" dur="500"/>
                                        <p:tgtEl>
                                          <p:spTgt spid="30"/>
                                        </p:tgtEl>
                                      </p:cBhvr>
                                    </p:animEffect>
                                  </p:childTnLst>
                                </p:cTn>
                              </p:par>
                              <p:par>
                                <p:cTn id="14" presetID="14" presetClass="entr" presetSubtype="1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randombar(horizontal)">
                                      <p:cBhvr>
                                        <p:cTn id="16" dur="500"/>
                                        <p:tgtEl>
                                          <p:spTgt spid="29"/>
                                        </p:tgtEl>
                                      </p:cBhvr>
                                    </p:animEffect>
                                  </p:childTnLst>
                                </p:cTn>
                              </p:par>
                              <p:par>
                                <p:cTn id="17" presetID="14" presetClass="entr" presetSubtype="1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8586" y="1456887"/>
            <a:ext cx="3137453" cy="1344623"/>
          </a:xfrm>
          <a:prstGeom prst="rect">
            <a:avLst/>
          </a:prstGeom>
          <a:noFill/>
        </p:spPr>
        <p:txBody>
          <a:bodyPr wrap="square" lIns="179285" tIns="143428" rIns="179285" bIns="143428" rtlCol="0">
            <a:noAutofit/>
          </a:bodyPr>
          <a:lstStyle/>
          <a:p>
            <a:pPr>
              <a:lnSpc>
                <a:spcPct val="90000"/>
              </a:lnSpc>
              <a:spcAft>
                <a:spcPts val="588"/>
              </a:spcAft>
            </a:pPr>
            <a:endParaRPr lang="en-US" sz="2353" dirty="0">
              <a:gradFill>
                <a:gsLst>
                  <a:gs pos="2917">
                    <a:schemeClr val="tx1"/>
                  </a:gs>
                  <a:gs pos="30000">
                    <a:schemeClr val="tx1"/>
                  </a:gs>
                </a:gsLst>
                <a:lin ang="5400000" scaled="0"/>
              </a:gradFill>
            </a:endParaRPr>
          </a:p>
        </p:txBody>
      </p:sp>
      <p:sp>
        <p:nvSpPr>
          <p:cNvPr id="5" name="Rectangle 4"/>
          <p:cNvSpPr/>
          <p:nvPr/>
        </p:nvSpPr>
        <p:spPr bwMode="auto">
          <a:xfrm>
            <a:off x="269241" y="1456887"/>
            <a:ext cx="3742594" cy="4809002"/>
          </a:xfrm>
          <a:prstGeom prst="rect">
            <a:avLst/>
          </a:prstGeom>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961" b="1" u="sng" dirty="0">
                <a:solidFill>
                  <a:schemeClr val="tx1"/>
                </a:solidFill>
                <a:latin typeface="+mj-lt"/>
                <a:ea typeface="Segoe UI" pitchFamily="34" charset="0"/>
                <a:cs typeface="Segoe UI" pitchFamily="34" charset="0"/>
              </a:rPr>
              <a:t>Guest Executables</a:t>
            </a:r>
          </a:p>
          <a:p>
            <a:pPr algn="ctr" defTabSz="914102" fontAlgn="base">
              <a:lnSpc>
                <a:spcPct val="90000"/>
              </a:lnSpc>
              <a:spcBef>
                <a:spcPct val="0"/>
              </a:spcBef>
              <a:spcAft>
                <a:spcPct val="0"/>
              </a:spcAft>
            </a:pPr>
            <a:endParaRPr lang="en-US" sz="1961" b="1" dirty="0">
              <a:solidFill>
                <a:schemeClr val="tx1"/>
              </a:solidFill>
              <a:latin typeface="+mj-lt"/>
              <a:ea typeface="Segoe UI" pitchFamily="34" charset="0"/>
              <a:cs typeface="Segoe UI" pitchFamily="34" charset="0"/>
            </a:endParaRP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Bring any exe</a:t>
            </a:r>
          </a:p>
          <a:p>
            <a:pPr marL="336145" indent="-336145" defTabSz="914102" fontAlgn="base">
              <a:lnSpc>
                <a:spcPct val="150000"/>
              </a:lnSpc>
              <a:spcBef>
                <a:spcPct val="0"/>
              </a:spcBef>
              <a:spcAft>
                <a:spcPct val="0"/>
              </a:spcAft>
              <a:buFont typeface="Arial" panose="020B0604020202020204" pitchFamily="34" charset="0"/>
              <a:buChar char="•"/>
            </a:pPr>
            <a:r>
              <a:rPr lang="en-US" sz="1961" dirty="0">
                <a:solidFill>
                  <a:schemeClr val="tx1"/>
                </a:solidFill>
                <a:ea typeface="Segoe UI" pitchFamily="34" charset="0"/>
                <a:cs typeface="Segoe UI" pitchFamily="34" charset="0"/>
              </a:rPr>
              <a:t>Any language</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Any programming model</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Packaged as Application</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Gets versioning, upgrade, monitoring, health, etc.</a:t>
            </a:r>
          </a:p>
        </p:txBody>
      </p:sp>
      <p:sp>
        <p:nvSpPr>
          <p:cNvPr id="6" name="Rectangle 5"/>
          <p:cNvSpPr/>
          <p:nvPr/>
        </p:nvSpPr>
        <p:spPr bwMode="auto">
          <a:xfrm>
            <a:off x="4197840" y="1456887"/>
            <a:ext cx="3796318" cy="4809002"/>
          </a:xfrm>
          <a:prstGeom prst="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961" b="1" u="sng" dirty="0">
                <a:solidFill>
                  <a:schemeClr val="tx1"/>
                </a:solidFill>
                <a:latin typeface="+mj-lt"/>
                <a:ea typeface="Segoe UI" pitchFamily="34" charset="0"/>
                <a:cs typeface="Segoe UI" pitchFamily="34" charset="0"/>
              </a:rPr>
              <a:t>Reliable Services</a:t>
            </a:r>
          </a:p>
          <a:p>
            <a:pPr algn="ctr" defTabSz="914102" fontAlgn="base">
              <a:lnSpc>
                <a:spcPct val="90000"/>
              </a:lnSpc>
              <a:spcBef>
                <a:spcPct val="0"/>
              </a:spcBef>
              <a:spcAft>
                <a:spcPct val="0"/>
              </a:spcAft>
            </a:pPr>
            <a:endParaRPr lang="en-US" sz="1961" b="1" u="sng" dirty="0">
              <a:solidFill>
                <a:schemeClr val="tx1"/>
              </a:solidFill>
              <a:latin typeface="+mj-lt"/>
              <a:ea typeface="Segoe UI" pitchFamily="34" charset="0"/>
              <a:cs typeface="Segoe UI" pitchFamily="34" charset="0"/>
            </a:endParaRP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Stateless &amp; stateful services</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Concurrent, granular state changes</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Use of the Reliable Collections</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Transactions across collections</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Full platform integration </a:t>
            </a:r>
          </a:p>
        </p:txBody>
      </p:sp>
      <p:sp>
        <p:nvSpPr>
          <p:cNvPr id="7" name="Rectangle 6"/>
          <p:cNvSpPr/>
          <p:nvPr/>
        </p:nvSpPr>
        <p:spPr bwMode="auto">
          <a:xfrm>
            <a:off x="8180163" y="1456887"/>
            <a:ext cx="3796318" cy="4809002"/>
          </a:xfrm>
          <a:prstGeom prst="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961" b="1" u="sng" dirty="0">
                <a:solidFill>
                  <a:schemeClr val="tx1"/>
                </a:solidFill>
                <a:latin typeface="+mj-lt"/>
                <a:ea typeface="Segoe UI" pitchFamily="34" charset="0"/>
                <a:cs typeface="Segoe UI" pitchFamily="34" charset="0"/>
              </a:rPr>
              <a:t>Reliable Actors</a:t>
            </a:r>
          </a:p>
          <a:p>
            <a:pPr algn="ctr" defTabSz="914102" fontAlgn="base">
              <a:lnSpc>
                <a:spcPct val="90000"/>
              </a:lnSpc>
              <a:spcBef>
                <a:spcPct val="0"/>
              </a:spcBef>
              <a:spcAft>
                <a:spcPct val="0"/>
              </a:spcAft>
            </a:pPr>
            <a:endParaRPr lang="en-US" sz="1961" b="1" u="sng" dirty="0">
              <a:solidFill>
                <a:schemeClr val="tx1"/>
              </a:solidFill>
              <a:latin typeface="+mj-lt"/>
              <a:ea typeface="Segoe UI" pitchFamily="34" charset="0"/>
              <a:cs typeface="Segoe UI" pitchFamily="34" charset="0"/>
            </a:endParaRP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Stateless &amp; stateful actor objects</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Simplified programming model</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Single Threaded model</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Great for scaled out compute and state</a:t>
            </a:r>
          </a:p>
          <a:p>
            <a:pPr marL="336145" indent="-336145" defTabSz="914102" fontAlgn="base">
              <a:lnSpc>
                <a:spcPct val="150000"/>
              </a:lnSpc>
              <a:spcBef>
                <a:spcPct val="0"/>
              </a:spcBef>
              <a:spcAft>
                <a:spcPct val="0"/>
              </a:spcAft>
              <a:buFont typeface="Arial" panose="020B0604020202020204" pitchFamily="34" charset="0"/>
              <a:buChar char="•"/>
            </a:pPr>
            <a:endParaRPr lang="en-US" sz="1961" b="1" dirty="0">
              <a:solidFill>
                <a:schemeClr val="tx1"/>
              </a:solidFill>
              <a:latin typeface="+mj-lt"/>
              <a:ea typeface="Segoe UI" pitchFamily="34" charset="0"/>
              <a:cs typeface="Segoe UI" pitchFamily="34" charset="0"/>
            </a:endParaRPr>
          </a:p>
          <a:p>
            <a:pPr algn="ctr" defTabSz="914102" fontAlgn="base">
              <a:lnSpc>
                <a:spcPct val="90000"/>
              </a:lnSpc>
              <a:spcBef>
                <a:spcPct val="0"/>
              </a:spcBef>
              <a:spcAft>
                <a:spcPct val="0"/>
              </a:spcAft>
            </a:pPr>
            <a:endParaRPr lang="en-US" sz="1961" b="1" u="sng" dirty="0">
              <a:solidFill>
                <a:schemeClr val="tx1"/>
              </a:solidFill>
              <a:latin typeface="+mj-lt"/>
              <a:ea typeface="Segoe UI" pitchFamily="34" charset="0"/>
              <a:cs typeface="Segoe UI" pitchFamily="34" charset="0"/>
            </a:endParaRPr>
          </a:p>
        </p:txBody>
      </p:sp>
      <p:sp>
        <p:nvSpPr>
          <p:cNvPr id="9" name="Title 8"/>
          <p:cNvSpPr>
            <a:spLocks noGrp="1"/>
          </p:cNvSpPr>
          <p:nvPr>
            <p:ph type="title"/>
          </p:nvPr>
        </p:nvSpPr>
        <p:spPr/>
        <p:txBody>
          <a:bodyPr/>
          <a:lstStyle/>
          <a:p>
            <a:r>
              <a:rPr lang="en-US" dirty="0"/>
              <a:t>Service Fabric Programming Models</a:t>
            </a:r>
            <a:br>
              <a:rPr lang="en-US" dirty="0"/>
            </a:br>
            <a:endParaRPr lang="en-US" dirty="0"/>
          </a:p>
        </p:txBody>
      </p:sp>
    </p:spTree>
    <p:extLst>
      <p:ext uri="{BB962C8B-B14F-4D97-AF65-F5344CB8AC3E}">
        <p14:creationId xmlns:p14="http://schemas.microsoft.com/office/powerpoint/2010/main" val="138614456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p:cNvSpPr>
          <p:nvPr/>
        </p:nvSpPr>
        <p:spPr>
          <a:xfrm>
            <a:off x="562435" y="1309907"/>
            <a:ext cx="10173552" cy="125769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29523" indent="-329523" defTabSz="896354"/>
            <a:r>
              <a:rPr lang="en-US" sz="3075" dirty="0">
                <a:solidFill>
                  <a:schemeClr val="tx1"/>
                </a:solidFill>
              </a:rPr>
              <a:t>Reliable collections make it easy to build stateful services</a:t>
            </a:r>
          </a:p>
          <a:p>
            <a:pPr marL="329523" indent="-329523" defTabSz="896354"/>
            <a:r>
              <a:rPr lang="en-US" sz="3075" dirty="0">
                <a:solidFill>
                  <a:schemeClr val="tx1"/>
                </a:solidFill>
              </a:rPr>
              <a:t>An evolution of .NET collections - for the cloud</a:t>
            </a:r>
          </a:p>
          <a:p>
            <a:pPr marL="329523" indent="-329523" defTabSz="896354"/>
            <a:r>
              <a:rPr lang="en-US" sz="3075" dirty="0" err="1">
                <a:solidFill>
                  <a:schemeClr val="tx1"/>
                </a:solidFill>
              </a:rPr>
              <a:t>ReliableDictionary</a:t>
            </a:r>
            <a:r>
              <a:rPr lang="en-US" sz="3075" dirty="0">
                <a:solidFill>
                  <a:schemeClr val="tx1"/>
                </a:solidFill>
              </a:rPr>
              <a:t>&lt;T1,T2&gt; and </a:t>
            </a:r>
            <a:r>
              <a:rPr lang="en-US" sz="3075" dirty="0" err="1">
                <a:solidFill>
                  <a:schemeClr val="tx1"/>
                </a:solidFill>
              </a:rPr>
              <a:t>ReliableQueue</a:t>
            </a:r>
            <a:r>
              <a:rPr lang="en-US" sz="3075" dirty="0">
                <a:solidFill>
                  <a:schemeClr val="tx1"/>
                </a:solidFill>
              </a:rPr>
              <a:t>&lt;T&gt;</a:t>
            </a:r>
          </a:p>
          <a:p>
            <a:pPr marL="329523" indent="-329523" defTabSz="896354"/>
            <a:endParaRPr lang="en-US" sz="3075" dirty="0">
              <a:solidFill>
                <a:schemeClr val="tx1"/>
              </a:solidFill>
            </a:endParaRPr>
          </a:p>
          <a:p>
            <a:pPr marL="0" indent="0" defTabSz="896354">
              <a:buNone/>
            </a:pPr>
            <a:endParaRPr lang="en-US" sz="3075" dirty="0">
              <a:solidFill>
                <a:schemeClr val="tx1"/>
              </a:solidFill>
            </a:endParaRPr>
          </a:p>
        </p:txBody>
      </p:sp>
      <p:sp>
        <p:nvSpPr>
          <p:cNvPr id="3" name="Title 2"/>
          <p:cNvSpPr txBox="1">
            <a:spLocks/>
          </p:cNvSpPr>
          <p:nvPr/>
        </p:nvSpPr>
        <p:spPr>
          <a:xfrm>
            <a:off x="562435" y="255172"/>
            <a:ext cx="11539546" cy="1054734"/>
          </a:xfrm>
          <a:prstGeom prst="rect">
            <a:avLst/>
          </a:prstGeom>
        </p:spPr>
        <p:txBody>
          <a:bodyPr/>
          <a:lstStyle>
            <a:lvl1pPr algn="l" defTabSz="930275" rtl="0" eaLnBrk="0" fontAlgn="base" hangingPunct="0">
              <a:lnSpc>
                <a:spcPct val="90000"/>
              </a:lnSpc>
              <a:spcBef>
                <a:spcPct val="0"/>
              </a:spcBef>
              <a:spcAft>
                <a:spcPct val="0"/>
              </a:spcAft>
              <a:defRPr lang="en-US" sz="5300" kern="1200" spc="-102" dirty="0">
                <a:ln w="3175">
                  <a:noFill/>
                </a:ln>
                <a:solidFill>
                  <a:schemeClr val="tx2"/>
                </a:solidFill>
                <a:latin typeface="+mj-lt"/>
                <a:ea typeface="MS PGothic" panose="020B0600070205080204" pitchFamily="34" charset="-128"/>
                <a:cs typeface="Segoe UI" pitchFamily="34" charset="0"/>
              </a:defRPr>
            </a:lvl1pPr>
            <a:lvl2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2pPr>
            <a:lvl3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3pPr>
            <a:lvl4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4pPr>
            <a:lvl5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a:lstStyle>
          <a:p>
            <a:r>
              <a:rPr lang="en-US" sz="5196" dirty="0">
                <a:solidFill>
                  <a:schemeClr val="tx1"/>
                </a:solidFill>
              </a:rPr>
              <a:t>Programming models: Reliable Services</a:t>
            </a:r>
          </a:p>
        </p:txBody>
      </p:sp>
      <p:sp>
        <p:nvSpPr>
          <p:cNvPr id="4" name="Right Arrow 3"/>
          <p:cNvSpPr/>
          <p:nvPr/>
        </p:nvSpPr>
        <p:spPr>
          <a:xfrm>
            <a:off x="562435" y="4908209"/>
            <a:ext cx="6598292" cy="1008591"/>
          </a:xfrm>
          <a:prstGeom prst="rightArrow">
            <a:avLst/>
          </a:prstGeom>
          <a:solidFill>
            <a:srgbClr val="E7E6E6"/>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 name="TextBox 4"/>
          <p:cNvSpPr txBox="1"/>
          <p:nvPr/>
        </p:nvSpPr>
        <p:spPr>
          <a:xfrm>
            <a:off x="463104" y="3274408"/>
            <a:ext cx="2740793" cy="2143177"/>
          </a:xfrm>
          <a:prstGeom prst="rect">
            <a:avLst/>
          </a:prstGeom>
          <a:noFill/>
        </p:spPr>
        <p:txBody>
          <a:bodyPr wrap="square" lIns="179285" tIns="143428" rIns="179285" bIns="143428" rtlCol="0">
            <a:noAutofit/>
          </a:bodyPr>
          <a:lstStyle/>
          <a:p>
            <a:pPr>
              <a:lnSpc>
                <a:spcPct val="90000"/>
              </a:lnSpc>
              <a:spcAft>
                <a:spcPts val="588"/>
              </a:spcAft>
            </a:pPr>
            <a:r>
              <a:rPr lang="en-US" sz="2353" dirty="0">
                <a:latin typeface="Segoe UI Semibold" panose="020B0702040204020203" pitchFamily="34" charset="0"/>
                <a:cs typeface="Segoe UI Semibold" panose="020B0702040204020203" pitchFamily="34" charset="0"/>
              </a:rPr>
              <a:t>Collections</a:t>
            </a:r>
          </a:p>
          <a:p>
            <a:pPr marL="336145" indent="-336145">
              <a:lnSpc>
                <a:spcPct val="90000"/>
              </a:lnSpc>
              <a:spcAft>
                <a:spcPts val="588"/>
              </a:spcAft>
              <a:buFont typeface="Arial" panose="020B0604020202020204" pitchFamily="34" charset="0"/>
              <a:buChar char="•"/>
            </a:pPr>
            <a:r>
              <a:rPr lang="en-US" sz="2353" dirty="0">
                <a:latin typeface="+mj-lt"/>
              </a:rPr>
              <a:t>Single machine</a:t>
            </a:r>
          </a:p>
          <a:p>
            <a:pPr marL="336145" indent="-336145">
              <a:lnSpc>
                <a:spcPct val="90000"/>
              </a:lnSpc>
              <a:spcAft>
                <a:spcPts val="588"/>
              </a:spcAft>
              <a:buFont typeface="Arial" panose="020B0604020202020204" pitchFamily="34" charset="0"/>
              <a:buChar char="•"/>
            </a:pPr>
            <a:r>
              <a:rPr lang="en-US" sz="2353" dirty="0">
                <a:latin typeface="+mj-lt"/>
              </a:rPr>
              <a:t>Single-threaded</a:t>
            </a:r>
          </a:p>
        </p:txBody>
      </p:sp>
      <p:sp>
        <p:nvSpPr>
          <p:cNvPr id="6" name="TextBox 5"/>
          <p:cNvSpPr txBox="1"/>
          <p:nvPr/>
        </p:nvSpPr>
        <p:spPr>
          <a:xfrm>
            <a:off x="3414953" y="3274408"/>
            <a:ext cx="3660401" cy="2143177"/>
          </a:xfrm>
          <a:prstGeom prst="rect">
            <a:avLst/>
          </a:prstGeom>
          <a:noFill/>
        </p:spPr>
        <p:txBody>
          <a:bodyPr wrap="square" lIns="179285" tIns="143428" rIns="179285" bIns="143428" rtlCol="0">
            <a:noAutofit/>
          </a:bodyPr>
          <a:lstStyle/>
          <a:p>
            <a:pPr>
              <a:lnSpc>
                <a:spcPct val="90000"/>
              </a:lnSpc>
              <a:spcAft>
                <a:spcPts val="588"/>
              </a:spcAft>
            </a:pPr>
            <a:r>
              <a:rPr lang="en-US" sz="2353" dirty="0">
                <a:latin typeface="Segoe UI Semibold" panose="020B0702040204020203" pitchFamily="34" charset="0"/>
                <a:cs typeface="Segoe UI Semibold" panose="020B0702040204020203" pitchFamily="34" charset="0"/>
              </a:rPr>
              <a:t>Concurrent Collections</a:t>
            </a:r>
          </a:p>
          <a:p>
            <a:pPr marL="336145" indent="-336145">
              <a:lnSpc>
                <a:spcPct val="90000"/>
              </a:lnSpc>
              <a:spcAft>
                <a:spcPts val="588"/>
              </a:spcAft>
              <a:buFont typeface="Arial" panose="020B0604020202020204" pitchFamily="34" charset="0"/>
              <a:buChar char="•"/>
            </a:pPr>
            <a:r>
              <a:rPr lang="en-US" sz="2353" dirty="0">
                <a:latin typeface="+mj-lt"/>
              </a:rPr>
              <a:t>Single machine</a:t>
            </a:r>
          </a:p>
          <a:p>
            <a:pPr marL="336145" indent="-336145">
              <a:lnSpc>
                <a:spcPct val="90000"/>
              </a:lnSpc>
              <a:spcAft>
                <a:spcPts val="588"/>
              </a:spcAft>
              <a:buFont typeface="Arial" panose="020B0604020202020204" pitchFamily="34" charset="0"/>
              <a:buChar char="•"/>
            </a:pPr>
            <a:r>
              <a:rPr lang="en-US" sz="2353" dirty="0">
                <a:latin typeface="+mj-lt"/>
              </a:rPr>
              <a:t>Multi-threaded</a:t>
            </a:r>
          </a:p>
        </p:txBody>
      </p:sp>
      <p:sp>
        <p:nvSpPr>
          <p:cNvPr id="7" name="TextBox 6"/>
          <p:cNvSpPr txBox="1"/>
          <p:nvPr/>
        </p:nvSpPr>
        <p:spPr>
          <a:xfrm>
            <a:off x="7260060" y="3249966"/>
            <a:ext cx="4091541" cy="3316487"/>
          </a:xfrm>
          <a:prstGeom prst="rect">
            <a:avLst/>
          </a:prstGeom>
          <a:ln/>
        </p:spPr>
        <p:style>
          <a:lnRef idx="0">
            <a:schemeClr val="accent2"/>
          </a:lnRef>
          <a:fillRef idx="3">
            <a:schemeClr val="accent2"/>
          </a:fillRef>
          <a:effectRef idx="3">
            <a:schemeClr val="accent2"/>
          </a:effectRef>
          <a:fontRef idx="minor">
            <a:schemeClr val="lt1"/>
          </a:fontRef>
        </p:style>
        <p:txBody>
          <a:bodyPr wrap="square" lIns="268927" tIns="268927" rIns="179285" bIns="143428" rtlCol="0">
            <a:noAutofit/>
          </a:bodyPr>
          <a:lstStyle/>
          <a:p>
            <a:pPr>
              <a:lnSpc>
                <a:spcPct val="90000"/>
              </a:lnSpc>
              <a:spcAft>
                <a:spcPts val="588"/>
              </a:spcAft>
            </a:pPr>
            <a:r>
              <a:rPr lang="en-US" sz="2941" dirty="0">
                <a:solidFill>
                  <a:schemeClr val="tx1"/>
                </a:solidFill>
                <a:latin typeface="Segoe UI Semibold" panose="020B0702040204020203" pitchFamily="34" charset="0"/>
                <a:cs typeface="Segoe UI Semibold" panose="020B0702040204020203" pitchFamily="34" charset="0"/>
              </a:rPr>
              <a:t>Reliable Collections</a:t>
            </a:r>
          </a:p>
          <a:p>
            <a:pPr marL="336145" indent="-336145">
              <a:lnSpc>
                <a:spcPct val="90000"/>
              </a:lnSpc>
              <a:spcAft>
                <a:spcPts val="588"/>
              </a:spcAft>
              <a:buFont typeface="Arial" panose="020B0604020202020204" pitchFamily="34" charset="0"/>
              <a:buChar char="•"/>
            </a:pPr>
            <a:r>
              <a:rPr lang="en-US" sz="2941" dirty="0">
                <a:solidFill>
                  <a:schemeClr val="tx1"/>
                </a:solidFill>
                <a:latin typeface="+mj-lt"/>
              </a:rPr>
              <a:t>Multi-machine</a:t>
            </a:r>
          </a:p>
          <a:p>
            <a:pPr marL="336145" indent="-336145">
              <a:lnSpc>
                <a:spcPct val="90000"/>
              </a:lnSpc>
              <a:spcAft>
                <a:spcPts val="588"/>
              </a:spcAft>
              <a:buFont typeface="Arial" panose="020B0604020202020204" pitchFamily="34" charset="0"/>
              <a:buChar char="•"/>
            </a:pPr>
            <a:r>
              <a:rPr lang="en-US" sz="2941" dirty="0">
                <a:solidFill>
                  <a:schemeClr val="tx1"/>
                </a:solidFill>
                <a:latin typeface="+mj-lt"/>
              </a:rPr>
              <a:t>Replicated (HA)</a:t>
            </a:r>
          </a:p>
          <a:p>
            <a:pPr marL="336145" indent="-336145">
              <a:lnSpc>
                <a:spcPct val="90000"/>
              </a:lnSpc>
              <a:spcAft>
                <a:spcPts val="588"/>
              </a:spcAft>
              <a:buFont typeface="Arial" panose="020B0604020202020204" pitchFamily="34" charset="0"/>
              <a:buChar char="•"/>
            </a:pPr>
            <a:r>
              <a:rPr lang="en-US" sz="2941" dirty="0">
                <a:solidFill>
                  <a:schemeClr val="tx1"/>
                </a:solidFill>
                <a:latin typeface="+mj-lt"/>
              </a:rPr>
              <a:t>Persistence (durable)</a:t>
            </a:r>
          </a:p>
          <a:p>
            <a:pPr marL="336145" indent="-336145">
              <a:lnSpc>
                <a:spcPct val="90000"/>
              </a:lnSpc>
              <a:spcAft>
                <a:spcPts val="588"/>
              </a:spcAft>
              <a:buFont typeface="Arial" panose="020B0604020202020204" pitchFamily="34" charset="0"/>
              <a:buChar char="•"/>
            </a:pPr>
            <a:r>
              <a:rPr lang="en-US" sz="2941" dirty="0">
                <a:solidFill>
                  <a:schemeClr val="tx1"/>
                </a:solidFill>
                <a:latin typeface="+mj-lt"/>
              </a:rPr>
              <a:t>Asynchronous</a:t>
            </a:r>
          </a:p>
          <a:p>
            <a:pPr marL="336145" indent="-336145">
              <a:lnSpc>
                <a:spcPct val="90000"/>
              </a:lnSpc>
              <a:spcAft>
                <a:spcPts val="588"/>
              </a:spcAft>
              <a:buFont typeface="Arial" panose="020B0604020202020204" pitchFamily="34" charset="0"/>
              <a:buChar char="•"/>
            </a:pPr>
            <a:r>
              <a:rPr lang="en-US" sz="2941" dirty="0">
                <a:solidFill>
                  <a:schemeClr val="tx1"/>
                </a:solidFill>
                <a:latin typeface="+mj-lt"/>
              </a:rPr>
              <a:t>Transactional</a:t>
            </a:r>
          </a:p>
        </p:txBody>
      </p:sp>
    </p:spTree>
    <p:extLst>
      <p:ext uri="{BB962C8B-B14F-4D97-AF65-F5344CB8AC3E}">
        <p14:creationId xmlns:p14="http://schemas.microsoft.com/office/powerpoint/2010/main" val="313652778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Transactionally Modifying Reliable Data</a:t>
            </a:r>
          </a:p>
        </p:txBody>
      </p:sp>
      <p:sp>
        <p:nvSpPr>
          <p:cNvPr id="6" name="Rectangle 2"/>
          <p:cNvSpPr>
            <a:spLocks noGrp="1" noChangeArrowheads="1"/>
          </p:cNvSpPr>
          <p:nvPr>
            <p:ph type="body" sz="quarter" idx="10"/>
          </p:nvPr>
        </p:nvSpPr>
        <p:spPr bwMode="auto">
          <a:xfrm>
            <a:off x="12845" y="1441791"/>
            <a:ext cx="12179155" cy="51635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FF"/>
                </a:solidFill>
                <a:ea typeface="Times New Roman" panose="02020603050405020304" pitchFamily="18" charset="0"/>
                <a:cs typeface="Courier New" panose="02070309020205020404" pitchFamily="49" charset="0"/>
              </a:rPr>
              <a:t>protected</a:t>
            </a: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override</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async</a:t>
            </a: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2B91AF"/>
                </a:solidFill>
                <a:ea typeface="Times New Roman" panose="02020603050405020304" pitchFamily="18" charset="0"/>
                <a:cs typeface="Courier New" panose="02070309020205020404" pitchFamily="49" charset="0"/>
              </a:rPr>
              <a:t>Task</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RunAsync</a:t>
            </a:r>
            <a:r>
              <a:rPr lang="en-US" sz="1400" dirty="0">
                <a:solidFill>
                  <a:srgbClr val="000000"/>
                </a:solidFill>
                <a:ea typeface="Times New Roman" panose="02020603050405020304" pitchFamily="18" charset="0"/>
                <a:cs typeface="Courier New" panose="02070309020205020404" pitchFamily="49" charset="0"/>
              </a:rPr>
              <a:t>(</a:t>
            </a:r>
            <a:r>
              <a:rPr lang="en-US" sz="1400" dirty="0" err="1">
                <a:solidFill>
                  <a:srgbClr val="2B91AF"/>
                </a:solidFill>
                <a:ea typeface="Times New Roman" panose="02020603050405020304" pitchFamily="18" charset="0"/>
                <a:cs typeface="Courier New" panose="02070309020205020404" pitchFamily="49" charset="0"/>
              </a:rPr>
              <a:t>CancellationToken</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cancellationToke</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var</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requestQueue</a:t>
            </a:r>
            <a:r>
              <a:rPr lang="en-US" sz="1400" dirty="0">
                <a:solidFill>
                  <a:srgbClr val="000000"/>
                </a:solidFill>
                <a:ea typeface="Times New Roman" panose="02020603050405020304" pitchFamily="18" charset="0"/>
                <a:cs typeface="Courier New" panose="02070309020205020404" pitchFamily="49" charset="0"/>
              </a:rPr>
              <a:t> =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this</a:t>
            </a:r>
            <a:r>
              <a:rPr lang="en-US" sz="1400" dirty="0" err="1">
                <a:solidFill>
                  <a:srgbClr val="000000"/>
                </a:solidFill>
                <a:ea typeface="Times New Roman" panose="02020603050405020304" pitchFamily="18" charset="0"/>
                <a:cs typeface="Courier New" panose="02070309020205020404" pitchFamily="49" charset="0"/>
              </a:rPr>
              <a:t>.StateManager.GetOrAddAsync</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IReliableQueue</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CustomerRecord</a:t>
            </a:r>
            <a:r>
              <a:rPr lang="en-US" sz="1400" dirty="0">
                <a:solidFill>
                  <a:srgbClr val="000000"/>
                </a:solidFill>
                <a:ea typeface="Times New Roman" panose="02020603050405020304" pitchFamily="18" charset="0"/>
                <a:cs typeface="Courier New" panose="02070309020205020404" pitchFamily="49" charset="0"/>
              </a:rPr>
              <a:t>&gt;&gt;(</a:t>
            </a:r>
            <a:r>
              <a:rPr lang="en-US" sz="1400" dirty="0">
                <a:solidFill>
                  <a:srgbClr val="A31515"/>
                </a:solidFill>
                <a:ea typeface="Times New Roman" panose="02020603050405020304" pitchFamily="18" charset="0"/>
                <a:cs typeface="Courier New" panose="02070309020205020404" pitchFamily="49" charset="0"/>
              </a:rPr>
              <a:t>“requests"</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var</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locationDictionary</a:t>
            </a:r>
            <a:r>
              <a:rPr lang="en-US" sz="1400" dirty="0">
                <a:solidFill>
                  <a:srgbClr val="000000"/>
                </a:solidFill>
                <a:ea typeface="Times New Roman" panose="02020603050405020304" pitchFamily="18" charset="0"/>
                <a:cs typeface="Courier New" panose="02070309020205020404" pitchFamily="49" charset="0"/>
              </a:rPr>
              <a:t> =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this</a:t>
            </a:r>
            <a:r>
              <a:rPr lang="en-US" sz="1400" dirty="0" err="1">
                <a:solidFill>
                  <a:srgbClr val="000000"/>
                </a:solidFill>
                <a:ea typeface="Times New Roman" panose="02020603050405020304" pitchFamily="18" charset="0"/>
                <a:cs typeface="Courier New" panose="02070309020205020404" pitchFamily="49" charset="0"/>
              </a:rPr>
              <a:t>.StateManager.GetOrAddAsync</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IReliableDictionary</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Guid</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2B91AF"/>
                </a:solidFill>
                <a:ea typeface="Times New Roman" panose="02020603050405020304" pitchFamily="18" charset="0"/>
                <a:cs typeface="Courier New" panose="02070309020205020404" pitchFamily="49" charset="0"/>
              </a:rPr>
              <a:t>LocationInfo</a:t>
            </a:r>
            <a:r>
              <a:rPr lang="en-US" sz="1400" dirty="0">
                <a:solidFill>
                  <a:srgbClr val="000000"/>
                </a:solidFill>
                <a:ea typeface="Times New Roman" panose="02020603050405020304" pitchFamily="18" charset="0"/>
                <a:cs typeface="Courier New" panose="02070309020205020404" pitchFamily="49" charset="0"/>
              </a:rPr>
              <a:t>&gt;&gt;(</a:t>
            </a:r>
            <a:r>
              <a:rPr lang="en-US" sz="1400" dirty="0">
                <a:solidFill>
                  <a:srgbClr val="A31515"/>
                </a:solidFill>
                <a:ea typeface="Times New Roman" panose="02020603050405020304" pitchFamily="18" charset="0"/>
                <a:cs typeface="Courier New" panose="02070309020205020404" pitchFamily="49" charset="0"/>
              </a:rPr>
              <a:t>“</a:t>
            </a:r>
            <a:r>
              <a:rPr lang="en-US" sz="1400" dirty="0" err="1">
                <a:solidFill>
                  <a:srgbClr val="A31515"/>
                </a:solidFill>
                <a:ea typeface="Times New Roman" panose="02020603050405020304" pitchFamily="18" charset="0"/>
                <a:cs typeface="Courier New" panose="02070309020205020404" pitchFamily="49" charset="0"/>
              </a:rPr>
              <a:t>locs</a:t>
            </a:r>
            <a:r>
              <a:rPr lang="en-US" sz="1400" dirty="0">
                <a:solidFill>
                  <a:srgbClr val="A31515"/>
                </a:solidFill>
                <a:ea typeface="Times New Roman" panose="02020603050405020304" pitchFamily="18" charset="0"/>
                <a:cs typeface="Courier New" panose="02070309020205020404" pitchFamily="49" charset="0"/>
              </a:rPr>
              <a:t>"</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var</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personDictionary</a:t>
            </a:r>
            <a:r>
              <a:rPr lang="en-US" sz="1400" dirty="0">
                <a:solidFill>
                  <a:srgbClr val="000000"/>
                </a:solidFill>
                <a:ea typeface="Times New Roman" panose="02020603050405020304" pitchFamily="18" charset="0"/>
                <a:cs typeface="Courier New" panose="02070309020205020404" pitchFamily="49" charset="0"/>
              </a:rPr>
              <a:t> =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this</a:t>
            </a:r>
            <a:r>
              <a:rPr lang="en-US" sz="1400" dirty="0" err="1">
                <a:solidFill>
                  <a:srgbClr val="000000"/>
                </a:solidFill>
                <a:ea typeface="Times New Roman" panose="02020603050405020304" pitchFamily="18" charset="0"/>
                <a:cs typeface="Courier New" panose="02070309020205020404" pitchFamily="49" charset="0"/>
              </a:rPr>
              <a:t>.StateManager.GetOrAddAsync</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IReliableDictionary</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Guid</a:t>
            </a: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2B91AF"/>
                </a:solidFill>
                <a:ea typeface="Times New Roman" panose="02020603050405020304" pitchFamily="18" charset="0"/>
                <a:cs typeface="Courier New" panose="02070309020205020404" pitchFamily="49" charset="0"/>
              </a:rPr>
              <a:t>Person</a:t>
            </a:r>
            <a:r>
              <a:rPr lang="en-US" sz="1400" dirty="0">
                <a:solidFill>
                  <a:srgbClr val="000000"/>
                </a:solidFill>
                <a:ea typeface="Times New Roman" panose="02020603050405020304" pitchFamily="18" charset="0"/>
                <a:cs typeface="Courier New" panose="02070309020205020404" pitchFamily="49" charset="0"/>
              </a:rPr>
              <a:t>&gt;&gt;(</a:t>
            </a:r>
            <a:r>
              <a:rPr lang="en-US" sz="1400" dirty="0">
                <a:solidFill>
                  <a:srgbClr val="A31515"/>
                </a:solidFill>
                <a:ea typeface="Times New Roman" panose="02020603050405020304" pitchFamily="18" charset="0"/>
                <a:cs typeface="Courier New" panose="02070309020205020404" pitchFamily="49" charset="0"/>
              </a:rPr>
              <a:t>“</a:t>
            </a:r>
            <a:r>
              <a:rPr lang="en-US" sz="1400" dirty="0" err="1">
                <a:solidFill>
                  <a:srgbClr val="A31515"/>
                </a:solidFill>
                <a:ea typeface="Times New Roman" panose="02020603050405020304" pitchFamily="18" charset="0"/>
                <a:cs typeface="Courier New" panose="02070309020205020404" pitchFamily="49" charset="0"/>
              </a:rPr>
              <a:t>ppl</a:t>
            </a:r>
            <a:r>
              <a:rPr lang="en-US" sz="1400" dirty="0">
                <a:solidFill>
                  <a:srgbClr val="A31515"/>
                </a:solidFill>
                <a:ea typeface="Times New Roman" panose="02020603050405020304" pitchFamily="18" charset="0"/>
                <a:cs typeface="Courier New" panose="02070309020205020404" pitchFamily="49" charset="0"/>
              </a:rPr>
              <a:t>"</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var</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customerListDictionary</a:t>
            </a:r>
            <a:r>
              <a:rPr lang="en-US" sz="1400" dirty="0">
                <a:solidFill>
                  <a:srgbClr val="000000"/>
                </a:solidFill>
                <a:ea typeface="Times New Roman" panose="02020603050405020304" pitchFamily="18" charset="0"/>
                <a:cs typeface="Courier New" panose="02070309020205020404" pitchFamily="49" charset="0"/>
              </a:rPr>
              <a:t> =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this</a:t>
            </a:r>
            <a:r>
              <a:rPr lang="en-US" sz="1400" dirty="0" err="1">
                <a:solidFill>
                  <a:srgbClr val="000000"/>
                </a:solidFill>
                <a:ea typeface="Times New Roman" panose="02020603050405020304" pitchFamily="18" charset="0"/>
                <a:cs typeface="Courier New" panose="02070309020205020404" pitchFamily="49" charset="0"/>
              </a:rPr>
              <a:t>.StateManager.GetOrAddAsync</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IReliableDictionary</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Guid</a:t>
            </a: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object</a:t>
            </a:r>
            <a:r>
              <a:rPr lang="en-US" sz="1400" dirty="0">
                <a:solidFill>
                  <a:srgbClr val="000000"/>
                </a:solidFill>
                <a:ea typeface="Times New Roman" panose="02020603050405020304" pitchFamily="18" charset="0"/>
                <a:cs typeface="Courier New" panose="02070309020205020404" pitchFamily="49" charset="0"/>
              </a:rPr>
              <a:t>&gt;&gt;(</a:t>
            </a:r>
            <a:r>
              <a:rPr lang="en-US" sz="1400" dirty="0">
                <a:solidFill>
                  <a:srgbClr val="A31515"/>
                </a:solidFill>
                <a:ea typeface="Times New Roman" panose="02020603050405020304" pitchFamily="18" charset="0"/>
                <a:cs typeface="Courier New" panose="02070309020205020404" pitchFamily="49" charset="0"/>
              </a:rPr>
              <a:t>“customers"</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while</a:t>
            </a: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true</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cancellationToke.ThrowIfCancellationRequested</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2B91AF"/>
                </a:solidFill>
                <a:ea typeface="Times New Roman" panose="02020603050405020304" pitchFamily="18" charset="0"/>
                <a:cs typeface="Courier New" panose="02070309020205020404" pitchFamily="49" charset="0"/>
              </a:rPr>
              <a:t>Guid</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customerId</a:t>
            </a:r>
            <a:r>
              <a:rPr lang="en-US" sz="1400" dirty="0">
                <a:solidFill>
                  <a:srgbClr val="000000"/>
                </a:solidFill>
                <a:ea typeface="Times New Roman" panose="02020603050405020304" pitchFamily="18" charset="0"/>
                <a:cs typeface="Courier New" panose="02070309020205020404" pitchFamily="49" charset="0"/>
              </a:rPr>
              <a:t> = </a:t>
            </a:r>
            <a:r>
              <a:rPr lang="en-US" sz="1400" dirty="0" err="1">
                <a:solidFill>
                  <a:srgbClr val="2B91AF"/>
                </a:solidFill>
                <a:ea typeface="Times New Roman" panose="02020603050405020304" pitchFamily="18" charset="0"/>
                <a:cs typeface="Courier New" panose="02070309020205020404" pitchFamily="49" charset="0"/>
              </a:rPr>
              <a:t>Guid</a:t>
            </a:r>
            <a:r>
              <a:rPr lang="en-US" sz="1400" dirty="0" err="1">
                <a:solidFill>
                  <a:srgbClr val="000000"/>
                </a:solidFill>
                <a:ea typeface="Times New Roman" panose="02020603050405020304" pitchFamily="18" charset="0"/>
                <a:cs typeface="Courier New" panose="02070309020205020404" pitchFamily="49" charset="0"/>
              </a:rPr>
              <a:t>.NewGuid</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using</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var</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tx</a:t>
            </a:r>
            <a:r>
              <a:rPr lang="en-US" sz="1400" dirty="0">
                <a:solidFill>
                  <a:srgbClr val="000000"/>
                </a:solidFill>
                <a:ea typeface="Times New Roman" panose="02020603050405020304" pitchFamily="18" charset="0"/>
                <a:cs typeface="Courier New" panose="02070309020205020404" pitchFamily="49" charset="0"/>
              </a:rPr>
              <a:t> = </a:t>
            </a:r>
            <a:r>
              <a:rPr lang="en-US" sz="1400" dirty="0" err="1">
                <a:solidFill>
                  <a:srgbClr val="0000FF"/>
                </a:solidFill>
                <a:ea typeface="Times New Roman" panose="02020603050405020304" pitchFamily="18" charset="0"/>
                <a:cs typeface="Courier New" panose="02070309020205020404" pitchFamily="49" charset="0"/>
              </a:rPr>
              <a:t>this</a:t>
            </a:r>
            <a:r>
              <a:rPr lang="en-US" sz="1400" dirty="0" err="1">
                <a:solidFill>
                  <a:srgbClr val="000000"/>
                </a:solidFill>
                <a:ea typeface="Times New Roman" panose="02020603050405020304" pitchFamily="18" charset="0"/>
                <a:cs typeface="Courier New" panose="02070309020205020404" pitchFamily="49" charset="0"/>
              </a:rPr>
              <a:t>.StateManager.CreateTransaction</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var</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customerRequestResult</a:t>
            </a:r>
            <a:r>
              <a:rPr lang="en-US" sz="1400" dirty="0">
                <a:solidFill>
                  <a:srgbClr val="000000"/>
                </a:solidFill>
                <a:ea typeface="Times New Roman" panose="02020603050405020304" pitchFamily="18" charset="0"/>
                <a:cs typeface="Courier New" panose="02070309020205020404" pitchFamily="49" charset="0"/>
              </a:rPr>
              <a:t> =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requestQueue.TryDequeueAsync</a:t>
            </a:r>
            <a:r>
              <a:rPr lang="en-US" sz="1400" dirty="0">
                <a:solidFill>
                  <a:srgbClr val="000000"/>
                </a:solidFill>
                <a:ea typeface="Times New Roman" panose="02020603050405020304" pitchFamily="18" charset="0"/>
                <a:cs typeface="Courier New" panose="02070309020205020404" pitchFamily="49" charset="0"/>
              </a:rPr>
              <a:t>(</a:t>
            </a:r>
            <a:r>
              <a:rPr lang="en-US" sz="1400" dirty="0" err="1">
                <a:solidFill>
                  <a:srgbClr val="000000"/>
                </a:solidFill>
                <a:ea typeface="Times New Roman" panose="02020603050405020304" pitchFamily="18" charset="0"/>
                <a:cs typeface="Courier New" panose="02070309020205020404" pitchFamily="49" charset="0"/>
              </a:rPr>
              <a:t>tx</a:t>
            </a:r>
            <a:r>
              <a:rPr lang="en-US" sz="1400" dirty="0">
                <a:solidFill>
                  <a:srgbClr val="000000"/>
                </a:solidFill>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customerListDictionary.AddAsync</a:t>
            </a:r>
            <a:r>
              <a:rPr lang="en-US" sz="1400" dirty="0">
                <a:solidFill>
                  <a:srgbClr val="000000"/>
                </a:solidFill>
                <a:ea typeface="Times New Roman" panose="02020603050405020304" pitchFamily="18" charset="0"/>
                <a:cs typeface="Courier New" panose="02070309020205020404" pitchFamily="49" charset="0"/>
              </a:rPr>
              <a:t>(</a:t>
            </a:r>
            <a:r>
              <a:rPr lang="en-US" sz="1400" dirty="0" err="1">
                <a:solidFill>
                  <a:srgbClr val="000000"/>
                </a:solidFill>
                <a:ea typeface="Times New Roman" panose="02020603050405020304" pitchFamily="18" charset="0"/>
                <a:cs typeface="Courier New" panose="02070309020205020404" pitchFamily="49" charset="0"/>
              </a:rPr>
              <a:t>tx</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customerId</a:t>
            </a: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new</a:t>
            </a: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object</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personDictionary.AddAsync</a:t>
            </a:r>
            <a:r>
              <a:rPr lang="en-US" sz="1400" dirty="0">
                <a:solidFill>
                  <a:srgbClr val="000000"/>
                </a:solidFill>
                <a:ea typeface="Times New Roman" panose="02020603050405020304" pitchFamily="18" charset="0"/>
                <a:cs typeface="Courier New" panose="02070309020205020404" pitchFamily="49" charset="0"/>
              </a:rPr>
              <a:t>(</a:t>
            </a:r>
            <a:r>
              <a:rPr lang="en-US" sz="1400" dirty="0" err="1">
                <a:solidFill>
                  <a:srgbClr val="000000"/>
                </a:solidFill>
                <a:ea typeface="Times New Roman" panose="02020603050405020304" pitchFamily="18" charset="0"/>
                <a:cs typeface="Courier New" panose="02070309020205020404" pitchFamily="49" charset="0"/>
              </a:rPr>
              <a:t>tx</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customerId</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customerRequestResult.Value.person</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locationDictionary.AddAsync</a:t>
            </a:r>
            <a:r>
              <a:rPr lang="en-US" sz="1400" dirty="0">
                <a:solidFill>
                  <a:srgbClr val="000000"/>
                </a:solidFill>
                <a:ea typeface="Times New Roman" panose="02020603050405020304" pitchFamily="18" charset="0"/>
                <a:cs typeface="Courier New" panose="02070309020205020404" pitchFamily="49" charset="0"/>
              </a:rPr>
              <a:t>(</a:t>
            </a:r>
            <a:r>
              <a:rPr lang="en-US" sz="1400" dirty="0" err="1">
                <a:solidFill>
                  <a:srgbClr val="000000"/>
                </a:solidFill>
                <a:ea typeface="Times New Roman" panose="02020603050405020304" pitchFamily="18" charset="0"/>
                <a:cs typeface="Courier New" panose="02070309020205020404" pitchFamily="49" charset="0"/>
              </a:rPr>
              <a:t>tx</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customerId</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customerRequestResult.Value.locInfo</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tx.CommitAsync</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0058400" y="4411980"/>
            <a:ext cx="2282190" cy="1625060"/>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Everything happens or nothing happens!</a:t>
            </a:r>
          </a:p>
        </p:txBody>
      </p:sp>
    </p:spTree>
    <p:extLst>
      <p:ext uri="{BB962C8B-B14F-4D97-AF65-F5344CB8AC3E}">
        <p14:creationId xmlns:p14="http://schemas.microsoft.com/office/powerpoint/2010/main" val="8815106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302" y="2084187"/>
            <a:ext cx="11400728" cy="1793090"/>
          </a:xfrm>
        </p:spPr>
        <p:txBody>
          <a:bodyPr/>
          <a:lstStyle/>
          <a:p>
            <a:r>
              <a:rPr lang="en-US" dirty="0" err="1"/>
              <a:t>Microservices</a:t>
            </a:r>
            <a:r>
              <a:rPr lang="en-US" dirty="0"/>
              <a:t> with Azure Service Fabric</a:t>
            </a:r>
            <a:br>
              <a:rPr lang="en-US" dirty="0"/>
            </a:br>
            <a:r>
              <a:rPr lang="en-US" sz="2800" dirty="0"/>
              <a:t>Building and Running Services at Scale</a:t>
            </a:r>
            <a:endParaRPr lang="en-US" dirty="0"/>
          </a:p>
        </p:txBody>
      </p:sp>
      <p:sp>
        <p:nvSpPr>
          <p:cNvPr id="4" name="Text Placeholder 3"/>
          <p:cNvSpPr>
            <a:spLocks noGrp="1"/>
          </p:cNvSpPr>
          <p:nvPr>
            <p:ph type="body" sz="quarter" idx="12"/>
          </p:nvPr>
        </p:nvSpPr>
        <p:spPr/>
        <p:txBody>
          <a:bodyPr/>
          <a:lstStyle/>
          <a:p>
            <a:r>
              <a:rPr lang="en-US" dirty="0"/>
              <a:t>Matt Snider</a:t>
            </a:r>
          </a:p>
        </p:txBody>
      </p:sp>
      <p:sp>
        <p:nvSpPr>
          <p:cNvPr id="6" name="TextBox 5"/>
          <p:cNvSpPr txBox="1"/>
          <p:nvPr/>
        </p:nvSpPr>
        <p:spPr>
          <a:xfrm>
            <a:off x="1953491" y="5933208"/>
            <a:ext cx="309931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t>
            </a:r>
            <a:r>
              <a:rPr lang="en-US" sz="2400" dirty="0" err="1">
                <a:gradFill>
                  <a:gsLst>
                    <a:gs pos="2917">
                      <a:schemeClr val="tx1"/>
                    </a:gs>
                    <a:gs pos="30000">
                      <a:schemeClr val="tx1"/>
                    </a:gs>
                  </a:gsLst>
                  <a:lin ang="5400000" scaled="0"/>
                </a:gradFill>
              </a:rPr>
              <a:t>AzureServiceFabric</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55702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62435" y="255172"/>
            <a:ext cx="11539546" cy="1054734"/>
          </a:xfrm>
          <a:prstGeom prst="rect">
            <a:avLst/>
          </a:prstGeom>
        </p:spPr>
        <p:txBody>
          <a:bodyPr/>
          <a:lstStyle>
            <a:lvl1pPr algn="l" defTabSz="930275" rtl="0" eaLnBrk="0" fontAlgn="base" hangingPunct="0">
              <a:lnSpc>
                <a:spcPct val="90000"/>
              </a:lnSpc>
              <a:spcBef>
                <a:spcPct val="0"/>
              </a:spcBef>
              <a:spcAft>
                <a:spcPct val="0"/>
              </a:spcAft>
              <a:defRPr lang="en-US" sz="5300" kern="1200" spc="-102" dirty="0">
                <a:ln w="3175">
                  <a:noFill/>
                </a:ln>
                <a:solidFill>
                  <a:schemeClr val="tx2"/>
                </a:solidFill>
                <a:latin typeface="+mj-lt"/>
                <a:ea typeface="MS PGothic" panose="020B0600070205080204" pitchFamily="34" charset="-128"/>
                <a:cs typeface="Segoe UI" pitchFamily="34" charset="0"/>
              </a:defRPr>
            </a:lvl1pPr>
            <a:lvl2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2pPr>
            <a:lvl3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3pPr>
            <a:lvl4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4pPr>
            <a:lvl5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a:lstStyle>
          <a:p>
            <a:r>
              <a:rPr lang="en-US" sz="5196" dirty="0">
                <a:solidFill>
                  <a:schemeClr val="tx1"/>
                </a:solidFill>
              </a:rPr>
              <a:t>Programming models: Reliable Actors</a:t>
            </a:r>
          </a:p>
        </p:txBody>
      </p:sp>
      <p:sp>
        <p:nvSpPr>
          <p:cNvPr id="5" name="Text Placeholder 5"/>
          <p:cNvSpPr txBox="1">
            <a:spLocks/>
          </p:cNvSpPr>
          <p:nvPr/>
        </p:nvSpPr>
        <p:spPr bwMode="auto">
          <a:xfrm>
            <a:off x="412150" y="1391491"/>
            <a:ext cx="11331265" cy="49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79285" tIns="143428" rIns="179285" bIns="143428" numCol="1" anchor="t" anchorCtr="0" compatLnSpc="1">
            <a:prstTxWarp prst="textNoShape">
              <a:avLst/>
            </a:prstTxWarp>
          </a:bodyPr>
          <a:lstStyle>
            <a:lvl1pPr marL="341313" indent="-341313" algn="l" defTabSz="930275" rtl="0" eaLnBrk="0" fontAlgn="base" hangingPunct="0">
              <a:lnSpc>
                <a:spcPct val="90000"/>
              </a:lnSpc>
              <a:spcBef>
                <a:spcPct val="20000"/>
              </a:spcBef>
              <a:spcAft>
                <a:spcPct val="0"/>
              </a:spcAft>
              <a:buSzPct val="90000"/>
              <a:buFont typeface="Arial" panose="020B0604020202020204" pitchFamily="34" charset="0"/>
              <a:buChar char="•"/>
              <a:defRPr sz="3900" kern="1200">
                <a:solidFill>
                  <a:schemeClr val="tx2"/>
                </a:solidFill>
                <a:latin typeface="+mj-lt"/>
                <a:ea typeface="MS PGothic" panose="020B0600070205080204" pitchFamily="34" charset="-128"/>
                <a:cs typeface="MS PGothic"/>
              </a:defRPr>
            </a:lvl1pPr>
            <a:lvl2pPr marL="582613" indent="-239713" algn="l" defTabSz="930275" rtl="0" eaLnBrk="0" fontAlgn="base" hangingPunct="0">
              <a:lnSpc>
                <a:spcPct val="90000"/>
              </a:lnSpc>
              <a:spcBef>
                <a:spcPct val="20000"/>
              </a:spcBef>
              <a:spcAft>
                <a:spcPct val="0"/>
              </a:spcAft>
              <a:buSzPct val="90000"/>
              <a:buFont typeface="Arial" panose="020B0604020202020204" pitchFamily="34" charset="0"/>
              <a:buChar char="•"/>
              <a:defRPr sz="2400" kern="1200">
                <a:solidFill>
                  <a:schemeClr val="tx2"/>
                </a:solidFill>
                <a:latin typeface="+mn-lt"/>
                <a:ea typeface="MS PGothic" panose="020B0600070205080204" pitchFamily="34" charset="-128"/>
                <a:cs typeface="MS PGothic"/>
              </a:defRPr>
            </a:lvl2pPr>
            <a:lvl3pPr marL="798513" indent="-227013" algn="l" defTabSz="930275" rtl="0" eaLnBrk="0" fontAlgn="base" hangingPunct="0">
              <a:lnSpc>
                <a:spcPct val="90000"/>
              </a:lnSpc>
              <a:spcBef>
                <a:spcPct val="20000"/>
              </a:spcBef>
              <a:spcAft>
                <a:spcPct val="0"/>
              </a:spcAft>
              <a:buSzPct val="90000"/>
              <a:buFont typeface="Arial" panose="020B0604020202020204" pitchFamily="34" charset="0"/>
              <a:buChar char="•"/>
              <a:defRPr sz="2000" kern="1200">
                <a:solidFill>
                  <a:schemeClr val="tx2"/>
                </a:solidFill>
                <a:latin typeface="+mn-lt"/>
                <a:ea typeface="MS PGothic" panose="020B0600070205080204" pitchFamily="34" charset="-128"/>
                <a:cs typeface="MS PGothic"/>
              </a:defRPr>
            </a:lvl3pPr>
            <a:lvl4pPr marL="1027113" indent="-227013" algn="l" defTabSz="930275" rtl="0" eaLnBrk="0" fontAlgn="base" hangingPunct="0">
              <a:lnSpc>
                <a:spcPct val="90000"/>
              </a:lnSpc>
              <a:spcBef>
                <a:spcPct val="20000"/>
              </a:spcBef>
              <a:spcAft>
                <a:spcPct val="0"/>
              </a:spcAft>
              <a:buSzPct val="90000"/>
              <a:buFont typeface="Arial" panose="020B0604020202020204" pitchFamily="34" charset="0"/>
              <a:buChar char="•"/>
              <a:defRPr kern="1200">
                <a:solidFill>
                  <a:schemeClr val="tx2"/>
                </a:solidFill>
                <a:latin typeface="+mn-lt"/>
                <a:ea typeface="MS PGothic" panose="020B0600070205080204" pitchFamily="34" charset="-128"/>
                <a:cs typeface="MS PGothic"/>
              </a:defRPr>
            </a:lvl4pPr>
            <a:lvl5pPr marL="1255713" indent="-227013" algn="l" defTabSz="930275" rtl="0" eaLnBrk="0" fontAlgn="base" hangingPunct="0">
              <a:lnSpc>
                <a:spcPct val="90000"/>
              </a:lnSpc>
              <a:spcBef>
                <a:spcPct val="20000"/>
              </a:spcBef>
              <a:spcAft>
                <a:spcPct val="0"/>
              </a:spcAft>
              <a:buSzPct val="90000"/>
              <a:buFont typeface="Arial" panose="020B0604020202020204" pitchFamily="34" charset="0"/>
              <a:buChar char="•"/>
              <a:defRPr kern="1200">
                <a:solidFill>
                  <a:schemeClr val="tx2"/>
                </a:solidFill>
                <a:latin typeface="+mn-lt"/>
                <a:ea typeface="MS PGothic" panose="020B0600070205080204" pitchFamily="34" charset="-128"/>
                <a:cs typeface="MS PGothic"/>
              </a:defRPr>
            </a:lvl5pPr>
            <a:lvl6pPr marL="2564578"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66"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53"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42"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137" dirty="0">
                <a:solidFill>
                  <a:schemeClr val="tx1"/>
                </a:solidFill>
              </a:rPr>
              <a:t>Independent units of compute and state</a:t>
            </a:r>
          </a:p>
          <a:p>
            <a:r>
              <a:rPr lang="en-US" sz="3137" dirty="0">
                <a:solidFill>
                  <a:schemeClr val="tx1"/>
                </a:solidFill>
              </a:rPr>
              <a:t>Large number of them executing in parallel</a:t>
            </a:r>
          </a:p>
          <a:p>
            <a:r>
              <a:rPr lang="en-US" sz="3137" dirty="0">
                <a:solidFill>
                  <a:schemeClr val="tx1"/>
                </a:solidFill>
              </a:rPr>
              <a:t>Communicates using asynchronous messaging</a:t>
            </a:r>
          </a:p>
          <a:p>
            <a:r>
              <a:rPr lang="en-US" sz="3137" dirty="0">
                <a:solidFill>
                  <a:schemeClr val="tx1"/>
                </a:solidFill>
              </a:rPr>
              <a:t>Single threaded execution</a:t>
            </a:r>
          </a:p>
          <a:p>
            <a:r>
              <a:rPr lang="en-US" sz="3137" dirty="0">
                <a:solidFill>
                  <a:schemeClr val="tx1"/>
                </a:solidFill>
              </a:rPr>
              <a:t>Automatically created and dehydrated as necessary</a:t>
            </a:r>
          </a:p>
        </p:txBody>
      </p:sp>
      <p:grpSp>
        <p:nvGrpSpPr>
          <p:cNvPr id="6" name="Group 5"/>
          <p:cNvGrpSpPr/>
          <p:nvPr/>
        </p:nvGrpSpPr>
        <p:grpSpPr>
          <a:xfrm>
            <a:off x="4841019" y="4325415"/>
            <a:ext cx="673556" cy="696382"/>
            <a:chOff x="4604545" y="1640238"/>
            <a:chExt cx="392110" cy="392110"/>
          </a:xfrm>
          <a:solidFill>
            <a:schemeClr val="tx1"/>
          </a:solidFill>
        </p:grpSpPr>
        <p:grpSp>
          <p:nvGrpSpPr>
            <p:cNvPr id="7" name="Group 36"/>
            <p:cNvGrpSpPr/>
            <p:nvPr/>
          </p:nvGrpSpPr>
          <p:grpSpPr bwMode="black">
            <a:xfrm>
              <a:off x="4673640" y="1736214"/>
              <a:ext cx="253920" cy="200159"/>
              <a:chOff x="3358790" y="376388"/>
              <a:chExt cx="1516063" cy="1195388"/>
            </a:xfrm>
            <a:grpFill/>
          </p:grpSpPr>
          <p:sp>
            <p:nvSpPr>
              <p:cNvPr id="9"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10"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11"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12"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13" name="Oval 30"/>
              <p:cNvSpPr>
                <a:spLocks noChangeArrowheads="1"/>
              </p:cNvSpPr>
              <p:nvPr/>
            </p:nvSpPr>
            <p:spPr bwMode="black">
              <a:xfrm>
                <a:off x="3647715" y="930426"/>
                <a:ext cx="239713" cy="239713"/>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14" name="Oval 31"/>
              <p:cNvSpPr>
                <a:spLocks noChangeArrowheads="1"/>
              </p:cNvSpPr>
              <p:nvPr/>
            </p:nvSpPr>
            <p:spPr bwMode="black">
              <a:xfrm>
                <a:off x="3933465" y="1020913"/>
                <a:ext cx="182563" cy="179388"/>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grpSp>
        <p:sp>
          <p:nvSpPr>
            <p:cNvPr id="8" name="Donut 7"/>
            <p:cNvSpPr>
              <a:spLocks noChangeAspect="1"/>
            </p:cNvSpPr>
            <p:nvPr/>
          </p:nvSpPr>
          <p:spPr bwMode="auto">
            <a:xfrm>
              <a:off x="4604545" y="1640238"/>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grpSp>
        <p:nvGrpSpPr>
          <p:cNvPr id="15" name="Group 14"/>
          <p:cNvGrpSpPr/>
          <p:nvPr/>
        </p:nvGrpSpPr>
        <p:grpSpPr>
          <a:xfrm>
            <a:off x="7086197" y="5415949"/>
            <a:ext cx="673556" cy="696382"/>
            <a:chOff x="4046256" y="2408118"/>
            <a:chExt cx="392110" cy="392110"/>
          </a:xfrm>
          <a:solidFill>
            <a:schemeClr val="tx1"/>
          </a:solidFill>
        </p:grpSpPr>
        <p:grpSp>
          <p:nvGrpSpPr>
            <p:cNvPr id="16" name="Group 142"/>
            <p:cNvGrpSpPr/>
            <p:nvPr/>
          </p:nvGrpSpPr>
          <p:grpSpPr bwMode="black">
            <a:xfrm>
              <a:off x="4134994" y="2521400"/>
              <a:ext cx="214635" cy="165546"/>
              <a:chOff x="6673850" y="4338638"/>
              <a:chExt cx="1403351" cy="1082675"/>
            </a:xfrm>
            <a:grpFill/>
          </p:grpSpPr>
          <p:sp>
            <p:nvSpPr>
              <p:cNvPr id="18"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19"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0"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1" name="Oval 250"/>
              <p:cNvSpPr>
                <a:spLocks noChangeArrowheads="1"/>
              </p:cNvSpPr>
              <p:nvPr/>
            </p:nvSpPr>
            <p:spPr bwMode="black">
              <a:xfrm>
                <a:off x="7351713" y="4338638"/>
                <a:ext cx="209550" cy="214313"/>
              </a:xfrm>
              <a:prstGeom prst="ellipse">
                <a:avLst/>
              </a:pr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2"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3"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4"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5" name="Oval 254"/>
              <p:cNvSpPr>
                <a:spLocks noChangeArrowheads="1"/>
              </p:cNvSpPr>
              <p:nvPr/>
            </p:nvSpPr>
            <p:spPr bwMode="black">
              <a:xfrm>
                <a:off x="6888163" y="4386263"/>
                <a:ext cx="274638" cy="269875"/>
              </a:xfrm>
              <a:prstGeom prst="ellipse">
                <a:avLst/>
              </a:pr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6"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7"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8"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grpSp>
        <p:sp>
          <p:nvSpPr>
            <p:cNvPr id="17" name="Donut 16"/>
            <p:cNvSpPr>
              <a:spLocks noChangeAspect="1"/>
            </p:cNvSpPr>
            <p:nvPr/>
          </p:nvSpPr>
          <p:spPr bwMode="auto">
            <a:xfrm>
              <a:off x="4046256" y="2408118"/>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sp>
        <p:nvSpPr>
          <p:cNvPr id="29" name="Freeform 14"/>
          <p:cNvSpPr>
            <a:spLocks noEditPoints="1"/>
          </p:cNvSpPr>
          <p:nvPr/>
        </p:nvSpPr>
        <p:spPr bwMode="black">
          <a:xfrm>
            <a:off x="7140391" y="4425370"/>
            <a:ext cx="676287" cy="696384"/>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chemeClr val="tx1"/>
          </a:solid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765" kern="0" dirty="0">
              <a:solidFill>
                <a:schemeClr val="tx1"/>
              </a:solidFill>
              <a:latin typeface="Blender Pro Book"/>
            </a:endParaRPr>
          </a:p>
        </p:txBody>
      </p:sp>
      <p:grpSp>
        <p:nvGrpSpPr>
          <p:cNvPr id="30" name="Group 29"/>
          <p:cNvGrpSpPr/>
          <p:nvPr/>
        </p:nvGrpSpPr>
        <p:grpSpPr>
          <a:xfrm>
            <a:off x="3080225" y="4312433"/>
            <a:ext cx="673556" cy="696382"/>
            <a:chOff x="4179295" y="3183652"/>
            <a:chExt cx="392110" cy="392110"/>
          </a:xfrm>
          <a:solidFill>
            <a:schemeClr val="tx1"/>
          </a:solidFill>
        </p:grpSpPr>
        <p:sp>
          <p:nvSpPr>
            <p:cNvPr id="31"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a:solidFill>
                <a:schemeClr val="bg1"/>
              </a:solidFill>
            </a:ln>
          </p:spPr>
          <p:style>
            <a:lnRef idx="2">
              <a:schemeClr val="dk1"/>
            </a:lnRef>
            <a:fillRef idx="1">
              <a:schemeClr val="lt1"/>
            </a:fillRef>
            <a:effectRef idx="0">
              <a:schemeClr val="dk1"/>
            </a:effectRef>
            <a:fontRef idx="minor">
              <a:schemeClr val="dk1"/>
            </a:fontRef>
          </p:style>
          <p:txBody>
            <a:bodyPr vert="horz" wrap="square" lIns="80680" tIns="40341" rIns="80680" bIns="40341"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32" name="Donut 31"/>
            <p:cNvSpPr>
              <a:spLocks noChangeAspect="1"/>
            </p:cNvSpPr>
            <p:nvPr/>
          </p:nvSpPr>
          <p:spPr bwMode="auto">
            <a:xfrm>
              <a:off x="4179295" y="3183652"/>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sp>
        <p:nvSpPr>
          <p:cNvPr id="33" name="Freeform 46"/>
          <p:cNvSpPr>
            <a:spLocks noEditPoints="1"/>
          </p:cNvSpPr>
          <p:nvPr/>
        </p:nvSpPr>
        <p:spPr bwMode="black">
          <a:xfrm>
            <a:off x="8124019" y="4813900"/>
            <a:ext cx="689925" cy="673835"/>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tx1"/>
          </a:solid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765" kern="0" dirty="0">
              <a:solidFill>
                <a:schemeClr val="tx1"/>
              </a:solidFill>
              <a:latin typeface="Blender Pro Book"/>
            </a:endParaRPr>
          </a:p>
        </p:txBody>
      </p:sp>
      <p:sp>
        <p:nvSpPr>
          <p:cNvPr id="34" name="Freeform 22"/>
          <p:cNvSpPr>
            <a:spLocks noEditPoints="1"/>
          </p:cNvSpPr>
          <p:nvPr/>
        </p:nvSpPr>
        <p:spPr bwMode="black">
          <a:xfrm>
            <a:off x="6132302" y="5906463"/>
            <a:ext cx="676287" cy="702022"/>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chemeClr val="tx1"/>
          </a:solid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765" kern="0" dirty="0">
              <a:solidFill>
                <a:schemeClr val="tx1"/>
              </a:solidFill>
              <a:latin typeface="Blender Pro Book"/>
            </a:endParaRPr>
          </a:p>
        </p:txBody>
      </p:sp>
      <p:grpSp>
        <p:nvGrpSpPr>
          <p:cNvPr id="35" name="Group 34"/>
          <p:cNvGrpSpPr/>
          <p:nvPr/>
        </p:nvGrpSpPr>
        <p:grpSpPr>
          <a:xfrm>
            <a:off x="8090355" y="5922265"/>
            <a:ext cx="673556" cy="696382"/>
            <a:chOff x="4604545" y="1640238"/>
            <a:chExt cx="392110" cy="392110"/>
          </a:xfrm>
          <a:solidFill>
            <a:schemeClr val="tx1"/>
          </a:solidFill>
        </p:grpSpPr>
        <p:grpSp>
          <p:nvGrpSpPr>
            <p:cNvPr id="36" name="Group 36"/>
            <p:cNvGrpSpPr/>
            <p:nvPr/>
          </p:nvGrpSpPr>
          <p:grpSpPr bwMode="black">
            <a:xfrm>
              <a:off x="4673640" y="1736214"/>
              <a:ext cx="253920" cy="200159"/>
              <a:chOff x="3358790" y="376388"/>
              <a:chExt cx="1516063" cy="1195388"/>
            </a:xfrm>
            <a:grpFill/>
          </p:grpSpPr>
          <p:sp>
            <p:nvSpPr>
              <p:cNvPr id="38"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39"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40"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41"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42" name="Oval 30"/>
              <p:cNvSpPr>
                <a:spLocks noChangeArrowheads="1"/>
              </p:cNvSpPr>
              <p:nvPr/>
            </p:nvSpPr>
            <p:spPr bwMode="black">
              <a:xfrm>
                <a:off x="3647715" y="930426"/>
                <a:ext cx="239713" cy="239713"/>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43" name="Oval 31"/>
              <p:cNvSpPr>
                <a:spLocks noChangeArrowheads="1"/>
              </p:cNvSpPr>
              <p:nvPr/>
            </p:nvSpPr>
            <p:spPr bwMode="black">
              <a:xfrm>
                <a:off x="3933465" y="1020913"/>
                <a:ext cx="182563" cy="179388"/>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grpSp>
        <p:sp>
          <p:nvSpPr>
            <p:cNvPr id="37" name="Donut 36"/>
            <p:cNvSpPr>
              <a:spLocks noChangeAspect="1"/>
            </p:cNvSpPr>
            <p:nvPr/>
          </p:nvSpPr>
          <p:spPr bwMode="auto">
            <a:xfrm>
              <a:off x="4604545" y="1640238"/>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grpSp>
        <p:nvGrpSpPr>
          <p:cNvPr id="44" name="Group 43"/>
          <p:cNvGrpSpPr/>
          <p:nvPr/>
        </p:nvGrpSpPr>
        <p:grpSpPr>
          <a:xfrm>
            <a:off x="9038720" y="4525817"/>
            <a:ext cx="673556" cy="696382"/>
            <a:chOff x="4046256" y="2408118"/>
            <a:chExt cx="392110" cy="392110"/>
          </a:xfrm>
          <a:solidFill>
            <a:schemeClr val="tx1"/>
          </a:solidFill>
        </p:grpSpPr>
        <p:grpSp>
          <p:nvGrpSpPr>
            <p:cNvPr id="45" name="Group 142"/>
            <p:cNvGrpSpPr/>
            <p:nvPr/>
          </p:nvGrpSpPr>
          <p:grpSpPr bwMode="black">
            <a:xfrm>
              <a:off x="4134994" y="2521400"/>
              <a:ext cx="214635" cy="165546"/>
              <a:chOff x="6673850" y="4338638"/>
              <a:chExt cx="1403351" cy="1082675"/>
            </a:xfrm>
            <a:grpFill/>
          </p:grpSpPr>
          <p:sp>
            <p:nvSpPr>
              <p:cNvPr id="47"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48"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49"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0" name="Oval 250"/>
              <p:cNvSpPr>
                <a:spLocks noChangeArrowheads="1"/>
              </p:cNvSpPr>
              <p:nvPr/>
            </p:nvSpPr>
            <p:spPr bwMode="black">
              <a:xfrm>
                <a:off x="7351713" y="4338638"/>
                <a:ext cx="209550" cy="214313"/>
              </a:xfrm>
              <a:prstGeom prst="ellipse">
                <a:avLst/>
              </a:pr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1"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2"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3"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4" name="Oval 254"/>
              <p:cNvSpPr>
                <a:spLocks noChangeArrowheads="1"/>
              </p:cNvSpPr>
              <p:nvPr/>
            </p:nvSpPr>
            <p:spPr bwMode="black">
              <a:xfrm>
                <a:off x="6888163" y="4386263"/>
                <a:ext cx="274638" cy="269875"/>
              </a:xfrm>
              <a:prstGeom prst="ellipse">
                <a:avLst/>
              </a:pr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5"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6"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7"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grpSp>
        <p:sp>
          <p:nvSpPr>
            <p:cNvPr id="46" name="Donut 45"/>
            <p:cNvSpPr>
              <a:spLocks noChangeAspect="1"/>
            </p:cNvSpPr>
            <p:nvPr/>
          </p:nvSpPr>
          <p:spPr bwMode="auto">
            <a:xfrm>
              <a:off x="4046256" y="2408118"/>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grpSp>
        <p:nvGrpSpPr>
          <p:cNvPr id="58" name="Group 57"/>
          <p:cNvGrpSpPr/>
          <p:nvPr/>
        </p:nvGrpSpPr>
        <p:grpSpPr>
          <a:xfrm>
            <a:off x="4034274" y="5906463"/>
            <a:ext cx="673556" cy="696382"/>
            <a:chOff x="3233165" y="1874357"/>
            <a:chExt cx="392110" cy="392110"/>
          </a:xfrm>
          <a:solidFill>
            <a:schemeClr val="tx1"/>
          </a:solidFill>
        </p:grpSpPr>
        <p:sp>
          <p:nvSpPr>
            <p:cNvPr id="59"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0677" tIns="40338" rIns="80677" bIns="40338"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0" name="Donut 59"/>
            <p:cNvSpPr>
              <a:spLocks noChangeAspect="1"/>
            </p:cNvSpPr>
            <p:nvPr/>
          </p:nvSpPr>
          <p:spPr bwMode="auto">
            <a:xfrm>
              <a:off x="3233165" y="1874357"/>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grpSp>
        <p:nvGrpSpPr>
          <p:cNvPr id="61" name="Group 60"/>
          <p:cNvGrpSpPr/>
          <p:nvPr/>
        </p:nvGrpSpPr>
        <p:grpSpPr>
          <a:xfrm>
            <a:off x="6044488" y="4851347"/>
            <a:ext cx="673556" cy="696382"/>
            <a:chOff x="4604545" y="1640238"/>
            <a:chExt cx="392110" cy="392110"/>
          </a:xfrm>
          <a:solidFill>
            <a:schemeClr val="tx1"/>
          </a:solidFill>
        </p:grpSpPr>
        <p:grpSp>
          <p:nvGrpSpPr>
            <p:cNvPr id="62" name="Group 36"/>
            <p:cNvGrpSpPr/>
            <p:nvPr/>
          </p:nvGrpSpPr>
          <p:grpSpPr bwMode="black">
            <a:xfrm>
              <a:off x="4673640" y="1736214"/>
              <a:ext cx="253920" cy="200159"/>
              <a:chOff x="3358790" y="376388"/>
              <a:chExt cx="1516063" cy="1195388"/>
            </a:xfrm>
            <a:grpFill/>
          </p:grpSpPr>
          <p:sp>
            <p:nvSpPr>
              <p:cNvPr id="64"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5"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6"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7"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8" name="Oval 30"/>
              <p:cNvSpPr>
                <a:spLocks noChangeArrowheads="1"/>
              </p:cNvSpPr>
              <p:nvPr/>
            </p:nvSpPr>
            <p:spPr bwMode="black">
              <a:xfrm>
                <a:off x="3647715" y="930426"/>
                <a:ext cx="239713" cy="239713"/>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9" name="Oval 31"/>
              <p:cNvSpPr>
                <a:spLocks noChangeArrowheads="1"/>
              </p:cNvSpPr>
              <p:nvPr/>
            </p:nvSpPr>
            <p:spPr bwMode="black">
              <a:xfrm>
                <a:off x="3933465" y="1020913"/>
                <a:ext cx="182563" cy="179388"/>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grpSp>
        <p:sp>
          <p:nvSpPr>
            <p:cNvPr id="63" name="Donut 62"/>
            <p:cNvSpPr>
              <a:spLocks noChangeAspect="1"/>
            </p:cNvSpPr>
            <p:nvPr/>
          </p:nvSpPr>
          <p:spPr bwMode="auto">
            <a:xfrm>
              <a:off x="4604545" y="1640238"/>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sp>
        <p:nvSpPr>
          <p:cNvPr id="70" name="Freeform 14"/>
          <p:cNvSpPr>
            <a:spLocks noEditPoints="1"/>
          </p:cNvSpPr>
          <p:nvPr/>
        </p:nvSpPr>
        <p:spPr bwMode="black">
          <a:xfrm>
            <a:off x="3795344" y="4911786"/>
            <a:ext cx="676287" cy="696384"/>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chemeClr val="tx1"/>
          </a:solid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765" kern="0" dirty="0">
              <a:solidFill>
                <a:schemeClr val="tx1"/>
              </a:solidFill>
              <a:latin typeface="Blender Pro Book"/>
            </a:endParaRPr>
          </a:p>
        </p:txBody>
      </p:sp>
      <p:grpSp>
        <p:nvGrpSpPr>
          <p:cNvPr id="71" name="Group 70"/>
          <p:cNvGrpSpPr/>
          <p:nvPr/>
        </p:nvGrpSpPr>
        <p:grpSpPr>
          <a:xfrm>
            <a:off x="4961627" y="5362881"/>
            <a:ext cx="673556" cy="696382"/>
            <a:chOff x="3233165" y="1874357"/>
            <a:chExt cx="392110" cy="392110"/>
          </a:xfrm>
          <a:solidFill>
            <a:schemeClr val="tx1"/>
          </a:solidFill>
        </p:grpSpPr>
        <p:sp>
          <p:nvSpPr>
            <p:cNvPr id="72"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0677" tIns="40338" rIns="80677" bIns="40338"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73" name="Donut 72"/>
            <p:cNvSpPr>
              <a:spLocks noChangeAspect="1"/>
            </p:cNvSpPr>
            <p:nvPr/>
          </p:nvSpPr>
          <p:spPr bwMode="auto">
            <a:xfrm>
              <a:off x="3233165" y="1874357"/>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sp>
        <p:nvSpPr>
          <p:cNvPr id="74" name="Freeform 73"/>
          <p:cNvSpPr>
            <a:spLocks noEditPoints="1"/>
          </p:cNvSpPr>
          <p:nvPr/>
        </p:nvSpPr>
        <p:spPr bwMode="black">
          <a:xfrm>
            <a:off x="2708786" y="5230690"/>
            <a:ext cx="673562" cy="696388"/>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chemeClr val="tx1"/>
          </a:solid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765" kern="0" dirty="0">
              <a:solidFill>
                <a:schemeClr val="tx1"/>
              </a:solidFill>
              <a:latin typeface="Blender Pro Book"/>
            </a:endParaRPr>
          </a:p>
        </p:txBody>
      </p:sp>
      <p:grpSp>
        <p:nvGrpSpPr>
          <p:cNvPr id="75" name="Group 74"/>
          <p:cNvGrpSpPr/>
          <p:nvPr/>
        </p:nvGrpSpPr>
        <p:grpSpPr>
          <a:xfrm>
            <a:off x="9038720" y="5490772"/>
            <a:ext cx="673556" cy="696382"/>
            <a:chOff x="3233165" y="1874357"/>
            <a:chExt cx="392110" cy="392110"/>
          </a:xfrm>
          <a:solidFill>
            <a:schemeClr val="tx1"/>
          </a:solidFill>
        </p:grpSpPr>
        <p:sp>
          <p:nvSpPr>
            <p:cNvPr id="76"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0677" tIns="40338" rIns="80677" bIns="40338"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77" name="Donut 76"/>
            <p:cNvSpPr>
              <a:spLocks noChangeAspect="1"/>
            </p:cNvSpPr>
            <p:nvPr/>
          </p:nvSpPr>
          <p:spPr bwMode="auto">
            <a:xfrm>
              <a:off x="3233165" y="1874357"/>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spTree>
    <p:extLst>
      <p:ext uri="{BB962C8B-B14F-4D97-AF65-F5344CB8AC3E}">
        <p14:creationId xmlns:p14="http://schemas.microsoft.com/office/powerpoint/2010/main" val="313541578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a:t>Running </a:t>
            </a:r>
            <a:r>
              <a:rPr lang="en-US" dirty="0" err="1"/>
              <a:t>Microservices</a:t>
            </a:r>
            <a:r>
              <a:rPr lang="en-US" dirty="0"/>
              <a:t> at Scale</a:t>
            </a:r>
          </a:p>
        </p:txBody>
      </p:sp>
    </p:spTree>
    <p:extLst>
      <p:ext uri="{BB962C8B-B14F-4D97-AF65-F5344CB8AC3E}">
        <p14:creationId xmlns:p14="http://schemas.microsoft.com/office/powerpoint/2010/main" val="426590562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070779" y="3741391"/>
            <a:ext cx="1502308" cy="2850539"/>
          </a:xfrm>
          <a:prstGeom prst="roundRect">
            <a:avLst/>
          </a:prstGeom>
          <a:solidFill>
            <a:schemeClr val="bg1">
              <a:lumMod val="60000"/>
              <a:lumOff val="40000"/>
            </a:schemeClr>
          </a:solidFill>
          <a:ln w="9525" cap="flat" cmpd="sng" algn="ctr">
            <a:noFill/>
            <a:prstDash val="solid"/>
          </a:ln>
          <a:effectLst>
            <a:outerShdw blurRad="38100" dist="25400" dir="5400000" rotWithShape="0">
              <a:srgbClr val="000000">
                <a:alpha val="40000"/>
              </a:srgbClr>
            </a:outerShdw>
          </a:effectLst>
        </p:spPr>
        <p:txBody>
          <a:bodyPr rtlCol="0" anchor="t"/>
          <a:lstStyle/>
          <a:p>
            <a:pPr algn="ctr" defTabSz="1218996">
              <a:defRPr/>
            </a:pPr>
            <a:r>
              <a:rPr lang="en-US" sz="1961" kern="0" dirty="0">
                <a:solidFill>
                  <a:srgbClr val="FFFFFF"/>
                </a:solidFill>
                <a:latin typeface="Segoe UI Light"/>
              </a:rPr>
              <a:t>Node 5</a:t>
            </a:r>
          </a:p>
        </p:txBody>
      </p:sp>
      <p:sp>
        <p:nvSpPr>
          <p:cNvPr id="7" name="Rounded Rectangle 6"/>
          <p:cNvSpPr/>
          <p:nvPr/>
        </p:nvSpPr>
        <p:spPr>
          <a:xfrm>
            <a:off x="6246666" y="3741391"/>
            <a:ext cx="1502308" cy="2850539"/>
          </a:xfrm>
          <a:prstGeom prst="roundRect">
            <a:avLst/>
          </a:prstGeom>
          <a:solidFill>
            <a:schemeClr val="bg1">
              <a:lumMod val="60000"/>
              <a:lumOff val="40000"/>
            </a:schemeClr>
          </a:solidFill>
          <a:ln w="9525" cap="flat" cmpd="sng" algn="ctr">
            <a:noFill/>
            <a:prstDash val="solid"/>
          </a:ln>
          <a:effectLst>
            <a:outerShdw blurRad="38100" dist="25400" dir="5400000" rotWithShape="0">
              <a:srgbClr val="000000">
                <a:alpha val="40000"/>
              </a:srgbClr>
            </a:outerShdw>
          </a:effectLst>
        </p:spPr>
        <p:txBody>
          <a:bodyPr rtlCol="0" anchor="t"/>
          <a:lstStyle/>
          <a:p>
            <a:pPr algn="ctr" defTabSz="1218996">
              <a:defRPr/>
            </a:pPr>
            <a:r>
              <a:rPr lang="en-US" sz="1961" kern="0" dirty="0">
                <a:solidFill>
                  <a:srgbClr val="FFFFFF"/>
                </a:solidFill>
                <a:latin typeface="Segoe UI Light"/>
              </a:rPr>
              <a:t>Node 4</a:t>
            </a:r>
          </a:p>
        </p:txBody>
      </p:sp>
      <p:sp>
        <p:nvSpPr>
          <p:cNvPr id="8" name="Rounded Rectangle 7"/>
          <p:cNvSpPr/>
          <p:nvPr/>
        </p:nvSpPr>
        <p:spPr>
          <a:xfrm>
            <a:off x="4422554" y="3741391"/>
            <a:ext cx="1502308" cy="2850539"/>
          </a:xfrm>
          <a:prstGeom prst="roundRect">
            <a:avLst/>
          </a:prstGeom>
          <a:solidFill>
            <a:schemeClr val="bg1">
              <a:lumMod val="60000"/>
              <a:lumOff val="40000"/>
            </a:schemeClr>
          </a:solidFill>
          <a:ln w="9525" cap="flat" cmpd="sng" algn="ctr">
            <a:noFill/>
            <a:prstDash val="solid"/>
          </a:ln>
          <a:effectLst>
            <a:outerShdw blurRad="38100" dist="25400" dir="5400000" rotWithShape="0">
              <a:srgbClr val="000000">
                <a:alpha val="40000"/>
              </a:srgbClr>
            </a:outerShdw>
          </a:effectLst>
        </p:spPr>
        <p:txBody>
          <a:bodyPr rtlCol="0" anchor="t"/>
          <a:lstStyle/>
          <a:p>
            <a:pPr algn="ctr" defTabSz="1218996">
              <a:defRPr/>
            </a:pPr>
            <a:r>
              <a:rPr lang="en-US" sz="1961" kern="0" dirty="0">
                <a:solidFill>
                  <a:srgbClr val="FFFFFF"/>
                </a:solidFill>
                <a:latin typeface="Segoe UI Light"/>
              </a:rPr>
              <a:t>Node 3</a:t>
            </a:r>
          </a:p>
        </p:txBody>
      </p:sp>
      <p:sp>
        <p:nvSpPr>
          <p:cNvPr id="9" name="Rounded Rectangle 8"/>
          <p:cNvSpPr/>
          <p:nvPr/>
        </p:nvSpPr>
        <p:spPr>
          <a:xfrm>
            <a:off x="9894893" y="3741391"/>
            <a:ext cx="1502308" cy="2850539"/>
          </a:xfrm>
          <a:prstGeom prst="roundRect">
            <a:avLst/>
          </a:prstGeom>
          <a:solidFill>
            <a:schemeClr val="bg1">
              <a:lumMod val="60000"/>
              <a:lumOff val="40000"/>
            </a:schemeClr>
          </a:solidFill>
          <a:ln w="9525" cap="flat" cmpd="sng" algn="ctr">
            <a:noFill/>
            <a:prstDash val="solid"/>
          </a:ln>
          <a:effectLst>
            <a:outerShdw blurRad="38100" dist="25400" dir="5400000" rotWithShape="0">
              <a:srgbClr val="000000">
                <a:alpha val="40000"/>
              </a:srgbClr>
            </a:outerShdw>
          </a:effectLst>
        </p:spPr>
        <p:txBody>
          <a:bodyPr rtlCol="0" anchor="t"/>
          <a:lstStyle/>
          <a:p>
            <a:pPr algn="ctr" defTabSz="1218996">
              <a:defRPr/>
            </a:pPr>
            <a:r>
              <a:rPr lang="en-US" sz="1961" kern="0" dirty="0">
                <a:solidFill>
                  <a:srgbClr val="FFFFFF"/>
                </a:solidFill>
                <a:latin typeface="Segoe UI Light"/>
              </a:rPr>
              <a:t>Node 6</a:t>
            </a:r>
          </a:p>
        </p:txBody>
      </p:sp>
      <p:sp>
        <p:nvSpPr>
          <p:cNvPr id="10" name="Rounded Rectangle 9"/>
          <p:cNvSpPr/>
          <p:nvPr/>
        </p:nvSpPr>
        <p:spPr>
          <a:xfrm>
            <a:off x="2598439" y="3741391"/>
            <a:ext cx="1502308" cy="2850539"/>
          </a:xfrm>
          <a:prstGeom prst="roundRect">
            <a:avLst/>
          </a:prstGeom>
          <a:solidFill>
            <a:schemeClr val="bg1">
              <a:lumMod val="60000"/>
              <a:lumOff val="40000"/>
            </a:schemeClr>
          </a:solidFill>
          <a:ln w="9525" cap="flat" cmpd="sng" algn="ctr">
            <a:noFill/>
            <a:prstDash val="solid"/>
          </a:ln>
          <a:effectLst>
            <a:outerShdw blurRad="38100" dist="25400" dir="5400000" rotWithShape="0">
              <a:srgbClr val="000000">
                <a:alpha val="40000"/>
              </a:srgbClr>
            </a:outerShdw>
          </a:effectLst>
        </p:spPr>
        <p:txBody>
          <a:bodyPr rtlCol="0" anchor="t"/>
          <a:lstStyle/>
          <a:p>
            <a:pPr algn="ctr" defTabSz="1218996">
              <a:defRPr/>
            </a:pPr>
            <a:r>
              <a:rPr lang="en-US" sz="1961" kern="0" dirty="0">
                <a:solidFill>
                  <a:srgbClr val="FFFFFF"/>
                </a:solidFill>
                <a:latin typeface="Segoe UI Light"/>
              </a:rPr>
              <a:t>Node 2</a:t>
            </a:r>
          </a:p>
        </p:txBody>
      </p:sp>
      <p:sp>
        <p:nvSpPr>
          <p:cNvPr id="11" name="Rounded Rectangle 10"/>
          <p:cNvSpPr/>
          <p:nvPr/>
        </p:nvSpPr>
        <p:spPr>
          <a:xfrm>
            <a:off x="748745" y="3727808"/>
            <a:ext cx="1502308" cy="2850539"/>
          </a:xfrm>
          <a:prstGeom prst="roundRect">
            <a:avLst/>
          </a:prstGeom>
          <a:solidFill>
            <a:schemeClr val="bg1">
              <a:lumMod val="60000"/>
              <a:lumOff val="40000"/>
            </a:schemeClr>
          </a:solidFill>
          <a:ln w="9525" cap="flat" cmpd="sng" algn="ctr">
            <a:noFill/>
            <a:prstDash val="solid"/>
          </a:ln>
          <a:effectLst>
            <a:outerShdw blurRad="38100" dist="25400" dir="5400000" rotWithShape="0">
              <a:srgbClr val="000000">
                <a:alpha val="40000"/>
              </a:srgbClr>
            </a:outerShdw>
          </a:effectLst>
        </p:spPr>
        <p:txBody>
          <a:bodyPr rtlCol="0" anchor="t"/>
          <a:lstStyle/>
          <a:p>
            <a:pPr algn="ctr" defTabSz="1218996">
              <a:defRPr/>
            </a:pPr>
            <a:r>
              <a:rPr lang="en-US" sz="1961" kern="0" dirty="0">
                <a:solidFill>
                  <a:srgbClr val="FFFFFF"/>
                </a:solidFill>
                <a:latin typeface="Segoe UI Light"/>
              </a:rPr>
              <a:t>Node 1</a:t>
            </a:r>
          </a:p>
        </p:txBody>
      </p:sp>
      <p:sp>
        <p:nvSpPr>
          <p:cNvPr id="12" name="Title 158"/>
          <p:cNvSpPr>
            <a:spLocks noGrp="1"/>
          </p:cNvSpPr>
          <p:nvPr>
            <p:ph type="title"/>
          </p:nvPr>
        </p:nvSpPr>
        <p:spPr/>
        <p:txBody>
          <a:bodyPr/>
          <a:lstStyle/>
          <a:p>
            <a:r>
              <a:rPr lang="en-US" dirty="0"/>
              <a:t>Service partitioning</a:t>
            </a:r>
          </a:p>
        </p:txBody>
      </p:sp>
      <p:sp>
        <p:nvSpPr>
          <p:cNvPr id="13" name="Rectangle 12"/>
          <p:cNvSpPr/>
          <p:nvPr/>
        </p:nvSpPr>
        <p:spPr>
          <a:xfrm>
            <a:off x="2789328" y="4456485"/>
            <a:ext cx="1120531" cy="314082"/>
          </a:xfrm>
          <a:prstGeom prst="rect">
            <a:avLst/>
          </a:prstGeom>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P2</a:t>
            </a:r>
          </a:p>
        </p:txBody>
      </p:sp>
      <p:sp>
        <p:nvSpPr>
          <p:cNvPr id="14" name="Rectangle 13"/>
          <p:cNvSpPr/>
          <p:nvPr/>
        </p:nvSpPr>
        <p:spPr>
          <a:xfrm>
            <a:off x="4612692" y="5354253"/>
            <a:ext cx="1120531" cy="31408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sp>
        <p:nvSpPr>
          <p:cNvPr id="15" name="Rectangle 14"/>
          <p:cNvSpPr/>
          <p:nvPr/>
        </p:nvSpPr>
        <p:spPr>
          <a:xfrm>
            <a:off x="6407589" y="4460328"/>
            <a:ext cx="1120531" cy="31408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sp>
        <p:nvSpPr>
          <p:cNvPr id="16" name="Rectangle 15"/>
          <p:cNvSpPr/>
          <p:nvPr/>
        </p:nvSpPr>
        <p:spPr>
          <a:xfrm>
            <a:off x="2776538" y="4909489"/>
            <a:ext cx="1120531" cy="31408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sp>
        <p:nvSpPr>
          <p:cNvPr id="17" name="Rectangle 16"/>
          <p:cNvSpPr/>
          <p:nvPr/>
        </p:nvSpPr>
        <p:spPr>
          <a:xfrm>
            <a:off x="950497" y="5354253"/>
            <a:ext cx="1120531" cy="314082"/>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218996">
              <a:defRPr/>
            </a:pPr>
            <a:r>
              <a:rPr lang="en-US" sz="2400" kern="0" dirty="0">
                <a:solidFill>
                  <a:sysClr val="windowText" lastClr="000000"/>
                </a:solidFill>
                <a:latin typeface="Segoe UI Light"/>
              </a:rPr>
              <a:t>P4</a:t>
            </a:r>
          </a:p>
        </p:txBody>
      </p:sp>
      <p:sp>
        <p:nvSpPr>
          <p:cNvPr id="18" name="Rectangle 17"/>
          <p:cNvSpPr/>
          <p:nvPr/>
        </p:nvSpPr>
        <p:spPr>
          <a:xfrm>
            <a:off x="4610272" y="4909489"/>
            <a:ext cx="1120531" cy="314082"/>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sp>
        <p:nvSpPr>
          <p:cNvPr id="19" name="Rectangle 18"/>
          <p:cNvSpPr/>
          <p:nvPr/>
        </p:nvSpPr>
        <p:spPr>
          <a:xfrm>
            <a:off x="4610272" y="4464726"/>
            <a:ext cx="1120531" cy="31408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P1</a:t>
            </a:r>
          </a:p>
        </p:txBody>
      </p:sp>
      <p:sp>
        <p:nvSpPr>
          <p:cNvPr id="20" name="Rectangle 19"/>
          <p:cNvSpPr/>
          <p:nvPr/>
        </p:nvSpPr>
        <p:spPr>
          <a:xfrm>
            <a:off x="2789328" y="5351518"/>
            <a:ext cx="1120531" cy="31408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218996">
              <a:defRPr/>
            </a:pPr>
            <a:r>
              <a:rPr lang="en-US" sz="2400" kern="0" dirty="0">
                <a:solidFill>
                  <a:sysClr val="windowText" lastClr="000000"/>
                </a:solidFill>
                <a:latin typeface="Segoe UI Light"/>
              </a:rPr>
              <a:t>S</a:t>
            </a:r>
          </a:p>
        </p:txBody>
      </p:sp>
      <p:sp>
        <p:nvSpPr>
          <p:cNvPr id="21" name="Rectangle 20"/>
          <p:cNvSpPr/>
          <p:nvPr/>
        </p:nvSpPr>
        <p:spPr>
          <a:xfrm>
            <a:off x="6407589" y="4909489"/>
            <a:ext cx="1120531" cy="314082"/>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P3</a:t>
            </a:r>
          </a:p>
        </p:txBody>
      </p:sp>
      <p:sp>
        <p:nvSpPr>
          <p:cNvPr id="22" name="Rectangle 21"/>
          <p:cNvSpPr/>
          <p:nvPr/>
        </p:nvSpPr>
        <p:spPr>
          <a:xfrm>
            <a:off x="950497" y="4909489"/>
            <a:ext cx="1120531" cy="314082"/>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sp>
        <p:nvSpPr>
          <p:cNvPr id="23" name="Rectangle 22"/>
          <p:cNvSpPr/>
          <p:nvPr/>
        </p:nvSpPr>
        <p:spPr>
          <a:xfrm>
            <a:off x="6394334" y="5336306"/>
            <a:ext cx="1120531" cy="31408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218996">
              <a:defRPr/>
            </a:pPr>
            <a:r>
              <a:rPr lang="en-US" sz="2400" kern="0" dirty="0">
                <a:solidFill>
                  <a:sysClr val="windowText" lastClr="000000"/>
                </a:solidFill>
                <a:latin typeface="Segoe UI Light"/>
              </a:rPr>
              <a:t>S</a:t>
            </a:r>
          </a:p>
        </p:txBody>
      </p:sp>
      <p:sp>
        <p:nvSpPr>
          <p:cNvPr id="24" name="Rectangle 23"/>
          <p:cNvSpPr/>
          <p:nvPr/>
        </p:nvSpPr>
        <p:spPr>
          <a:xfrm>
            <a:off x="938915" y="4456485"/>
            <a:ext cx="1121969" cy="32232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sp>
        <p:nvSpPr>
          <p:cNvPr id="25" name="Text Placeholder 1"/>
          <p:cNvSpPr txBox="1">
            <a:spLocks/>
          </p:cNvSpPr>
          <p:nvPr/>
        </p:nvSpPr>
        <p:spPr>
          <a:xfrm>
            <a:off x="301567" y="1294668"/>
            <a:ext cx="11997463" cy="182539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137" dirty="0">
                <a:solidFill>
                  <a:schemeClr val="tx1"/>
                </a:solidFill>
              </a:rPr>
              <a:t>Services can be partitioned for scale-out.</a:t>
            </a:r>
          </a:p>
          <a:p>
            <a:pPr fontAlgn="ctr"/>
            <a:r>
              <a:rPr lang="en-US" sz="3137" dirty="0">
                <a:solidFill>
                  <a:schemeClr val="tx1"/>
                </a:solidFill>
              </a:rPr>
              <a:t>You can choose your own partitioning scheme.</a:t>
            </a:r>
          </a:p>
          <a:p>
            <a:pPr fontAlgn="ctr"/>
            <a:r>
              <a:rPr lang="en-US" sz="3137" dirty="0">
                <a:solidFill>
                  <a:schemeClr val="tx1"/>
                </a:solidFill>
              </a:rPr>
              <a:t>Service partitions are striped across machines in the cluster.</a:t>
            </a:r>
          </a:p>
          <a:p>
            <a:pPr fontAlgn="ctr"/>
            <a:r>
              <a:rPr lang="en-US" sz="3137" dirty="0">
                <a:solidFill>
                  <a:schemeClr val="tx1"/>
                </a:solidFill>
              </a:rPr>
              <a:t>Replicas automatically scale out &amp; in on cluster changes</a:t>
            </a:r>
          </a:p>
        </p:txBody>
      </p:sp>
    </p:spTree>
    <p:extLst>
      <p:ext uri="{BB962C8B-B14F-4D97-AF65-F5344CB8AC3E}">
        <p14:creationId xmlns:p14="http://schemas.microsoft.com/office/powerpoint/2010/main" val="39829886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par>
                          <p:cTn id="35" fill="hold">
                            <p:stCondLst>
                              <p:cond delay="1000"/>
                            </p:stCondLst>
                            <p:childTnLst>
                              <p:par>
                                <p:cTn id="36" presetID="10" presetClass="entr" presetSubtype="0" fill="hold" grpId="1"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1"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grpId="1"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par>
                          <p:cTn id="53" fill="hold">
                            <p:stCondLst>
                              <p:cond delay="500"/>
                            </p:stCondLst>
                            <p:childTnLst>
                              <p:par>
                                <p:cTn id="54" presetID="42" presetClass="path" presetSubtype="0" accel="50000" decel="50000" fill="hold" grpId="0" nodeType="afterEffect">
                                  <p:stCondLst>
                                    <p:cond delay="0"/>
                                  </p:stCondLst>
                                  <p:childTnLst>
                                    <p:animMotion origin="layout" path="M 9.82895E-7 4.67998E-6 L 0.29653 -0.06877 " pathEditMode="relative" rAng="0" ptsTypes="AA">
                                      <p:cBhvr>
                                        <p:cTn id="55" dur="2000" fill="hold"/>
                                        <p:tgtEl>
                                          <p:spTgt spid="18"/>
                                        </p:tgtEl>
                                        <p:attrNameLst>
                                          <p:attrName>ppt_x</p:attrName>
                                          <p:attrName>ppt_y</p:attrName>
                                        </p:attrNameLst>
                                      </p:cBhvr>
                                      <p:rCtr x="14820" y="-3450"/>
                                    </p:animMotion>
                                  </p:childTnLst>
                                </p:cTn>
                              </p:par>
                              <p:par>
                                <p:cTn id="56" presetID="42" presetClass="path" presetSubtype="0" accel="50000" decel="50000" fill="hold" grpId="0" nodeType="withEffect">
                                  <p:stCondLst>
                                    <p:cond delay="0"/>
                                  </p:stCondLst>
                                  <p:childTnLst>
                                    <p:animMotion origin="layout" path="M -4.31453E-6 3.19564E-6 L -0.00026 -0.06491 " pathEditMode="relative" rAng="0" ptsTypes="AA">
                                      <p:cBhvr>
                                        <p:cTn id="57" dur="2000" fill="hold"/>
                                        <p:tgtEl>
                                          <p:spTgt spid="14"/>
                                        </p:tgtEl>
                                        <p:attrNameLst>
                                          <p:attrName>ppt_x</p:attrName>
                                          <p:attrName>ppt_y</p:attrName>
                                        </p:attrNameLst>
                                      </p:cBhvr>
                                      <p:rCtr x="102" y="-2928"/>
                                    </p:animMotion>
                                  </p:childTnLst>
                                </p:cTn>
                              </p:par>
                              <p:par>
                                <p:cTn id="58" presetID="42" presetClass="path" presetSubtype="0" accel="50000" decel="50000" fill="hold" grpId="0" nodeType="withEffect">
                                  <p:stCondLst>
                                    <p:cond delay="0"/>
                                  </p:stCondLst>
                                  <p:childTnLst>
                                    <p:animMotion origin="layout" path="M -3.27802E-6 -0.0025 L 0.30228 0.0009 " pathEditMode="relative" rAng="0" ptsTypes="AA">
                                      <p:cBhvr>
                                        <p:cTn id="59" dur="2000" fill="hold"/>
                                        <p:tgtEl>
                                          <p:spTgt spid="21"/>
                                        </p:tgtEl>
                                        <p:attrNameLst>
                                          <p:attrName>ppt_x</p:attrName>
                                          <p:attrName>ppt_y</p:attrName>
                                        </p:attrNameLst>
                                      </p:cBhvr>
                                      <p:rCtr x="15114" y="159"/>
                                    </p:animMotion>
                                  </p:childTnLst>
                                </p:cTn>
                              </p:par>
                              <p:par>
                                <p:cTn id="60" presetID="42" presetClass="path" presetSubtype="0" accel="50000" decel="50000" fill="hold" grpId="0" nodeType="withEffect">
                                  <p:stCondLst>
                                    <p:cond delay="0"/>
                                  </p:stCondLst>
                                  <p:childTnLst>
                                    <p:animMotion origin="layout" path="M -2.55297E-8 -2.87789E-6 L 0.60033 -0.13322 " pathEditMode="relative" rAng="0" ptsTypes="AA">
                                      <p:cBhvr>
                                        <p:cTn id="61" dur="2000" fill="hold"/>
                                        <p:tgtEl>
                                          <p:spTgt spid="20"/>
                                        </p:tgtEl>
                                        <p:attrNameLst>
                                          <p:attrName>ppt_x</p:attrName>
                                          <p:attrName>ppt_y</p:attrName>
                                        </p:attrNameLst>
                                      </p:cBhvr>
                                      <p:rCtr x="30010" y="-6673"/>
                                    </p:animMotion>
                                  </p:childTnLst>
                                </p:cTn>
                              </p:par>
                              <p:par>
                                <p:cTn id="62" presetID="42" presetClass="path" presetSubtype="0" accel="50000" decel="50000" fill="hold" grpId="0" nodeType="withEffect">
                                  <p:stCondLst>
                                    <p:cond delay="0"/>
                                  </p:stCondLst>
                                  <p:childTnLst>
                                    <p:animMotion origin="layout" path="M -0.0129 0.06105 L 0.59663 -0.06832 " pathEditMode="relative" rAng="0" ptsTypes="AA">
                                      <p:cBhvr>
                                        <p:cTn id="63" dur="2000" fill="hold"/>
                                        <p:tgtEl>
                                          <p:spTgt spid="17"/>
                                        </p:tgtEl>
                                        <p:attrNameLst>
                                          <p:attrName>ppt_x</p:attrName>
                                          <p:attrName>ppt_y</p:attrName>
                                        </p:attrNameLst>
                                      </p:cBhvr>
                                      <p:rCtr x="30470" y="-6468"/>
                                    </p:animMotion>
                                  </p:childTnLst>
                                </p:cTn>
                              </p:par>
                              <p:par>
                                <p:cTn id="64" presetID="42" presetClass="path" presetSubtype="0" accel="50000" decel="50000" fill="hold" grpId="0" nodeType="withEffect">
                                  <p:stCondLst>
                                    <p:cond delay="0"/>
                                  </p:stCondLst>
                                  <p:childTnLst>
                                    <p:animMotion origin="layout" path="M -2.08833E-6 -3.24557E-6 L 0.00103 -0.06468 " pathEditMode="relative" rAng="0" ptsTypes="AA">
                                      <p:cBhvr>
                                        <p:cTn id="65" dur="2000" fill="hold"/>
                                        <p:tgtEl>
                                          <p:spTgt spid="23"/>
                                        </p:tgtEl>
                                        <p:attrNameLst>
                                          <p:attrName>ppt_x</p:attrName>
                                          <p:attrName>ppt_y</p:attrName>
                                        </p:attrNameLst>
                                      </p:cBhvr>
                                      <p:rCtr x="153" y="-29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3" grpId="0" animBg="1"/>
      <p:bldP spid="14" grpId="0" animBg="1"/>
      <p:bldP spid="14" grpId="1" animBg="1"/>
      <p:bldP spid="15" grpId="0" animBg="1"/>
      <p:bldP spid="16" grpId="0" animBg="1"/>
      <p:bldP spid="17" grpId="0" animBg="1"/>
      <p:bldP spid="17" grpId="1" animBg="1"/>
      <p:bldP spid="18" grpId="0" animBg="1"/>
      <p:bldP spid="18" grpId="1" animBg="1"/>
      <p:bldP spid="19" grpId="0" animBg="1"/>
      <p:bldP spid="20" grpId="0" animBg="1"/>
      <p:bldP spid="20" grpId="1" animBg="1"/>
      <p:bldP spid="21" grpId="0" animBg="1"/>
      <p:bldP spid="21" grpId="1" animBg="1"/>
      <p:bldP spid="22" grpId="0" animBg="1"/>
      <p:bldP spid="23" grpId="0" animBg="1"/>
      <p:bldP spid="23" grpId="1"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0"/>
          </p:nvPr>
        </p:nvSpPr>
        <p:spPr>
          <a:xfrm>
            <a:off x="358944" y="1070901"/>
            <a:ext cx="11656947" cy="608414"/>
          </a:xfrm>
        </p:spPr>
        <p:txBody>
          <a:bodyPr/>
          <a:lstStyle/>
          <a:p>
            <a:pPr marL="0" indent="0">
              <a:buNone/>
            </a:pPr>
            <a:r>
              <a:rPr lang="en-US" sz="3000" dirty="0"/>
              <a:t>Visibility into how your services are doing when running in production</a:t>
            </a:r>
          </a:p>
        </p:txBody>
      </p:sp>
      <p:sp>
        <p:nvSpPr>
          <p:cNvPr id="38" name="Title 2"/>
          <p:cNvSpPr>
            <a:spLocks noGrp="1"/>
          </p:cNvSpPr>
          <p:nvPr>
            <p:ph type="title"/>
          </p:nvPr>
        </p:nvSpPr>
        <p:spPr>
          <a:xfrm>
            <a:off x="275465" y="295719"/>
            <a:ext cx="11887877" cy="917445"/>
          </a:xfrm>
        </p:spPr>
        <p:txBody>
          <a:bodyPr/>
          <a:lstStyle/>
          <a:p>
            <a:r>
              <a:rPr lang="en-US" dirty="0"/>
              <a:t>Monitoring your Services</a:t>
            </a:r>
          </a:p>
        </p:txBody>
      </p:sp>
      <p:grpSp>
        <p:nvGrpSpPr>
          <p:cNvPr id="39" name="Group 38"/>
          <p:cNvGrpSpPr/>
          <p:nvPr/>
        </p:nvGrpSpPr>
        <p:grpSpPr>
          <a:xfrm>
            <a:off x="358944" y="4122788"/>
            <a:ext cx="11199810" cy="1618524"/>
            <a:chOff x="350836" y="352915"/>
            <a:chExt cx="11201399" cy="1618754"/>
          </a:xfrm>
        </p:grpSpPr>
        <p:sp>
          <p:nvSpPr>
            <p:cNvPr id="40" name="Freeform 39"/>
            <p:cNvSpPr/>
            <p:nvPr/>
          </p:nvSpPr>
          <p:spPr>
            <a:xfrm>
              <a:off x="350836" y="352915"/>
              <a:ext cx="11201399" cy="1618754"/>
            </a:xfrm>
            <a:custGeom>
              <a:avLst/>
              <a:gdLst>
                <a:gd name="connsiteX0" fmla="*/ 0 w 11201399"/>
                <a:gd name="connsiteY0" fmla="*/ 161875 h 1618754"/>
                <a:gd name="connsiteX1" fmla="*/ 161875 w 11201399"/>
                <a:gd name="connsiteY1" fmla="*/ 0 h 1618754"/>
                <a:gd name="connsiteX2" fmla="*/ 11039524 w 11201399"/>
                <a:gd name="connsiteY2" fmla="*/ 0 h 1618754"/>
                <a:gd name="connsiteX3" fmla="*/ 11201399 w 11201399"/>
                <a:gd name="connsiteY3" fmla="*/ 161875 h 1618754"/>
                <a:gd name="connsiteX4" fmla="*/ 11201399 w 11201399"/>
                <a:gd name="connsiteY4" fmla="*/ 1456879 h 1618754"/>
                <a:gd name="connsiteX5" fmla="*/ 11039524 w 11201399"/>
                <a:gd name="connsiteY5" fmla="*/ 1618754 h 1618754"/>
                <a:gd name="connsiteX6" fmla="*/ 161875 w 11201399"/>
                <a:gd name="connsiteY6" fmla="*/ 1618754 h 1618754"/>
                <a:gd name="connsiteX7" fmla="*/ 0 w 11201399"/>
                <a:gd name="connsiteY7" fmla="*/ 1456879 h 1618754"/>
                <a:gd name="connsiteX8" fmla="*/ 0 w 11201399"/>
                <a:gd name="connsiteY8" fmla="*/ 161875 h 161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1618754">
                  <a:moveTo>
                    <a:pt x="0" y="161875"/>
                  </a:moveTo>
                  <a:cubicBezTo>
                    <a:pt x="0" y="72474"/>
                    <a:pt x="72474" y="0"/>
                    <a:pt x="161875" y="0"/>
                  </a:cubicBezTo>
                  <a:lnTo>
                    <a:pt x="11039524" y="0"/>
                  </a:lnTo>
                  <a:cubicBezTo>
                    <a:pt x="11128925" y="0"/>
                    <a:pt x="11201399" y="72474"/>
                    <a:pt x="11201399" y="161875"/>
                  </a:cubicBezTo>
                  <a:lnTo>
                    <a:pt x="11201399" y="1456879"/>
                  </a:lnTo>
                  <a:cubicBezTo>
                    <a:pt x="11201399" y="1546280"/>
                    <a:pt x="11128925" y="1618754"/>
                    <a:pt x="11039524" y="1618754"/>
                  </a:cubicBezTo>
                  <a:lnTo>
                    <a:pt x="161875" y="1618754"/>
                  </a:lnTo>
                  <a:cubicBezTo>
                    <a:pt x="72474" y="1618754"/>
                    <a:pt x="0" y="1546280"/>
                    <a:pt x="0" y="1456879"/>
                  </a:cubicBezTo>
                  <a:lnTo>
                    <a:pt x="0" y="161875"/>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2489432" tIns="87617" rIns="87617" bIns="87617" numCol="1" spcCol="1270" anchor="t" anchorCtr="0">
              <a:noAutofit/>
            </a:bodyPr>
            <a:lstStyle/>
            <a:p>
              <a:pPr defTabSz="1022154">
                <a:lnSpc>
                  <a:spcPct val="90000"/>
                </a:lnSpc>
                <a:spcBef>
                  <a:spcPct val="0"/>
                </a:spcBef>
                <a:spcAft>
                  <a:spcPct val="35000"/>
                </a:spcAft>
              </a:pPr>
              <a:r>
                <a:rPr lang="en-US" sz="2300" dirty="0"/>
                <a:t>Performance and stress response</a:t>
              </a:r>
            </a:p>
            <a:p>
              <a:pPr marL="171417" lvl="1" indent="-171417" defTabSz="799946">
                <a:lnSpc>
                  <a:spcPct val="90000"/>
                </a:lnSpc>
                <a:spcBef>
                  <a:spcPct val="0"/>
                </a:spcBef>
                <a:spcAft>
                  <a:spcPct val="15000"/>
                </a:spcAft>
                <a:buChar char="••"/>
              </a:pPr>
              <a:r>
                <a:rPr lang="en-US" dirty="0"/>
                <a:t>Rich built-in metrics for Actors and Services programming models</a:t>
              </a:r>
            </a:p>
            <a:p>
              <a:pPr marL="171417" lvl="1" indent="-171417" defTabSz="799946">
                <a:lnSpc>
                  <a:spcPct val="90000"/>
                </a:lnSpc>
                <a:spcBef>
                  <a:spcPct val="0"/>
                </a:spcBef>
                <a:spcAft>
                  <a:spcPct val="15000"/>
                </a:spcAft>
                <a:buChar char="••"/>
              </a:pPr>
              <a:r>
                <a:rPr lang="en-US" dirty="0"/>
                <a:t>Easy to add custom application performance metrics</a:t>
              </a:r>
            </a:p>
          </p:txBody>
        </p:sp>
        <p:sp>
          <p:nvSpPr>
            <p:cNvPr id="41" name="Rounded Rectangle 40"/>
            <p:cNvSpPr/>
            <p:nvPr/>
          </p:nvSpPr>
          <p:spPr>
            <a:xfrm>
              <a:off x="821517" y="442170"/>
              <a:ext cx="1703172" cy="1295003"/>
            </a:xfrm>
            <a:prstGeom prst="roundRect">
              <a:avLst>
                <a:gd name="adj" fmla="val 10000"/>
              </a:avLst>
            </a:prstGeom>
            <a:blipFill rotWithShape="1">
              <a:blip r:embed="rId2"/>
              <a:stretch>
                <a:fillRect/>
              </a:stretch>
            </a:blipFill>
            <a:ln>
              <a:solidFill>
                <a:schemeClr val="tx1"/>
              </a:solid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4" name="Group 3"/>
          <p:cNvGrpSpPr/>
          <p:nvPr/>
        </p:nvGrpSpPr>
        <p:grpSpPr>
          <a:xfrm>
            <a:off x="358944" y="2256751"/>
            <a:ext cx="11199810" cy="1618524"/>
            <a:chOff x="618720" y="3475962"/>
            <a:chExt cx="11201399" cy="1618754"/>
          </a:xfrm>
        </p:grpSpPr>
        <p:sp>
          <p:nvSpPr>
            <p:cNvPr id="47" name="Freeform 46"/>
            <p:cNvSpPr/>
            <p:nvPr/>
          </p:nvSpPr>
          <p:spPr>
            <a:xfrm>
              <a:off x="618720" y="3475962"/>
              <a:ext cx="11201399" cy="1618754"/>
            </a:xfrm>
            <a:custGeom>
              <a:avLst/>
              <a:gdLst>
                <a:gd name="connsiteX0" fmla="*/ 0 w 11201399"/>
                <a:gd name="connsiteY0" fmla="*/ 161875 h 1618754"/>
                <a:gd name="connsiteX1" fmla="*/ 161875 w 11201399"/>
                <a:gd name="connsiteY1" fmla="*/ 0 h 1618754"/>
                <a:gd name="connsiteX2" fmla="*/ 11039524 w 11201399"/>
                <a:gd name="connsiteY2" fmla="*/ 0 h 1618754"/>
                <a:gd name="connsiteX3" fmla="*/ 11201399 w 11201399"/>
                <a:gd name="connsiteY3" fmla="*/ 161875 h 1618754"/>
                <a:gd name="connsiteX4" fmla="*/ 11201399 w 11201399"/>
                <a:gd name="connsiteY4" fmla="*/ 1456879 h 1618754"/>
                <a:gd name="connsiteX5" fmla="*/ 11039524 w 11201399"/>
                <a:gd name="connsiteY5" fmla="*/ 1618754 h 1618754"/>
                <a:gd name="connsiteX6" fmla="*/ 161875 w 11201399"/>
                <a:gd name="connsiteY6" fmla="*/ 1618754 h 1618754"/>
                <a:gd name="connsiteX7" fmla="*/ 0 w 11201399"/>
                <a:gd name="connsiteY7" fmla="*/ 1456879 h 1618754"/>
                <a:gd name="connsiteX8" fmla="*/ 0 w 11201399"/>
                <a:gd name="connsiteY8" fmla="*/ 161875 h 161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1618754">
                  <a:moveTo>
                    <a:pt x="0" y="161875"/>
                  </a:moveTo>
                  <a:cubicBezTo>
                    <a:pt x="0" y="72474"/>
                    <a:pt x="72474" y="0"/>
                    <a:pt x="161875" y="0"/>
                  </a:cubicBezTo>
                  <a:lnTo>
                    <a:pt x="11039524" y="0"/>
                  </a:lnTo>
                  <a:cubicBezTo>
                    <a:pt x="11128925" y="0"/>
                    <a:pt x="11201399" y="72474"/>
                    <a:pt x="11201399" y="161875"/>
                  </a:cubicBezTo>
                  <a:lnTo>
                    <a:pt x="11201399" y="1456879"/>
                  </a:lnTo>
                  <a:cubicBezTo>
                    <a:pt x="11201399" y="1546280"/>
                    <a:pt x="11128925" y="1618754"/>
                    <a:pt x="11039524" y="1618754"/>
                  </a:cubicBezTo>
                  <a:lnTo>
                    <a:pt x="161875" y="1618754"/>
                  </a:lnTo>
                  <a:cubicBezTo>
                    <a:pt x="72474" y="1618754"/>
                    <a:pt x="0" y="1546280"/>
                    <a:pt x="0" y="1456879"/>
                  </a:cubicBezTo>
                  <a:lnTo>
                    <a:pt x="0" y="161875"/>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2489432" tIns="87617" rIns="87617" bIns="87617" numCol="1" spcCol="1270" anchor="t" anchorCtr="0">
              <a:noAutofit/>
            </a:bodyPr>
            <a:lstStyle/>
            <a:p>
              <a:pPr defTabSz="1022154">
                <a:lnSpc>
                  <a:spcPct val="90000"/>
                </a:lnSpc>
                <a:spcBef>
                  <a:spcPct val="0"/>
                </a:spcBef>
                <a:spcAft>
                  <a:spcPct val="35000"/>
                </a:spcAft>
              </a:pPr>
              <a:r>
                <a:rPr lang="en-US" sz="2300" dirty="0"/>
                <a:t>Health status monitoring</a:t>
              </a:r>
            </a:p>
            <a:p>
              <a:pPr marL="171417" lvl="1" indent="-171417" defTabSz="799946">
                <a:lnSpc>
                  <a:spcPct val="90000"/>
                </a:lnSpc>
                <a:spcBef>
                  <a:spcPct val="0"/>
                </a:spcBef>
                <a:spcAft>
                  <a:spcPct val="15000"/>
                </a:spcAft>
                <a:buChar char="••"/>
              </a:pPr>
              <a:r>
                <a:rPr lang="en-US" dirty="0"/>
                <a:t>Built-in health status for cluster and services</a:t>
              </a:r>
            </a:p>
            <a:p>
              <a:pPr marL="171417" lvl="1" indent="-171417" defTabSz="799946">
                <a:lnSpc>
                  <a:spcPct val="90000"/>
                </a:lnSpc>
                <a:spcBef>
                  <a:spcPct val="0"/>
                </a:spcBef>
                <a:spcAft>
                  <a:spcPct val="15000"/>
                </a:spcAft>
                <a:buChar char="••"/>
              </a:pPr>
              <a:r>
                <a:rPr lang="en-US" dirty="0"/>
                <a:t>Flexible and extensible health store for custom app health reporting</a:t>
              </a:r>
            </a:p>
            <a:p>
              <a:pPr marL="171417" lvl="1" indent="-171417" defTabSz="799946">
                <a:lnSpc>
                  <a:spcPct val="90000"/>
                </a:lnSpc>
                <a:spcBef>
                  <a:spcPct val="0"/>
                </a:spcBef>
                <a:spcAft>
                  <a:spcPct val="15000"/>
                </a:spcAft>
                <a:buChar char="••"/>
              </a:pPr>
              <a:r>
                <a:rPr lang="en-US" dirty="0"/>
                <a:t>Allows continuous monitoring for real-time alerting on problems in production </a:t>
              </a:r>
            </a:p>
          </p:txBody>
        </p:sp>
        <p:sp>
          <p:nvSpPr>
            <p:cNvPr id="48" name="Rounded Rectangle 47"/>
            <p:cNvSpPr/>
            <p:nvPr/>
          </p:nvSpPr>
          <p:spPr>
            <a:xfrm>
              <a:off x="1089643" y="3637929"/>
              <a:ext cx="1702930" cy="1294820"/>
            </a:xfrm>
            <a:prstGeom prst="roundRect">
              <a:avLst>
                <a:gd name="adj" fmla="val 10000"/>
              </a:avLst>
            </a:prstGeom>
            <a:blipFill dpi="0" rotWithShape="1">
              <a:blip r:embed="rId3"/>
              <a:srcRect/>
              <a:stretch>
                <a:fillRect/>
              </a:stretch>
            </a:blipFill>
            <a:ln>
              <a:solidFill>
                <a:schemeClr val="tx1"/>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Tree>
    <p:extLst>
      <p:ext uri="{BB962C8B-B14F-4D97-AF65-F5344CB8AC3E}">
        <p14:creationId xmlns:p14="http://schemas.microsoft.com/office/powerpoint/2010/main" val="344990594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
          <p:cNvSpPr>
            <a:spLocks noGrp="1"/>
          </p:cNvSpPr>
          <p:nvPr>
            <p:ph type="title"/>
          </p:nvPr>
        </p:nvSpPr>
        <p:spPr>
          <a:xfrm>
            <a:off x="275465" y="295719"/>
            <a:ext cx="11887877" cy="917445"/>
          </a:xfrm>
        </p:spPr>
        <p:txBody>
          <a:bodyPr/>
          <a:lstStyle/>
          <a:p>
            <a:r>
              <a:rPr lang="en-US" dirty="0"/>
              <a:t>Diagnostics and Troubleshooting</a:t>
            </a:r>
          </a:p>
        </p:txBody>
      </p:sp>
      <p:grpSp>
        <p:nvGrpSpPr>
          <p:cNvPr id="28" name="Group 27"/>
          <p:cNvGrpSpPr/>
          <p:nvPr/>
        </p:nvGrpSpPr>
        <p:grpSpPr>
          <a:xfrm>
            <a:off x="288585" y="1215863"/>
            <a:ext cx="11873625" cy="1781012"/>
            <a:chOff x="287761" y="1215547"/>
            <a:chExt cx="11875309" cy="1781265"/>
          </a:xfrm>
        </p:grpSpPr>
        <p:sp>
          <p:nvSpPr>
            <p:cNvPr id="29" name="Freeform 28"/>
            <p:cNvSpPr/>
            <p:nvPr/>
          </p:nvSpPr>
          <p:spPr>
            <a:xfrm>
              <a:off x="2502120" y="1393675"/>
              <a:ext cx="9660950" cy="1425013"/>
            </a:xfrm>
            <a:custGeom>
              <a:avLst/>
              <a:gdLst>
                <a:gd name="connsiteX0" fmla="*/ 237507 w 1425012"/>
                <a:gd name="connsiteY0" fmla="*/ 0 h 9660949"/>
                <a:gd name="connsiteX1" fmla="*/ 1187505 w 1425012"/>
                <a:gd name="connsiteY1" fmla="*/ 0 h 9660949"/>
                <a:gd name="connsiteX2" fmla="*/ 1425012 w 1425012"/>
                <a:gd name="connsiteY2" fmla="*/ 237507 h 9660949"/>
                <a:gd name="connsiteX3" fmla="*/ 1425012 w 1425012"/>
                <a:gd name="connsiteY3" fmla="*/ 9660949 h 9660949"/>
                <a:gd name="connsiteX4" fmla="*/ 1425012 w 1425012"/>
                <a:gd name="connsiteY4" fmla="*/ 9660949 h 9660949"/>
                <a:gd name="connsiteX5" fmla="*/ 0 w 1425012"/>
                <a:gd name="connsiteY5" fmla="*/ 9660949 h 9660949"/>
                <a:gd name="connsiteX6" fmla="*/ 0 w 1425012"/>
                <a:gd name="connsiteY6" fmla="*/ 9660949 h 9660949"/>
                <a:gd name="connsiteX7" fmla="*/ 0 w 1425012"/>
                <a:gd name="connsiteY7" fmla="*/ 237507 h 9660949"/>
                <a:gd name="connsiteX8" fmla="*/ 237507 w 1425012"/>
                <a:gd name="connsiteY8" fmla="*/ 0 h 966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660949">
                  <a:moveTo>
                    <a:pt x="1425012" y="1610194"/>
                  </a:moveTo>
                  <a:lnTo>
                    <a:pt x="1425012" y="8050755"/>
                  </a:lnTo>
                  <a:cubicBezTo>
                    <a:pt x="1425012" y="8940035"/>
                    <a:pt x="1409327" y="9660946"/>
                    <a:pt x="1389979" y="9660946"/>
                  </a:cubicBezTo>
                  <a:lnTo>
                    <a:pt x="0" y="9660946"/>
                  </a:lnTo>
                  <a:lnTo>
                    <a:pt x="0" y="9660946"/>
                  </a:lnTo>
                  <a:lnTo>
                    <a:pt x="0" y="3"/>
                  </a:lnTo>
                  <a:lnTo>
                    <a:pt x="0" y="3"/>
                  </a:lnTo>
                  <a:lnTo>
                    <a:pt x="1389979" y="3"/>
                  </a:lnTo>
                  <a:cubicBezTo>
                    <a:pt x="1409327" y="3"/>
                    <a:pt x="1425012" y="720914"/>
                    <a:pt x="1425012" y="1610194"/>
                  </a:cubicBez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60953" tIns="100029" rIns="130504" bIns="100030" numCol="1" spcCol="1270" anchor="ctr" anchorCtr="0">
              <a:noAutofit/>
            </a:bodyPr>
            <a:lstStyle/>
            <a:p>
              <a:pPr marL="171417" lvl="1" indent="-171417" defTabSz="711064">
                <a:lnSpc>
                  <a:spcPct val="90000"/>
                </a:lnSpc>
                <a:spcBef>
                  <a:spcPct val="0"/>
                </a:spcBef>
                <a:spcAft>
                  <a:spcPct val="15000"/>
                </a:spcAft>
                <a:buChar char="••"/>
              </a:pPr>
              <a:r>
                <a:rPr lang="en-US" sz="1600" dirty="0"/>
                <a:t>Repair suggestions. Examples: Slow </a:t>
              </a:r>
              <a:r>
                <a:rPr lang="en-US" sz="1600" dirty="0" err="1"/>
                <a:t>RunAsync</a:t>
              </a:r>
              <a:r>
                <a:rPr lang="en-US" sz="1600" dirty="0"/>
                <a:t> cancellations, </a:t>
              </a:r>
              <a:r>
                <a:rPr lang="en-US" sz="1600" dirty="0" err="1"/>
                <a:t>RunAsync</a:t>
              </a:r>
              <a:r>
                <a:rPr lang="en-US" sz="1600" dirty="0"/>
                <a:t> failures</a:t>
              </a:r>
            </a:p>
            <a:p>
              <a:pPr marL="171417" lvl="1" indent="-171417" defTabSz="711064">
                <a:lnSpc>
                  <a:spcPct val="90000"/>
                </a:lnSpc>
                <a:spcBef>
                  <a:spcPct val="0"/>
                </a:spcBef>
                <a:spcAft>
                  <a:spcPct val="15000"/>
                </a:spcAft>
                <a:buChar char="••"/>
              </a:pPr>
              <a:r>
                <a:rPr lang="en-US" sz="1600" dirty="0"/>
                <a:t>All important events logged. Examples: App creation, deploy and upgrade records. All Actor method calls.</a:t>
              </a:r>
            </a:p>
          </p:txBody>
        </p:sp>
        <p:sp>
          <p:nvSpPr>
            <p:cNvPr id="30" name="Freeform 29"/>
            <p:cNvSpPr/>
            <p:nvPr/>
          </p:nvSpPr>
          <p:spPr>
            <a:xfrm>
              <a:off x="287761" y="1215547"/>
              <a:ext cx="2214359" cy="1781265"/>
            </a:xfrm>
            <a:custGeom>
              <a:avLst/>
              <a:gdLst>
                <a:gd name="connsiteX0" fmla="*/ 0 w 2214359"/>
                <a:gd name="connsiteY0" fmla="*/ 296883 h 1781265"/>
                <a:gd name="connsiteX1" fmla="*/ 296883 w 2214359"/>
                <a:gd name="connsiteY1" fmla="*/ 0 h 1781265"/>
                <a:gd name="connsiteX2" fmla="*/ 1917476 w 2214359"/>
                <a:gd name="connsiteY2" fmla="*/ 0 h 1781265"/>
                <a:gd name="connsiteX3" fmla="*/ 2214359 w 2214359"/>
                <a:gd name="connsiteY3" fmla="*/ 296883 h 1781265"/>
                <a:gd name="connsiteX4" fmla="*/ 2214359 w 2214359"/>
                <a:gd name="connsiteY4" fmla="*/ 1484382 h 1781265"/>
                <a:gd name="connsiteX5" fmla="*/ 1917476 w 2214359"/>
                <a:gd name="connsiteY5" fmla="*/ 1781265 h 1781265"/>
                <a:gd name="connsiteX6" fmla="*/ 296883 w 2214359"/>
                <a:gd name="connsiteY6" fmla="*/ 1781265 h 1781265"/>
                <a:gd name="connsiteX7" fmla="*/ 0 w 2214359"/>
                <a:gd name="connsiteY7" fmla="*/ 1484382 h 1781265"/>
                <a:gd name="connsiteX8" fmla="*/ 0 w 2214359"/>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4359" h="1781265">
                  <a:moveTo>
                    <a:pt x="0" y="296883"/>
                  </a:moveTo>
                  <a:cubicBezTo>
                    <a:pt x="0" y="132919"/>
                    <a:pt x="132919" y="0"/>
                    <a:pt x="296883" y="0"/>
                  </a:cubicBezTo>
                  <a:lnTo>
                    <a:pt x="1917476" y="0"/>
                  </a:lnTo>
                  <a:cubicBezTo>
                    <a:pt x="2081440" y="0"/>
                    <a:pt x="2214359" y="132919"/>
                    <a:pt x="2214359" y="296883"/>
                  </a:cubicBezTo>
                  <a:lnTo>
                    <a:pt x="2214359" y="1484382"/>
                  </a:lnTo>
                  <a:cubicBezTo>
                    <a:pt x="2214359" y="1648346"/>
                    <a:pt x="2081440" y="1781265"/>
                    <a:pt x="1917476" y="1781265"/>
                  </a:cubicBezTo>
                  <a:lnTo>
                    <a:pt x="296883" y="1781265"/>
                  </a:lnTo>
                  <a:cubicBezTo>
                    <a:pt x="132919" y="1781265"/>
                    <a:pt x="0" y="1648346"/>
                    <a:pt x="0" y="1484382"/>
                  </a:cubicBezTo>
                  <a:lnTo>
                    <a:pt x="0" y="296883"/>
                  </a:lnTo>
                  <a:close/>
                </a:path>
              </a:pathLst>
            </a:cu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spcFirstLastPara="0" vert="horz" wrap="square" lIns="193607" tIns="140274" rIns="193607" bIns="140274" numCol="1" spcCol="1270" anchor="ctr" anchorCtr="0">
              <a:noAutofit/>
            </a:bodyPr>
            <a:lstStyle/>
            <a:p>
              <a:pPr algn="ctr" defTabSz="1244361">
                <a:lnSpc>
                  <a:spcPct val="90000"/>
                </a:lnSpc>
                <a:spcBef>
                  <a:spcPct val="0"/>
                </a:spcBef>
                <a:spcAft>
                  <a:spcPct val="35000"/>
                </a:spcAft>
              </a:pPr>
              <a:r>
                <a:rPr lang="en-US" sz="2800" dirty="0"/>
                <a:t>Detailed System Optics</a:t>
              </a:r>
            </a:p>
          </p:txBody>
        </p:sp>
      </p:grpSp>
      <p:grpSp>
        <p:nvGrpSpPr>
          <p:cNvPr id="31" name="Group 30"/>
          <p:cNvGrpSpPr/>
          <p:nvPr/>
        </p:nvGrpSpPr>
        <p:grpSpPr>
          <a:xfrm>
            <a:off x="288585" y="3085927"/>
            <a:ext cx="11867565" cy="1781012"/>
            <a:chOff x="287761" y="3085877"/>
            <a:chExt cx="11869248" cy="1781265"/>
          </a:xfrm>
        </p:grpSpPr>
        <p:sp>
          <p:nvSpPr>
            <p:cNvPr id="32" name="Freeform 31"/>
            <p:cNvSpPr/>
            <p:nvPr/>
          </p:nvSpPr>
          <p:spPr>
            <a:xfrm>
              <a:off x="2502121" y="3264004"/>
              <a:ext cx="9654888" cy="1425013"/>
            </a:xfrm>
            <a:custGeom>
              <a:avLst/>
              <a:gdLst>
                <a:gd name="connsiteX0" fmla="*/ 237507 w 1425012"/>
                <a:gd name="connsiteY0" fmla="*/ 0 h 9611249"/>
                <a:gd name="connsiteX1" fmla="*/ 1187505 w 1425012"/>
                <a:gd name="connsiteY1" fmla="*/ 0 h 9611249"/>
                <a:gd name="connsiteX2" fmla="*/ 1425012 w 1425012"/>
                <a:gd name="connsiteY2" fmla="*/ 237507 h 9611249"/>
                <a:gd name="connsiteX3" fmla="*/ 1425012 w 1425012"/>
                <a:gd name="connsiteY3" fmla="*/ 9611249 h 9611249"/>
                <a:gd name="connsiteX4" fmla="*/ 1425012 w 1425012"/>
                <a:gd name="connsiteY4" fmla="*/ 9611249 h 9611249"/>
                <a:gd name="connsiteX5" fmla="*/ 0 w 1425012"/>
                <a:gd name="connsiteY5" fmla="*/ 9611249 h 9611249"/>
                <a:gd name="connsiteX6" fmla="*/ 0 w 1425012"/>
                <a:gd name="connsiteY6" fmla="*/ 9611249 h 9611249"/>
                <a:gd name="connsiteX7" fmla="*/ 0 w 1425012"/>
                <a:gd name="connsiteY7" fmla="*/ 237507 h 9611249"/>
                <a:gd name="connsiteX8" fmla="*/ 237507 w 1425012"/>
                <a:gd name="connsiteY8" fmla="*/ 0 h 961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611249">
                  <a:moveTo>
                    <a:pt x="1425012" y="1601911"/>
                  </a:moveTo>
                  <a:lnTo>
                    <a:pt x="1425012" y="8009338"/>
                  </a:lnTo>
                  <a:cubicBezTo>
                    <a:pt x="1425012" y="8894044"/>
                    <a:pt x="1409246" y="9611246"/>
                    <a:pt x="1389798" y="9611246"/>
                  </a:cubicBezTo>
                  <a:lnTo>
                    <a:pt x="0" y="9611246"/>
                  </a:lnTo>
                  <a:lnTo>
                    <a:pt x="0" y="9611246"/>
                  </a:lnTo>
                  <a:lnTo>
                    <a:pt x="0" y="3"/>
                  </a:lnTo>
                  <a:lnTo>
                    <a:pt x="0" y="3"/>
                  </a:lnTo>
                  <a:lnTo>
                    <a:pt x="1389798" y="3"/>
                  </a:lnTo>
                  <a:cubicBezTo>
                    <a:pt x="1409246" y="3"/>
                    <a:pt x="1425012" y="717205"/>
                    <a:pt x="1425012" y="1601911"/>
                  </a:cubicBez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60953" tIns="100029" rIns="130504" bIns="100030" numCol="1" spcCol="1270" anchor="ctr" anchorCtr="0">
              <a:noAutofit/>
            </a:bodyPr>
            <a:lstStyle/>
            <a:p>
              <a:pPr marL="171417" lvl="1" indent="-171417" defTabSz="711064">
                <a:lnSpc>
                  <a:spcPct val="90000"/>
                </a:lnSpc>
                <a:spcBef>
                  <a:spcPct val="0"/>
                </a:spcBef>
                <a:spcAft>
                  <a:spcPct val="15000"/>
                </a:spcAft>
                <a:buChar char="••"/>
              </a:pPr>
              <a:r>
                <a:rPr lang="en-US" sz="1600" dirty="0"/>
                <a:t>ETW == Fast Industry Standard Logging Technology</a:t>
              </a:r>
            </a:p>
            <a:p>
              <a:pPr marL="171417" lvl="1" indent="-171417" defTabSz="711064">
                <a:lnSpc>
                  <a:spcPct val="90000"/>
                </a:lnSpc>
                <a:spcBef>
                  <a:spcPct val="0"/>
                </a:spcBef>
                <a:spcAft>
                  <a:spcPct val="15000"/>
                </a:spcAft>
                <a:buChar char="••"/>
              </a:pPr>
              <a:r>
                <a:rPr lang="en-US" sz="1600" dirty="0"/>
                <a:t>Works across environments. Same tracing code runs on </a:t>
              </a:r>
              <a:r>
                <a:rPr lang="en-US" sz="1600" dirty="0" err="1"/>
                <a:t>devbox</a:t>
              </a:r>
              <a:r>
                <a:rPr lang="en-US" sz="1600" dirty="0"/>
                <a:t> and also on production clusters on Azure.</a:t>
              </a:r>
            </a:p>
            <a:p>
              <a:pPr marL="171417" lvl="1" indent="-171417" defTabSz="711064">
                <a:lnSpc>
                  <a:spcPct val="90000"/>
                </a:lnSpc>
                <a:spcBef>
                  <a:spcPct val="0"/>
                </a:spcBef>
                <a:spcAft>
                  <a:spcPct val="15000"/>
                </a:spcAft>
                <a:buChar char="••"/>
              </a:pPr>
              <a:r>
                <a:rPr lang="en-US" sz="1600" dirty="0"/>
                <a:t>Easy to add and system appends all the needed metadata such as node, app, service, and partition.</a:t>
              </a:r>
            </a:p>
          </p:txBody>
        </p:sp>
        <p:sp>
          <p:nvSpPr>
            <p:cNvPr id="33" name="Freeform 32"/>
            <p:cNvSpPr/>
            <p:nvPr/>
          </p:nvSpPr>
          <p:spPr>
            <a:xfrm>
              <a:off x="287761" y="3085877"/>
              <a:ext cx="2214359" cy="1781265"/>
            </a:xfrm>
            <a:custGeom>
              <a:avLst/>
              <a:gdLst>
                <a:gd name="connsiteX0" fmla="*/ 0 w 2257996"/>
                <a:gd name="connsiteY0" fmla="*/ 296883 h 1781265"/>
                <a:gd name="connsiteX1" fmla="*/ 296883 w 2257996"/>
                <a:gd name="connsiteY1" fmla="*/ 0 h 1781265"/>
                <a:gd name="connsiteX2" fmla="*/ 1961113 w 2257996"/>
                <a:gd name="connsiteY2" fmla="*/ 0 h 1781265"/>
                <a:gd name="connsiteX3" fmla="*/ 2257996 w 2257996"/>
                <a:gd name="connsiteY3" fmla="*/ 296883 h 1781265"/>
                <a:gd name="connsiteX4" fmla="*/ 2257996 w 2257996"/>
                <a:gd name="connsiteY4" fmla="*/ 1484382 h 1781265"/>
                <a:gd name="connsiteX5" fmla="*/ 1961113 w 2257996"/>
                <a:gd name="connsiteY5" fmla="*/ 1781265 h 1781265"/>
                <a:gd name="connsiteX6" fmla="*/ 296883 w 2257996"/>
                <a:gd name="connsiteY6" fmla="*/ 1781265 h 1781265"/>
                <a:gd name="connsiteX7" fmla="*/ 0 w 2257996"/>
                <a:gd name="connsiteY7" fmla="*/ 1484382 h 1781265"/>
                <a:gd name="connsiteX8" fmla="*/ 0 w 2257996"/>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7996" h="1781265">
                  <a:moveTo>
                    <a:pt x="0" y="296883"/>
                  </a:moveTo>
                  <a:cubicBezTo>
                    <a:pt x="0" y="132919"/>
                    <a:pt x="132919" y="0"/>
                    <a:pt x="296883" y="0"/>
                  </a:cubicBezTo>
                  <a:lnTo>
                    <a:pt x="1961113" y="0"/>
                  </a:lnTo>
                  <a:cubicBezTo>
                    <a:pt x="2125077" y="0"/>
                    <a:pt x="2257996" y="132919"/>
                    <a:pt x="2257996" y="296883"/>
                  </a:cubicBezTo>
                  <a:lnTo>
                    <a:pt x="2257996" y="1484382"/>
                  </a:lnTo>
                  <a:cubicBezTo>
                    <a:pt x="2257996" y="1648346"/>
                    <a:pt x="2125077" y="1781265"/>
                    <a:pt x="1961113" y="1781265"/>
                  </a:cubicBezTo>
                  <a:lnTo>
                    <a:pt x="296883" y="1781265"/>
                  </a:lnTo>
                  <a:cubicBezTo>
                    <a:pt x="132919" y="1781265"/>
                    <a:pt x="0" y="1648346"/>
                    <a:pt x="0" y="1484382"/>
                  </a:cubicBezTo>
                  <a:lnTo>
                    <a:pt x="0" y="296883"/>
                  </a:lnTo>
                  <a:close/>
                </a:path>
              </a:pathLst>
            </a:cu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spcFirstLastPara="0" vert="horz" wrap="square" lIns="193607" tIns="140274" rIns="193607" bIns="140274" numCol="1" spcCol="1270" anchor="ctr" anchorCtr="0">
              <a:noAutofit/>
            </a:bodyPr>
            <a:lstStyle/>
            <a:p>
              <a:pPr algn="ctr" defTabSz="1244361">
                <a:lnSpc>
                  <a:spcPct val="90000"/>
                </a:lnSpc>
                <a:spcBef>
                  <a:spcPct val="0"/>
                </a:spcBef>
                <a:spcAft>
                  <a:spcPct val="35000"/>
                </a:spcAft>
              </a:pPr>
              <a:r>
                <a:rPr lang="en-US" sz="2800" dirty="0"/>
                <a:t>Custom Application Tracing</a:t>
              </a:r>
            </a:p>
          </p:txBody>
        </p:sp>
      </p:grpSp>
      <p:grpSp>
        <p:nvGrpSpPr>
          <p:cNvPr id="34" name="Group 33"/>
          <p:cNvGrpSpPr/>
          <p:nvPr/>
        </p:nvGrpSpPr>
        <p:grpSpPr>
          <a:xfrm>
            <a:off x="288587" y="4955990"/>
            <a:ext cx="11869292" cy="1781012"/>
            <a:chOff x="287762" y="4956206"/>
            <a:chExt cx="11870976" cy="1781265"/>
          </a:xfrm>
        </p:grpSpPr>
        <p:sp>
          <p:nvSpPr>
            <p:cNvPr id="35" name="Freeform 34"/>
            <p:cNvSpPr/>
            <p:nvPr/>
          </p:nvSpPr>
          <p:spPr>
            <a:xfrm>
              <a:off x="2502119" y="5134334"/>
              <a:ext cx="9656619" cy="1425013"/>
            </a:xfrm>
            <a:custGeom>
              <a:avLst/>
              <a:gdLst>
                <a:gd name="connsiteX0" fmla="*/ 237507 w 1425012"/>
                <a:gd name="connsiteY0" fmla="*/ 0 h 9541766"/>
                <a:gd name="connsiteX1" fmla="*/ 1187505 w 1425012"/>
                <a:gd name="connsiteY1" fmla="*/ 0 h 9541766"/>
                <a:gd name="connsiteX2" fmla="*/ 1425012 w 1425012"/>
                <a:gd name="connsiteY2" fmla="*/ 237507 h 9541766"/>
                <a:gd name="connsiteX3" fmla="*/ 1425012 w 1425012"/>
                <a:gd name="connsiteY3" fmla="*/ 9541766 h 9541766"/>
                <a:gd name="connsiteX4" fmla="*/ 1425012 w 1425012"/>
                <a:gd name="connsiteY4" fmla="*/ 9541766 h 9541766"/>
                <a:gd name="connsiteX5" fmla="*/ 0 w 1425012"/>
                <a:gd name="connsiteY5" fmla="*/ 9541766 h 9541766"/>
                <a:gd name="connsiteX6" fmla="*/ 0 w 1425012"/>
                <a:gd name="connsiteY6" fmla="*/ 9541766 h 9541766"/>
                <a:gd name="connsiteX7" fmla="*/ 0 w 1425012"/>
                <a:gd name="connsiteY7" fmla="*/ 237507 h 9541766"/>
                <a:gd name="connsiteX8" fmla="*/ 237507 w 1425012"/>
                <a:gd name="connsiteY8" fmla="*/ 0 h 954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541766">
                  <a:moveTo>
                    <a:pt x="1425012" y="1590330"/>
                  </a:moveTo>
                  <a:lnTo>
                    <a:pt x="1425012" y="7951436"/>
                  </a:lnTo>
                  <a:cubicBezTo>
                    <a:pt x="1425012" y="8829746"/>
                    <a:pt x="1409131" y="9541763"/>
                    <a:pt x="1389542" y="9541763"/>
                  </a:cubicBezTo>
                  <a:lnTo>
                    <a:pt x="0" y="9541763"/>
                  </a:lnTo>
                  <a:lnTo>
                    <a:pt x="0" y="9541763"/>
                  </a:lnTo>
                  <a:lnTo>
                    <a:pt x="0" y="3"/>
                  </a:lnTo>
                  <a:lnTo>
                    <a:pt x="0" y="3"/>
                  </a:lnTo>
                  <a:lnTo>
                    <a:pt x="1389542" y="3"/>
                  </a:lnTo>
                  <a:cubicBezTo>
                    <a:pt x="1409131" y="3"/>
                    <a:pt x="1425012" y="712020"/>
                    <a:pt x="1425012" y="1590330"/>
                  </a:cubicBez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60953" tIns="100028" rIns="130503" bIns="100031" numCol="1" spcCol="1270" anchor="ctr" anchorCtr="0">
              <a:noAutofit/>
            </a:bodyPr>
            <a:lstStyle/>
            <a:p>
              <a:pPr marL="171417" lvl="1" indent="-171417" defTabSz="711064">
                <a:lnSpc>
                  <a:spcPct val="90000"/>
                </a:lnSpc>
                <a:spcBef>
                  <a:spcPct val="0"/>
                </a:spcBef>
                <a:spcAft>
                  <a:spcPct val="15000"/>
                </a:spcAft>
                <a:buChar char="••"/>
              </a:pPr>
              <a:r>
                <a:rPr lang="en-US" sz="1600" dirty="0"/>
                <a:t>Visual Studio Diagnostics Events Viewer</a:t>
              </a:r>
            </a:p>
            <a:p>
              <a:pPr marL="171417" lvl="1" indent="-171417" defTabSz="711064">
                <a:lnSpc>
                  <a:spcPct val="90000"/>
                </a:lnSpc>
                <a:spcBef>
                  <a:spcPct val="0"/>
                </a:spcBef>
                <a:spcAft>
                  <a:spcPct val="15000"/>
                </a:spcAft>
                <a:buChar char="••"/>
              </a:pPr>
              <a:r>
                <a:rPr lang="en-US" sz="1600" dirty="0"/>
                <a:t>Windows Event Viewer</a:t>
              </a:r>
            </a:p>
            <a:p>
              <a:pPr marL="171417" lvl="1" indent="-171417" defTabSz="711064">
                <a:lnSpc>
                  <a:spcPct val="90000"/>
                </a:lnSpc>
                <a:spcBef>
                  <a:spcPct val="0"/>
                </a:spcBef>
                <a:spcAft>
                  <a:spcPct val="15000"/>
                </a:spcAft>
                <a:buChar char="••"/>
              </a:pPr>
              <a:r>
                <a:rPr lang="en-US" sz="1600" dirty="0"/>
                <a:t>Windows Azure Diagnostics + Operational Insights</a:t>
              </a:r>
            </a:p>
            <a:p>
              <a:pPr marL="171417" lvl="1" indent="-171417" defTabSz="711064">
                <a:lnSpc>
                  <a:spcPct val="90000"/>
                </a:lnSpc>
                <a:spcBef>
                  <a:spcPct val="0"/>
                </a:spcBef>
                <a:spcAft>
                  <a:spcPct val="15000"/>
                </a:spcAft>
                <a:buChar char="••"/>
              </a:pPr>
              <a:r>
                <a:rPr lang="en-US" sz="1600" dirty="0"/>
                <a:t>Easy to plug in your preferred tools: </a:t>
              </a:r>
              <a:r>
                <a:rPr lang="en-US" sz="1600" dirty="0" err="1"/>
                <a:t>Kibana</a:t>
              </a:r>
              <a:r>
                <a:rPr lang="en-US" sz="1600" dirty="0"/>
                <a:t>, </a:t>
              </a:r>
              <a:r>
                <a:rPr lang="en-US" sz="1600"/>
                <a:t>Elasticsearch</a:t>
              </a:r>
              <a:r>
                <a:rPr lang="en-US" sz="1600" dirty="0"/>
                <a:t> and more </a:t>
              </a:r>
            </a:p>
          </p:txBody>
        </p:sp>
        <p:sp>
          <p:nvSpPr>
            <p:cNvPr id="36" name="Freeform 35"/>
            <p:cNvSpPr/>
            <p:nvPr/>
          </p:nvSpPr>
          <p:spPr>
            <a:xfrm>
              <a:off x="287762" y="4956206"/>
              <a:ext cx="2214358" cy="1781265"/>
            </a:xfrm>
            <a:custGeom>
              <a:avLst/>
              <a:gdLst>
                <a:gd name="connsiteX0" fmla="*/ 0 w 2329211"/>
                <a:gd name="connsiteY0" fmla="*/ 296883 h 1781265"/>
                <a:gd name="connsiteX1" fmla="*/ 296883 w 2329211"/>
                <a:gd name="connsiteY1" fmla="*/ 0 h 1781265"/>
                <a:gd name="connsiteX2" fmla="*/ 2032328 w 2329211"/>
                <a:gd name="connsiteY2" fmla="*/ 0 h 1781265"/>
                <a:gd name="connsiteX3" fmla="*/ 2329211 w 2329211"/>
                <a:gd name="connsiteY3" fmla="*/ 296883 h 1781265"/>
                <a:gd name="connsiteX4" fmla="*/ 2329211 w 2329211"/>
                <a:gd name="connsiteY4" fmla="*/ 1484382 h 1781265"/>
                <a:gd name="connsiteX5" fmla="*/ 2032328 w 2329211"/>
                <a:gd name="connsiteY5" fmla="*/ 1781265 h 1781265"/>
                <a:gd name="connsiteX6" fmla="*/ 296883 w 2329211"/>
                <a:gd name="connsiteY6" fmla="*/ 1781265 h 1781265"/>
                <a:gd name="connsiteX7" fmla="*/ 0 w 2329211"/>
                <a:gd name="connsiteY7" fmla="*/ 1484382 h 1781265"/>
                <a:gd name="connsiteX8" fmla="*/ 0 w 2329211"/>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9211" h="1781265">
                  <a:moveTo>
                    <a:pt x="0" y="296883"/>
                  </a:moveTo>
                  <a:cubicBezTo>
                    <a:pt x="0" y="132919"/>
                    <a:pt x="132919" y="0"/>
                    <a:pt x="296883" y="0"/>
                  </a:cubicBezTo>
                  <a:lnTo>
                    <a:pt x="2032328" y="0"/>
                  </a:lnTo>
                  <a:cubicBezTo>
                    <a:pt x="2196292" y="0"/>
                    <a:pt x="2329211" y="132919"/>
                    <a:pt x="2329211" y="296883"/>
                  </a:cubicBezTo>
                  <a:lnTo>
                    <a:pt x="2329211" y="1484382"/>
                  </a:lnTo>
                  <a:cubicBezTo>
                    <a:pt x="2329211" y="1648346"/>
                    <a:pt x="2196292" y="1781265"/>
                    <a:pt x="2032328" y="1781265"/>
                  </a:cubicBezTo>
                  <a:lnTo>
                    <a:pt x="296883" y="1781265"/>
                  </a:lnTo>
                  <a:cubicBezTo>
                    <a:pt x="132919" y="1781265"/>
                    <a:pt x="0" y="1648346"/>
                    <a:pt x="0" y="1484382"/>
                  </a:cubicBezTo>
                  <a:lnTo>
                    <a:pt x="0" y="296883"/>
                  </a:lnTo>
                  <a:close/>
                </a:path>
              </a:pathLst>
            </a:cu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193607" tIns="140274" rIns="193607" bIns="140274" numCol="1" spcCol="1270" anchor="ctr" anchorCtr="0">
              <a:noAutofit/>
            </a:bodyPr>
            <a:lstStyle/>
            <a:p>
              <a:pPr algn="ctr" defTabSz="1244361">
                <a:lnSpc>
                  <a:spcPct val="90000"/>
                </a:lnSpc>
                <a:spcBef>
                  <a:spcPct val="0"/>
                </a:spcBef>
                <a:spcAft>
                  <a:spcPct val="35000"/>
                </a:spcAft>
              </a:pPr>
              <a:r>
                <a:rPr lang="en-US" sz="2800" dirty="0"/>
                <a:t>Choice of Tools</a:t>
              </a:r>
            </a:p>
          </p:txBody>
        </p:sp>
      </p:grpSp>
    </p:spTree>
    <p:extLst>
      <p:ext uri="{BB962C8B-B14F-4D97-AF65-F5344CB8AC3E}">
        <p14:creationId xmlns:p14="http://schemas.microsoft.com/office/powerpoint/2010/main" val="416414926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2907770" y="1702039"/>
            <a:ext cx="8835645" cy="3988239"/>
            <a:chOff x="304800" y="1308377"/>
            <a:chExt cx="8229600" cy="5397223"/>
          </a:xfrm>
        </p:grpSpPr>
        <p:sp>
          <p:nvSpPr>
            <p:cNvPr id="63" name="Rounded Rectangle 62"/>
            <p:cNvSpPr/>
            <p:nvPr/>
          </p:nvSpPr>
          <p:spPr>
            <a:xfrm>
              <a:off x="609600" y="18748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r>
                <a:rPr lang="en-US" dirty="0">
                  <a:solidFill>
                    <a:srgbClr val="505050"/>
                  </a:solidFill>
                  <a:latin typeface="Segoe UI"/>
                </a:rPr>
                <a:t>Windows OS</a:t>
              </a: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p:txBody>
        </p:sp>
        <p:sp>
          <p:nvSpPr>
            <p:cNvPr id="64" name="Rounded Rectangle 63"/>
            <p:cNvSpPr/>
            <p:nvPr/>
          </p:nvSpPr>
          <p:spPr>
            <a:xfrm>
              <a:off x="304800" y="48466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r>
                <a:rPr lang="en-US" dirty="0">
                  <a:solidFill>
                    <a:srgbClr val="505050"/>
                  </a:solidFill>
                  <a:latin typeface="Segoe UI"/>
                </a:rPr>
                <a:t>Windows OS</a:t>
              </a:r>
            </a:p>
          </p:txBody>
        </p:sp>
        <p:sp>
          <p:nvSpPr>
            <p:cNvPr id="65" name="Rounded Rectangle 64"/>
            <p:cNvSpPr/>
            <p:nvPr/>
          </p:nvSpPr>
          <p:spPr>
            <a:xfrm>
              <a:off x="6248400" y="47704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r>
                <a:rPr lang="en-US" dirty="0">
                  <a:solidFill>
                    <a:srgbClr val="505050"/>
                  </a:solidFill>
                  <a:latin typeface="Segoe UI"/>
                </a:rPr>
                <a:t>Windows OS</a:t>
              </a: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p:txBody>
        </p:sp>
        <p:sp>
          <p:nvSpPr>
            <p:cNvPr id="66" name="Rounded Rectangle 65"/>
            <p:cNvSpPr/>
            <p:nvPr/>
          </p:nvSpPr>
          <p:spPr>
            <a:xfrm>
              <a:off x="3398018" y="1308377"/>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14367">
                <a:defRPr/>
              </a:pPr>
              <a:r>
                <a:rPr lang="en-US" dirty="0">
                  <a:solidFill>
                    <a:srgbClr val="505050"/>
                  </a:solidFill>
                  <a:latin typeface="Segoe UI"/>
                </a:rPr>
                <a:t>Windows OS</a:t>
              </a: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p:txBody>
        </p:sp>
        <p:sp>
          <p:nvSpPr>
            <p:cNvPr id="67" name="Rounded Rectangle 66"/>
            <p:cNvSpPr/>
            <p:nvPr/>
          </p:nvSpPr>
          <p:spPr>
            <a:xfrm>
              <a:off x="6248400" y="19510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r>
                <a:rPr lang="en-US" dirty="0">
                  <a:solidFill>
                    <a:srgbClr val="505050"/>
                  </a:solidFill>
                  <a:latin typeface="Segoe UI"/>
                </a:rPr>
                <a:t>Windows OS</a:t>
              </a: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p:txBody>
        </p:sp>
        <p:sp>
          <p:nvSpPr>
            <p:cNvPr id="68" name="Rounded Rectangle 67"/>
            <p:cNvSpPr/>
            <p:nvPr/>
          </p:nvSpPr>
          <p:spPr>
            <a:xfrm>
              <a:off x="3352800" y="4800600"/>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r>
                <a:rPr lang="en-US" dirty="0">
                  <a:solidFill>
                    <a:srgbClr val="505050"/>
                  </a:solidFill>
                  <a:latin typeface="Segoe UI"/>
                </a:rPr>
                <a:t>Windows OS</a:t>
              </a: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p:txBody>
        </p:sp>
        <p:sp>
          <p:nvSpPr>
            <p:cNvPr id="69" name="Oval 68"/>
            <p:cNvSpPr/>
            <p:nvPr/>
          </p:nvSpPr>
          <p:spPr bwMode="auto">
            <a:xfrm>
              <a:off x="1219200" y="2781736"/>
              <a:ext cx="6553200" cy="3352800"/>
            </a:xfrm>
            <a:prstGeom prst="ellipse">
              <a:avLst/>
            </a:prstGeom>
            <a:noFill/>
            <a:ln>
              <a:solidFill>
                <a:schemeClr val="tx1"/>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23" tIns="45711" rIns="91423" bIns="45711" numCol="1" rtlCol="0" anchor="ctr" anchorCtr="0" compatLnSpc="1">
              <a:prstTxWarp prst="textNoShape">
                <a:avLst/>
              </a:prstTxWarp>
            </a:bodyPr>
            <a:lstStyle/>
            <a:p>
              <a:pPr algn="ctr" defTabSz="913924">
                <a:defRPr/>
              </a:pPr>
              <a:endParaRPr lang="en-US" sz="2400" dirty="0">
                <a:solidFill>
                  <a:srgbClr val="FFFFFF"/>
                </a:solidFill>
                <a:latin typeface="Segoe UI"/>
              </a:endParaRPr>
            </a:p>
          </p:txBody>
        </p:sp>
        <p:sp>
          <p:nvSpPr>
            <p:cNvPr id="70" name="Oval 69"/>
            <p:cNvSpPr/>
            <p:nvPr/>
          </p:nvSpPr>
          <p:spPr>
            <a:xfrm>
              <a:off x="1997109" y="2857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14367">
                <a:defRPr/>
              </a:pPr>
              <a:r>
                <a:rPr lang="en-US" sz="900" dirty="0">
                  <a:solidFill>
                    <a:schemeClr val="bg1"/>
                  </a:solidFill>
                  <a:latin typeface="Segoe UI"/>
                </a:rPr>
                <a:t>Fabric</a:t>
              </a:r>
            </a:p>
            <a:p>
              <a:pPr algn="ctr" defTabSz="914367">
                <a:defRPr/>
              </a:pPr>
              <a:r>
                <a:rPr lang="en-US" sz="900" dirty="0">
                  <a:solidFill>
                    <a:schemeClr val="bg1"/>
                  </a:solidFill>
                  <a:latin typeface="Segoe UI"/>
                </a:rPr>
                <a:t>Node</a:t>
              </a:r>
            </a:p>
          </p:txBody>
        </p:sp>
        <p:sp>
          <p:nvSpPr>
            <p:cNvPr id="71" name="Oval 70"/>
            <p:cNvSpPr/>
            <p:nvPr/>
          </p:nvSpPr>
          <p:spPr>
            <a:xfrm>
              <a:off x="1485900" y="505936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14367">
                <a:defRPr/>
              </a:pPr>
              <a:r>
                <a:rPr lang="en-US" sz="900" dirty="0">
                  <a:solidFill>
                    <a:schemeClr val="bg1"/>
                  </a:solidFill>
                  <a:latin typeface="Segoe UI"/>
                </a:rPr>
                <a:t>Fabric</a:t>
              </a:r>
            </a:p>
            <a:p>
              <a:pPr algn="ctr" defTabSz="914367">
                <a:defRPr/>
              </a:pPr>
              <a:r>
                <a:rPr lang="en-US" sz="900" dirty="0">
                  <a:solidFill>
                    <a:schemeClr val="bg1"/>
                  </a:solidFill>
                  <a:latin typeface="Segoe UI"/>
                </a:rPr>
                <a:t>Node </a:t>
              </a:r>
            </a:p>
          </p:txBody>
        </p:sp>
        <p:sp>
          <p:nvSpPr>
            <p:cNvPr id="72" name="Oval 71"/>
            <p:cNvSpPr/>
            <p:nvPr/>
          </p:nvSpPr>
          <p:spPr>
            <a:xfrm>
              <a:off x="4114800" y="5905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14367">
                <a:defRPr/>
              </a:pPr>
              <a:r>
                <a:rPr lang="en-US" sz="900" dirty="0">
                  <a:solidFill>
                    <a:schemeClr val="bg1"/>
                  </a:solidFill>
                  <a:latin typeface="Segoe UI"/>
                </a:rPr>
                <a:t>Fabric</a:t>
              </a:r>
            </a:p>
            <a:p>
              <a:pPr algn="ctr" defTabSz="914367">
                <a:defRPr/>
              </a:pPr>
              <a:r>
                <a:rPr lang="en-US" sz="900" dirty="0">
                  <a:solidFill>
                    <a:schemeClr val="bg1"/>
                  </a:solidFill>
                  <a:latin typeface="Segoe UI"/>
                </a:rPr>
                <a:t>Node</a:t>
              </a:r>
            </a:p>
          </p:txBody>
        </p:sp>
        <p:sp>
          <p:nvSpPr>
            <p:cNvPr id="73" name="Oval 72"/>
            <p:cNvSpPr/>
            <p:nvPr/>
          </p:nvSpPr>
          <p:spPr>
            <a:xfrm>
              <a:off x="4182205" y="243234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14367">
                <a:defRPr/>
              </a:pPr>
              <a:r>
                <a:rPr lang="en-US" sz="900" dirty="0">
                  <a:solidFill>
                    <a:schemeClr val="bg1"/>
                  </a:solidFill>
                  <a:latin typeface="Segoe UI"/>
                </a:rPr>
                <a:t>Fabric</a:t>
              </a:r>
            </a:p>
            <a:p>
              <a:pPr algn="ctr" defTabSz="914367">
                <a:defRPr/>
              </a:pPr>
              <a:r>
                <a:rPr lang="en-US" sz="900" dirty="0">
                  <a:solidFill>
                    <a:schemeClr val="bg1"/>
                  </a:solidFill>
                  <a:latin typeface="Segoe UI"/>
                </a:rPr>
                <a:t>Node</a:t>
              </a:r>
            </a:p>
          </p:txBody>
        </p:sp>
        <p:sp>
          <p:nvSpPr>
            <p:cNvPr id="74" name="Oval 73"/>
            <p:cNvSpPr/>
            <p:nvPr/>
          </p:nvSpPr>
          <p:spPr>
            <a:xfrm>
              <a:off x="6446854" y="30103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14367">
                <a:defRPr/>
              </a:pPr>
              <a:r>
                <a:rPr lang="en-US" sz="900" dirty="0">
                  <a:solidFill>
                    <a:schemeClr val="bg1"/>
                  </a:solidFill>
                  <a:latin typeface="Segoe UI"/>
                </a:rPr>
                <a:t>Fabric</a:t>
              </a:r>
            </a:p>
            <a:p>
              <a:pPr algn="ctr" defTabSz="914367">
                <a:defRPr/>
              </a:pPr>
              <a:r>
                <a:rPr lang="en-US" sz="900" dirty="0">
                  <a:solidFill>
                    <a:schemeClr val="bg1"/>
                  </a:solidFill>
                  <a:latin typeface="Segoe UI"/>
                </a:rPr>
                <a:t>Node</a:t>
              </a:r>
            </a:p>
          </p:txBody>
        </p:sp>
        <p:sp>
          <p:nvSpPr>
            <p:cNvPr id="75" name="Oval 74"/>
            <p:cNvSpPr/>
            <p:nvPr/>
          </p:nvSpPr>
          <p:spPr>
            <a:xfrm>
              <a:off x="6446854" y="52201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14367">
                <a:defRPr/>
              </a:pPr>
              <a:r>
                <a:rPr lang="en-US" sz="900" dirty="0">
                  <a:solidFill>
                    <a:schemeClr val="bg1"/>
                  </a:solidFill>
                  <a:latin typeface="Segoe UI"/>
                </a:rPr>
                <a:t>Fabric</a:t>
              </a:r>
            </a:p>
            <a:p>
              <a:pPr algn="ctr" defTabSz="914367">
                <a:defRPr/>
              </a:pPr>
              <a:r>
                <a:rPr lang="en-US" sz="900" dirty="0">
                  <a:solidFill>
                    <a:schemeClr val="bg1"/>
                  </a:solidFill>
                  <a:latin typeface="Segoe UI"/>
                </a:rPr>
                <a:t>Node</a:t>
              </a:r>
            </a:p>
          </p:txBody>
        </p:sp>
      </p:grpSp>
      <p:sp>
        <p:nvSpPr>
          <p:cNvPr id="4" name="TextBox 3"/>
          <p:cNvSpPr txBox="1"/>
          <p:nvPr/>
        </p:nvSpPr>
        <p:spPr>
          <a:xfrm>
            <a:off x="2680451" y="1293443"/>
            <a:ext cx="2335860" cy="374793"/>
          </a:xfrm>
          <a:prstGeom prst="rect">
            <a:avLst/>
          </a:prstGeom>
          <a:noFill/>
        </p:spPr>
        <p:txBody>
          <a:bodyPr wrap="square" rtlCol="0">
            <a:spAutoFit/>
          </a:bodyPr>
          <a:lstStyle/>
          <a:p>
            <a:pPr defTabSz="914367">
              <a:defRPr/>
            </a:pPr>
            <a:endParaRPr lang="en-US" dirty="0">
              <a:solidFill>
                <a:srgbClr val="FFFFFF"/>
              </a:solidFill>
              <a:latin typeface="Segoe UI"/>
            </a:endParaRPr>
          </a:p>
        </p:txBody>
      </p:sp>
      <p:sp>
        <p:nvSpPr>
          <p:cNvPr id="23" name="Title 1"/>
          <p:cNvSpPr>
            <a:spLocks noGrp="1"/>
          </p:cNvSpPr>
          <p:nvPr>
            <p:ph type="title"/>
          </p:nvPr>
        </p:nvSpPr>
        <p:spPr>
          <a:xfrm>
            <a:off x="523846" y="193439"/>
            <a:ext cx="10968069" cy="747791"/>
          </a:xfrm>
        </p:spPr>
        <p:txBody>
          <a:bodyPr>
            <a:noAutofit/>
          </a:bodyPr>
          <a:lstStyle/>
          <a:p>
            <a:r>
              <a:rPr lang="en-US" dirty="0"/>
              <a:t>Application Upgrade</a:t>
            </a:r>
          </a:p>
        </p:txBody>
      </p:sp>
      <p:sp>
        <p:nvSpPr>
          <p:cNvPr id="25" name="Rounded Rectangle 24"/>
          <p:cNvSpPr/>
          <p:nvPr/>
        </p:nvSpPr>
        <p:spPr>
          <a:xfrm>
            <a:off x="3361797" y="2961036"/>
            <a:ext cx="1203362" cy="371767"/>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14367">
              <a:defRPr/>
            </a:pPr>
            <a:r>
              <a:rPr lang="en-US" sz="1200" dirty="0">
                <a:solidFill>
                  <a:srgbClr val="FFFFFF"/>
                </a:solidFill>
                <a:latin typeface="Segoe UI"/>
              </a:rPr>
              <a:t>App B v2</a:t>
            </a:r>
          </a:p>
        </p:txBody>
      </p:sp>
      <p:sp>
        <p:nvSpPr>
          <p:cNvPr id="27" name="Rounded Rectangle 26"/>
          <p:cNvSpPr/>
          <p:nvPr/>
        </p:nvSpPr>
        <p:spPr>
          <a:xfrm>
            <a:off x="10461442" y="4465855"/>
            <a:ext cx="1203362" cy="332823"/>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14367">
              <a:defRPr/>
            </a:pPr>
            <a:r>
              <a:rPr lang="en-US" sz="1200" dirty="0">
                <a:solidFill>
                  <a:srgbClr val="FFFFFF"/>
                </a:solidFill>
                <a:latin typeface="Segoe UI"/>
              </a:rPr>
              <a:t>App B v2</a:t>
            </a:r>
          </a:p>
        </p:txBody>
      </p:sp>
      <p:sp>
        <p:nvSpPr>
          <p:cNvPr id="28" name="Rounded Rectangle 27"/>
          <p:cNvSpPr/>
          <p:nvPr/>
        </p:nvSpPr>
        <p:spPr>
          <a:xfrm>
            <a:off x="6205264" y="4565111"/>
            <a:ext cx="1203362" cy="34670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14367">
              <a:defRPr/>
            </a:pPr>
            <a:r>
              <a:rPr lang="en-US" sz="1200" dirty="0">
                <a:solidFill>
                  <a:srgbClr val="FFFFFF"/>
                </a:solidFill>
                <a:latin typeface="Segoe UI"/>
              </a:rPr>
              <a:t>App B v2</a:t>
            </a:r>
          </a:p>
        </p:txBody>
      </p:sp>
      <p:sp>
        <p:nvSpPr>
          <p:cNvPr id="29" name="Rounded Rectangle 28"/>
          <p:cNvSpPr/>
          <p:nvPr/>
        </p:nvSpPr>
        <p:spPr>
          <a:xfrm>
            <a:off x="6810687" y="2041496"/>
            <a:ext cx="1256324" cy="36605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14367">
              <a:defRPr/>
            </a:pPr>
            <a:r>
              <a:rPr lang="en-US" sz="1100" dirty="0">
                <a:solidFill>
                  <a:srgbClr val="FFFFFF"/>
                </a:solidFill>
                <a:latin typeface="Segoe UI"/>
              </a:rPr>
              <a:t>App A v1</a:t>
            </a:r>
          </a:p>
        </p:txBody>
      </p:sp>
      <p:sp>
        <p:nvSpPr>
          <p:cNvPr id="30" name="Rounded Rectangle 29"/>
          <p:cNvSpPr/>
          <p:nvPr/>
        </p:nvSpPr>
        <p:spPr>
          <a:xfrm>
            <a:off x="3041823" y="5003444"/>
            <a:ext cx="1256324" cy="362148"/>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14367">
              <a:defRPr/>
            </a:pPr>
            <a:r>
              <a:rPr lang="en-US" sz="1100" dirty="0">
                <a:solidFill>
                  <a:srgbClr val="FFFFFF"/>
                </a:solidFill>
                <a:latin typeface="Segoe UI"/>
              </a:rPr>
              <a:t>App A v1</a:t>
            </a:r>
          </a:p>
        </p:txBody>
      </p:sp>
      <p:sp>
        <p:nvSpPr>
          <p:cNvPr id="31" name="Rounded Rectangle 30"/>
          <p:cNvSpPr/>
          <p:nvPr/>
        </p:nvSpPr>
        <p:spPr>
          <a:xfrm>
            <a:off x="10412388" y="4900867"/>
            <a:ext cx="1256324" cy="38459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14367">
              <a:defRPr/>
            </a:pPr>
            <a:r>
              <a:rPr lang="en-US" sz="1100" dirty="0">
                <a:solidFill>
                  <a:srgbClr val="FFFFFF"/>
                </a:solidFill>
                <a:latin typeface="Segoe UI"/>
              </a:rPr>
              <a:t>App A v1</a:t>
            </a:r>
          </a:p>
        </p:txBody>
      </p:sp>
      <p:sp>
        <p:nvSpPr>
          <p:cNvPr id="35" name="Rounded Rectangle 34"/>
          <p:cNvSpPr/>
          <p:nvPr/>
        </p:nvSpPr>
        <p:spPr>
          <a:xfrm>
            <a:off x="3361797" y="2445588"/>
            <a:ext cx="1203362" cy="332823"/>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367">
              <a:defRPr/>
            </a:pPr>
            <a:r>
              <a:rPr lang="en-US" sz="1200" dirty="0">
                <a:solidFill>
                  <a:schemeClr val="tx1"/>
                </a:solidFill>
                <a:latin typeface="Segoe UI"/>
              </a:rPr>
              <a:t>App C v1</a:t>
            </a:r>
          </a:p>
        </p:txBody>
      </p:sp>
      <p:sp>
        <p:nvSpPr>
          <p:cNvPr id="36" name="Rounded Rectangle 35"/>
          <p:cNvSpPr/>
          <p:nvPr/>
        </p:nvSpPr>
        <p:spPr>
          <a:xfrm>
            <a:off x="10426155" y="3065278"/>
            <a:ext cx="1203362" cy="332823"/>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367">
              <a:defRPr/>
            </a:pPr>
            <a:r>
              <a:rPr lang="en-US" sz="1200" dirty="0">
                <a:solidFill>
                  <a:schemeClr val="tx1"/>
                </a:solidFill>
                <a:latin typeface="Segoe UI"/>
              </a:rPr>
              <a:t>App C v1</a:t>
            </a:r>
          </a:p>
        </p:txBody>
      </p:sp>
      <p:sp>
        <p:nvSpPr>
          <p:cNvPr id="37" name="Rounded Rectangle 36"/>
          <p:cNvSpPr/>
          <p:nvPr/>
        </p:nvSpPr>
        <p:spPr>
          <a:xfrm>
            <a:off x="7414343" y="4568043"/>
            <a:ext cx="1203362" cy="332823"/>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367">
              <a:defRPr/>
            </a:pPr>
            <a:r>
              <a:rPr lang="en-US" sz="1200" dirty="0">
                <a:solidFill>
                  <a:schemeClr val="tx1"/>
                </a:solidFill>
                <a:latin typeface="Segoe UI"/>
              </a:rPr>
              <a:t>App C v1</a:t>
            </a:r>
          </a:p>
        </p:txBody>
      </p:sp>
      <p:sp>
        <p:nvSpPr>
          <p:cNvPr id="39" name="Rectangle 38"/>
          <p:cNvSpPr/>
          <p:nvPr/>
        </p:nvSpPr>
        <p:spPr bwMode="auto">
          <a:xfrm>
            <a:off x="350656" y="2278735"/>
            <a:ext cx="1880444" cy="2324461"/>
          </a:xfrm>
          <a:prstGeom prst="rect">
            <a:avLst/>
          </a:prstGeom>
          <a:noFill/>
          <a:ln w="22225">
            <a:solidFill>
              <a:schemeClr val="tx1"/>
            </a:solidFill>
            <a:prstDash val="dash"/>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defRPr/>
            </a:pPr>
            <a:endParaRPr lang="en-US" dirty="0">
              <a:gradFill>
                <a:gsLst>
                  <a:gs pos="0">
                    <a:srgbClr val="FFFFFF"/>
                  </a:gs>
                  <a:gs pos="100000">
                    <a:srgbClr val="FFFFFF"/>
                  </a:gs>
                </a:gsLst>
                <a:lin ang="5400000" scaled="0"/>
              </a:gradFill>
              <a:latin typeface="Segoe UI"/>
            </a:endParaRPr>
          </a:p>
          <a:p>
            <a:pPr algn="ctr" defTabSz="913924" fontAlgn="base">
              <a:spcBef>
                <a:spcPct val="0"/>
              </a:spcBef>
              <a:spcAft>
                <a:spcPct val="0"/>
              </a:spcAft>
              <a:defRPr/>
            </a:pPr>
            <a:endParaRPr lang="en-US" dirty="0">
              <a:gradFill>
                <a:gsLst>
                  <a:gs pos="0">
                    <a:srgbClr val="FFFFFF"/>
                  </a:gs>
                  <a:gs pos="100000">
                    <a:srgbClr val="FFFFFF"/>
                  </a:gs>
                </a:gsLst>
                <a:lin ang="5400000" scaled="0"/>
              </a:gradFill>
              <a:latin typeface="Segoe UI"/>
            </a:endParaRPr>
          </a:p>
          <a:p>
            <a:pPr algn="ctr" defTabSz="913924" fontAlgn="base">
              <a:spcBef>
                <a:spcPct val="0"/>
              </a:spcBef>
              <a:spcAft>
                <a:spcPct val="0"/>
              </a:spcAft>
              <a:defRPr/>
            </a:pPr>
            <a:endParaRPr lang="en-US" dirty="0">
              <a:gradFill>
                <a:gsLst>
                  <a:gs pos="0">
                    <a:srgbClr val="FFFFFF"/>
                  </a:gs>
                  <a:gs pos="100000">
                    <a:srgbClr val="FFFFFF"/>
                  </a:gs>
                </a:gsLst>
                <a:lin ang="5400000" scaled="0"/>
              </a:gradFill>
              <a:latin typeface="Segoe UI"/>
            </a:endParaRPr>
          </a:p>
          <a:p>
            <a:pPr algn="ctr" defTabSz="913924" fontAlgn="base">
              <a:spcBef>
                <a:spcPct val="0"/>
              </a:spcBef>
              <a:spcAft>
                <a:spcPct val="0"/>
              </a:spcAft>
              <a:defRPr/>
            </a:pPr>
            <a:endParaRPr lang="en-US" dirty="0">
              <a:gradFill>
                <a:gsLst>
                  <a:gs pos="0">
                    <a:srgbClr val="FFFFFF"/>
                  </a:gs>
                  <a:gs pos="100000">
                    <a:srgbClr val="FFFFFF"/>
                  </a:gs>
                </a:gsLst>
                <a:lin ang="5400000" scaled="0"/>
              </a:gradFill>
              <a:latin typeface="Segoe UI"/>
            </a:endParaRPr>
          </a:p>
          <a:p>
            <a:pPr algn="ctr" defTabSz="913924" fontAlgn="base">
              <a:spcBef>
                <a:spcPct val="0"/>
              </a:spcBef>
              <a:spcAft>
                <a:spcPct val="0"/>
              </a:spcAft>
              <a:defRPr/>
            </a:pPr>
            <a:endParaRPr lang="en-US" dirty="0">
              <a:gradFill>
                <a:gsLst>
                  <a:gs pos="0">
                    <a:srgbClr val="FFFFFF"/>
                  </a:gs>
                  <a:gs pos="100000">
                    <a:srgbClr val="FFFFFF"/>
                  </a:gs>
                </a:gsLst>
                <a:lin ang="5400000" scaled="0"/>
              </a:gradFill>
              <a:latin typeface="Segoe UI"/>
            </a:endParaRPr>
          </a:p>
        </p:txBody>
      </p:sp>
      <p:sp>
        <p:nvSpPr>
          <p:cNvPr id="2" name="Rectangle 1"/>
          <p:cNvSpPr/>
          <p:nvPr/>
        </p:nvSpPr>
        <p:spPr>
          <a:xfrm>
            <a:off x="396656" y="1741496"/>
            <a:ext cx="1788441" cy="374793"/>
          </a:xfrm>
          <a:prstGeom prst="rect">
            <a:avLst/>
          </a:prstGeom>
        </p:spPr>
        <p:txBody>
          <a:bodyPr wrap="none">
            <a:spAutoFit/>
          </a:bodyPr>
          <a:lstStyle/>
          <a:p>
            <a:pPr algn="ctr" defTabSz="913924" fontAlgn="base">
              <a:spcBef>
                <a:spcPct val="0"/>
              </a:spcBef>
              <a:spcAft>
                <a:spcPct val="0"/>
              </a:spcAft>
              <a:defRPr/>
            </a:pPr>
            <a:r>
              <a:rPr lang="en-US" dirty="0">
                <a:solidFill>
                  <a:srgbClr val="FFFFFF"/>
                </a:solidFill>
                <a:latin typeface="Segoe UI"/>
              </a:rPr>
              <a:t>App Repository</a:t>
            </a:r>
          </a:p>
        </p:txBody>
      </p:sp>
      <p:sp>
        <p:nvSpPr>
          <p:cNvPr id="40" name="Rounded Rectangle 39"/>
          <p:cNvSpPr/>
          <p:nvPr/>
        </p:nvSpPr>
        <p:spPr>
          <a:xfrm>
            <a:off x="663563" y="2527334"/>
            <a:ext cx="1254995" cy="35857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14367">
              <a:defRPr/>
            </a:pPr>
            <a:r>
              <a:rPr lang="en-US" sz="1100" dirty="0">
                <a:solidFill>
                  <a:srgbClr val="FFFFFF"/>
                </a:solidFill>
                <a:latin typeface="Segoe UI"/>
              </a:rPr>
              <a:t>App A v1</a:t>
            </a:r>
          </a:p>
        </p:txBody>
      </p:sp>
      <p:sp>
        <p:nvSpPr>
          <p:cNvPr id="42" name="Rounded Rectangle 41"/>
          <p:cNvSpPr/>
          <p:nvPr/>
        </p:nvSpPr>
        <p:spPr>
          <a:xfrm>
            <a:off x="690044" y="3563382"/>
            <a:ext cx="1254995" cy="35857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367">
              <a:defRPr/>
            </a:pPr>
            <a:r>
              <a:rPr lang="en-US" sz="1200" dirty="0">
                <a:solidFill>
                  <a:schemeClr val="tx1"/>
                </a:solidFill>
                <a:latin typeface="Segoe UI"/>
              </a:rPr>
              <a:t>App C v1</a:t>
            </a:r>
          </a:p>
        </p:txBody>
      </p:sp>
      <p:sp>
        <p:nvSpPr>
          <p:cNvPr id="43" name="Rounded Rectangle 42"/>
          <p:cNvSpPr/>
          <p:nvPr/>
        </p:nvSpPr>
        <p:spPr>
          <a:xfrm>
            <a:off x="690044" y="3038020"/>
            <a:ext cx="1254995" cy="358570"/>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14367">
              <a:defRPr/>
            </a:pPr>
            <a:r>
              <a:rPr lang="en-US" sz="1200" dirty="0">
                <a:solidFill>
                  <a:srgbClr val="FFFFFF"/>
                </a:solidFill>
                <a:latin typeface="Segoe UI"/>
              </a:rPr>
              <a:t>App B v2</a:t>
            </a:r>
          </a:p>
        </p:txBody>
      </p:sp>
      <p:sp>
        <p:nvSpPr>
          <p:cNvPr id="33" name="Rounded Rectangle 32"/>
          <p:cNvSpPr/>
          <p:nvPr/>
        </p:nvSpPr>
        <p:spPr>
          <a:xfrm>
            <a:off x="690044" y="4089221"/>
            <a:ext cx="1254995" cy="358570"/>
          </a:xfrm>
          <a:prstGeom prst="roundRect">
            <a:avLst/>
          </a:prstGeom>
          <a:solidFill>
            <a:schemeClr val="accent1"/>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defTabSz="914367">
              <a:defRPr/>
            </a:pPr>
            <a:r>
              <a:rPr lang="en-US" sz="1200" dirty="0">
                <a:solidFill>
                  <a:schemeClr val="tx1"/>
                </a:solidFill>
                <a:latin typeface="Segoe UI"/>
              </a:rPr>
              <a:t>App C v2</a:t>
            </a:r>
          </a:p>
        </p:txBody>
      </p:sp>
      <p:sp>
        <p:nvSpPr>
          <p:cNvPr id="34" name="Rounded Rectangle 33"/>
          <p:cNvSpPr/>
          <p:nvPr/>
        </p:nvSpPr>
        <p:spPr>
          <a:xfrm>
            <a:off x="3329911" y="2433373"/>
            <a:ext cx="1254995" cy="358570"/>
          </a:xfrm>
          <a:prstGeom prst="roundRect">
            <a:avLst/>
          </a:prstGeom>
          <a:solidFill>
            <a:schemeClr val="accent1"/>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14367">
              <a:defRPr/>
            </a:pPr>
            <a:r>
              <a:rPr lang="en-US" sz="1200" dirty="0">
                <a:solidFill>
                  <a:schemeClr val="tx1"/>
                </a:solidFill>
                <a:latin typeface="Segoe UI"/>
              </a:rPr>
              <a:t>App C v2</a:t>
            </a:r>
          </a:p>
        </p:txBody>
      </p:sp>
      <p:sp>
        <p:nvSpPr>
          <p:cNvPr id="41" name="Rounded Rectangle 40"/>
          <p:cNvSpPr/>
          <p:nvPr/>
        </p:nvSpPr>
        <p:spPr>
          <a:xfrm>
            <a:off x="7398995" y="4562105"/>
            <a:ext cx="1254995" cy="358570"/>
          </a:xfrm>
          <a:prstGeom prst="roundRect">
            <a:avLst/>
          </a:prstGeom>
          <a:solidFill>
            <a:schemeClr val="accent1"/>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14367">
              <a:defRPr/>
            </a:pPr>
            <a:r>
              <a:rPr lang="en-US" sz="1200" dirty="0">
                <a:solidFill>
                  <a:schemeClr val="tx1"/>
                </a:solidFill>
                <a:latin typeface="Segoe UI"/>
              </a:rPr>
              <a:t>App C v2</a:t>
            </a:r>
          </a:p>
        </p:txBody>
      </p:sp>
      <p:sp>
        <p:nvSpPr>
          <p:cNvPr id="44" name="Rounded Rectangle 43"/>
          <p:cNvSpPr/>
          <p:nvPr/>
        </p:nvSpPr>
        <p:spPr>
          <a:xfrm>
            <a:off x="10413053" y="3061383"/>
            <a:ext cx="1254995" cy="358570"/>
          </a:xfrm>
          <a:prstGeom prst="roundRect">
            <a:avLst/>
          </a:prstGeom>
          <a:solidFill>
            <a:schemeClr val="accent1"/>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14367">
              <a:defRPr/>
            </a:pPr>
            <a:r>
              <a:rPr lang="en-US" sz="1200" dirty="0">
                <a:solidFill>
                  <a:schemeClr val="tx1"/>
                </a:solidFill>
                <a:latin typeface="Segoe UI"/>
              </a:rPr>
              <a:t>App C v2</a:t>
            </a:r>
          </a:p>
        </p:txBody>
      </p:sp>
      <p:sp>
        <p:nvSpPr>
          <p:cNvPr id="45" name="Rectangle 44"/>
          <p:cNvSpPr/>
          <p:nvPr/>
        </p:nvSpPr>
        <p:spPr bwMode="auto">
          <a:xfrm>
            <a:off x="2679270" y="1422812"/>
            <a:ext cx="2999645" cy="4559469"/>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defTabSz="913924" fontAlgn="base">
              <a:spcBef>
                <a:spcPct val="0"/>
              </a:spcBef>
              <a:spcAft>
                <a:spcPct val="0"/>
              </a:spcAft>
              <a:defRPr/>
            </a:pPr>
            <a:r>
              <a:rPr lang="en-US" sz="1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#1</a:t>
            </a:r>
          </a:p>
        </p:txBody>
      </p:sp>
      <p:sp>
        <p:nvSpPr>
          <p:cNvPr id="46" name="Rectangle 45"/>
          <p:cNvSpPr/>
          <p:nvPr/>
        </p:nvSpPr>
        <p:spPr bwMode="auto">
          <a:xfrm>
            <a:off x="5917181" y="1422811"/>
            <a:ext cx="2999645" cy="4559469"/>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defTabSz="913924" fontAlgn="base">
              <a:spcBef>
                <a:spcPct val="0"/>
              </a:spcBef>
              <a:spcAft>
                <a:spcPct val="0"/>
              </a:spcAft>
            </a:pPr>
            <a:r>
              <a:rPr lang="en-US" sz="1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#2</a:t>
            </a:r>
          </a:p>
        </p:txBody>
      </p:sp>
      <p:sp>
        <p:nvSpPr>
          <p:cNvPr id="47" name="Rectangle 46"/>
          <p:cNvSpPr/>
          <p:nvPr/>
        </p:nvSpPr>
        <p:spPr bwMode="auto">
          <a:xfrm>
            <a:off x="9009381" y="1412044"/>
            <a:ext cx="2999645" cy="4559469"/>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defTabSz="913924" fontAlgn="base">
              <a:spcBef>
                <a:spcPct val="0"/>
              </a:spcBef>
              <a:spcAft>
                <a:spcPct val="0"/>
              </a:spcAft>
            </a:pPr>
            <a:r>
              <a:rPr lang="en-US" sz="1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#3</a:t>
            </a:r>
          </a:p>
        </p:txBody>
      </p:sp>
    </p:spTree>
    <p:extLst>
      <p:ext uri="{BB962C8B-B14F-4D97-AF65-F5344CB8AC3E}">
        <p14:creationId xmlns:p14="http://schemas.microsoft.com/office/powerpoint/2010/main" val="13505125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35"/>
                                        </p:tgtEl>
                                      </p:cBhvr>
                                    </p:animEffect>
                                    <p:set>
                                      <p:cBhvr>
                                        <p:cTn id="11" dur="1" fill="hold">
                                          <p:stCondLst>
                                            <p:cond delay="499"/>
                                          </p:stCondLst>
                                        </p:cTn>
                                        <p:tgtEl>
                                          <p:spTgt spid="35"/>
                                        </p:tgtEl>
                                        <p:attrNameLst>
                                          <p:attrName>style.visibility</p:attrName>
                                        </p:attrNameLst>
                                      </p:cBhvr>
                                      <p:to>
                                        <p:strVal val="hidden"/>
                                      </p:to>
                                    </p:se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37"/>
                                        </p:tgtEl>
                                      </p:cBhvr>
                                    </p:animEffect>
                                    <p:set>
                                      <p:cBhvr>
                                        <p:cTn id="20" dur="1" fill="hold">
                                          <p:stCondLst>
                                            <p:cond delay="499"/>
                                          </p:stCondLst>
                                        </p:cTn>
                                        <p:tgtEl>
                                          <p:spTgt spid="37"/>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36"/>
                                        </p:tgtEl>
                                      </p:cBhvr>
                                    </p:animEffect>
                                    <p:set>
                                      <p:cBhvr>
                                        <p:cTn id="29" dur="1" fill="hold">
                                          <p:stCondLst>
                                            <p:cond delay="499"/>
                                          </p:stCondLst>
                                        </p:cTn>
                                        <p:tgtEl>
                                          <p:spTgt spid="36"/>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3" grpId="0" animBg="1"/>
      <p:bldP spid="34" grpId="0" animBg="1"/>
      <p:bldP spid="41" grpId="0" animBg="1"/>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a:t>Real Customers and Workloads</a:t>
            </a:r>
          </a:p>
        </p:txBody>
      </p:sp>
    </p:spTree>
    <p:extLst>
      <p:ext uri="{BB962C8B-B14F-4D97-AF65-F5344CB8AC3E}">
        <p14:creationId xmlns:p14="http://schemas.microsoft.com/office/powerpoint/2010/main" val="276427003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45133" y="289957"/>
            <a:ext cx="11655840" cy="899537"/>
          </a:xfrm>
          <a:prstGeom prst="rect">
            <a:avLst/>
          </a:prstGeom>
        </p:spPr>
        <p:txBody>
          <a:bodyPr/>
          <a:lstStyle>
            <a:lvl1pPr algn="l" defTabSz="931863" rtl="0" eaLnBrk="0" fontAlgn="base" hangingPunct="0">
              <a:lnSpc>
                <a:spcPct val="90000"/>
              </a:lnSpc>
              <a:spcBef>
                <a:spcPct val="0"/>
              </a:spcBef>
              <a:spcAft>
                <a:spcPct val="0"/>
              </a:spcAft>
              <a:defRPr lang="en-US" sz="4800" kern="1200" spc="-102" dirty="0">
                <a:ln w="3175">
                  <a:noFill/>
                </a:ln>
                <a:gradFill>
                  <a:gsLst>
                    <a:gs pos="1250">
                      <a:schemeClr val="tx1"/>
                    </a:gs>
                    <a:gs pos="100000">
                      <a:schemeClr val="tx1"/>
                    </a:gs>
                  </a:gsLst>
                  <a:lin ang="5400000" scaled="0"/>
                </a:gradFill>
                <a:latin typeface="+mj-lt"/>
                <a:ea typeface="MS PGothic" panose="020B0600070205080204" pitchFamily="34" charset="-128"/>
                <a:cs typeface="Segoe UI" pitchFamily="34" charset="0"/>
              </a:defRPr>
            </a:lvl1pPr>
            <a:lvl2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2pPr>
            <a:lvl3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3pPr>
            <a:lvl4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4pPr>
            <a:lvl5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5pPr>
            <a:lvl6pPr marL="4572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6pPr>
            <a:lvl7pPr marL="9144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7pPr>
            <a:lvl8pPr marL="13716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8pPr>
            <a:lvl9pPr marL="18288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9pPr>
          </a:lstStyle>
          <a:p>
            <a:pPr>
              <a:defRPr/>
            </a:pPr>
            <a:r>
              <a:rPr sz="4705" dirty="0">
                <a:solidFill>
                  <a:schemeClr val="tx1"/>
                </a:solidFill>
              </a:rPr>
              <a:t>Services built with Service Fabric</a:t>
            </a:r>
          </a:p>
        </p:txBody>
      </p:sp>
      <p:sp>
        <p:nvSpPr>
          <p:cNvPr id="3" name="Hexagon 2"/>
          <p:cNvSpPr/>
          <p:nvPr/>
        </p:nvSpPr>
        <p:spPr bwMode="auto">
          <a:xfrm>
            <a:off x="187434" y="1412045"/>
            <a:ext cx="3313514" cy="2762421"/>
          </a:xfrm>
          <a:prstGeom prst="hexagon">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nchor="ctr"/>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Azure Core Infrastructure</a:t>
            </a:r>
          </a:p>
        </p:txBody>
      </p:sp>
      <p:sp>
        <p:nvSpPr>
          <p:cNvPr id="4" name="Hexagon 3"/>
          <p:cNvSpPr/>
          <p:nvPr/>
        </p:nvSpPr>
        <p:spPr bwMode="auto">
          <a:xfrm>
            <a:off x="386313" y="4624233"/>
            <a:ext cx="1904060" cy="1692827"/>
          </a:xfrm>
          <a:prstGeom prst="hexagon">
            <a:avLst/>
          </a:prstGeom>
          <a:solidFill>
            <a:srgbClr val="6A14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nchor="ctr"/>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Power BI</a:t>
            </a:r>
          </a:p>
        </p:txBody>
      </p:sp>
      <p:sp>
        <p:nvSpPr>
          <p:cNvPr id="5" name="Hexagon 4"/>
          <p:cNvSpPr/>
          <p:nvPr/>
        </p:nvSpPr>
        <p:spPr bwMode="auto">
          <a:xfrm>
            <a:off x="6394808" y="1140913"/>
            <a:ext cx="2315764" cy="1969490"/>
          </a:xfrm>
          <a:prstGeom prst="hexagon">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Intune</a:t>
            </a:r>
          </a:p>
          <a:p>
            <a:pPr algn="ctr" defTabSz="914102">
              <a:lnSpc>
                <a:spcPct val="90000"/>
              </a:lnSpc>
              <a:defRPr/>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a:lnSpc>
                <a:spcPct val="90000"/>
              </a:lnSpc>
              <a:defRPr/>
            </a:pPr>
            <a:r>
              <a:rPr lang="en-US" sz="2353" dirty="0">
                <a:gradFill>
                  <a:gsLst>
                    <a:gs pos="0">
                      <a:srgbClr val="FFFFFF"/>
                    </a:gs>
                    <a:gs pos="100000">
                      <a:srgbClr val="FFFFFF"/>
                    </a:gs>
                  </a:gsLst>
                  <a:lin ang="5400000" scaled="0"/>
                </a:gradFill>
                <a:ea typeface="Segoe UI" pitchFamily="34" charset="0"/>
                <a:cs typeface="Segoe UI" pitchFamily="34" charset="0"/>
              </a:rPr>
              <a:t>800k+ devices</a:t>
            </a:r>
          </a:p>
        </p:txBody>
      </p:sp>
      <p:sp>
        <p:nvSpPr>
          <p:cNvPr id="6" name="Hexagon 5"/>
          <p:cNvSpPr/>
          <p:nvPr/>
        </p:nvSpPr>
        <p:spPr bwMode="auto">
          <a:xfrm>
            <a:off x="2488809" y="3877213"/>
            <a:ext cx="2943074" cy="2539093"/>
          </a:xfrm>
          <a:prstGeom prst="hexagon">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Azure SQL Database</a:t>
            </a:r>
          </a:p>
          <a:p>
            <a:pPr algn="ctr" defTabSz="914102">
              <a:lnSpc>
                <a:spcPct val="90000"/>
              </a:lnSpc>
              <a:defRPr/>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a:lnSpc>
                <a:spcPct val="90000"/>
              </a:lnSpc>
              <a:defRPr/>
            </a:pPr>
            <a:r>
              <a:rPr lang="en-US" sz="2353" dirty="0">
                <a:gradFill>
                  <a:gsLst>
                    <a:gs pos="0">
                      <a:srgbClr val="FFFFFF"/>
                    </a:gs>
                    <a:gs pos="100000">
                      <a:srgbClr val="FFFFFF"/>
                    </a:gs>
                  </a:gsLst>
                  <a:lin ang="5400000" scaled="0"/>
                </a:gradFill>
                <a:ea typeface="Segoe UI" pitchFamily="34" charset="0"/>
                <a:cs typeface="Segoe UI" pitchFamily="34" charset="0"/>
              </a:rPr>
              <a:t>1.4 million databases</a:t>
            </a:r>
          </a:p>
        </p:txBody>
      </p:sp>
      <p:sp>
        <p:nvSpPr>
          <p:cNvPr id="7" name="Hexagon 6"/>
          <p:cNvSpPr/>
          <p:nvPr/>
        </p:nvSpPr>
        <p:spPr bwMode="auto">
          <a:xfrm>
            <a:off x="5602901" y="3452530"/>
            <a:ext cx="2955208" cy="2495576"/>
          </a:xfrm>
          <a:prstGeom prst="hexagon">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Bing Cortana</a:t>
            </a:r>
          </a:p>
          <a:p>
            <a:pPr algn="ctr" defTabSz="914102">
              <a:lnSpc>
                <a:spcPct val="90000"/>
              </a:lnSpc>
              <a:defRPr/>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a:lnSpc>
                <a:spcPct val="90000"/>
              </a:lnSpc>
              <a:defRPr/>
            </a:pPr>
            <a:r>
              <a:rPr lang="en-US" sz="2353" dirty="0">
                <a:gradFill>
                  <a:gsLst>
                    <a:gs pos="0">
                      <a:srgbClr val="FFFFFF"/>
                    </a:gs>
                    <a:gs pos="100000">
                      <a:srgbClr val="FFFFFF"/>
                    </a:gs>
                  </a:gsLst>
                  <a:lin ang="5400000" scaled="0"/>
                </a:gradFill>
                <a:ea typeface="Segoe UI" pitchFamily="34" charset="0"/>
                <a:cs typeface="Segoe UI" pitchFamily="34" charset="0"/>
              </a:rPr>
              <a:t>500m </a:t>
            </a:r>
            <a:r>
              <a:rPr lang="en-US" sz="2353" dirty="0" err="1">
                <a:gradFill>
                  <a:gsLst>
                    <a:gs pos="0">
                      <a:srgbClr val="FFFFFF"/>
                    </a:gs>
                    <a:gs pos="100000">
                      <a:srgbClr val="FFFFFF"/>
                    </a:gs>
                  </a:gsLst>
                  <a:lin ang="5400000" scaled="0"/>
                </a:gradFill>
                <a:ea typeface="Segoe UI" pitchFamily="34" charset="0"/>
                <a:cs typeface="Segoe UI" pitchFamily="34" charset="0"/>
              </a:rPr>
              <a:t>evals</a:t>
            </a:r>
            <a:r>
              <a:rPr lang="en-US" sz="2353" dirty="0">
                <a:gradFill>
                  <a:gsLst>
                    <a:gs pos="0">
                      <a:srgbClr val="FFFFFF"/>
                    </a:gs>
                    <a:gs pos="100000">
                      <a:srgbClr val="FFFFFF"/>
                    </a:gs>
                  </a:gsLst>
                  <a:lin ang="5400000" scaled="0"/>
                </a:gradFill>
                <a:ea typeface="Segoe UI" pitchFamily="34" charset="0"/>
                <a:cs typeface="Segoe UI" pitchFamily="34" charset="0"/>
              </a:rPr>
              <a:t>/sec</a:t>
            </a:r>
          </a:p>
        </p:txBody>
      </p:sp>
      <p:sp>
        <p:nvSpPr>
          <p:cNvPr id="8" name="Hexagon 7"/>
          <p:cNvSpPr/>
          <p:nvPr/>
        </p:nvSpPr>
        <p:spPr bwMode="auto">
          <a:xfrm>
            <a:off x="3484678" y="1189494"/>
            <a:ext cx="2800215" cy="2388910"/>
          </a:xfrm>
          <a:prstGeom prst="hexagon">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nchor="ctr"/>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Azure Document DB</a:t>
            </a:r>
          </a:p>
          <a:p>
            <a:pPr algn="ctr" defTabSz="914102">
              <a:lnSpc>
                <a:spcPct val="90000"/>
              </a:lnSpc>
              <a:defRPr/>
            </a:pPr>
            <a:endParaRPr lang="en-US" sz="2353" b="1" dirty="0">
              <a:gradFill>
                <a:gsLst>
                  <a:gs pos="0">
                    <a:srgbClr val="FFFFFF"/>
                  </a:gs>
                  <a:gs pos="100000">
                    <a:srgbClr val="FFFFFF"/>
                  </a:gs>
                </a:gsLst>
                <a:lin ang="5400000" scaled="0"/>
              </a:gradFill>
              <a:ea typeface="Segoe UI" pitchFamily="34" charset="0"/>
              <a:cs typeface="Segoe UI" pitchFamily="34" charset="0"/>
            </a:endParaRPr>
          </a:p>
          <a:p>
            <a:pPr algn="ctr" defTabSz="914102">
              <a:lnSpc>
                <a:spcPct val="90000"/>
              </a:lnSpc>
              <a:defRPr/>
            </a:pPr>
            <a:r>
              <a:rPr lang="en-US" sz="2353" b="1" dirty="0">
                <a:gradFill>
                  <a:gsLst>
                    <a:gs pos="0">
                      <a:srgbClr val="FFFFFF"/>
                    </a:gs>
                    <a:gs pos="100000">
                      <a:srgbClr val="FFFFFF"/>
                    </a:gs>
                  </a:gsLst>
                  <a:lin ang="5400000" scaled="0"/>
                </a:gradFill>
                <a:latin typeface="Segoe UI Light"/>
                <a:ea typeface="Segoe UI" pitchFamily="34" charset="0"/>
                <a:cs typeface="Segoe UI" pitchFamily="34" charset="0"/>
              </a:rPr>
              <a:t>Billions of transactions/week</a:t>
            </a:r>
          </a:p>
        </p:txBody>
      </p:sp>
      <p:sp>
        <p:nvSpPr>
          <p:cNvPr id="9" name="Hexagon 8"/>
          <p:cNvSpPr/>
          <p:nvPr/>
        </p:nvSpPr>
        <p:spPr bwMode="auto">
          <a:xfrm>
            <a:off x="9003020" y="381189"/>
            <a:ext cx="2830036" cy="2398008"/>
          </a:xfrm>
          <a:prstGeom prst="hexagon">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Skype for Business</a:t>
            </a:r>
          </a:p>
          <a:p>
            <a:pPr algn="ctr" defTabSz="914102">
              <a:lnSpc>
                <a:spcPct val="90000"/>
              </a:lnSpc>
              <a:defRPr/>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a:lnSpc>
                <a:spcPct val="90000"/>
              </a:lnSpc>
              <a:defRPr/>
            </a:pPr>
            <a:r>
              <a:rPr lang="en-US" sz="2353" dirty="0">
                <a:gradFill>
                  <a:gsLst>
                    <a:gs pos="0">
                      <a:srgbClr val="FFFFFF"/>
                    </a:gs>
                    <a:gs pos="100000">
                      <a:srgbClr val="FFFFFF"/>
                    </a:gs>
                  </a:gsLst>
                  <a:lin ang="5400000" scaled="0"/>
                </a:gradFill>
                <a:ea typeface="Segoe UI" pitchFamily="34" charset="0"/>
                <a:cs typeface="Segoe UI" pitchFamily="34" charset="0"/>
              </a:rPr>
              <a:t>Hybrid Ops</a:t>
            </a:r>
          </a:p>
        </p:txBody>
      </p:sp>
      <p:sp>
        <p:nvSpPr>
          <p:cNvPr id="10" name="Hexagon 9"/>
          <p:cNvSpPr/>
          <p:nvPr/>
        </p:nvSpPr>
        <p:spPr bwMode="auto">
          <a:xfrm>
            <a:off x="8426679" y="2891151"/>
            <a:ext cx="2513889" cy="2186149"/>
          </a:xfrm>
          <a:prstGeom prst="hexagon">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nchor="ctr"/>
          <a:lstStyle/>
          <a:p>
            <a:pPr algn="ctr" defTabSz="914102">
              <a:lnSpc>
                <a:spcPct val="90000"/>
              </a:lnSpc>
              <a:defRPr/>
            </a:pPr>
            <a:endParaRPr lang="en-US" sz="2353" b="1" dirty="0">
              <a:gradFill>
                <a:gsLst>
                  <a:gs pos="0">
                    <a:srgbClr val="FFFFFF"/>
                  </a:gs>
                  <a:gs pos="100000">
                    <a:srgbClr val="FFFFFF"/>
                  </a:gs>
                </a:gsLst>
                <a:lin ang="5400000" scaled="0"/>
              </a:gradFill>
              <a:ea typeface="Segoe UI" pitchFamily="34" charset="0"/>
              <a:cs typeface="Segoe UI" pitchFamily="34" charset="0"/>
            </a:endParaRPr>
          </a:p>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Event Hubs</a:t>
            </a:r>
          </a:p>
          <a:p>
            <a:pPr algn="ctr" defTabSz="914102">
              <a:lnSpc>
                <a:spcPct val="90000"/>
              </a:lnSpc>
              <a:defRPr/>
            </a:pPr>
            <a:endParaRPr lang="en-US" sz="1961" b="1" dirty="0">
              <a:gradFill>
                <a:gsLst>
                  <a:gs pos="0">
                    <a:srgbClr val="FFFFFF"/>
                  </a:gs>
                  <a:gs pos="100000">
                    <a:srgbClr val="FFFFFF"/>
                  </a:gs>
                </a:gsLst>
                <a:lin ang="5400000" scaled="0"/>
              </a:gradFill>
              <a:ea typeface="Segoe UI" pitchFamily="34" charset="0"/>
              <a:cs typeface="Segoe UI" pitchFamily="34" charset="0"/>
            </a:endParaRPr>
          </a:p>
          <a:p>
            <a:pPr algn="ctr" defTabSz="914102">
              <a:lnSpc>
                <a:spcPct val="90000"/>
              </a:lnSpc>
              <a:defRPr/>
            </a:pPr>
            <a:r>
              <a:rPr lang="en-US" sz="1961" dirty="0">
                <a:gradFill>
                  <a:gsLst>
                    <a:gs pos="0">
                      <a:srgbClr val="FFFFFF"/>
                    </a:gs>
                    <a:gs pos="100000">
                      <a:srgbClr val="FFFFFF"/>
                    </a:gs>
                  </a:gsLst>
                  <a:lin ang="5400000" scaled="0"/>
                </a:gradFill>
                <a:ea typeface="Segoe UI" pitchFamily="34" charset="0"/>
                <a:cs typeface="Segoe UI" pitchFamily="34" charset="0"/>
              </a:rPr>
              <a:t>20bn events/day</a:t>
            </a:r>
          </a:p>
          <a:p>
            <a:pPr algn="ctr" defTabSz="914102">
              <a:lnSpc>
                <a:spcPct val="90000"/>
              </a:lnSpc>
              <a:defRPr/>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 name="Hexagon 10"/>
          <p:cNvSpPr/>
          <p:nvPr/>
        </p:nvSpPr>
        <p:spPr bwMode="auto">
          <a:xfrm>
            <a:off x="8247396" y="5314113"/>
            <a:ext cx="1610262" cy="1431622"/>
          </a:xfrm>
          <a:prstGeom prst="hexagon">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79285" tIns="143428" rIns="179285" bIns="143428" anchor="ctr"/>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IoT</a:t>
            </a:r>
          </a:p>
        </p:txBody>
      </p:sp>
      <p:sp>
        <p:nvSpPr>
          <p:cNvPr id="12" name="Hexagon 11"/>
          <p:cNvSpPr/>
          <p:nvPr/>
        </p:nvSpPr>
        <p:spPr bwMode="auto">
          <a:xfrm>
            <a:off x="10309151" y="4863264"/>
            <a:ext cx="1798497" cy="1598975"/>
          </a:xfrm>
          <a:prstGeom prst="hexagon">
            <a:avLst/>
          </a:prstGeom>
          <a:solidFill>
            <a:srgbClr val="004A4F"/>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79285" tIns="143428" rIns="179285" bIns="143428" anchor="ctr"/>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More!</a:t>
            </a:r>
          </a:p>
        </p:txBody>
      </p:sp>
    </p:spTree>
    <p:extLst>
      <p:ext uri="{BB962C8B-B14F-4D97-AF65-F5344CB8AC3E}">
        <p14:creationId xmlns:p14="http://schemas.microsoft.com/office/powerpoint/2010/main" val="26737663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8418" name="Picture 105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53252" y="4547975"/>
            <a:ext cx="1623214" cy="118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19" name="Picture 6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59118" y="1214395"/>
            <a:ext cx="2171028" cy="122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0" name="Picture 103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604" y="3015027"/>
            <a:ext cx="1534505" cy="70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1" name="Picture 104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09811" y="4748737"/>
            <a:ext cx="1626327" cy="552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2" name="Picture 1038"/>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29211" y="3626650"/>
            <a:ext cx="832617" cy="829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3" name="Picture 103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379573" y="2985457"/>
            <a:ext cx="1685465" cy="40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5" name="Picture 2" descr="Machine generated alternative text:&#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1392" y="766184"/>
            <a:ext cx="1785069" cy="88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6" name="Picture 3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929642" y="1477410"/>
            <a:ext cx="1564074" cy="47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7" name="Picture 56"/>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037025" y="750620"/>
            <a:ext cx="1399108" cy="47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8" name="Picture 58"/>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128520" y="893800"/>
            <a:ext cx="2018512" cy="60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9" name="Picture 59"/>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55233" y="1872708"/>
            <a:ext cx="1652783" cy="37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0" name="Picture 60"/>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023182" y="338203"/>
            <a:ext cx="1699472" cy="1192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2" name="Picture 62"/>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461403" y="717939"/>
            <a:ext cx="1632552" cy="72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3" name="Picture 1023"/>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404637" y="2406516"/>
            <a:ext cx="1297948" cy="574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4" name="Picture 1024"/>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2216162" y="2096814"/>
            <a:ext cx="1419339" cy="8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5" name="Picture 1026"/>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959374" y="1460290"/>
            <a:ext cx="1739936" cy="44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6" name="Picture 1028"/>
          <p:cNvPicPr>
            <a:picLocks noChangeAspect="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001230" y="2188635"/>
            <a:ext cx="1481591" cy="560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7" name="Picture 1029"/>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44703" y="3777611"/>
            <a:ext cx="1123644" cy="19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8" name="Picture 1030"/>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071100" y="1408933"/>
            <a:ext cx="1276160" cy="659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39" name="Picture 1031"/>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071101" y="2297575"/>
            <a:ext cx="586722" cy="586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40" name="Picture 1032"/>
          <p:cNvPicPr>
            <a:picLocks noChangeAspect="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550929" y="4194698"/>
            <a:ext cx="1168777" cy="15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41" name="Picture 1033"/>
          <p:cNvPicPr>
            <a:picLocks noChangeAspect="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0998324" y="2934100"/>
            <a:ext cx="927551" cy="440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42" name="Picture 1035"/>
          <p:cNvPicPr>
            <a:picLocks noChangeAspect="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471395" y="4333207"/>
            <a:ext cx="1305730" cy="48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43" name="Picture 1036"/>
          <p:cNvPicPr>
            <a:picLocks noChangeAspect="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0677728" y="3575292"/>
            <a:ext cx="1350862" cy="34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44" name="Picture 1039"/>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7761235" y="6308143"/>
            <a:ext cx="434206" cy="432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45" name="Picture 1040"/>
          <p:cNvPicPr>
            <a:picLocks noChangeAspect="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2381129" y="3699797"/>
            <a:ext cx="610067" cy="45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46" name="Picture 1041"/>
          <p:cNvPicPr>
            <a:picLocks noChangeAspect="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4287589" y="2924762"/>
            <a:ext cx="986690" cy="42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47" name="Picture 1043"/>
          <p:cNvPicPr>
            <a:picLocks noChangeAspect="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508909" y="4605558"/>
            <a:ext cx="1073842" cy="35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48" name="Picture 1044"/>
          <p:cNvPicPr>
            <a:picLocks noChangeAspect="1"/>
          </p:cNvPicPr>
          <p:nvPr/>
        </p:nvPicPr>
        <p:blipFill>
          <a:blip r:embed="rId30">
            <a:extLst>
              <a:ext uri="{28A0092B-C50C-407E-A947-70E740481C1C}">
                <a14:useLocalDpi xmlns:a14="http://schemas.microsoft.com/office/drawing/2010/main" val="0"/>
              </a:ext>
            </a:extLst>
          </a:blip>
          <a:srcRect/>
          <a:stretch>
            <a:fillRect/>
          </a:stretch>
        </p:blipFill>
        <p:spPr bwMode="auto">
          <a:xfrm>
            <a:off x="10831801" y="2266449"/>
            <a:ext cx="1118975" cy="580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49" name="Picture 1045"/>
          <p:cNvPicPr>
            <a:picLocks noChangeAspect="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3389607" y="3727810"/>
            <a:ext cx="737683" cy="32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50" name="Picture 1047"/>
          <p:cNvPicPr>
            <a:picLocks noChangeAspect="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10677728" y="4098207"/>
            <a:ext cx="1294836" cy="39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51" name="Picture 1048"/>
          <p:cNvPicPr>
            <a:picLocks noChangeAspect="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610068" y="5214069"/>
            <a:ext cx="1129869" cy="2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52" name="Picture 1049"/>
          <p:cNvPicPr>
            <a:picLocks noChangeAspect="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575829" y="5659169"/>
            <a:ext cx="1167220" cy="38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53" name="Picture 1050"/>
          <p:cNvPicPr>
            <a:picLocks noChangeAspect="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2320434" y="5014864"/>
            <a:ext cx="1480034" cy="37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54" name="Picture 1051"/>
          <p:cNvPicPr>
            <a:picLocks noChangeAspect="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7160505" y="2254000"/>
            <a:ext cx="1139207" cy="527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55" name="Picture 1052"/>
          <p:cNvPicPr>
            <a:picLocks noChangeAspect="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7999347" y="1883602"/>
            <a:ext cx="1483148" cy="2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56" name="Picture 94"/>
          <p:cNvPicPr>
            <a:picLocks noChangeAspect="1" noChangeArrowheads="1"/>
          </p:cNvPicPr>
          <p:nvPr/>
        </p:nvPicPr>
        <p:blipFill>
          <a:blip r:embed="rId38" cstate="print">
            <a:extLst>
              <a:ext uri="{28A0092B-C50C-407E-A947-70E740481C1C}">
                <a14:useLocalDpi xmlns:a14="http://schemas.microsoft.com/office/drawing/2010/main" val="0"/>
              </a:ext>
            </a:extLst>
          </a:blip>
          <a:srcRect t="27025" b="27718"/>
          <a:stretch>
            <a:fillRect/>
          </a:stretch>
        </p:blipFill>
        <p:spPr bwMode="auto">
          <a:xfrm>
            <a:off x="4150981" y="6283242"/>
            <a:ext cx="1279273" cy="54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57" name="Picture 95"/>
          <p:cNvPicPr>
            <a:picLocks noChangeAspect="1"/>
          </p:cNvPicPr>
          <p:nvPr/>
        </p:nvPicPr>
        <p:blipFill>
          <a:blip r:embed="rId39">
            <a:extLst>
              <a:ext uri="{28A0092B-C50C-407E-A947-70E740481C1C}">
                <a14:useLocalDpi xmlns:a14="http://schemas.microsoft.com/office/drawing/2010/main" val="0"/>
              </a:ext>
            </a:extLst>
          </a:blip>
          <a:srcRect/>
          <a:stretch>
            <a:fillRect/>
          </a:stretch>
        </p:blipFill>
        <p:spPr bwMode="auto">
          <a:xfrm>
            <a:off x="5658682" y="4014168"/>
            <a:ext cx="1160995" cy="39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58" name="Picture 96"/>
          <p:cNvPicPr>
            <a:picLocks noChangeAspect="1"/>
          </p:cNvPicPr>
          <p:nvPr/>
        </p:nvPicPr>
        <p:blipFill>
          <a:blip r:embed="rId40">
            <a:extLst>
              <a:ext uri="{28A0092B-C50C-407E-A947-70E740481C1C}">
                <a14:useLocalDpi xmlns:a14="http://schemas.microsoft.com/office/drawing/2010/main" val="0"/>
              </a:ext>
            </a:extLst>
          </a:blip>
          <a:srcRect/>
          <a:stretch>
            <a:fillRect/>
          </a:stretch>
        </p:blipFill>
        <p:spPr bwMode="auto">
          <a:xfrm>
            <a:off x="2071427" y="5480195"/>
            <a:ext cx="1967154" cy="628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59" name="Picture 97"/>
          <p:cNvPicPr>
            <a:picLocks noChangeAspect="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1875334" y="6110494"/>
            <a:ext cx="2359340" cy="267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60" name="Picture 98"/>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10813125" y="4646022"/>
            <a:ext cx="1224803" cy="22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61" name="Picture 99"/>
          <p:cNvPicPr>
            <a:picLocks noChangeAspect="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7204082" y="3631319"/>
            <a:ext cx="1095630" cy="38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62" name="Picture 100"/>
          <p:cNvPicPr>
            <a:picLocks noChangeAspect="1"/>
          </p:cNvPicPr>
          <p:nvPr/>
        </p:nvPicPr>
        <p:blipFill>
          <a:blip r:embed="rId44" cstate="print">
            <a:extLst>
              <a:ext uri="{28A0092B-C50C-407E-A947-70E740481C1C}">
                <a14:useLocalDpi xmlns:a14="http://schemas.microsoft.com/office/drawing/2010/main" val="0"/>
              </a:ext>
            </a:extLst>
          </a:blip>
          <a:srcRect/>
          <a:stretch>
            <a:fillRect/>
          </a:stretch>
        </p:blipFill>
        <p:spPr bwMode="auto">
          <a:xfrm>
            <a:off x="9021832" y="2952776"/>
            <a:ext cx="753246" cy="488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63" name="Picture 101"/>
          <p:cNvPicPr>
            <a:picLocks noChangeAspect="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9085640" y="2274232"/>
            <a:ext cx="787484" cy="4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64" name="Picture 2" descr="Machine generated alternative text:&#10;PENDRICA "/>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8858420" y="6298806"/>
            <a:ext cx="1041161" cy="364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65" name="Picture 103"/>
          <p:cNvPicPr>
            <a:picLocks noChangeAspect="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4315602" y="4782976"/>
            <a:ext cx="901093" cy="30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66" name="Picture 104"/>
          <p:cNvPicPr>
            <a:picLocks noChangeAspect="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217881" y="6186753"/>
            <a:ext cx="1655896" cy="543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67" name="Picture 105"/>
          <p:cNvPicPr>
            <a:picLocks noChangeAspect="1"/>
          </p:cNvPicPr>
          <p:nvPr/>
        </p:nvPicPr>
        <p:blipFill>
          <a:blip r:embed="rId49">
            <a:extLst>
              <a:ext uri="{28A0092B-C50C-407E-A947-70E740481C1C}">
                <a14:useLocalDpi xmlns:a14="http://schemas.microsoft.com/office/drawing/2010/main" val="0"/>
              </a:ext>
            </a:extLst>
          </a:blip>
          <a:srcRect/>
          <a:stretch>
            <a:fillRect/>
          </a:stretch>
        </p:blipFill>
        <p:spPr bwMode="auto">
          <a:xfrm>
            <a:off x="4315601" y="5422612"/>
            <a:ext cx="958677" cy="55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68" name="Picture 106"/>
          <p:cNvPicPr>
            <a:picLocks noChangeAspect="1"/>
          </p:cNvPicPr>
          <p:nvPr/>
        </p:nvPicPr>
        <p:blipFill>
          <a:blip r:embed="rId50" cstate="print">
            <a:extLst>
              <a:ext uri="{28A0092B-C50C-407E-A947-70E740481C1C}">
                <a14:useLocalDpi xmlns:a14="http://schemas.microsoft.com/office/drawing/2010/main" val="0"/>
              </a:ext>
            </a:extLst>
          </a:blip>
          <a:srcRect/>
          <a:stretch>
            <a:fillRect/>
          </a:stretch>
        </p:blipFill>
        <p:spPr bwMode="auto">
          <a:xfrm>
            <a:off x="10813126" y="6378176"/>
            <a:ext cx="1056723" cy="27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69" name="Picture 107"/>
          <p:cNvPicPr>
            <a:picLocks noChangeAspect="1"/>
          </p:cNvPicPr>
          <p:nvPr/>
        </p:nvPicPr>
        <p:blipFill>
          <a:blip r:embed="rId51" cstate="print">
            <a:extLst>
              <a:ext uri="{28A0092B-C50C-407E-A947-70E740481C1C}">
                <a14:useLocalDpi xmlns:a14="http://schemas.microsoft.com/office/drawing/2010/main" val="0"/>
              </a:ext>
            </a:extLst>
          </a:blip>
          <a:srcRect/>
          <a:stretch>
            <a:fillRect/>
          </a:stretch>
        </p:blipFill>
        <p:spPr bwMode="auto">
          <a:xfrm>
            <a:off x="10864483" y="5976653"/>
            <a:ext cx="932219" cy="18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70" name="Picture 108"/>
          <p:cNvPicPr>
            <a:picLocks noChangeAspect="1"/>
          </p:cNvPicPr>
          <p:nvPr/>
        </p:nvPicPr>
        <p:blipFill>
          <a:blip r:embed="rId52">
            <a:extLst>
              <a:ext uri="{28A0092B-C50C-407E-A947-70E740481C1C}">
                <a14:useLocalDpi xmlns:a14="http://schemas.microsoft.com/office/drawing/2010/main" val="0"/>
              </a:ext>
            </a:extLst>
          </a:blip>
          <a:srcRect/>
          <a:stretch>
            <a:fillRect/>
          </a:stretch>
        </p:blipFill>
        <p:spPr bwMode="auto">
          <a:xfrm>
            <a:off x="5878120" y="3209564"/>
            <a:ext cx="789040" cy="4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71" name="Picture 109"/>
          <p:cNvPicPr>
            <a:picLocks noChangeAspect="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10789782" y="5531553"/>
            <a:ext cx="1171888" cy="35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72" name="Picture 110"/>
          <p:cNvPicPr>
            <a:picLocks noChangeAspect="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10998325" y="5044433"/>
            <a:ext cx="837286" cy="27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73" name="Picture 111"/>
          <p:cNvPicPr>
            <a:picLocks noChangeAspect="1"/>
          </p:cNvPicPr>
          <p:nvPr/>
        </p:nvPicPr>
        <p:blipFill>
          <a:blip r:embed="rId55" cstate="print">
            <a:extLst>
              <a:ext uri="{28A0092B-C50C-407E-A947-70E740481C1C}">
                <a14:useLocalDpi xmlns:a14="http://schemas.microsoft.com/office/drawing/2010/main" val="0"/>
              </a:ext>
            </a:extLst>
          </a:blip>
          <a:srcRect/>
          <a:stretch>
            <a:fillRect/>
          </a:stretch>
        </p:blipFill>
        <p:spPr bwMode="auto">
          <a:xfrm>
            <a:off x="7445307" y="2893637"/>
            <a:ext cx="834173" cy="48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74" name="Picture 112"/>
          <p:cNvPicPr>
            <a:picLocks noChangeAspect="1"/>
          </p:cNvPicPr>
          <p:nvPr/>
        </p:nvPicPr>
        <p:blipFill>
          <a:blip r:embed="rId56" cstate="print">
            <a:extLst>
              <a:ext uri="{28A0092B-C50C-407E-A947-70E740481C1C}">
                <a14:useLocalDpi xmlns:a14="http://schemas.microsoft.com/office/drawing/2010/main" val="0"/>
              </a:ext>
            </a:extLst>
          </a:blip>
          <a:srcRect/>
          <a:stretch>
            <a:fillRect/>
          </a:stretch>
        </p:blipFill>
        <p:spPr bwMode="auto">
          <a:xfrm>
            <a:off x="8654547" y="4308306"/>
            <a:ext cx="1255928" cy="381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75" name="Picture 113"/>
          <p:cNvPicPr>
            <a:picLocks noChangeAspect="1"/>
          </p:cNvPicPr>
          <p:nvPr/>
        </p:nvPicPr>
        <p:blipFill>
          <a:blip r:embed="rId57" cstate="print">
            <a:extLst>
              <a:ext uri="{28A0092B-C50C-407E-A947-70E740481C1C}">
                <a14:useLocalDpi xmlns:a14="http://schemas.microsoft.com/office/drawing/2010/main" val="0"/>
              </a:ext>
            </a:extLst>
          </a:blip>
          <a:srcRect/>
          <a:stretch>
            <a:fillRect/>
          </a:stretch>
        </p:blipFill>
        <p:spPr bwMode="auto">
          <a:xfrm>
            <a:off x="5602656" y="5824136"/>
            <a:ext cx="1209240" cy="27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76" name="Picture 114"/>
          <p:cNvPicPr>
            <a:picLocks noChangeAspect="1"/>
          </p:cNvPicPr>
          <p:nvPr/>
        </p:nvPicPr>
        <p:blipFill>
          <a:blip r:embed="rId58" cstate="print">
            <a:extLst>
              <a:ext uri="{28A0092B-C50C-407E-A947-70E740481C1C}">
                <a14:useLocalDpi xmlns:a14="http://schemas.microsoft.com/office/drawing/2010/main" val="0"/>
              </a:ext>
            </a:extLst>
          </a:blip>
          <a:srcRect/>
          <a:stretch>
            <a:fillRect/>
          </a:stretch>
        </p:blipFill>
        <p:spPr bwMode="auto">
          <a:xfrm>
            <a:off x="8836633" y="3698240"/>
            <a:ext cx="1090962" cy="4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77" name="Picture 115"/>
          <p:cNvPicPr>
            <a:picLocks noChangeAspect="1"/>
          </p:cNvPicPr>
          <p:nvPr/>
        </p:nvPicPr>
        <p:blipFill>
          <a:blip r:embed="rId59" cstate="print">
            <a:extLst>
              <a:ext uri="{28A0092B-C50C-407E-A947-70E740481C1C}">
                <a14:useLocalDpi xmlns:a14="http://schemas.microsoft.com/office/drawing/2010/main" val="0"/>
              </a:ext>
            </a:extLst>
          </a:blip>
          <a:srcRect/>
          <a:stretch>
            <a:fillRect/>
          </a:stretch>
        </p:blipFill>
        <p:spPr bwMode="auto">
          <a:xfrm>
            <a:off x="7216532" y="5593804"/>
            <a:ext cx="949339" cy="65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78" name="Picture 1053"/>
          <p:cNvPicPr>
            <a:picLocks noChangeAspect="1"/>
          </p:cNvPicPr>
          <p:nvPr/>
        </p:nvPicPr>
        <p:blipFill>
          <a:blip r:embed="rId60">
            <a:extLst>
              <a:ext uri="{28A0092B-C50C-407E-A947-70E740481C1C}">
                <a14:useLocalDpi xmlns:a14="http://schemas.microsoft.com/office/drawing/2010/main" val="0"/>
              </a:ext>
            </a:extLst>
          </a:blip>
          <a:srcRect/>
          <a:stretch>
            <a:fillRect/>
          </a:stretch>
        </p:blipFill>
        <p:spPr bwMode="auto">
          <a:xfrm>
            <a:off x="7359711" y="4249167"/>
            <a:ext cx="803047" cy="37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79" name="Picture 63"/>
          <p:cNvPicPr>
            <a:picLocks noChangeAspect="1"/>
          </p:cNvPicPr>
          <p:nvPr/>
        </p:nvPicPr>
        <p:blipFill>
          <a:blip r:embed="rId61" cstate="print">
            <a:extLst>
              <a:ext uri="{28A0092B-C50C-407E-A947-70E740481C1C}">
                <a14:useLocalDpi xmlns:a14="http://schemas.microsoft.com/office/drawing/2010/main" val="0"/>
              </a:ext>
            </a:extLst>
          </a:blip>
          <a:srcRect/>
          <a:stretch>
            <a:fillRect/>
          </a:stretch>
        </p:blipFill>
        <p:spPr bwMode="auto">
          <a:xfrm>
            <a:off x="5557524" y="6415527"/>
            <a:ext cx="1802187" cy="18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80" name="Picture 64"/>
          <p:cNvPicPr>
            <a:picLocks noChangeAspect="1"/>
          </p:cNvPicPr>
          <p:nvPr/>
        </p:nvPicPr>
        <p:blipFill>
          <a:blip r:embed="rId62" cstate="print">
            <a:extLst>
              <a:ext uri="{28A0092B-C50C-407E-A947-70E740481C1C}">
                <a14:useLocalDpi xmlns:a14="http://schemas.microsoft.com/office/drawing/2010/main" val="0"/>
              </a:ext>
            </a:extLst>
          </a:blip>
          <a:srcRect/>
          <a:stretch>
            <a:fillRect/>
          </a:stretch>
        </p:blipFill>
        <p:spPr bwMode="auto">
          <a:xfrm>
            <a:off x="7123155" y="4868572"/>
            <a:ext cx="1086293" cy="50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81" name="Picture 65"/>
          <p:cNvPicPr>
            <a:picLocks noChangeAspect="1"/>
          </p:cNvPicPr>
          <p:nvPr/>
        </p:nvPicPr>
        <p:blipFill>
          <a:blip r:embed="rId63" cstate="print">
            <a:extLst>
              <a:ext uri="{28A0092B-C50C-407E-A947-70E740481C1C}">
                <a14:useLocalDpi xmlns:a14="http://schemas.microsoft.com/office/drawing/2010/main" val="0"/>
              </a:ext>
            </a:extLst>
          </a:blip>
          <a:srcRect/>
          <a:stretch>
            <a:fillRect/>
          </a:stretch>
        </p:blipFill>
        <p:spPr bwMode="auto">
          <a:xfrm>
            <a:off x="8768156" y="5777447"/>
            <a:ext cx="1223246" cy="305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82" name="Picture 66"/>
          <p:cNvPicPr>
            <a:picLocks noChangeAspect="1"/>
          </p:cNvPicPr>
          <p:nvPr/>
        </p:nvPicPr>
        <p:blipFill>
          <a:blip r:embed="rId64">
            <a:extLst>
              <a:ext uri="{28A0092B-C50C-407E-A947-70E740481C1C}">
                <a14:useLocalDpi xmlns:a14="http://schemas.microsoft.com/office/drawing/2010/main" val="0"/>
              </a:ext>
            </a:extLst>
          </a:blip>
          <a:srcRect/>
          <a:stretch>
            <a:fillRect/>
          </a:stretch>
        </p:blipFill>
        <p:spPr bwMode="auto">
          <a:xfrm>
            <a:off x="8877097" y="5282546"/>
            <a:ext cx="1056723" cy="368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83" name="Picture 67"/>
          <p:cNvPicPr>
            <a:picLocks noChangeAspect="1"/>
          </p:cNvPicPr>
          <p:nvPr/>
        </p:nvPicPr>
        <p:blipFill>
          <a:blip r:embed="rId65">
            <a:extLst>
              <a:ext uri="{28A0092B-C50C-407E-A947-70E740481C1C}">
                <a14:useLocalDpi xmlns:a14="http://schemas.microsoft.com/office/drawing/2010/main" val="0"/>
              </a:ext>
            </a:extLst>
          </a:blip>
          <a:srcRect/>
          <a:stretch>
            <a:fillRect/>
          </a:stretch>
        </p:blipFill>
        <p:spPr bwMode="auto">
          <a:xfrm>
            <a:off x="5772292" y="658799"/>
            <a:ext cx="2026294" cy="502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3974" y="55777"/>
            <a:ext cx="12178026" cy="523220"/>
          </a:xfrm>
          <a:prstGeom prst="rect">
            <a:avLst/>
          </a:prstGeom>
        </p:spPr>
        <p:txBody>
          <a:bodyPr wrap="square">
            <a:spAutoFit/>
          </a:bodyPr>
          <a:lstStyle/>
          <a:p>
            <a:pPr algn="ctr"/>
            <a:r>
              <a:rPr lang="en-US" altLang="en-US" sz="2800" b="1" u="sng" dirty="0">
                <a:solidFill>
                  <a:srgbClr val="000000"/>
                </a:solidFill>
              </a:rPr>
              <a:t>300+ Service Fabric Preview Customers </a:t>
            </a:r>
            <a:endParaRPr lang="en-US" sz="2800" u="sng" dirty="0"/>
          </a:p>
        </p:txBody>
      </p:sp>
    </p:spTree>
    <p:extLst>
      <p:ext uri="{BB962C8B-B14F-4D97-AF65-F5344CB8AC3E}">
        <p14:creationId xmlns:p14="http://schemas.microsoft.com/office/powerpoint/2010/main" val="114844605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40568464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err="1"/>
              <a:t>Microservices</a:t>
            </a:r>
            <a:r>
              <a:rPr lang="en-US" dirty="0"/>
              <a:t> vs. Monoliths</a:t>
            </a:r>
          </a:p>
        </p:txBody>
      </p:sp>
    </p:spTree>
    <p:extLst>
      <p:ext uri="{BB962C8B-B14F-4D97-AF65-F5344CB8AC3E}">
        <p14:creationId xmlns:p14="http://schemas.microsoft.com/office/powerpoint/2010/main" val="55173270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b="1" dirty="0"/>
              <a:t>Takeaways</a:t>
            </a:r>
            <a:endParaRPr lang="en-US" b="1" dirty="0"/>
          </a:p>
        </p:txBody>
      </p:sp>
      <p:sp>
        <p:nvSpPr>
          <p:cNvPr id="4" name="Text Placeholder 3"/>
          <p:cNvSpPr>
            <a:spLocks noGrp="1"/>
          </p:cNvSpPr>
          <p:nvPr>
            <p:ph type="body" sz="quarter" idx="10"/>
          </p:nvPr>
        </p:nvSpPr>
        <p:spPr>
          <a:xfrm>
            <a:off x="269239" y="1189177"/>
            <a:ext cx="11653523" cy="5115246"/>
          </a:xfrm>
        </p:spPr>
        <p:txBody>
          <a:bodyPr/>
          <a:lstStyle/>
          <a:p>
            <a:r>
              <a:rPr lang="en-US" sz="3600" dirty="0" err="1"/>
              <a:t>Microservices</a:t>
            </a:r>
            <a:r>
              <a:rPr lang="en-US" sz="3600" dirty="0"/>
              <a:t> enable development and management flexibility</a:t>
            </a:r>
          </a:p>
          <a:p>
            <a:endParaRPr lang="en-US" sz="3600" dirty="0"/>
          </a:p>
          <a:p>
            <a:r>
              <a:rPr lang="en-US" sz="3600" dirty="0"/>
              <a:t>Service Fabric is the platform for building applications with a </a:t>
            </a:r>
            <a:r>
              <a:rPr lang="en-US" sz="3600" dirty="0" err="1"/>
              <a:t>microservices</a:t>
            </a:r>
            <a:r>
              <a:rPr lang="en-US" sz="3600" dirty="0"/>
              <a:t> design approach</a:t>
            </a:r>
          </a:p>
          <a:p>
            <a:endParaRPr lang="en-US" sz="3600" dirty="0"/>
          </a:p>
          <a:p>
            <a:r>
              <a:rPr lang="en-US" sz="3600" dirty="0"/>
              <a:t>Service Fabric is battle tested and provides a rich platform for both development and management of services at scale</a:t>
            </a:r>
          </a:p>
        </p:txBody>
      </p:sp>
    </p:spTree>
    <p:extLst>
      <p:ext uri="{BB962C8B-B14F-4D97-AF65-F5344CB8AC3E}">
        <p14:creationId xmlns:p14="http://schemas.microsoft.com/office/powerpoint/2010/main" val="266387150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Q&amp;A</a:t>
            </a:r>
          </a:p>
        </p:txBody>
      </p:sp>
    </p:spTree>
    <p:extLst>
      <p:ext uri="{BB962C8B-B14F-4D97-AF65-F5344CB8AC3E}">
        <p14:creationId xmlns:p14="http://schemas.microsoft.com/office/powerpoint/2010/main" val="26300261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495"/>
            <a:ext cx="11653523" cy="5132559"/>
          </a:xfrm>
        </p:spPr>
        <p:txBody>
          <a:bodyPr/>
          <a:lstStyle/>
          <a:p>
            <a:pPr>
              <a:lnSpc>
                <a:spcPct val="100000"/>
              </a:lnSpc>
            </a:pPr>
            <a:r>
              <a:rPr lang="en-US" dirty="0">
                <a:latin typeface="Segoe UI Semilight" panose="020B0402040204020203" pitchFamily="34" charset="0"/>
                <a:cs typeface="Segoe UI Semilight" panose="020B0402040204020203" pitchFamily="34" charset="0"/>
              </a:rPr>
              <a:t>Code With Service Fabric SDK</a:t>
            </a:r>
          </a:p>
          <a:p>
            <a:pPr marL="457200" lvl="1" indent="0">
              <a:lnSpc>
                <a:spcPct val="100000"/>
              </a:lnSpc>
              <a:buNone/>
            </a:pPr>
            <a:r>
              <a:rPr lang="en-US" dirty="0">
                <a:latin typeface="Segoe UI Semilight" panose="020B0402040204020203" pitchFamily="34" charset="0"/>
                <a:cs typeface="Segoe UI Semilight" panose="020B0402040204020203" pitchFamily="34" charset="0"/>
                <a:hlinkClick r:id="rId2"/>
              </a:rPr>
              <a:t>http://aka.ms/ServiceFabric</a:t>
            </a:r>
            <a:endParaRPr lang="en-US" dirty="0">
              <a:latin typeface="Segoe UI Semilight" panose="020B0402040204020203" pitchFamily="34" charset="0"/>
              <a:cs typeface="Segoe UI Semilight" panose="020B0402040204020203" pitchFamily="34" charset="0"/>
            </a:endParaRPr>
          </a:p>
          <a:p>
            <a:pPr>
              <a:lnSpc>
                <a:spcPct val="100000"/>
              </a:lnSpc>
            </a:pPr>
            <a:r>
              <a:rPr lang="en-US" dirty="0">
                <a:latin typeface="Segoe UI Semilight" panose="020B0402040204020203" pitchFamily="34" charset="0"/>
                <a:cs typeface="Segoe UI Semilight" panose="020B0402040204020203" pitchFamily="34" charset="0"/>
              </a:rPr>
              <a:t>Check out the Sample Code</a:t>
            </a:r>
          </a:p>
          <a:p>
            <a:pPr marL="457200" lvl="1" indent="0">
              <a:lnSpc>
                <a:spcPct val="100000"/>
              </a:lnSpc>
              <a:buNone/>
            </a:pPr>
            <a:r>
              <a:rPr lang="en-US" dirty="0">
                <a:latin typeface="Segoe UI Semilight" panose="020B0402040204020203" pitchFamily="34" charset="0"/>
                <a:cs typeface="Segoe UI Semilight" panose="020B0402040204020203" pitchFamily="34" charset="0"/>
                <a:hlinkClick r:id="rId3"/>
              </a:rPr>
              <a:t>http://github.com/Azure/ServiceFabric-Samples</a:t>
            </a:r>
            <a:endParaRPr lang="en-US" dirty="0">
              <a:latin typeface="Segoe UI Semilight" panose="020B0402040204020203" pitchFamily="34" charset="0"/>
              <a:cs typeface="Segoe UI Semilight" panose="020B0402040204020203" pitchFamily="34" charset="0"/>
            </a:endParaRPr>
          </a:p>
          <a:p>
            <a:pPr>
              <a:lnSpc>
                <a:spcPct val="100000"/>
              </a:lnSpc>
            </a:pPr>
            <a:r>
              <a:rPr lang="en-US" dirty="0">
                <a:latin typeface="Segoe UI Semilight" panose="020B0402040204020203" pitchFamily="34" charset="0"/>
                <a:cs typeface="Segoe UI Semilight" panose="020B0402040204020203" pitchFamily="34" charset="0"/>
              </a:rPr>
              <a:t>Read the Docs</a:t>
            </a:r>
          </a:p>
          <a:p>
            <a:pPr marL="457200" lvl="1" indent="0">
              <a:lnSpc>
                <a:spcPct val="100000"/>
              </a:lnSpc>
              <a:buNone/>
            </a:pPr>
            <a:r>
              <a:rPr lang="en-US" dirty="0">
                <a:latin typeface="Segoe UI Semilight" panose="020B0402040204020203" pitchFamily="34" charset="0"/>
                <a:cs typeface="Segoe UI Semilight" panose="020B0402040204020203" pitchFamily="34" charset="0"/>
                <a:hlinkClick r:id="rId4"/>
              </a:rPr>
              <a:t>http://aka.ms/ServiceFabricDocs</a:t>
            </a:r>
            <a:endParaRPr lang="en-US" dirty="0">
              <a:latin typeface="Segoe UI Semilight" panose="020B0402040204020203" pitchFamily="34" charset="0"/>
              <a:cs typeface="Segoe UI Semilight" panose="020B0402040204020203" pitchFamily="34" charset="0"/>
            </a:endParaRPr>
          </a:p>
          <a:p>
            <a:pPr>
              <a:lnSpc>
                <a:spcPct val="100000"/>
              </a:lnSpc>
            </a:pPr>
            <a:r>
              <a:rPr lang="en-US" dirty="0">
                <a:latin typeface="Segoe UI Semilight" panose="020B0402040204020203" pitchFamily="34" charset="0"/>
                <a:cs typeface="Segoe UI Semilight" panose="020B0402040204020203" pitchFamily="34" charset="0"/>
              </a:rPr>
              <a:t>Try Service Fabric for Free</a:t>
            </a:r>
          </a:p>
          <a:p>
            <a:pPr marL="457200" lvl="1" indent="0">
              <a:lnSpc>
                <a:spcPct val="100000"/>
              </a:lnSpc>
              <a:buNone/>
            </a:pPr>
            <a:r>
              <a:rPr lang="en-US" dirty="0">
                <a:latin typeface="Segoe UI Semilight" panose="020B0402040204020203" pitchFamily="34" charset="0"/>
                <a:cs typeface="Segoe UI Semilight" panose="020B0402040204020203" pitchFamily="34" charset="0"/>
                <a:hlinkClick r:id="rId5"/>
              </a:rPr>
              <a:t>http://aka.ms/TryServiceFabric</a:t>
            </a:r>
            <a:endParaRPr lang="en-US" dirty="0">
              <a:latin typeface="Segoe UI Semilight" panose="020B0402040204020203" pitchFamily="34" charset="0"/>
              <a:cs typeface="Segoe UI Semilight" panose="020B0402040204020203" pitchFamily="34" charset="0"/>
            </a:endParaRPr>
          </a:p>
          <a:p>
            <a:pPr marL="457200" lvl="1" indent="0">
              <a:lnSpc>
                <a:spcPct val="100000"/>
              </a:lnSpc>
              <a:buNone/>
            </a:pPr>
            <a:endParaRPr lang="en-US" dirty="0">
              <a:latin typeface="Segoe UI Semilight" panose="020B0402040204020203" pitchFamily="34" charset="0"/>
              <a:cs typeface="Segoe UI Semilight" panose="020B0402040204020203" pitchFamily="34" charset="0"/>
            </a:endParaRP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154491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79784" y="2906011"/>
            <a:ext cx="10034748" cy="89966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dirty="0"/>
              <a:t>THANKS!</a:t>
            </a:r>
          </a:p>
        </p:txBody>
      </p:sp>
    </p:spTree>
    <p:extLst>
      <p:ext uri="{BB962C8B-B14F-4D97-AF65-F5344CB8AC3E}">
        <p14:creationId xmlns:p14="http://schemas.microsoft.com/office/powerpoint/2010/main" val="193237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ounded Rectangle 66"/>
          <p:cNvSpPr/>
          <p:nvPr/>
        </p:nvSpPr>
        <p:spPr bwMode="auto">
          <a:xfrm>
            <a:off x="1563484" y="3346126"/>
            <a:ext cx="2288744" cy="761892"/>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9" name="Rounded Rectangle 68"/>
          <p:cNvSpPr/>
          <p:nvPr/>
        </p:nvSpPr>
        <p:spPr bwMode="auto">
          <a:xfrm>
            <a:off x="1563484" y="4188688"/>
            <a:ext cx="2288744" cy="761892"/>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70" name="Rounded Rectangle 69"/>
          <p:cNvSpPr/>
          <p:nvPr/>
        </p:nvSpPr>
        <p:spPr bwMode="auto">
          <a:xfrm>
            <a:off x="1563484" y="5031250"/>
            <a:ext cx="2288744" cy="761892"/>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5" name="Oval 64"/>
          <p:cNvSpPr/>
          <p:nvPr/>
        </p:nvSpPr>
        <p:spPr bwMode="auto">
          <a:xfrm>
            <a:off x="7439891" y="3562664"/>
            <a:ext cx="3645668" cy="2832595"/>
          </a:xfrm>
          <a:prstGeom prst="ellipse">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ounded Rectangle 58"/>
          <p:cNvSpPr/>
          <p:nvPr/>
        </p:nvSpPr>
        <p:spPr bwMode="auto">
          <a:xfrm>
            <a:off x="6748596" y="4042887"/>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ounded Rectangle 59"/>
          <p:cNvSpPr/>
          <p:nvPr/>
        </p:nvSpPr>
        <p:spPr bwMode="auto">
          <a:xfrm>
            <a:off x="8323670" y="3207940"/>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ounded Rectangle 60"/>
          <p:cNvSpPr/>
          <p:nvPr/>
        </p:nvSpPr>
        <p:spPr bwMode="auto">
          <a:xfrm>
            <a:off x="6748596" y="5091818"/>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2" name="Rounded Rectangle 61"/>
          <p:cNvSpPr/>
          <p:nvPr/>
        </p:nvSpPr>
        <p:spPr bwMode="auto">
          <a:xfrm>
            <a:off x="9906315" y="4038525"/>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3" name="Rounded Rectangle 62"/>
          <p:cNvSpPr/>
          <p:nvPr/>
        </p:nvSpPr>
        <p:spPr bwMode="auto">
          <a:xfrm>
            <a:off x="9895611" y="5057473"/>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4" name="Rounded Rectangle 63"/>
          <p:cNvSpPr/>
          <p:nvPr/>
        </p:nvSpPr>
        <p:spPr bwMode="auto">
          <a:xfrm>
            <a:off x="8323670" y="5911015"/>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a:xfrm>
            <a:off x="1" y="281433"/>
            <a:ext cx="5986052" cy="533636"/>
          </a:xfrm>
          <a:prstGeom prst="rect">
            <a:avLst/>
          </a:prstGeom>
        </p:spPr>
        <p:txBody>
          <a:bodyPr wrap="square">
            <a:spAutoFit/>
          </a:bodyPr>
          <a:lstStyle/>
          <a:p>
            <a:pPr algn="ctr" defTabSz="914224"/>
            <a:r>
              <a:rPr lang="en-US" sz="2800" dirty="0">
                <a:latin typeface="+mj-lt"/>
              </a:rPr>
              <a:t>Monolithic application approach</a:t>
            </a:r>
          </a:p>
        </p:txBody>
      </p:sp>
      <p:sp>
        <p:nvSpPr>
          <p:cNvPr id="9" name="Rectangle 8"/>
          <p:cNvSpPr/>
          <p:nvPr/>
        </p:nvSpPr>
        <p:spPr>
          <a:xfrm>
            <a:off x="5986053" y="268813"/>
            <a:ext cx="6450422" cy="533636"/>
          </a:xfrm>
          <a:prstGeom prst="rect">
            <a:avLst/>
          </a:prstGeom>
        </p:spPr>
        <p:txBody>
          <a:bodyPr wrap="square">
            <a:spAutoFit/>
          </a:bodyPr>
          <a:lstStyle/>
          <a:p>
            <a:pPr algn="ctr" defTabSz="914224"/>
            <a:r>
              <a:rPr lang="en-US" sz="2800" dirty="0" err="1">
                <a:latin typeface="+mj-lt"/>
              </a:rPr>
              <a:t>Microservices</a:t>
            </a:r>
            <a:r>
              <a:rPr lang="en-US" sz="2800" dirty="0">
                <a:latin typeface="+mj-lt"/>
              </a:rPr>
              <a:t> application approach</a:t>
            </a:r>
          </a:p>
        </p:txBody>
      </p:sp>
      <p:sp>
        <p:nvSpPr>
          <p:cNvPr id="10" name="Rectangle 9"/>
          <p:cNvSpPr/>
          <p:nvPr/>
        </p:nvSpPr>
        <p:spPr>
          <a:xfrm>
            <a:off x="6347272" y="1129974"/>
            <a:ext cx="3392336" cy="2061077"/>
          </a:xfrm>
          <a:prstGeom prst="rect">
            <a:avLst/>
          </a:prstGeom>
        </p:spPr>
        <p:txBody>
          <a:bodyPr wrap="square">
            <a:spAutoFit/>
          </a:bodyPr>
          <a:lstStyle/>
          <a:p>
            <a:pPr marL="285750" indent="-285750" defTabSz="914224">
              <a:buFont typeface="Arial" panose="020B0604020202020204" pitchFamily="34" charset="0"/>
              <a:buChar char="•"/>
            </a:pPr>
            <a:r>
              <a:rPr lang="en-US" sz="1599" dirty="0"/>
              <a:t>A </a:t>
            </a:r>
            <a:r>
              <a:rPr lang="en-US" sz="1599" dirty="0" err="1"/>
              <a:t>microservice</a:t>
            </a:r>
            <a:r>
              <a:rPr lang="en-US" sz="1599" dirty="0"/>
              <a:t> application separates functionality into separate smaller services.</a:t>
            </a:r>
          </a:p>
          <a:p>
            <a:pPr marL="285750" indent="-285750" defTabSz="914224">
              <a:buFont typeface="Arial" panose="020B0604020202020204" pitchFamily="34" charset="0"/>
              <a:buChar char="•"/>
            </a:pPr>
            <a:endParaRPr lang="en-US" sz="1599" dirty="0">
              <a:latin typeface="+mj-lt"/>
            </a:endParaRPr>
          </a:p>
          <a:p>
            <a:pPr marL="285750" indent="-285750" defTabSz="914224">
              <a:buFont typeface="Arial" panose="020B0604020202020204" pitchFamily="34" charset="0"/>
              <a:buChar char="•"/>
            </a:pPr>
            <a:r>
              <a:rPr lang="en-US" sz="1599" dirty="0"/>
              <a:t>Scales out by deploying each service independently creating instances of these services across servers/VMs/containers</a:t>
            </a:r>
          </a:p>
        </p:txBody>
      </p:sp>
      <p:sp>
        <p:nvSpPr>
          <p:cNvPr id="12" name="Hexagon 11"/>
          <p:cNvSpPr/>
          <p:nvPr/>
        </p:nvSpPr>
        <p:spPr bwMode="auto">
          <a:xfrm>
            <a:off x="9951509" y="1408943"/>
            <a:ext cx="272812" cy="244066"/>
          </a:xfrm>
          <a:prstGeom prst="hexagon">
            <a:avLst/>
          </a:prstGeom>
          <a:solidFill>
            <a:srgbClr val="FF0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13" name="Hexagon 12"/>
          <p:cNvSpPr/>
          <p:nvPr/>
        </p:nvSpPr>
        <p:spPr bwMode="auto">
          <a:xfrm>
            <a:off x="11131355" y="1936871"/>
            <a:ext cx="272812" cy="244066"/>
          </a:xfrm>
          <a:prstGeom prst="hexagon">
            <a:avLst/>
          </a:prstGeom>
          <a:solidFill>
            <a:srgbClr val="FF8C00">
              <a:lumMod val="75000"/>
            </a:srgbClr>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14" name="Hexagon 13"/>
          <p:cNvSpPr/>
          <p:nvPr/>
        </p:nvSpPr>
        <p:spPr bwMode="auto">
          <a:xfrm>
            <a:off x="11564235" y="1694542"/>
            <a:ext cx="272812" cy="244066"/>
          </a:xfrm>
          <a:prstGeom prst="hexagon">
            <a:avLst/>
          </a:prstGeom>
          <a:solidFill>
            <a:srgbClr val="7030A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15" name="Hexagon 14"/>
          <p:cNvSpPr/>
          <p:nvPr/>
        </p:nvSpPr>
        <p:spPr bwMode="auto">
          <a:xfrm>
            <a:off x="9930527" y="1431219"/>
            <a:ext cx="272812" cy="244066"/>
          </a:xfrm>
          <a:prstGeom prst="hexagon">
            <a:avLst/>
          </a:prstGeom>
          <a:solidFill>
            <a:srgbClr val="FF0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16" name="Hexagon 15"/>
          <p:cNvSpPr/>
          <p:nvPr/>
        </p:nvSpPr>
        <p:spPr bwMode="auto">
          <a:xfrm>
            <a:off x="9955568" y="1384297"/>
            <a:ext cx="272812" cy="244066"/>
          </a:xfrm>
          <a:prstGeom prst="hexagon">
            <a:avLst/>
          </a:prstGeom>
          <a:solidFill>
            <a:srgbClr val="FF0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17" name="Hexagon 16"/>
          <p:cNvSpPr/>
          <p:nvPr/>
        </p:nvSpPr>
        <p:spPr bwMode="auto">
          <a:xfrm>
            <a:off x="9951096" y="1964837"/>
            <a:ext cx="272812" cy="244066"/>
          </a:xfrm>
          <a:prstGeom prst="hexagon">
            <a:avLst>
              <a:gd name="adj" fmla="val 55889"/>
              <a:gd name="vf" fmla="val 115470"/>
            </a:avLst>
          </a:prstGeom>
          <a:solidFill>
            <a:srgbClr val="FFC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18" name="Hexagon 17"/>
          <p:cNvSpPr/>
          <p:nvPr/>
        </p:nvSpPr>
        <p:spPr bwMode="auto">
          <a:xfrm>
            <a:off x="9920509" y="1936871"/>
            <a:ext cx="272812" cy="244066"/>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19" name="Hexagon 18"/>
          <p:cNvSpPr/>
          <p:nvPr/>
        </p:nvSpPr>
        <p:spPr bwMode="auto">
          <a:xfrm>
            <a:off x="9937732" y="1983197"/>
            <a:ext cx="272812" cy="244066"/>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20" name="Hexagon 19"/>
          <p:cNvSpPr/>
          <p:nvPr/>
        </p:nvSpPr>
        <p:spPr bwMode="auto">
          <a:xfrm>
            <a:off x="10350653" y="1727613"/>
            <a:ext cx="272812" cy="244066"/>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21" name="Hexagon 20"/>
          <p:cNvSpPr/>
          <p:nvPr/>
        </p:nvSpPr>
        <p:spPr bwMode="auto">
          <a:xfrm>
            <a:off x="10391969" y="1678564"/>
            <a:ext cx="272812" cy="244066"/>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22" name="Hexagon 21"/>
          <p:cNvSpPr/>
          <p:nvPr/>
        </p:nvSpPr>
        <p:spPr bwMode="auto">
          <a:xfrm>
            <a:off x="10348780" y="1693159"/>
            <a:ext cx="272812" cy="244066"/>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26" name="Rounded Rectangle 25"/>
          <p:cNvSpPr/>
          <p:nvPr/>
        </p:nvSpPr>
        <p:spPr bwMode="auto">
          <a:xfrm>
            <a:off x="10919019" y="1294011"/>
            <a:ext cx="1023415" cy="1019294"/>
          </a:xfrm>
          <a:prstGeom prst="roundRect">
            <a:avLst/>
          </a:prstGeom>
          <a:noFill/>
          <a:ln w="10795" cap="flat" cmpd="sng" algn="ctr">
            <a:solidFill>
              <a:schemeClr val="tx1"/>
            </a:solidFill>
            <a:prstDash val="lgDash"/>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27" name="Rectangle 26"/>
          <p:cNvSpPr/>
          <p:nvPr/>
        </p:nvSpPr>
        <p:spPr>
          <a:xfrm>
            <a:off x="496472" y="975981"/>
            <a:ext cx="3456340" cy="2061077"/>
          </a:xfrm>
          <a:prstGeom prst="rect">
            <a:avLst/>
          </a:prstGeom>
        </p:spPr>
        <p:txBody>
          <a:bodyPr wrap="square">
            <a:spAutoFit/>
          </a:bodyPr>
          <a:lstStyle/>
          <a:p>
            <a:pPr marL="285750" indent="-285750" defTabSz="914224">
              <a:buFont typeface="Arial" panose="020B0604020202020204" pitchFamily="34" charset="0"/>
              <a:buChar char="•"/>
            </a:pPr>
            <a:r>
              <a:rPr lang="en-US" sz="1599" dirty="0"/>
              <a:t>A monolithic application has most of its functionality within a few processes that are componentized with libraries. </a:t>
            </a:r>
          </a:p>
          <a:p>
            <a:pPr marL="285750" indent="-285750" defTabSz="914224">
              <a:buFont typeface="Arial" panose="020B0604020202020204" pitchFamily="34" charset="0"/>
              <a:buChar char="•"/>
            </a:pPr>
            <a:endParaRPr lang="en-US" sz="1599" dirty="0">
              <a:latin typeface="+mj-lt"/>
            </a:endParaRPr>
          </a:p>
          <a:p>
            <a:pPr marL="285750" indent="-285750" defTabSz="914224">
              <a:buFont typeface="Arial" panose="020B0604020202020204" pitchFamily="34" charset="0"/>
              <a:buChar char="•"/>
            </a:pPr>
            <a:r>
              <a:rPr lang="en-US" sz="1599" dirty="0"/>
              <a:t>Scales by cloning the app on multiple servers/VMs/Containers</a:t>
            </a:r>
          </a:p>
          <a:p>
            <a:pPr marL="285750" indent="-285750" defTabSz="914224">
              <a:buFont typeface="Arial" panose="020B0604020202020204" pitchFamily="34" charset="0"/>
              <a:buChar char="•"/>
            </a:pPr>
            <a:endParaRPr lang="en-US" sz="1599" dirty="0">
              <a:latin typeface="+mj-lt"/>
            </a:endParaRPr>
          </a:p>
        </p:txBody>
      </p:sp>
      <p:pic>
        <p:nvPicPr>
          <p:cNvPr id="28" name="Picture 27"/>
          <p:cNvPicPr>
            <a:picLocks noChangeAspect="1"/>
          </p:cNvPicPr>
          <p:nvPr/>
        </p:nvPicPr>
        <p:blipFill>
          <a:blip r:embed="rId2"/>
          <a:stretch>
            <a:fillRect/>
          </a:stretch>
        </p:blipFill>
        <p:spPr>
          <a:xfrm>
            <a:off x="4083957" y="1367721"/>
            <a:ext cx="605950" cy="602386"/>
          </a:xfrm>
          <a:prstGeom prst="rect">
            <a:avLst/>
          </a:prstGeom>
        </p:spPr>
      </p:pic>
      <p:pic>
        <p:nvPicPr>
          <p:cNvPr id="29" name="Picture 28"/>
          <p:cNvPicPr>
            <a:picLocks noChangeAspect="1"/>
          </p:cNvPicPr>
          <p:nvPr/>
        </p:nvPicPr>
        <p:blipFill>
          <a:blip r:embed="rId2"/>
          <a:stretch>
            <a:fillRect/>
          </a:stretch>
        </p:blipFill>
        <p:spPr>
          <a:xfrm>
            <a:off x="4381935" y="1423533"/>
            <a:ext cx="605950" cy="602386"/>
          </a:xfrm>
          <a:prstGeom prst="rect">
            <a:avLst/>
          </a:prstGeom>
        </p:spPr>
      </p:pic>
      <p:pic>
        <p:nvPicPr>
          <p:cNvPr id="30" name="Picture 29"/>
          <p:cNvPicPr>
            <a:picLocks noChangeAspect="1"/>
          </p:cNvPicPr>
          <p:nvPr/>
        </p:nvPicPr>
        <p:blipFill>
          <a:blip r:embed="rId2"/>
          <a:stretch>
            <a:fillRect/>
          </a:stretch>
        </p:blipFill>
        <p:spPr>
          <a:xfrm>
            <a:off x="4311380" y="1658307"/>
            <a:ext cx="605950" cy="602386"/>
          </a:xfrm>
          <a:prstGeom prst="rect">
            <a:avLst/>
          </a:prstGeom>
        </p:spPr>
      </p:pic>
      <p:sp>
        <p:nvSpPr>
          <p:cNvPr id="32" name="Hexagon 31"/>
          <p:cNvSpPr/>
          <p:nvPr/>
        </p:nvSpPr>
        <p:spPr bwMode="auto">
          <a:xfrm>
            <a:off x="9886120" y="1371416"/>
            <a:ext cx="366566" cy="309828"/>
          </a:xfrm>
          <a:prstGeom prst="hexagon">
            <a:avLst/>
          </a:prstGeom>
          <a:solidFill>
            <a:srgbClr val="FF0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35" name="Rounded Rectangle 34"/>
          <p:cNvSpPr/>
          <p:nvPr/>
        </p:nvSpPr>
        <p:spPr bwMode="auto">
          <a:xfrm>
            <a:off x="9684116" y="1294010"/>
            <a:ext cx="1023415" cy="1019294"/>
          </a:xfrm>
          <a:prstGeom prst="roundRect">
            <a:avLst/>
          </a:prstGeom>
          <a:noFill/>
          <a:ln w="10795" cap="flat" cmpd="sng" algn="ctr">
            <a:solidFill>
              <a:schemeClr val="tx1"/>
            </a:solidFill>
            <a:prstDash val="lgDash"/>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36" name="Rectangle 35"/>
          <p:cNvSpPr/>
          <p:nvPr/>
        </p:nvSpPr>
        <p:spPr>
          <a:xfrm>
            <a:off x="9845105" y="945708"/>
            <a:ext cx="749118" cy="376685"/>
          </a:xfrm>
          <a:prstGeom prst="rect">
            <a:avLst/>
          </a:prstGeom>
          <a:ln>
            <a:noFill/>
          </a:ln>
        </p:spPr>
        <p:txBody>
          <a:bodyPr wrap="none">
            <a:spAutoFit/>
          </a:bodyPr>
          <a:lstStyle/>
          <a:p>
            <a:pPr defTabSz="914224"/>
            <a:r>
              <a:rPr lang="en-US" dirty="0">
                <a:latin typeface="+mj-lt"/>
              </a:rPr>
              <a:t>App 1</a:t>
            </a:r>
          </a:p>
        </p:txBody>
      </p:sp>
      <p:sp>
        <p:nvSpPr>
          <p:cNvPr id="37" name="Rectangle 36"/>
          <p:cNvSpPr/>
          <p:nvPr/>
        </p:nvSpPr>
        <p:spPr>
          <a:xfrm>
            <a:off x="11065134" y="932513"/>
            <a:ext cx="786721" cy="376684"/>
          </a:xfrm>
          <a:prstGeom prst="rect">
            <a:avLst/>
          </a:prstGeom>
        </p:spPr>
        <p:txBody>
          <a:bodyPr wrap="none">
            <a:spAutoFit/>
          </a:bodyPr>
          <a:lstStyle/>
          <a:p>
            <a:pPr defTabSz="914224"/>
            <a:r>
              <a:rPr lang="en-US" dirty="0">
                <a:latin typeface="+mj-lt"/>
              </a:rPr>
              <a:t>App 2</a:t>
            </a:r>
          </a:p>
        </p:txBody>
      </p:sp>
      <p:sp>
        <p:nvSpPr>
          <p:cNvPr id="38" name="Hexagon 37"/>
          <p:cNvSpPr/>
          <p:nvPr/>
        </p:nvSpPr>
        <p:spPr bwMode="auto">
          <a:xfrm>
            <a:off x="11124830" y="1418134"/>
            <a:ext cx="272812" cy="244066"/>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39" name="Hexagon 38"/>
          <p:cNvSpPr/>
          <p:nvPr/>
        </p:nvSpPr>
        <p:spPr bwMode="auto">
          <a:xfrm>
            <a:off x="11124830" y="1408943"/>
            <a:ext cx="272812" cy="244066"/>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40" name="Hexagon 39"/>
          <p:cNvSpPr/>
          <p:nvPr/>
        </p:nvSpPr>
        <p:spPr bwMode="auto">
          <a:xfrm>
            <a:off x="11139818" y="1365785"/>
            <a:ext cx="272812" cy="244066"/>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41" name="Hexagon 40"/>
          <p:cNvSpPr/>
          <p:nvPr/>
        </p:nvSpPr>
        <p:spPr bwMode="auto">
          <a:xfrm>
            <a:off x="11085559" y="1949836"/>
            <a:ext cx="272812" cy="244066"/>
          </a:xfrm>
          <a:prstGeom prst="hexagon">
            <a:avLst/>
          </a:prstGeom>
          <a:solidFill>
            <a:srgbClr val="FF8C00">
              <a:lumMod val="75000"/>
            </a:srgbClr>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42" name="Hexagon 41"/>
          <p:cNvSpPr/>
          <p:nvPr/>
        </p:nvSpPr>
        <p:spPr bwMode="auto">
          <a:xfrm>
            <a:off x="11577474" y="1671877"/>
            <a:ext cx="272812" cy="244066"/>
          </a:xfrm>
          <a:prstGeom prst="hexagon">
            <a:avLst/>
          </a:prstGeom>
          <a:solidFill>
            <a:srgbClr val="7030A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43" name="Hexagon 42"/>
          <p:cNvSpPr/>
          <p:nvPr/>
        </p:nvSpPr>
        <p:spPr bwMode="auto">
          <a:xfrm>
            <a:off x="11539836" y="1668912"/>
            <a:ext cx="272812" cy="244066"/>
          </a:xfrm>
          <a:prstGeom prst="hexagon">
            <a:avLst/>
          </a:prstGeom>
          <a:solidFill>
            <a:srgbClr val="7030A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44" name="Hexagon 43"/>
          <p:cNvSpPr/>
          <p:nvPr/>
        </p:nvSpPr>
        <p:spPr bwMode="auto">
          <a:xfrm>
            <a:off x="11168371" y="1946260"/>
            <a:ext cx="272812" cy="244066"/>
          </a:xfrm>
          <a:prstGeom prst="hexagon">
            <a:avLst/>
          </a:prstGeom>
          <a:solidFill>
            <a:srgbClr val="FF8C00">
              <a:lumMod val="75000"/>
            </a:srgbClr>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cxnSp>
        <p:nvCxnSpPr>
          <p:cNvPr id="45" name="Straight Connector 44"/>
          <p:cNvCxnSpPr/>
          <p:nvPr/>
        </p:nvCxnSpPr>
        <p:spPr>
          <a:xfrm flipH="1">
            <a:off x="5986053" y="297316"/>
            <a:ext cx="3617" cy="6097943"/>
          </a:xfrm>
          <a:prstGeom prst="line">
            <a:avLst/>
          </a:prstGeom>
          <a:noFill/>
          <a:ln w="15875" cap="flat" cmpd="sng" algn="ctr">
            <a:solidFill>
              <a:sysClr val="windowText" lastClr="000000"/>
            </a:solidFill>
            <a:prstDash val="solid"/>
            <a:miter lim="800000"/>
          </a:ln>
          <a:effectLst/>
        </p:spPr>
      </p:cxnSp>
      <p:grpSp>
        <p:nvGrpSpPr>
          <p:cNvPr id="46" name="Group 45"/>
          <p:cNvGrpSpPr/>
          <p:nvPr/>
        </p:nvGrpSpPr>
        <p:grpSpPr>
          <a:xfrm>
            <a:off x="4005161" y="966264"/>
            <a:ext cx="1023415" cy="1341120"/>
            <a:chOff x="4004846" y="965905"/>
            <a:chExt cx="1023560" cy="1341310"/>
          </a:xfrm>
        </p:grpSpPr>
        <p:sp>
          <p:nvSpPr>
            <p:cNvPr id="47" name="Rounded Rectangle 46"/>
            <p:cNvSpPr/>
            <p:nvPr/>
          </p:nvSpPr>
          <p:spPr bwMode="auto">
            <a:xfrm>
              <a:off x="4004846" y="1287776"/>
              <a:ext cx="1023560" cy="1019439"/>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48" name="Rectangle 47"/>
            <p:cNvSpPr/>
            <p:nvPr/>
          </p:nvSpPr>
          <p:spPr>
            <a:xfrm>
              <a:off x="4096326" y="1489621"/>
              <a:ext cx="286870" cy="309872"/>
            </a:xfrm>
            <a:prstGeom prst="rect">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49" name="Rectangle 48"/>
            <p:cNvSpPr/>
            <p:nvPr/>
          </p:nvSpPr>
          <p:spPr>
            <a:xfrm>
              <a:off x="4383196" y="1884030"/>
              <a:ext cx="286870" cy="309872"/>
            </a:xfrm>
            <a:prstGeom prst="rect">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50" name="Rectangle 49"/>
            <p:cNvSpPr/>
            <p:nvPr/>
          </p:nvSpPr>
          <p:spPr>
            <a:xfrm>
              <a:off x="4670066" y="1489621"/>
              <a:ext cx="286870" cy="309872"/>
            </a:xfrm>
            <a:prstGeom prst="rect">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51" name="Rectangle 50"/>
            <p:cNvSpPr/>
            <p:nvPr/>
          </p:nvSpPr>
          <p:spPr>
            <a:xfrm>
              <a:off x="4160986" y="965905"/>
              <a:ext cx="749224" cy="376738"/>
            </a:xfrm>
            <a:prstGeom prst="rect">
              <a:avLst/>
            </a:prstGeom>
          </p:spPr>
          <p:txBody>
            <a:bodyPr wrap="none">
              <a:spAutoFit/>
            </a:bodyPr>
            <a:lstStyle/>
            <a:p>
              <a:pPr defTabSz="914224"/>
              <a:r>
                <a:rPr lang="en-US" dirty="0">
                  <a:latin typeface="+mj-lt"/>
                </a:rPr>
                <a:t>App 1</a:t>
              </a:r>
            </a:p>
          </p:txBody>
        </p:sp>
      </p:grpSp>
      <p:sp>
        <p:nvSpPr>
          <p:cNvPr id="52" name="Hexagon 51"/>
          <p:cNvSpPr/>
          <p:nvPr/>
        </p:nvSpPr>
        <p:spPr bwMode="auto">
          <a:xfrm>
            <a:off x="9919926" y="1974226"/>
            <a:ext cx="272812" cy="244066"/>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53" name="Hexagon 52"/>
          <p:cNvSpPr/>
          <p:nvPr/>
        </p:nvSpPr>
        <p:spPr bwMode="auto">
          <a:xfrm>
            <a:off x="9903286" y="1962407"/>
            <a:ext cx="272812" cy="244066"/>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54" name="Hexagon 53"/>
          <p:cNvSpPr/>
          <p:nvPr/>
        </p:nvSpPr>
        <p:spPr bwMode="auto">
          <a:xfrm>
            <a:off x="11119123" y="1401439"/>
            <a:ext cx="272812" cy="244066"/>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55" name="Hexagon 54"/>
          <p:cNvSpPr/>
          <p:nvPr/>
        </p:nvSpPr>
        <p:spPr bwMode="auto">
          <a:xfrm>
            <a:off x="11124877" y="1414274"/>
            <a:ext cx="272812" cy="244066"/>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56" name="Hexagon 55"/>
          <p:cNvSpPr/>
          <p:nvPr/>
        </p:nvSpPr>
        <p:spPr bwMode="auto">
          <a:xfrm>
            <a:off x="11130979" y="1382388"/>
            <a:ext cx="272812" cy="244066"/>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57" name="Hexagon 56"/>
          <p:cNvSpPr/>
          <p:nvPr/>
        </p:nvSpPr>
        <p:spPr bwMode="auto">
          <a:xfrm>
            <a:off x="10346033" y="1713392"/>
            <a:ext cx="272812" cy="244066"/>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58" name="Hexagon 57"/>
          <p:cNvSpPr/>
          <p:nvPr/>
        </p:nvSpPr>
        <p:spPr bwMode="auto">
          <a:xfrm>
            <a:off x="10367571" y="1709022"/>
            <a:ext cx="272812" cy="244066"/>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33" name="Hexagon 32"/>
          <p:cNvSpPr/>
          <p:nvPr/>
        </p:nvSpPr>
        <p:spPr bwMode="auto">
          <a:xfrm>
            <a:off x="9886120" y="1935598"/>
            <a:ext cx="366566" cy="309828"/>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34" name="Hexagon 33"/>
          <p:cNvSpPr/>
          <p:nvPr/>
        </p:nvSpPr>
        <p:spPr bwMode="auto">
          <a:xfrm>
            <a:off x="10303479" y="1660278"/>
            <a:ext cx="366566" cy="309828"/>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23" name="Hexagon 22"/>
          <p:cNvSpPr/>
          <p:nvPr/>
        </p:nvSpPr>
        <p:spPr bwMode="auto">
          <a:xfrm>
            <a:off x="11084478" y="1363718"/>
            <a:ext cx="366566" cy="309828"/>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25" name="Hexagon 24"/>
          <p:cNvSpPr/>
          <p:nvPr/>
        </p:nvSpPr>
        <p:spPr bwMode="auto">
          <a:xfrm>
            <a:off x="11501837" y="1652581"/>
            <a:ext cx="366566" cy="309828"/>
          </a:xfrm>
          <a:prstGeom prst="hexagon">
            <a:avLst/>
          </a:prstGeom>
          <a:solidFill>
            <a:srgbClr val="7030A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24" name="Hexagon 23"/>
          <p:cNvSpPr/>
          <p:nvPr/>
        </p:nvSpPr>
        <p:spPr bwMode="auto">
          <a:xfrm>
            <a:off x="11084478" y="1927901"/>
            <a:ext cx="366566" cy="309828"/>
          </a:xfrm>
          <a:prstGeom prst="hexagon">
            <a:avLst/>
          </a:prstGeom>
          <a:solidFill>
            <a:srgbClr val="FF8C00">
              <a:lumMod val="75000"/>
            </a:srgbClr>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Tree>
    <p:extLst>
      <p:ext uri="{BB962C8B-B14F-4D97-AF65-F5344CB8AC3E}">
        <p14:creationId xmlns:p14="http://schemas.microsoft.com/office/powerpoint/2010/main" val="11948297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3878E-6 1.64321E-6 L -0.14488 0.29619 " pathEditMode="relative" rAng="0" ptsTypes="AA">
                                      <p:cBhvr>
                                        <p:cTn id="6" dur="2000" fill="hold"/>
                                        <p:tgtEl>
                                          <p:spTgt spid="28"/>
                                        </p:tgtEl>
                                        <p:attrNameLst>
                                          <p:attrName>ppt_x</p:attrName>
                                          <p:attrName>ppt_y</p:attrName>
                                        </p:attrNameLst>
                                      </p:cBhvr>
                                      <p:rCtr x="-7250" y="14798"/>
                                    </p:animMotion>
                                  </p:childTnLst>
                                </p:cTn>
                              </p:par>
                              <p:par>
                                <p:cTn id="7" presetID="42" presetClass="path" presetSubtype="0" accel="50000" decel="50000" fill="hold" nodeType="withEffect">
                                  <p:stCondLst>
                                    <p:cond delay="0"/>
                                  </p:stCondLst>
                                  <p:childTnLst>
                                    <p:animMotion origin="layout" path="M -1.34542E-6 -2.0699E-6 L -0.16888 0.41058 " pathEditMode="relative" rAng="0" ptsTypes="AA">
                                      <p:cBhvr>
                                        <p:cTn id="8" dur="2000" fill="hold"/>
                                        <p:tgtEl>
                                          <p:spTgt spid="29"/>
                                        </p:tgtEl>
                                        <p:attrNameLst>
                                          <p:attrName>ppt_x</p:attrName>
                                          <p:attrName>ppt_y</p:attrName>
                                        </p:attrNameLst>
                                      </p:cBhvr>
                                      <p:rCtr x="-8450" y="20517"/>
                                    </p:animMotion>
                                  </p:childTnLst>
                                </p:cTn>
                              </p:par>
                              <p:par>
                                <p:cTn id="9" presetID="42" presetClass="path" presetSubtype="0" accel="50000" decel="50000" fill="hold" nodeType="withEffect">
                                  <p:stCondLst>
                                    <p:cond delay="0"/>
                                  </p:stCondLst>
                                  <p:childTnLst>
                                    <p:animMotion origin="layout" path="M -4.80214E-6 -2.62823E-6 L -0.16517 0.49456 " pathEditMode="relative" rAng="0" ptsTypes="AA">
                                      <p:cBhvr>
                                        <p:cTn id="10" dur="2000" fill="hold"/>
                                        <p:tgtEl>
                                          <p:spTgt spid="30"/>
                                        </p:tgtEl>
                                        <p:attrNameLst>
                                          <p:attrName>ppt_x</p:attrName>
                                          <p:attrName>ppt_y</p:attrName>
                                        </p:attrNameLst>
                                      </p:cBhvr>
                                      <p:rCtr x="-8259" y="24716"/>
                                    </p:animMotion>
                                  </p:childTnLst>
                                </p:cTn>
                              </p:par>
                            </p:childTnLst>
                          </p:cTn>
                        </p:par>
                        <p:par>
                          <p:cTn id="11" fill="hold">
                            <p:stCondLst>
                              <p:cond delay="2000"/>
                            </p:stCondLst>
                            <p:childTnLst>
                              <p:par>
                                <p:cTn id="12" presetID="42" presetClass="path" presetSubtype="0" accel="50000" decel="50000" fill="hold" grpId="0" nodeType="afterEffect">
                                  <p:stCondLst>
                                    <p:cond delay="0"/>
                                  </p:stCondLst>
                                  <p:childTnLst>
                                    <p:animMotion origin="layout" path="M 2.4432E-6 -2.55561E-6 L -0.08936 0.28121 " pathEditMode="relative" rAng="0" ptsTypes="AA">
                                      <p:cBhvr>
                                        <p:cTn id="13" dur="2000" fill="hold"/>
                                        <p:tgtEl>
                                          <p:spTgt spid="12"/>
                                        </p:tgtEl>
                                        <p:attrNameLst>
                                          <p:attrName>ppt_x</p:attrName>
                                          <p:attrName>ppt_y</p:attrName>
                                        </p:attrNameLst>
                                      </p:cBhvr>
                                      <p:rCtr x="-4468" y="14049"/>
                                    </p:animMotion>
                                  </p:childTnLst>
                                </p:cTn>
                              </p:par>
                              <p:par>
                                <p:cTn id="14" presetID="42" presetClass="path" presetSubtype="0" accel="50000" decel="50000" fill="hold" grpId="0" nodeType="withEffect">
                                  <p:stCondLst>
                                    <p:cond delay="0"/>
                                  </p:stCondLst>
                                  <p:childTnLst>
                                    <p:animMotion origin="layout" path="M 1.87644E-6 -4.08534E-8 L -0.21764 0.39719 " pathEditMode="relative" rAng="0" ptsTypes="AA">
                                      <p:cBhvr>
                                        <p:cTn id="15" dur="2000" fill="hold"/>
                                        <p:tgtEl>
                                          <p:spTgt spid="15"/>
                                        </p:tgtEl>
                                        <p:attrNameLst>
                                          <p:attrName>ppt_x</p:attrName>
                                          <p:attrName>ppt_y</p:attrName>
                                        </p:attrNameLst>
                                      </p:cBhvr>
                                      <p:rCtr x="-10888" y="19859"/>
                                    </p:animMotion>
                                  </p:childTnLst>
                                </p:cTn>
                              </p:par>
                              <p:par>
                                <p:cTn id="16" presetID="42" presetClass="path" presetSubtype="0" accel="50000" decel="50000" fill="hold" grpId="0" nodeType="withEffect">
                                  <p:stCondLst>
                                    <p:cond delay="0"/>
                                  </p:stCondLst>
                                  <p:childTnLst>
                                    <p:animMotion origin="layout" path="M 4.59535E-8 -4.335E-6 L -0.1482 0.27985 " pathEditMode="relative" rAng="0" ptsTypes="AA">
                                      <p:cBhvr>
                                        <p:cTn id="17" dur="2000" fill="hold"/>
                                        <p:tgtEl>
                                          <p:spTgt spid="38"/>
                                        </p:tgtEl>
                                        <p:attrNameLst>
                                          <p:attrName>ppt_x</p:attrName>
                                          <p:attrName>ppt_y</p:attrName>
                                        </p:attrNameLst>
                                      </p:cBhvr>
                                      <p:rCtr x="-7416" y="13981"/>
                                    </p:animMotion>
                                  </p:childTnLst>
                                </p:cTn>
                              </p:par>
                              <p:par>
                                <p:cTn id="18" presetID="42" presetClass="path" presetSubtype="0" accel="50000" decel="50000" fill="hold" grpId="0" nodeType="withEffect">
                                  <p:stCondLst>
                                    <p:cond delay="0"/>
                                  </p:stCondLst>
                                  <p:childTnLst>
                                    <p:animMotion origin="layout" path="M 4.59535E-8 -2.55561E-6 L -0.04927 0.42284 " pathEditMode="relative" rAng="0" ptsTypes="AA">
                                      <p:cBhvr>
                                        <p:cTn id="19" dur="2000" fill="hold"/>
                                        <p:tgtEl>
                                          <p:spTgt spid="39"/>
                                        </p:tgtEl>
                                        <p:attrNameLst>
                                          <p:attrName>ppt_x</p:attrName>
                                          <p:attrName>ppt_y</p:attrName>
                                        </p:attrNameLst>
                                      </p:cBhvr>
                                      <p:rCtr x="-2464" y="21130"/>
                                    </p:animMotion>
                                  </p:childTnLst>
                                </p:cTn>
                              </p:par>
                              <p:par>
                                <p:cTn id="20" presetID="42" presetClass="path" presetSubtype="0" accel="50000" decel="50000" fill="hold" grpId="0" nodeType="withEffect">
                                  <p:stCondLst>
                                    <p:cond delay="0"/>
                                  </p:stCondLst>
                                  <p:childTnLst>
                                    <p:animMotion origin="layout" path="M 2.6168E-6 -2.16523E-6 L -0.00664 0.35475 " pathEditMode="relative" rAng="0" ptsTypes="AA">
                                      <p:cBhvr>
                                        <p:cTn id="21" dur="2000" fill="hold"/>
                                        <p:tgtEl>
                                          <p:spTgt spid="20"/>
                                        </p:tgtEl>
                                        <p:attrNameLst>
                                          <p:attrName>ppt_x</p:attrName>
                                          <p:attrName>ppt_y</p:attrName>
                                        </p:attrNameLst>
                                      </p:cBhvr>
                                      <p:rCtr x="-332" y="17726"/>
                                    </p:animMotion>
                                  </p:childTnLst>
                                </p:cTn>
                              </p:par>
                              <p:par>
                                <p:cTn id="22" presetID="42" presetClass="path" presetSubtype="0" accel="50000" decel="50000" fill="hold" grpId="0" nodeType="withEffect">
                                  <p:stCondLst>
                                    <p:cond delay="0"/>
                                  </p:stCondLst>
                                  <p:childTnLst>
                                    <p:animMotion origin="layout" path="M 1.26372E-6 2.9823E-6 L -0.02796 0.32297 " pathEditMode="relative" rAng="0" ptsTypes="AA">
                                      <p:cBhvr>
                                        <p:cTn id="23" dur="2000" fill="hold"/>
                                        <p:tgtEl>
                                          <p:spTgt spid="41"/>
                                        </p:tgtEl>
                                        <p:attrNameLst>
                                          <p:attrName>ppt_x</p:attrName>
                                          <p:attrName>ppt_y</p:attrName>
                                        </p:attrNameLst>
                                      </p:cBhvr>
                                      <p:rCtr x="-1404" y="16137"/>
                                    </p:animMotion>
                                  </p:childTnLst>
                                </p:cTn>
                              </p:par>
                              <p:par>
                                <p:cTn id="24" presetID="42" presetClass="path" presetSubtype="0" accel="50000" decel="50000" fill="hold" grpId="0" nodeType="withEffect">
                                  <p:stCondLst>
                                    <p:cond delay="0"/>
                                  </p:stCondLst>
                                  <p:childTnLst>
                                    <p:animMotion origin="layout" path="M -3.91626E-6 -4.52565E-6 L -0.05667 0.51635 " pathEditMode="relative" rAng="0" ptsTypes="AA">
                                      <p:cBhvr>
                                        <p:cTn id="25" dur="2000" fill="hold"/>
                                        <p:tgtEl>
                                          <p:spTgt spid="43"/>
                                        </p:tgtEl>
                                        <p:attrNameLst>
                                          <p:attrName>ppt_x</p:attrName>
                                          <p:attrName>ppt_y</p:attrName>
                                        </p:attrNameLst>
                                      </p:cBhvr>
                                      <p:rCtr x="-2834" y="25806"/>
                                    </p:animMotion>
                                  </p:childTnLst>
                                </p:cTn>
                              </p:par>
                              <p:par>
                                <p:cTn id="26" presetID="42" presetClass="path" presetSubtype="0" accel="50000" decel="50000" fill="hold" grpId="0" nodeType="withEffect">
                                  <p:stCondLst>
                                    <p:cond delay="0"/>
                                  </p:stCondLst>
                                  <p:childTnLst>
                                    <p:animMotion origin="layout" path="M 3.55885E-6 -4.54834E-6 L -0.34057 0.4065 " pathEditMode="relative" rAng="0" ptsTypes="AA">
                                      <p:cBhvr>
                                        <p:cTn id="27" dur="2000" fill="hold"/>
                                        <p:tgtEl>
                                          <p:spTgt spid="40"/>
                                        </p:tgtEl>
                                        <p:attrNameLst>
                                          <p:attrName>ppt_x</p:attrName>
                                          <p:attrName>ppt_y</p:attrName>
                                        </p:attrNameLst>
                                      </p:cBhvr>
                                      <p:rCtr x="-17028" y="20313"/>
                                    </p:animMotion>
                                  </p:childTnLst>
                                </p:cTn>
                              </p:par>
                              <p:par>
                                <p:cTn id="28" presetID="42" presetClass="path" presetSubtype="0" accel="50000" decel="50000" fill="hold" grpId="0" nodeType="withEffect">
                                  <p:stCondLst>
                                    <p:cond delay="0"/>
                                  </p:stCondLst>
                                  <p:childTnLst>
                                    <p:animMotion origin="layout" path="M -4.58259E-6 -1.31185E-6 L -0.06944 0.23831 " pathEditMode="relative" rAng="0" ptsTypes="AA">
                                      <p:cBhvr>
                                        <p:cTn id="29" dur="2000" fill="hold"/>
                                        <p:tgtEl>
                                          <p:spTgt spid="18"/>
                                        </p:tgtEl>
                                        <p:attrNameLst>
                                          <p:attrName>ppt_x</p:attrName>
                                          <p:attrName>ppt_y</p:attrName>
                                        </p:attrNameLst>
                                      </p:cBhvr>
                                      <p:rCtr x="-3472" y="11916"/>
                                    </p:animMotion>
                                  </p:childTnLst>
                                </p:cTn>
                              </p:par>
                              <p:par>
                                <p:cTn id="30" presetID="42" presetClass="path" presetSubtype="0" accel="50000" decel="50000" fill="hold" grpId="0" nodeType="withEffect">
                                  <p:stCondLst>
                                    <p:cond delay="0"/>
                                  </p:stCondLst>
                                  <p:childTnLst>
                                    <p:animMotion origin="layout" path="M -5.48889E-7 -1.31185E-6 L -0.15484 0.58602 " pathEditMode="relative" rAng="0" ptsTypes="AA">
                                      <p:cBhvr>
                                        <p:cTn id="31" dur="2000" fill="hold"/>
                                        <p:tgtEl>
                                          <p:spTgt spid="13"/>
                                        </p:tgtEl>
                                        <p:attrNameLst>
                                          <p:attrName>ppt_x</p:attrName>
                                          <p:attrName>ppt_y</p:attrName>
                                        </p:attrNameLst>
                                      </p:cBhvr>
                                      <p:rCtr x="-7748" y="29301"/>
                                    </p:animMotion>
                                  </p:childTnLst>
                                </p:cTn>
                              </p:par>
                              <p:par>
                                <p:cTn id="32" presetID="42" presetClass="path" presetSubtype="0" accel="50000" decel="50000" fill="hold" grpId="0" nodeType="withEffect">
                                  <p:stCondLst>
                                    <p:cond delay="0"/>
                                  </p:stCondLst>
                                  <p:childTnLst>
                                    <p:animMotion origin="layout" path="M 2.65509E-7 1.02587E-6 L -0.10391 0.65501 " pathEditMode="relative" rAng="0" ptsTypes="AA">
                                      <p:cBhvr>
                                        <p:cTn id="33" dur="2000" fill="hold"/>
                                        <p:tgtEl>
                                          <p:spTgt spid="22"/>
                                        </p:tgtEl>
                                        <p:attrNameLst>
                                          <p:attrName>ppt_x</p:attrName>
                                          <p:attrName>ppt_y</p:attrName>
                                        </p:attrNameLst>
                                      </p:cBhvr>
                                      <p:rCtr x="-5195" y="32751"/>
                                    </p:animMotion>
                                  </p:childTnLst>
                                </p:cTn>
                              </p:par>
                              <p:par>
                                <p:cTn id="34" presetID="42" presetClass="path" presetSubtype="0" accel="50000" decel="50000" fill="hold" grpId="0" nodeType="withEffect">
                                  <p:stCondLst>
                                    <p:cond delay="0"/>
                                  </p:stCondLst>
                                  <p:childTnLst>
                                    <p:animMotion origin="layout" path="M 1.28159E-6 -3.24557E-6 L -0.08948 0.57944 " pathEditMode="relative" rAng="0" ptsTypes="AA">
                                      <p:cBhvr>
                                        <p:cTn id="35" dur="2000" fill="hold"/>
                                        <p:tgtEl>
                                          <p:spTgt spid="19"/>
                                        </p:tgtEl>
                                        <p:attrNameLst>
                                          <p:attrName>ppt_x</p:attrName>
                                          <p:attrName>ppt_y</p:attrName>
                                        </p:attrNameLst>
                                      </p:cBhvr>
                                      <p:rCtr x="-4480" y="28961"/>
                                    </p:animMotion>
                                  </p:childTnLst>
                                </p:cTn>
                              </p:par>
                              <p:par>
                                <p:cTn id="36" presetID="42" presetClass="path" presetSubtype="0" accel="50000" decel="50000" fill="hold" grpId="0" nodeType="withEffect">
                                  <p:stCondLst>
                                    <p:cond delay="0"/>
                                  </p:stCondLst>
                                  <p:childTnLst>
                                    <p:animMotion origin="layout" path="M -2.33342E-6 -2.72356E-6 L -0.27891 0.46346 " pathEditMode="relative" rAng="0" ptsTypes="AA">
                                      <p:cBhvr>
                                        <p:cTn id="37" dur="2000" fill="hold"/>
                                        <p:tgtEl>
                                          <p:spTgt spid="44"/>
                                        </p:tgtEl>
                                        <p:attrNameLst>
                                          <p:attrName>ppt_x</p:attrName>
                                          <p:attrName>ppt_y</p:attrName>
                                        </p:attrNameLst>
                                      </p:cBhvr>
                                      <p:rCtr x="-13952" y="23173"/>
                                    </p:animMotion>
                                  </p:childTnLst>
                                </p:cTn>
                              </p:par>
                              <p:par>
                                <p:cTn id="38" presetID="42" presetClass="path" presetSubtype="0" accel="50000" decel="50000" fill="hold" grpId="0" nodeType="withEffect">
                                  <p:stCondLst>
                                    <p:cond delay="0"/>
                                  </p:stCondLst>
                                  <p:childTnLst>
                                    <p:animMotion origin="layout" path="M 1.35308E-6 4.06264E-6 L -0.32589 0.38198 " pathEditMode="relative" rAng="0" ptsTypes="AA">
                                      <p:cBhvr>
                                        <p:cTn id="39" dur="2000" fill="hold"/>
                                        <p:tgtEl>
                                          <p:spTgt spid="14"/>
                                        </p:tgtEl>
                                        <p:attrNameLst>
                                          <p:attrName>ppt_x</p:attrName>
                                          <p:attrName>ppt_y</p:attrName>
                                        </p:attrNameLst>
                                      </p:cBhvr>
                                      <p:rCtr x="-16301" y="19088"/>
                                    </p:animMotion>
                                  </p:childTnLst>
                                </p:cTn>
                              </p:par>
                              <p:par>
                                <p:cTn id="40" presetID="42" presetClass="path" presetSubtype="0" accel="50000" decel="50000" fill="hold" grpId="0" nodeType="withEffect">
                                  <p:stCondLst>
                                    <p:cond delay="0"/>
                                  </p:stCondLst>
                                  <p:childTnLst>
                                    <p:animMotion origin="layout" path="M 1.6339E-7 1.54789E-6 L -0.33138 0.52678 " pathEditMode="relative" rAng="0" ptsTypes="AA">
                                      <p:cBhvr>
                                        <p:cTn id="41" dur="2000" fill="hold"/>
                                        <p:tgtEl>
                                          <p:spTgt spid="42"/>
                                        </p:tgtEl>
                                        <p:attrNameLst>
                                          <p:attrName>ppt_x</p:attrName>
                                          <p:attrName>ppt_y</p:attrName>
                                        </p:attrNameLst>
                                      </p:cBhvr>
                                      <p:rCtr x="-16569" y="26328"/>
                                    </p:animMotion>
                                  </p:childTnLst>
                                </p:cTn>
                              </p:par>
                              <p:par>
                                <p:cTn id="42" presetID="42" presetClass="path" presetSubtype="0" accel="50000" decel="50000" fill="hold" grpId="0" nodeType="withEffect">
                                  <p:stCondLst>
                                    <p:cond delay="0"/>
                                  </p:stCondLst>
                                  <p:childTnLst>
                                    <p:animMotion origin="layout" path="M -2.85423E-6 1.89287E-6 L -0.21955 0.54607 " pathEditMode="relative" rAng="0" ptsTypes="AA">
                                      <p:cBhvr>
                                        <p:cTn id="43" dur="2000" fill="hold"/>
                                        <p:tgtEl>
                                          <p:spTgt spid="16"/>
                                        </p:tgtEl>
                                        <p:attrNameLst>
                                          <p:attrName>ppt_x</p:attrName>
                                          <p:attrName>ppt_y</p:attrName>
                                        </p:attrNameLst>
                                      </p:cBhvr>
                                      <p:rCtr x="-10978" y="27304"/>
                                    </p:animMotion>
                                  </p:childTnLst>
                                </p:cTn>
                              </p:par>
                              <p:par>
                                <p:cTn id="44" presetID="42" presetClass="path" presetSubtype="0" accel="50000" decel="50000" fill="hold" grpId="0" nodeType="withEffect">
                                  <p:stCondLst>
                                    <p:cond delay="0"/>
                                  </p:stCondLst>
                                  <p:childTnLst>
                                    <p:animMotion origin="layout" path="M 3.75032E-6 3.69496E-6 L -0.21177 0.36178 " pathEditMode="relative" rAng="0" ptsTypes="AA">
                                      <p:cBhvr>
                                        <p:cTn id="45" dur="2000" fill="hold"/>
                                        <p:tgtEl>
                                          <p:spTgt spid="21"/>
                                        </p:tgtEl>
                                        <p:attrNameLst>
                                          <p:attrName>ppt_x</p:attrName>
                                          <p:attrName>ppt_y</p:attrName>
                                        </p:attrNameLst>
                                      </p:cBhvr>
                                      <p:rCtr x="-10595" y="18089"/>
                                    </p:animMotion>
                                  </p:childTnLst>
                                </p:cTn>
                              </p:par>
                              <p:par>
                                <p:cTn id="46" presetID="42" presetClass="path" presetSubtype="0" accel="50000" decel="50000" fill="hold" grpId="0" nodeType="withEffect">
                                  <p:stCondLst>
                                    <p:cond delay="0"/>
                                  </p:stCondLst>
                                  <p:childTnLst>
                                    <p:animMotion origin="layout" path="M -4.4677E-7 -2.72356E-6 L -0.23768 0.46346 " pathEditMode="relative" rAng="0" ptsTypes="AA">
                                      <p:cBhvr>
                                        <p:cTn id="47" dur="2000" fill="hold"/>
                                        <p:tgtEl>
                                          <p:spTgt spid="53"/>
                                        </p:tgtEl>
                                        <p:attrNameLst>
                                          <p:attrName>ppt_x</p:attrName>
                                          <p:attrName>ppt_y</p:attrName>
                                        </p:attrNameLst>
                                      </p:cBhvr>
                                      <p:rCtr x="-11884" y="23173"/>
                                    </p:animMotion>
                                  </p:childTnLst>
                                </p:cTn>
                              </p:par>
                              <p:par>
                                <p:cTn id="48" presetID="42" presetClass="path" presetSubtype="0" accel="50000" decel="50000" fill="hold" grpId="0" nodeType="withEffect">
                                  <p:stCondLst>
                                    <p:cond delay="0"/>
                                  </p:stCondLst>
                                  <p:childTnLst>
                                    <p:animMotion origin="layout" path="M -0.00957 2.26055E-6 L -0.20896 0.66273 " pathEditMode="relative" rAng="0" ptsTypes="AA">
                                      <p:cBhvr>
                                        <p:cTn id="49" dur="2000" fill="hold"/>
                                        <p:tgtEl>
                                          <p:spTgt spid="54"/>
                                        </p:tgtEl>
                                        <p:attrNameLst>
                                          <p:attrName>ppt_x</p:attrName>
                                          <p:attrName>ppt_y</p:attrName>
                                        </p:attrNameLst>
                                      </p:cBhvr>
                                      <p:rCtr x="-9969" y="33137"/>
                                    </p:animMotion>
                                  </p:childTnLst>
                                </p:cTn>
                              </p:par>
                              <p:par>
                                <p:cTn id="50" presetID="42" presetClass="path" presetSubtype="0" accel="50000" decel="50000" fill="hold" grpId="0" nodeType="withEffect">
                                  <p:stCondLst>
                                    <p:cond delay="0"/>
                                  </p:stCondLst>
                                  <p:childTnLst>
                                    <p:animMotion origin="layout" path="M 1.85857E-6 -1.51158E-6 L -0.06115 0.55947 " pathEditMode="relative" rAng="0" ptsTypes="AA">
                                      <p:cBhvr>
                                        <p:cTn id="51" dur="2000" fill="hold"/>
                                        <p:tgtEl>
                                          <p:spTgt spid="56"/>
                                        </p:tgtEl>
                                        <p:attrNameLst>
                                          <p:attrName>ppt_x</p:attrName>
                                          <p:attrName>ppt_y</p:attrName>
                                        </p:attrNameLst>
                                      </p:cBhvr>
                                      <p:rCtr x="-3064" y="27962"/>
                                    </p:animMotion>
                                  </p:childTnLst>
                                </p:cTn>
                              </p:par>
                              <p:par>
                                <p:cTn id="52" presetID="42" presetClass="path" presetSubtype="0" accel="50000" decel="50000" fill="hold" grpId="0" nodeType="withEffect">
                                  <p:stCondLst>
                                    <p:cond delay="0"/>
                                  </p:stCondLst>
                                  <p:childTnLst>
                                    <p:animMotion origin="layout" path="M -4.43707E-6 5.03858E-7 L -0.14475 0.23763 " pathEditMode="relative" rAng="0" ptsTypes="AA">
                                      <p:cBhvr>
                                        <p:cTn id="53" dur="2000" fill="hold"/>
                                        <p:tgtEl>
                                          <p:spTgt spid="57"/>
                                        </p:tgtEl>
                                        <p:attrNameLst>
                                          <p:attrName>ppt_x</p:attrName>
                                          <p:attrName>ppt_y</p:attrName>
                                        </p:attrNameLst>
                                      </p:cBhvr>
                                      <p:rCtr x="-7238" y="11870"/>
                                    </p:animMotion>
                                  </p:childTnLst>
                                </p:cTn>
                              </p:par>
                              <p:par>
                                <p:cTn id="54" presetID="42" presetClass="path" presetSubtype="0" accel="50000" decel="50000" fill="hold" grpId="0" nodeType="withEffect">
                                  <p:stCondLst>
                                    <p:cond delay="0"/>
                                  </p:stCondLst>
                                  <p:childTnLst>
                                    <p:animMotion origin="layout" path="M -1.51902E-6 1.39355E-6 L 0.01711 0.53245 " pathEditMode="relative" rAng="0" ptsTypes="AA">
                                      <p:cBhvr>
                                        <p:cTn id="55" dur="2000" fill="hold"/>
                                        <p:tgtEl>
                                          <p:spTgt spid="58"/>
                                        </p:tgtEl>
                                        <p:attrNameLst>
                                          <p:attrName>ppt_x</p:attrName>
                                          <p:attrName>ppt_y</p:attrName>
                                        </p:attrNameLst>
                                      </p:cBhvr>
                                      <p:rCtr x="855" y="266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8" grpId="0" animBg="1"/>
      <p:bldP spid="19" grpId="0" animBg="1"/>
      <p:bldP spid="20" grpId="0" animBg="1"/>
      <p:bldP spid="21" grpId="0" animBg="1"/>
      <p:bldP spid="22" grpId="0" animBg="1"/>
      <p:bldP spid="38" grpId="0" animBg="1"/>
      <p:bldP spid="39" grpId="0" animBg="1"/>
      <p:bldP spid="40" grpId="0" animBg="1"/>
      <p:bldP spid="41" grpId="0" animBg="1"/>
      <p:bldP spid="42" grpId="0" animBg="1"/>
      <p:bldP spid="43" grpId="0" animBg="1"/>
      <p:bldP spid="44" grpId="0" animBg="1"/>
      <p:bldP spid="53" grpId="0" animBg="1"/>
      <p:bldP spid="54" grpId="0" animBg="1"/>
      <p:bldP spid="56" grpId="0" animBg="1"/>
      <p:bldP spid="57" grpId="0" animBg="1"/>
      <p:bldP spid="5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0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5422" y="2464946"/>
            <a:ext cx="2008622" cy="1244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flipH="1">
            <a:off x="5996520" y="1237350"/>
            <a:ext cx="3056" cy="5152063"/>
          </a:xfrm>
          <a:prstGeom prst="line">
            <a:avLst/>
          </a:prstGeom>
          <a:noFill/>
          <a:ln w="15875" cap="flat" cmpd="sng" algn="ctr">
            <a:solidFill>
              <a:sysClr val="windowText" lastClr="000000"/>
            </a:solidFill>
            <a:prstDash val="solid"/>
            <a:miter lim="800000"/>
          </a:ln>
          <a:effectLst/>
        </p:spPr>
      </p:cxnSp>
      <p:sp>
        <p:nvSpPr>
          <p:cNvPr id="6" name="Flowchart: Magnetic Disk 5"/>
          <p:cNvSpPr/>
          <p:nvPr/>
        </p:nvSpPr>
        <p:spPr>
          <a:xfrm>
            <a:off x="1646287" y="4874369"/>
            <a:ext cx="2126416" cy="1640380"/>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p:nvGrpSpPr>
        <p:grpSpPr>
          <a:xfrm>
            <a:off x="1831629" y="5438214"/>
            <a:ext cx="269057" cy="329812"/>
            <a:chOff x="4818580" y="4212404"/>
            <a:chExt cx="441789" cy="544531"/>
          </a:xfrm>
        </p:grpSpPr>
        <p:sp>
          <p:nvSpPr>
            <p:cNvPr id="8" name="Rectangle 7"/>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9" name="Rectangle 8"/>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0" name="Group 9"/>
          <p:cNvGrpSpPr/>
          <p:nvPr/>
        </p:nvGrpSpPr>
        <p:grpSpPr>
          <a:xfrm>
            <a:off x="2274272" y="5438214"/>
            <a:ext cx="269057" cy="329812"/>
            <a:chOff x="4818580" y="4212404"/>
            <a:chExt cx="441789" cy="544531"/>
          </a:xfrm>
        </p:grpSpPr>
        <p:sp>
          <p:nvSpPr>
            <p:cNvPr id="11" name="Rectangle 10"/>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2" name="Rectangle 11"/>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3" name="Group 12"/>
          <p:cNvGrpSpPr/>
          <p:nvPr/>
        </p:nvGrpSpPr>
        <p:grpSpPr>
          <a:xfrm>
            <a:off x="2716915" y="5438214"/>
            <a:ext cx="269057" cy="329812"/>
            <a:chOff x="4818580" y="4212404"/>
            <a:chExt cx="441789" cy="544531"/>
          </a:xfrm>
        </p:grpSpPr>
        <p:sp>
          <p:nvSpPr>
            <p:cNvPr id="14" name="Rectangle 13"/>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5" name="Rectangle 14"/>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6" name="Group 15"/>
          <p:cNvGrpSpPr/>
          <p:nvPr/>
        </p:nvGrpSpPr>
        <p:grpSpPr>
          <a:xfrm>
            <a:off x="3159556" y="5438214"/>
            <a:ext cx="269057" cy="329812"/>
            <a:chOff x="4818580" y="4212404"/>
            <a:chExt cx="441789" cy="544531"/>
          </a:xfrm>
        </p:grpSpPr>
        <p:sp>
          <p:nvSpPr>
            <p:cNvPr id="17" name="Rectangle 16"/>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8" name="Rectangle 17"/>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9" name="Group 18"/>
          <p:cNvGrpSpPr/>
          <p:nvPr/>
        </p:nvGrpSpPr>
        <p:grpSpPr>
          <a:xfrm>
            <a:off x="1831629" y="5879409"/>
            <a:ext cx="269057" cy="329812"/>
            <a:chOff x="4818580" y="4212404"/>
            <a:chExt cx="441789" cy="544531"/>
          </a:xfrm>
        </p:grpSpPr>
        <p:sp>
          <p:nvSpPr>
            <p:cNvPr id="20" name="Rectangle 1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21" name="Rectangle 2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22" name="Group 21"/>
          <p:cNvGrpSpPr/>
          <p:nvPr/>
        </p:nvGrpSpPr>
        <p:grpSpPr>
          <a:xfrm>
            <a:off x="2274272" y="5879409"/>
            <a:ext cx="269057" cy="329812"/>
            <a:chOff x="4818580" y="4212404"/>
            <a:chExt cx="441789" cy="544531"/>
          </a:xfrm>
        </p:grpSpPr>
        <p:sp>
          <p:nvSpPr>
            <p:cNvPr id="23" name="Rectangle 22"/>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24" name="Rectangle 23"/>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25" name="Group 24"/>
          <p:cNvGrpSpPr/>
          <p:nvPr/>
        </p:nvGrpSpPr>
        <p:grpSpPr>
          <a:xfrm>
            <a:off x="2716915" y="5879409"/>
            <a:ext cx="269057" cy="329812"/>
            <a:chOff x="4818580" y="4212404"/>
            <a:chExt cx="441789" cy="544531"/>
          </a:xfrm>
        </p:grpSpPr>
        <p:sp>
          <p:nvSpPr>
            <p:cNvPr id="26" name="Rectangle 25"/>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27" name="Rectangle 26"/>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28" name="Group 27"/>
          <p:cNvGrpSpPr/>
          <p:nvPr/>
        </p:nvGrpSpPr>
        <p:grpSpPr>
          <a:xfrm>
            <a:off x="3159556" y="5879409"/>
            <a:ext cx="269057" cy="329812"/>
            <a:chOff x="4818580" y="4212404"/>
            <a:chExt cx="441789" cy="544531"/>
          </a:xfrm>
        </p:grpSpPr>
        <p:sp>
          <p:nvSpPr>
            <p:cNvPr id="29" name="Rectangle 28"/>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30" name="Rectangle 29"/>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sp>
        <p:nvSpPr>
          <p:cNvPr id="31" name="Rectangle 30"/>
          <p:cNvSpPr/>
          <p:nvPr/>
        </p:nvSpPr>
        <p:spPr>
          <a:xfrm>
            <a:off x="972965" y="1044006"/>
            <a:ext cx="3272819" cy="657359"/>
          </a:xfrm>
          <a:prstGeom prst="rect">
            <a:avLst/>
          </a:prstGeom>
        </p:spPr>
        <p:txBody>
          <a:bodyPr wrap="none">
            <a:spAutoFit/>
          </a:bodyPr>
          <a:lstStyle/>
          <a:p>
            <a:pPr marL="285695" indent="-285695" defTabSz="914224">
              <a:buFont typeface="Arial" panose="020B0604020202020204" pitchFamily="34" charset="0"/>
              <a:buChar char="•"/>
            </a:pPr>
            <a:r>
              <a:rPr lang="en-US" sz="1836" dirty="0">
                <a:latin typeface="+mj-lt"/>
              </a:rPr>
              <a:t>Single monolithic database</a:t>
            </a:r>
          </a:p>
          <a:p>
            <a:pPr marL="285695" indent="-285695" defTabSz="914224">
              <a:buFont typeface="Arial" panose="020B0604020202020204" pitchFamily="34" charset="0"/>
              <a:buChar char="•"/>
            </a:pPr>
            <a:r>
              <a:rPr lang="en-US" sz="1836" dirty="0">
                <a:latin typeface="+mj-lt"/>
              </a:rPr>
              <a:t>Tiers of specific technologies</a:t>
            </a:r>
          </a:p>
        </p:txBody>
      </p:sp>
      <p:cxnSp>
        <p:nvCxnSpPr>
          <p:cNvPr id="32" name="Straight Arrow Connector 31"/>
          <p:cNvCxnSpPr>
            <a:stCxn id="35" idx="0"/>
            <a:endCxn id="89" idx="2"/>
          </p:cNvCxnSpPr>
          <p:nvPr/>
        </p:nvCxnSpPr>
        <p:spPr>
          <a:xfrm flipV="1">
            <a:off x="2709496" y="2560808"/>
            <a:ext cx="0" cy="296381"/>
          </a:xfrm>
          <a:prstGeom prst="straightConnector1">
            <a:avLst/>
          </a:prstGeom>
          <a:noFill/>
          <a:ln w="12700" cap="flat" cmpd="sng" algn="ctr">
            <a:solidFill>
              <a:schemeClr val="tx1"/>
            </a:solidFill>
            <a:prstDash val="solid"/>
            <a:miter lim="800000"/>
            <a:tailEnd type="triangle"/>
          </a:ln>
          <a:effectLst/>
        </p:spPr>
      </p:cxnSp>
      <p:sp>
        <p:nvSpPr>
          <p:cNvPr id="33" name="Rectangle 32"/>
          <p:cNvSpPr/>
          <p:nvPr/>
        </p:nvSpPr>
        <p:spPr>
          <a:xfrm>
            <a:off x="845081" y="243484"/>
            <a:ext cx="4492768" cy="523220"/>
          </a:xfrm>
          <a:prstGeom prst="rect">
            <a:avLst/>
          </a:prstGeom>
        </p:spPr>
        <p:txBody>
          <a:bodyPr wrap="none">
            <a:spAutoFit/>
          </a:bodyPr>
          <a:lstStyle/>
          <a:p>
            <a:pPr defTabSz="914224"/>
            <a:r>
              <a:rPr lang="en-US" sz="2800" dirty="0">
                <a:latin typeface="+mj-lt"/>
              </a:rPr>
              <a:t>State in Monolithic approach</a:t>
            </a:r>
          </a:p>
        </p:txBody>
      </p:sp>
      <p:sp>
        <p:nvSpPr>
          <p:cNvPr id="34" name="Rectangle 33"/>
          <p:cNvSpPr/>
          <p:nvPr/>
        </p:nvSpPr>
        <p:spPr>
          <a:xfrm>
            <a:off x="6848488" y="279032"/>
            <a:ext cx="4940327" cy="523220"/>
          </a:xfrm>
          <a:prstGeom prst="rect">
            <a:avLst/>
          </a:prstGeom>
        </p:spPr>
        <p:txBody>
          <a:bodyPr wrap="none">
            <a:spAutoFit/>
          </a:bodyPr>
          <a:lstStyle/>
          <a:p>
            <a:pPr defTabSz="914224"/>
            <a:r>
              <a:rPr lang="en-US" sz="2800" dirty="0">
                <a:latin typeface="+mj-lt"/>
              </a:rPr>
              <a:t>State in </a:t>
            </a:r>
            <a:r>
              <a:rPr lang="en-US" sz="2800" dirty="0" err="1">
                <a:latin typeface="+mj-lt"/>
              </a:rPr>
              <a:t>Microservices</a:t>
            </a:r>
            <a:r>
              <a:rPr lang="en-US" sz="2800" dirty="0">
                <a:latin typeface="+mj-lt"/>
              </a:rPr>
              <a:t> approach</a:t>
            </a:r>
          </a:p>
        </p:txBody>
      </p:sp>
      <p:sp>
        <p:nvSpPr>
          <p:cNvPr id="35" name="Rounded Rectangle 34"/>
          <p:cNvSpPr/>
          <p:nvPr/>
        </p:nvSpPr>
        <p:spPr bwMode="auto">
          <a:xfrm>
            <a:off x="1820093" y="2857189"/>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36"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935959" y="3001142"/>
            <a:ext cx="485192" cy="39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p:cNvSpPr/>
          <p:nvPr/>
        </p:nvSpPr>
        <p:spPr>
          <a:xfrm>
            <a:off x="6412793" y="1112043"/>
            <a:ext cx="4525598" cy="1222386"/>
          </a:xfrm>
          <a:prstGeom prst="rect">
            <a:avLst/>
          </a:prstGeom>
        </p:spPr>
        <p:txBody>
          <a:bodyPr wrap="none">
            <a:spAutoFit/>
          </a:bodyPr>
          <a:lstStyle/>
          <a:p>
            <a:pPr marL="285695" indent="-285695" defTabSz="914224">
              <a:buFont typeface="Arial" panose="020B0604020202020204" pitchFamily="34" charset="0"/>
              <a:buChar char="•"/>
            </a:pPr>
            <a:r>
              <a:rPr lang="en-US" sz="1836" dirty="0">
                <a:latin typeface="+mj-lt"/>
              </a:rPr>
              <a:t>Graph of interconnected </a:t>
            </a:r>
            <a:r>
              <a:rPr lang="en-US" sz="1836" dirty="0" err="1">
                <a:latin typeface="+mj-lt"/>
              </a:rPr>
              <a:t>microservices</a:t>
            </a:r>
            <a:endParaRPr lang="en-US" sz="1836" dirty="0">
              <a:latin typeface="+mj-lt"/>
            </a:endParaRPr>
          </a:p>
          <a:p>
            <a:pPr marL="285695" indent="-285695" defTabSz="914224">
              <a:buFont typeface="Arial" panose="020B0604020202020204" pitchFamily="34" charset="0"/>
              <a:buChar char="•"/>
            </a:pPr>
            <a:r>
              <a:rPr lang="en-US" sz="1836" dirty="0">
                <a:latin typeface="+mj-lt"/>
              </a:rPr>
              <a:t>State typically scoped to the </a:t>
            </a:r>
            <a:r>
              <a:rPr lang="en-US" sz="1836" dirty="0" err="1">
                <a:latin typeface="+mj-lt"/>
              </a:rPr>
              <a:t>microservice</a:t>
            </a:r>
            <a:endParaRPr lang="en-US" sz="1836" dirty="0">
              <a:latin typeface="+mj-lt"/>
            </a:endParaRPr>
          </a:p>
          <a:p>
            <a:pPr marL="285695" indent="-285695" defTabSz="914224">
              <a:buFont typeface="Arial" panose="020B0604020202020204" pitchFamily="34" charset="0"/>
              <a:buChar char="•"/>
            </a:pPr>
            <a:r>
              <a:rPr lang="en-US" sz="1836" dirty="0">
                <a:latin typeface="+mj-lt"/>
              </a:rPr>
              <a:t>Variety of technologies used </a:t>
            </a:r>
          </a:p>
          <a:p>
            <a:pPr marL="285695" indent="-285695" defTabSz="914224">
              <a:buFont typeface="Arial" panose="020B0604020202020204" pitchFamily="34" charset="0"/>
              <a:buChar char="•"/>
            </a:pPr>
            <a:r>
              <a:rPr lang="en-US" sz="1836" dirty="0">
                <a:latin typeface="+mj-lt"/>
              </a:rPr>
              <a:t>Remote Storage for cold data</a:t>
            </a:r>
          </a:p>
        </p:txBody>
      </p:sp>
      <p:grpSp>
        <p:nvGrpSpPr>
          <p:cNvPr id="40" name="Group 39"/>
          <p:cNvGrpSpPr/>
          <p:nvPr/>
        </p:nvGrpSpPr>
        <p:grpSpPr>
          <a:xfrm>
            <a:off x="6560057" y="2496191"/>
            <a:ext cx="5320532" cy="4201436"/>
            <a:chOff x="6557714" y="1579470"/>
            <a:chExt cx="5321290" cy="4202034"/>
          </a:xfrm>
        </p:grpSpPr>
        <p:sp>
          <p:nvSpPr>
            <p:cNvPr id="42" name="Rounded Rectangle 41"/>
            <p:cNvSpPr/>
            <p:nvPr/>
          </p:nvSpPr>
          <p:spPr bwMode="auto">
            <a:xfrm>
              <a:off x="6753045" y="3791312"/>
              <a:ext cx="1278241" cy="1393591"/>
            </a:xfrm>
            <a:prstGeom prst="roundRect">
              <a:avLst/>
            </a:prstGeom>
            <a:noFill/>
            <a:ln w="10795" cap="flat" cmpd="sng" algn="ctr">
              <a:solidFill>
                <a:schemeClr val="tx1"/>
              </a:solidFill>
              <a:prstDash val="lgDash"/>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3" name="Flowchart: Magnetic Disk 42"/>
            <p:cNvSpPr/>
            <p:nvPr/>
          </p:nvSpPr>
          <p:spPr>
            <a:xfrm>
              <a:off x="7110132" y="4552712"/>
              <a:ext cx="571464" cy="573851"/>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p:cNvGrpSpPr/>
            <p:nvPr/>
          </p:nvGrpSpPr>
          <p:grpSpPr>
            <a:xfrm>
              <a:off x="7203257" y="4823880"/>
              <a:ext cx="153877" cy="202604"/>
              <a:chOff x="4818580" y="4212404"/>
              <a:chExt cx="441789" cy="544531"/>
            </a:xfrm>
          </p:grpSpPr>
          <p:sp>
            <p:nvSpPr>
              <p:cNvPr id="76" name="Rectangle 75"/>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77" name="Rectangle 76"/>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45" name="Group 44"/>
            <p:cNvGrpSpPr/>
            <p:nvPr/>
          </p:nvGrpSpPr>
          <p:grpSpPr>
            <a:xfrm>
              <a:off x="7440512" y="4823880"/>
              <a:ext cx="153877" cy="202604"/>
              <a:chOff x="4818580" y="4212404"/>
              <a:chExt cx="441789" cy="544531"/>
            </a:xfrm>
          </p:grpSpPr>
          <p:sp>
            <p:nvSpPr>
              <p:cNvPr id="74" name="Rectangle 73"/>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75" name="Rectangle 74"/>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cxnSp>
          <p:nvCxnSpPr>
            <p:cNvPr id="46" name="Straight Arrow Connector 45"/>
            <p:cNvCxnSpPr>
              <a:stCxn id="43" idx="1"/>
            </p:cNvCxnSpPr>
            <p:nvPr/>
          </p:nvCxnSpPr>
          <p:spPr>
            <a:xfrm flipV="1">
              <a:off x="7395863" y="4403609"/>
              <a:ext cx="0" cy="149103"/>
            </a:xfrm>
            <a:prstGeom prst="straightConnector1">
              <a:avLst/>
            </a:prstGeom>
            <a:noFill/>
            <a:ln w="12700" cap="flat" cmpd="sng" algn="ctr">
              <a:solidFill>
                <a:sysClr val="windowText" lastClr="000000"/>
              </a:solidFill>
              <a:prstDash val="solid"/>
              <a:miter lim="800000"/>
              <a:tailEnd type="triangle"/>
            </a:ln>
            <a:effectLst/>
          </p:spPr>
        </p:cxnSp>
        <p:sp>
          <p:nvSpPr>
            <p:cNvPr id="47" name="Hexagon 46"/>
            <p:cNvSpPr>
              <a:spLocks noChangeAspect="1"/>
            </p:cNvSpPr>
            <p:nvPr/>
          </p:nvSpPr>
          <p:spPr bwMode="auto">
            <a:xfrm>
              <a:off x="7106045" y="3862815"/>
              <a:ext cx="579638" cy="540794"/>
            </a:xfrm>
            <a:prstGeom prst="hexagon">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8" name="Hexagon 47"/>
            <p:cNvSpPr>
              <a:spLocks noChangeAspect="1"/>
            </p:cNvSpPr>
            <p:nvPr/>
          </p:nvSpPr>
          <p:spPr bwMode="auto">
            <a:xfrm>
              <a:off x="8902255" y="3880641"/>
              <a:ext cx="579638" cy="540794"/>
            </a:xfrm>
            <a:prstGeom prst="hexagon">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9" name="Hexagon 48"/>
            <p:cNvSpPr>
              <a:spLocks noChangeAspect="1"/>
            </p:cNvSpPr>
            <p:nvPr/>
          </p:nvSpPr>
          <p:spPr bwMode="auto">
            <a:xfrm>
              <a:off x="10017591" y="3862815"/>
              <a:ext cx="579638" cy="540794"/>
            </a:xfrm>
            <a:prstGeom prst="hexagon">
              <a:avLst/>
            </a:prstGeom>
            <a:solidFill>
              <a:srgbClr val="7030A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50" name="Flowchart: Magnetic Disk 49"/>
            <p:cNvSpPr/>
            <p:nvPr/>
          </p:nvSpPr>
          <p:spPr>
            <a:xfrm>
              <a:off x="10229563" y="4220740"/>
              <a:ext cx="157973" cy="140896"/>
            </a:xfrm>
            <a:prstGeom prst="flowChartMagneticDisk">
              <a:avLst/>
            </a:prstGeom>
            <a:solidFill>
              <a:srgbClr val="92D050"/>
            </a:solidFill>
            <a:ln w="15875" cap="flat" cmpd="sng" algn="ctr">
              <a:solidFill>
                <a:srgbClr val="00B05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51" name="Hexagon 50"/>
            <p:cNvSpPr>
              <a:spLocks noChangeAspect="1"/>
            </p:cNvSpPr>
            <p:nvPr/>
          </p:nvSpPr>
          <p:spPr bwMode="auto">
            <a:xfrm>
              <a:off x="10032798" y="4919622"/>
              <a:ext cx="579638" cy="540794"/>
            </a:xfrm>
            <a:prstGeom prst="hexagon">
              <a:avLst/>
            </a:prstGeom>
            <a:solidFill>
              <a:srgbClr val="7030A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52" name="Flowchart: Magnetic Disk 51"/>
            <p:cNvSpPr/>
            <p:nvPr/>
          </p:nvSpPr>
          <p:spPr>
            <a:xfrm>
              <a:off x="10254119" y="5263296"/>
              <a:ext cx="157973" cy="140896"/>
            </a:xfrm>
            <a:prstGeom prst="flowChartMagneticDisk">
              <a:avLst/>
            </a:prstGeom>
            <a:solidFill>
              <a:srgbClr val="92D050"/>
            </a:solidFill>
            <a:ln w="15875" cap="flat" cmpd="sng" algn="ctr">
              <a:solidFill>
                <a:srgbClr val="00B050"/>
              </a:solid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cxnSp>
          <p:nvCxnSpPr>
            <p:cNvPr id="53" name="Straight Arrow Connector 52"/>
            <p:cNvCxnSpPr>
              <a:stCxn id="42" idx="0"/>
              <a:endCxn id="72" idx="4"/>
            </p:cNvCxnSpPr>
            <p:nvPr/>
          </p:nvCxnSpPr>
          <p:spPr>
            <a:xfrm flipV="1">
              <a:off x="7392166" y="2582880"/>
              <a:ext cx="1335803" cy="1208433"/>
            </a:xfrm>
            <a:prstGeom prst="straightConnector1">
              <a:avLst/>
            </a:prstGeom>
            <a:noFill/>
            <a:ln w="12700" cap="flat" cmpd="sng" algn="ctr">
              <a:solidFill>
                <a:schemeClr val="tx1"/>
              </a:solidFill>
              <a:prstDash val="solid"/>
              <a:miter lim="800000"/>
              <a:tailEnd type="triangle"/>
            </a:ln>
            <a:effectLst/>
          </p:spPr>
        </p:cxnSp>
        <p:cxnSp>
          <p:nvCxnSpPr>
            <p:cNvPr id="54" name="Straight Arrow Connector 53"/>
            <p:cNvCxnSpPr>
              <a:endCxn id="72" idx="3"/>
            </p:cNvCxnSpPr>
            <p:nvPr/>
          </p:nvCxnSpPr>
          <p:spPr>
            <a:xfrm flipH="1" flipV="1">
              <a:off x="9011867" y="2724827"/>
              <a:ext cx="165981" cy="1155814"/>
            </a:xfrm>
            <a:prstGeom prst="straightConnector1">
              <a:avLst/>
            </a:prstGeom>
            <a:noFill/>
            <a:ln w="12700" cap="flat" cmpd="sng" algn="ctr">
              <a:solidFill>
                <a:schemeClr val="tx1"/>
              </a:solidFill>
              <a:prstDash val="solid"/>
              <a:miter lim="800000"/>
              <a:tailEnd type="triangle"/>
            </a:ln>
            <a:effectLst/>
          </p:spPr>
        </p:cxnSp>
        <p:cxnSp>
          <p:nvCxnSpPr>
            <p:cNvPr id="55" name="Straight Arrow Connector 54"/>
            <p:cNvCxnSpPr>
              <a:stCxn id="49" idx="3"/>
              <a:endCxn id="48" idx="0"/>
            </p:cNvCxnSpPr>
            <p:nvPr/>
          </p:nvCxnSpPr>
          <p:spPr>
            <a:xfrm flipH="1">
              <a:off x="9481893" y="4133212"/>
              <a:ext cx="535698" cy="17827"/>
            </a:xfrm>
            <a:prstGeom prst="straightConnector1">
              <a:avLst/>
            </a:prstGeom>
            <a:noFill/>
            <a:ln w="12700" cap="flat" cmpd="sng" algn="ctr">
              <a:solidFill>
                <a:schemeClr val="tx1"/>
              </a:solidFill>
              <a:prstDash val="solid"/>
              <a:miter lim="800000"/>
              <a:tailEnd type="triangle"/>
            </a:ln>
            <a:effectLst/>
          </p:spPr>
        </p:cxnSp>
        <p:cxnSp>
          <p:nvCxnSpPr>
            <p:cNvPr id="57" name="Straight Arrow Connector 56"/>
            <p:cNvCxnSpPr>
              <a:stCxn id="51" idx="3"/>
              <a:endCxn id="48" idx="1"/>
            </p:cNvCxnSpPr>
            <p:nvPr/>
          </p:nvCxnSpPr>
          <p:spPr>
            <a:xfrm flipH="1" flipV="1">
              <a:off x="9346694" y="4421435"/>
              <a:ext cx="686104" cy="768584"/>
            </a:xfrm>
            <a:prstGeom prst="straightConnector1">
              <a:avLst/>
            </a:prstGeom>
            <a:noFill/>
            <a:ln w="12700" cap="flat" cmpd="sng" algn="ctr">
              <a:solidFill>
                <a:schemeClr val="tx1"/>
              </a:solidFill>
              <a:prstDash val="solid"/>
              <a:miter lim="800000"/>
              <a:tailEnd type="triangle"/>
            </a:ln>
            <a:effectLst/>
          </p:spPr>
        </p:cxnSp>
        <p:sp>
          <p:nvSpPr>
            <p:cNvPr id="58" name="Rectangle 57"/>
            <p:cNvSpPr/>
            <p:nvPr/>
          </p:nvSpPr>
          <p:spPr>
            <a:xfrm>
              <a:off x="6557714" y="5216659"/>
              <a:ext cx="1958526" cy="564845"/>
            </a:xfrm>
            <a:prstGeom prst="rect">
              <a:avLst/>
            </a:prstGeom>
          </p:spPr>
          <p:txBody>
            <a:bodyPr wrap="square">
              <a:spAutoFit/>
            </a:bodyPr>
            <a:lstStyle/>
            <a:p>
              <a:pPr defTabSz="914224"/>
              <a:r>
                <a:rPr lang="en-US" sz="1499" dirty="0">
                  <a:latin typeface="Calibri" panose="020F0502020204030204"/>
                </a:rPr>
                <a:t>stateless services with </a:t>
              </a:r>
            </a:p>
            <a:p>
              <a:pPr defTabSz="914224"/>
              <a:r>
                <a:rPr lang="en-US" sz="1499" dirty="0">
                  <a:latin typeface="Calibri" panose="020F0502020204030204"/>
                </a:rPr>
                <a:t>separate stores</a:t>
              </a:r>
            </a:p>
          </p:txBody>
        </p:sp>
        <p:sp>
          <p:nvSpPr>
            <p:cNvPr id="59" name="Rectangle 58"/>
            <p:cNvSpPr/>
            <p:nvPr/>
          </p:nvSpPr>
          <p:spPr>
            <a:xfrm>
              <a:off x="10633412" y="4938708"/>
              <a:ext cx="1245592" cy="564845"/>
            </a:xfrm>
            <a:prstGeom prst="rect">
              <a:avLst/>
            </a:prstGeom>
          </p:spPr>
          <p:txBody>
            <a:bodyPr wrap="square">
              <a:spAutoFit/>
            </a:bodyPr>
            <a:lstStyle/>
            <a:p>
              <a:pPr defTabSz="914224"/>
              <a:r>
                <a:rPr lang="en-US" sz="1499" dirty="0" err="1">
                  <a:latin typeface="Calibri" panose="020F0502020204030204"/>
                </a:rPr>
                <a:t>stateful</a:t>
              </a:r>
              <a:r>
                <a:rPr lang="en-US" sz="1499" dirty="0">
                  <a:latin typeface="Calibri" panose="020F0502020204030204"/>
                </a:rPr>
                <a:t> services</a:t>
              </a:r>
            </a:p>
          </p:txBody>
        </p:sp>
        <p:grpSp>
          <p:nvGrpSpPr>
            <p:cNvPr id="60" name="Group 59"/>
            <p:cNvGrpSpPr>
              <a:grpSpLocks noChangeAspect="1"/>
            </p:cNvGrpSpPr>
            <p:nvPr/>
          </p:nvGrpSpPr>
          <p:grpSpPr>
            <a:xfrm>
              <a:off x="8727970" y="2090817"/>
              <a:ext cx="567793" cy="634010"/>
              <a:chOff x="5499394" y="1899253"/>
              <a:chExt cx="1132765" cy="1226322"/>
            </a:xfrm>
          </p:grpSpPr>
          <p:sp>
            <p:nvSpPr>
              <p:cNvPr id="72" name="Hexagon 71"/>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pic>
            <p:nvPicPr>
              <p:cNvPr id="73"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 name="Rectangle 60"/>
            <p:cNvSpPr/>
            <p:nvPr/>
          </p:nvSpPr>
          <p:spPr>
            <a:xfrm>
              <a:off x="9966322" y="1937046"/>
              <a:ext cx="1606823" cy="784558"/>
            </a:xfrm>
            <a:prstGeom prst="rect">
              <a:avLst/>
            </a:prstGeom>
          </p:spPr>
          <p:txBody>
            <a:bodyPr wrap="square">
              <a:spAutoFit/>
            </a:bodyPr>
            <a:lstStyle/>
            <a:p>
              <a:pPr defTabSz="914224"/>
              <a:r>
                <a:rPr lang="en-US" sz="1499" dirty="0">
                  <a:latin typeface="Calibri" panose="020F0502020204030204"/>
                </a:rPr>
                <a:t>stateless presentation services</a:t>
              </a:r>
            </a:p>
          </p:txBody>
        </p:sp>
        <p:pic>
          <p:nvPicPr>
            <p:cNvPr id="62"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7270767" y="4023781"/>
              <a:ext cx="266210" cy="2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060095" y="4062958"/>
              <a:ext cx="266210" cy="2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0212089" y="3986299"/>
              <a:ext cx="200003" cy="16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0238768" y="5024088"/>
              <a:ext cx="200003" cy="16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 name="Group 65"/>
            <p:cNvGrpSpPr>
              <a:grpSpLocks noChangeAspect="1"/>
            </p:cNvGrpSpPr>
            <p:nvPr/>
          </p:nvGrpSpPr>
          <p:grpSpPr>
            <a:xfrm>
              <a:off x="9326304" y="2098174"/>
              <a:ext cx="567793" cy="634010"/>
              <a:chOff x="5499394" y="1899253"/>
              <a:chExt cx="1132765" cy="1226322"/>
            </a:xfrm>
          </p:grpSpPr>
          <p:sp>
            <p:nvSpPr>
              <p:cNvPr id="70" name="Hexagon 69"/>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pic>
            <p:nvPicPr>
              <p:cNvPr id="71"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 name="Group 66"/>
            <p:cNvGrpSpPr>
              <a:grpSpLocks noChangeAspect="1"/>
            </p:cNvGrpSpPr>
            <p:nvPr/>
          </p:nvGrpSpPr>
          <p:grpSpPr>
            <a:xfrm>
              <a:off x="9031937" y="1579470"/>
              <a:ext cx="567793" cy="634010"/>
              <a:chOff x="5499394" y="1899253"/>
              <a:chExt cx="1132765" cy="1226322"/>
            </a:xfrm>
          </p:grpSpPr>
          <p:sp>
            <p:nvSpPr>
              <p:cNvPr id="68" name="Hexagon 67"/>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pic>
            <p:nvPicPr>
              <p:cNvPr id="69"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89" name="Rounded Rectangle 88"/>
          <p:cNvSpPr/>
          <p:nvPr/>
        </p:nvSpPr>
        <p:spPr bwMode="auto">
          <a:xfrm>
            <a:off x="1820093" y="1851360"/>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90"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953074" y="2048925"/>
            <a:ext cx="508415" cy="42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1" name="Group 90"/>
          <p:cNvGrpSpPr/>
          <p:nvPr/>
        </p:nvGrpSpPr>
        <p:grpSpPr>
          <a:xfrm>
            <a:off x="2462559" y="2968129"/>
            <a:ext cx="411600" cy="237018"/>
            <a:chOff x="2526540" y="1999422"/>
            <a:chExt cx="411600" cy="237018"/>
          </a:xfrm>
        </p:grpSpPr>
        <p:sp>
          <p:nvSpPr>
            <p:cNvPr id="92" name="Rectangle 91"/>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94" name="Rectangle 93"/>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95" name="Rectangle 94"/>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96" name="Group 95"/>
          <p:cNvGrpSpPr/>
          <p:nvPr/>
        </p:nvGrpSpPr>
        <p:grpSpPr>
          <a:xfrm>
            <a:off x="2547989" y="1943563"/>
            <a:ext cx="411600" cy="237018"/>
            <a:chOff x="3116191" y="1999422"/>
            <a:chExt cx="411600" cy="237018"/>
          </a:xfrm>
        </p:grpSpPr>
        <p:sp>
          <p:nvSpPr>
            <p:cNvPr id="97" name="Rectangle 96"/>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98" name="Rectangle 97"/>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99" name="Rectangle 98"/>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00" name="Rectangle 99"/>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cxnSp>
        <p:nvCxnSpPr>
          <p:cNvPr id="101" name="Straight Arrow Connector 100"/>
          <p:cNvCxnSpPr>
            <a:stCxn id="6" idx="1"/>
            <a:endCxn id="117" idx="2"/>
          </p:cNvCxnSpPr>
          <p:nvPr/>
        </p:nvCxnSpPr>
        <p:spPr>
          <a:xfrm flipV="1">
            <a:off x="2709495" y="4615568"/>
            <a:ext cx="1" cy="258801"/>
          </a:xfrm>
          <a:prstGeom prst="straightConnector1">
            <a:avLst/>
          </a:prstGeom>
          <a:noFill/>
          <a:ln w="12700" cap="flat" cmpd="sng" algn="ctr">
            <a:solidFill>
              <a:schemeClr val="tx1"/>
            </a:solidFill>
            <a:prstDash val="solid"/>
            <a:miter lim="800000"/>
            <a:tailEnd type="triangle"/>
          </a:ln>
          <a:effectLst/>
        </p:spPr>
      </p:cxnSp>
      <p:grpSp>
        <p:nvGrpSpPr>
          <p:cNvPr id="102" name="Group 101"/>
          <p:cNvGrpSpPr/>
          <p:nvPr/>
        </p:nvGrpSpPr>
        <p:grpSpPr>
          <a:xfrm>
            <a:off x="3052096" y="1952536"/>
            <a:ext cx="411600" cy="237018"/>
            <a:chOff x="3116191" y="1999422"/>
            <a:chExt cx="411600" cy="237018"/>
          </a:xfrm>
        </p:grpSpPr>
        <p:sp>
          <p:nvSpPr>
            <p:cNvPr id="103" name="Rectangle 102"/>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05" name="Rectangle 104"/>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06" name="Rectangle 105"/>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07" name="Group 106"/>
          <p:cNvGrpSpPr/>
          <p:nvPr/>
        </p:nvGrpSpPr>
        <p:grpSpPr>
          <a:xfrm>
            <a:off x="2555138" y="2239395"/>
            <a:ext cx="411600" cy="237018"/>
            <a:chOff x="3116191" y="1999422"/>
            <a:chExt cx="411600" cy="237018"/>
          </a:xfrm>
        </p:grpSpPr>
        <p:sp>
          <p:nvSpPr>
            <p:cNvPr id="108" name="Rectangle 107"/>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10" name="Rectangle 109"/>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11" name="Rectangle 110"/>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12" name="Group 111"/>
          <p:cNvGrpSpPr/>
          <p:nvPr/>
        </p:nvGrpSpPr>
        <p:grpSpPr>
          <a:xfrm>
            <a:off x="3052096" y="2251390"/>
            <a:ext cx="411600" cy="237018"/>
            <a:chOff x="3116191" y="1999422"/>
            <a:chExt cx="411600" cy="237018"/>
          </a:xfrm>
        </p:grpSpPr>
        <p:sp>
          <p:nvSpPr>
            <p:cNvPr id="113" name="Rectangle 112"/>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15" name="Rectangle 114"/>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16" name="Rectangle 115"/>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sp>
        <p:nvSpPr>
          <p:cNvPr id="117" name="Rounded Rectangle 116"/>
          <p:cNvSpPr/>
          <p:nvPr/>
        </p:nvSpPr>
        <p:spPr bwMode="auto">
          <a:xfrm>
            <a:off x="1820093" y="3906120"/>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8" name="Straight Arrow Connector 117"/>
          <p:cNvCxnSpPr>
            <a:stCxn id="117" idx="0"/>
            <a:endCxn id="35" idx="2"/>
          </p:cNvCxnSpPr>
          <p:nvPr/>
        </p:nvCxnSpPr>
        <p:spPr>
          <a:xfrm flipV="1">
            <a:off x="2709496" y="3566637"/>
            <a:ext cx="0" cy="339483"/>
          </a:xfrm>
          <a:prstGeom prst="straightConnector1">
            <a:avLst/>
          </a:prstGeom>
          <a:noFill/>
          <a:ln w="12700" cap="flat" cmpd="sng" algn="ctr">
            <a:solidFill>
              <a:schemeClr val="tx1"/>
            </a:solidFill>
            <a:prstDash val="solid"/>
            <a:miter lim="800000"/>
            <a:tailEnd type="triangle"/>
          </a:ln>
          <a:effectLst/>
        </p:spPr>
      </p:cxnSp>
      <p:pic>
        <p:nvPicPr>
          <p:cNvPr id="119" name="Picture 118"/>
          <p:cNvPicPr>
            <a:picLocks noChangeAspect="1"/>
          </p:cNvPicPr>
          <p:nvPr/>
        </p:nvPicPr>
        <p:blipFill>
          <a:blip r:embed="rId5">
            <a:clrChange>
              <a:clrFrom>
                <a:srgbClr val="000000"/>
              </a:clrFrom>
              <a:clrTo>
                <a:srgbClr val="000000">
                  <a:alpha val="0"/>
                </a:srgbClr>
              </a:clrTo>
            </a:clrChange>
            <a:lum bright="70000" contrast="-70000"/>
          </a:blip>
          <a:stretch>
            <a:fillRect/>
          </a:stretch>
        </p:blipFill>
        <p:spPr>
          <a:xfrm>
            <a:off x="1966157" y="3999444"/>
            <a:ext cx="405864" cy="533421"/>
          </a:xfrm>
          <a:prstGeom prst="rect">
            <a:avLst/>
          </a:prstGeom>
        </p:spPr>
      </p:pic>
      <p:grpSp>
        <p:nvGrpSpPr>
          <p:cNvPr id="120" name="Group 119"/>
          <p:cNvGrpSpPr/>
          <p:nvPr/>
        </p:nvGrpSpPr>
        <p:grpSpPr>
          <a:xfrm>
            <a:off x="3018238" y="4276085"/>
            <a:ext cx="411600" cy="237018"/>
            <a:chOff x="2821368" y="2314683"/>
            <a:chExt cx="411600" cy="237018"/>
          </a:xfrm>
        </p:grpSpPr>
        <p:sp>
          <p:nvSpPr>
            <p:cNvPr id="121" name="Rectangle 120"/>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23" name="Rectangle 122"/>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24" name="Rectangle 123"/>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25" name="Group 124"/>
          <p:cNvGrpSpPr/>
          <p:nvPr/>
        </p:nvGrpSpPr>
        <p:grpSpPr>
          <a:xfrm>
            <a:off x="2488389" y="4083335"/>
            <a:ext cx="411600" cy="237018"/>
            <a:chOff x="2821368" y="2314683"/>
            <a:chExt cx="411600" cy="237018"/>
          </a:xfrm>
        </p:grpSpPr>
        <p:sp>
          <p:nvSpPr>
            <p:cNvPr id="126" name="Rectangle 125"/>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28" name="Rectangle 127"/>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29" name="Rectangle 128"/>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30" name="Group 129"/>
          <p:cNvGrpSpPr/>
          <p:nvPr/>
        </p:nvGrpSpPr>
        <p:grpSpPr>
          <a:xfrm>
            <a:off x="2694189" y="3263668"/>
            <a:ext cx="411600" cy="237018"/>
            <a:chOff x="2526540" y="1999422"/>
            <a:chExt cx="411600" cy="237018"/>
          </a:xfrm>
        </p:grpSpPr>
        <p:sp>
          <p:nvSpPr>
            <p:cNvPr id="131" name="Rectangle 130"/>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33" name="Rectangle 132"/>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34" name="Rectangle 133"/>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35" name="Group 134"/>
          <p:cNvGrpSpPr/>
          <p:nvPr/>
        </p:nvGrpSpPr>
        <p:grpSpPr>
          <a:xfrm>
            <a:off x="3070218" y="2961756"/>
            <a:ext cx="411600" cy="237018"/>
            <a:chOff x="2526540" y="1999422"/>
            <a:chExt cx="411600" cy="237018"/>
          </a:xfrm>
        </p:grpSpPr>
        <p:sp>
          <p:nvSpPr>
            <p:cNvPr id="136" name="Rectangle 135"/>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37" name="Rectangle 136"/>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38" name="Rectangle 137"/>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39" name="Rectangle 138"/>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sp>
        <p:nvSpPr>
          <p:cNvPr id="149" name="Rectangle 148"/>
          <p:cNvSpPr/>
          <p:nvPr/>
        </p:nvSpPr>
        <p:spPr>
          <a:xfrm>
            <a:off x="8455598" y="5339795"/>
            <a:ext cx="1086804" cy="553998"/>
          </a:xfrm>
          <a:prstGeom prst="rect">
            <a:avLst/>
          </a:prstGeom>
        </p:spPr>
        <p:txBody>
          <a:bodyPr wrap="square">
            <a:spAutoFit/>
          </a:bodyPr>
          <a:lstStyle/>
          <a:p>
            <a:r>
              <a:rPr lang="en-US" sz="1500" dirty="0">
                <a:latin typeface="Calibri" panose="020F0502020204030204"/>
              </a:rPr>
              <a:t>stateless services</a:t>
            </a:r>
            <a:endParaRPr lang="en-US" sz="1500" dirty="0"/>
          </a:p>
        </p:txBody>
      </p:sp>
    </p:spTree>
    <p:extLst>
      <p:ext uri="{BB962C8B-B14F-4D97-AF65-F5344CB8AC3E}">
        <p14:creationId xmlns:p14="http://schemas.microsoft.com/office/powerpoint/2010/main" val="30635801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a:t>What Is Azure Service Fabric?</a:t>
            </a:r>
          </a:p>
        </p:txBody>
      </p:sp>
    </p:spTree>
    <p:extLst>
      <p:ext uri="{BB962C8B-B14F-4D97-AF65-F5344CB8AC3E}">
        <p14:creationId xmlns:p14="http://schemas.microsoft.com/office/powerpoint/2010/main" val="42571169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Microsoft Azure Service Fabric</a:t>
            </a:r>
            <a:br>
              <a:rPr lang="en-US" dirty="0"/>
            </a:br>
            <a:r>
              <a:rPr lang="en-US" sz="2745" dirty="0"/>
              <a:t>A platform for reliable, </a:t>
            </a:r>
            <a:r>
              <a:rPr lang="en-US" sz="2745" dirty="0" err="1"/>
              <a:t>hyperscale</a:t>
            </a:r>
            <a:r>
              <a:rPr lang="en-US" sz="2745" dirty="0"/>
              <a:t>, </a:t>
            </a:r>
            <a:r>
              <a:rPr lang="en-US" sz="2745" dirty="0" err="1"/>
              <a:t>microservice</a:t>
            </a:r>
            <a:r>
              <a:rPr lang="en-US" sz="2745" dirty="0"/>
              <a:t>-based applications</a:t>
            </a:r>
          </a:p>
        </p:txBody>
      </p:sp>
      <p:sp>
        <p:nvSpPr>
          <p:cNvPr id="356" name="Right Arrow 355"/>
          <p:cNvSpPr/>
          <p:nvPr/>
        </p:nvSpPr>
        <p:spPr>
          <a:xfrm rot="5400000">
            <a:off x="1515774" y="3380874"/>
            <a:ext cx="655388" cy="747072"/>
          </a:xfrm>
          <a:prstGeom prst="rightArrow">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57" name="Right Arrow 356"/>
          <p:cNvSpPr/>
          <p:nvPr/>
        </p:nvSpPr>
        <p:spPr>
          <a:xfrm rot="5400000">
            <a:off x="5571668" y="3357011"/>
            <a:ext cx="692586" cy="790579"/>
          </a:xfrm>
          <a:prstGeom prst="rightArrow">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58" name="Right Arrow 357"/>
          <p:cNvSpPr/>
          <p:nvPr/>
        </p:nvSpPr>
        <p:spPr>
          <a:xfrm rot="5400000">
            <a:off x="9886612" y="3377910"/>
            <a:ext cx="654670" cy="728256"/>
          </a:xfrm>
          <a:prstGeom prst="rightArrow">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5" name="Hexagon 654"/>
          <p:cNvSpPr/>
          <p:nvPr/>
        </p:nvSpPr>
        <p:spPr>
          <a:xfrm>
            <a:off x="523385"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6" name="Hexagon 655"/>
          <p:cNvSpPr/>
          <p:nvPr/>
        </p:nvSpPr>
        <p:spPr>
          <a:xfrm>
            <a:off x="973382"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7" name="Hexagon 656"/>
          <p:cNvSpPr/>
          <p:nvPr/>
        </p:nvSpPr>
        <p:spPr>
          <a:xfrm>
            <a:off x="1425816"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8" name="Hexagon 657"/>
          <p:cNvSpPr/>
          <p:nvPr/>
        </p:nvSpPr>
        <p:spPr>
          <a:xfrm>
            <a:off x="1875812"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9" name="Hexagon 658"/>
          <p:cNvSpPr/>
          <p:nvPr/>
        </p:nvSpPr>
        <p:spPr>
          <a:xfrm>
            <a:off x="2329409"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0" name="Hexagon 659"/>
          <p:cNvSpPr/>
          <p:nvPr/>
        </p:nvSpPr>
        <p:spPr>
          <a:xfrm>
            <a:off x="2775806"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1" name="Hexagon 660"/>
          <p:cNvSpPr/>
          <p:nvPr/>
        </p:nvSpPr>
        <p:spPr>
          <a:xfrm>
            <a:off x="3224640"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2" name="Hexagon 661"/>
          <p:cNvSpPr/>
          <p:nvPr/>
        </p:nvSpPr>
        <p:spPr>
          <a:xfrm>
            <a:off x="3683448"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3" name="Hexagon 662"/>
          <p:cNvSpPr/>
          <p:nvPr/>
        </p:nvSpPr>
        <p:spPr>
          <a:xfrm>
            <a:off x="4136226"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4" name="Hexagon 663"/>
          <p:cNvSpPr/>
          <p:nvPr/>
        </p:nvSpPr>
        <p:spPr>
          <a:xfrm>
            <a:off x="4586223"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5" name="Hexagon 664"/>
          <p:cNvSpPr/>
          <p:nvPr/>
        </p:nvSpPr>
        <p:spPr>
          <a:xfrm>
            <a:off x="5038657"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6" name="Hexagon 665"/>
          <p:cNvSpPr/>
          <p:nvPr/>
        </p:nvSpPr>
        <p:spPr>
          <a:xfrm>
            <a:off x="5488653"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7" name="Hexagon 666"/>
          <p:cNvSpPr/>
          <p:nvPr/>
        </p:nvSpPr>
        <p:spPr>
          <a:xfrm>
            <a:off x="5938650"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8" name="Hexagon 667"/>
          <p:cNvSpPr/>
          <p:nvPr/>
        </p:nvSpPr>
        <p:spPr>
          <a:xfrm>
            <a:off x="6391484"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9" name="Hexagon 668"/>
          <p:cNvSpPr/>
          <p:nvPr/>
        </p:nvSpPr>
        <p:spPr>
          <a:xfrm>
            <a:off x="6843918"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0" name="Hexagon 669"/>
          <p:cNvSpPr/>
          <p:nvPr/>
        </p:nvSpPr>
        <p:spPr>
          <a:xfrm>
            <a:off x="7293914"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1" name="Hexagon 670"/>
          <p:cNvSpPr/>
          <p:nvPr/>
        </p:nvSpPr>
        <p:spPr>
          <a:xfrm>
            <a:off x="7749085"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2" name="Hexagon 671"/>
          <p:cNvSpPr/>
          <p:nvPr/>
        </p:nvSpPr>
        <p:spPr>
          <a:xfrm>
            <a:off x="8199544"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3" name="Hexagon 672"/>
          <p:cNvSpPr/>
          <p:nvPr/>
        </p:nvSpPr>
        <p:spPr>
          <a:xfrm>
            <a:off x="8644016"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4" name="Hexagon 673"/>
          <p:cNvSpPr/>
          <p:nvPr/>
        </p:nvSpPr>
        <p:spPr>
          <a:xfrm>
            <a:off x="9094012"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5" name="Hexagon 674"/>
          <p:cNvSpPr/>
          <p:nvPr/>
        </p:nvSpPr>
        <p:spPr>
          <a:xfrm>
            <a:off x="9545321"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6" name="Hexagon 675"/>
          <p:cNvSpPr/>
          <p:nvPr/>
        </p:nvSpPr>
        <p:spPr>
          <a:xfrm>
            <a:off x="9998155"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7" name="Hexagon 676"/>
          <p:cNvSpPr/>
          <p:nvPr/>
        </p:nvSpPr>
        <p:spPr>
          <a:xfrm>
            <a:off x="10446988"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8" name="Hexagon 677"/>
          <p:cNvSpPr/>
          <p:nvPr/>
        </p:nvSpPr>
        <p:spPr>
          <a:xfrm>
            <a:off x="10899822"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9" name="Rectangle 678"/>
          <p:cNvSpPr/>
          <p:nvPr/>
        </p:nvSpPr>
        <p:spPr>
          <a:xfrm>
            <a:off x="507142" y="2491737"/>
            <a:ext cx="10884543" cy="1024642"/>
          </a:xfrm>
          <a:prstGeom prst="rect">
            <a:avLst/>
          </a:prstGeom>
          <a:solidFill>
            <a:srgbClr val="662E93"/>
          </a:solidFill>
          <a:ln w="12700" cap="flat" cmpd="sng" algn="ctr">
            <a:noFill/>
            <a:prstDash val="solid"/>
            <a:miter lim="800000"/>
          </a:ln>
          <a:effectLst/>
        </p:spPr>
        <p:txBody>
          <a:bodyPr rtlCol="0" anchor="ctr"/>
          <a:lstStyle/>
          <a:p>
            <a:pPr algn="ctr" defTabSz="896386">
              <a:defRPr/>
            </a:pPr>
            <a:endParaRPr lang="en-US" sz="1765" b="1" kern="0">
              <a:solidFill>
                <a:srgbClr val="FFFFFF"/>
              </a:solidFill>
              <a:latin typeface="Calibri" panose="020F0502020204030204"/>
            </a:endParaRPr>
          </a:p>
        </p:txBody>
      </p:sp>
      <p:sp>
        <p:nvSpPr>
          <p:cNvPr id="680" name="TextBox 679"/>
          <p:cNvSpPr txBox="1"/>
          <p:nvPr/>
        </p:nvSpPr>
        <p:spPr>
          <a:xfrm>
            <a:off x="4976591" y="2486212"/>
            <a:ext cx="2271728" cy="512935"/>
          </a:xfrm>
          <a:prstGeom prst="rect">
            <a:avLst/>
          </a:prstGeom>
          <a:noFill/>
        </p:spPr>
        <p:txBody>
          <a:bodyPr wrap="square" rtlCol="0">
            <a:spAutoFit/>
          </a:bodyPr>
          <a:lstStyle/>
          <a:p>
            <a:pPr defTabSz="896386"/>
            <a:r>
              <a:rPr lang="en-US" sz="2745" b="1" dirty="0">
                <a:solidFill>
                  <a:srgbClr val="FFFFFF"/>
                </a:solidFill>
                <a:latin typeface="Segoe UI Light"/>
              </a:rPr>
              <a:t>Service Fabric</a:t>
            </a:r>
          </a:p>
        </p:txBody>
      </p:sp>
      <p:sp>
        <p:nvSpPr>
          <p:cNvPr id="689" name="TextBox 688"/>
          <p:cNvSpPr txBox="1"/>
          <p:nvPr/>
        </p:nvSpPr>
        <p:spPr>
          <a:xfrm>
            <a:off x="589548" y="2606886"/>
            <a:ext cx="1204105" cy="271554"/>
          </a:xfrm>
          <a:prstGeom prst="rect">
            <a:avLst/>
          </a:prstGeom>
          <a:noFill/>
        </p:spPr>
        <p:txBody>
          <a:bodyPr wrap="square" rtlCol="0">
            <a:spAutoFit/>
          </a:bodyPr>
          <a:lstStyle/>
          <a:p>
            <a:pPr defTabSz="896386"/>
            <a:r>
              <a:rPr lang="en-US" sz="1176" b="1" dirty="0">
                <a:solidFill>
                  <a:srgbClr val="FFFFFF"/>
                </a:solidFill>
                <a:latin typeface="Segoe UI Light"/>
              </a:rPr>
              <a:t>High Availability</a:t>
            </a:r>
          </a:p>
        </p:txBody>
      </p:sp>
      <p:sp>
        <p:nvSpPr>
          <p:cNvPr id="690" name="TextBox 689"/>
          <p:cNvSpPr txBox="1"/>
          <p:nvPr/>
        </p:nvSpPr>
        <p:spPr>
          <a:xfrm>
            <a:off x="2013980" y="3206656"/>
            <a:ext cx="1160098" cy="271554"/>
          </a:xfrm>
          <a:prstGeom prst="rect">
            <a:avLst/>
          </a:prstGeom>
          <a:noFill/>
        </p:spPr>
        <p:txBody>
          <a:bodyPr wrap="square" rtlCol="0">
            <a:spAutoFit/>
          </a:bodyPr>
          <a:lstStyle/>
          <a:p>
            <a:pPr defTabSz="896386"/>
            <a:r>
              <a:rPr lang="en-US" sz="1176" b="1" dirty="0">
                <a:solidFill>
                  <a:srgbClr val="FFFFFF"/>
                </a:solidFill>
                <a:latin typeface="Segoe UI Light"/>
              </a:rPr>
              <a:t>Hyper-Scale</a:t>
            </a:r>
          </a:p>
        </p:txBody>
      </p:sp>
      <p:sp>
        <p:nvSpPr>
          <p:cNvPr id="691" name="TextBox 690"/>
          <p:cNvSpPr txBox="1"/>
          <p:nvPr/>
        </p:nvSpPr>
        <p:spPr>
          <a:xfrm>
            <a:off x="1966165" y="2642553"/>
            <a:ext cx="1376294" cy="271554"/>
          </a:xfrm>
          <a:prstGeom prst="rect">
            <a:avLst/>
          </a:prstGeom>
          <a:noFill/>
        </p:spPr>
        <p:txBody>
          <a:bodyPr wrap="square" rtlCol="0">
            <a:spAutoFit/>
          </a:bodyPr>
          <a:lstStyle/>
          <a:p>
            <a:pPr defTabSz="896386"/>
            <a:r>
              <a:rPr lang="en-US" sz="1176" b="1" dirty="0">
                <a:solidFill>
                  <a:srgbClr val="FFFFFF"/>
                </a:solidFill>
                <a:latin typeface="Segoe UI Light"/>
              </a:rPr>
              <a:t>Hybrid Operations</a:t>
            </a:r>
          </a:p>
        </p:txBody>
      </p:sp>
      <p:sp>
        <p:nvSpPr>
          <p:cNvPr id="692" name="TextBox 691"/>
          <p:cNvSpPr txBox="1"/>
          <p:nvPr/>
        </p:nvSpPr>
        <p:spPr>
          <a:xfrm>
            <a:off x="2515531" y="2948643"/>
            <a:ext cx="1053656" cy="271554"/>
          </a:xfrm>
          <a:prstGeom prst="rect">
            <a:avLst/>
          </a:prstGeom>
          <a:noFill/>
        </p:spPr>
        <p:txBody>
          <a:bodyPr wrap="square" rtlCol="0">
            <a:spAutoFit/>
          </a:bodyPr>
          <a:lstStyle/>
          <a:p>
            <a:pPr defTabSz="896386"/>
            <a:r>
              <a:rPr lang="en-US" sz="1176" b="1" dirty="0">
                <a:solidFill>
                  <a:srgbClr val="FFFFFF"/>
                </a:solidFill>
                <a:latin typeface="Segoe UI Light"/>
              </a:rPr>
              <a:t>High Density</a:t>
            </a:r>
          </a:p>
        </p:txBody>
      </p:sp>
      <p:grpSp>
        <p:nvGrpSpPr>
          <p:cNvPr id="5" name="Group 4"/>
          <p:cNvGrpSpPr/>
          <p:nvPr/>
        </p:nvGrpSpPr>
        <p:grpSpPr>
          <a:xfrm>
            <a:off x="524029" y="1813946"/>
            <a:ext cx="10867656" cy="642028"/>
            <a:chOff x="534536" y="1849823"/>
            <a:chExt cx="11085575" cy="654902"/>
          </a:xfrm>
        </p:grpSpPr>
        <p:sp>
          <p:nvSpPr>
            <p:cNvPr id="370" name="Hexagon 369"/>
            <p:cNvSpPr/>
            <p:nvPr/>
          </p:nvSpPr>
          <p:spPr>
            <a:xfrm>
              <a:off x="53453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71" name="Hexagon 370"/>
            <p:cNvSpPr/>
            <p:nvPr/>
          </p:nvSpPr>
          <p:spPr>
            <a:xfrm>
              <a:off x="76547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72" name="Hexagon 371"/>
            <p:cNvSpPr/>
            <p:nvPr/>
          </p:nvSpPr>
          <p:spPr>
            <a:xfrm>
              <a:off x="53453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73" name="Hexagon 372"/>
            <p:cNvSpPr/>
            <p:nvPr/>
          </p:nvSpPr>
          <p:spPr>
            <a:xfrm>
              <a:off x="76547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374" name="Straight Connector 373"/>
            <p:cNvCxnSpPr/>
            <p:nvPr/>
          </p:nvCxnSpPr>
          <p:spPr>
            <a:xfrm>
              <a:off x="671993" y="2243771"/>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a:off x="671993" y="1972496"/>
              <a:ext cx="230937" cy="13563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899173" y="210231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H="1">
              <a:off x="899173" y="2243771"/>
              <a:ext cx="230937" cy="13563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899174" y="2113954"/>
              <a:ext cx="33" cy="268599"/>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668270" y="210813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flipV="1">
              <a:off x="899173" y="1966675"/>
              <a:ext cx="230937" cy="147278"/>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a:off x="671976" y="1997116"/>
              <a:ext cx="33" cy="268599"/>
            </a:xfrm>
            <a:prstGeom prst="line">
              <a:avLst/>
            </a:prstGeom>
            <a:noFill/>
            <a:ln w="6350" cap="flat" cmpd="sng" algn="ctr">
              <a:solidFill>
                <a:srgbClr val="5B9BD5"/>
              </a:solidFill>
              <a:prstDash val="solid"/>
              <a:miter lim="800000"/>
            </a:ln>
            <a:effectLst/>
          </p:spPr>
        </p:cxnSp>
        <p:sp>
          <p:nvSpPr>
            <p:cNvPr id="382" name="Hexagon 381"/>
            <p:cNvSpPr/>
            <p:nvPr/>
          </p:nvSpPr>
          <p:spPr>
            <a:xfrm>
              <a:off x="9935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83" name="Hexagon 382"/>
            <p:cNvSpPr/>
            <p:nvPr/>
          </p:nvSpPr>
          <p:spPr>
            <a:xfrm>
              <a:off x="12244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84" name="Hexagon 383"/>
            <p:cNvSpPr/>
            <p:nvPr/>
          </p:nvSpPr>
          <p:spPr>
            <a:xfrm>
              <a:off x="9935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85" name="Hexagon 384"/>
            <p:cNvSpPr/>
            <p:nvPr/>
          </p:nvSpPr>
          <p:spPr>
            <a:xfrm>
              <a:off x="12244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386" name="Straight Connector 385"/>
            <p:cNvCxnSpPr/>
            <p:nvPr/>
          </p:nvCxnSpPr>
          <p:spPr>
            <a:xfrm>
              <a:off x="1131013" y="2243771"/>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a:off x="1131013" y="1977045"/>
              <a:ext cx="230937" cy="13563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1358193" y="2102313"/>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H="1">
              <a:off x="1358193" y="2243771"/>
              <a:ext cx="230937" cy="13563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358194" y="2113954"/>
              <a:ext cx="33" cy="268599"/>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127290" y="2108133"/>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flipV="1">
              <a:off x="1358193" y="1966675"/>
              <a:ext cx="230937" cy="147278"/>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a:off x="1130996" y="1997116"/>
              <a:ext cx="33" cy="268599"/>
            </a:xfrm>
            <a:prstGeom prst="line">
              <a:avLst/>
            </a:prstGeom>
            <a:noFill/>
            <a:ln w="6350" cap="flat" cmpd="sng" algn="ctr">
              <a:solidFill>
                <a:srgbClr val="5B9BD5"/>
              </a:solidFill>
              <a:prstDash val="solid"/>
              <a:miter lim="800000"/>
            </a:ln>
            <a:effectLst/>
          </p:spPr>
        </p:cxnSp>
        <p:sp>
          <p:nvSpPr>
            <p:cNvPr id="394" name="Hexagon 393"/>
            <p:cNvSpPr/>
            <p:nvPr/>
          </p:nvSpPr>
          <p:spPr>
            <a:xfrm>
              <a:off x="145506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95" name="Hexagon 394"/>
            <p:cNvSpPr/>
            <p:nvPr/>
          </p:nvSpPr>
          <p:spPr>
            <a:xfrm>
              <a:off x="168599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96" name="Hexagon 395"/>
            <p:cNvSpPr/>
            <p:nvPr/>
          </p:nvSpPr>
          <p:spPr>
            <a:xfrm>
              <a:off x="145506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97" name="Hexagon 396"/>
            <p:cNvSpPr/>
            <p:nvPr/>
          </p:nvSpPr>
          <p:spPr>
            <a:xfrm>
              <a:off x="168599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398" name="Straight Connector 397"/>
            <p:cNvCxnSpPr/>
            <p:nvPr/>
          </p:nvCxnSpPr>
          <p:spPr>
            <a:xfrm>
              <a:off x="1592519" y="2243771"/>
              <a:ext cx="230937" cy="135637"/>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592519" y="1972496"/>
              <a:ext cx="230937" cy="135637"/>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1819699" y="2102313"/>
              <a:ext cx="230937" cy="135637"/>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flipH="1">
              <a:off x="1819699" y="2243771"/>
              <a:ext cx="230937" cy="135637"/>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819700" y="211395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V="1">
              <a:off x="1588796" y="2108133"/>
              <a:ext cx="230903" cy="12981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flipV="1">
              <a:off x="1819699" y="1966675"/>
              <a:ext cx="230937" cy="147278"/>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1592502" y="2001665"/>
              <a:ext cx="33" cy="268599"/>
            </a:xfrm>
            <a:prstGeom prst="line">
              <a:avLst/>
            </a:prstGeom>
            <a:noFill/>
            <a:ln w="6350" cap="flat" cmpd="sng" algn="ctr">
              <a:solidFill>
                <a:srgbClr val="5B9BD5"/>
              </a:solidFill>
              <a:prstDash val="solid"/>
              <a:miter lim="800000"/>
            </a:ln>
            <a:effectLst/>
          </p:spPr>
        </p:cxnSp>
        <p:sp>
          <p:nvSpPr>
            <p:cNvPr id="406" name="Hexagon 405"/>
            <p:cNvSpPr/>
            <p:nvPr/>
          </p:nvSpPr>
          <p:spPr>
            <a:xfrm>
              <a:off x="191408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07" name="Hexagon 406"/>
            <p:cNvSpPr/>
            <p:nvPr/>
          </p:nvSpPr>
          <p:spPr>
            <a:xfrm>
              <a:off x="214501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08" name="Hexagon 407"/>
            <p:cNvSpPr/>
            <p:nvPr/>
          </p:nvSpPr>
          <p:spPr>
            <a:xfrm>
              <a:off x="191408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09" name="Hexagon 408"/>
            <p:cNvSpPr/>
            <p:nvPr/>
          </p:nvSpPr>
          <p:spPr>
            <a:xfrm>
              <a:off x="214501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10" name="Straight Connector 409"/>
            <p:cNvCxnSpPr/>
            <p:nvPr/>
          </p:nvCxnSpPr>
          <p:spPr>
            <a:xfrm>
              <a:off x="2051539" y="2243771"/>
              <a:ext cx="230937" cy="135637"/>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2051539" y="1972496"/>
              <a:ext cx="230937" cy="135637"/>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2278719" y="2102313"/>
              <a:ext cx="230937" cy="135637"/>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flipH="1">
              <a:off x="2278719" y="2243771"/>
              <a:ext cx="230937" cy="135637"/>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2278720" y="2109405"/>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V="1">
              <a:off x="2047816" y="2108133"/>
              <a:ext cx="230903" cy="12981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flipV="1">
              <a:off x="2278719" y="1966675"/>
              <a:ext cx="230937" cy="147278"/>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2051522" y="2001665"/>
              <a:ext cx="33" cy="268599"/>
            </a:xfrm>
            <a:prstGeom prst="line">
              <a:avLst/>
            </a:prstGeom>
            <a:noFill/>
            <a:ln w="6350" cap="flat" cmpd="sng" algn="ctr">
              <a:solidFill>
                <a:srgbClr val="5B9BD5"/>
              </a:solidFill>
              <a:prstDash val="solid"/>
              <a:miter lim="800000"/>
            </a:ln>
            <a:effectLst/>
          </p:spPr>
        </p:cxnSp>
        <p:sp>
          <p:nvSpPr>
            <p:cNvPr id="418" name="Hexagon 417"/>
            <p:cNvSpPr/>
            <p:nvPr/>
          </p:nvSpPr>
          <p:spPr>
            <a:xfrm>
              <a:off x="237310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19" name="Hexagon 418"/>
            <p:cNvSpPr/>
            <p:nvPr/>
          </p:nvSpPr>
          <p:spPr>
            <a:xfrm>
              <a:off x="260036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20" name="Hexagon 419"/>
            <p:cNvSpPr/>
            <p:nvPr/>
          </p:nvSpPr>
          <p:spPr>
            <a:xfrm>
              <a:off x="237310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21" name="Hexagon 420"/>
            <p:cNvSpPr/>
            <p:nvPr/>
          </p:nvSpPr>
          <p:spPr>
            <a:xfrm>
              <a:off x="260036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22" name="Straight Connector 421"/>
            <p:cNvCxnSpPr/>
            <p:nvPr/>
          </p:nvCxnSpPr>
          <p:spPr>
            <a:xfrm>
              <a:off x="2506887" y="224377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2506887" y="1972496"/>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a:off x="2734067" y="2102313"/>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flipH="1">
              <a:off x="2734067" y="2243771"/>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2734068" y="2113954"/>
              <a:ext cx="33" cy="268599"/>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V="1">
              <a:off x="2503164" y="2108133"/>
              <a:ext cx="230903" cy="12981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V="1">
              <a:off x="2734067" y="1966675"/>
              <a:ext cx="230937" cy="147278"/>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2510542" y="1997116"/>
              <a:ext cx="33" cy="268599"/>
            </a:xfrm>
            <a:prstGeom prst="line">
              <a:avLst/>
            </a:prstGeom>
            <a:noFill/>
            <a:ln w="6350" cap="flat" cmpd="sng" algn="ctr">
              <a:solidFill>
                <a:srgbClr val="5B9BD5"/>
              </a:solidFill>
              <a:prstDash val="solid"/>
              <a:miter lim="800000"/>
            </a:ln>
            <a:effectLst/>
          </p:spPr>
        </p:cxnSp>
        <p:sp>
          <p:nvSpPr>
            <p:cNvPr id="430" name="Hexagon 429"/>
            <p:cNvSpPr/>
            <p:nvPr/>
          </p:nvSpPr>
          <p:spPr>
            <a:xfrm>
              <a:off x="2828450"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31" name="Hexagon 430"/>
            <p:cNvSpPr/>
            <p:nvPr/>
          </p:nvSpPr>
          <p:spPr>
            <a:xfrm>
              <a:off x="305938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32" name="Hexagon 431"/>
            <p:cNvSpPr/>
            <p:nvPr/>
          </p:nvSpPr>
          <p:spPr>
            <a:xfrm>
              <a:off x="2828450"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33" name="Hexagon 432"/>
            <p:cNvSpPr/>
            <p:nvPr/>
          </p:nvSpPr>
          <p:spPr>
            <a:xfrm>
              <a:off x="305938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34" name="Straight Connector 433"/>
            <p:cNvCxnSpPr/>
            <p:nvPr/>
          </p:nvCxnSpPr>
          <p:spPr>
            <a:xfrm>
              <a:off x="2965907" y="2243771"/>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2965907" y="1972496"/>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a:off x="3193087" y="2102313"/>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flipH="1">
              <a:off x="3193087" y="2243771"/>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3193088" y="2113954"/>
              <a:ext cx="33" cy="268599"/>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2962184" y="2108133"/>
              <a:ext cx="230903" cy="12981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flipV="1">
              <a:off x="3193087" y="1966675"/>
              <a:ext cx="230937" cy="147278"/>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a:off x="2965890" y="1997116"/>
              <a:ext cx="33" cy="268599"/>
            </a:xfrm>
            <a:prstGeom prst="line">
              <a:avLst/>
            </a:prstGeom>
            <a:noFill/>
            <a:ln w="6350" cap="flat" cmpd="sng" algn="ctr">
              <a:solidFill>
                <a:srgbClr val="5B9BD5"/>
              </a:solidFill>
              <a:prstDash val="solid"/>
              <a:miter lim="800000"/>
            </a:ln>
            <a:effectLst/>
          </p:spPr>
        </p:cxnSp>
        <p:sp>
          <p:nvSpPr>
            <p:cNvPr id="442" name="Hexagon 441"/>
            <p:cNvSpPr/>
            <p:nvPr/>
          </p:nvSpPr>
          <p:spPr>
            <a:xfrm>
              <a:off x="32899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43" name="Hexagon 442"/>
            <p:cNvSpPr/>
            <p:nvPr/>
          </p:nvSpPr>
          <p:spPr>
            <a:xfrm>
              <a:off x="35208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44" name="Hexagon 443"/>
            <p:cNvSpPr/>
            <p:nvPr/>
          </p:nvSpPr>
          <p:spPr>
            <a:xfrm>
              <a:off x="32899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45" name="Hexagon 444"/>
            <p:cNvSpPr/>
            <p:nvPr/>
          </p:nvSpPr>
          <p:spPr>
            <a:xfrm>
              <a:off x="35208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46" name="Straight Connector 445"/>
            <p:cNvCxnSpPr/>
            <p:nvPr/>
          </p:nvCxnSpPr>
          <p:spPr>
            <a:xfrm>
              <a:off x="3427413" y="2243771"/>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a:off x="3427413" y="1972496"/>
              <a:ext cx="230937" cy="135637"/>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654593" y="2102313"/>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H="1">
              <a:off x="3654593" y="2243771"/>
              <a:ext cx="230937" cy="135637"/>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654594" y="2113954"/>
              <a:ext cx="33" cy="268599"/>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423690" y="2108133"/>
              <a:ext cx="230903" cy="12981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flipV="1">
              <a:off x="3654593" y="1966675"/>
              <a:ext cx="230937" cy="147278"/>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a:off x="3427396" y="1997116"/>
              <a:ext cx="33" cy="268599"/>
            </a:xfrm>
            <a:prstGeom prst="line">
              <a:avLst/>
            </a:prstGeom>
            <a:noFill/>
            <a:ln w="6350" cap="flat" cmpd="sng" algn="ctr">
              <a:solidFill>
                <a:srgbClr val="5B9BD5"/>
              </a:solidFill>
              <a:prstDash val="solid"/>
              <a:miter lim="800000"/>
            </a:ln>
            <a:effectLst/>
          </p:spPr>
        </p:cxnSp>
        <p:sp>
          <p:nvSpPr>
            <p:cNvPr id="454" name="Hexagon 453"/>
            <p:cNvSpPr/>
            <p:nvPr/>
          </p:nvSpPr>
          <p:spPr>
            <a:xfrm>
              <a:off x="375313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55" name="Hexagon 454"/>
            <p:cNvSpPr/>
            <p:nvPr/>
          </p:nvSpPr>
          <p:spPr>
            <a:xfrm>
              <a:off x="398406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56" name="Hexagon 455"/>
            <p:cNvSpPr/>
            <p:nvPr/>
          </p:nvSpPr>
          <p:spPr>
            <a:xfrm>
              <a:off x="375313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57" name="Hexagon 456"/>
            <p:cNvSpPr/>
            <p:nvPr/>
          </p:nvSpPr>
          <p:spPr>
            <a:xfrm>
              <a:off x="398406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58" name="Straight Connector 457"/>
            <p:cNvCxnSpPr/>
            <p:nvPr/>
          </p:nvCxnSpPr>
          <p:spPr>
            <a:xfrm>
              <a:off x="3890589" y="2243771"/>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a:off x="3890589" y="1972496"/>
              <a:ext cx="230937" cy="135637"/>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4108054" y="2107644"/>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H="1">
              <a:off x="4108054" y="2249102"/>
              <a:ext cx="230937" cy="135637"/>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4119275" y="2119285"/>
              <a:ext cx="33" cy="268599"/>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3886866" y="2108133"/>
              <a:ext cx="230903" cy="12981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flipV="1">
              <a:off x="4108054" y="1972006"/>
              <a:ext cx="230937" cy="147278"/>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a:off x="3890572" y="1997116"/>
              <a:ext cx="33" cy="268599"/>
            </a:xfrm>
            <a:prstGeom prst="line">
              <a:avLst/>
            </a:prstGeom>
            <a:noFill/>
            <a:ln w="6350" cap="flat" cmpd="sng" algn="ctr">
              <a:solidFill>
                <a:srgbClr val="5B9BD5"/>
              </a:solidFill>
              <a:prstDash val="solid"/>
              <a:miter lim="800000"/>
            </a:ln>
            <a:effectLst/>
          </p:spPr>
        </p:cxnSp>
        <p:sp>
          <p:nvSpPr>
            <p:cNvPr id="466" name="Hexagon 465"/>
            <p:cNvSpPr/>
            <p:nvPr/>
          </p:nvSpPr>
          <p:spPr>
            <a:xfrm>
              <a:off x="421499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67" name="Hexagon 466"/>
            <p:cNvSpPr/>
            <p:nvPr/>
          </p:nvSpPr>
          <p:spPr>
            <a:xfrm>
              <a:off x="444592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68" name="Hexagon 467"/>
            <p:cNvSpPr/>
            <p:nvPr/>
          </p:nvSpPr>
          <p:spPr>
            <a:xfrm>
              <a:off x="421499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69" name="Hexagon 468"/>
            <p:cNvSpPr/>
            <p:nvPr/>
          </p:nvSpPr>
          <p:spPr>
            <a:xfrm>
              <a:off x="444592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70" name="Straight Connector 469"/>
            <p:cNvCxnSpPr/>
            <p:nvPr/>
          </p:nvCxnSpPr>
          <p:spPr>
            <a:xfrm>
              <a:off x="4352447" y="2245092"/>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a:off x="4352447" y="1973817"/>
              <a:ext cx="230937" cy="135637"/>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4579627" y="2103634"/>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H="1">
              <a:off x="4579627" y="2245092"/>
              <a:ext cx="230937" cy="135637"/>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4579628" y="2115275"/>
              <a:ext cx="33" cy="268599"/>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4348724" y="2109454"/>
              <a:ext cx="230903" cy="12981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flipV="1">
              <a:off x="4579627" y="1967996"/>
              <a:ext cx="230937" cy="147278"/>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a:off x="4352430" y="1998437"/>
              <a:ext cx="33" cy="268599"/>
            </a:xfrm>
            <a:prstGeom prst="line">
              <a:avLst/>
            </a:prstGeom>
            <a:noFill/>
            <a:ln w="6350" cap="flat" cmpd="sng" algn="ctr">
              <a:solidFill>
                <a:srgbClr val="5B9BD5"/>
              </a:solidFill>
              <a:prstDash val="solid"/>
              <a:miter lim="800000"/>
            </a:ln>
            <a:effectLst/>
          </p:spPr>
        </p:cxnSp>
        <p:sp>
          <p:nvSpPr>
            <p:cNvPr id="478" name="Hexagon 477"/>
            <p:cNvSpPr/>
            <p:nvPr/>
          </p:nvSpPr>
          <p:spPr>
            <a:xfrm>
              <a:off x="467401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79" name="Hexagon 478"/>
            <p:cNvSpPr/>
            <p:nvPr/>
          </p:nvSpPr>
          <p:spPr>
            <a:xfrm>
              <a:off x="490494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80" name="Hexagon 479"/>
            <p:cNvSpPr/>
            <p:nvPr/>
          </p:nvSpPr>
          <p:spPr>
            <a:xfrm>
              <a:off x="467401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81" name="Hexagon 480"/>
            <p:cNvSpPr/>
            <p:nvPr/>
          </p:nvSpPr>
          <p:spPr>
            <a:xfrm>
              <a:off x="490494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82" name="Straight Connector 481"/>
            <p:cNvCxnSpPr/>
            <p:nvPr/>
          </p:nvCxnSpPr>
          <p:spPr>
            <a:xfrm>
              <a:off x="4811467" y="2245092"/>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a:off x="4811467" y="1973817"/>
              <a:ext cx="230937" cy="135637"/>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5038647" y="2103634"/>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flipH="1">
              <a:off x="5038647" y="2245092"/>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5038648" y="2115275"/>
              <a:ext cx="33" cy="268599"/>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V="1">
              <a:off x="4807744" y="2109454"/>
              <a:ext cx="230903" cy="12981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V="1">
              <a:off x="5038647" y="1967996"/>
              <a:ext cx="230937" cy="147278"/>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4811450" y="1998437"/>
              <a:ext cx="33" cy="268599"/>
            </a:xfrm>
            <a:prstGeom prst="line">
              <a:avLst/>
            </a:prstGeom>
            <a:noFill/>
            <a:ln w="6350" cap="flat" cmpd="sng" algn="ctr">
              <a:solidFill>
                <a:srgbClr val="5B9BD5"/>
              </a:solidFill>
              <a:prstDash val="solid"/>
              <a:miter lim="800000"/>
            </a:ln>
            <a:effectLst/>
          </p:spPr>
        </p:cxnSp>
        <p:sp>
          <p:nvSpPr>
            <p:cNvPr id="490" name="Hexagon 489"/>
            <p:cNvSpPr/>
            <p:nvPr/>
          </p:nvSpPr>
          <p:spPr>
            <a:xfrm>
              <a:off x="51355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91" name="Hexagon 490"/>
            <p:cNvSpPr/>
            <p:nvPr/>
          </p:nvSpPr>
          <p:spPr>
            <a:xfrm>
              <a:off x="53664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92" name="Hexagon 491"/>
            <p:cNvSpPr/>
            <p:nvPr/>
          </p:nvSpPr>
          <p:spPr>
            <a:xfrm>
              <a:off x="51355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93" name="Hexagon 492"/>
            <p:cNvSpPr/>
            <p:nvPr/>
          </p:nvSpPr>
          <p:spPr>
            <a:xfrm>
              <a:off x="53664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94" name="Straight Connector 493"/>
            <p:cNvCxnSpPr/>
            <p:nvPr/>
          </p:nvCxnSpPr>
          <p:spPr>
            <a:xfrm>
              <a:off x="5272973" y="2245092"/>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5272973" y="1973817"/>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a:off x="5495997" y="2103634"/>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flipH="1">
              <a:off x="5495997" y="2245092"/>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5500154" y="2115275"/>
              <a:ext cx="33" cy="268599"/>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V="1">
              <a:off x="5269250" y="2109454"/>
              <a:ext cx="230903" cy="12981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flipV="1">
              <a:off x="5495997" y="1967996"/>
              <a:ext cx="230937" cy="147278"/>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a:off x="5272956" y="1998437"/>
              <a:ext cx="33" cy="268599"/>
            </a:xfrm>
            <a:prstGeom prst="line">
              <a:avLst/>
            </a:prstGeom>
            <a:noFill/>
            <a:ln w="6350" cap="flat" cmpd="sng" algn="ctr">
              <a:solidFill>
                <a:srgbClr val="5B9BD5"/>
              </a:solidFill>
              <a:prstDash val="solid"/>
              <a:miter lim="800000"/>
            </a:ln>
            <a:effectLst/>
          </p:spPr>
        </p:cxnSp>
        <p:sp>
          <p:nvSpPr>
            <p:cNvPr id="502" name="Hexagon 501"/>
            <p:cNvSpPr/>
            <p:nvPr/>
          </p:nvSpPr>
          <p:spPr>
            <a:xfrm>
              <a:off x="5595020" y="1849823"/>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03" name="Hexagon 502"/>
            <p:cNvSpPr/>
            <p:nvPr/>
          </p:nvSpPr>
          <p:spPr>
            <a:xfrm>
              <a:off x="582595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04" name="Hexagon 503"/>
            <p:cNvSpPr/>
            <p:nvPr/>
          </p:nvSpPr>
          <p:spPr>
            <a:xfrm>
              <a:off x="559502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05" name="Hexagon 504"/>
            <p:cNvSpPr/>
            <p:nvPr/>
          </p:nvSpPr>
          <p:spPr>
            <a:xfrm>
              <a:off x="582595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06" name="Straight Connector 505"/>
            <p:cNvCxnSpPr/>
            <p:nvPr/>
          </p:nvCxnSpPr>
          <p:spPr>
            <a:xfrm>
              <a:off x="5732477" y="2245092"/>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a:off x="5732477" y="1973817"/>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5959657" y="2103634"/>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5959657" y="2245092"/>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5959658" y="2115275"/>
              <a:ext cx="33" cy="268599"/>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V="1">
              <a:off x="5728754" y="2109454"/>
              <a:ext cx="230903" cy="12981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flipV="1">
              <a:off x="5959657" y="1967996"/>
              <a:ext cx="230937" cy="147278"/>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a:off x="5732460" y="1998437"/>
              <a:ext cx="33" cy="268599"/>
            </a:xfrm>
            <a:prstGeom prst="line">
              <a:avLst/>
            </a:prstGeom>
            <a:noFill/>
            <a:ln w="6350" cap="flat" cmpd="sng" algn="ctr">
              <a:solidFill>
                <a:srgbClr val="5B9BD5"/>
              </a:solidFill>
              <a:prstDash val="solid"/>
              <a:miter lim="800000"/>
            </a:ln>
            <a:effectLst/>
          </p:spPr>
        </p:cxnSp>
        <p:sp>
          <p:nvSpPr>
            <p:cNvPr id="514" name="Hexagon 513"/>
            <p:cNvSpPr/>
            <p:nvPr/>
          </p:nvSpPr>
          <p:spPr>
            <a:xfrm>
              <a:off x="605404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15" name="Hexagon 514"/>
            <p:cNvSpPr/>
            <p:nvPr/>
          </p:nvSpPr>
          <p:spPr>
            <a:xfrm>
              <a:off x="628497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16" name="Hexagon 515"/>
            <p:cNvSpPr/>
            <p:nvPr/>
          </p:nvSpPr>
          <p:spPr>
            <a:xfrm>
              <a:off x="605404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17" name="Hexagon 516"/>
            <p:cNvSpPr/>
            <p:nvPr/>
          </p:nvSpPr>
          <p:spPr>
            <a:xfrm>
              <a:off x="628497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18" name="Straight Connector 517"/>
            <p:cNvCxnSpPr/>
            <p:nvPr/>
          </p:nvCxnSpPr>
          <p:spPr>
            <a:xfrm>
              <a:off x="6191497" y="2245092"/>
              <a:ext cx="230937" cy="135637"/>
            </a:xfrm>
            <a:prstGeom prst="line">
              <a:avLst/>
            </a:prstGeom>
            <a:noFill/>
            <a:ln w="6350" cap="flat" cmpd="sng" algn="ctr">
              <a:solidFill>
                <a:srgbClr val="5B9BD5"/>
              </a:solidFill>
              <a:prstDash val="solid"/>
              <a:miter lim="800000"/>
            </a:ln>
            <a:effectLst/>
          </p:spPr>
        </p:cxnSp>
        <p:cxnSp>
          <p:nvCxnSpPr>
            <p:cNvPr id="519" name="Straight Connector 518"/>
            <p:cNvCxnSpPr/>
            <p:nvPr/>
          </p:nvCxnSpPr>
          <p:spPr>
            <a:xfrm>
              <a:off x="6191497" y="1978366"/>
              <a:ext cx="230937" cy="135637"/>
            </a:xfrm>
            <a:prstGeom prst="line">
              <a:avLst/>
            </a:prstGeom>
            <a:noFill/>
            <a:ln w="6350" cap="flat" cmpd="sng" algn="ctr">
              <a:solidFill>
                <a:srgbClr val="5B9BD5"/>
              </a:solidFill>
              <a:prstDash val="solid"/>
              <a:miter lim="800000"/>
            </a:ln>
            <a:effectLst/>
          </p:spPr>
        </p:cxnSp>
        <p:cxnSp>
          <p:nvCxnSpPr>
            <p:cNvPr id="520" name="Straight Connector 519"/>
            <p:cNvCxnSpPr/>
            <p:nvPr/>
          </p:nvCxnSpPr>
          <p:spPr>
            <a:xfrm>
              <a:off x="6418677" y="2103634"/>
              <a:ext cx="230937" cy="135637"/>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flipH="1">
              <a:off x="6418677" y="2245092"/>
              <a:ext cx="230937" cy="135637"/>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6418678" y="2115275"/>
              <a:ext cx="33" cy="268599"/>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V="1">
              <a:off x="6187774" y="2109454"/>
              <a:ext cx="230903" cy="12981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flipV="1">
              <a:off x="6418677" y="1967996"/>
              <a:ext cx="230937" cy="147278"/>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a:off x="6191480" y="1998437"/>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65172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27" name="Hexagon 526"/>
            <p:cNvSpPr/>
            <p:nvPr/>
          </p:nvSpPr>
          <p:spPr>
            <a:xfrm>
              <a:off x="67481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28" name="Hexagon 527"/>
            <p:cNvSpPr/>
            <p:nvPr/>
          </p:nvSpPr>
          <p:spPr>
            <a:xfrm>
              <a:off x="65172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29" name="Hexagon 528"/>
            <p:cNvSpPr/>
            <p:nvPr/>
          </p:nvSpPr>
          <p:spPr>
            <a:xfrm>
              <a:off x="67481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30" name="Straight Connector 529"/>
            <p:cNvCxnSpPr/>
            <p:nvPr/>
          </p:nvCxnSpPr>
          <p:spPr>
            <a:xfrm>
              <a:off x="6654673" y="2245092"/>
              <a:ext cx="230937" cy="135637"/>
            </a:xfrm>
            <a:prstGeom prst="line">
              <a:avLst/>
            </a:prstGeom>
            <a:noFill/>
            <a:ln w="6350" cap="flat" cmpd="sng" algn="ctr">
              <a:solidFill>
                <a:srgbClr val="5B9BD5"/>
              </a:solidFill>
              <a:prstDash val="solid"/>
              <a:miter lim="800000"/>
            </a:ln>
            <a:effectLst/>
          </p:spPr>
        </p:cxnSp>
        <p:cxnSp>
          <p:nvCxnSpPr>
            <p:cNvPr id="531" name="Straight Connector 530"/>
            <p:cNvCxnSpPr/>
            <p:nvPr/>
          </p:nvCxnSpPr>
          <p:spPr>
            <a:xfrm>
              <a:off x="6654673" y="1973817"/>
              <a:ext cx="230937" cy="135637"/>
            </a:xfrm>
            <a:prstGeom prst="line">
              <a:avLst/>
            </a:prstGeom>
            <a:noFill/>
            <a:ln w="6350" cap="flat" cmpd="sng" algn="ctr">
              <a:solidFill>
                <a:srgbClr val="5B9BD5"/>
              </a:solidFill>
              <a:prstDash val="solid"/>
              <a:miter lim="800000"/>
            </a:ln>
            <a:effectLst/>
          </p:spPr>
        </p:cxnSp>
        <p:cxnSp>
          <p:nvCxnSpPr>
            <p:cNvPr id="532" name="Straight Connector 531"/>
            <p:cNvCxnSpPr/>
            <p:nvPr/>
          </p:nvCxnSpPr>
          <p:spPr>
            <a:xfrm>
              <a:off x="6881853" y="2103634"/>
              <a:ext cx="230937" cy="135637"/>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flipH="1">
              <a:off x="6881853" y="2245092"/>
              <a:ext cx="230937" cy="135637"/>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6881854" y="2115275"/>
              <a:ext cx="33" cy="268599"/>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V="1">
              <a:off x="6650950" y="2109454"/>
              <a:ext cx="230903" cy="12981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flipV="1">
              <a:off x="6881853" y="1967996"/>
              <a:ext cx="230937" cy="147278"/>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a:off x="6662968" y="1998437"/>
              <a:ext cx="33" cy="268599"/>
            </a:xfrm>
            <a:prstGeom prst="line">
              <a:avLst/>
            </a:prstGeom>
            <a:noFill/>
            <a:ln w="6350" cap="flat" cmpd="sng" algn="ctr">
              <a:solidFill>
                <a:srgbClr val="5B9BD5"/>
              </a:solidFill>
              <a:prstDash val="solid"/>
              <a:miter lim="800000"/>
            </a:ln>
            <a:effectLst/>
          </p:spPr>
        </p:cxnSp>
        <p:sp>
          <p:nvSpPr>
            <p:cNvPr id="538" name="Hexagon 537"/>
            <p:cNvSpPr/>
            <p:nvPr/>
          </p:nvSpPr>
          <p:spPr>
            <a:xfrm>
              <a:off x="6978722"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39" name="Hexagon 538"/>
            <p:cNvSpPr/>
            <p:nvPr/>
          </p:nvSpPr>
          <p:spPr>
            <a:xfrm>
              <a:off x="7209659"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40" name="Hexagon 539"/>
            <p:cNvSpPr/>
            <p:nvPr/>
          </p:nvSpPr>
          <p:spPr>
            <a:xfrm>
              <a:off x="6978722"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41" name="Hexagon 540"/>
            <p:cNvSpPr/>
            <p:nvPr/>
          </p:nvSpPr>
          <p:spPr>
            <a:xfrm>
              <a:off x="7209659"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42" name="Straight Connector 541"/>
            <p:cNvCxnSpPr/>
            <p:nvPr/>
          </p:nvCxnSpPr>
          <p:spPr>
            <a:xfrm>
              <a:off x="7116179" y="2245092"/>
              <a:ext cx="230937" cy="135637"/>
            </a:xfrm>
            <a:prstGeom prst="line">
              <a:avLst/>
            </a:prstGeom>
            <a:noFill/>
            <a:ln w="6350" cap="flat" cmpd="sng" algn="ctr">
              <a:solidFill>
                <a:srgbClr val="5B9BD5"/>
              </a:solidFill>
              <a:prstDash val="solid"/>
              <a:miter lim="800000"/>
            </a:ln>
            <a:effectLst/>
          </p:spPr>
        </p:cxnSp>
        <p:cxnSp>
          <p:nvCxnSpPr>
            <p:cNvPr id="543" name="Straight Connector 542"/>
            <p:cNvCxnSpPr/>
            <p:nvPr/>
          </p:nvCxnSpPr>
          <p:spPr>
            <a:xfrm>
              <a:off x="7116179" y="1973817"/>
              <a:ext cx="230937" cy="135637"/>
            </a:xfrm>
            <a:prstGeom prst="line">
              <a:avLst/>
            </a:prstGeom>
            <a:noFill/>
            <a:ln w="6350" cap="flat" cmpd="sng" algn="ctr">
              <a:solidFill>
                <a:srgbClr val="5B9BD5"/>
              </a:solidFill>
              <a:prstDash val="solid"/>
              <a:miter lim="800000"/>
            </a:ln>
            <a:effectLst/>
          </p:spPr>
        </p:cxnSp>
        <p:cxnSp>
          <p:nvCxnSpPr>
            <p:cNvPr id="544" name="Straight Connector 543"/>
            <p:cNvCxnSpPr/>
            <p:nvPr/>
          </p:nvCxnSpPr>
          <p:spPr>
            <a:xfrm>
              <a:off x="7347031" y="2103634"/>
              <a:ext cx="230937" cy="135637"/>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flipH="1">
              <a:off x="7347031" y="2245092"/>
              <a:ext cx="230937" cy="135637"/>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7343360" y="2115275"/>
              <a:ext cx="33" cy="268599"/>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V="1">
              <a:off x="7112456" y="2109454"/>
              <a:ext cx="230903" cy="12981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flipV="1">
              <a:off x="7347031" y="1967996"/>
              <a:ext cx="230937" cy="147278"/>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a:off x="7116162" y="1998437"/>
              <a:ext cx="33" cy="268599"/>
            </a:xfrm>
            <a:prstGeom prst="line">
              <a:avLst/>
            </a:prstGeom>
            <a:noFill/>
            <a:ln w="6350" cap="flat" cmpd="sng" algn="ctr">
              <a:solidFill>
                <a:srgbClr val="5B9BD5"/>
              </a:solidFill>
              <a:prstDash val="solid"/>
              <a:miter lim="800000"/>
            </a:ln>
            <a:effectLst/>
          </p:spPr>
        </p:cxnSp>
        <p:sp>
          <p:nvSpPr>
            <p:cNvPr id="550" name="Hexagon 549"/>
            <p:cNvSpPr/>
            <p:nvPr/>
          </p:nvSpPr>
          <p:spPr>
            <a:xfrm>
              <a:off x="7441414"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51" name="Hexagon 550"/>
            <p:cNvSpPr/>
            <p:nvPr/>
          </p:nvSpPr>
          <p:spPr>
            <a:xfrm>
              <a:off x="7672351"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52" name="Hexagon 551"/>
            <p:cNvSpPr/>
            <p:nvPr/>
          </p:nvSpPr>
          <p:spPr>
            <a:xfrm>
              <a:off x="7441414"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53" name="Hexagon 552"/>
            <p:cNvSpPr/>
            <p:nvPr/>
          </p:nvSpPr>
          <p:spPr>
            <a:xfrm>
              <a:off x="7672351"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54" name="Straight Connector 553"/>
            <p:cNvCxnSpPr/>
            <p:nvPr/>
          </p:nvCxnSpPr>
          <p:spPr>
            <a:xfrm>
              <a:off x="7578871" y="2245092"/>
              <a:ext cx="230937" cy="135637"/>
            </a:xfrm>
            <a:prstGeom prst="line">
              <a:avLst/>
            </a:prstGeom>
            <a:noFill/>
            <a:ln w="6350" cap="flat" cmpd="sng" algn="ctr">
              <a:solidFill>
                <a:srgbClr val="5B9BD5"/>
              </a:solidFill>
              <a:prstDash val="solid"/>
              <a:miter lim="800000"/>
            </a:ln>
            <a:effectLst/>
          </p:spPr>
        </p:cxnSp>
        <p:cxnSp>
          <p:nvCxnSpPr>
            <p:cNvPr id="555" name="Straight Connector 554"/>
            <p:cNvCxnSpPr/>
            <p:nvPr/>
          </p:nvCxnSpPr>
          <p:spPr>
            <a:xfrm>
              <a:off x="7578871" y="1973817"/>
              <a:ext cx="230937" cy="135637"/>
            </a:xfrm>
            <a:prstGeom prst="line">
              <a:avLst/>
            </a:prstGeom>
            <a:noFill/>
            <a:ln w="6350" cap="flat" cmpd="sng" algn="ctr">
              <a:solidFill>
                <a:srgbClr val="5B9BD5"/>
              </a:solidFill>
              <a:prstDash val="solid"/>
              <a:miter lim="800000"/>
            </a:ln>
            <a:effectLst/>
          </p:spPr>
        </p:cxnSp>
        <p:cxnSp>
          <p:nvCxnSpPr>
            <p:cNvPr id="556" name="Straight Connector 555"/>
            <p:cNvCxnSpPr/>
            <p:nvPr/>
          </p:nvCxnSpPr>
          <p:spPr>
            <a:xfrm>
              <a:off x="7802379" y="2103634"/>
              <a:ext cx="230937" cy="135637"/>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flipH="1">
              <a:off x="7802379" y="2245092"/>
              <a:ext cx="230937" cy="135637"/>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7802380" y="2115275"/>
              <a:ext cx="33" cy="268599"/>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V="1">
              <a:off x="7575148" y="2109454"/>
              <a:ext cx="230903" cy="12981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flipV="1">
              <a:off x="7802379" y="1967996"/>
              <a:ext cx="230937" cy="147278"/>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a:off x="7578854" y="1998437"/>
              <a:ext cx="33" cy="268599"/>
            </a:xfrm>
            <a:prstGeom prst="line">
              <a:avLst/>
            </a:prstGeom>
            <a:noFill/>
            <a:ln w="6350" cap="flat" cmpd="sng" algn="ctr">
              <a:solidFill>
                <a:srgbClr val="5B9BD5"/>
              </a:solidFill>
              <a:prstDash val="solid"/>
              <a:miter lim="800000"/>
            </a:ln>
            <a:effectLst/>
          </p:spPr>
        </p:cxnSp>
        <p:sp>
          <p:nvSpPr>
            <p:cNvPr id="562" name="Hexagon 561"/>
            <p:cNvSpPr/>
            <p:nvPr/>
          </p:nvSpPr>
          <p:spPr>
            <a:xfrm>
              <a:off x="79020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63" name="Hexagon 562"/>
            <p:cNvSpPr/>
            <p:nvPr/>
          </p:nvSpPr>
          <p:spPr>
            <a:xfrm>
              <a:off x="81329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64" name="Hexagon 563"/>
            <p:cNvSpPr/>
            <p:nvPr/>
          </p:nvSpPr>
          <p:spPr>
            <a:xfrm>
              <a:off x="79020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65" name="Hexagon 564"/>
            <p:cNvSpPr/>
            <p:nvPr/>
          </p:nvSpPr>
          <p:spPr>
            <a:xfrm>
              <a:off x="81329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66" name="Straight Connector 565"/>
            <p:cNvCxnSpPr/>
            <p:nvPr/>
          </p:nvCxnSpPr>
          <p:spPr>
            <a:xfrm>
              <a:off x="8039497" y="2248636"/>
              <a:ext cx="230937" cy="135637"/>
            </a:xfrm>
            <a:prstGeom prst="line">
              <a:avLst/>
            </a:prstGeom>
            <a:noFill/>
            <a:ln w="6350" cap="flat" cmpd="sng" algn="ctr">
              <a:solidFill>
                <a:srgbClr val="5B9BD5"/>
              </a:solidFill>
              <a:prstDash val="solid"/>
              <a:miter lim="800000"/>
            </a:ln>
            <a:effectLst/>
          </p:spPr>
        </p:cxnSp>
        <p:cxnSp>
          <p:nvCxnSpPr>
            <p:cNvPr id="567" name="Straight Connector 566"/>
            <p:cNvCxnSpPr/>
            <p:nvPr/>
          </p:nvCxnSpPr>
          <p:spPr>
            <a:xfrm>
              <a:off x="8039497" y="1977361"/>
              <a:ext cx="230937" cy="135637"/>
            </a:xfrm>
            <a:prstGeom prst="line">
              <a:avLst/>
            </a:prstGeom>
            <a:noFill/>
            <a:ln w="6350" cap="flat" cmpd="sng" algn="ctr">
              <a:solidFill>
                <a:srgbClr val="5B9BD5"/>
              </a:solidFill>
              <a:prstDash val="solid"/>
              <a:miter lim="800000"/>
            </a:ln>
            <a:effectLst/>
          </p:spPr>
        </p:cxnSp>
        <p:cxnSp>
          <p:nvCxnSpPr>
            <p:cNvPr id="568" name="Straight Connector 567"/>
            <p:cNvCxnSpPr/>
            <p:nvPr/>
          </p:nvCxnSpPr>
          <p:spPr>
            <a:xfrm>
              <a:off x="8266677" y="2107178"/>
              <a:ext cx="230937" cy="135637"/>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flipH="1">
              <a:off x="8266677" y="2248636"/>
              <a:ext cx="230937" cy="135637"/>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8266678" y="2118819"/>
              <a:ext cx="33" cy="268599"/>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V="1">
              <a:off x="8035774" y="2112998"/>
              <a:ext cx="230903" cy="12981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flipV="1">
              <a:off x="8266677" y="1971540"/>
              <a:ext cx="230937" cy="147278"/>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a:off x="8039480" y="2006530"/>
              <a:ext cx="33" cy="268599"/>
            </a:xfrm>
            <a:prstGeom prst="line">
              <a:avLst/>
            </a:prstGeom>
            <a:noFill/>
            <a:ln w="6350" cap="flat" cmpd="sng" algn="ctr">
              <a:solidFill>
                <a:srgbClr val="5B9BD5"/>
              </a:solidFill>
              <a:prstDash val="solid"/>
              <a:miter lim="800000"/>
            </a:ln>
            <a:effectLst/>
          </p:spPr>
        </p:cxnSp>
        <p:sp>
          <p:nvSpPr>
            <p:cNvPr id="574" name="Hexagon 573"/>
            <p:cNvSpPr/>
            <p:nvPr/>
          </p:nvSpPr>
          <p:spPr>
            <a:xfrm>
              <a:off x="83610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75" name="Hexagon 574"/>
            <p:cNvSpPr/>
            <p:nvPr/>
          </p:nvSpPr>
          <p:spPr>
            <a:xfrm>
              <a:off x="858832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76" name="Hexagon 575"/>
            <p:cNvSpPr/>
            <p:nvPr/>
          </p:nvSpPr>
          <p:spPr>
            <a:xfrm>
              <a:off x="83610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77" name="Hexagon 576"/>
            <p:cNvSpPr/>
            <p:nvPr/>
          </p:nvSpPr>
          <p:spPr>
            <a:xfrm>
              <a:off x="858832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78" name="Straight Connector 577"/>
            <p:cNvCxnSpPr/>
            <p:nvPr/>
          </p:nvCxnSpPr>
          <p:spPr>
            <a:xfrm>
              <a:off x="8498517" y="2248636"/>
              <a:ext cx="230937" cy="135637"/>
            </a:xfrm>
            <a:prstGeom prst="line">
              <a:avLst/>
            </a:prstGeom>
            <a:noFill/>
            <a:ln w="6350" cap="flat" cmpd="sng" algn="ctr">
              <a:solidFill>
                <a:srgbClr val="5B9BD5"/>
              </a:solidFill>
              <a:prstDash val="solid"/>
              <a:miter lim="800000"/>
            </a:ln>
            <a:effectLst/>
          </p:spPr>
        </p:cxnSp>
        <p:cxnSp>
          <p:nvCxnSpPr>
            <p:cNvPr id="579" name="Straight Connector 578"/>
            <p:cNvCxnSpPr/>
            <p:nvPr/>
          </p:nvCxnSpPr>
          <p:spPr>
            <a:xfrm>
              <a:off x="8498517" y="1977361"/>
              <a:ext cx="230937" cy="135637"/>
            </a:xfrm>
            <a:prstGeom prst="line">
              <a:avLst/>
            </a:prstGeom>
            <a:noFill/>
            <a:ln w="6350" cap="flat" cmpd="sng" algn="ctr">
              <a:solidFill>
                <a:srgbClr val="5B9BD5"/>
              </a:solidFill>
              <a:prstDash val="solid"/>
              <a:miter lim="800000"/>
            </a:ln>
            <a:effectLst/>
          </p:spPr>
        </p:cxnSp>
        <p:cxnSp>
          <p:nvCxnSpPr>
            <p:cNvPr id="580" name="Straight Connector 579"/>
            <p:cNvCxnSpPr/>
            <p:nvPr/>
          </p:nvCxnSpPr>
          <p:spPr>
            <a:xfrm>
              <a:off x="8722025" y="2107178"/>
              <a:ext cx="230937" cy="135637"/>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flipH="1">
              <a:off x="8722025" y="2248636"/>
              <a:ext cx="230937" cy="135637"/>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8722026" y="2118819"/>
              <a:ext cx="33" cy="268599"/>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V="1">
              <a:off x="8494794" y="2112998"/>
              <a:ext cx="230903" cy="12981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flipV="1">
              <a:off x="8722025" y="1971540"/>
              <a:ext cx="230937" cy="147278"/>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a:off x="8498500" y="2001981"/>
              <a:ext cx="33" cy="268599"/>
            </a:xfrm>
            <a:prstGeom prst="line">
              <a:avLst/>
            </a:prstGeom>
            <a:noFill/>
            <a:ln w="6350" cap="flat" cmpd="sng" algn="ctr">
              <a:solidFill>
                <a:srgbClr val="5B9BD5"/>
              </a:solidFill>
              <a:prstDash val="solid"/>
              <a:miter lim="800000"/>
            </a:ln>
            <a:effectLst/>
          </p:spPr>
        </p:cxnSp>
        <p:sp>
          <p:nvSpPr>
            <p:cNvPr id="586" name="Hexagon 585"/>
            <p:cNvSpPr/>
            <p:nvPr/>
          </p:nvSpPr>
          <p:spPr>
            <a:xfrm>
              <a:off x="881889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87" name="Hexagon 586"/>
            <p:cNvSpPr/>
            <p:nvPr/>
          </p:nvSpPr>
          <p:spPr>
            <a:xfrm>
              <a:off x="9046159"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88" name="Hexagon 587"/>
            <p:cNvSpPr/>
            <p:nvPr/>
          </p:nvSpPr>
          <p:spPr>
            <a:xfrm>
              <a:off x="881889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89" name="Hexagon 588"/>
            <p:cNvSpPr/>
            <p:nvPr/>
          </p:nvSpPr>
          <p:spPr>
            <a:xfrm>
              <a:off x="9046159"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90" name="Straight Connector 589"/>
            <p:cNvCxnSpPr/>
            <p:nvPr/>
          </p:nvCxnSpPr>
          <p:spPr>
            <a:xfrm>
              <a:off x="8956351" y="2248636"/>
              <a:ext cx="230937" cy="135637"/>
            </a:xfrm>
            <a:prstGeom prst="line">
              <a:avLst/>
            </a:prstGeom>
            <a:noFill/>
            <a:ln w="6350" cap="flat" cmpd="sng" algn="ctr">
              <a:solidFill>
                <a:srgbClr val="5B9BD5"/>
              </a:solidFill>
              <a:prstDash val="solid"/>
              <a:miter lim="800000"/>
            </a:ln>
            <a:effectLst/>
          </p:spPr>
        </p:cxnSp>
        <p:cxnSp>
          <p:nvCxnSpPr>
            <p:cNvPr id="591" name="Straight Connector 590"/>
            <p:cNvCxnSpPr/>
            <p:nvPr/>
          </p:nvCxnSpPr>
          <p:spPr>
            <a:xfrm>
              <a:off x="8956351" y="1977361"/>
              <a:ext cx="230937" cy="135637"/>
            </a:xfrm>
            <a:prstGeom prst="line">
              <a:avLst/>
            </a:prstGeom>
            <a:noFill/>
            <a:ln w="6350" cap="flat" cmpd="sng" algn="ctr">
              <a:solidFill>
                <a:srgbClr val="5B9BD5"/>
              </a:solidFill>
              <a:prstDash val="solid"/>
              <a:miter lim="800000"/>
            </a:ln>
            <a:effectLst/>
          </p:spPr>
        </p:cxnSp>
        <p:cxnSp>
          <p:nvCxnSpPr>
            <p:cNvPr id="592" name="Straight Connector 591"/>
            <p:cNvCxnSpPr/>
            <p:nvPr/>
          </p:nvCxnSpPr>
          <p:spPr>
            <a:xfrm>
              <a:off x="9167391" y="2107178"/>
              <a:ext cx="230937" cy="135637"/>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flipH="1">
              <a:off x="9167391" y="2248636"/>
              <a:ext cx="230937" cy="135637"/>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9179860" y="2118819"/>
              <a:ext cx="33" cy="268599"/>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V="1">
              <a:off x="8952628" y="2112998"/>
              <a:ext cx="230903" cy="12981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flipV="1">
              <a:off x="9167391" y="1971540"/>
              <a:ext cx="230937" cy="147278"/>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a:off x="8956334" y="2001981"/>
              <a:ext cx="33" cy="268599"/>
            </a:xfrm>
            <a:prstGeom prst="line">
              <a:avLst/>
            </a:prstGeom>
            <a:noFill/>
            <a:ln w="6350" cap="flat" cmpd="sng" algn="ctr">
              <a:solidFill>
                <a:srgbClr val="5B9BD5"/>
              </a:solidFill>
              <a:prstDash val="solid"/>
              <a:miter lim="800000"/>
            </a:ln>
            <a:effectLst/>
          </p:spPr>
        </p:cxnSp>
        <p:sp>
          <p:nvSpPr>
            <p:cNvPr id="598" name="Hexagon 597"/>
            <p:cNvSpPr/>
            <p:nvPr/>
          </p:nvSpPr>
          <p:spPr>
            <a:xfrm>
              <a:off x="927153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99" name="Hexagon 598"/>
            <p:cNvSpPr/>
            <p:nvPr/>
          </p:nvSpPr>
          <p:spPr>
            <a:xfrm>
              <a:off x="950247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00" name="Hexagon 599"/>
            <p:cNvSpPr/>
            <p:nvPr/>
          </p:nvSpPr>
          <p:spPr>
            <a:xfrm>
              <a:off x="927153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01" name="Hexagon 600"/>
            <p:cNvSpPr/>
            <p:nvPr/>
          </p:nvSpPr>
          <p:spPr>
            <a:xfrm>
              <a:off x="950247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02" name="Straight Connector 601"/>
            <p:cNvCxnSpPr/>
            <p:nvPr/>
          </p:nvCxnSpPr>
          <p:spPr>
            <a:xfrm>
              <a:off x="9408995" y="2248636"/>
              <a:ext cx="230937" cy="135637"/>
            </a:xfrm>
            <a:prstGeom prst="line">
              <a:avLst/>
            </a:prstGeom>
            <a:noFill/>
            <a:ln w="6350" cap="flat" cmpd="sng" algn="ctr">
              <a:solidFill>
                <a:srgbClr val="5B9BD5"/>
              </a:solidFill>
              <a:prstDash val="solid"/>
              <a:miter lim="800000"/>
            </a:ln>
            <a:effectLst/>
          </p:spPr>
        </p:cxnSp>
        <p:cxnSp>
          <p:nvCxnSpPr>
            <p:cNvPr id="603" name="Straight Connector 602"/>
            <p:cNvCxnSpPr/>
            <p:nvPr/>
          </p:nvCxnSpPr>
          <p:spPr>
            <a:xfrm>
              <a:off x="9408995" y="1977361"/>
              <a:ext cx="230937" cy="135637"/>
            </a:xfrm>
            <a:prstGeom prst="line">
              <a:avLst/>
            </a:prstGeom>
            <a:noFill/>
            <a:ln w="6350" cap="flat" cmpd="sng" algn="ctr">
              <a:solidFill>
                <a:srgbClr val="5B9BD5"/>
              </a:solidFill>
              <a:prstDash val="solid"/>
              <a:miter lim="800000"/>
            </a:ln>
            <a:effectLst/>
          </p:spPr>
        </p:cxnSp>
        <p:cxnSp>
          <p:nvCxnSpPr>
            <p:cNvPr id="604" name="Straight Connector 603"/>
            <p:cNvCxnSpPr/>
            <p:nvPr/>
          </p:nvCxnSpPr>
          <p:spPr>
            <a:xfrm>
              <a:off x="9636175" y="2107178"/>
              <a:ext cx="230937" cy="135637"/>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flipH="1">
              <a:off x="9636175" y="2248636"/>
              <a:ext cx="230937" cy="135637"/>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9636176" y="2118819"/>
              <a:ext cx="33" cy="268599"/>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V="1">
              <a:off x="9405272" y="2112998"/>
              <a:ext cx="230903" cy="12981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flipV="1">
              <a:off x="9636175" y="1971540"/>
              <a:ext cx="230937" cy="147278"/>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a:off x="9408978" y="2001981"/>
              <a:ext cx="33" cy="268599"/>
            </a:xfrm>
            <a:prstGeom prst="line">
              <a:avLst/>
            </a:prstGeom>
            <a:noFill/>
            <a:ln w="6350" cap="flat" cmpd="sng" algn="ctr">
              <a:solidFill>
                <a:srgbClr val="5B9BD5"/>
              </a:solidFill>
              <a:prstDash val="solid"/>
              <a:miter lim="800000"/>
            </a:ln>
            <a:effectLst/>
          </p:spPr>
        </p:cxnSp>
        <p:sp>
          <p:nvSpPr>
            <p:cNvPr id="610" name="Hexagon 609"/>
            <p:cNvSpPr/>
            <p:nvPr/>
          </p:nvSpPr>
          <p:spPr>
            <a:xfrm>
              <a:off x="973055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11" name="Hexagon 610"/>
            <p:cNvSpPr/>
            <p:nvPr/>
          </p:nvSpPr>
          <p:spPr>
            <a:xfrm>
              <a:off x="996149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12" name="Hexagon 611"/>
            <p:cNvSpPr/>
            <p:nvPr/>
          </p:nvSpPr>
          <p:spPr>
            <a:xfrm>
              <a:off x="973055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13" name="Hexagon 612"/>
            <p:cNvSpPr/>
            <p:nvPr/>
          </p:nvSpPr>
          <p:spPr>
            <a:xfrm>
              <a:off x="996149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14" name="Straight Connector 613"/>
            <p:cNvCxnSpPr/>
            <p:nvPr/>
          </p:nvCxnSpPr>
          <p:spPr>
            <a:xfrm>
              <a:off x="9868015" y="2248636"/>
              <a:ext cx="230937" cy="135637"/>
            </a:xfrm>
            <a:prstGeom prst="line">
              <a:avLst/>
            </a:prstGeom>
            <a:noFill/>
            <a:ln w="6350" cap="flat" cmpd="sng" algn="ctr">
              <a:solidFill>
                <a:srgbClr val="5B9BD5"/>
              </a:solidFill>
              <a:prstDash val="solid"/>
              <a:miter lim="800000"/>
            </a:ln>
            <a:effectLst/>
          </p:spPr>
        </p:cxnSp>
        <p:cxnSp>
          <p:nvCxnSpPr>
            <p:cNvPr id="615" name="Straight Connector 614"/>
            <p:cNvCxnSpPr/>
            <p:nvPr/>
          </p:nvCxnSpPr>
          <p:spPr>
            <a:xfrm>
              <a:off x="9868015" y="1977361"/>
              <a:ext cx="230937" cy="135637"/>
            </a:xfrm>
            <a:prstGeom prst="line">
              <a:avLst/>
            </a:prstGeom>
            <a:noFill/>
            <a:ln w="6350" cap="flat" cmpd="sng" algn="ctr">
              <a:solidFill>
                <a:srgbClr val="5B9BD5"/>
              </a:solidFill>
              <a:prstDash val="solid"/>
              <a:miter lim="800000"/>
            </a:ln>
            <a:effectLst/>
          </p:spPr>
        </p:cxnSp>
        <p:cxnSp>
          <p:nvCxnSpPr>
            <p:cNvPr id="616" name="Straight Connector 615"/>
            <p:cNvCxnSpPr/>
            <p:nvPr/>
          </p:nvCxnSpPr>
          <p:spPr>
            <a:xfrm>
              <a:off x="10095195" y="2107178"/>
              <a:ext cx="230937" cy="135637"/>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flipH="1">
              <a:off x="10095195" y="2248636"/>
              <a:ext cx="230937" cy="135637"/>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10095196" y="2118819"/>
              <a:ext cx="33" cy="268599"/>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V="1">
              <a:off x="9864292" y="2112998"/>
              <a:ext cx="230903" cy="12981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flipV="1">
              <a:off x="10095195" y="1971540"/>
              <a:ext cx="230937" cy="147278"/>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a:off x="9867998" y="2006530"/>
              <a:ext cx="33" cy="268599"/>
            </a:xfrm>
            <a:prstGeom prst="line">
              <a:avLst/>
            </a:prstGeom>
            <a:noFill/>
            <a:ln w="6350" cap="flat" cmpd="sng" algn="ctr">
              <a:solidFill>
                <a:srgbClr val="5B9BD5"/>
              </a:solidFill>
              <a:prstDash val="solid"/>
              <a:miter lim="800000"/>
            </a:ln>
            <a:effectLst/>
          </p:spPr>
        </p:cxnSp>
        <p:sp>
          <p:nvSpPr>
            <p:cNvPr id="622" name="Hexagon 621"/>
            <p:cNvSpPr/>
            <p:nvPr/>
          </p:nvSpPr>
          <p:spPr>
            <a:xfrm>
              <a:off x="1019373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23" name="Hexagon 622"/>
            <p:cNvSpPr/>
            <p:nvPr/>
          </p:nvSpPr>
          <p:spPr>
            <a:xfrm>
              <a:off x="10424671"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24" name="Hexagon 623"/>
            <p:cNvSpPr/>
            <p:nvPr/>
          </p:nvSpPr>
          <p:spPr>
            <a:xfrm>
              <a:off x="1019373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25" name="Hexagon 624"/>
            <p:cNvSpPr/>
            <p:nvPr/>
          </p:nvSpPr>
          <p:spPr>
            <a:xfrm>
              <a:off x="10424671"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26" name="Straight Connector 625"/>
            <p:cNvCxnSpPr/>
            <p:nvPr/>
          </p:nvCxnSpPr>
          <p:spPr>
            <a:xfrm>
              <a:off x="10331191" y="2248636"/>
              <a:ext cx="230937" cy="135637"/>
            </a:xfrm>
            <a:prstGeom prst="line">
              <a:avLst/>
            </a:prstGeom>
            <a:noFill/>
            <a:ln w="6350" cap="flat" cmpd="sng" algn="ctr">
              <a:solidFill>
                <a:srgbClr val="5B9BD5"/>
              </a:solidFill>
              <a:prstDash val="solid"/>
              <a:miter lim="800000"/>
            </a:ln>
            <a:effectLst/>
          </p:spPr>
        </p:cxnSp>
        <p:cxnSp>
          <p:nvCxnSpPr>
            <p:cNvPr id="627" name="Straight Connector 626"/>
            <p:cNvCxnSpPr/>
            <p:nvPr/>
          </p:nvCxnSpPr>
          <p:spPr>
            <a:xfrm>
              <a:off x="10331191" y="1977361"/>
              <a:ext cx="230937" cy="135637"/>
            </a:xfrm>
            <a:prstGeom prst="line">
              <a:avLst/>
            </a:prstGeom>
            <a:noFill/>
            <a:ln w="6350" cap="flat" cmpd="sng" algn="ctr">
              <a:solidFill>
                <a:srgbClr val="5B9BD5"/>
              </a:solidFill>
              <a:prstDash val="solid"/>
              <a:miter lim="800000"/>
            </a:ln>
            <a:effectLst/>
          </p:spPr>
        </p:cxnSp>
        <p:cxnSp>
          <p:nvCxnSpPr>
            <p:cNvPr id="628" name="Straight Connector 627"/>
            <p:cNvCxnSpPr/>
            <p:nvPr/>
          </p:nvCxnSpPr>
          <p:spPr>
            <a:xfrm>
              <a:off x="10558371" y="2107178"/>
              <a:ext cx="230937" cy="135637"/>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flipH="1">
              <a:off x="10558371" y="2248636"/>
              <a:ext cx="230937" cy="135637"/>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0558372" y="2118819"/>
              <a:ext cx="33" cy="268599"/>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0327468" y="2112998"/>
              <a:ext cx="230903" cy="12981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flipV="1">
              <a:off x="10558371" y="1971540"/>
              <a:ext cx="230937" cy="147278"/>
            </a:xfrm>
            <a:prstGeom prst="line">
              <a:avLst/>
            </a:prstGeom>
            <a:noFill/>
            <a:ln w="6350" cap="flat" cmpd="sng" algn="ctr">
              <a:solidFill>
                <a:srgbClr val="5B9BD5"/>
              </a:solidFill>
              <a:prstDash val="solid"/>
              <a:miter lim="800000"/>
            </a:ln>
            <a:effectLst/>
          </p:spPr>
        </p:cxnSp>
        <p:cxnSp>
          <p:nvCxnSpPr>
            <p:cNvPr id="633" name="Straight Connector 632"/>
            <p:cNvCxnSpPr/>
            <p:nvPr/>
          </p:nvCxnSpPr>
          <p:spPr>
            <a:xfrm>
              <a:off x="10331174" y="2006530"/>
              <a:ext cx="33" cy="268599"/>
            </a:xfrm>
            <a:prstGeom prst="line">
              <a:avLst/>
            </a:prstGeom>
            <a:noFill/>
            <a:ln w="6350" cap="flat" cmpd="sng" algn="ctr">
              <a:solidFill>
                <a:srgbClr val="5B9BD5"/>
              </a:solidFill>
              <a:prstDash val="solid"/>
              <a:miter lim="800000"/>
            </a:ln>
            <a:effectLst/>
          </p:spPr>
        </p:cxnSp>
        <p:sp>
          <p:nvSpPr>
            <p:cNvPr id="634" name="Hexagon 633"/>
            <p:cNvSpPr/>
            <p:nvPr/>
          </p:nvSpPr>
          <p:spPr>
            <a:xfrm>
              <a:off x="106552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35" name="Hexagon 634"/>
            <p:cNvSpPr/>
            <p:nvPr/>
          </p:nvSpPr>
          <p:spPr>
            <a:xfrm>
              <a:off x="108861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36" name="Hexagon 635"/>
            <p:cNvSpPr/>
            <p:nvPr/>
          </p:nvSpPr>
          <p:spPr>
            <a:xfrm>
              <a:off x="106552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37" name="Hexagon 636"/>
            <p:cNvSpPr/>
            <p:nvPr/>
          </p:nvSpPr>
          <p:spPr>
            <a:xfrm>
              <a:off x="108861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38" name="Straight Connector 637"/>
            <p:cNvCxnSpPr/>
            <p:nvPr/>
          </p:nvCxnSpPr>
          <p:spPr>
            <a:xfrm>
              <a:off x="10792697" y="2248636"/>
              <a:ext cx="230937" cy="135637"/>
            </a:xfrm>
            <a:prstGeom prst="line">
              <a:avLst/>
            </a:prstGeom>
            <a:noFill/>
            <a:ln w="6350" cap="flat" cmpd="sng" algn="ctr">
              <a:solidFill>
                <a:srgbClr val="5B9BD5"/>
              </a:solidFill>
              <a:prstDash val="solid"/>
              <a:miter lim="800000"/>
            </a:ln>
            <a:effectLst/>
          </p:spPr>
        </p:cxnSp>
        <p:cxnSp>
          <p:nvCxnSpPr>
            <p:cNvPr id="639" name="Straight Connector 638"/>
            <p:cNvCxnSpPr/>
            <p:nvPr/>
          </p:nvCxnSpPr>
          <p:spPr>
            <a:xfrm>
              <a:off x="10792697" y="1977361"/>
              <a:ext cx="230937" cy="135637"/>
            </a:xfrm>
            <a:prstGeom prst="line">
              <a:avLst/>
            </a:prstGeom>
            <a:noFill/>
            <a:ln w="6350" cap="flat" cmpd="sng" algn="ctr">
              <a:solidFill>
                <a:srgbClr val="5B9BD5"/>
              </a:solidFill>
              <a:prstDash val="solid"/>
              <a:miter lim="800000"/>
            </a:ln>
            <a:effectLst/>
          </p:spPr>
        </p:cxnSp>
        <p:cxnSp>
          <p:nvCxnSpPr>
            <p:cNvPr id="640" name="Straight Connector 639"/>
            <p:cNvCxnSpPr/>
            <p:nvPr/>
          </p:nvCxnSpPr>
          <p:spPr>
            <a:xfrm>
              <a:off x="11019877" y="2107178"/>
              <a:ext cx="230937" cy="135637"/>
            </a:xfrm>
            <a:prstGeom prst="line">
              <a:avLst/>
            </a:prstGeom>
            <a:noFill/>
            <a:ln w="6350" cap="flat" cmpd="sng" algn="ctr">
              <a:solidFill>
                <a:srgbClr val="5B9BD5"/>
              </a:solidFill>
              <a:prstDash val="solid"/>
              <a:miter lim="800000"/>
            </a:ln>
            <a:effectLst/>
          </p:spPr>
        </p:cxnSp>
        <p:cxnSp>
          <p:nvCxnSpPr>
            <p:cNvPr id="641" name="Straight Connector 640"/>
            <p:cNvCxnSpPr/>
            <p:nvPr/>
          </p:nvCxnSpPr>
          <p:spPr>
            <a:xfrm flipH="1">
              <a:off x="11019877" y="2248636"/>
              <a:ext cx="230937" cy="135637"/>
            </a:xfrm>
            <a:prstGeom prst="line">
              <a:avLst/>
            </a:prstGeom>
            <a:noFill/>
            <a:ln w="6350" cap="flat" cmpd="sng" algn="ctr">
              <a:solidFill>
                <a:srgbClr val="5B9BD5"/>
              </a:solidFill>
              <a:prstDash val="solid"/>
              <a:miter lim="800000"/>
            </a:ln>
            <a:effectLst/>
          </p:spPr>
        </p:cxnSp>
        <p:cxnSp>
          <p:nvCxnSpPr>
            <p:cNvPr id="642" name="Straight Connector 641"/>
            <p:cNvCxnSpPr/>
            <p:nvPr/>
          </p:nvCxnSpPr>
          <p:spPr>
            <a:xfrm>
              <a:off x="11019878" y="2118819"/>
              <a:ext cx="33" cy="268599"/>
            </a:xfrm>
            <a:prstGeom prst="line">
              <a:avLst/>
            </a:prstGeom>
            <a:noFill/>
            <a:ln w="6350" cap="flat" cmpd="sng" algn="ctr">
              <a:solidFill>
                <a:srgbClr val="5B9BD5"/>
              </a:solidFill>
              <a:prstDash val="solid"/>
              <a:miter lim="800000"/>
            </a:ln>
            <a:effectLst/>
          </p:spPr>
        </p:cxnSp>
        <p:cxnSp>
          <p:nvCxnSpPr>
            <p:cNvPr id="643" name="Straight Connector 642"/>
            <p:cNvCxnSpPr/>
            <p:nvPr/>
          </p:nvCxnSpPr>
          <p:spPr>
            <a:xfrm flipV="1">
              <a:off x="10788974" y="2112998"/>
              <a:ext cx="230903" cy="129817"/>
            </a:xfrm>
            <a:prstGeom prst="line">
              <a:avLst/>
            </a:prstGeom>
            <a:noFill/>
            <a:ln w="6350" cap="flat" cmpd="sng" algn="ctr">
              <a:solidFill>
                <a:srgbClr val="5B9BD5"/>
              </a:solidFill>
              <a:prstDash val="solid"/>
              <a:miter lim="800000"/>
            </a:ln>
            <a:effectLst/>
          </p:spPr>
        </p:cxnSp>
        <p:cxnSp>
          <p:nvCxnSpPr>
            <p:cNvPr id="644" name="Straight Connector 643"/>
            <p:cNvCxnSpPr/>
            <p:nvPr/>
          </p:nvCxnSpPr>
          <p:spPr>
            <a:xfrm flipV="1">
              <a:off x="11019877" y="1971540"/>
              <a:ext cx="230937" cy="147278"/>
            </a:xfrm>
            <a:prstGeom prst="line">
              <a:avLst/>
            </a:prstGeom>
            <a:noFill/>
            <a:ln w="6350" cap="flat" cmpd="sng" algn="ctr">
              <a:solidFill>
                <a:srgbClr val="5B9BD5"/>
              </a:solidFill>
              <a:prstDash val="solid"/>
              <a:miter lim="800000"/>
            </a:ln>
            <a:effectLst/>
          </p:spPr>
        </p:cxnSp>
        <p:cxnSp>
          <p:nvCxnSpPr>
            <p:cNvPr id="645" name="Straight Connector 644"/>
            <p:cNvCxnSpPr/>
            <p:nvPr/>
          </p:nvCxnSpPr>
          <p:spPr>
            <a:xfrm>
              <a:off x="10792680" y="2001981"/>
              <a:ext cx="33" cy="268599"/>
            </a:xfrm>
            <a:prstGeom prst="line">
              <a:avLst/>
            </a:prstGeom>
            <a:noFill/>
            <a:ln w="6350" cap="flat" cmpd="sng" algn="ctr">
              <a:solidFill>
                <a:srgbClr val="5B9BD5"/>
              </a:solidFill>
              <a:prstDash val="solid"/>
              <a:miter lim="800000"/>
            </a:ln>
            <a:effectLst/>
          </p:spPr>
        </p:cxnSp>
        <p:sp>
          <p:nvSpPr>
            <p:cNvPr id="646" name="Hexagon 645"/>
            <p:cNvSpPr/>
            <p:nvPr/>
          </p:nvSpPr>
          <p:spPr>
            <a:xfrm>
              <a:off x="111142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47" name="Hexagon 646"/>
            <p:cNvSpPr/>
            <p:nvPr/>
          </p:nvSpPr>
          <p:spPr>
            <a:xfrm>
              <a:off x="1134519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48" name="Hexagon 647"/>
            <p:cNvSpPr/>
            <p:nvPr/>
          </p:nvSpPr>
          <p:spPr>
            <a:xfrm>
              <a:off x="111142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49" name="Hexagon 648"/>
            <p:cNvSpPr/>
            <p:nvPr/>
          </p:nvSpPr>
          <p:spPr>
            <a:xfrm>
              <a:off x="1134519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50" name="Straight Connector 649"/>
            <p:cNvCxnSpPr/>
            <p:nvPr/>
          </p:nvCxnSpPr>
          <p:spPr>
            <a:xfrm>
              <a:off x="11251717" y="2248636"/>
              <a:ext cx="230937" cy="135637"/>
            </a:xfrm>
            <a:prstGeom prst="line">
              <a:avLst/>
            </a:prstGeom>
            <a:noFill/>
            <a:ln w="6350" cap="flat" cmpd="sng" algn="ctr">
              <a:solidFill>
                <a:srgbClr val="5B9BD5"/>
              </a:solidFill>
              <a:prstDash val="solid"/>
              <a:miter lim="800000"/>
            </a:ln>
            <a:effectLst/>
          </p:spPr>
        </p:cxnSp>
        <p:cxnSp>
          <p:nvCxnSpPr>
            <p:cNvPr id="651" name="Straight Connector 650"/>
            <p:cNvCxnSpPr/>
            <p:nvPr/>
          </p:nvCxnSpPr>
          <p:spPr>
            <a:xfrm>
              <a:off x="11251717" y="1977361"/>
              <a:ext cx="230937" cy="135637"/>
            </a:xfrm>
            <a:prstGeom prst="line">
              <a:avLst/>
            </a:prstGeom>
            <a:noFill/>
            <a:ln w="6350" cap="flat" cmpd="sng" algn="ctr">
              <a:solidFill>
                <a:srgbClr val="5B9BD5"/>
              </a:solidFill>
              <a:prstDash val="solid"/>
              <a:miter lim="800000"/>
            </a:ln>
            <a:effectLst/>
          </p:spPr>
        </p:cxnSp>
        <p:cxnSp>
          <p:nvCxnSpPr>
            <p:cNvPr id="652" name="Straight Connector 651"/>
            <p:cNvCxnSpPr/>
            <p:nvPr/>
          </p:nvCxnSpPr>
          <p:spPr>
            <a:xfrm>
              <a:off x="11478898" y="2118819"/>
              <a:ext cx="33" cy="268599"/>
            </a:xfrm>
            <a:prstGeom prst="line">
              <a:avLst/>
            </a:prstGeom>
            <a:noFill/>
            <a:ln w="6350" cap="flat" cmpd="sng" algn="ctr">
              <a:solidFill>
                <a:srgbClr val="5B9BD5"/>
              </a:solidFill>
              <a:prstDash val="solid"/>
              <a:miter lim="800000"/>
            </a:ln>
            <a:effectLst/>
          </p:spPr>
        </p:cxnSp>
        <p:cxnSp>
          <p:nvCxnSpPr>
            <p:cNvPr id="653" name="Straight Connector 652"/>
            <p:cNvCxnSpPr/>
            <p:nvPr/>
          </p:nvCxnSpPr>
          <p:spPr>
            <a:xfrm flipV="1">
              <a:off x="11247994" y="2112998"/>
              <a:ext cx="230903" cy="129817"/>
            </a:xfrm>
            <a:prstGeom prst="line">
              <a:avLst/>
            </a:prstGeom>
            <a:noFill/>
            <a:ln w="6350" cap="flat" cmpd="sng" algn="ctr">
              <a:solidFill>
                <a:srgbClr val="5B9BD5"/>
              </a:solidFill>
              <a:prstDash val="solid"/>
              <a:miter lim="800000"/>
            </a:ln>
            <a:effectLst/>
          </p:spPr>
        </p:cxnSp>
        <p:cxnSp>
          <p:nvCxnSpPr>
            <p:cNvPr id="654" name="Straight Connector 653"/>
            <p:cNvCxnSpPr/>
            <p:nvPr/>
          </p:nvCxnSpPr>
          <p:spPr>
            <a:xfrm>
              <a:off x="11251700" y="2001981"/>
              <a:ext cx="33" cy="268599"/>
            </a:xfrm>
            <a:prstGeom prst="line">
              <a:avLst/>
            </a:prstGeom>
            <a:noFill/>
            <a:ln w="6350" cap="flat" cmpd="sng" algn="ctr">
              <a:solidFill>
                <a:srgbClr val="5B9BD5"/>
              </a:solidFill>
              <a:prstDash val="solid"/>
              <a:miter lim="800000"/>
            </a:ln>
            <a:effectLst/>
          </p:spPr>
        </p:cxnSp>
        <p:sp>
          <p:nvSpPr>
            <p:cNvPr id="693" name="TextBox 692"/>
            <p:cNvSpPr txBox="1"/>
            <p:nvPr/>
          </p:nvSpPr>
          <p:spPr>
            <a:xfrm>
              <a:off x="5018187" y="1896191"/>
              <a:ext cx="2784226" cy="523220"/>
            </a:xfrm>
            <a:prstGeom prst="rect">
              <a:avLst/>
            </a:prstGeom>
            <a:noFill/>
          </p:spPr>
          <p:txBody>
            <a:bodyPr wrap="square" rtlCol="0">
              <a:spAutoFit/>
            </a:bodyPr>
            <a:lstStyle/>
            <a:p>
              <a:pPr defTabSz="896386"/>
              <a:r>
                <a:rPr lang="en-US" sz="2745" dirty="0" err="1">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745" dirty="0">
                <a:latin typeface="Segoe UI Semibold" panose="020B0702040204020203" pitchFamily="34" charset="0"/>
                <a:ea typeface="Segoe UI Black" panose="020B0A02040204020203" pitchFamily="34" charset="0"/>
                <a:cs typeface="Segoe UI Semibold" panose="020B0702040204020203" pitchFamily="34" charset="0"/>
              </a:endParaRPr>
            </a:p>
          </p:txBody>
        </p:sp>
      </p:grpSp>
      <p:sp>
        <p:nvSpPr>
          <p:cNvPr id="694" name="TextBox 693"/>
          <p:cNvSpPr txBox="1"/>
          <p:nvPr/>
        </p:nvSpPr>
        <p:spPr>
          <a:xfrm>
            <a:off x="3879052" y="2906381"/>
            <a:ext cx="1312906" cy="271554"/>
          </a:xfrm>
          <a:prstGeom prst="rect">
            <a:avLst/>
          </a:prstGeom>
          <a:noFill/>
        </p:spPr>
        <p:txBody>
          <a:bodyPr wrap="square" rtlCol="0">
            <a:spAutoFit/>
          </a:bodyPr>
          <a:lstStyle/>
          <a:p>
            <a:pPr defTabSz="896386"/>
            <a:r>
              <a:rPr lang="en-US" sz="1176" b="1" dirty="0">
                <a:solidFill>
                  <a:srgbClr val="FFFFFF"/>
                </a:solidFill>
                <a:latin typeface="Segoe UI Light"/>
              </a:rPr>
              <a:t>Rolling Upgrades</a:t>
            </a:r>
          </a:p>
        </p:txBody>
      </p:sp>
      <p:sp>
        <p:nvSpPr>
          <p:cNvPr id="695" name="TextBox 694"/>
          <p:cNvSpPr txBox="1"/>
          <p:nvPr/>
        </p:nvSpPr>
        <p:spPr>
          <a:xfrm>
            <a:off x="5214920" y="3166341"/>
            <a:ext cx="1312906" cy="271554"/>
          </a:xfrm>
          <a:prstGeom prst="rect">
            <a:avLst/>
          </a:prstGeom>
          <a:noFill/>
        </p:spPr>
        <p:txBody>
          <a:bodyPr wrap="square" rtlCol="0">
            <a:spAutoFit/>
          </a:bodyPr>
          <a:lstStyle/>
          <a:p>
            <a:pPr defTabSz="896386"/>
            <a:r>
              <a:rPr lang="en-US" sz="1176" b="1" dirty="0">
                <a:solidFill>
                  <a:srgbClr val="FFFFFF"/>
                </a:solidFill>
                <a:latin typeface="Segoe UI Light"/>
              </a:rPr>
              <a:t>Stateful Services</a:t>
            </a:r>
          </a:p>
        </p:txBody>
      </p:sp>
      <p:sp>
        <p:nvSpPr>
          <p:cNvPr id="696" name="TextBox 695"/>
          <p:cNvSpPr txBox="1"/>
          <p:nvPr/>
        </p:nvSpPr>
        <p:spPr>
          <a:xfrm>
            <a:off x="5707703" y="2936818"/>
            <a:ext cx="1312906" cy="271554"/>
          </a:xfrm>
          <a:prstGeom prst="rect">
            <a:avLst/>
          </a:prstGeom>
          <a:noFill/>
        </p:spPr>
        <p:txBody>
          <a:bodyPr wrap="square" rtlCol="0">
            <a:spAutoFit/>
          </a:bodyPr>
          <a:lstStyle/>
          <a:p>
            <a:pPr defTabSz="896386"/>
            <a:r>
              <a:rPr lang="en-US" sz="1176" b="1" dirty="0">
                <a:solidFill>
                  <a:srgbClr val="FFFFFF"/>
                </a:solidFill>
                <a:latin typeface="Segoe UI Light"/>
              </a:rPr>
              <a:t>Low Latency</a:t>
            </a:r>
          </a:p>
        </p:txBody>
      </p:sp>
      <p:sp>
        <p:nvSpPr>
          <p:cNvPr id="697" name="TextBox 696"/>
          <p:cNvSpPr txBox="1"/>
          <p:nvPr/>
        </p:nvSpPr>
        <p:spPr>
          <a:xfrm>
            <a:off x="7463733" y="3030635"/>
            <a:ext cx="1312906" cy="452590"/>
          </a:xfrm>
          <a:prstGeom prst="rect">
            <a:avLst/>
          </a:prstGeom>
          <a:noFill/>
        </p:spPr>
        <p:txBody>
          <a:bodyPr wrap="square" rtlCol="0">
            <a:spAutoFit/>
          </a:bodyPr>
          <a:lstStyle/>
          <a:p>
            <a:pPr algn="ctr" defTabSz="896386"/>
            <a:r>
              <a:rPr lang="en-US" sz="1176" b="1" dirty="0">
                <a:solidFill>
                  <a:srgbClr val="FFFFFF"/>
                </a:solidFill>
                <a:latin typeface="Segoe UI Light"/>
              </a:rPr>
              <a:t>Fast Startup &amp; Shutdown</a:t>
            </a:r>
          </a:p>
        </p:txBody>
      </p:sp>
      <p:sp>
        <p:nvSpPr>
          <p:cNvPr id="698" name="TextBox 697"/>
          <p:cNvSpPr txBox="1"/>
          <p:nvPr/>
        </p:nvSpPr>
        <p:spPr>
          <a:xfrm>
            <a:off x="8398943" y="2524845"/>
            <a:ext cx="1707687" cy="452590"/>
          </a:xfrm>
          <a:prstGeom prst="rect">
            <a:avLst/>
          </a:prstGeom>
          <a:noFill/>
        </p:spPr>
        <p:txBody>
          <a:bodyPr wrap="square" rtlCol="0">
            <a:spAutoFit/>
          </a:bodyPr>
          <a:lstStyle/>
          <a:p>
            <a:pPr defTabSz="896386"/>
            <a:r>
              <a:rPr lang="en-US" sz="1176" b="1" dirty="0">
                <a:solidFill>
                  <a:srgbClr val="FFFFFF"/>
                </a:solidFill>
                <a:latin typeface="Segoe UI Light"/>
              </a:rPr>
              <a:t>Code Orchestration &amp; Lifecycle Management</a:t>
            </a:r>
          </a:p>
        </p:txBody>
      </p:sp>
      <p:sp>
        <p:nvSpPr>
          <p:cNvPr id="699" name="TextBox 698"/>
          <p:cNvSpPr txBox="1"/>
          <p:nvPr/>
        </p:nvSpPr>
        <p:spPr>
          <a:xfrm>
            <a:off x="9849819" y="2888522"/>
            <a:ext cx="1526624" cy="454227"/>
          </a:xfrm>
          <a:prstGeom prst="rect">
            <a:avLst/>
          </a:prstGeom>
          <a:noFill/>
        </p:spPr>
        <p:txBody>
          <a:bodyPr wrap="square" rtlCol="0">
            <a:spAutoFit/>
          </a:bodyPr>
          <a:lstStyle/>
          <a:p>
            <a:pPr algn="ctr" defTabSz="896386"/>
            <a:r>
              <a:rPr lang="en-US" sz="1176" b="1" dirty="0">
                <a:solidFill>
                  <a:srgbClr val="FFFFFF"/>
                </a:solidFill>
                <a:latin typeface="Segoe UI Light"/>
              </a:rPr>
              <a:t>Replication &amp; Failover</a:t>
            </a:r>
          </a:p>
        </p:txBody>
      </p:sp>
      <p:sp>
        <p:nvSpPr>
          <p:cNvPr id="700" name="TextBox 699"/>
          <p:cNvSpPr txBox="1"/>
          <p:nvPr/>
        </p:nvSpPr>
        <p:spPr>
          <a:xfrm>
            <a:off x="663809" y="2869607"/>
            <a:ext cx="1160098" cy="633625"/>
          </a:xfrm>
          <a:prstGeom prst="rect">
            <a:avLst/>
          </a:prstGeom>
          <a:noFill/>
        </p:spPr>
        <p:txBody>
          <a:bodyPr wrap="square" rtlCol="0">
            <a:spAutoFit/>
          </a:bodyPr>
          <a:lstStyle/>
          <a:p>
            <a:pPr algn="ctr" defTabSz="896386"/>
            <a:r>
              <a:rPr lang="en-US" sz="1176" b="1" dirty="0">
                <a:solidFill>
                  <a:srgbClr val="FFFFFF"/>
                </a:solidFill>
                <a:latin typeface="Segoe UI Light"/>
              </a:rPr>
              <a:t>Simple programming models</a:t>
            </a:r>
          </a:p>
        </p:txBody>
      </p:sp>
      <p:sp>
        <p:nvSpPr>
          <p:cNvPr id="701" name="TextBox 700"/>
          <p:cNvSpPr txBox="1"/>
          <p:nvPr/>
        </p:nvSpPr>
        <p:spPr>
          <a:xfrm>
            <a:off x="8750616" y="3143149"/>
            <a:ext cx="1669142" cy="271554"/>
          </a:xfrm>
          <a:prstGeom prst="rect">
            <a:avLst/>
          </a:prstGeom>
          <a:noFill/>
        </p:spPr>
        <p:txBody>
          <a:bodyPr wrap="square" rtlCol="0">
            <a:spAutoFit/>
          </a:bodyPr>
          <a:lstStyle/>
          <a:p>
            <a:pPr defTabSz="896386"/>
            <a:r>
              <a:rPr lang="en-US" sz="1176" b="1" dirty="0">
                <a:solidFill>
                  <a:srgbClr val="FFFFFF"/>
                </a:solidFill>
                <a:latin typeface="Segoe UI Light"/>
              </a:rPr>
              <a:t>Resource Management</a:t>
            </a:r>
          </a:p>
        </p:txBody>
      </p:sp>
      <p:sp>
        <p:nvSpPr>
          <p:cNvPr id="702" name="TextBox 701"/>
          <p:cNvSpPr txBox="1"/>
          <p:nvPr/>
        </p:nvSpPr>
        <p:spPr>
          <a:xfrm>
            <a:off x="10214557" y="2641144"/>
            <a:ext cx="1376294" cy="271554"/>
          </a:xfrm>
          <a:prstGeom prst="rect">
            <a:avLst/>
          </a:prstGeom>
          <a:noFill/>
        </p:spPr>
        <p:txBody>
          <a:bodyPr wrap="square" rtlCol="0">
            <a:spAutoFit/>
          </a:bodyPr>
          <a:lstStyle/>
          <a:p>
            <a:pPr defTabSz="896386"/>
            <a:r>
              <a:rPr lang="en-US" sz="1176" b="1" dirty="0">
                <a:solidFill>
                  <a:srgbClr val="FFFFFF"/>
                </a:solidFill>
                <a:latin typeface="Segoe UI Light"/>
              </a:rPr>
              <a:t>Self-healing</a:t>
            </a:r>
          </a:p>
        </p:txBody>
      </p:sp>
      <p:sp>
        <p:nvSpPr>
          <p:cNvPr id="703" name="TextBox 702"/>
          <p:cNvSpPr txBox="1"/>
          <p:nvPr/>
        </p:nvSpPr>
        <p:spPr>
          <a:xfrm>
            <a:off x="3469569" y="2603983"/>
            <a:ext cx="1332950" cy="271554"/>
          </a:xfrm>
          <a:prstGeom prst="rect">
            <a:avLst/>
          </a:prstGeom>
          <a:noFill/>
        </p:spPr>
        <p:txBody>
          <a:bodyPr wrap="square" rtlCol="0">
            <a:spAutoFit/>
          </a:bodyPr>
          <a:lstStyle/>
          <a:p>
            <a:pPr defTabSz="896386"/>
            <a:r>
              <a:rPr lang="en-US" sz="1176" b="1" dirty="0">
                <a:solidFill>
                  <a:srgbClr val="FFFFFF"/>
                </a:solidFill>
                <a:latin typeface="Segoe UI Light"/>
              </a:rPr>
              <a:t>Data Partitioning</a:t>
            </a:r>
          </a:p>
        </p:txBody>
      </p:sp>
      <p:sp>
        <p:nvSpPr>
          <p:cNvPr id="704" name="TextBox 703"/>
          <p:cNvSpPr txBox="1"/>
          <p:nvPr/>
        </p:nvSpPr>
        <p:spPr>
          <a:xfrm>
            <a:off x="3523843" y="3212186"/>
            <a:ext cx="1508221" cy="271554"/>
          </a:xfrm>
          <a:prstGeom prst="rect">
            <a:avLst/>
          </a:prstGeom>
          <a:noFill/>
        </p:spPr>
        <p:txBody>
          <a:bodyPr wrap="square" rtlCol="0">
            <a:spAutoFit/>
          </a:bodyPr>
          <a:lstStyle/>
          <a:p>
            <a:pPr defTabSz="896386"/>
            <a:r>
              <a:rPr lang="en-US" sz="1176" b="1" dirty="0">
                <a:solidFill>
                  <a:srgbClr val="FFFFFF"/>
                </a:solidFill>
                <a:latin typeface="Segoe UI Light"/>
              </a:rPr>
              <a:t>Automated Rollback</a:t>
            </a:r>
          </a:p>
        </p:txBody>
      </p:sp>
      <p:sp>
        <p:nvSpPr>
          <p:cNvPr id="705" name="TextBox 704"/>
          <p:cNvSpPr txBox="1"/>
          <p:nvPr/>
        </p:nvSpPr>
        <p:spPr>
          <a:xfrm>
            <a:off x="7199259" y="2544330"/>
            <a:ext cx="1312906" cy="454227"/>
          </a:xfrm>
          <a:prstGeom prst="rect">
            <a:avLst/>
          </a:prstGeom>
          <a:noFill/>
        </p:spPr>
        <p:txBody>
          <a:bodyPr wrap="square" rtlCol="0">
            <a:spAutoFit/>
          </a:bodyPr>
          <a:lstStyle/>
          <a:p>
            <a:pPr algn="ctr" defTabSz="896386"/>
            <a:r>
              <a:rPr lang="en-US" sz="1176" b="1" dirty="0">
                <a:solidFill>
                  <a:srgbClr val="FFFFFF"/>
                </a:solidFill>
                <a:latin typeface="Segoe UI Light"/>
              </a:rPr>
              <a:t>Health Monitoring</a:t>
            </a:r>
          </a:p>
        </p:txBody>
      </p:sp>
      <p:sp>
        <p:nvSpPr>
          <p:cNvPr id="706" name="TextBox 705"/>
          <p:cNvSpPr txBox="1"/>
          <p:nvPr/>
        </p:nvSpPr>
        <p:spPr>
          <a:xfrm>
            <a:off x="6718636" y="2948642"/>
            <a:ext cx="1332950" cy="452590"/>
          </a:xfrm>
          <a:prstGeom prst="rect">
            <a:avLst/>
          </a:prstGeom>
          <a:noFill/>
        </p:spPr>
        <p:txBody>
          <a:bodyPr wrap="square" rtlCol="0">
            <a:spAutoFit/>
          </a:bodyPr>
          <a:lstStyle/>
          <a:p>
            <a:pPr defTabSz="896386"/>
            <a:r>
              <a:rPr lang="en-US" sz="1176" b="1" dirty="0">
                <a:solidFill>
                  <a:srgbClr val="FFFFFF"/>
                </a:solidFill>
                <a:latin typeface="Segoe UI Light"/>
              </a:rPr>
              <a:t>Placement Constraints</a:t>
            </a:r>
          </a:p>
        </p:txBody>
      </p:sp>
      <p:grpSp>
        <p:nvGrpSpPr>
          <p:cNvPr id="2" name="Group 1"/>
          <p:cNvGrpSpPr/>
          <p:nvPr/>
        </p:nvGrpSpPr>
        <p:grpSpPr>
          <a:xfrm>
            <a:off x="878470" y="4215302"/>
            <a:ext cx="2258181" cy="1800631"/>
            <a:chOff x="896085" y="4299331"/>
            <a:chExt cx="2303462" cy="1836737"/>
          </a:xfrm>
        </p:grpSpPr>
        <p:sp>
          <p:nvSpPr>
            <p:cNvPr id="725" name="TextBox 724"/>
            <p:cNvSpPr txBox="1"/>
            <p:nvPr/>
          </p:nvSpPr>
          <p:spPr bwMode="auto">
            <a:xfrm>
              <a:off x="1405672" y="5509006"/>
              <a:ext cx="1284288" cy="627062"/>
            </a:xfrm>
            <a:prstGeom prst="rect">
              <a:avLst/>
            </a:prstGeom>
            <a:noFill/>
          </p:spPr>
          <p:txBody>
            <a:bodyPr lIns="179285" tIns="143428" rIns="179285" bIns="143428">
              <a:spAutoFit/>
            </a:bodyPr>
            <a:lstStyle/>
            <a:p>
              <a:pPr defTabSz="914367">
                <a:lnSpc>
                  <a:spcPct val="90000"/>
                </a:lnSpc>
                <a:spcAft>
                  <a:spcPts val="588"/>
                </a:spcAft>
                <a:defRPr/>
              </a:pPr>
              <a:r>
                <a:rPr lang="en-US" sz="2353" kern="0" dirty="0">
                  <a:solidFill>
                    <a:prstClr val="black"/>
                  </a:solidFill>
                  <a:latin typeface="Segoe UI"/>
                  <a:ea typeface="MS PGothic" pitchFamily="34" charset="-128"/>
                </a:rPr>
                <a:t>Azure</a:t>
              </a:r>
            </a:p>
          </p:txBody>
        </p:sp>
        <p:sp>
          <p:nvSpPr>
            <p:cNvPr id="726" name="Freeform 725"/>
            <p:cNvSpPr>
              <a:spLocks/>
            </p:cNvSpPr>
            <p:nvPr/>
          </p:nvSpPr>
          <p:spPr bwMode="auto">
            <a:xfrm>
              <a:off x="896085" y="4299331"/>
              <a:ext cx="2303462" cy="1274762"/>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ED7D31">
                <a:lumMod val="50000"/>
                <a:lumOff val="50000"/>
              </a:srgbClr>
            </a:solidFill>
            <a:ln>
              <a:noFill/>
            </a:ln>
          </p:spPr>
          <p:txBody>
            <a:bodyPr/>
            <a:lstStyle/>
            <a:p>
              <a:pPr defTabSz="914367">
                <a:defRPr/>
              </a:pPr>
              <a:endParaRPr lang="en-US" sz="1765" kern="0">
                <a:solidFill>
                  <a:prstClr val="black"/>
                </a:solidFill>
                <a:latin typeface="Segoe UI"/>
                <a:ea typeface="MS PGothic" pitchFamily="34" charset="-128"/>
              </a:endParaRPr>
            </a:p>
          </p:txBody>
        </p:sp>
      </p:grpSp>
      <p:grpSp>
        <p:nvGrpSpPr>
          <p:cNvPr id="729" name="Group 728"/>
          <p:cNvGrpSpPr>
            <a:grpSpLocks/>
          </p:cNvGrpSpPr>
          <p:nvPr/>
        </p:nvGrpSpPr>
        <p:grpSpPr bwMode="auto">
          <a:xfrm>
            <a:off x="4802519" y="4082102"/>
            <a:ext cx="2514970" cy="2004850"/>
            <a:chOff x="4935683" y="4831160"/>
            <a:chExt cx="2564826" cy="2045697"/>
          </a:xfrm>
        </p:grpSpPr>
        <p:sp>
          <p:nvSpPr>
            <p:cNvPr id="730" name="TextBox 729"/>
            <p:cNvSpPr txBox="1"/>
            <p:nvPr/>
          </p:nvSpPr>
          <p:spPr>
            <a:xfrm>
              <a:off x="4935683" y="6249597"/>
              <a:ext cx="2564826" cy="627260"/>
            </a:xfrm>
            <a:prstGeom prst="rect">
              <a:avLst/>
            </a:prstGeom>
            <a:noFill/>
          </p:spPr>
          <p:txBody>
            <a:bodyPr lIns="179285" tIns="143428" rIns="179285" bIns="143428">
              <a:spAutoFit/>
            </a:bodyPr>
            <a:lstStyle/>
            <a:p>
              <a:pPr algn="ctr" defTabSz="914367">
                <a:lnSpc>
                  <a:spcPct val="90000"/>
                </a:lnSpc>
                <a:spcAft>
                  <a:spcPts val="588"/>
                </a:spcAft>
                <a:defRPr/>
              </a:pPr>
              <a:r>
                <a:rPr lang="en-US" sz="2353" kern="0" dirty="0">
                  <a:solidFill>
                    <a:prstClr val="black"/>
                  </a:solidFill>
                  <a:latin typeface="Segoe UI"/>
                  <a:ea typeface="MS PGothic" pitchFamily="34" charset="-128"/>
                </a:rPr>
                <a:t>Private cloud</a:t>
              </a:r>
            </a:p>
          </p:txBody>
        </p:sp>
        <p:grpSp>
          <p:nvGrpSpPr>
            <p:cNvPr id="732" name="Group 8"/>
            <p:cNvGrpSpPr>
              <a:grpSpLocks noChangeAspect="1"/>
            </p:cNvGrpSpPr>
            <p:nvPr/>
          </p:nvGrpSpPr>
          <p:grpSpPr bwMode="auto">
            <a:xfrm>
              <a:off x="5313388" y="4831160"/>
              <a:ext cx="1809416" cy="1808295"/>
              <a:chOff x="4385" y="3099"/>
              <a:chExt cx="1613" cy="1612"/>
            </a:xfrm>
          </p:grpSpPr>
          <p:sp>
            <p:nvSpPr>
              <p:cNvPr id="733"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4" name="Rectangle 9"/>
              <p:cNvSpPr>
                <a:spLocks noChangeArrowheads="1"/>
              </p:cNvSpPr>
              <p:nvPr/>
            </p:nvSpPr>
            <p:spPr bwMode="auto">
              <a:xfrm>
                <a:off x="5494" y="3463"/>
                <a:ext cx="253" cy="89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5" name="Rectangle 10"/>
              <p:cNvSpPr>
                <a:spLocks noChangeArrowheads="1"/>
              </p:cNvSpPr>
              <p:nvPr/>
            </p:nvSpPr>
            <p:spPr bwMode="auto">
              <a:xfrm>
                <a:off x="4638" y="3463"/>
                <a:ext cx="253" cy="89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6" name="Rectangle 11"/>
              <p:cNvSpPr>
                <a:spLocks noChangeArrowheads="1"/>
              </p:cNvSpPr>
              <p:nvPr/>
            </p:nvSpPr>
            <p:spPr bwMode="auto">
              <a:xfrm>
                <a:off x="4703" y="3531"/>
                <a:ext cx="314" cy="8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7" name="Rectangle 736"/>
              <p:cNvSpPr>
                <a:spLocks noChangeArrowheads="1"/>
              </p:cNvSpPr>
              <p:nvPr/>
            </p:nvSpPr>
            <p:spPr bwMode="auto">
              <a:xfrm>
                <a:off x="5367" y="3653"/>
                <a:ext cx="313" cy="70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8" name="Rectangle 13"/>
              <p:cNvSpPr>
                <a:spLocks noChangeArrowheads="1"/>
              </p:cNvSpPr>
              <p:nvPr/>
            </p:nvSpPr>
            <p:spPr bwMode="auto">
              <a:xfrm>
                <a:off x="4968" y="3779"/>
                <a:ext cx="463" cy="576"/>
              </a:xfrm>
              <a:prstGeom prst="rect">
                <a:avLst/>
              </a:prstGeom>
              <a:solidFill>
                <a:srgbClr val="4454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9" name="Rectangle 14"/>
              <p:cNvSpPr>
                <a:spLocks noChangeArrowheads="1"/>
              </p:cNvSpPr>
              <p:nvPr/>
            </p:nvSpPr>
            <p:spPr bwMode="auto">
              <a:xfrm>
                <a:off x="4945" y="3762"/>
                <a:ext cx="508" cy="17"/>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0" name="Rectangle 15"/>
              <p:cNvSpPr>
                <a:spLocks noChangeArrowheads="1"/>
              </p:cNvSpPr>
              <p:nvPr/>
            </p:nvSpPr>
            <p:spPr bwMode="auto">
              <a:xfrm>
                <a:off x="5223" y="4239"/>
                <a:ext cx="61" cy="116"/>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1" name="Rectangle 16"/>
              <p:cNvSpPr>
                <a:spLocks noChangeArrowheads="1"/>
              </p:cNvSpPr>
              <p:nvPr/>
            </p:nvSpPr>
            <p:spPr bwMode="auto">
              <a:xfrm>
                <a:off x="5117" y="4239"/>
                <a:ext cx="61" cy="116"/>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2" name="Rectangle 17"/>
              <p:cNvSpPr>
                <a:spLocks noChangeArrowheads="1"/>
              </p:cNvSpPr>
              <p:nvPr/>
            </p:nvSpPr>
            <p:spPr bwMode="auto">
              <a:xfrm>
                <a:off x="5015" y="3831"/>
                <a:ext cx="371" cy="59"/>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3" name="Rectangle 18"/>
              <p:cNvSpPr>
                <a:spLocks noChangeArrowheads="1"/>
              </p:cNvSpPr>
              <p:nvPr/>
            </p:nvSpPr>
            <p:spPr bwMode="auto">
              <a:xfrm>
                <a:off x="5015" y="3935"/>
                <a:ext cx="371" cy="59"/>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4" name="Rectangle 19"/>
              <p:cNvSpPr>
                <a:spLocks noChangeArrowheads="1"/>
              </p:cNvSpPr>
              <p:nvPr/>
            </p:nvSpPr>
            <p:spPr bwMode="auto">
              <a:xfrm>
                <a:off x="5015" y="4038"/>
                <a:ext cx="371" cy="61"/>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5" name="Rectangle 20"/>
              <p:cNvSpPr>
                <a:spLocks noChangeArrowheads="1"/>
              </p:cNvSpPr>
              <p:nvPr/>
            </p:nvSpPr>
            <p:spPr bwMode="auto">
              <a:xfrm>
                <a:off x="5015" y="4141"/>
                <a:ext cx="371" cy="61"/>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6" name="Rectangle 21"/>
              <p:cNvSpPr>
                <a:spLocks noChangeArrowheads="1"/>
              </p:cNvSpPr>
              <p:nvPr/>
            </p:nvSpPr>
            <p:spPr bwMode="auto">
              <a:xfrm>
                <a:off x="5043" y="3690"/>
                <a:ext cx="180"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grpSp>
      </p:grpSp>
      <p:grpSp>
        <p:nvGrpSpPr>
          <p:cNvPr id="4" name="Group 3"/>
          <p:cNvGrpSpPr/>
          <p:nvPr/>
        </p:nvGrpSpPr>
        <p:grpSpPr>
          <a:xfrm>
            <a:off x="8864257" y="4326853"/>
            <a:ext cx="2258181" cy="1786624"/>
            <a:chOff x="9042003" y="4413119"/>
            <a:chExt cx="2303462" cy="1822450"/>
          </a:xfrm>
        </p:grpSpPr>
        <p:sp>
          <p:nvSpPr>
            <p:cNvPr id="747" name="TextBox 746"/>
            <p:cNvSpPr txBox="1"/>
            <p:nvPr/>
          </p:nvSpPr>
          <p:spPr bwMode="auto">
            <a:xfrm>
              <a:off x="9118203" y="5608507"/>
              <a:ext cx="2151062" cy="627062"/>
            </a:xfrm>
            <a:prstGeom prst="rect">
              <a:avLst/>
            </a:prstGeom>
            <a:noFill/>
          </p:spPr>
          <p:txBody>
            <a:bodyPr lIns="179285" tIns="143428" rIns="179285" bIns="143428">
              <a:spAutoFit/>
            </a:bodyPr>
            <a:lstStyle/>
            <a:p>
              <a:pPr defTabSz="914367">
                <a:lnSpc>
                  <a:spcPct val="90000"/>
                </a:lnSpc>
                <a:spcAft>
                  <a:spcPts val="588"/>
                </a:spcAft>
                <a:defRPr/>
              </a:pPr>
              <a:r>
                <a:rPr lang="en-US" sz="2353" kern="0" dirty="0">
                  <a:solidFill>
                    <a:prstClr val="black"/>
                  </a:solidFill>
                  <a:latin typeface="Segoe UI"/>
                  <a:ea typeface="MS PGothic" pitchFamily="34" charset="-128"/>
                </a:rPr>
                <a:t>Other clouds</a:t>
              </a:r>
            </a:p>
          </p:txBody>
        </p:sp>
        <p:sp>
          <p:nvSpPr>
            <p:cNvPr id="748" name="Freeform 747"/>
            <p:cNvSpPr>
              <a:spLocks/>
            </p:cNvSpPr>
            <p:nvPr/>
          </p:nvSpPr>
          <p:spPr bwMode="auto">
            <a:xfrm>
              <a:off x="9042003" y="4413119"/>
              <a:ext cx="2303462" cy="1274763"/>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000">
                <a:lumMod val="40000"/>
                <a:lumOff val="60000"/>
              </a:srgbClr>
            </a:solidFill>
            <a:ln>
              <a:noFill/>
            </a:ln>
          </p:spPr>
          <p:txBody>
            <a:bodyPr/>
            <a:lstStyle/>
            <a:p>
              <a:pPr defTabSz="914367">
                <a:defRPr/>
              </a:pPr>
              <a:endParaRPr lang="en-US" sz="1765" kern="0">
                <a:solidFill>
                  <a:prstClr val="black"/>
                </a:solidFill>
                <a:latin typeface="Segoe UI"/>
                <a:ea typeface="MS PGothic" pitchFamily="34" charset="-128"/>
              </a:endParaRPr>
            </a:p>
          </p:txBody>
        </p:sp>
      </p:grpSp>
    </p:spTree>
    <p:extLst>
      <p:ext uri="{BB962C8B-B14F-4D97-AF65-F5344CB8AC3E}">
        <p14:creationId xmlns:p14="http://schemas.microsoft.com/office/powerpoint/2010/main" val="11055694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800"/>
                                  </p:stCondLst>
                                  <p:childTnLst>
                                    <p:set>
                                      <p:cBhvr>
                                        <p:cTn id="6" dur="1" fill="hold">
                                          <p:stCondLst>
                                            <p:cond delay="0"/>
                                          </p:stCondLst>
                                        </p:cTn>
                                        <p:tgtEl>
                                          <p:spTgt spid="356"/>
                                        </p:tgtEl>
                                        <p:attrNameLst>
                                          <p:attrName>style.visibility</p:attrName>
                                        </p:attrNameLst>
                                      </p:cBhvr>
                                      <p:to>
                                        <p:strVal val="visible"/>
                                      </p:to>
                                    </p:set>
                                    <p:anim calcmode="lin" valueType="num">
                                      <p:cBhvr additive="base">
                                        <p:cTn id="7" dur="500"/>
                                        <p:tgtEl>
                                          <p:spTgt spid="356"/>
                                        </p:tgtEl>
                                        <p:attrNameLst>
                                          <p:attrName>ppt_y</p:attrName>
                                        </p:attrNameLst>
                                      </p:cBhvr>
                                      <p:tavLst>
                                        <p:tav tm="0">
                                          <p:val>
                                            <p:strVal val="#ppt_y-#ppt_h*1.125000"/>
                                          </p:val>
                                        </p:tav>
                                        <p:tav tm="100000">
                                          <p:val>
                                            <p:strVal val="#ppt_y"/>
                                          </p:val>
                                        </p:tav>
                                      </p:tavLst>
                                    </p:anim>
                                    <p:animEffect transition="in" filter="wipe(down)">
                                      <p:cBhvr>
                                        <p:cTn id="8" dur="500"/>
                                        <p:tgtEl>
                                          <p:spTgt spid="356"/>
                                        </p:tgtEl>
                                      </p:cBhvr>
                                    </p:animEffect>
                                  </p:childTnLst>
                                </p:cTn>
                              </p:par>
                              <p:par>
                                <p:cTn id="9" presetID="12" presetClass="entr" presetSubtype="1" fill="hold" grpId="0" nodeType="withEffect">
                                  <p:stCondLst>
                                    <p:cond delay="800"/>
                                  </p:stCondLst>
                                  <p:childTnLst>
                                    <p:set>
                                      <p:cBhvr>
                                        <p:cTn id="10" dur="1" fill="hold">
                                          <p:stCondLst>
                                            <p:cond delay="0"/>
                                          </p:stCondLst>
                                        </p:cTn>
                                        <p:tgtEl>
                                          <p:spTgt spid="357"/>
                                        </p:tgtEl>
                                        <p:attrNameLst>
                                          <p:attrName>style.visibility</p:attrName>
                                        </p:attrNameLst>
                                      </p:cBhvr>
                                      <p:to>
                                        <p:strVal val="visible"/>
                                      </p:to>
                                    </p:set>
                                    <p:anim calcmode="lin" valueType="num">
                                      <p:cBhvr additive="base">
                                        <p:cTn id="11" dur="500"/>
                                        <p:tgtEl>
                                          <p:spTgt spid="357"/>
                                        </p:tgtEl>
                                        <p:attrNameLst>
                                          <p:attrName>ppt_y</p:attrName>
                                        </p:attrNameLst>
                                      </p:cBhvr>
                                      <p:tavLst>
                                        <p:tav tm="0">
                                          <p:val>
                                            <p:strVal val="#ppt_y-#ppt_h*1.125000"/>
                                          </p:val>
                                        </p:tav>
                                        <p:tav tm="100000">
                                          <p:val>
                                            <p:strVal val="#ppt_y"/>
                                          </p:val>
                                        </p:tav>
                                      </p:tavLst>
                                    </p:anim>
                                    <p:animEffect transition="in" filter="wipe(down)">
                                      <p:cBhvr>
                                        <p:cTn id="12" dur="500"/>
                                        <p:tgtEl>
                                          <p:spTgt spid="357"/>
                                        </p:tgtEl>
                                      </p:cBhvr>
                                    </p:animEffect>
                                  </p:childTnLst>
                                </p:cTn>
                              </p:par>
                              <p:par>
                                <p:cTn id="13" presetID="12" presetClass="entr" presetSubtype="1" fill="hold" grpId="0" nodeType="withEffect">
                                  <p:stCondLst>
                                    <p:cond delay="800"/>
                                  </p:stCondLst>
                                  <p:childTnLst>
                                    <p:set>
                                      <p:cBhvr>
                                        <p:cTn id="14" dur="1" fill="hold">
                                          <p:stCondLst>
                                            <p:cond delay="0"/>
                                          </p:stCondLst>
                                        </p:cTn>
                                        <p:tgtEl>
                                          <p:spTgt spid="358"/>
                                        </p:tgtEl>
                                        <p:attrNameLst>
                                          <p:attrName>style.visibility</p:attrName>
                                        </p:attrNameLst>
                                      </p:cBhvr>
                                      <p:to>
                                        <p:strVal val="visible"/>
                                      </p:to>
                                    </p:set>
                                    <p:anim calcmode="lin" valueType="num">
                                      <p:cBhvr additive="base">
                                        <p:cTn id="15" dur="500"/>
                                        <p:tgtEl>
                                          <p:spTgt spid="358"/>
                                        </p:tgtEl>
                                        <p:attrNameLst>
                                          <p:attrName>ppt_y</p:attrName>
                                        </p:attrNameLst>
                                      </p:cBhvr>
                                      <p:tavLst>
                                        <p:tav tm="0">
                                          <p:val>
                                            <p:strVal val="#ppt_y-#ppt_h*1.125000"/>
                                          </p:val>
                                        </p:tav>
                                        <p:tav tm="100000">
                                          <p:val>
                                            <p:strVal val="#ppt_y"/>
                                          </p:val>
                                        </p:tav>
                                      </p:tavLst>
                                    </p:anim>
                                    <p:animEffect transition="in" filter="wipe(down)">
                                      <p:cBhvr>
                                        <p:cTn id="16" dur="500"/>
                                        <p:tgtEl>
                                          <p:spTgt spid="358"/>
                                        </p:tgtEl>
                                      </p:cBhvr>
                                    </p:animEffect>
                                  </p:childTnLst>
                                </p:cTn>
                              </p:par>
                            </p:childTnLst>
                          </p:cTn>
                        </p:par>
                        <p:par>
                          <p:cTn id="17" fill="hold">
                            <p:stCondLst>
                              <p:cond delay="130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800"/>
                            </p:stCondLst>
                            <p:childTnLst>
                              <p:par>
                                <p:cTn id="22" presetID="10" presetClass="entr" presetSubtype="0" fill="hold" nodeType="afterEffect">
                                  <p:stCondLst>
                                    <p:cond delay="0"/>
                                  </p:stCondLst>
                                  <p:childTnLst>
                                    <p:set>
                                      <p:cBhvr>
                                        <p:cTn id="23" dur="1" fill="hold">
                                          <p:stCondLst>
                                            <p:cond delay="0"/>
                                          </p:stCondLst>
                                        </p:cTn>
                                        <p:tgtEl>
                                          <p:spTgt spid="729"/>
                                        </p:tgtEl>
                                        <p:attrNameLst>
                                          <p:attrName>style.visibility</p:attrName>
                                        </p:attrNameLst>
                                      </p:cBhvr>
                                      <p:to>
                                        <p:strVal val="visible"/>
                                      </p:to>
                                    </p:set>
                                    <p:animEffect transition="in" filter="fade">
                                      <p:cBhvr>
                                        <p:cTn id="24" dur="500"/>
                                        <p:tgtEl>
                                          <p:spTgt spid="729"/>
                                        </p:tgtEl>
                                      </p:cBhvr>
                                    </p:animEffect>
                                  </p:childTnLst>
                                </p:cTn>
                              </p:par>
                            </p:childTnLst>
                          </p:cTn>
                        </p:par>
                        <p:par>
                          <p:cTn id="25" fill="hold">
                            <p:stCondLst>
                              <p:cond delay="2300"/>
                            </p:stCondLst>
                            <p:childTnLst>
                              <p:par>
                                <p:cTn id="26" presetID="10" presetClass="entr" presetSubtype="0"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444324" y="2145759"/>
            <a:ext cx="4517046" cy="230465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txBox="1">
            <a:spLocks/>
          </p:cNvSpPr>
          <p:nvPr/>
        </p:nvSpPr>
        <p:spPr>
          <a:xfrm>
            <a:off x="119835" y="314983"/>
            <a:ext cx="10887516" cy="732105"/>
          </a:xfrm>
          <a:prstGeom prst="rect">
            <a:avLst/>
          </a:prstGeom>
        </p:spPr>
        <p:txBody>
          <a:bodyPr/>
          <a:lstStyle>
            <a:lvl1pPr algn="l" defTabSz="68584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3529" dirty="0"/>
              <a:t>Comparing Azure Cloud Services vs. Azure Service Fabric </a:t>
            </a:r>
          </a:p>
        </p:txBody>
      </p:sp>
      <p:pic>
        <p:nvPicPr>
          <p:cNvPr id="3" name="Picture 2"/>
          <p:cNvPicPr>
            <a:picLocks noChangeAspect="1"/>
          </p:cNvPicPr>
          <p:nvPr/>
        </p:nvPicPr>
        <p:blipFill>
          <a:blip r:embed="rId3"/>
          <a:stretch>
            <a:fillRect/>
          </a:stretch>
        </p:blipFill>
        <p:spPr>
          <a:xfrm>
            <a:off x="1072433" y="2052475"/>
            <a:ext cx="4651133" cy="2392662"/>
          </a:xfrm>
          <a:prstGeom prst="rect">
            <a:avLst/>
          </a:prstGeom>
        </p:spPr>
      </p:pic>
      <p:sp>
        <p:nvSpPr>
          <p:cNvPr id="4" name="Rectangle 3"/>
          <p:cNvSpPr/>
          <p:nvPr/>
        </p:nvSpPr>
        <p:spPr>
          <a:xfrm>
            <a:off x="1783139" y="1262641"/>
            <a:ext cx="2729617" cy="633625"/>
          </a:xfrm>
          <a:prstGeom prst="rect">
            <a:avLst/>
          </a:prstGeom>
        </p:spPr>
        <p:txBody>
          <a:bodyPr wrap="none">
            <a:spAutoFit/>
          </a:bodyPr>
          <a:lstStyle/>
          <a:p>
            <a:r>
              <a:rPr lang="en-US" sz="1961" b="1" dirty="0">
                <a:latin typeface="Segoe UI" panose="020B0502040204020203" pitchFamily="34" charset="0"/>
                <a:cs typeface="Segoe UI" panose="020B0502040204020203" pitchFamily="34" charset="0"/>
              </a:rPr>
              <a:t>Azure Cloud Services </a:t>
            </a:r>
          </a:p>
          <a:p>
            <a:r>
              <a:rPr lang="en-US" sz="1568" dirty="0">
                <a:latin typeface="Segoe UI" panose="020B0502040204020203" pitchFamily="34" charset="0"/>
                <a:cs typeface="Segoe UI" panose="020B0502040204020203" pitchFamily="34" charset="0"/>
              </a:rPr>
              <a:t>(Web and Worker Roles)</a:t>
            </a:r>
          </a:p>
        </p:txBody>
      </p:sp>
      <p:pic>
        <p:nvPicPr>
          <p:cNvPr id="6" name="Picture 5"/>
          <p:cNvPicPr>
            <a:picLocks noChangeAspect="1"/>
          </p:cNvPicPr>
          <p:nvPr/>
        </p:nvPicPr>
        <p:blipFill>
          <a:blip r:embed="rId4"/>
          <a:stretch>
            <a:fillRect/>
          </a:stretch>
        </p:blipFill>
        <p:spPr>
          <a:xfrm>
            <a:off x="6476222" y="2203076"/>
            <a:ext cx="4395859" cy="2143966"/>
          </a:xfrm>
          <a:prstGeom prst="rect">
            <a:avLst/>
          </a:prstGeom>
        </p:spPr>
      </p:pic>
      <p:sp>
        <p:nvSpPr>
          <p:cNvPr id="7" name="Rectangle 6"/>
          <p:cNvSpPr/>
          <p:nvPr/>
        </p:nvSpPr>
        <p:spPr>
          <a:xfrm>
            <a:off x="7515339" y="1262641"/>
            <a:ext cx="3346019" cy="633625"/>
          </a:xfrm>
          <a:prstGeom prst="rect">
            <a:avLst/>
          </a:prstGeom>
        </p:spPr>
        <p:txBody>
          <a:bodyPr wrap="none">
            <a:spAutoFit/>
          </a:bodyPr>
          <a:lstStyle/>
          <a:p>
            <a:r>
              <a:rPr lang="en-US" sz="1961" b="1" dirty="0">
                <a:latin typeface="Segoe UI" panose="020B0502040204020203" pitchFamily="34" charset="0"/>
                <a:cs typeface="Segoe UI" panose="020B0502040204020203" pitchFamily="34" charset="0"/>
              </a:rPr>
              <a:t>Azure Service Fabric</a:t>
            </a:r>
          </a:p>
          <a:p>
            <a:r>
              <a:rPr lang="en-US" sz="1568" dirty="0">
                <a:latin typeface="Segoe UI" panose="020B0502040204020203" pitchFamily="34" charset="0"/>
                <a:cs typeface="Segoe UI" panose="020B0502040204020203" pitchFamily="34" charset="0"/>
              </a:rPr>
              <a:t>(Stateless, </a:t>
            </a:r>
            <a:r>
              <a:rPr lang="en-US" sz="1568" dirty="0" err="1">
                <a:latin typeface="Segoe UI" panose="020B0502040204020203" pitchFamily="34" charset="0"/>
                <a:cs typeface="Segoe UI" panose="020B0502040204020203" pitchFamily="34" charset="0"/>
              </a:rPr>
              <a:t>stateful</a:t>
            </a:r>
            <a:r>
              <a:rPr lang="en-US" sz="1568" dirty="0">
                <a:latin typeface="Segoe UI" panose="020B0502040204020203" pitchFamily="34" charset="0"/>
                <a:cs typeface="Segoe UI" panose="020B0502040204020203" pitchFamily="34" charset="0"/>
              </a:rPr>
              <a:t> or Actor services)</a:t>
            </a:r>
          </a:p>
        </p:txBody>
      </p:sp>
      <p:cxnSp>
        <p:nvCxnSpPr>
          <p:cNvPr id="9" name="Straight Connector 8"/>
          <p:cNvCxnSpPr/>
          <p:nvPr/>
        </p:nvCxnSpPr>
        <p:spPr>
          <a:xfrm flipH="1">
            <a:off x="6017253" y="1407263"/>
            <a:ext cx="14343" cy="451798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418643" y="1455335"/>
            <a:ext cx="5495959" cy="5111118"/>
            <a:chOff x="427037" y="1484020"/>
            <a:chExt cx="5606164" cy="5213607"/>
          </a:xfrm>
        </p:grpSpPr>
        <p:sp>
          <p:nvSpPr>
            <p:cNvPr id="5" name="Text Placeholder 3"/>
            <p:cNvSpPr txBox="1">
              <a:spLocks/>
            </p:cNvSpPr>
            <p:nvPr/>
          </p:nvSpPr>
          <p:spPr>
            <a:xfrm>
              <a:off x="427037" y="4693117"/>
              <a:ext cx="5606164" cy="2004510"/>
            </a:xfrm>
            <a:prstGeom prst="rect">
              <a:avLst/>
            </a:prstGeom>
          </p:spPr>
          <p:txBody>
            <a:bodyPr vert="horz" lIns="89642" tIns="44821" rIns="89642" bIns="44821"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28314" lvl="1" indent="-280121">
                <a:buFont typeface="Arial" panose="020B0604020202020204" pitchFamily="34" charset="0"/>
                <a:buChar char="•"/>
              </a:pPr>
              <a:r>
                <a:rPr lang="en-US" sz="1765" dirty="0">
                  <a:latin typeface="+mj-lt"/>
                </a:rPr>
                <a:t>1 role instance per VM</a:t>
              </a:r>
            </a:p>
            <a:p>
              <a:pPr marL="728314" lvl="1" indent="-280121">
                <a:buFont typeface="Arial" panose="020B0604020202020204" pitchFamily="34" charset="0"/>
                <a:buChar char="•"/>
              </a:pPr>
              <a:r>
                <a:rPr lang="en-US" sz="1765" dirty="0">
                  <a:latin typeface="+mj-lt"/>
                </a:rPr>
                <a:t>Uneven utilization</a:t>
              </a:r>
            </a:p>
            <a:p>
              <a:pPr marL="728314" lvl="1" indent="-280121">
                <a:buFont typeface="Arial" panose="020B0604020202020204" pitchFamily="34" charset="0"/>
                <a:buChar char="•"/>
              </a:pPr>
              <a:r>
                <a:rPr lang="en-US" sz="1765" dirty="0">
                  <a:latin typeface="+mj-lt"/>
                </a:rPr>
                <a:t>Low density</a:t>
              </a:r>
            </a:p>
            <a:p>
              <a:pPr marL="728314" lvl="1" indent="-280121">
                <a:buFont typeface="Arial" panose="020B0604020202020204" pitchFamily="34" charset="0"/>
                <a:buChar char="•"/>
              </a:pPr>
              <a:r>
                <a:rPr lang="en-US" sz="1765" dirty="0">
                  <a:latin typeface="+mj-lt"/>
                </a:rPr>
                <a:t>Slow deployment &amp; upgrade (bound to VM)</a:t>
              </a:r>
            </a:p>
            <a:p>
              <a:pPr marL="728314" lvl="1" indent="-280121">
                <a:buFont typeface="Arial" panose="020B0604020202020204" pitchFamily="34" charset="0"/>
                <a:buChar char="•"/>
              </a:pPr>
              <a:r>
                <a:rPr lang="en-US" sz="1765" dirty="0">
                  <a:latin typeface="+mj-lt"/>
                </a:rPr>
                <a:t>Slow scaling and failure recovery</a:t>
              </a:r>
            </a:p>
            <a:p>
              <a:pPr marL="728314" lvl="1" indent="-280121">
                <a:buFont typeface="Arial" panose="020B0604020202020204" pitchFamily="34" charset="0"/>
                <a:buChar char="•"/>
              </a:pPr>
              <a:r>
                <a:rPr lang="en-US" sz="1765" dirty="0">
                  <a:latin typeface="+mj-lt"/>
                </a:rPr>
                <a:t>Limited fault tolerance</a:t>
              </a:r>
            </a:p>
          </p:txBody>
        </p:sp>
        <p:grpSp>
          <p:nvGrpSpPr>
            <p:cNvPr id="94" name="Group 93"/>
            <p:cNvGrpSpPr/>
            <p:nvPr/>
          </p:nvGrpSpPr>
          <p:grpSpPr>
            <a:xfrm>
              <a:off x="447734" y="1484020"/>
              <a:ext cx="2112903" cy="1287488"/>
              <a:chOff x="447734" y="1484020"/>
              <a:chExt cx="2112903" cy="1287488"/>
            </a:xfrm>
          </p:grpSpPr>
          <p:sp>
            <p:nvSpPr>
              <p:cNvPr id="12" name="Hexagon 11"/>
              <p:cNvSpPr>
                <a:spLocks noChangeAspect="1"/>
              </p:cNvSpPr>
              <p:nvPr/>
            </p:nvSpPr>
            <p:spPr bwMode="auto">
              <a:xfrm>
                <a:off x="447734" y="1484020"/>
                <a:ext cx="686054" cy="640080"/>
              </a:xfrm>
              <a:prstGeom prst="hexagon">
                <a:avLst/>
              </a:prstGeom>
              <a:solidFill>
                <a:srgbClr val="FF0000"/>
              </a:solidFill>
              <a:ln w="9525" cap="flat" cmpd="sng" algn="ctr">
                <a:noFill/>
                <a:prstDash val="solid"/>
                <a:headEnd type="none" w="med" len="med"/>
                <a:tailEnd type="none" w="med" len="med"/>
              </a:ln>
              <a:effectLst/>
            </p:spPr>
            <p:txBody>
              <a:bodyPr lIns="89630" tIns="89630" rIns="33615" bIns="33615" rtlCol="0" anchor="b" anchorCtr="0"/>
              <a:lstStyle/>
              <a:p>
                <a:pPr algn="ctr" defTabSz="913862">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3"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06556" y="1655939"/>
                <a:ext cx="359652" cy="29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Arrow Connector 14"/>
              <p:cNvCxnSpPr>
                <a:stCxn id="12" idx="0"/>
              </p:cNvCxnSpPr>
              <p:nvPr/>
            </p:nvCxnSpPr>
            <p:spPr>
              <a:xfrm>
                <a:off x="1133788" y="1804060"/>
                <a:ext cx="478623"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0"/>
              </p:cNvCxnSpPr>
              <p:nvPr/>
            </p:nvCxnSpPr>
            <p:spPr>
              <a:xfrm>
                <a:off x="1133788" y="1804060"/>
                <a:ext cx="1426849"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0"/>
              </p:cNvCxnSpPr>
              <p:nvPr/>
            </p:nvCxnSpPr>
            <p:spPr>
              <a:xfrm>
                <a:off x="1133788" y="1804060"/>
                <a:ext cx="1426849" cy="7364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0"/>
              </p:cNvCxnSpPr>
              <p:nvPr/>
            </p:nvCxnSpPr>
            <p:spPr>
              <a:xfrm>
                <a:off x="1133788" y="1804060"/>
                <a:ext cx="1426849" cy="95196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0"/>
              </p:cNvCxnSpPr>
              <p:nvPr/>
            </p:nvCxnSpPr>
            <p:spPr>
              <a:xfrm>
                <a:off x="1133788" y="1804060"/>
                <a:ext cx="478623" cy="7364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0"/>
              </p:cNvCxnSpPr>
              <p:nvPr/>
            </p:nvCxnSpPr>
            <p:spPr>
              <a:xfrm>
                <a:off x="1133788" y="1804060"/>
                <a:ext cx="478623" cy="967448"/>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97" name="Group 96"/>
          <p:cNvGrpSpPr/>
          <p:nvPr/>
        </p:nvGrpSpPr>
        <p:grpSpPr>
          <a:xfrm>
            <a:off x="6134246" y="1413637"/>
            <a:ext cx="5003386" cy="4909973"/>
            <a:chOff x="6257250" y="1431549"/>
            <a:chExt cx="5103714" cy="5008428"/>
          </a:xfrm>
        </p:grpSpPr>
        <p:sp>
          <p:nvSpPr>
            <p:cNvPr id="8" name="Text Placeholder 3"/>
            <p:cNvSpPr txBox="1">
              <a:spLocks/>
            </p:cNvSpPr>
            <p:nvPr/>
          </p:nvSpPr>
          <p:spPr>
            <a:xfrm>
              <a:off x="6257250" y="4683179"/>
              <a:ext cx="5103714" cy="1756798"/>
            </a:xfrm>
            <a:prstGeom prst="rect">
              <a:avLst/>
            </a:prstGeom>
          </p:spPr>
          <p:txBody>
            <a:bodyPr vert="horz" lIns="89642" tIns="44821" rIns="89642" bIns="44821"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28314" lvl="1" indent="-280121">
                <a:buFont typeface="Arial" panose="020B0604020202020204" pitchFamily="34" charset="0"/>
                <a:buChar char="•"/>
              </a:pPr>
              <a:r>
                <a:rPr lang="en-US" sz="1765" dirty="0">
                  <a:latin typeface="+mj-lt"/>
                </a:rPr>
                <a:t>Many microservices per VM</a:t>
              </a:r>
            </a:p>
            <a:p>
              <a:pPr marL="728314" lvl="1" indent="-280121">
                <a:buFont typeface="Arial" panose="020B0604020202020204" pitchFamily="34" charset="0"/>
                <a:buChar char="•"/>
              </a:pPr>
              <a:r>
                <a:rPr lang="en-US" sz="1765" dirty="0">
                  <a:latin typeface="+mj-lt"/>
                </a:rPr>
                <a:t>Even Utilization (by default, customizable)</a:t>
              </a:r>
            </a:p>
            <a:p>
              <a:pPr marL="728314" lvl="1" indent="-280121">
                <a:buFont typeface="Arial" panose="020B0604020202020204" pitchFamily="34" charset="0"/>
                <a:buChar char="•"/>
              </a:pPr>
              <a:r>
                <a:rPr lang="en-US" sz="1765" dirty="0">
                  <a:latin typeface="+mj-lt"/>
                </a:rPr>
                <a:t>High density (customizable)</a:t>
              </a:r>
            </a:p>
            <a:p>
              <a:pPr marL="728314" lvl="1" indent="-280121">
                <a:buFont typeface="Arial" panose="020B0604020202020204" pitchFamily="34" charset="0"/>
                <a:buChar char="•"/>
              </a:pPr>
              <a:r>
                <a:rPr lang="en-US" sz="1765" dirty="0">
                  <a:latin typeface="+mj-lt"/>
                </a:rPr>
                <a:t>Fast deployment &amp; upgrade</a:t>
              </a:r>
            </a:p>
            <a:p>
              <a:pPr marL="728314" lvl="1" indent="-280121">
                <a:buFont typeface="Arial" panose="020B0604020202020204" pitchFamily="34" charset="0"/>
                <a:buChar char="•"/>
              </a:pPr>
              <a:r>
                <a:rPr lang="en-US" sz="1765" dirty="0">
                  <a:latin typeface="+mj-lt"/>
                </a:rPr>
                <a:t>Fast scaling of independent </a:t>
              </a:r>
              <a:r>
                <a:rPr lang="en-US" sz="1765" dirty="0" err="1">
                  <a:latin typeface="+mj-lt"/>
                </a:rPr>
                <a:t>microservices</a:t>
              </a:r>
              <a:endParaRPr lang="en-US" sz="1765" dirty="0">
                <a:latin typeface="+mj-lt"/>
              </a:endParaRPr>
            </a:p>
            <a:p>
              <a:pPr marL="728314" lvl="1" indent="-280121">
                <a:buFont typeface="Arial" panose="020B0604020202020204" pitchFamily="34" charset="0"/>
                <a:buChar char="•"/>
              </a:pPr>
              <a:r>
                <a:rPr lang="en-US" sz="1765" dirty="0">
                  <a:latin typeface="+mj-lt"/>
                </a:rPr>
                <a:t>Tunable fast fault tolerance</a:t>
              </a:r>
            </a:p>
          </p:txBody>
        </p:sp>
        <p:grpSp>
          <p:nvGrpSpPr>
            <p:cNvPr id="96" name="Group 95"/>
            <p:cNvGrpSpPr/>
            <p:nvPr/>
          </p:nvGrpSpPr>
          <p:grpSpPr>
            <a:xfrm>
              <a:off x="6447261" y="1431549"/>
              <a:ext cx="4154744" cy="2876240"/>
              <a:chOff x="6447261" y="1431549"/>
              <a:chExt cx="4154744" cy="2876240"/>
            </a:xfrm>
          </p:grpSpPr>
          <p:sp>
            <p:nvSpPr>
              <p:cNvPr id="32" name="Hexagon 31"/>
              <p:cNvSpPr>
                <a:spLocks noChangeAspect="1"/>
              </p:cNvSpPr>
              <p:nvPr/>
            </p:nvSpPr>
            <p:spPr bwMode="auto">
              <a:xfrm>
                <a:off x="6447261" y="1431549"/>
                <a:ext cx="686054" cy="640080"/>
              </a:xfrm>
              <a:prstGeom prst="hexagon">
                <a:avLst/>
              </a:prstGeom>
              <a:solidFill>
                <a:srgbClr val="FF0000"/>
              </a:solidFill>
              <a:ln w="9525" cap="flat" cmpd="sng" algn="ctr">
                <a:noFill/>
                <a:prstDash val="solid"/>
                <a:headEnd type="none" w="med" len="med"/>
                <a:tailEnd type="none" w="med" len="med"/>
              </a:ln>
              <a:effectLst/>
            </p:spPr>
            <p:txBody>
              <a:bodyPr lIns="89630" tIns="89630" rIns="33615" bIns="33615" rtlCol="0" anchor="b" anchorCtr="0"/>
              <a:lstStyle/>
              <a:p>
                <a:pPr algn="ctr" defTabSz="913862">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3"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606083" y="1603468"/>
                <a:ext cx="359652" cy="29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4" name="Straight Arrow Connector 33"/>
              <p:cNvCxnSpPr>
                <a:stCxn id="32" idx="0"/>
              </p:cNvCxnSpPr>
              <p:nvPr/>
            </p:nvCxnSpPr>
            <p:spPr>
              <a:xfrm flipH="1">
                <a:off x="6838595" y="1751589"/>
                <a:ext cx="294720" cy="226281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2" idx="0"/>
              </p:cNvCxnSpPr>
              <p:nvPr/>
            </p:nvCxnSpPr>
            <p:spPr>
              <a:xfrm>
                <a:off x="7133315" y="1751589"/>
                <a:ext cx="761322" cy="151990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0"/>
              </p:cNvCxnSpPr>
              <p:nvPr/>
            </p:nvCxnSpPr>
            <p:spPr>
              <a:xfrm>
                <a:off x="7133315" y="1751589"/>
                <a:ext cx="592299" cy="7889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0"/>
              </p:cNvCxnSpPr>
              <p:nvPr/>
            </p:nvCxnSpPr>
            <p:spPr>
              <a:xfrm flipH="1">
                <a:off x="7027087" y="1751589"/>
                <a:ext cx="106228" cy="25462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0"/>
              </p:cNvCxnSpPr>
              <p:nvPr/>
            </p:nvCxnSpPr>
            <p:spPr>
              <a:xfrm flipH="1">
                <a:off x="6838595" y="1751589"/>
                <a:ext cx="294720"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2" idx="0"/>
              </p:cNvCxnSpPr>
              <p:nvPr/>
            </p:nvCxnSpPr>
            <p:spPr>
              <a:xfrm flipH="1">
                <a:off x="7027087" y="1751589"/>
                <a:ext cx="106228" cy="127072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2" idx="0"/>
              </p:cNvCxnSpPr>
              <p:nvPr/>
            </p:nvCxnSpPr>
            <p:spPr>
              <a:xfrm>
                <a:off x="7133315" y="1751589"/>
                <a:ext cx="837522"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2" idx="0"/>
              </p:cNvCxnSpPr>
              <p:nvPr/>
            </p:nvCxnSpPr>
            <p:spPr>
              <a:xfrm>
                <a:off x="7133315" y="1751589"/>
                <a:ext cx="1514657" cy="2046278"/>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2" idx="0"/>
              </p:cNvCxnSpPr>
              <p:nvPr/>
            </p:nvCxnSpPr>
            <p:spPr>
              <a:xfrm>
                <a:off x="7133315" y="1751589"/>
                <a:ext cx="592299" cy="25414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2" idx="0"/>
              </p:cNvCxnSpPr>
              <p:nvPr/>
            </p:nvCxnSpPr>
            <p:spPr>
              <a:xfrm>
                <a:off x="7133315" y="1751589"/>
                <a:ext cx="1514657"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2" idx="0"/>
              </p:cNvCxnSpPr>
              <p:nvPr/>
            </p:nvCxnSpPr>
            <p:spPr>
              <a:xfrm>
                <a:off x="7133315" y="1751589"/>
                <a:ext cx="2742522" cy="104201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2" idx="0"/>
              </p:cNvCxnSpPr>
              <p:nvPr/>
            </p:nvCxnSpPr>
            <p:spPr>
              <a:xfrm>
                <a:off x="7133315" y="1751589"/>
                <a:ext cx="3352122" cy="7937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2" idx="0"/>
              </p:cNvCxnSpPr>
              <p:nvPr/>
            </p:nvCxnSpPr>
            <p:spPr>
              <a:xfrm>
                <a:off x="7133315" y="1751589"/>
                <a:ext cx="3468690" cy="1044565"/>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2" idx="0"/>
              </p:cNvCxnSpPr>
              <p:nvPr/>
            </p:nvCxnSpPr>
            <p:spPr>
              <a:xfrm>
                <a:off x="7133315" y="1751589"/>
                <a:ext cx="3468690"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2" idx="0"/>
              </p:cNvCxnSpPr>
              <p:nvPr/>
            </p:nvCxnSpPr>
            <p:spPr>
              <a:xfrm>
                <a:off x="7133315" y="1751589"/>
                <a:ext cx="3275922" cy="2556200"/>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p:cNvCxnSpPr>
              <p:nvPr/>
            </p:nvCxnSpPr>
            <p:spPr>
              <a:xfrm>
                <a:off x="7133315" y="1751589"/>
                <a:ext cx="2596499" cy="231528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32" idx="0"/>
              </p:cNvCxnSpPr>
              <p:nvPr/>
            </p:nvCxnSpPr>
            <p:spPr>
              <a:xfrm>
                <a:off x="7133315" y="1751589"/>
                <a:ext cx="1675722" cy="232972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32" idx="0"/>
              </p:cNvCxnSpPr>
              <p:nvPr/>
            </p:nvCxnSpPr>
            <p:spPr>
              <a:xfrm>
                <a:off x="7133315" y="1751589"/>
                <a:ext cx="1675722" cy="13646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32" idx="0"/>
              </p:cNvCxnSpPr>
              <p:nvPr/>
            </p:nvCxnSpPr>
            <p:spPr>
              <a:xfrm>
                <a:off x="7133315" y="1751589"/>
                <a:ext cx="2590122" cy="18033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32" idx="0"/>
              </p:cNvCxnSpPr>
              <p:nvPr/>
            </p:nvCxnSpPr>
            <p:spPr>
              <a:xfrm>
                <a:off x="7133315" y="1751589"/>
                <a:ext cx="2437722"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311655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000"/>
                                  </p:stCondLst>
                                  <p:childTnLst>
                                    <p:set>
                                      <p:cBhvr>
                                        <p:cTn id="6" dur="1" fill="hold">
                                          <p:stCondLst>
                                            <p:cond delay="0"/>
                                          </p:stCondLst>
                                        </p:cTn>
                                        <p:tgtEl>
                                          <p:spTgt spid="95"/>
                                        </p:tgtEl>
                                        <p:attrNameLst>
                                          <p:attrName>style.visibility</p:attrName>
                                        </p:attrNameLst>
                                      </p:cBhvr>
                                      <p:to>
                                        <p:strVal val="visible"/>
                                      </p:to>
                                    </p:set>
                                    <p:animEffect transition="in" filter="wipe(up)">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up)">
                                      <p:cBhvr>
                                        <p:cTn id="12"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71849" y="2383171"/>
            <a:ext cx="8835645" cy="3959210"/>
            <a:chOff x="304800" y="1347661"/>
            <a:chExt cx="8229600" cy="5357939"/>
          </a:xfrm>
        </p:grpSpPr>
        <p:sp>
          <p:nvSpPr>
            <p:cNvPr id="7" name="Rounded Rectangle 6"/>
            <p:cNvSpPr/>
            <p:nvPr/>
          </p:nvSpPr>
          <p:spPr>
            <a:xfrm>
              <a:off x="609600" y="18748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bg1"/>
                </a:solidFill>
              </a:endParaRPr>
            </a:p>
            <a:p>
              <a:endParaRPr lang="en-US" dirty="0">
                <a:solidFill>
                  <a:schemeClr val="bg1"/>
                </a:solidFill>
              </a:endParaRPr>
            </a:p>
            <a:p>
              <a:r>
                <a:rPr lang="en-US" dirty="0">
                  <a:solidFill>
                    <a:schemeClr val="bg1"/>
                  </a:solidFill>
                </a:rPr>
                <a:t>Windows OS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26" name="Rounded Rectangle 25"/>
            <p:cNvSpPr/>
            <p:nvPr/>
          </p:nvSpPr>
          <p:spPr>
            <a:xfrm>
              <a:off x="304800" y="48466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Windows OS</a:t>
              </a:r>
            </a:p>
          </p:txBody>
        </p:sp>
        <p:sp>
          <p:nvSpPr>
            <p:cNvPr id="31" name="Rounded Rectangle 30"/>
            <p:cNvSpPr/>
            <p:nvPr/>
          </p:nvSpPr>
          <p:spPr>
            <a:xfrm>
              <a:off x="6248400" y="47704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Windows OS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32" name="Rounded Rectangle 31"/>
            <p:cNvSpPr/>
            <p:nvPr/>
          </p:nvSpPr>
          <p:spPr>
            <a:xfrm>
              <a:off x="3398018" y="1347661"/>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bg1"/>
                  </a:solidFill>
                </a:rPr>
                <a:t>Windows OS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34" name="Rounded Rectangle 33"/>
            <p:cNvSpPr/>
            <p:nvPr/>
          </p:nvSpPr>
          <p:spPr>
            <a:xfrm>
              <a:off x="6248400" y="19510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bg1"/>
                </a:solidFill>
              </a:endParaRPr>
            </a:p>
            <a:p>
              <a:endParaRPr lang="en-US" dirty="0">
                <a:solidFill>
                  <a:schemeClr val="bg1"/>
                </a:solidFill>
              </a:endParaRPr>
            </a:p>
            <a:p>
              <a:r>
                <a:rPr lang="en-US" dirty="0">
                  <a:solidFill>
                    <a:schemeClr val="bg1"/>
                  </a:solidFill>
                </a:rPr>
                <a:t>Windows OS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35" name="Rounded Rectangle 34"/>
            <p:cNvSpPr/>
            <p:nvPr/>
          </p:nvSpPr>
          <p:spPr>
            <a:xfrm>
              <a:off x="3352800" y="4800600"/>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bg1"/>
                </a:solidFill>
              </a:endParaRPr>
            </a:p>
            <a:p>
              <a:endParaRPr lang="en-US" dirty="0">
                <a:solidFill>
                  <a:schemeClr val="bg1"/>
                </a:solidFill>
              </a:endParaRPr>
            </a:p>
            <a:p>
              <a:r>
                <a:rPr lang="en-US" dirty="0">
                  <a:solidFill>
                    <a:schemeClr val="bg1"/>
                  </a:solidFill>
                </a:rPr>
                <a:t>Windows OS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30" name="Oval 29"/>
            <p:cNvSpPr/>
            <p:nvPr/>
          </p:nvSpPr>
          <p:spPr bwMode="auto">
            <a:xfrm>
              <a:off x="1219200" y="2781736"/>
              <a:ext cx="6553200" cy="3352800"/>
            </a:xfrm>
            <a:prstGeom prst="ellipse">
              <a:avLst/>
            </a:prstGeom>
            <a:noFill/>
            <a:ln>
              <a:solidFill>
                <a:schemeClr val="tx1"/>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23" tIns="45711" rIns="91423" bIns="45711" numCol="1" rtlCol="0" anchor="ctr" anchorCtr="0" compatLnSpc="1">
              <a:prstTxWarp prst="textNoShape">
                <a:avLst/>
              </a:prstTxWarp>
            </a:bodyPr>
            <a:lstStyle/>
            <a:p>
              <a:pPr algn="ctr" defTabSz="913924"/>
              <a:endParaRPr lang="en-US" sz="2400" dirty="0">
                <a:solidFill>
                  <a:schemeClr val="tx1"/>
                </a:solidFill>
              </a:endParaRPr>
            </a:p>
          </p:txBody>
        </p:sp>
        <p:sp>
          <p:nvSpPr>
            <p:cNvPr id="8" name="Oval 7"/>
            <p:cNvSpPr/>
            <p:nvPr/>
          </p:nvSpPr>
          <p:spPr>
            <a:xfrm>
              <a:off x="1997109" y="2857936"/>
              <a:ext cx="762000" cy="685800"/>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a:t>
              </a:r>
            </a:p>
          </p:txBody>
        </p:sp>
        <p:sp>
          <p:nvSpPr>
            <p:cNvPr id="37" name="Oval 36"/>
            <p:cNvSpPr/>
            <p:nvPr/>
          </p:nvSpPr>
          <p:spPr>
            <a:xfrm>
              <a:off x="1485900" y="5059362"/>
              <a:ext cx="762000" cy="685800"/>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 </a:t>
              </a:r>
            </a:p>
          </p:txBody>
        </p:sp>
        <p:sp>
          <p:nvSpPr>
            <p:cNvPr id="38" name="Oval 37"/>
            <p:cNvSpPr/>
            <p:nvPr/>
          </p:nvSpPr>
          <p:spPr>
            <a:xfrm>
              <a:off x="4114800" y="5795728"/>
              <a:ext cx="762000" cy="685801"/>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a:t>
              </a:r>
            </a:p>
          </p:txBody>
        </p:sp>
        <p:sp>
          <p:nvSpPr>
            <p:cNvPr id="39" name="Oval 38"/>
            <p:cNvSpPr/>
            <p:nvPr/>
          </p:nvSpPr>
          <p:spPr>
            <a:xfrm>
              <a:off x="4174100" y="2319786"/>
              <a:ext cx="762000" cy="685801"/>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a:t>
              </a:r>
            </a:p>
          </p:txBody>
        </p:sp>
        <p:sp>
          <p:nvSpPr>
            <p:cNvPr id="40" name="Oval 39"/>
            <p:cNvSpPr/>
            <p:nvPr/>
          </p:nvSpPr>
          <p:spPr>
            <a:xfrm>
              <a:off x="6446854" y="3010336"/>
              <a:ext cx="762000" cy="685800"/>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a:t>
              </a:r>
            </a:p>
          </p:txBody>
        </p:sp>
        <p:sp>
          <p:nvSpPr>
            <p:cNvPr id="41" name="Oval 40"/>
            <p:cNvSpPr/>
            <p:nvPr/>
          </p:nvSpPr>
          <p:spPr>
            <a:xfrm>
              <a:off x="6446854" y="5220136"/>
              <a:ext cx="762000" cy="685800"/>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a:t>
              </a:r>
            </a:p>
          </p:txBody>
        </p:sp>
      </p:grpSp>
      <p:sp>
        <p:nvSpPr>
          <p:cNvPr id="19" name="Content Placeholder 2"/>
          <p:cNvSpPr>
            <a:spLocks noGrp="1"/>
          </p:cNvSpPr>
          <p:nvPr>
            <p:ph type="body" sz="quarter" idx="10"/>
          </p:nvPr>
        </p:nvSpPr>
        <p:spPr>
          <a:xfrm>
            <a:off x="213500" y="953123"/>
            <a:ext cx="12484929" cy="1303458"/>
          </a:xfrm>
          <a:prstGeom prst="rect">
            <a:avLst/>
          </a:prstGeom>
        </p:spPr>
        <p:txBody>
          <a:bodyPr vert="horz" wrap="square" lIns="143428" tIns="89642" rIns="143428" bIns="89642" rtlCol="0">
            <a:spAutoFit/>
          </a:bodyPr>
          <a:lstStyle/>
          <a:p>
            <a:r>
              <a:rPr lang="en-US" sz="2353" dirty="0"/>
              <a:t>Set of OS instances (real or virtual) stitched together to form a pool of resources</a:t>
            </a:r>
          </a:p>
          <a:p>
            <a:r>
              <a:rPr lang="en-US" sz="2353" dirty="0"/>
              <a:t>Cluster can scale to 1000s of machines, is self repairing, and scales-up or down</a:t>
            </a:r>
          </a:p>
          <a:p>
            <a:r>
              <a:rPr lang="en-US" sz="2353" dirty="0"/>
              <a:t>Acts as environment-independent abstraction layer</a:t>
            </a:r>
          </a:p>
        </p:txBody>
      </p:sp>
      <p:sp>
        <p:nvSpPr>
          <p:cNvPr id="20" name="Title 1"/>
          <p:cNvSpPr>
            <a:spLocks noGrp="1"/>
          </p:cNvSpPr>
          <p:nvPr>
            <p:ph type="title"/>
          </p:nvPr>
        </p:nvSpPr>
        <p:spPr>
          <a:xfrm>
            <a:off x="611810" y="177106"/>
            <a:ext cx="10968387" cy="1142838"/>
          </a:xfrm>
        </p:spPr>
        <p:txBody>
          <a:bodyPr>
            <a:normAutofit/>
          </a:bodyPr>
          <a:lstStyle/>
          <a:p>
            <a:pPr lvl="1" algn="ctr" rtl="0">
              <a:spcBef>
                <a:spcPct val="0"/>
              </a:spcBef>
            </a:pPr>
            <a:br>
              <a:rPr lang="en-US" dirty="0"/>
            </a:br>
            <a:endParaRPr lang="en-US" dirty="0"/>
          </a:p>
        </p:txBody>
      </p:sp>
      <p:sp>
        <p:nvSpPr>
          <p:cNvPr id="22" name="Title 1"/>
          <p:cNvSpPr txBox="1">
            <a:spLocks/>
          </p:cNvSpPr>
          <p:nvPr/>
        </p:nvSpPr>
        <p:spPr>
          <a:xfrm>
            <a:off x="418643" y="74134"/>
            <a:ext cx="11655840" cy="899537"/>
          </a:xfrm>
          <a:prstGeom prst="rect">
            <a:avLst/>
          </a:prstGeom>
        </p:spPr>
        <p:txBody>
          <a:bodyPr vert="horz" wrap="square" lIns="143428" tIns="89642" rIns="143428" bIns="89642" rtlCol="0" anchor="t">
            <a:normAutofit fontScale="97500"/>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294" dirty="0"/>
              <a:t>Cluster</a:t>
            </a:r>
          </a:p>
        </p:txBody>
      </p:sp>
    </p:spTree>
    <p:extLst>
      <p:ext uri="{BB962C8B-B14F-4D97-AF65-F5344CB8AC3E}">
        <p14:creationId xmlns:p14="http://schemas.microsoft.com/office/powerpoint/2010/main" val="1250509602"/>
      </p:ext>
    </p:extLst>
  </p:cSld>
  <p:clrMapOvr>
    <a:masterClrMapping/>
  </p:clrMapOvr>
  <p:transition>
    <p:fade/>
  </p:transition>
</p:sld>
</file>

<file path=ppt/theme/theme1.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1047</TotalTime>
  <Words>1462</Words>
  <Application>Microsoft Office PowerPoint</Application>
  <PresentationFormat>Widescreen</PresentationFormat>
  <Paragraphs>455</Paragraphs>
  <Slides>33</Slides>
  <Notes>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33</vt:i4>
      </vt:variant>
    </vt:vector>
  </HeadingPairs>
  <TitlesOfParts>
    <vt:vector size="48" baseType="lpstr">
      <vt:lpstr>MS PGothic</vt:lpstr>
      <vt:lpstr>Arial</vt:lpstr>
      <vt:lpstr>Blender Pro Book</vt:lpstr>
      <vt:lpstr>Calibri</vt:lpstr>
      <vt:lpstr>Consolas</vt:lpstr>
      <vt:lpstr>Courier New</vt:lpstr>
      <vt:lpstr>KodchiangUPC</vt:lpstr>
      <vt:lpstr>Segoe UI</vt:lpstr>
      <vt:lpstr>Segoe UI Black</vt:lpstr>
      <vt:lpstr>Segoe UI Light</vt:lpstr>
      <vt:lpstr>Segoe UI Semibold</vt:lpstr>
      <vt:lpstr>Segoe UI Semilight</vt:lpstr>
      <vt:lpstr>Times New Roman</vt:lpstr>
      <vt:lpstr>Wingdings</vt:lpstr>
      <vt:lpstr>5-30721_Build_2016_Template_Dark</vt:lpstr>
      <vt:lpstr>PowerPoint Presentation</vt:lpstr>
      <vt:lpstr>Microservices with Azure Service Fabric Building and Running Services at Scale</vt:lpstr>
      <vt:lpstr>Microservices vs. Monoliths</vt:lpstr>
      <vt:lpstr>PowerPoint Presentation</vt:lpstr>
      <vt:lpstr>PowerPoint Presentation</vt:lpstr>
      <vt:lpstr>What Is Azure Service Fabric?</vt:lpstr>
      <vt:lpstr>Microsoft Azure Service Fabric A platform for reliable, hyperscale, microservice-based applications</vt:lpstr>
      <vt:lpstr>PowerPoint Presentation</vt:lpstr>
      <vt:lpstr> </vt:lpstr>
      <vt:lpstr>Service type</vt:lpstr>
      <vt:lpstr>Application type</vt:lpstr>
      <vt:lpstr>Updates Since //Build 2015</vt:lpstr>
      <vt:lpstr>Microservices with Azure Service Fabric</vt:lpstr>
      <vt:lpstr>Service Fabric Microservices</vt:lpstr>
      <vt:lpstr>Handling Machine Failures</vt:lpstr>
      <vt:lpstr>Stateful Microservices - Replication</vt:lpstr>
      <vt:lpstr>Service Fabric Programming Models </vt:lpstr>
      <vt:lpstr>PowerPoint Presentation</vt:lpstr>
      <vt:lpstr>Transactionally Modifying Reliable Data</vt:lpstr>
      <vt:lpstr>PowerPoint Presentation</vt:lpstr>
      <vt:lpstr>Running Microservices at Scale</vt:lpstr>
      <vt:lpstr>Service partitioning</vt:lpstr>
      <vt:lpstr>Monitoring your Services</vt:lpstr>
      <vt:lpstr>Diagnostics and Troubleshooting</vt:lpstr>
      <vt:lpstr>Application Upgrade</vt:lpstr>
      <vt:lpstr>Real Customers and Workloads</vt:lpstr>
      <vt:lpstr>PowerPoint Presentation</vt:lpstr>
      <vt:lpstr>PowerPoint Presentation</vt:lpstr>
      <vt:lpstr>Conclusion</vt:lpstr>
      <vt:lpstr>Takeaways</vt:lpstr>
      <vt:lpstr>Q&amp;A</vt:lpstr>
      <vt:lpstr>Call to Action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Snider</dc:creator>
  <cp:lastModifiedBy>Dmitry Lyalin</cp:lastModifiedBy>
  <cp:revision>17</cp:revision>
  <dcterms:created xsi:type="dcterms:W3CDTF">2016-03-11T00:25:37Z</dcterms:created>
  <dcterms:modified xsi:type="dcterms:W3CDTF">2016-03-31T01:45:01Z</dcterms:modified>
</cp:coreProperties>
</file>