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50" r:id="rId2"/>
    <p:sldMasterId id="2147483873" r:id="rId3"/>
  </p:sldMasterIdLst>
  <p:notesMasterIdLst>
    <p:notesMasterId r:id="rId32"/>
  </p:notesMasterIdLst>
  <p:sldIdLst>
    <p:sldId id="256" r:id="rId4"/>
    <p:sldId id="257" r:id="rId5"/>
    <p:sldId id="283" r:id="rId6"/>
    <p:sldId id="632" r:id="rId7"/>
    <p:sldId id="634" r:id="rId8"/>
    <p:sldId id="635" r:id="rId9"/>
    <p:sldId id="636" r:id="rId10"/>
    <p:sldId id="637" r:id="rId11"/>
    <p:sldId id="638" r:id="rId12"/>
    <p:sldId id="639" r:id="rId13"/>
    <p:sldId id="640" r:id="rId14"/>
    <p:sldId id="641" r:id="rId15"/>
    <p:sldId id="642" r:id="rId16"/>
    <p:sldId id="643" r:id="rId17"/>
    <p:sldId id="644" r:id="rId18"/>
    <p:sldId id="645" r:id="rId19"/>
    <p:sldId id="646" r:id="rId20"/>
    <p:sldId id="647" r:id="rId21"/>
    <p:sldId id="649" r:id="rId22"/>
    <p:sldId id="650" r:id="rId23"/>
    <p:sldId id="651" r:id="rId24"/>
    <p:sldId id="652" r:id="rId25"/>
    <p:sldId id="653" r:id="rId26"/>
    <p:sldId id="654" r:id="rId27"/>
    <p:sldId id="656" r:id="rId28"/>
    <p:sldId id="655" r:id="rId29"/>
    <p:sldId id="657" r:id="rId30"/>
    <p:sldId id="65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  <a:srgbClr val="352152"/>
    <a:srgbClr val="5E2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86" autoAdjust="0"/>
  </p:normalViewPr>
  <p:slideViewPr>
    <p:cSldViewPr snapToGrid="0">
      <p:cViewPr varScale="1">
        <p:scale>
          <a:sx n="50" d="100"/>
          <a:sy n="50" d="100"/>
        </p:scale>
        <p:origin x="10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29F0-6F9D-41CD-A6D8-76BCCF047171}" type="datetimeFigureOut">
              <a:rPr lang="zh-TW" altLang="en-US" smtClean="0"/>
              <a:t>2017/1/16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1ABE5-D858-48A3-BD52-D48ED13BE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4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Objective: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 Global</a:t>
            </a:r>
            <a:r>
              <a:rPr lang="en-US" altLang="zh-TW" baseline="0" dirty="0" smtClean="0"/>
              <a:t> view of </a:t>
            </a:r>
            <a:r>
              <a:rPr lang="en-US" altLang="zh-TW" baseline="0" dirty="0" err="1" smtClean="0"/>
              <a:t>Microservices</a:t>
            </a:r>
            <a:r>
              <a:rPr lang="en-US" altLang="zh-TW" baseline="0" dirty="0" smtClean="0"/>
              <a:t>, Why &amp; How (concept)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5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40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Release </a:t>
            </a:r>
            <a:r>
              <a:rPr lang="zh-TW" altLang="en-US" dirty="0" smtClean="0"/>
              <a:t>是最終真正準備好能夠交付的 </a:t>
            </a:r>
            <a:r>
              <a:rPr lang="en-US" altLang="zh-TW" dirty="0" smtClean="0"/>
              <a:t>code, </a:t>
            </a:r>
            <a:r>
              <a:rPr lang="zh-TW" altLang="en-US" dirty="0" smtClean="0"/>
              <a:t>真正 </a:t>
            </a:r>
            <a:r>
              <a:rPr lang="en-US" altLang="zh-TW" dirty="0" smtClean="0"/>
              <a:t>released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是 </a:t>
            </a:r>
            <a:r>
              <a:rPr lang="en-US" altLang="zh-TW" dirty="0" err="1" smtClean="0"/>
              <a:t>rel</a:t>
            </a:r>
            <a:r>
              <a:rPr lang="zh-TW" altLang="en-US" dirty="0" smtClean="0"/>
              <a:t> </a:t>
            </a:r>
            <a:r>
              <a:rPr lang="en-US" altLang="zh-TW" dirty="0" smtClean="0"/>
              <a:t>branch</a:t>
            </a:r>
          </a:p>
          <a:p>
            <a:r>
              <a:rPr lang="en-US" altLang="zh-TW" dirty="0" smtClean="0"/>
              <a:t>QA </a:t>
            </a:r>
            <a:r>
              <a:rPr lang="zh-TW" altLang="en-US" dirty="0" smtClean="0"/>
              <a:t>測試的標的應該是 </a:t>
            </a:r>
            <a:r>
              <a:rPr lang="en-US" altLang="zh-TW" dirty="0" smtClean="0"/>
              <a:t>main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107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Release branches: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為了 </a:t>
            </a:r>
            <a:r>
              <a:rPr lang="en-US" altLang="zh-TW" baseline="0" dirty="0" smtClean="0"/>
              <a:t>release</a:t>
            </a:r>
            <a:r>
              <a:rPr lang="zh-TW" altLang="en-US" baseline="0" dirty="0" smtClean="0"/>
              <a:t> 前的工作準備的 </a:t>
            </a:r>
            <a:r>
              <a:rPr lang="en-US" altLang="zh-TW" baseline="0" dirty="0" smtClean="0"/>
              <a:t>branch,</a:t>
            </a:r>
            <a:r>
              <a:rPr lang="zh-TW" altLang="en-US" baseline="0" dirty="0" smtClean="0"/>
              <a:t> 真正 </a:t>
            </a:r>
            <a:r>
              <a:rPr lang="en-US" altLang="zh-TW" baseline="0" dirty="0" smtClean="0"/>
              <a:t>released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code</a:t>
            </a:r>
            <a:r>
              <a:rPr lang="zh-TW" altLang="en-US" baseline="0" dirty="0" smtClean="0"/>
              <a:t> 是 </a:t>
            </a:r>
            <a:r>
              <a:rPr lang="en-US" altLang="zh-TW" baseline="0" dirty="0" smtClean="0"/>
              <a:t>master</a:t>
            </a:r>
          </a:p>
          <a:p>
            <a:r>
              <a:rPr lang="zh-TW" altLang="en-US" baseline="0" dirty="0" smtClean="0"/>
              <a:t>所以 </a:t>
            </a:r>
            <a:r>
              <a:rPr lang="en-US" altLang="zh-TW" baseline="0" dirty="0" smtClean="0"/>
              <a:t>QA</a:t>
            </a:r>
            <a:r>
              <a:rPr lang="zh-TW" altLang="en-US" baseline="0" dirty="0" smtClean="0"/>
              <a:t> 要測試的對象應該是 </a:t>
            </a:r>
            <a:r>
              <a:rPr lang="en-US" altLang="zh-TW" baseline="0" dirty="0" smtClean="0"/>
              <a:t>release</a:t>
            </a:r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名詞對應 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Git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vs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TFS)</a:t>
            </a:r>
          </a:p>
          <a:p>
            <a:r>
              <a:rPr lang="en-US" altLang="zh-TW" baseline="0" dirty="0" smtClean="0"/>
              <a:t>Dev = Dev</a:t>
            </a:r>
          </a:p>
          <a:p>
            <a:r>
              <a:rPr lang="en-US" altLang="zh-TW" baseline="0" dirty="0" smtClean="0"/>
              <a:t>Release = Main</a:t>
            </a:r>
          </a:p>
          <a:p>
            <a:r>
              <a:rPr lang="en-US" altLang="zh-TW" baseline="0" dirty="0" smtClean="0"/>
              <a:t>Master = Release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399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24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微服務定義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自主性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是指所有方面都能獨立自主，包含開發到部屬整個流程。理論上每個服務都應該讓負責的團隊決定所有事情，透過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CI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CD</a:t>
            </a:r>
            <a:r>
              <a:rPr lang="zh-TW" altLang="en-US" dirty="0" smtClean="0"/>
              <a:t> 等流程，確保能跟其他服務順利整合。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9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347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04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23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835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930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75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32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22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20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97515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7693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080022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891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91112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68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70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068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00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3264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8538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50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402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9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32021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54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19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96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2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2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00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8901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79134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095548" y="2425049"/>
            <a:ext cx="8000903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35497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8605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337063" y="301617"/>
            <a:ext cx="3584143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48212" y="481157"/>
            <a:ext cx="1214650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1862846" cy="61560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46269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0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68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2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247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1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45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6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08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8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4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02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36548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23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69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2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4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30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71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5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94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0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57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3493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3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2017/1/16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13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89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9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6662CF-C7B0-4E0D-A8EF-6C346E54F2F8}" type="datetimeFigureOut">
              <a:rPr lang="zh-TW" altLang="en-US" smtClean="0"/>
              <a:pPr/>
              <a:t>2017/1/16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363B49B-A0C9-4CB9-A0F4-4D87265CD8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1410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89638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963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  <p:sldLayoutId id="2147483869" r:id="rId19"/>
    <p:sldLayoutId id="2147483870" r:id="rId20"/>
    <p:sldLayoutId id="2147483871" r:id="rId21"/>
    <p:sldLayoutId id="2147483872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 smtClean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 smtClean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66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  <p:sldLayoutId id="2147483892" r:id="rId19"/>
    <p:sldLayoutId id="2147483893" r:id="rId20"/>
    <p:sldLayoutId id="2147483894" r:id="rId21"/>
    <p:sldLayoutId id="2147483895" r:id="rId22"/>
    <p:sldLayoutId id="2147483896" r:id="rId23"/>
    <p:sldLayoutId id="2147483897" r:id="rId2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uides.github.com/introduction/flow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微服務架構與實</a:t>
            </a:r>
            <a:r>
              <a:rPr lang="zh-TW" altLang="en-US" dirty="0"/>
              <a:t>戰</a:t>
            </a:r>
            <a:r>
              <a:rPr lang="zh-TW" altLang="en-US" dirty="0" smtClean="0"/>
              <a:t> </a:t>
            </a:r>
            <a:r>
              <a:rPr lang="en-US" altLang="zh-TW" dirty="0" smtClean="0"/>
              <a:t>#4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Andrew </a:t>
            </a:r>
            <a:r>
              <a:rPr lang="en-US" altLang="zh-TW" dirty="0" err="1" smtClean="0"/>
              <a:t>wu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2017/01/19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2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1" y="207317"/>
            <a:ext cx="10643938" cy="59380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8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26" y="1308470"/>
            <a:ext cx="9414478" cy="49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6488668"/>
            <a:ext cx="9322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https://www.santriyatechnologies.com/serve-cloud-computing.php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非微軟陣營的 </a:t>
            </a:r>
            <a:r>
              <a:rPr lang="en-US" altLang="zh-TW" dirty="0" smtClean="0"/>
              <a:t>DevOps</a:t>
            </a:r>
            <a:r>
              <a:rPr lang="zh-TW" altLang="en-US" dirty="0" smtClean="0"/>
              <a:t> 做法 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47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討論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2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2858" cy="3566160"/>
          </a:xfrm>
        </p:spPr>
        <p:txBody>
          <a:bodyPr/>
          <a:lstStyle/>
          <a:p>
            <a:r>
              <a:rPr lang="zh-TW" altLang="en-US" dirty="0" smtClean="0"/>
              <a:t>版本控制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分支策略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7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 Strategies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TFS - Branching Guidance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err="1" smtClean="0"/>
              <a:t>Git</a:t>
            </a:r>
            <a:r>
              <a:rPr lang="en-US" altLang="zh-TW" sz="3200" dirty="0" smtClean="0"/>
              <a:t> flow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GitHub flow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70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TFS(2013) </a:t>
            </a:r>
            <a:r>
              <a:rPr lang="en-US" altLang="zh-TW" dirty="0"/>
              <a:t>- Branching </a:t>
            </a:r>
            <a:r>
              <a:rPr lang="en-US" altLang="zh-TW" dirty="0" smtClean="0"/>
              <a:t>Guidance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862137"/>
            <a:ext cx="11477625" cy="1209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6" y="3071812"/>
            <a:ext cx="116871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" y="1011981"/>
            <a:ext cx="11477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4937"/>
            <a:ext cx="113728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2043112"/>
            <a:ext cx="11353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90500"/>
            <a:ext cx="116776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 (ALL)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12/15:</a:t>
            </a:r>
            <a:r>
              <a:rPr lang="zh-TW" altLang="en-US" sz="4000" dirty="0" smtClean="0">
                <a:solidFill>
                  <a:schemeClr val="tx1"/>
                </a:solidFill>
              </a:rPr>
              <a:t> 微服務架構 概觀、相關技術</a:t>
            </a:r>
            <a:endParaRPr lang="en-US" altLang="zh-TW" sz="40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12/29</a:t>
            </a:r>
            <a:r>
              <a:rPr lang="en-US" altLang="zh-TW" sz="4000" dirty="0">
                <a:solidFill>
                  <a:schemeClr val="tx1"/>
                </a:solidFill>
              </a:rPr>
              <a:t>:</a:t>
            </a:r>
            <a:r>
              <a:rPr lang="zh-TW" altLang="en-US" sz="4000" dirty="0">
                <a:solidFill>
                  <a:schemeClr val="tx1"/>
                </a:solidFill>
              </a:rPr>
              <a:t> 微服務 架構設計與實作</a:t>
            </a:r>
            <a:endParaRPr lang="en-US" altLang="zh-TW" sz="4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01/12:</a:t>
            </a:r>
            <a:r>
              <a:rPr lang="zh-TW" altLang="en-US" sz="4000" dirty="0" smtClean="0">
                <a:solidFill>
                  <a:schemeClr val="tx1"/>
                </a:solidFill>
              </a:rPr>
              <a:t> 微服務 架構設計與實作 </a:t>
            </a:r>
            <a:r>
              <a:rPr lang="en-US" altLang="zh-TW" sz="4000" dirty="0" smtClean="0">
                <a:solidFill>
                  <a:schemeClr val="tx1"/>
                </a:solidFill>
              </a:rPr>
              <a:t>(</a:t>
            </a:r>
            <a:r>
              <a:rPr lang="zh-TW" altLang="en-US" sz="4000" dirty="0" smtClean="0">
                <a:solidFill>
                  <a:schemeClr val="tx1"/>
                </a:solidFill>
              </a:rPr>
              <a:t>續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01/12:</a:t>
            </a:r>
            <a:r>
              <a:rPr lang="zh-TW" altLang="en-US" sz="4000" dirty="0" smtClean="0">
                <a:solidFill>
                  <a:schemeClr val="tx1"/>
                </a:solidFill>
              </a:rPr>
              <a:t> 如何佈署微服務架構的系統</a:t>
            </a:r>
            <a:r>
              <a:rPr lang="en-US" altLang="zh-TW" sz="4000" dirty="0" smtClean="0">
                <a:solidFill>
                  <a:schemeClr val="tx1"/>
                </a:solidFill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>
                <a:solidFill>
                  <a:srgbClr val="FF0000"/>
                </a:solidFill>
              </a:rPr>
              <a:t>01/19:</a:t>
            </a:r>
            <a:r>
              <a:rPr lang="zh-TW" altLang="en-US" sz="4000" dirty="0" smtClean="0">
                <a:solidFill>
                  <a:srgbClr val="FF0000"/>
                </a:solidFill>
              </a:rPr>
              <a:t> 微服務完整案例實作 </a:t>
            </a:r>
            <a:r>
              <a:rPr lang="en-US" altLang="zh-TW" sz="4000" dirty="0" smtClean="0">
                <a:solidFill>
                  <a:srgbClr val="FF0000"/>
                </a:solidFill>
              </a:rPr>
              <a:t>(POC 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762000"/>
            <a:ext cx="111537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_images/git-branching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378465"/>
            <a:ext cx="8150225" cy="108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6419850"/>
            <a:ext cx="12192000" cy="438150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Flow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6200" y="6419850"/>
            <a:ext cx="629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http://git-tutorial.readthedocs.io/zh/latest/branchingmodel.html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6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1.04167E-6 -0.66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名詞對照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773282"/>
              </p:ext>
            </p:extLst>
          </p:nvPr>
        </p:nvGraphicFramePr>
        <p:xfrm>
          <a:off x="1097280" y="286603"/>
          <a:ext cx="10058400" cy="587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537">
                  <a:extLst>
                    <a:ext uri="{9D8B030D-6E8A-4147-A177-3AD203B41FA5}">
                      <a16:colId xmlns:a16="http://schemas.microsoft.com/office/drawing/2014/main" val="282085400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3325288390"/>
                    </a:ext>
                  </a:extLst>
                </a:gridCol>
                <a:gridCol w="4668838">
                  <a:extLst>
                    <a:ext uri="{9D8B030D-6E8A-4147-A177-3AD203B41FA5}">
                      <a16:colId xmlns:a16="http://schemas.microsoft.com/office/drawing/2014/main" val="50419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GIT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TFS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2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開發中 </a:t>
                      </a:r>
                      <a:r>
                        <a:rPr lang="en-US" altLang="zh-TW" dirty="0" smtClean="0"/>
                        <a:t>(RD)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DEVELOP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DEVELOP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8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開發分支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(develop)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：下次發佈版本的最新狀態。從主要分支分出來。有些開發者也稱開發分支為整合分支，自動化測試所根據的程式碼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(source code)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即是以此分支上的版本為基準來進行測試。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86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上線中 </a:t>
                      </a:r>
                      <a:r>
                        <a:rPr lang="en-US" altLang="zh-TW" dirty="0" smtClean="0"/>
                        <a:t>(PD)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MASTER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RELEASE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0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(master)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：處於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production-ready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的狀態，換句話說，即是該版的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code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是可運行的、符合專案需求的、設計良好的、穩定的、可維護的、可擴展的及已文件化的。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6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測試中 </a:t>
                      </a:r>
                      <a:r>
                        <a:rPr lang="en-US" altLang="zh-TW" dirty="0" smtClean="0"/>
                        <a:t>(QA)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RELEASE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MAIN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7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除了主分支，我們也會使用支援分支來幫助專案開發。支援分支可讓整個團隊更容易管理新功能的開發、產品發佈分支或是快速修改一些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。支援分支與主要分支最大的差別在於，支援分支在支援任務結束後就會移除，而主要分支則是始終存在。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本文中我們所使用到的支援分支有：功能分支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(feature)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、發佈分支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(release)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、修補分支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(hotfix)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。每一個支援分支都有其特殊支援目的，並嚴格遵循分支與合併的規定。例如：功能分支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(feature)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只能從開發分支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(develop)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分離出來，也只能與開發分支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(develop)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合併。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3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GitHub Flow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14325" y="6457950"/>
            <a:ext cx="448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https://guides.github.com/introduction/flow/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「GIT」的圖片搜尋結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398" y="769630"/>
            <a:ext cx="900918" cy="9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1" b="35206"/>
          <a:stretch/>
        </p:blipFill>
        <p:spPr>
          <a:xfrm>
            <a:off x="1192530" y="1822966"/>
            <a:ext cx="9867900" cy="43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POC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3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2" y="215875"/>
            <a:ext cx="10619876" cy="59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  <p:pic>
        <p:nvPicPr>
          <p:cNvPr id="1026" name="Picture 2" descr="「GIT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32" y="1628914"/>
            <a:ext cx="900918" cy="9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docker compose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1628914"/>
            <a:ext cx="1703967" cy="167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970492" y="3281784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Docker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Compose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29323" y="3978632"/>
            <a:ext cx="108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</a:rPr>
              <a:t>MSTest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702250" y="1400709"/>
            <a:ext cx="1371600" cy="2009241"/>
          </a:xfrm>
          <a:prstGeom prst="roundRect">
            <a:avLst>
              <a:gd name="adj" fmla="val 6945"/>
            </a:avLst>
          </a:prstGeom>
          <a:solidFill>
            <a:srgbClr val="352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</a:t>
            </a:r>
          </a:p>
          <a:p>
            <a:pPr algn="ctr"/>
            <a:r>
              <a:rPr lang="en-US" altLang="zh-TW" dirty="0" smtClean="0"/>
              <a:t>Server 2016</a:t>
            </a:r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143598" y="1943664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chemeClr val="bg1"/>
                </a:solidFill>
              </a:rPr>
              <a:t>MSBuild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8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69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1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 (01/19)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版本控制 </a:t>
            </a:r>
            <a:r>
              <a:rPr lang="en-US" altLang="zh-TW" sz="2800" dirty="0" smtClean="0"/>
              <a:t>Branch Guidance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DEMO: POC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小結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(All Sessions) </a:t>
            </a:r>
            <a:r>
              <a:rPr lang="en-US" altLang="zh-TW" sz="2800" dirty="0" err="1" smtClean="0"/>
              <a:t>Microservices</a:t>
            </a:r>
            <a:r>
              <a:rPr lang="en-US" altLang="zh-TW" sz="2800" dirty="0" smtClean="0"/>
              <a:t> Q &amp; A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37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 bwMode="auto">
          <a:xfrm>
            <a:off x="1563484" y="3346126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1563484" y="4188688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1563484" y="5031250"/>
            <a:ext cx="2288744" cy="761892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439891" y="3562664"/>
            <a:ext cx="3645668" cy="283259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748596" y="4042887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8323670" y="3207940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748596" y="5091818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9906315" y="403852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9895611" y="5057473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8323670" y="5911015"/>
            <a:ext cx="1778805" cy="709448"/>
          </a:xfrm>
          <a:prstGeom prst="roundRect">
            <a:avLst/>
          </a:prstGeom>
          <a:solidFill>
            <a:sysClr val="window" lastClr="FFFFFF">
              <a:lumMod val="75000"/>
            </a:sysClr>
          </a:solidFill>
          <a:ln w="10795" cap="flat" cmpd="sng" algn="ctr">
            <a:solidFill>
              <a:srgbClr val="40404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281433"/>
            <a:ext cx="598605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Monolithic application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6053" y="268813"/>
            <a:ext cx="6450422" cy="53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7272" y="1129974"/>
            <a:ext cx="3392336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US" sz="15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microservice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application separates functionality into separate smaller services.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out by deploying each service independently creating instances of these services across servers/VMs/containers</a:t>
            </a:r>
          </a:p>
        </p:txBody>
      </p:sp>
      <p:sp>
        <p:nvSpPr>
          <p:cNvPr id="12" name="Hexagon 11"/>
          <p:cNvSpPr/>
          <p:nvPr/>
        </p:nvSpPr>
        <p:spPr bwMode="auto">
          <a:xfrm>
            <a:off x="9951509" y="1408943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Hexagon 12"/>
          <p:cNvSpPr/>
          <p:nvPr/>
        </p:nvSpPr>
        <p:spPr bwMode="auto">
          <a:xfrm>
            <a:off x="11131355" y="193687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Hexagon 13"/>
          <p:cNvSpPr/>
          <p:nvPr/>
        </p:nvSpPr>
        <p:spPr bwMode="auto">
          <a:xfrm>
            <a:off x="11564235" y="169454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9930527" y="1431219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9955568" y="1384297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9951096" y="1964837"/>
            <a:ext cx="272812" cy="244066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9920509" y="1936871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937732" y="198319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10350653" y="1727613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10391969" y="1678564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10348780" y="1693159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10919019" y="1294011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6472" y="975981"/>
            <a:ext cx="3456340" cy="2061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monolithic application has most of its functionality within a few processes that are componentized with libraries. 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Scales by cloning the app on multiple servers/VMs/Containers</a:t>
            </a:r>
          </a:p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7" y="1367721"/>
            <a:ext cx="605950" cy="6023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35" y="1423533"/>
            <a:ext cx="605950" cy="6023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80" y="1658307"/>
            <a:ext cx="605950" cy="602386"/>
          </a:xfrm>
          <a:prstGeom prst="rect">
            <a:avLst/>
          </a:prstGeom>
        </p:spPr>
      </p:pic>
      <p:sp>
        <p:nvSpPr>
          <p:cNvPr id="32" name="Hexagon 31"/>
          <p:cNvSpPr/>
          <p:nvPr/>
        </p:nvSpPr>
        <p:spPr bwMode="auto">
          <a:xfrm>
            <a:off x="9886120" y="1371416"/>
            <a:ext cx="366566" cy="309828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9684116" y="1294010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845105" y="945708"/>
            <a:ext cx="749118" cy="37668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065134" y="932513"/>
            <a:ext cx="786721" cy="37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2</a:t>
            </a:r>
          </a:p>
        </p:txBody>
      </p:sp>
      <p:sp>
        <p:nvSpPr>
          <p:cNvPr id="38" name="Hexagon 37"/>
          <p:cNvSpPr/>
          <p:nvPr/>
        </p:nvSpPr>
        <p:spPr bwMode="auto">
          <a:xfrm>
            <a:off x="11124830" y="141813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Hexagon 38"/>
          <p:cNvSpPr/>
          <p:nvPr/>
        </p:nvSpPr>
        <p:spPr bwMode="auto">
          <a:xfrm>
            <a:off x="11124830" y="140894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Hexagon 39"/>
          <p:cNvSpPr/>
          <p:nvPr/>
        </p:nvSpPr>
        <p:spPr bwMode="auto">
          <a:xfrm>
            <a:off x="11139818" y="1365785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11085559" y="1949836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1577474" y="1671877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1539836" y="166891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1168371" y="1946260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986053" y="297316"/>
            <a:ext cx="3617" cy="6097943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4005161" y="966264"/>
            <a:ext cx="1023415" cy="1341120"/>
            <a:chOff x="4004846" y="965905"/>
            <a:chExt cx="1023560" cy="1341310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60986" y="965905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52" name="Hexagon 51"/>
          <p:cNvSpPr/>
          <p:nvPr/>
        </p:nvSpPr>
        <p:spPr bwMode="auto">
          <a:xfrm>
            <a:off x="9919926" y="1974226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9903286" y="196240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Hexagon 53"/>
          <p:cNvSpPr/>
          <p:nvPr/>
        </p:nvSpPr>
        <p:spPr bwMode="auto">
          <a:xfrm>
            <a:off x="11119123" y="1401439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11124877" y="141427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130979" y="1382388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0346033" y="171339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0367571" y="170902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9886120" y="1935598"/>
            <a:ext cx="366566" cy="309828"/>
          </a:xfrm>
          <a:prstGeom prst="hexago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10303479" y="1660278"/>
            <a:ext cx="366566" cy="309828"/>
          </a:xfrm>
          <a:prstGeom prst="hexagon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11084478" y="1363718"/>
            <a:ext cx="366566" cy="309828"/>
          </a:xfrm>
          <a:prstGeom prst="hexagon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11501837" y="1652581"/>
            <a:ext cx="366566" cy="309828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11084478" y="1927901"/>
            <a:ext cx="366566" cy="30982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1613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8E-6 1.64321E-6 L -0.14488 0.296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0" y="147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42E-6 -2.0699E-6 L -0.16888 0.410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0" y="205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214E-6 -2.62823E-6 L -0.16517 0.494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9" y="24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  <p:bldP spid="56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DevOps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最適合微服務架構的開發流程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Dev-ops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5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media.licdn.com/mpr/mpr/AAEAAQAAAAAAAAf9AAAAJGE1ZTg0OWQwLWFkMzgtNDk0Ny05MWE4LTFmZjczZTliYzU5ZQ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89"/>
          <a:stretch/>
        </p:blipFill>
        <p:spPr bwMode="auto">
          <a:xfrm>
            <a:off x="233895" y="0"/>
            <a:ext cx="11651830" cy="626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6488668"/>
            <a:ext cx="685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https://www.linkedin.com/pulse/continuous-testing-devops-dan-ashby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114" y="6357035"/>
            <a:ext cx="8287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http://www.slideshare.net/dbordini/devops-open-source-e-microsoft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28" y="264695"/>
            <a:ext cx="10509807" cy="59090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97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4" y="322593"/>
            <a:ext cx="10635915" cy="590389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50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2" y="215875"/>
            <a:ext cx="10619876" cy="59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 rot="19082375">
            <a:off x="-1115367" y="110531"/>
            <a:ext cx="3054699" cy="6531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10863</TotalTime>
  <Words>729</Words>
  <Application>Microsoft Office PowerPoint</Application>
  <PresentationFormat>寬螢幕</PresentationFormat>
  <Paragraphs>104</Paragraphs>
  <Slides>28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28</vt:i4>
      </vt:variant>
    </vt:vector>
  </HeadingPairs>
  <TitlesOfParts>
    <vt:vector size="40" baseType="lpstr">
      <vt:lpstr>微軟正黑體</vt:lpstr>
      <vt:lpstr>新細明體</vt:lpstr>
      <vt:lpstr>Arial</vt:lpstr>
      <vt:lpstr>Calibri</vt:lpstr>
      <vt:lpstr>Calibri Light</vt:lpstr>
      <vt:lpstr>Consolas</vt:lpstr>
      <vt:lpstr>Segoe UI</vt:lpstr>
      <vt:lpstr>Segoe UI Light</vt:lpstr>
      <vt:lpstr>Wingdings</vt:lpstr>
      <vt:lpstr>回顧</vt:lpstr>
      <vt:lpstr>5-30721_Build_2016_Template_Dark</vt:lpstr>
      <vt:lpstr>5-30721_Build_2016_Template_Light</vt:lpstr>
      <vt:lpstr>微服務架構與實戰 #4</vt:lpstr>
      <vt:lpstr>AGENDA (ALL)</vt:lpstr>
      <vt:lpstr>AGENDA (01/19)</vt:lpstr>
      <vt:lpstr>PowerPoint 簡報</vt:lpstr>
      <vt:lpstr>DevOps</vt:lpstr>
      <vt:lpstr>PowerPoint 簡報</vt:lpstr>
      <vt:lpstr>PowerPoint 簡報</vt:lpstr>
      <vt:lpstr>PowerPoint 簡報</vt:lpstr>
      <vt:lpstr>PowerPoint 簡報</vt:lpstr>
      <vt:lpstr>PowerPoint 簡報</vt:lpstr>
      <vt:lpstr>非微軟陣營的 DevOps 做法 (參考) </vt:lpstr>
      <vt:lpstr>小結 &amp; 討論</vt:lpstr>
      <vt:lpstr>版本控制 – 分支策略</vt:lpstr>
      <vt:lpstr>Branch Strategies</vt:lpstr>
      <vt:lpstr>TFS(2013) - Branching Guidance</vt:lpstr>
      <vt:lpstr>PowerPoint 簡報</vt:lpstr>
      <vt:lpstr>PowerPoint 簡報</vt:lpstr>
      <vt:lpstr>PowerPoint 簡報</vt:lpstr>
      <vt:lpstr>PowerPoint 簡報</vt:lpstr>
      <vt:lpstr>PowerPoint 簡報</vt:lpstr>
      <vt:lpstr>Git Flow</vt:lpstr>
      <vt:lpstr>名詞對照</vt:lpstr>
      <vt:lpstr>GitHub Flow</vt:lpstr>
      <vt:lpstr>DEMO: POC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Token 入門</dc:title>
  <dc:creator>Andrew Wu</dc:creator>
  <cp:lastModifiedBy>Andrew Wu</cp:lastModifiedBy>
  <cp:revision>191</cp:revision>
  <dcterms:created xsi:type="dcterms:W3CDTF">2016-11-15T09:34:15Z</dcterms:created>
  <dcterms:modified xsi:type="dcterms:W3CDTF">2017-01-15T16:54:57Z</dcterms:modified>
</cp:coreProperties>
</file>