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26"/>
  </p:notesMasterIdLst>
  <p:sldIdLst>
    <p:sldId id="256" r:id="rId2"/>
    <p:sldId id="282" r:id="rId3"/>
    <p:sldId id="257" r:id="rId4"/>
    <p:sldId id="263" r:id="rId5"/>
    <p:sldId id="264" r:id="rId6"/>
    <p:sldId id="258" r:id="rId7"/>
    <p:sldId id="259" r:id="rId8"/>
    <p:sldId id="265" r:id="rId9"/>
    <p:sldId id="273" r:id="rId10"/>
    <p:sldId id="274" r:id="rId11"/>
    <p:sldId id="275" r:id="rId12"/>
    <p:sldId id="270" r:id="rId13"/>
    <p:sldId id="271" r:id="rId14"/>
    <p:sldId id="266" r:id="rId15"/>
    <p:sldId id="268" r:id="rId16"/>
    <p:sldId id="276" r:id="rId17"/>
    <p:sldId id="269" r:id="rId18"/>
    <p:sldId id="267" r:id="rId19"/>
    <p:sldId id="277" r:id="rId20"/>
    <p:sldId id="278" r:id="rId21"/>
    <p:sldId id="279" r:id="rId22"/>
    <p:sldId id="260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229F0-6F9D-41CD-A6D8-76BCCF047171}" type="datetimeFigureOut">
              <a:rPr lang="zh-TW" altLang="en-US" smtClean="0"/>
              <a:t>2016/11/15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1ABE5-D858-48A3-BD52-D48ED13BE2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406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https://jwt.io/introduction/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21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2016/11/15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12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2016/11/15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20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2016/11/15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488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2016/11/15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0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2016/11/15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820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2016/11/15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24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2016/11/15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2016/11/15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3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2016/11/15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1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36662CF-C7B0-4E0D-A8EF-6C346E54F2F8}" type="datetimeFigureOut">
              <a:rPr lang="zh-TW" altLang="en-US" smtClean="0"/>
              <a:t>2016/11/15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68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662CF-C7B0-4E0D-A8EF-6C346E54F2F8}" type="datetimeFigureOut">
              <a:rPr lang="zh-TW" altLang="en-US" smtClean="0"/>
              <a:t>2016/11/15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19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6662CF-C7B0-4E0D-A8EF-6C346E54F2F8}" type="datetimeFigureOut">
              <a:rPr lang="zh-TW" altLang="en-US" smtClean="0"/>
              <a:t>2016/11/15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363B49B-A0C9-4CB9-A0F4-4D87265CD80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58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jwt.io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wt.io/introduction/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olumns.chicken-house.net/" TargetMode="External"/><Relationship Id="rId2" Type="http://schemas.openxmlformats.org/officeDocument/2006/relationships/hyperlink" Target="https://www.facebook.com/andrew.blog.0928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API Token </a:t>
            </a:r>
            <a:r>
              <a:rPr lang="zh-TW" altLang="en-US" dirty="0" smtClean="0"/>
              <a:t>入門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安德魯</a:t>
            </a:r>
            <a:endParaRPr lang="en-US" altLang="zh-TW" dirty="0" smtClean="0"/>
          </a:p>
          <a:p>
            <a:pPr algn="r"/>
            <a:r>
              <a:rPr lang="en-US" altLang="zh-TW" dirty="0" smtClean="0"/>
              <a:t>2016/11/18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420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橢圓 22"/>
          <p:cNvSpPr/>
          <p:nvPr/>
        </p:nvSpPr>
        <p:spPr>
          <a:xfrm>
            <a:off x="8800718" y="3013446"/>
            <a:ext cx="952556" cy="918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加</a:t>
            </a:r>
            <a:r>
              <a:rPr lang="zh-TW" altLang="en-US" dirty="0"/>
              <a:t>密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595528" y="3013447"/>
            <a:ext cx="2029326" cy="8742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授權的設定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(object)</a:t>
            </a:r>
            <a:endParaRPr lang="zh-TW" altLang="en-US" dirty="0"/>
          </a:p>
        </p:txBody>
      </p:sp>
      <p:sp>
        <p:nvSpPr>
          <p:cNvPr id="5" name="向右箭號 4"/>
          <p:cNvSpPr/>
          <p:nvPr/>
        </p:nvSpPr>
        <p:spPr>
          <a:xfrm>
            <a:off x="2969279" y="3286162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3659089" y="3013447"/>
            <a:ext cx="2029326" cy="8742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Binary Data</a:t>
            </a: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>
            <a:off x="5814423" y="3238036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9038515" y="4171021"/>
            <a:ext cx="2029326" cy="8742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Signature</a:t>
            </a:r>
            <a:endParaRPr lang="zh-TW" altLang="en-US" dirty="0"/>
          </a:p>
        </p:txBody>
      </p:sp>
      <p:sp>
        <p:nvSpPr>
          <p:cNvPr id="10" name="向右箭號 9"/>
          <p:cNvSpPr/>
          <p:nvPr/>
        </p:nvSpPr>
        <p:spPr>
          <a:xfrm rot="3056515">
            <a:off x="5334831" y="4054020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8681227">
            <a:off x="8680024" y="4403582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5622515" y="4479798"/>
            <a:ext cx="2939715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Signed Binary Data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657419" y="302912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序列化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700523" y="260865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產生簽章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780060" y="4170664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合併明文 </a:t>
            </a:r>
            <a:r>
              <a:rPr lang="en-US" altLang="zh-TW" dirty="0" smtClean="0"/>
              <a:t>+</a:t>
            </a:r>
            <a:r>
              <a:rPr lang="zh-TW" altLang="en-US" dirty="0" smtClean="0"/>
              <a:t> 加密過的 </a:t>
            </a:r>
            <a:r>
              <a:rPr lang="en-US" altLang="zh-TW" dirty="0" smtClean="0"/>
              <a:t>HASH)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7575183" y="1791856"/>
            <a:ext cx="2029326" cy="8742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原廠的私鑰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(private key)</a:t>
            </a:r>
            <a:endParaRPr lang="zh-TW" altLang="en-US" dirty="0"/>
          </a:p>
        </p:txBody>
      </p:sp>
      <p:sp>
        <p:nvSpPr>
          <p:cNvPr id="17" name="向右箭號 16"/>
          <p:cNvSpPr/>
          <p:nvPr/>
        </p:nvSpPr>
        <p:spPr>
          <a:xfrm rot="5400000">
            <a:off x="9046517" y="2720446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標題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產生數位簽章</a:t>
            </a:r>
            <a:endParaRPr lang="zh-TW" altLang="en-US" dirty="0"/>
          </a:p>
        </p:txBody>
      </p:sp>
      <p:sp>
        <p:nvSpPr>
          <p:cNvPr id="21" name="圓角矩形 20"/>
          <p:cNvSpPr/>
          <p:nvPr/>
        </p:nvSpPr>
        <p:spPr>
          <a:xfrm>
            <a:off x="6400051" y="3013446"/>
            <a:ext cx="2029326" cy="8742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Hash</a:t>
            </a:r>
            <a:endParaRPr lang="zh-TW" altLang="en-US" dirty="0"/>
          </a:p>
        </p:txBody>
      </p:sp>
      <p:sp>
        <p:nvSpPr>
          <p:cNvPr id="22" name="向右箭號 21"/>
          <p:cNvSpPr/>
          <p:nvPr/>
        </p:nvSpPr>
        <p:spPr>
          <a:xfrm>
            <a:off x="8589846" y="3238036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 rot="3205593">
            <a:off x="9473391" y="3667162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99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圓角矩形 28"/>
          <p:cNvSpPr/>
          <p:nvPr/>
        </p:nvSpPr>
        <p:spPr>
          <a:xfrm>
            <a:off x="6773380" y="4178430"/>
            <a:ext cx="2029326" cy="8742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Hash #1</a:t>
            </a:r>
            <a:endParaRPr lang="zh-TW" altLang="en-US" dirty="0"/>
          </a:p>
        </p:txBody>
      </p:sp>
      <p:sp>
        <p:nvSpPr>
          <p:cNvPr id="19" name="標題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驗</a:t>
            </a:r>
            <a:r>
              <a:rPr lang="zh-TW" altLang="en-US" dirty="0"/>
              <a:t>證</a:t>
            </a:r>
            <a:r>
              <a:rPr lang="zh-TW" altLang="en-US" dirty="0" smtClean="0"/>
              <a:t>數位簽章</a:t>
            </a:r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2586111" y="1886742"/>
            <a:ext cx="2939715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Signed Binary Data</a:t>
            </a:r>
            <a:endParaRPr lang="zh-TW" altLang="en-US" dirty="0"/>
          </a:p>
        </p:txBody>
      </p:sp>
      <p:sp>
        <p:nvSpPr>
          <p:cNvPr id="20" name="圓角矩形 19"/>
          <p:cNvSpPr/>
          <p:nvPr/>
        </p:nvSpPr>
        <p:spPr>
          <a:xfrm>
            <a:off x="2098799" y="3032585"/>
            <a:ext cx="2029326" cy="8742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Binary Data</a:t>
            </a:r>
            <a:endParaRPr lang="zh-TW" altLang="en-US" dirty="0"/>
          </a:p>
        </p:txBody>
      </p:sp>
      <p:sp>
        <p:nvSpPr>
          <p:cNvPr id="21" name="圓角矩形 20"/>
          <p:cNvSpPr/>
          <p:nvPr/>
        </p:nvSpPr>
        <p:spPr>
          <a:xfrm>
            <a:off x="5212366" y="3032586"/>
            <a:ext cx="2029326" cy="8742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Signature</a:t>
            </a:r>
            <a:endParaRPr lang="zh-TW" altLang="en-US" dirty="0"/>
          </a:p>
        </p:txBody>
      </p:sp>
      <p:sp>
        <p:nvSpPr>
          <p:cNvPr id="22" name="向右箭號 21"/>
          <p:cNvSpPr/>
          <p:nvPr/>
        </p:nvSpPr>
        <p:spPr>
          <a:xfrm rot="2304618">
            <a:off x="4989141" y="2831701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 rot="7945410">
            <a:off x="3759208" y="2853161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圓角矩形 23"/>
          <p:cNvSpPr/>
          <p:nvPr/>
        </p:nvSpPr>
        <p:spPr>
          <a:xfrm>
            <a:off x="7380849" y="1906794"/>
            <a:ext cx="2029326" cy="8742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原廠</a:t>
            </a:r>
            <a:r>
              <a:rPr lang="zh-TW" altLang="en-US" dirty="0" smtClean="0"/>
              <a:t>的公鑰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(public key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5" name="橢圓 24"/>
          <p:cNvSpPr/>
          <p:nvPr/>
        </p:nvSpPr>
        <p:spPr>
          <a:xfrm>
            <a:off x="7380849" y="2988467"/>
            <a:ext cx="952556" cy="918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解</a:t>
            </a:r>
            <a:r>
              <a:rPr lang="zh-TW" altLang="en-US" dirty="0" smtClean="0"/>
              <a:t>密</a:t>
            </a:r>
            <a:endParaRPr lang="zh-TW" altLang="en-US" dirty="0"/>
          </a:p>
        </p:txBody>
      </p:sp>
      <p:sp>
        <p:nvSpPr>
          <p:cNvPr id="26" name="向右箭號 25"/>
          <p:cNvSpPr/>
          <p:nvPr/>
        </p:nvSpPr>
        <p:spPr>
          <a:xfrm rot="5400000">
            <a:off x="7591528" y="2688304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右箭號 26"/>
          <p:cNvSpPr/>
          <p:nvPr/>
        </p:nvSpPr>
        <p:spPr>
          <a:xfrm>
            <a:off x="4464225" y="4611567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右箭號 27"/>
          <p:cNvSpPr/>
          <p:nvPr/>
        </p:nvSpPr>
        <p:spPr>
          <a:xfrm rot="5400000">
            <a:off x="7615148" y="3803030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圓角矩形 29"/>
          <p:cNvSpPr/>
          <p:nvPr/>
        </p:nvSpPr>
        <p:spPr>
          <a:xfrm>
            <a:off x="2098799" y="4178430"/>
            <a:ext cx="2029326" cy="8742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Hash #2</a:t>
            </a:r>
            <a:endParaRPr lang="zh-TW" altLang="en-US" dirty="0"/>
          </a:p>
        </p:txBody>
      </p:sp>
      <p:sp>
        <p:nvSpPr>
          <p:cNvPr id="31" name="向右箭號 30"/>
          <p:cNvSpPr/>
          <p:nvPr/>
        </p:nvSpPr>
        <p:spPr>
          <a:xfrm rot="5400000">
            <a:off x="2940567" y="3803030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5049548" y="4465575"/>
            <a:ext cx="952556" cy="918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比</a:t>
            </a:r>
            <a:r>
              <a:rPr lang="zh-TW" altLang="en-US" dirty="0"/>
              <a:t>對</a:t>
            </a:r>
          </a:p>
        </p:txBody>
      </p:sp>
      <p:sp>
        <p:nvSpPr>
          <p:cNvPr id="33" name="向右箭號 32"/>
          <p:cNvSpPr/>
          <p:nvPr/>
        </p:nvSpPr>
        <p:spPr>
          <a:xfrm rot="10800000">
            <a:off x="6191226" y="4611567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>
            <a:off x="7134874" y="3227095"/>
            <a:ext cx="393031" cy="4411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94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不囉嗦，直接看 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我</a:t>
            </a:r>
            <a:r>
              <a:rPr lang="zh-TW" altLang="en-US" dirty="0"/>
              <a:t>只</a:t>
            </a:r>
            <a:r>
              <a:rPr lang="zh-TW" altLang="en-US" dirty="0" smtClean="0"/>
              <a:t>會</a:t>
            </a:r>
            <a:r>
              <a:rPr lang="zh-TW" altLang="en-US" dirty="0"/>
              <a:t> </a:t>
            </a:r>
            <a:r>
              <a:rPr lang="en-US" altLang="zh-TW" dirty="0" smtClean="0"/>
              <a:t>C#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/>
              <a:t> </a:t>
            </a:r>
            <a:r>
              <a:rPr lang="en-US" altLang="zh-TW" dirty="0" smtClean="0"/>
              <a:t>ASP.NET</a:t>
            </a:r>
            <a:r>
              <a:rPr lang="zh-TW" altLang="en-US" dirty="0"/>
              <a:t> </a:t>
            </a:r>
            <a:r>
              <a:rPr lang="en-US" altLang="zh-TW" dirty="0" smtClean="0"/>
              <a:t>...</a:t>
            </a:r>
            <a:r>
              <a:rPr lang="zh-TW" altLang="en-US" dirty="0"/>
              <a:t> 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9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70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JWT (</a:t>
            </a:r>
            <a:r>
              <a:rPr lang="en-US" altLang="zh-TW" dirty="0" err="1" smtClean="0"/>
              <a:t>Json</a:t>
            </a:r>
            <a:r>
              <a:rPr lang="en-US" altLang="zh-TW" dirty="0" smtClean="0"/>
              <a:t> Web Token)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土砲之後，正式要使用時</a:t>
            </a:r>
            <a:r>
              <a:rPr lang="zh-TW" altLang="en-US" dirty="0"/>
              <a:t>，</a:t>
            </a:r>
            <a:r>
              <a:rPr lang="zh-TW" altLang="en-US" dirty="0" smtClean="0"/>
              <a:t>還是要選擇熱門的套件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512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JWT</a:t>
            </a:r>
            <a:r>
              <a:rPr lang="zh-TW" altLang="en-US" dirty="0" smtClean="0"/>
              <a:t> 能做什麼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跟前面一樣的事情，但是比你自己土砲強的地方在於</a:t>
            </a:r>
            <a:r>
              <a:rPr lang="en-US" altLang="zh-TW" sz="2800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用的人多</a:t>
            </a:r>
            <a:r>
              <a:rPr lang="en-US" altLang="zh-TW" sz="2800" dirty="0" smtClean="0"/>
              <a:t>!!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已經產生兩億筆資料</a:t>
            </a:r>
            <a:r>
              <a:rPr lang="en-US" altLang="zh-TW" sz="28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支援的平台多</a:t>
            </a:r>
            <a:r>
              <a:rPr lang="en-US" altLang="zh-TW" sz="2800" dirty="0" smtClean="0"/>
              <a:t>!!</a:t>
            </a:r>
            <a:r>
              <a:rPr lang="zh-TW" altLang="en-US" sz="2800" dirty="0" smtClean="0"/>
              <a:t> </a:t>
            </a:r>
            <a:r>
              <a:rPr lang="en-US" altLang="zh-TW" sz="2800" dirty="0"/>
              <a:t>(</a:t>
            </a:r>
            <a:r>
              <a:rPr lang="en-US" altLang="zh-TW" sz="2800" dirty="0">
                <a:hlinkClick r:id="rId2"/>
              </a:rPr>
              <a:t>https://jwt.io</a:t>
            </a:r>
            <a:r>
              <a:rPr lang="en-US" altLang="zh-TW" sz="2800" dirty="0" smtClean="0">
                <a:hlinkClick r:id="rId2"/>
              </a:rPr>
              <a:t>/</a:t>
            </a:r>
            <a:r>
              <a:rPr lang="en-US" altLang="zh-TW" sz="28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支援的演算法多</a:t>
            </a: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有公信力 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人家相信他不相信你</a:t>
            </a:r>
            <a:r>
              <a:rPr lang="en-US" altLang="zh-TW" sz="28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工具支援完整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(debugger,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browser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plugins …)</a:t>
            </a: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230" y="2362932"/>
            <a:ext cx="36004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5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應</a:t>
            </a:r>
            <a:r>
              <a:rPr lang="zh-TW" altLang="en-US" dirty="0"/>
              <a:t>用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我</a:t>
            </a:r>
            <a:r>
              <a:rPr lang="en-US" altLang="zh-TW" dirty="0" smtClean="0"/>
              <a:t>… </a:t>
            </a:r>
            <a:r>
              <a:rPr lang="zh-TW" altLang="en-US" dirty="0" smtClean="0"/>
              <a:t>還不熟 </a:t>
            </a:r>
            <a:r>
              <a:rPr lang="en-US" altLang="zh-TW" dirty="0" smtClean="0"/>
              <a:t>XD)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499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61" y="286603"/>
            <a:ext cx="7396568" cy="5887218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6846277" y="457200"/>
            <a:ext cx="4806461" cy="12801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重點在你如何運用他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6846277" y="2825261"/>
            <a:ext cx="4806461" cy="12801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把你想要藉著 </a:t>
            </a:r>
            <a:r>
              <a:rPr lang="en-US" altLang="zh-TW" dirty="0" smtClean="0"/>
              <a:t>TOKEN </a:t>
            </a:r>
            <a:r>
              <a:rPr lang="zh-TW" altLang="en-US" dirty="0" smtClean="0"/>
              <a:t>傳遞跟驗證的資訊，放在 </a:t>
            </a:r>
            <a:r>
              <a:rPr lang="en-US" altLang="zh-TW" dirty="0" smtClean="0"/>
              <a:t>PAYLOAD</a:t>
            </a:r>
            <a:r>
              <a:rPr lang="zh-TW" altLang="en-US" dirty="0" smtClean="0"/>
              <a:t> 裡面就行了。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6846277" y="4830690"/>
            <a:ext cx="4806461" cy="12801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當你不確定你接到的 </a:t>
            </a:r>
            <a:r>
              <a:rPr lang="en-US" altLang="zh-TW" dirty="0" smtClean="0"/>
              <a:t>TOKEN</a:t>
            </a:r>
            <a:r>
              <a:rPr lang="zh-TW" altLang="en-US" dirty="0" smtClean="0"/>
              <a:t> 是不是夠可靠</a:t>
            </a:r>
            <a:r>
              <a:rPr lang="en-US" altLang="zh-TW" dirty="0" smtClean="0"/>
              <a:t>?</a:t>
            </a:r>
          </a:p>
          <a:p>
            <a:pPr algn="ctr"/>
            <a:r>
              <a:rPr lang="zh-TW" altLang="en-US" dirty="0" smtClean="0"/>
              <a:t>用</a:t>
            </a:r>
            <a:r>
              <a:rPr lang="zh-TW" altLang="en-US" dirty="0"/>
              <a:t> </a:t>
            </a:r>
            <a:r>
              <a:rPr lang="en-US" altLang="zh-TW" dirty="0" smtClean="0"/>
              <a:t>JWT</a:t>
            </a:r>
            <a:r>
              <a:rPr lang="zh-TW" altLang="en-US" dirty="0" smtClean="0"/>
              <a:t> 解碼</a:t>
            </a:r>
            <a:r>
              <a:rPr lang="zh-TW" altLang="en-US" dirty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驗證就好了。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472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JWT</a:t>
            </a:r>
            <a:r>
              <a:rPr lang="zh-TW" altLang="en-US" dirty="0" smtClean="0"/>
              <a:t> 怎麼用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官網講得比我好</a:t>
            </a:r>
            <a:r>
              <a:rPr lang="en-US" altLang="zh-TW" dirty="0" smtClean="0"/>
              <a:t>… </a:t>
            </a:r>
            <a:r>
              <a:rPr lang="en-US" altLang="zh-TW" dirty="0" err="1" smtClean="0"/>
              <a:t>Orz</a:t>
            </a:r>
            <a:endParaRPr lang="en-US" altLang="zh-TW" dirty="0" smtClean="0"/>
          </a:p>
          <a:p>
            <a:r>
              <a:rPr lang="en-US" altLang="zh-TW" dirty="0">
                <a:hlinkClick r:id="rId2"/>
              </a:rPr>
              <a:t>https://jwt.io/introduction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899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其他應用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TOKEN</a:t>
            </a:r>
            <a:r>
              <a:rPr lang="zh-TW" altLang="en-US" dirty="0" smtClean="0"/>
              <a:t> 還能用在哪裡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019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安德魯是誰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一宇數位科技 </a:t>
            </a:r>
            <a:r>
              <a:rPr lang="en-US" altLang="zh-TW" sz="3200" dirty="0" smtClean="0"/>
              <a:t>CTO</a:t>
            </a:r>
            <a:br>
              <a:rPr lang="en-US" altLang="zh-TW" sz="3200" dirty="0" smtClean="0"/>
            </a:br>
            <a:r>
              <a:rPr lang="zh-TW" altLang="en-US" dirty="0" smtClean="0"/>
              <a:t>我們替企業 </a:t>
            </a:r>
            <a:r>
              <a:rPr lang="en-US" altLang="zh-TW" dirty="0" smtClean="0"/>
              <a:t>(HR)</a:t>
            </a:r>
            <a:r>
              <a:rPr lang="zh-TW" altLang="en-US" dirty="0" smtClean="0"/>
              <a:t> 開發設計人才管理系統。提供買斷也提供雲端版本的服務。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現任 </a:t>
            </a:r>
            <a:r>
              <a:rPr lang="en-US" altLang="zh-TW" sz="3200" dirty="0" smtClean="0"/>
              <a:t>MVP, </a:t>
            </a:r>
            <a:r>
              <a:rPr lang="zh-TW" altLang="en-US" sz="3200" dirty="0" smtClean="0"/>
              <a:t>微軟最有價值專家</a:t>
            </a:r>
            <a:endParaRPr lang="en-US" altLang="zh-TW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沒事會寫寫部落格 </a:t>
            </a:r>
            <a:r>
              <a:rPr lang="en-US" altLang="zh-TW" sz="3200" dirty="0" smtClean="0"/>
              <a:t>(</a:t>
            </a:r>
            <a:r>
              <a:rPr lang="zh-TW" altLang="en-US" sz="3200" dirty="0" smtClean="0"/>
              <a:t>安德魯的部落格</a:t>
            </a:r>
            <a:r>
              <a:rPr lang="en-US" altLang="zh-TW" sz="3200" dirty="0" smtClean="0"/>
              <a:t>)</a:t>
            </a:r>
            <a:br>
              <a:rPr lang="en-US" altLang="zh-TW" sz="3200" dirty="0" smtClean="0"/>
            </a:br>
            <a:r>
              <a:rPr lang="zh-TW" altLang="en-US" sz="2200" dirty="0" smtClean="0"/>
              <a:t>談論各種軟體開發與設計的大小事，想做個優秀的系統架構師。主題以 </a:t>
            </a:r>
            <a:r>
              <a:rPr lang="en-US" altLang="zh-TW" sz="2200" dirty="0" smtClean="0"/>
              <a:t>.NET / C#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/ OOP / Container </a:t>
            </a:r>
            <a:r>
              <a:rPr lang="zh-TW" altLang="en-US" sz="2200" dirty="0" smtClean="0"/>
              <a:t>為主。</a:t>
            </a:r>
            <a:endParaRPr lang="en-US" altLang="zh-TW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從 </a:t>
            </a:r>
            <a:r>
              <a:rPr lang="en-US" altLang="zh-TW" sz="3200" dirty="0" smtClean="0"/>
              <a:t>2000 </a:t>
            </a:r>
            <a:r>
              <a:rPr lang="zh-TW" altLang="en-US" sz="3200" dirty="0" smtClean="0"/>
              <a:t>年 </a:t>
            </a:r>
            <a:r>
              <a:rPr lang="en-US" altLang="zh-TW" sz="3200" dirty="0" smtClean="0"/>
              <a:t>.NET / C# </a:t>
            </a:r>
            <a:r>
              <a:rPr lang="zh-TW" altLang="en-US" sz="3200" dirty="0" smtClean="0"/>
              <a:t>還在 </a:t>
            </a:r>
            <a:r>
              <a:rPr lang="en-US" altLang="zh-TW" sz="3200" dirty="0" smtClean="0"/>
              <a:t>Beta</a:t>
            </a:r>
            <a:r>
              <a:rPr lang="zh-TW" altLang="en-US" sz="3200" dirty="0" smtClean="0"/>
              <a:t> 年代就開始在用他了。喜歡 </a:t>
            </a:r>
            <a:r>
              <a:rPr lang="en-US" altLang="zh-TW" sz="3200" dirty="0" smtClean="0"/>
              <a:t>C#</a:t>
            </a:r>
            <a:r>
              <a:rPr lang="zh-TW" altLang="en-US" sz="3200" dirty="0" smtClean="0"/>
              <a:t> 優雅的語法。</a:t>
            </a:r>
            <a:endParaRPr lang="en-US" altLang="zh-TW" sz="3200" dirty="0"/>
          </a:p>
          <a:p>
            <a:pPr marL="514350" indent="-514350">
              <a:buFont typeface="+mj-lt"/>
              <a:buAutoNum type="arabicPeriod"/>
            </a:pP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6790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如果你靠寫套裝程式賣錢 </a:t>
            </a:r>
            <a:r>
              <a:rPr lang="en-US" altLang="zh-TW" dirty="0" smtClean="0"/>
              <a:t>(</a:t>
            </a:r>
            <a:r>
              <a:rPr lang="zh-TW" altLang="en-US" dirty="0" smtClean="0"/>
              <a:t>授權</a:t>
            </a:r>
            <a:r>
              <a:rPr lang="en-US" altLang="zh-TW" dirty="0" smtClean="0"/>
              <a:t>)…</a:t>
            </a:r>
            <a:endParaRPr lang="zh-TW" altLang="en-US" dirty="0"/>
          </a:p>
        </p:txBody>
      </p:sp>
      <p:sp>
        <p:nvSpPr>
          <p:cNvPr id="14" name="雲朵形 13"/>
          <p:cNvSpPr/>
          <p:nvPr/>
        </p:nvSpPr>
        <p:spPr>
          <a:xfrm>
            <a:off x="3989307" y="2033855"/>
            <a:ext cx="4002505" cy="239027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 descr="web server by lyte - Web Server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417" y="2815812"/>
            <a:ext cx="690013" cy="826363"/>
          </a:xfrm>
          <a:prstGeom prst="rect">
            <a:avLst/>
          </a:prstGeom>
        </p:spPr>
      </p:pic>
      <p:pic>
        <p:nvPicPr>
          <p:cNvPr id="16" name="圖片 15" descr="web server by lyte - Web Server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554" y="2815811"/>
            <a:ext cx="690013" cy="826363"/>
          </a:xfrm>
          <a:prstGeom prst="rect">
            <a:avLst/>
          </a:prstGeom>
        </p:spPr>
      </p:pic>
      <p:pic>
        <p:nvPicPr>
          <p:cNvPr id="17" name="圖片 16" descr="web server by lyte - Web Server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691" y="2815811"/>
            <a:ext cx="690013" cy="826363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4969422" y="3642174"/>
            <a:ext cx="171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Service </a:t>
            </a:r>
            <a:r>
              <a:rPr lang="en-US" altLang="zh-TW" dirty="0" smtClean="0"/>
              <a:t>@ </a:t>
            </a:r>
            <a:r>
              <a:rPr lang="en-US" altLang="zh-TW" dirty="0" smtClean="0"/>
              <a:t>Cloud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4210314" y="4779240"/>
            <a:ext cx="3560489" cy="11957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當作授權序號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驗證過是原廠給的再啟用系統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728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如果你靠線上服務賺錢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18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雲朵形 17"/>
          <p:cNvSpPr/>
          <p:nvPr/>
        </p:nvSpPr>
        <p:spPr>
          <a:xfrm>
            <a:off x="6822182" y="4207503"/>
            <a:ext cx="4572048" cy="2913880"/>
          </a:xfrm>
          <a:prstGeom prst="cloud">
            <a:avLst/>
          </a:prstGeom>
          <a:ln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雲朵形 16"/>
          <p:cNvSpPr/>
          <p:nvPr/>
        </p:nvSpPr>
        <p:spPr>
          <a:xfrm>
            <a:off x="466006" y="4207503"/>
            <a:ext cx="4572048" cy="2913880"/>
          </a:xfrm>
          <a:prstGeom prst="cloud">
            <a:avLst/>
          </a:prstGeom>
          <a:ln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雲朵形 4"/>
          <p:cNvSpPr/>
          <p:nvPr/>
        </p:nvSpPr>
        <p:spPr>
          <a:xfrm>
            <a:off x="3731400" y="533301"/>
            <a:ext cx="4002505" cy="239027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 descr="web server by lyte - Web Server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510" y="1315258"/>
            <a:ext cx="690013" cy="826363"/>
          </a:xfrm>
          <a:prstGeom prst="rect">
            <a:avLst/>
          </a:prstGeom>
        </p:spPr>
      </p:pic>
      <p:pic>
        <p:nvPicPr>
          <p:cNvPr id="6" name="圖片 5" descr="web server by lyte - Web Server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647" y="1315257"/>
            <a:ext cx="690013" cy="826363"/>
          </a:xfrm>
          <a:prstGeom prst="rect">
            <a:avLst/>
          </a:prstGeom>
        </p:spPr>
      </p:pic>
      <p:pic>
        <p:nvPicPr>
          <p:cNvPr id="7" name="圖片 6" descr="web server by lyte - Web Server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784" y="1315257"/>
            <a:ext cx="690013" cy="826363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711515" y="2141620"/>
            <a:ext cx="2014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Service #A @ Cloud</a:t>
            </a:r>
            <a:endParaRPr lang="zh-TW" altLang="en-US" dirty="0"/>
          </a:p>
        </p:txBody>
      </p:sp>
      <p:pic>
        <p:nvPicPr>
          <p:cNvPr id="9" name="圖片 8" descr="web server by lyte - Web Server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017" y="4972857"/>
            <a:ext cx="690013" cy="826363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759768" y="5799220"/>
            <a:ext cx="221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Service #B @ Intranet</a:t>
            </a:r>
            <a:endParaRPr lang="zh-TW" altLang="en-US" dirty="0"/>
          </a:p>
        </p:txBody>
      </p:sp>
      <p:pic>
        <p:nvPicPr>
          <p:cNvPr id="11" name="圖片 10" descr="web server by lyte - Web Server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60" y="4972857"/>
            <a:ext cx="690013" cy="826363"/>
          </a:xfrm>
          <a:prstGeom prst="rect">
            <a:avLst/>
          </a:prstGeom>
        </p:spPr>
      </p:pic>
      <p:pic>
        <p:nvPicPr>
          <p:cNvPr id="12" name="圖片 11" descr="web server by lyte - Web Server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396" y="4972857"/>
            <a:ext cx="690013" cy="826363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8000147" y="5799220"/>
            <a:ext cx="2216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Service #C @ Intranet</a:t>
            </a:r>
            <a:endParaRPr lang="zh-TW" altLang="en-US" dirty="0"/>
          </a:p>
        </p:txBody>
      </p:sp>
      <p:pic>
        <p:nvPicPr>
          <p:cNvPr id="14" name="圖片 13" descr="web server by lyte - Web Server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639" y="4972857"/>
            <a:ext cx="690013" cy="826363"/>
          </a:xfrm>
          <a:prstGeom prst="rect">
            <a:avLst/>
          </a:prstGeom>
        </p:spPr>
      </p:pic>
      <p:pic>
        <p:nvPicPr>
          <p:cNvPr id="15" name="圖片 14" descr="... You Are Logged On To Windows With An Administrator Account ~ bench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396" y="1214335"/>
            <a:ext cx="927285" cy="927285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7693395" y="2141620"/>
            <a:ext cx="220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Service Administrator</a:t>
            </a:r>
            <a:endParaRPr lang="zh-TW" altLang="en-US" dirty="0"/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3633273" y="2799347"/>
            <a:ext cx="1664250" cy="2229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 flipV="1">
            <a:off x="6213716" y="2854740"/>
            <a:ext cx="1975779" cy="2462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圓角矩形 1"/>
          <p:cNvSpPr/>
          <p:nvPr/>
        </p:nvSpPr>
        <p:spPr>
          <a:xfrm>
            <a:off x="692206" y="372494"/>
            <a:ext cx="3039194" cy="11371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Site Token</a:t>
            </a:r>
          </a:p>
          <a:p>
            <a:r>
              <a:rPr lang="en-US" altLang="zh-TW" dirty="0" smtClean="0"/>
              <a:t>--------------------------------</a:t>
            </a:r>
          </a:p>
          <a:p>
            <a:pPr marL="285750" indent="-285750">
              <a:buFontTx/>
              <a:buChar char="-"/>
            </a:pPr>
            <a:r>
              <a:rPr lang="en-US" altLang="zh-TW" dirty="0" smtClean="0"/>
              <a:t>Site ID: </a:t>
            </a:r>
            <a:r>
              <a:rPr lang="en-US" altLang="zh-TW" b="1" dirty="0" smtClean="0">
                <a:solidFill>
                  <a:srgbClr val="FF0000"/>
                </a:solidFill>
              </a:rPr>
              <a:t>SERVER1</a:t>
            </a:r>
          </a:p>
          <a:p>
            <a:pPr marL="285750" indent="-285750">
              <a:buFontTx/>
              <a:buChar char="-"/>
            </a:pPr>
            <a:r>
              <a:rPr lang="en-US" altLang="zh-TW" dirty="0" smtClean="0"/>
              <a:t>Site</a:t>
            </a:r>
            <a:r>
              <a:rPr lang="zh-TW" altLang="en-US" dirty="0" smtClean="0"/>
              <a:t> </a:t>
            </a:r>
            <a:r>
              <a:rPr lang="en-US" altLang="zh-TW" dirty="0" smtClean="0"/>
              <a:t>URL:</a:t>
            </a:r>
            <a:r>
              <a:rPr lang="zh-TW" altLang="en-US" dirty="0" smtClean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http://server1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3591758" y="5661383"/>
            <a:ext cx="3039194" cy="11371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Site Token</a:t>
            </a:r>
          </a:p>
          <a:p>
            <a:r>
              <a:rPr lang="en-US" altLang="zh-TW" dirty="0" smtClean="0"/>
              <a:t>--------------------------------</a:t>
            </a:r>
          </a:p>
          <a:p>
            <a:pPr marL="285750" indent="-285750">
              <a:buFontTx/>
              <a:buChar char="-"/>
            </a:pPr>
            <a:r>
              <a:rPr lang="en-US" altLang="zh-TW" dirty="0" smtClean="0"/>
              <a:t>Site ID: </a:t>
            </a:r>
            <a:r>
              <a:rPr lang="en-US" altLang="zh-TW" b="1" dirty="0" smtClean="0">
                <a:solidFill>
                  <a:srgbClr val="FF0000"/>
                </a:solidFill>
              </a:rPr>
              <a:t>SERVER2</a:t>
            </a:r>
          </a:p>
          <a:p>
            <a:pPr marL="285750" indent="-285750">
              <a:buFontTx/>
              <a:buChar char="-"/>
            </a:pPr>
            <a:r>
              <a:rPr lang="en-US" altLang="zh-TW" dirty="0" smtClean="0"/>
              <a:t>Site</a:t>
            </a:r>
            <a:r>
              <a:rPr lang="zh-TW" altLang="en-US" dirty="0" smtClean="0"/>
              <a:t> </a:t>
            </a:r>
            <a:r>
              <a:rPr lang="en-US" altLang="zh-TW" dirty="0" smtClean="0"/>
              <a:t>URL:</a:t>
            </a:r>
            <a:r>
              <a:rPr lang="zh-TW" altLang="en-US" dirty="0" smtClean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http://server2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9533001" y="5695693"/>
            <a:ext cx="3039194" cy="11371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Site Token</a:t>
            </a:r>
          </a:p>
          <a:p>
            <a:r>
              <a:rPr lang="en-US" altLang="zh-TW" dirty="0" smtClean="0"/>
              <a:t>--------------------------------</a:t>
            </a:r>
          </a:p>
          <a:p>
            <a:pPr marL="285750" indent="-285750">
              <a:buFontTx/>
              <a:buChar char="-"/>
            </a:pPr>
            <a:r>
              <a:rPr lang="en-US" altLang="zh-TW" dirty="0" smtClean="0"/>
              <a:t>Site ID: </a:t>
            </a:r>
            <a:r>
              <a:rPr lang="en-US" altLang="zh-TW" b="1" dirty="0" smtClean="0">
                <a:solidFill>
                  <a:srgbClr val="FF0000"/>
                </a:solidFill>
              </a:rPr>
              <a:t>SERVER3</a:t>
            </a:r>
          </a:p>
          <a:p>
            <a:pPr marL="285750" indent="-285750">
              <a:buFontTx/>
              <a:buChar char="-"/>
            </a:pPr>
            <a:r>
              <a:rPr lang="en-US" altLang="zh-TW" dirty="0" smtClean="0"/>
              <a:t>Site</a:t>
            </a:r>
            <a:r>
              <a:rPr lang="zh-TW" altLang="en-US" dirty="0" smtClean="0"/>
              <a:t> </a:t>
            </a:r>
            <a:r>
              <a:rPr lang="en-US" altLang="zh-TW" dirty="0" smtClean="0"/>
              <a:t>URL:</a:t>
            </a:r>
            <a:r>
              <a:rPr lang="zh-TW" altLang="en-US" dirty="0" smtClean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http://server3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120395" y="3147031"/>
            <a:ext cx="4801438" cy="14966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Service Token</a:t>
            </a:r>
          </a:p>
          <a:p>
            <a:r>
              <a:rPr lang="en-US" altLang="zh-TW" dirty="0" smtClean="0"/>
              <a:t>---------------------------------------------------------</a:t>
            </a:r>
          </a:p>
          <a:p>
            <a:pPr marL="285750" indent="-285750">
              <a:buFontTx/>
              <a:buChar char="-"/>
            </a:pPr>
            <a:r>
              <a:rPr lang="zh-TW" altLang="en-US" dirty="0" smtClean="0"/>
              <a:t>允許 </a:t>
            </a:r>
            <a:r>
              <a:rPr lang="en-US" altLang="zh-TW" b="1" dirty="0" smtClean="0">
                <a:solidFill>
                  <a:srgbClr val="FF0000"/>
                </a:solidFill>
              </a:rPr>
              <a:t>SERVER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/>
              <a:t> </a:t>
            </a:r>
            <a:r>
              <a:rPr lang="zh-TW" altLang="en-US" dirty="0" smtClean="0"/>
              <a:t>使用 </a:t>
            </a:r>
            <a:r>
              <a:rPr lang="en-US" altLang="zh-TW" b="1" dirty="0" smtClean="0">
                <a:solidFill>
                  <a:srgbClr val="FF0000"/>
                </a:solidFill>
              </a:rPr>
              <a:t>SERVER 1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的服務</a:t>
            </a:r>
            <a:endParaRPr lang="en-US" altLang="zh-TW" dirty="0" smtClean="0"/>
          </a:p>
          <a:p>
            <a:pPr marL="285750" indent="-285750">
              <a:buFontTx/>
              <a:buChar char="-"/>
            </a:pPr>
            <a:r>
              <a:rPr lang="zh-TW" altLang="en-US" dirty="0" smtClean="0"/>
              <a:t>啟用功能</a:t>
            </a:r>
            <a:r>
              <a:rPr lang="zh-TW" altLang="en-US" dirty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A</a:t>
            </a:r>
            <a:r>
              <a:rPr lang="zh-TW" altLang="en-US" b="1" dirty="0" smtClean="0">
                <a:solidFill>
                  <a:srgbClr val="FF0000"/>
                </a:solidFill>
              </a:rPr>
              <a:t>、</a:t>
            </a:r>
            <a:r>
              <a:rPr lang="en-US" altLang="zh-TW" b="1" dirty="0" smtClean="0">
                <a:solidFill>
                  <a:srgbClr val="FF0000"/>
                </a:solidFill>
              </a:rPr>
              <a:t>B</a:t>
            </a:r>
          </a:p>
          <a:p>
            <a:pPr marL="285750" indent="-285750">
              <a:buFontTx/>
              <a:buChar char="-"/>
            </a:pPr>
            <a:r>
              <a:rPr lang="zh-TW" altLang="en-US" dirty="0" smtClean="0"/>
              <a:t>合約期限</a:t>
            </a:r>
            <a:r>
              <a:rPr lang="zh-TW" altLang="en-US" dirty="0"/>
              <a:t> </a:t>
            </a:r>
            <a:r>
              <a:rPr lang="en-US" altLang="zh-TW" dirty="0" smtClean="0"/>
              <a:t>~</a:t>
            </a:r>
            <a:r>
              <a:rPr lang="zh-TW" altLang="en-US" dirty="0" smtClean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2018/12/31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7081651" y="3029444"/>
            <a:ext cx="4801438" cy="14966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/>
              <a:t>Service Token</a:t>
            </a:r>
          </a:p>
          <a:p>
            <a:r>
              <a:rPr lang="en-US" altLang="zh-TW" dirty="0" smtClean="0"/>
              <a:t>---------------------------------------------------------</a:t>
            </a:r>
          </a:p>
          <a:p>
            <a:pPr marL="285750" indent="-285750">
              <a:buFontTx/>
              <a:buChar char="-"/>
            </a:pPr>
            <a:r>
              <a:rPr lang="zh-TW" altLang="en-US" dirty="0" smtClean="0"/>
              <a:t>允許 </a:t>
            </a:r>
            <a:r>
              <a:rPr lang="en-US" altLang="zh-TW" b="1" dirty="0" smtClean="0">
                <a:solidFill>
                  <a:srgbClr val="FF0000"/>
                </a:solidFill>
              </a:rPr>
              <a:t>SERVER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r>
              <a:rPr lang="en-US" altLang="zh-TW" dirty="0" smtClean="0"/>
              <a:t> </a:t>
            </a:r>
            <a:r>
              <a:rPr lang="zh-TW" altLang="en-US" dirty="0" smtClean="0"/>
              <a:t>使用 </a:t>
            </a:r>
            <a:r>
              <a:rPr lang="en-US" altLang="zh-TW" b="1" dirty="0" smtClean="0">
                <a:solidFill>
                  <a:srgbClr val="FF0000"/>
                </a:solidFill>
              </a:rPr>
              <a:t>SERVER 1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的服務</a:t>
            </a:r>
            <a:endParaRPr lang="en-US" altLang="zh-TW" dirty="0" smtClean="0"/>
          </a:p>
          <a:p>
            <a:pPr marL="285750" indent="-285750">
              <a:buFontTx/>
              <a:buChar char="-"/>
            </a:pPr>
            <a:r>
              <a:rPr lang="zh-TW" altLang="en-US" dirty="0" smtClean="0"/>
              <a:t>啟用功能</a:t>
            </a:r>
            <a:r>
              <a:rPr lang="zh-TW" altLang="en-US" dirty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B</a:t>
            </a:r>
            <a:r>
              <a:rPr lang="zh-TW" altLang="en-US" b="1" dirty="0" smtClean="0">
                <a:solidFill>
                  <a:srgbClr val="FF0000"/>
                </a:solidFill>
              </a:rPr>
              <a:t>、</a:t>
            </a:r>
            <a:r>
              <a:rPr lang="en-US" altLang="zh-TW" b="1" dirty="0" smtClean="0">
                <a:solidFill>
                  <a:srgbClr val="FF0000"/>
                </a:solidFill>
              </a:rPr>
              <a:t>C</a:t>
            </a:r>
          </a:p>
          <a:p>
            <a:pPr marL="285750" indent="-285750">
              <a:buFontTx/>
              <a:buChar char="-"/>
            </a:pPr>
            <a:r>
              <a:rPr lang="zh-TW" altLang="en-US" dirty="0" smtClean="0"/>
              <a:t>合約期限</a:t>
            </a:r>
            <a:r>
              <a:rPr lang="zh-TW" altLang="en-US" dirty="0"/>
              <a:t> </a:t>
            </a:r>
            <a:r>
              <a:rPr lang="en-US" altLang="zh-TW" dirty="0" smtClean="0"/>
              <a:t>~</a:t>
            </a:r>
            <a:r>
              <a:rPr lang="zh-TW" altLang="en-US" dirty="0" smtClean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2020/12/31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09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Question?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54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謝謝大家 </a:t>
            </a:r>
            <a:r>
              <a:rPr lang="en-US" altLang="zh-TW" dirty="0" smtClean="0">
                <a:sym typeface="Wingdings" panose="05000000000000000000" pitchFamily="2" charset="2"/>
              </a:rPr>
              <a:t>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請支持 安德魯的部落格 </a:t>
            </a:r>
            <a:r>
              <a:rPr lang="en-US" altLang="zh-TW" dirty="0" smtClean="0"/>
              <a:t>~</a:t>
            </a:r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www.facebook.com/andrew.blog.0928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http://columns.chicken-house.net/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6" name="Picture 2" descr="https://scontent-tpe1-1.xx.fbcdn.net/t31.0-8/12486053_133625380346082_6599681590336715085_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75" y="2302928"/>
            <a:ext cx="3959225" cy="193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content-tpe1-1.xx.fbcdn.net/v/t1.0-1/c3.0.200.200/p200x200/12494803_133612290347391_178600785133335805_n.jpg?oh=e94b2e70ab63667b3bc052fe9230ceb6&amp;oe=58CC5A5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251" y="2641120"/>
            <a:ext cx="1356703" cy="135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78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4000" dirty="0" smtClean="0"/>
              <a:t>原理說明 </a:t>
            </a:r>
            <a:r>
              <a:rPr lang="en-US" altLang="zh-TW" sz="4000" dirty="0" smtClean="0"/>
              <a:t>( API KEY / SESSION KEY )</a:t>
            </a:r>
            <a:endParaRPr lang="en-US" altLang="zh-TW" sz="40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4000" dirty="0" smtClean="0"/>
              <a:t>土砲 </a:t>
            </a:r>
            <a:r>
              <a:rPr lang="en-US" altLang="zh-TW" sz="4000" dirty="0" smtClean="0"/>
              <a:t>TOKEN</a:t>
            </a:r>
            <a:endParaRPr lang="en-US" altLang="zh-TW" sz="4000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sz="4000" dirty="0" smtClean="0"/>
              <a:t>JWT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4000" dirty="0" smtClean="0"/>
              <a:t>應</a:t>
            </a:r>
            <a:r>
              <a:rPr lang="zh-TW" altLang="en-US" sz="4000" dirty="0"/>
              <a:t>用</a:t>
            </a:r>
          </a:p>
        </p:txBody>
      </p:sp>
    </p:spTree>
    <p:extLst>
      <p:ext uri="{BB962C8B-B14F-4D97-AF65-F5344CB8AC3E}">
        <p14:creationId xmlns:p14="http://schemas.microsoft.com/office/powerpoint/2010/main" val="53018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API KEY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(</a:t>
            </a:r>
            <a:r>
              <a:rPr lang="zh-TW" altLang="en-US" sz="2800" dirty="0" smtClean="0"/>
              <a:t>認證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 由開發者或是使用者，事先跟服務端申請，供將來程式呼叫 </a:t>
            </a:r>
            <a:r>
              <a:rPr lang="en-US" altLang="zh-TW" sz="2800" dirty="0" smtClean="0"/>
              <a:t>API</a:t>
            </a:r>
            <a:r>
              <a:rPr lang="zh-TW" altLang="en-US" sz="2800" dirty="0" smtClean="0"/>
              <a:t> 時可以使用的依據。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 smtClean="0"/>
              <a:t>可以把他想像成 </a:t>
            </a:r>
            <a:r>
              <a:rPr lang="en-US" altLang="zh-TW" sz="2800" dirty="0" smtClean="0"/>
              <a:t>“</a:t>
            </a:r>
            <a:r>
              <a:rPr lang="zh-TW" altLang="en-US" sz="2800" dirty="0" smtClean="0"/>
              <a:t>替程式申請的帳號密碼</a:t>
            </a:r>
            <a:r>
              <a:rPr lang="en-US" altLang="zh-TW" sz="2800" dirty="0" smtClean="0"/>
              <a:t>”</a:t>
            </a:r>
            <a:r>
              <a:rPr lang="zh-TW" altLang="en-US" sz="2800" dirty="0" smtClean="0"/>
              <a:t>，有帳號密碼之後你的程式就可以使用服務端提供的 </a:t>
            </a:r>
            <a:r>
              <a:rPr lang="en-US" altLang="zh-TW" sz="2800" dirty="0" smtClean="0"/>
              <a:t>API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 smtClean="0"/>
              <a:t>挑戰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避免偽造。只有服務端發放出去的 </a:t>
            </a:r>
            <a:r>
              <a:rPr lang="en-US" altLang="zh-TW" sz="2800" dirty="0" smtClean="0"/>
              <a:t>API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KEY</a:t>
            </a:r>
            <a:r>
              <a:rPr lang="zh-TW" altLang="en-US" sz="2800" dirty="0" smtClean="0"/>
              <a:t> 才能使用。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0275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SESSION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KEY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(</a:t>
            </a:r>
            <a:r>
              <a:rPr lang="zh-TW" altLang="en-US" sz="2800" dirty="0" smtClean="0"/>
              <a:t>授權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 程式要開始使用服務時，先跟服務端連線，確認授權無誤之後，取得 </a:t>
            </a:r>
            <a:r>
              <a:rPr lang="en-US" altLang="zh-TW" sz="2800" dirty="0" smtClean="0"/>
              <a:t>SESSION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KEY</a:t>
            </a:r>
            <a:r>
              <a:rPr lang="zh-TW" altLang="en-US" sz="2800" dirty="0" smtClean="0"/>
              <a:t> 做為這次使用的依據。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 smtClean="0"/>
              <a:t>可以把他想像成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程式要先 </a:t>
            </a:r>
            <a:r>
              <a:rPr lang="en-US" altLang="zh-TW" sz="2800" dirty="0" smtClean="0"/>
              <a:t>“</a:t>
            </a:r>
            <a:r>
              <a:rPr lang="zh-TW" altLang="en-US" sz="2800" dirty="0" smtClean="0"/>
              <a:t>登入</a:t>
            </a:r>
            <a:r>
              <a:rPr lang="en-US" altLang="zh-TW" sz="2800" dirty="0" smtClean="0"/>
              <a:t>”</a:t>
            </a:r>
            <a:r>
              <a:rPr lang="zh-TW" altLang="en-US" sz="2800" dirty="0" smtClean="0"/>
              <a:t> 服務端之後才能使用。登入時檢查過權限後就能取得 </a:t>
            </a:r>
            <a:r>
              <a:rPr lang="en-US" altLang="zh-TW" sz="2800" dirty="0" smtClean="0"/>
              <a:t>SESSION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KEY</a:t>
            </a:r>
            <a:r>
              <a:rPr lang="zh-TW" altLang="en-US" sz="2800" dirty="0" smtClean="0"/>
              <a:t>，之後到登出前，或是登入期限過期之前，憑 </a:t>
            </a:r>
            <a:r>
              <a:rPr lang="en-US" altLang="zh-TW" sz="2800" dirty="0" smtClean="0"/>
              <a:t>SESSION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KEY</a:t>
            </a:r>
            <a:r>
              <a:rPr lang="zh-TW" altLang="en-US" sz="2800" dirty="0" smtClean="0"/>
              <a:t> 都能任意使用服務，不用再驗證。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 smtClean="0"/>
              <a:t>挑戰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避免被濫用，或是 </a:t>
            </a:r>
            <a:r>
              <a:rPr lang="en-US" altLang="zh-TW" sz="2800" dirty="0" smtClean="0"/>
              <a:t>REPLY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ATTACK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8053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16523" y="1737360"/>
            <a:ext cx="11582400" cy="43234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API</a:t>
            </a:r>
            <a:r>
              <a:rPr lang="zh-TW" altLang="en-US" dirty="0" smtClean="0"/>
              <a:t> </a:t>
            </a:r>
            <a:r>
              <a:rPr lang="en-US" altLang="zh-TW" dirty="0" smtClean="0"/>
              <a:t>TOKEN</a:t>
            </a:r>
            <a:r>
              <a:rPr lang="zh-TW" altLang="en-US" dirty="0" smtClean="0"/>
              <a:t> 的難題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902676" y="2391508"/>
            <a:ext cx="2485293" cy="268458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USER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8546122" y="2391508"/>
            <a:ext cx="2485293" cy="26845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16523" y="5691499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灰色地帶都是不安全的</a:t>
            </a:r>
            <a:r>
              <a:rPr lang="en-US" altLang="zh-TW" dirty="0" smtClean="0"/>
              <a:t>….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1312985" y="2614246"/>
            <a:ext cx="1195753" cy="4103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API</a:t>
            </a:r>
            <a:r>
              <a:rPr lang="zh-TW" altLang="en-US" dirty="0" smtClean="0"/>
              <a:t> </a:t>
            </a:r>
            <a:r>
              <a:rPr lang="en-US" altLang="zh-TW" dirty="0" smtClean="0"/>
              <a:t>KEY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3387969" y="3141785"/>
            <a:ext cx="5158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3387969" y="4138246"/>
            <a:ext cx="5158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182215" y="34553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不安全的通訊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395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SESSION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KEY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因為時間有限 </a:t>
            </a:r>
            <a:r>
              <a:rPr lang="en-US" altLang="zh-TW" dirty="0" smtClean="0"/>
              <a:t>(</a:t>
            </a:r>
            <a:r>
              <a:rPr lang="zh-TW" altLang="en-US" dirty="0" smtClean="0"/>
              <a:t>藉口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，我們今天只討論 </a:t>
            </a:r>
            <a:r>
              <a:rPr lang="en-US" altLang="zh-TW" dirty="0" smtClean="0"/>
              <a:t>SESSION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KEY 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115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SESSION KEY </a:t>
            </a:r>
            <a:r>
              <a:rPr lang="zh-TW" altLang="en-US" dirty="0" smtClean="0"/>
              <a:t>運作的方式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程式端拿 </a:t>
            </a:r>
            <a:r>
              <a:rPr lang="en-US" altLang="zh-TW" sz="2800" dirty="0" smtClean="0"/>
              <a:t>API KEY </a:t>
            </a:r>
            <a:r>
              <a:rPr lang="zh-TW" altLang="en-US" sz="2800" dirty="0" smtClean="0"/>
              <a:t>給服務端，通過服務端檢驗後，可以取得 </a:t>
            </a:r>
            <a:r>
              <a:rPr lang="en-US" altLang="zh-TW" sz="2800" dirty="0" smtClean="0"/>
              <a:t>SESSION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KEY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程式端拿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SESSION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KEY</a:t>
            </a:r>
            <a:r>
              <a:rPr lang="zh-TW" altLang="en-US" sz="2800" dirty="0" smtClean="0"/>
              <a:t>，再次到服務端呼叫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API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服務端檢驗</a:t>
            </a:r>
            <a:r>
              <a:rPr lang="zh-TW" altLang="en-US" sz="2800" dirty="0"/>
              <a:t> </a:t>
            </a:r>
            <a:r>
              <a:rPr lang="en-US" altLang="zh-TW" sz="2800" dirty="0"/>
              <a:t>SESSION </a:t>
            </a:r>
            <a:r>
              <a:rPr lang="en-US" altLang="zh-TW" sz="2800" dirty="0" smtClean="0"/>
              <a:t>KEY</a:t>
            </a:r>
            <a:r>
              <a:rPr lang="zh-TW" altLang="en-US" sz="2800" dirty="0" smtClean="0"/>
              <a:t>，</a:t>
            </a:r>
            <a:r>
              <a:rPr lang="en-US" altLang="zh-TW" sz="2800" dirty="0" smtClean="0"/>
              <a:t>[</a:t>
            </a:r>
            <a:r>
              <a:rPr lang="zh-TW" altLang="en-US" sz="2800" dirty="0"/>
              <a:t> </a:t>
            </a:r>
            <a:r>
              <a:rPr lang="zh-TW" altLang="en-US" sz="2800" dirty="0" smtClean="0"/>
              <a:t>驗證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]</a:t>
            </a:r>
            <a:r>
              <a:rPr lang="zh-TW" altLang="en-US" sz="2800" dirty="0"/>
              <a:t> </a:t>
            </a:r>
            <a:r>
              <a:rPr lang="zh-TW" altLang="en-US" sz="2800" dirty="0" smtClean="0"/>
              <a:t>無誤之後就正式接受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API</a:t>
            </a:r>
            <a:r>
              <a:rPr lang="zh-TW" altLang="en-US" sz="2800" dirty="0" smtClean="0"/>
              <a:t> 呼叫。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/>
              <a:t>…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(REPEAT)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程式端主動告知服務端，不再使用服務 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登出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程式端沒有告知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登出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，服務端經過指定時間之後作廢該 </a:t>
            </a:r>
            <a:r>
              <a:rPr lang="en-US" altLang="zh-TW" sz="2800" dirty="0" smtClean="0"/>
              <a:t>SESSION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KEY</a:t>
            </a:r>
            <a:r>
              <a:rPr lang="zh-TW" altLang="en-US" sz="2800" dirty="0" smtClean="0"/>
              <a:t>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1009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挑</a:t>
            </a:r>
            <a:r>
              <a:rPr lang="zh-TW" altLang="en-US" dirty="0"/>
              <a:t>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該驗證什麼</a:t>
            </a:r>
            <a:r>
              <a:rPr lang="en-US" altLang="zh-TW" sz="2800" dirty="0" smtClean="0"/>
              <a:t>?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每次都驗證好麻煩</a:t>
            </a:r>
            <a:r>
              <a:rPr lang="en-US" altLang="zh-TW" sz="2800" dirty="0" smtClean="0"/>
              <a:t>)</a:t>
            </a:r>
          </a:p>
          <a:p>
            <a:pPr marL="635508" lvl="1" indent="-342900">
              <a:buFont typeface="Wingdings" panose="05000000000000000000" pitchFamily="2" charset="2"/>
              <a:buChar char="n"/>
            </a:pPr>
            <a:r>
              <a:rPr lang="zh-TW" altLang="en-US" sz="2400" dirty="0" smtClean="0"/>
              <a:t>若只看 </a:t>
            </a:r>
            <a:r>
              <a:rPr lang="en-US" altLang="zh-TW" sz="2400" dirty="0" smtClean="0"/>
              <a:t>SESSION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KEY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不考慮查詢 </a:t>
            </a:r>
            <a:r>
              <a:rPr lang="en-US" altLang="zh-TW" sz="2400" dirty="0" smtClean="0"/>
              <a:t>DB)</a:t>
            </a:r>
            <a:r>
              <a:rPr lang="zh-TW" altLang="en-US" sz="2400" dirty="0" smtClean="0"/>
              <a:t> 如何確認 </a:t>
            </a:r>
            <a:r>
              <a:rPr lang="en-US" altLang="zh-TW" sz="2400" dirty="0" smtClean="0"/>
              <a:t>KEY</a:t>
            </a:r>
            <a:r>
              <a:rPr lang="zh-TW" altLang="en-US" sz="2400" dirty="0" smtClean="0"/>
              <a:t> 是我發出去的</a:t>
            </a:r>
            <a:r>
              <a:rPr lang="en-US" altLang="zh-TW" sz="2400" dirty="0" smtClean="0"/>
              <a:t>?</a:t>
            </a:r>
          </a:p>
          <a:p>
            <a:pPr marL="635508" lvl="1" indent="-342900">
              <a:buFont typeface="Wingdings" panose="05000000000000000000" pitchFamily="2" charset="2"/>
              <a:buChar char="n"/>
            </a:pPr>
            <a:r>
              <a:rPr lang="zh-TW" altLang="en-US" sz="2400" dirty="0" smtClean="0"/>
              <a:t>如何確認 </a:t>
            </a:r>
            <a:r>
              <a:rPr lang="en-US" altLang="zh-TW" sz="2400" dirty="0" smtClean="0"/>
              <a:t>SESSION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KEY</a:t>
            </a:r>
            <a:r>
              <a:rPr lang="zh-TW" altLang="en-US" sz="2400" dirty="0" smtClean="0"/>
              <a:t> 是不是過期了</a:t>
            </a:r>
            <a:r>
              <a:rPr lang="en-US" altLang="zh-TW" sz="2400" dirty="0" smtClean="0"/>
              <a:t>?</a:t>
            </a:r>
          </a:p>
          <a:p>
            <a:pPr marL="635508" lvl="1" indent="-342900">
              <a:buFont typeface="Wingdings" panose="05000000000000000000" pitchFamily="2" charset="2"/>
              <a:buChar char="n"/>
            </a:pPr>
            <a:r>
              <a:rPr lang="zh-TW" altLang="en-US" sz="2400" dirty="0" smtClean="0"/>
              <a:t>如何確認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SESSION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KEY</a:t>
            </a:r>
            <a:r>
              <a:rPr lang="zh-TW" altLang="en-US" sz="2400" dirty="0" smtClean="0"/>
              <a:t> 沒有被竄改</a:t>
            </a:r>
            <a:r>
              <a:rPr lang="en-US" altLang="zh-TW" sz="2400" dirty="0" smtClean="0"/>
              <a:t>?</a:t>
            </a:r>
          </a:p>
          <a:p>
            <a:pPr marL="635508" lvl="1" indent="-342900">
              <a:buFont typeface="Wingdings" panose="05000000000000000000" pitchFamily="2" charset="2"/>
              <a:buChar char="n"/>
            </a:pPr>
            <a:endParaRPr lang="en-US" altLang="zh-TW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如何應付 </a:t>
            </a:r>
            <a:r>
              <a:rPr lang="en-US" altLang="zh-TW" sz="2800" dirty="0" smtClean="0"/>
              <a:t>“</a:t>
            </a:r>
            <a:r>
              <a:rPr lang="zh-TW" altLang="en-US" sz="2800" dirty="0" smtClean="0"/>
              <a:t>第三者</a:t>
            </a:r>
            <a:r>
              <a:rPr lang="en-US" altLang="zh-TW" sz="2800" dirty="0" smtClean="0"/>
              <a:t>”</a:t>
            </a:r>
            <a:r>
              <a:rPr lang="zh-TW" altLang="en-US" sz="2800" dirty="0" smtClean="0"/>
              <a:t> 的 </a:t>
            </a:r>
            <a:r>
              <a:rPr lang="en-US" altLang="zh-TW" sz="2800" dirty="0" smtClean="0"/>
              <a:t>REPLY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ATTACK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?</a:t>
            </a:r>
          </a:p>
          <a:p>
            <a:pPr marL="806958" lvl="1" indent="-514350">
              <a:buFont typeface="Wingdings" panose="05000000000000000000" pitchFamily="2" charset="2"/>
              <a:buChar char="n"/>
            </a:pPr>
            <a:r>
              <a:rPr lang="en-US" altLang="zh-TW" sz="2600" dirty="0" smtClean="0"/>
              <a:t>EXPIRED</a:t>
            </a:r>
          </a:p>
          <a:p>
            <a:pPr marL="806958" lvl="1" indent="-514350">
              <a:buFont typeface="Wingdings" panose="05000000000000000000" pitchFamily="2" charset="2"/>
              <a:buChar char="n"/>
            </a:pPr>
            <a:r>
              <a:rPr lang="en-US" altLang="zh-TW" sz="2600" dirty="0" smtClean="0"/>
              <a:t>IP</a:t>
            </a:r>
          </a:p>
          <a:p>
            <a:pPr marL="806958" lvl="1" indent="-514350">
              <a:buFont typeface="Wingdings" panose="05000000000000000000" pitchFamily="2" charset="2"/>
              <a:buChar char="n"/>
            </a:pPr>
            <a:r>
              <a:rPr lang="zh-TW" altLang="en-US" sz="2600" dirty="0" smtClean="0"/>
              <a:t>其他任何你能識別來源的資訊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67348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</TotalTime>
  <Words>815</Words>
  <Application>Microsoft Office PowerPoint</Application>
  <PresentationFormat>寬螢幕</PresentationFormat>
  <Paragraphs>133</Paragraphs>
  <Slides>24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0" baseType="lpstr">
      <vt:lpstr>新細明體</vt:lpstr>
      <vt:lpstr>Arial</vt:lpstr>
      <vt:lpstr>Calibri</vt:lpstr>
      <vt:lpstr>Calibri Light</vt:lpstr>
      <vt:lpstr>Wingdings</vt:lpstr>
      <vt:lpstr>回顧</vt:lpstr>
      <vt:lpstr>API Token 入門</vt:lpstr>
      <vt:lpstr>安德魯是誰?</vt:lpstr>
      <vt:lpstr>AGENDA</vt:lpstr>
      <vt:lpstr>API KEY</vt:lpstr>
      <vt:lpstr>SESSION KEY</vt:lpstr>
      <vt:lpstr>API TOKEN 的難題</vt:lpstr>
      <vt:lpstr>SESSION KEY</vt:lpstr>
      <vt:lpstr>SESSION KEY 運作的方式</vt:lpstr>
      <vt:lpstr>挑戰</vt:lpstr>
      <vt:lpstr>產生數位簽章</vt:lpstr>
      <vt:lpstr>驗證數位簽章</vt:lpstr>
      <vt:lpstr>DEMO</vt:lpstr>
      <vt:lpstr>PowerPoint 簡報</vt:lpstr>
      <vt:lpstr>JWT (Json Web Token)</vt:lpstr>
      <vt:lpstr>JWT 能做什麼?</vt:lpstr>
      <vt:lpstr>DEMO &amp; 應用</vt:lpstr>
      <vt:lpstr>PowerPoint 簡報</vt:lpstr>
      <vt:lpstr>JWT 怎麼用?</vt:lpstr>
      <vt:lpstr>其他應用</vt:lpstr>
      <vt:lpstr>如果你靠寫套裝程式賣錢 (授權)…</vt:lpstr>
      <vt:lpstr>如果你靠線上服務賺錢…</vt:lpstr>
      <vt:lpstr>PowerPoint 簡報</vt:lpstr>
      <vt:lpstr>Question?</vt:lpstr>
      <vt:lpstr>謝謝大家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Token 入門</dc:title>
  <dc:creator>Andrew Wu</dc:creator>
  <cp:lastModifiedBy>Andrew Wu</cp:lastModifiedBy>
  <cp:revision>12</cp:revision>
  <dcterms:created xsi:type="dcterms:W3CDTF">2016-11-15T09:34:15Z</dcterms:created>
  <dcterms:modified xsi:type="dcterms:W3CDTF">2016-11-15T10:54:07Z</dcterms:modified>
</cp:coreProperties>
</file>