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56" r:id="rId3"/>
    <p:sldId id="257" r:id="rId4"/>
    <p:sldId id="264" r:id="rId5"/>
    <p:sldId id="261" r:id="rId6"/>
    <p:sldId id="260" r:id="rId7"/>
    <p:sldId id="273" r:id="rId8"/>
    <p:sldId id="274" r:id="rId9"/>
    <p:sldId id="265" r:id="rId10"/>
    <p:sldId id="258" r:id="rId11"/>
    <p:sldId id="275" r:id="rId12"/>
    <p:sldId id="276" r:id="rId13"/>
    <p:sldId id="277" r:id="rId14"/>
    <p:sldId id="278" r:id="rId15"/>
    <p:sldId id="270" r:id="rId16"/>
    <p:sldId id="279" r:id="rId17"/>
    <p:sldId id="282" r:id="rId18"/>
    <p:sldId id="280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g9fB49yeLzXXT0PjwcV7TfrGKk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269" autoAdjust="0"/>
  </p:normalViewPr>
  <p:slideViewPr>
    <p:cSldViewPr snapToGrid="0">
      <p:cViewPr varScale="1">
        <p:scale>
          <a:sx n="109" d="100"/>
          <a:sy n="109" d="100"/>
        </p:scale>
        <p:origin x="20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66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17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程度</a:t>
            </a:r>
            <a:b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代表 不具備該項能力</a:t>
            </a:r>
            <a:b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代表 我知道該領域的知識</a:t>
            </a:r>
            <a:b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代表 我知道該領域的知識並可以獨立操作</a:t>
            </a:r>
            <a:b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代表 我可以擔任講師並教授他人</a:t>
            </a:r>
            <a:b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4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代表 我可以獨立解決和改善問題</a:t>
            </a:r>
            <a:b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 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代表 不需具備該項能力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標題頁">
  <p:cSld name="TITLE_1_2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9493"/>
            <a:ext cx="9143998" cy="117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625" y="542925"/>
            <a:ext cx="1018950" cy="2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02631" y="2150850"/>
            <a:ext cx="4875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ubTitle" idx="1"/>
          </p:nvPr>
        </p:nvSpPr>
        <p:spPr>
          <a:xfrm>
            <a:off x="602631" y="2621376"/>
            <a:ext cx="487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725" y="4975266"/>
            <a:ext cx="1797678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2875" y="4975258"/>
            <a:ext cx="488400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章節頁">
  <p:cSld name="TITLE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3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602625" y="2107150"/>
            <a:ext cx="7971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156723" y="2599525"/>
            <a:ext cx="7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FFFF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25" y="4975266"/>
            <a:ext cx="1797678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內文頁">
  <p:cSld name="CUSTOM_6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120125" y="109875"/>
            <a:ext cx="7747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400" b="0" i="0" u="none" strike="noStrike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20" name="Google Shape;20;p7"/>
          <p:cNvSpPr txBox="1">
            <a:spLocks noGrp="1"/>
          </p:cNvSpPr>
          <p:nvPr>
            <p:ph type="subTitle" idx="1"/>
          </p:nvPr>
        </p:nvSpPr>
        <p:spPr>
          <a:xfrm>
            <a:off x="120130" y="631700"/>
            <a:ext cx="88644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688"/>
            <a:ext cx="51276" cy="3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25" y="4975258"/>
            <a:ext cx="1798484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3775" y="220621"/>
            <a:ext cx="704000" cy="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大綱頁">
  <p:cSld name="TITLE_1_1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186904" y="101908"/>
            <a:ext cx="4875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415225" y="743725"/>
            <a:ext cx="2360700" cy="3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725" y="4975258"/>
            <a:ext cx="1798484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775" y="220621"/>
            <a:ext cx="704000" cy="1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3688"/>
            <a:ext cx="51276" cy="3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2"/>
          </p:nvPr>
        </p:nvSpPr>
        <p:spPr>
          <a:xfrm>
            <a:off x="2936625" y="743725"/>
            <a:ext cx="2360700" cy="3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3"/>
          </p:nvPr>
        </p:nvSpPr>
        <p:spPr>
          <a:xfrm>
            <a:off x="5537800" y="743725"/>
            <a:ext cx="2360700" cy="3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銘謝頁">
  <p:cSld name="CUSTOM_3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865138"/>
            <a:ext cx="9143998" cy="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25" y="4975266"/>
            <a:ext cx="1797678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9075" y="4975258"/>
            <a:ext cx="4884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050" y="2332375"/>
            <a:ext cx="1398725" cy="3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085275" y="2263425"/>
            <a:ext cx="41559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空白頁">
  <p:cSld name="CUSTOM_3_1_1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725" y="4975258"/>
            <a:ext cx="1798484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775" y="220621"/>
            <a:ext cx="704000" cy="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7">
          <p15:clr>
            <a:srgbClr val="EA4335"/>
          </p15:clr>
        </p15:guide>
        <p15:guide id="2" pos="5313">
          <p15:clr>
            <a:srgbClr val="EA4335"/>
          </p15:clr>
        </p15:guide>
        <p15:guide id="3" orient="horz" pos="342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7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umns.chicken-house.net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lumns.chicken-house.net/2019/01/01/microservice12-mqrpc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lumns.chicken-house.net/2019/07/06/pipeline-practices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5/05/steve-jobs-stanford-commencement-speech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uddyblog.wordpress.com/2020/08/04/%e5%88%bb%e6%84%8f%e7%99%bc%e7%8f%be-deliberate-discovery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1F799-C3AB-4C58-9617-DFB60086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09DB8C-9B43-4B30-99CA-319D66B3A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圖像裡可能有3 個人、顯示的文字是「 STUDY4.TW 為學習而 STUDY4 DEV 8月活動 動日期2020/08/23 下午2點 活動地點 Build School 台北教室」">
            <a:extLst>
              <a:ext uri="{FF2B5EF4-FFF2-40B4-BE49-F238E27FC236}">
                <a16:creationId xmlns:a16="http://schemas.microsoft.com/office/drawing/2014/main" id="{A952A755-7440-446E-A78F-21C33921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20125" y="109875"/>
            <a:ext cx="7747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安德魯是誰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120125" y="631699"/>
            <a:ext cx="8864400" cy="420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架構師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Microservices, Cloud Native,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Application Infrastructure (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91APP PaaS / Framework design)</a:t>
            </a: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技術長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Cloud, Multiple Tenancy Application Design, SOA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專案管理；公司經營；管理能力；人資領域 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know how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技術總監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.NET XML-ORM</a:t>
            </a: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工程師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C#, XML, </a:t>
            </a:r>
            <a:r>
              <a:rPr lang="en-US" altLang="zh-TW" sz="16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Tamino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(XMLDB)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研究所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資工所；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OOP, DBMS, OODB, C++, Java, SQL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大學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電機系；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C, ASM, Micro processor, (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作業系統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系統程師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資料結構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BC84B3C-4521-495D-B053-605816663F5E}"/>
              </a:ext>
            </a:extLst>
          </p:cNvPr>
          <p:cNvSpPr txBox="1"/>
          <p:nvPr/>
        </p:nvSpPr>
        <p:spPr>
          <a:xfrm>
            <a:off x="5706841" y="4835723"/>
            <a:ext cx="343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https://columns.chicken-house.net/about/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ABD0378-C9A7-4142-8CBF-B21CCC355DDD}"/>
              </a:ext>
            </a:extLst>
          </p:cNvPr>
          <p:cNvCxnSpPr/>
          <p:nvPr/>
        </p:nvCxnSpPr>
        <p:spPr>
          <a:xfrm>
            <a:off x="120125" y="3846576"/>
            <a:ext cx="887757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6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CF2DD-3065-469C-B2F0-61A4C23F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市場上的後端工程師需要具備什麼能力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529FCD-E708-40FC-85D1-6A39FF8E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C418A1-A1B3-4F2E-870B-18622102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22" y="802388"/>
            <a:ext cx="7909756" cy="3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8B751-303D-4064-9542-C38600ED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Think:</a:t>
            </a:r>
            <a:r>
              <a:rPr lang="zh-TW" altLang="en-US" dirty="0"/>
              <a:t> 我該開始學習每一項技術嗎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F4820E-1F9B-4FD7-9083-B99C72BE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30" y="631700"/>
            <a:ext cx="8864400" cy="2125568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TW" altLang="en-US" dirty="0"/>
              <a:t>我需要現在就會每一項技術嗎</a:t>
            </a:r>
            <a:r>
              <a:rPr lang="en-US" altLang="zh-TW" dirty="0"/>
              <a:t>?</a:t>
            </a:r>
            <a:r>
              <a:rPr lang="zh-TW" altLang="en-US" dirty="0"/>
              <a:t> 我有可能每一項都學會嗎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TW" altLang="en-US" dirty="0"/>
              <a:t>如果不會的話，我多快能學起來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TW" altLang="en-US" dirty="0"/>
              <a:t>比起學會這些技術，更重要的是什麼</a:t>
            </a:r>
            <a:r>
              <a:rPr lang="en-US" altLang="zh-TW" dirty="0"/>
              <a:t>?</a:t>
            </a: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 我應該怎麼運用這些技術 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TW" altLang="en-US" dirty="0"/>
              <a:t>怎樣才能算是 </a:t>
            </a:r>
            <a:r>
              <a:rPr lang="en-US" altLang="zh-TW" dirty="0"/>
              <a:t>“</a:t>
            </a:r>
            <a:r>
              <a:rPr lang="zh-TW" altLang="en-US" dirty="0"/>
              <a:t>熟悉</a:t>
            </a:r>
            <a:r>
              <a:rPr lang="en-US" altLang="zh-TW" dirty="0"/>
              <a:t>”</a:t>
            </a:r>
            <a:r>
              <a:rPr lang="zh-TW" altLang="en-US" dirty="0"/>
              <a:t>這項技術</a:t>
            </a:r>
            <a:r>
              <a:rPr lang="en-US" altLang="zh-TW" dirty="0"/>
              <a:t>?</a:t>
            </a:r>
            <a:r>
              <a:rPr lang="zh-TW" altLang="en-US" dirty="0"/>
              <a:t>  怎樣才能算是 </a:t>
            </a:r>
            <a:r>
              <a:rPr lang="en-US" altLang="zh-TW" dirty="0"/>
              <a:t>“</a:t>
            </a:r>
            <a:r>
              <a:rPr lang="zh-TW" altLang="en-US" dirty="0"/>
              <a:t>精通</a:t>
            </a:r>
            <a:r>
              <a:rPr lang="en-US" altLang="zh-TW" dirty="0"/>
              <a:t>”?</a:t>
            </a:r>
          </a:p>
          <a:p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2B134A-DC64-4994-9535-C08FAF65F3D8}"/>
              </a:ext>
            </a:extLst>
          </p:cNvPr>
          <p:cNvSpPr txBox="1"/>
          <p:nvPr/>
        </p:nvSpPr>
        <p:spPr>
          <a:xfrm>
            <a:off x="808891" y="2883877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觀點 </a:t>
            </a: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專業職能評量</a:t>
            </a: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i="0" u="none" strike="noStrike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 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不具備該項能力</a:t>
            </a:r>
            <a:b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我知道該領域的知識</a:t>
            </a:r>
            <a:b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我知道該領域的知識並可以獨立操作</a:t>
            </a:r>
            <a:b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我可以擔任講師並教授他人</a:t>
            </a:r>
            <a:br>
              <a:rPr lang="en-US" altLang="zh-TW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zh-TW" altLang="en-US" sz="120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12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我可以獨立解決和改善問題</a:t>
            </a:r>
            <a:endParaRPr 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F2422-6E94-465F-A8DC-E23F336C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Think: </a:t>
            </a:r>
            <a:r>
              <a:rPr lang="zh-TW" altLang="en-US" dirty="0"/>
              <a:t>怎樣才算是 </a:t>
            </a:r>
            <a:r>
              <a:rPr lang="en-US" altLang="zh-TW" dirty="0"/>
              <a:t>“</a:t>
            </a:r>
            <a:r>
              <a:rPr lang="zh-TW" altLang="en-US" dirty="0"/>
              <a:t>解決 </a:t>
            </a:r>
            <a:r>
              <a:rPr lang="en-US" altLang="zh-TW" dirty="0"/>
              <a:t>&amp; </a:t>
            </a:r>
            <a:r>
              <a:rPr lang="zh-TW" altLang="en-US" dirty="0"/>
              <a:t>改善問題</a:t>
            </a:r>
            <a:r>
              <a:rPr lang="en-US" altLang="zh-TW" dirty="0"/>
              <a:t>”?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87BFF0-7DE5-4CD7-B473-A51504F58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Rabbit MQ</a:t>
            </a:r>
          </a:p>
          <a:p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LV2: </a:t>
            </a:r>
            <a:br>
              <a:rPr lang="en-US" altLang="zh-TW" dirty="0"/>
            </a:br>
            <a:r>
              <a:rPr lang="zh-TW" altLang="en-US" dirty="0"/>
              <a:t>我會 </a:t>
            </a:r>
            <a:r>
              <a:rPr lang="en-US" altLang="zh-TW" dirty="0"/>
              <a:t>Rabbit MQ, </a:t>
            </a:r>
            <a:r>
              <a:rPr lang="zh-TW" altLang="en-US" dirty="0"/>
              <a:t>代表我知道如何安裝、設定、管理 </a:t>
            </a:r>
            <a:r>
              <a:rPr lang="en-US" altLang="zh-TW" dirty="0"/>
              <a:t>Rabbit MQ </a:t>
            </a:r>
            <a:r>
              <a:rPr lang="zh-TW" altLang="en-US" dirty="0"/>
              <a:t>服務；我也知道如何透過 </a:t>
            </a:r>
            <a:r>
              <a:rPr lang="en-US" altLang="zh-TW" dirty="0"/>
              <a:t>C#</a:t>
            </a:r>
            <a:r>
              <a:rPr lang="zh-TW" altLang="en-US" dirty="0"/>
              <a:t> 將 </a:t>
            </a:r>
            <a:r>
              <a:rPr lang="en-US" altLang="zh-TW" dirty="0"/>
              <a:t>Message </a:t>
            </a:r>
            <a:r>
              <a:rPr lang="zh-TW" altLang="en-US" dirty="0"/>
              <a:t>送入 </a:t>
            </a:r>
            <a:r>
              <a:rPr lang="en-US" altLang="zh-TW" dirty="0"/>
              <a:t>MQ, </a:t>
            </a:r>
            <a:r>
              <a:rPr lang="zh-TW" altLang="en-US" dirty="0"/>
              <a:t>也知道如何將 </a:t>
            </a:r>
            <a:r>
              <a:rPr lang="en-US" altLang="zh-TW" dirty="0"/>
              <a:t>Message </a:t>
            </a:r>
            <a:r>
              <a:rPr lang="zh-TW" altLang="en-US" dirty="0"/>
              <a:t>取出處理。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LV3:</a:t>
            </a:r>
          </a:p>
          <a:p>
            <a:r>
              <a:rPr lang="zh-TW" altLang="en-US" dirty="0"/>
              <a:t>我了解什麼情況下需要用 </a:t>
            </a:r>
            <a:r>
              <a:rPr lang="en-US" altLang="zh-TW" dirty="0"/>
              <a:t>Message Queue </a:t>
            </a:r>
            <a:r>
              <a:rPr lang="zh-TW" altLang="en-US" dirty="0"/>
              <a:t>來解決非同步任務執行的問題；我知道 </a:t>
            </a:r>
            <a:r>
              <a:rPr lang="en-US" altLang="zh-TW" dirty="0"/>
              <a:t>Rabbit MQ </a:t>
            </a:r>
            <a:r>
              <a:rPr lang="zh-TW" altLang="en-US" dirty="0"/>
              <a:t>的特色</a:t>
            </a:r>
            <a:r>
              <a:rPr lang="en-US" altLang="zh-TW" dirty="0"/>
              <a:t>: Exchange / Queue </a:t>
            </a:r>
            <a:r>
              <a:rPr lang="zh-TW" altLang="en-US" dirty="0"/>
              <a:t>的組合與應用，何時該用 </a:t>
            </a:r>
            <a:r>
              <a:rPr lang="en-US" altLang="zh-TW" dirty="0"/>
              <a:t>Fanout, </a:t>
            </a:r>
            <a:r>
              <a:rPr lang="zh-TW" altLang="en-US" dirty="0"/>
              <a:t>何時該用 </a:t>
            </a:r>
            <a:r>
              <a:rPr lang="en-US" altLang="zh-TW" dirty="0"/>
              <a:t>Topic</a:t>
            </a:r>
            <a:r>
              <a:rPr lang="zh-TW" altLang="en-US" dirty="0"/>
              <a:t>。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LV4:</a:t>
            </a:r>
          </a:p>
          <a:p>
            <a:r>
              <a:rPr lang="en-US" altLang="zh-TW" dirty="0"/>
              <a:t>Rabbit MQ </a:t>
            </a:r>
            <a:r>
              <a:rPr lang="zh-TW" altLang="en-US" dirty="0"/>
              <a:t>適合用來處理 </a:t>
            </a:r>
            <a:r>
              <a:rPr lang="en-US" altLang="zh-TW" dirty="0"/>
              <a:t>“</a:t>
            </a:r>
            <a:r>
              <a:rPr lang="zh-TW" altLang="en-US" dirty="0"/>
              <a:t>生產者與消費者</a:t>
            </a:r>
            <a:r>
              <a:rPr lang="en-US" altLang="zh-TW" dirty="0"/>
              <a:t>”</a:t>
            </a:r>
            <a:r>
              <a:rPr lang="zh-TW" altLang="en-US" dirty="0"/>
              <a:t>問題，非同步任務產生後可以交給 </a:t>
            </a:r>
            <a:r>
              <a:rPr lang="en-US" altLang="zh-TW" dirty="0"/>
              <a:t>MQ </a:t>
            </a:r>
            <a:r>
              <a:rPr lang="zh-TW" altLang="en-US" dirty="0"/>
              <a:t>處理，不需等待回應可以繼續後面的動作，而另一端可由 </a:t>
            </a:r>
            <a:r>
              <a:rPr lang="en-US" altLang="zh-TW" dirty="0"/>
              <a:t>Worker </a:t>
            </a:r>
            <a:r>
              <a:rPr lang="zh-TW" altLang="en-US" dirty="0"/>
              <a:t>負責消化任務。</a:t>
            </a:r>
            <a:r>
              <a:rPr lang="en-US" altLang="zh-TW" dirty="0"/>
              <a:t>MQ</a:t>
            </a:r>
            <a:r>
              <a:rPr lang="zh-TW" altLang="en-US" dirty="0"/>
              <a:t> 後端可以善用平行處理的技巧，提高整體的處理能力，也能同時用多個 </a:t>
            </a:r>
            <a:r>
              <a:rPr lang="en-US" altLang="zh-TW" dirty="0"/>
              <a:t>Worker </a:t>
            </a:r>
            <a:r>
              <a:rPr lang="zh-TW" altLang="en-US" dirty="0"/>
              <a:t>分攤處理的任務。每個 </a:t>
            </a:r>
            <a:r>
              <a:rPr lang="en-US" altLang="zh-TW" dirty="0"/>
              <a:t>Worker </a:t>
            </a:r>
            <a:r>
              <a:rPr lang="zh-TW" altLang="en-US" dirty="0"/>
              <a:t>都能夠以最佳效能運作，處理完畢後才領取下一個任務，輸出穩定，不會受到瞬間大量所影響，這種情況下能達到最佳的處理效能。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62CD5-1E34-4410-B4E9-1E583C34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聽起來好難，我該如何培養這樣的能力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47FA1023-50F5-436A-8298-3131C3042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54572-EB51-411D-8344-DD132E10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499EEE-12A0-490A-8903-DA38BADA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37A715-4940-4176-9638-80B1AA3C3236}"/>
              </a:ext>
            </a:extLst>
          </p:cNvPr>
          <p:cNvSpPr txBox="1"/>
          <p:nvPr/>
        </p:nvSpPr>
        <p:spPr>
          <a:xfrm>
            <a:off x="3449812" y="4835723"/>
            <a:ext cx="5694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https://columns.chicken-house.net/2019/01/01/microservice12-mqrpc/</a:t>
            </a:r>
            <a:endParaRPr lang="en-US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57C08D-F081-41F1-BAF6-BC665F57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7"/>
          <a:stretch/>
        </p:blipFill>
        <p:spPr>
          <a:xfrm>
            <a:off x="780757" y="441197"/>
            <a:ext cx="7582486" cy="43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3EB19-1287-4029-9A66-E6AFAD6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0C5E7C-426B-47B5-93C4-54147659959C}"/>
              </a:ext>
            </a:extLst>
          </p:cNvPr>
          <p:cNvSpPr/>
          <p:nvPr/>
        </p:nvSpPr>
        <p:spPr>
          <a:xfrm>
            <a:off x="3847514" y="1822459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Message Queue</a:t>
            </a:r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1FB54DA-EED7-4723-BD5D-4A7965B4292B}"/>
              </a:ext>
            </a:extLst>
          </p:cNvPr>
          <p:cNvSpPr/>
          <p:nvPr/>
        </p:nvSpPr>
        <p:spPr>
          <a:xfrm>
            <a:off x="3847514" y="818189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抽象化</a:t>
            </a:r>
            <a:endParaRPr 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C2A225D-05FA-4390-A8AE-15D8DFC1F7A8}"/>
              </a:ext>
            </a:extLst>
          </p:cNvPr>
          <p:cNvSpPr/>
          <p:nvPr/>
        </p:nvSpPr>
        <p:spPr>
          <a:xfrm>
            <a:off x="682283" y="2697215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單向溝通</a:t>
            </a:r>
            <a:endParaRPr 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5CFA2BA-B9F6-4011-A431-D5E5A7D9CF14}"/>
              </a:ext>
            </a:extLst>
          </p:cNvPr>
          <p:cNvSpPr/>
          <p:nvPr/>
        </p:nvSpPr>
        <p:spPr>
          <a:xfrm>
            <a:off x="685801" y="3551047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雙向溝通 </a:t>
            </a:r>
            <a:r>
              <a:rPr lang="en-US" altLang="zh-TW" dirty="0"/>
              <a:t>(RPC)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5D9CCCB-7157-4FA5-BDF8-25A5F7D25531}"/>
              </a:ext>
            </a:extLst>
          </p:cNvPr>
          <p:cNvSpPr/>
          <p:nvPr/>
        </p:nvSpPr>
        <p:spPr>
          <a:xfrm>
            <a:off x="2064435" y="1839686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Message Client</a:t>
            </a:r>
            <a:endParaRPr 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74CB188-3128-4CAF-AD84-8FBA3C768385}"/>
              </a:ext>
            </a:extLst>
          </p:cNvPr>
          <p:cNvSpPr/>
          <p:nvPr/>
        </p:nvSpPr>
        <p:spPr>
          <a:xfrm>
            <a:off x="5630593" y="1822459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Message Worker</a:t>
            </a:r>
            <a:endParaRPr 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1A78437-68C9-45F4-9197-C9337B592FB8}"/>
              </a:ext>
            </a:extLst>
          </p:cNvPr>
          <p:cNvSpPr/>
          <p:nvPr/>
        </p:nvSpPr>
        <p:spPr>
          <a:xfrm>
            <a:off x="3758712" y="3020506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Multiple Threading</a:t>
            </a:r>
            <a:endParaRPr 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29E93AD-F6BD-4A1F-8791-25D27E90507B}"/>
              </a:ext>
            </a:extLst>
          </p:cNvPr>
          <p:cNvSpPr/>
          <p:nvPr/>
        </p:nvSpPr>
        <p:spPr>
          <a:xfrm>
            <a:off x="7430379" y="1995830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Graceful Shutdown</a:t>
            </a:r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9EF28C4-795C-4EE8-BFC9-C77BD1ECD2F3}"/>
              </a:ext>
            </a:extLst>
          </p:cNvPr>
          <p:cNvSpPr/>
          <p:nvPr/>
        </p:nvSpPr>
        <p:spPr>
          <a:xfrm>
            <a:off x="7458514" y="3020506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Container</a:t>
            </a:r>
            <a:endParaRPr 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EED7E82-7196-436E-995A-393671D12F06}"/>
              </a:ext>
            </a:extLst>
          </p:cNvPr>
          <p:cNvSpPr/>
          <p:nvPr/>
        </p:nvSpPr>
        <p:spPr>
          <a:xfrm>
            <a:off x="7458514" y="3839441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 Compose</a:t>
            </a:r>
            <a:endParaRPr 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1F5F749-37B7-46BF-826A-56665B929B49}"/>
              </a:ext>
            </a:extLst>
          </p:cNvPr>
          <p:cNvSpPr/>
          <p:nvPr/>
        </p:nvSpPr>
        <p:spPr>
          <a:xfrm>
            <a:off x="5630593" y="2761306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Auto Scaling</a:t>
            </a:r>
            <a:endParaRPr 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C65CA2D-661F-4612-866D-7DEFEC461379}"/>
              </a:ext>
            </a:extLst>
          </p:cNvPr>
          <p:cNvSpPr/>
          <p:nvPr/>
        </p:nvSpPr>
        <p:spPr>
          <a:xfrm>
            <a:off x="5655541" y="821824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DevOps Concepts</a:t>
            </a:r>
            <a:endParaRPr 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C29DEF2-8A69-4F56-A7E6-E7D4424347C8}"/>
              </a:ext>
            </a:extLst>
          </p:cNvPr>
          <p:cNvSpPr/>
          <p:nvPr/>
        </p:nvSpPr>
        <p:spPr>
          <a:xfrm>
            <a:off x="7458514" y="818189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Design For Operation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F6530AB-8622-46EF-AEC1-8E61A2DCE75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572000" y="1336589"/>
            <a:ext cx="0" cy="48587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A6C93D-56C9-4D49-867D-DF9F5ECC5C5C}"/>
              </a:ext>
            </a:extLst>
          </p:cNvPr>
          <p:cNvCxnSpPr>
            <a:cxnSpLocks/>
          </p:cNvCxnSpPr>
          <p:nvPr/>
        </p:nvCxnSpPr>
        <p:spPr>
          <a:xfrm flipH="1">
            <a:off x="3513407" y="2070494"/>
            <a:ext cx="334107" cy="17227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B11183E-385A-48A5-A949-DA5F288873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5296486" y="2081659"/>
            <a:ext cx="334107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E9A22BF-0D70-4B57-BD27-3045E8E3B46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131255" y="2364148"/>
            <a:ext cx="457202" cy="592267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3077C-40ED-4B4C-9C22-CC7992DEBB0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134773" y="2364148"/>
            <a:ext cx="520504" cy="1446099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C125351-49AE-4082-834B-1D51697EBC5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35737" y="2323632"/>
            <a:ext cx="19342" cy="437674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6E9E2A1-83D8-4223-A33A-36826FF55E1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207684" y="3061841"/>
            <a:ext cx="418076" cy="21786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FE8154B-C686-43E1-B7A6-BD8079D01AF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38902" y="3061841"/>
            <a:ext cx="419612" cy="217865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D748F02-1B5E-4619-AA02-19D0542896A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183000" y="3527222"/>
            <a:ext cx="0" cy="312219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7A304C4-9B37-4488-9B97-2AEB1A63114C}"/>
              </a:ext>
            </a:extLst>
          </p:cNvPr>
          <p:cNvCxnSpPr/>
          <p:nvPr/>
        </p:nvCxnSpPr>
        <p:spPr>
          <a:xfrm flipV="1">
            <a:off x="8154865" y="2518371"/>
            <a:ext cx="0" cy="48587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9DAF7B3-8B19-453B-B6AB-B92BEE08F060}"/>
              </a:ext>
            </a:extLst>
          </p:cNvPr>
          <p:cNvCxnSpPr/>
          <p:nvPr/>
        </p:nvCxnSpPr>
        <p:spPr>
          <a:xfrm>
            <a:off x="7104513" y="1077389"/>
            <a:ext cx="334107" cy="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D223B02-FB34-4E65-8EE4-B3FBE67C5EE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183000" y="1336589"/>
            <a:ext cx="0" cy="659242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B367395-B4B9-4B77-AFF9-4965ADE32E3F}"/>
              </a:ext>
            </a:extLst>
          </p:cNvPr>
          <p:cNvCxnSpPr>
            <a:cxnSpLocks/>
          </p:cNvCxnSpPr>
          <p:nvPr/>
        </p:nvCxnSpPr>
        <p:spPr>
          <a:xfrm>
            <a:off x="4518366" y="3538906"/>
            <a:ext cx="0" cy="312219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5C4D501A-9112-4D73-A092-A2699AF77771}"/>
              </a:ext>
            </a:extLst>
          </p:cNvPr>
          <p:cNvSpPr/>
          <p:nvPr/>
        </p:nvSpPr>
        <p:spPr>
          <a:xfrm>
            <a:off x="3758712" y="3839441"/>
            <a:ext cx="1448972" cy="51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Performance Turning</a:t>
            </a:r>
            <a:endParaRPr 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080C09-7EB0-4814-8637-F6E1AE9E2BEF}"/>
              </a:ext>
            </a:extLst>
          </p:cNvPr>
          <p:cNvCxnSpPr>
            <a:cxnSpLocks/>
          </p:cNvCxnSpPr>
          <p:nvPr/>
        </p:nvCxnSpPr>
        <p:spPr>
          <a:xfrm>
            <a:off x="4518366" y="4357841"/>
            <a:ext cx="0" cy="685427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7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EBCE2-76BC-4FA4-A554-27A90A1D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刻意練習</a:t>
            </a:r>
            <a:r>
              <a:rPr lang="en-US" altLang="zh-TW" dirty="0"/>
              <a:t>: </a:t>
            </a:r>
            <a:r>
              <a:rPr lang="zh-TW" altLang="en-US" dirty="0"/>
              <a:t>創造適合練習的環境 </a:t>
            </a:r>
            <a:r>
              <a:rPr lang="en-US" altLang="zh-TW" dirty="0"/>
              <a:t>(</a:t>
            </a:r>
            <a:r>
              <a:rPr lang="zh-TW" altLang="en-US" dirty="0"/>
              <a:t>不要在正式環境練習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8454ED-3269-4772-B17C-23C6A8705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用 </a:t>
            </a:r>
            <a:r>
              <a:rPr lang="en-US" altLang="zh-TW" dirty="0"/>
              <a:t>code </a:t>
            </a:r>
            <a:r>
              <a:rPr lang="zh-TW" altLang="en-US" dirty="0"/>
              <a:t>定義你的問題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定義明確的評估指標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將解決方案抽象化，先寫好主程式，跑完直接看指標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開始寫第一個 </a:t>
            </a:r>
            <a:r>
              <a:rPr lang="en-US" altLang="zh-TW" dirty="0"/>
              <a:t>solution …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不滿意</a:t>
            </a:r>
            <a:r>
              <a:rPr lang="en-US" altLang="zh-TW" dirty="0"/>
              <a:t>? </a:t>
            </a:r>
            <a:r>
              <a:rPr lang="zh-TW" altLang="en-US" dirty="0"/>
              <a:t>繼續寫第二個 </a:t>
            </a:r>
            <a:r>
              <a:rPr lang="en-US" altLang="zh-TW" dirty="0"/>
              <a:t>solution …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試著思考理想值 </a:t>
            </a:r>
            <a:r>
              <a:rPr lang="en-US" altLang="zh-TW" dirty="0"/>
              <a:t>(</a:t>
            </a:r>
            <a:r>
              <a:rPr lang="zh-TW" altLang="en-US" dirty="0"/>
              <a:t>天花板</a:t>
            </a:r>
            <a:r>
              <a:rPr lang="en-US" altLang="zh-TW" dirty="0"/>
              <a:t>) </a:t>
            </a:r>
            <a:r>
              <a:rPr lang="zh-TW" altLang="en-US" dirty="0"/>
              <a:t>還有多遠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找志同道合的人一起練習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整理、歸納、收斂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03B69-4981-47DF-8A48-C06BFC0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CFFB00-6E23-4AC9-BDA1-79F096DB7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0071A9-559E-484C-B44A-75D78955939E}"/>
              </a:ext>
            </a:extLst>
          </p:cNvPr>
          <p:cNvSpPr txBox="1"/>
          <p:nvPr/>
        </p:nvSpPr>
        <p:spPr>
          <a:xfrm>
            <a:off x="2039815" y="4754880"/>
            <a:ext cx="5327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https://columns.chicken-house.net/2019/07/06/pipeline-practices/</a:t>
            </a:r>
            <a:endParaRPr lang="en-US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78CD81-16DB-42D1-8102-67FDDA0E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478728"/>
            <a:ext cx="7385538" cy="41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8498E-6EF2-47FE-BD22-15FA8DEC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2E51C1-EE78-4F89-BCF0-DC8EFDE4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602623" y="2150850"/>
            <a:ext cx="6240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後端工程師的修練之路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602631" y="2621376"/>
            <a:ext cx="487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Andrew Wu, 2020/08/23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Picture 2" descr="圖像裡可能有顯示的文字是「 STUDY4.TW 習 而」">
            <a:extLst>
              <a:ext uri="{FF2B5EF4-FFF2-40B4-BE49-F238E27FC236}">
                <a16:creationId xmlns:a16="http://schemas.microsoft.com/office/drawing/2014/main" id="{B48621CC-F1CB-45F0-B1BB-9AB95A7FB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4" b="38293"/>
          <a:stretch/>
        </p:blipFill>
        <p:spPr bwMode="auto">
          <a:xfrm>
            <a:off x="602623" y="4270062"/>
            <a:ext cx="1430968" cy="3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A2968F-FB1B-49AD-9D21-E4F67C1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38" y="4141305"/>
            <a:ext cx="1488424" cy="5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602625" y="2107150"/>
            <a:ext cx="7971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在進入正題之前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CD165-E3B5-4798-9019-877A89D4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E77AAC-71A5-49E0-846D-C84682B70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B91850-884C-4011-8491-9AEF8F57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7" y="204028"/>
            <a:ext cx="7103166" cy="47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2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24527-B4DD-4FA9-A494-92F682BD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212121"/>
                </a:solidFill>
                <a:effectLst/>
                <a:latin typeface="Playfair Display"/>
              </a:rPr>
              <a:t>教你成為 </a:t>
            </a:r>
            <a:r>
              <a:rPr lang="en-US" b="1" dirty="0">
                <a:solidFill>
                  <a:srgbClr val="212121"/>
                </a:solidFill>
                <a:effectLst/>
                <a:latin typeface="Playfair Display"/>
              </a:rPr>
              <a:t>IT </a:t>
            </a:r>
            <a:r>
              <a:rPr lang="zh-TW" altLang="en-US" b="1" dirty="0">
                <a:solidFill>
                  <a:srgbClr val="212121"/>
                </a:solidFill>
                <a:effectLst/>
                <a:latin typeface="Playfair Display"/>
              </a:rPr>
              <a:t>界的德魯伊</a:t>
            </a:r>
            <a:r>
              <a:rPr lang="en-US" altLang="zh-TW" b="1" dirty="0">
                <a:solidFill>
                  <a:srgbClr val="212121"/>
                </a:solidFill>
                <a:effectLst/>
                <a:latin typeface="Playfair Display"/>
              </a:rPr>
              <a:t>: </a:t>
            </a:r>
            <a:r>
              <a:rPr lang="zh-TW" altLang="en-US" b="1" dirty="0">
                <a:solidFill>
                  <a:srgbClr val="212121"/>
                </a:solidFill>
                <a:effectLst/>
                <a:latin typeface="Playfair Display"/>
              </a:rPr>
              <a:t>曹祖聖</a:t>
            </a:r>
            <a:br>
              <a:rPr lang="zh-TW" altLang="en-US" b="1" dirty="0">
                <a:solidFill>
                  <a:srgbClr val="212121"/>
                </a:solidFill>
                <a:effectLst/>
                <a:latin typeface="Playfair Display"/>
              </a:rPr>
            </a:b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48EFE-40ED-48B3-B5DF-7F618D7B1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D92CC9-0B8F-4736-B223-44B96D8AAC6C}"/>
              </a:ext>
            </a:extLst>
          </p:cNvPr>
          <p:cNvSpPr txBox="1"/>
          <p:nvPr/>
        </p:nvSpPr>
        <p:spPr>
          <a:xfrm>
            <a:off x="28656" y="4118469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https://youtu.be/LlsKa4_yI48?t=1056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31FCEA-5277-4B02-AB5E-00B905B73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3"/>
          <a:stretch/>
        </p:blipFill>
        <p:spPr>
          <a:xfrm>
            <a:off x="120125" y="1025030"/>
            <a:ext cx="4386468" cy="30934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D6F77B-EF7D-4A56-81E8-0D758AB7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62" y="1025030"/>
            <a:ext cx="4386468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E7DDD-4D7F-4982-9FEA-E5B9DE61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96B6C6-C2D3-4E9C-84E2-128E82BFE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teve jobs 演講原文|jobs- steve jobs 演講原文|jobs - 快熱資訊- 走 ...">
            <a:extLst>
              <a:ext uri="{FF2B5EF4-FFF2-40B4-BE49-F238E27FC236}">
                <a16:creationId xmlns:a16="http://schemas.microsoft.com/office/drawing/2014/main" id="{8E072642-5052-402E-8A37-2B5C6926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2"/>
          <a:stretch/>
        </p:blipFill>
        <p:spPr bwMode="auto">
          <a:xfrm>
            <a:off x="416892" y="291547"/>
            <a:ext cx="8270875" cy="454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E94562-4F8A-4E1E-B77B-D9528ABED7C5}"/>
              </a:ext>
            </a:extLst>
          </p:cNvPr>
          <p:cNvSpPr txBox="1"/>
          <p:nvPr/>
        </p:nvSpPr>
        <p:spPr>
          <a:xfrm>
            <a:off x="416892" y="4544176"/>
            <a:ext cx="7412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https://mropengate.blogspot.com/2015/05/steve-jobs-stanford-commencement-speech.html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708699-E077-47B8-9BCF-203D223887A4}"/>
              </a:ext>
            </a:extLst>
          </p:cNvPr>
          <p:cNvSpPr txBox="1"/>
          <p:nvPr/>
        </p:nvSpPr>
        <p:spPr>
          <a:xfrm>
            <a:off x="4181060" y="2715693"/>
            <a:ext cx="413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95000"/>
                  </a:schemeClr>
                </a:solidFill>
              </a:rPr>
              <a:t>往前看時你無法把點連起來。只有往後看時你才能</a:t>
            </a:r>
            <a:endParaRPr lang="en-US" altLang="zh-TW" dirty="0">
              <a:solidFill>
                <a:schemeClr val="accent1">
                  <a:lumMod val="9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1">
                    <a:lumMod val="95000"/>
                  </a:schemeClr>
                </a:solidFill>
              </a:rPr>
              <a:t>連接它們，所以你必需相信點將在你的未來以某種</a:t>
            </a:r>
            <a:endParaRPr lang="en-US" altLang="zh-TW" dirty="0">
              <a:solidFill>
                <a:schemeClr val="accent1">
                  <a:lumMod val="9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1">
                    <a:lumMod val="95000"/>
                  </a:schemeClr>
                </a:solidFill>
              </a:rPr>
              <a:t>方式連接。</a:t>
            </a:r>
            <a:endParaRPr lang="en-US" altLang="zh-TW" dirty="0">
              <a:solidFill>
                <a:schemeClr val="accent1">
                  <a:lumMod val="9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95000"/>
                </a:schemeClr>
              </a:solidFill>
            </a:endParaRPr>
          </a:p>
          <a:p>
            <a:pPr algn="r"/>
            <a:r>
              <a:rPr lang="en-US" b="1" dirty="0">
                <a:solidFill>
                  <a:schemeClr val="accent1">
                    <a:lumMod val="95000"/>
                  </a:schemeClr>
                </a:solidFill>
                <a:effectLst/>
                <a:latin typeface="Oswald" panose="02000503000000000000" pitchFamily="2" charset="0"/>
              </a:rPr>
              <a:t>Steve Jobs' Stanford Commencement Address 2005</a:t>
            </a:r>
          </a:p>
        </p:txBody>
      </p:sp>
    </p:spTree>
    <p:extLst>
      <p:ext uri="{BB962C8B-B14F-4D97-AF65-F5344CB8AC3E}">
        <p14:creationId xmlns:p14="http://schemas.microsoft.com/office/powerpoint/2010/main" val="5391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254AE-C97D-4EE9-8F73-082AF7B9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怎麼做才能把你的知識串聯起來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E6D151-A39E-4F19-9BE9-3E222945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30" y="631700"/>
            <a:ext cx="8864400" cy="3602370"/>
          </a:xfrm>
        </p:spPr>
        <p:txBody>
          <a:bodyPr/>
          <a:lstStyle/>
          <a:p>
            <a:endParaRPr lang="en-US" altLang="zh-TW" sz="1400" dirty="0"/>
          </a:p>
          <a:p>
            <a:pPr marL="342900" indent="-342900">
              <a:buAutoNum type="arabicPeriod"/>
            </a:pPr>
            <a:r>
              <a:rPr lang="zh-TW" altLang="en-US" sz="1400" dirty="0"/>
              <a:t>打好基礎 </a:t>
            </a:r>
            <a:br>
              <a:rPr lang="en-US" altLang="zh-TW" sz="1400" dirty="0"/>
            </a:br>
            <a:endParaRPr lang="en-US" altLang="zh-TW" sz="1400" dirty="0"/>
          </a:p>
          <a:p>
            <a:pPr marL="342900" indent="-342900">
              <a:buAutoNum type="arabicPeriod"/>
            </a:pPr>
            <a:r>
              <a:rPr lang="zh-TW" altLang="en-US" sz="1400" dirty="0"/>
              <a:t>至少熟悉一套語言或是開發工具</a:t>
            </a:r>
            <a:br>
              <a:rPr lang="en-US" altLang="zh-TW" sz="1400" dirty="0"/>
            </a:br>
            <a:endParaRPr lang="en-US" altLang="zh-TW" sz="1400" dirty="0"/>
          </a:p>
          <a:p>
            <a:pPr marL="342900" indent="-342900">
              <a:buAutoNum type="arabicPeriod"/>
            </a:pPr>
            <a:r>
              <a:rPr lang="zh-TW" altLang="en-US" sz="1400" dirty="0"/>
              <a:t>別不求甚解</a:t>
            </a:r>
            <a:r>
              <a:rPr lang="zh-TW" altLang="en-US" dirty="0"/>
              <a:t>，刻意發現；刻意練習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23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A7087-6A5B-45DA-829F-59D49C7B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刻意發現 </a:t>
            </a:r>
            <a:r>
              <a:rPr lang="en-US" dirty="0"/>
              <a:t>Deliberate Discovery – </a:t>
            </a:r>
            <a:r>
              <a:rPr lang="en-US" altLang="zh-TW" dirty="0"/>
              <a:t>Ruddy Lee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3FECBA-C422-4C0A-B2BD-F57862D07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23B448-AFB5-4A03-8267-1BDAEEA0E391}"/>
              </a:ext>
            </a:extLst>
          </p:cNvPr>
          <p:cNvSpPr txBox="1"/>
          <p:nvPr/>
        </p:nvSpPr>
        <p:spPr>
          <a:xfrm>
            <a:off x="0" y="4651512"/>
            <a:ext cx="9674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https://ruddyblog.wordpress.com/2020/08/04/%e5%88%bb%e6%84%8f%e7%99%bc%e7%8f%be-deliberate-discovery/</a:t>
            </a:r>
            <a:endParaRPr lang="en-US" dirty="0">
              <a:solidFill>
                <a:schemeClr val="tx2">
                  <a:lumMod val="65000"/>
                </a:schemeClr>
              </a:solidFill>
            </a:endParaRPr>
          </a:p>
        </p:txBody>
      </p:sp>
      <p:pic>
        <p:nvPicPr>
          <p:cNvPr id="1026" name="Picture 2" descr="0022">
            <a:extLst>
              <a:ext uri="{FF2B5EF4-FFF2-40B4-BE49-F238E27FC236}">
                <a16:creationId xmlns:a16="http://schemas.microsoft.com/office/drawing/2014/main" id="{B3DC6291-560B-430B-B44F-D2FDEC2F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65" y="631701"/>
            <a:ext cx="6896672" cy="38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72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602625" y="2107150"/>
            <a:ext cx="7971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進入正題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後端工程師該累積什麼經驗與能力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42451573"/>
      </p:ext>
    </p:extLst>
  </p:cSld>
  <p:clrMapOvr>
    <a:masterClrMapping/>
  </p:clrMapOvr>
</p:sld>
</file>

<file path=ppt/theme/theme1.xml><?xml version="1.0" encoding="utf-8"?>
<a:theme xmlns:a="http://schemas.openxmlformats.org/drawingml/2006/main" name="91APP_白色主題">
  <a:themeElements>
    <a:clrScheme name="Simple Light">
      <a:dk1>
        <a:srgbClr val="E22410"/>
      </a:dk1>
      <a:lt1>
        <a:srgbClr val="FF5864"/>
      </a:lt1>
      <a:dk2>
        <a:srgbClr val="F9A5A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871</Words>
  <Application>Microsoft Office PowerPoint</Application>
  <PresentationFormat>如螢幕大小 (16:9)</PresentationFormat>
  <Paragraphs>88</Paragraphs>
  <Slides>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Roboto</vt:lpstr>
      <vt:lpstr>Oswald</vt:lpstr>
      <vt:lpstr>微軟正黑體</vt:lpstr>
      <vt:lpstr>細明體</vt:lpstr>
      <vt:lpstr>Playfair Display</vt:lpstr>
      <vt:lpstr>Arial</vt:lpstr>
      <vt:lpstr>微軟正黑體</vt:lpstr>
      <vt:lpstr>Courier New</vt:lpstr>
      <vt:lpstr>91APP_白色主題</vt:lpstr>
      <vt:lpstr>PowerPoint 簡報</vt:lpstr>
      <vt:lpstr>後端工程師的修練之路</vt:lpstr>
      <vt:lpstr>在進入正題之前…</vt:lpstr>
      <vt:lpstr>PowerPoint 簡報</vt:lpstr>
      <vt:lpstr>教你成為 IT 界的德魯伊: 曹祖聖 </vt:lpstr>
      <vt:lpstr>PowerPoint 簡報</vt:lpstr>
      <vt:lpstr>怎麼做才能把你的知識串聯起來?</vt:lpstr>
      <vt:lpstr>刻意發現 Deliberate Discovery – Ruddy Lee</vt:lpstr>
      <vt:lpstr>進入正題: 後端工程師該累積什麼經驗與能力?</vt:lpstr>
      <vt:lpstr>安德魯是誰?</vt:lpstr>
      <vt:lpstr>市場上的後端工程師需要具備什麼能力?</vt:lpstr>
      <vt:lpstr>Think: 我該開始學習每一項技術嗎?</vt:lpstr>
      <vt:lpstr>Think: 怎樣才算是 “解決 &amp; 改善問題”?</vt:lpstr>
      <vt:lpstr>聽起來好難，我該如何培養這樣的能力?</vt:lpstr>
      <vt:lpstr>PowerPoint 簡報</vt:lpstr>
      <vt:lpstr>PowerPoint 簡報</vt:lpstr>
      <vt:lpstr>刻意練習: 創造適合練習的環境 (不要在正式環境練習)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Andrew Wu</cp:lastModifiedBy>
  <cp:revision>18</cp:revision>
  <dcterms:modified xsi:type="dcterms:W3CDTF">2020-08-18T18:34:09Z</dcterms:modified>
</cp:coreProperties>
</file>