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51"/>
  </p:notesMasterIdLst>
  <p:sldIdLst>
    <p:sldId id="256" r:id="rId4"/>
    <p:sldId id="631" r:id="rId5"/>
    <p:sldId id="579" r:id="rId6"/>
    <p:sldId id="584" r:id="rId7"/>
    <p:sldId id="588" r:id="rId8"/>
    <p:sldId id="585" r:id="rId9"/>
    <p:sldId id="586" r:id="rId10"/>
    <p:sldId id="580" r:id="rId11"/>
    <p:sldId id="589" r:id="rId12"/>
    <p:sldId id="593" r:id="rId13"/>
    <p:sldId id="581" r:id="rId14"/>
    <p:sldId id="606" r:id="rId15"/>
    <p:sldId id="594" r:id="rId16"/>
    <p:sldId id="595" r:id="rId17"/>
    <p:sldId id="596" r:id="rId18"/>
    <p:sldId id="597" r:id="rId19"/>
    <p:sldId id="605" r:id="rId20"/>
    <p:sldId id="599" r:id="rId21"/>
    <p:sldId id="602" r:id="rId22"/>
    <p:sldId id="601" r:id="rId23"/>
    <p:sldId id="607" r:id="rId24"/>
    <p:sldId id="603" r:id="rId25"/>
    <p:sldId id="604" r:id="rId26"/>
    <p:sldId id="624" r:id="rId27"/>
    <p:sldId id="625" r:id="rId28"/>
    <p:sldId id="626" r:id="rId29"/>
    <p:sldId id="629" r:id="rId30"/>
    <p:sldId id="630" r:id="rId31"/>
    <p:sldId id="628" r:id="rId32"/>
    <p:sldId id="623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591" r:id="rId48"/>
    <p:sldId id="592" r:id="rId49"/>
    <p:sldId id="58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66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0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3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3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3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4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03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http://blog.darkthread.net/post-2017-02-20-windbg-to-find-aspnet-cpu-high.aspx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ISOLATION:</a:t>
            </a:r>
          </a:p>
          <a:p>
            <a:pPr marL="342900" indent="-342900">
              <a:buFontTx/>
              <a:buChar char="-"/>
            </a:pPr>
            <a:r>
              <a:rPr lang="en-US" altLang="zh-TW" dirty="0" err="1" smtClean="0"/>
              <a:t>Dumpfile</a:t>
            </a:r>
            <a:endParaRPr lang="en-US" altLang="zh-TW" dirty="0" smtClean="0"/>
          </a:p>
          <a:p>
            <a:pPr marL="342900" indent="-342900">
              <a:buFontTx/>
              <a:buChar char="-"/>
            </a:pPr>
            <a:r>
              <a:rPr lang="en-US" altLang="zh-TW" dirty="0" smtClean="0"/>
              <a:t>Kill process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1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62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Windows container +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compose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06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7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66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Container</a:t>
            </a:r>
            <a:r>
              <a:rPr lang="en-US" altLang="zh-TW" baseline="0" dirty="0" smtClean="0"/>
              <a:t> Link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Service Link: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Container Link (</a:t>
            </a:r>
            <a:r>
              <a:rPr lang="en-US" altLang="zh-TW" baseline="0" dirty="0" err="1" smtClean="0"/>
              <a:t>docker</a:t>
            </a:r>
            <a:r>
              <a:rPr lang="en-US" altLang="zh-TW" baseline="0" dirty="0" smtClean="0"/>
              <a:t> run –link .. ): </a:t>
            </a:r>
            <a:r>
              <a:rPr lang="zh-TW" altLang="en-US" baseline="0" dirty="0" smtClean="0"/>
              <a:t>產生 </a:t>
            </a:r>
            <a:r>
              <a:rPr lang="en-US" altLang="zh-TW" baseline="0" dirty="0" smtClean="0"/>
              <a:t>hosts</a:t>
            </a:r>
            <a:r>
              <a:rPr lang="zh-TW" altLang="en-US" baseline="0" dirty="0" smtClean="0"/>
              <a:t> 對應的紀錄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Service Link (</a:t>
            </a:r>
            <a:r>
              <a:rPr lang="en-US" altLang="zh-TW" baseline="0" dirty="0" err="1" smtClean="0"/>
              <a:t>docker-compose.yml</a:t>
            </a:r>
            <a:r>
              <a:rPr lang="en-US" altLang="zh-TW" baseline="0" dirty="0" smtClean="0"/>
              <a:t>): DNS</a:t>
            </a:r>
            <a:r>
              <a:rPr lang="zh-TW" altLang="en-US" baseline="0" dirty="0" smtClean="0"/>
              <a:t> 查詢</a:t>
            </a:r>
            <a:r>
              <a:rPr lang="en-US" altLang="zh-TW" baseline="0" dirty="0" smtClean="0"/>
              <a:t>, round robin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https://docs.docker.com/engine/userguide/networking/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38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1ABE5-D858-48A3-BD52-D48ED13BE26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83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6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6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封裝後的容器，就如同手機的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一般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registry </a:t>
            </a:r>
            <a:r>
              <a:rPr lang="zh-TW" altLang="en-US" dirty="0" smtClean="0"/>
              <a:t>下載 </a:t>
            </a:r>
            <a:r>
              <a:rPr lang="en-US" altLang="zh-TW" dirty="0" smtClean="0"/>
              <a:t>(pull)</a:t>
            </a:r>
            <a:r>
              <a:rPr lang="zh-TW" altLang="en-US" dirty="0" smtClean="0"/>
              <a:t> 後就可使用。</a:t>
            </a:r>
            <a:endParaRPr lang="en-US" altLang="zh-TW" dirty="0" smtClean="0"/>
          </a:p>
          <a:p>
            <a:r>
              <a:rPr lang="zh-TW" altLang="en-US" dirty="0" smtClean="0"/>
              <a:t>部署人員可以調配網路配置，以及儲存空間配置，就完成部署。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79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7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14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52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662CF-C7B0-4E0D-A8EF-6C346E54F2F8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9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dowsitpro.com/windows-server-2016/differences-between-windows-containers-and-hyper-v-containers-windows-server-2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 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原生的容器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 </a:t>
            </a:r>
            <a:r>
              <a:rPr lang="en-US" altLang="zh-TW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for .NET Developers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2017/03/11,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吳剛志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30" y="502712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你還在用舊工具解決新問題嗎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「明朝的劍 清朝的官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07" y="1158823"/>
            <a:ext cx="9362746" cy="514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5798"/>
          <a:stretch/>
        </p:blipFill>
        <p:spPr>
          <a:xfrm>
            <a:off x="522953" y="150748"/>
            <a:ext cx="11788920" cy="607449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6998" y="5589142"/>
            <a:ext cx="4849402" cy="636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硬體 </a:t>
            </a:r>
            <a:r>
              <a:rPr lang="en-US" altLang="zh-TW" dirty="0" smtClean="0"/>
              <a:t>(Hardware) </a:t>
            </a:r>
            <a:r>
              <a:rPr lang="zh-TW" altLang="en-US" dirty="0" smtClean="0"/>
              <a:t>的虛擬化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637106" y="5589142"/>
            <a:ext cx="4849402" cy="636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作業</a:t>
            </a:r>
            <a:r>
              <a:rPr lang="zh-TW" altLang="en-US" dirty="0"/>
              <a:t>系統</a:t>
            </a:r>
            <a:r>
              <a:rPr lang="zh-TW" altLang="en-US" dirty="0" smtClean="0"/>
              <a:t> </a:t>
            </a:r>
            <a:r>
              <a:rPr lang="en-US" altLang="zh-TW" dirty="0" smtClean="0"/>
              <a:t>(Operating System) </a:t>
            </a:r>
            <a:r>
              <a:rPr lang="zh-TW" altLang="en-US" dirty="0" smtClean="0"/>
              <a:t>的虛擬化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5665522" y="178229"/>
            <a:ext cx="353079" cy="592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大括弧 7"/>
          <p:cNvSpPr/>
          <p:nvPr/>
        </p:nvSpPr>
        <p:spPr>
          <a:xfrm>
            <a:off x="5953198" y="743308"/>
            <a:ext cx="353079" cy="592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6240874" y="1359757"/>
            <a:ext cx="353079" cy="1814958"/>
          </a:xfrm>
          <a:prstGeom prst="rightBrace">
            <a:avLst>
              <a:gd name="adj1" fmla="val 8333"/>
              <a:gd name="adj2" fmla="val 199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37106" y="31359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你的應用程式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26828" y="84225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你的應用程式執行環境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26828" y="146858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你的應用程式執行平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</a:p>
        </p:txBody>
      </p:sp>
    </p:spTree>
    <p:extLst>
      <p:ext uri="{BB962C8B-B14F-4D97-AF65-F5344CB8AC3E}">
        <p14:creationId xmlns:p14="http://schemas.microsoft.com/office/powerpoint/2010/main" val="35437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DEMO: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Basic: </a:t>
            </a:r>
            <a:r>
              <a:rPr lang="zh-TW" altLang="en-US" dirty="0" smtClean="0"/>
              <a:t>將 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 容器化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8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4d-1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5" y="437073"/>
            <a:ext cx="10416264" cy="586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81201" y="6288505"/>
            <a:ext cx="751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http://devopshub.cn/2016/07/08/docker4dotnet-1-overview-and-helloworld/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8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d4d-1-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645"/>
            <a:ext cx="10726615" cy="60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81201" y="6288505"/>
            <a:ext cx="751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http://devopshub.cn/2016/07/08/docker4dotnet-1-overview-and-helloworld/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3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d4d-1-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23"/>
            <a:ext cx="10937631" cy="61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81201" y="6288505"/>
            <a:ext cx="751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http://devopshub.cn/2016/07/08/docker4dotnet-1-overview-and-helloworld/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右大括弧 3"/>
          <p:cNvSpPr/>
          <p:nvPr/>
        </p:nvSpPr>
        <p:spPr>
          <a:xfrm>
            <a:off x="10691446" y="1011981"/>
            <a:ext cx="293077" cy="24903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054864" y="166467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8" name="右大括弧 7"/>
          <p:cNvSpPr/>
          <p:nvPr/>
        </p:nvSpPr>
        <p:spPr>
          <a:xfrm>
            <a:off x="10691446" y="3921710"/>
            <a:ext cx="293077" cy="1613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054864" y="45744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Immutable Services</a:t>
            </a:r>
            <a:b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容器化的部署策略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368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"</a:t>
            </a:r>
            <a:r>
              <a:rPr lang="zh-TW" altLang="en-US" dirty="0" smtClean="0"/>
              <a:t>重新部署</a:t>
            </a:r>
            <a:r>
              <a:rPr lang="en-US" altLang="zh-TW" dirty="0" smtClean="0"/>
              <a:t>"</a:t>
            </a:r>
            <a:r>
              <a:rPr lang="zh-TW" altLang="en-US" dirty="0" smtClean="0"/>
              <a:t> 取代遠端管理與更新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  過去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少數幾台 </a:t>
            </a:r>
            <a:r>
              <a:rPr lang="en-US" altLang="zh-TW" sz="3200" dirty="0" smtClean="0"/>
              <a:t>Server</a:t>
            </a:r>
            <a:r>
              <a:rPr lang="zh-TW" altLang="en-US" sz="3200" dirty="0" smtClean="0"/>
              <a:t> 要執行所有的服務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現在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單一服務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               要在上百台 </a:t>
            </a:r>
            <a:r>
              <a:rPr lang="en-US" altLang="zh-TW" sz="3200" dirty="0" smtClean="0"/>
              <a:t>Server</a:t>
            </a:r>
            <a:r>
              <a:rPr lang="zh-TW" altLang="en-US" sz="3200" dirty="0" smtClean="0"/>
              <a:t> 上面執行</a:t>
            </a:r>
            <a:r>
              <a:rPr lang="en-US" altLang="zh-TW" sz="3200" dirty="0" smtClean="0"/>
              <a:t>…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  如果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一個 </a:t>
            </a:r>
            <a:r>
              <a:rPr lang="en-US" altLang="zh-TW" sz="3200" dirty="0" smtClean="0"/>
              <a:t>Server</a:t>
            </a:r>
            <a:r>
              <a:rPr lang="zh-TW" altLang="en-US" sz="3200" dirty="0" smtClean="0"/>
              <a:t> 只要執行一個服務，有</a:t>
            </a:r>
            <a:r>
              <a:rPr lang="zh-TW" altLang="en-US" sz="3200" dirty="0"/>
              <a:t>異</a:t>
            </a:r>
            <a:r>
              <a:rPr lang="zh-TW" altLang="en-US" sz="3200" dirty="0" smtClean="0"/>
              <a:t>動就拋棄，直接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	</a:t>
            </a:r>
            <a:r>
              <a:rPr lang="zh-TW" altLang="en-US" sz="3200" dirty="0" smtClean="0"/>
              <a:t>    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替換</a:t>
            </a:r>
            <a:r>
              <a:rPr lang="zh-TW" altLang="en-US" sz="3200" dirty="0" smtClean="0"/>
              <a:t>一台新的</a:t>
            </a:r>
            <a:r>
              <a:rPr lang="en-US" altLang="zh-TW" sz="3200" dirty="0" smtClean="0"/>
              <a:t>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還需要管理工具嗎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 smtClean="0"/>
              <a:t> Server</a:t>
            </a:r>
            <a:r>
              <a:rPr lang="zh-TW" altLang="en-US" sz="3200" dirty="0" smtClean="0"/>
              <a:t> 還需要遠端存取嗎</a:t>
            </a:r>
            <a:r>
              <a:rPr lang="en-US" altLang="zh-TW" sz="3200" dirty="0" smtClean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還需那麼完整的安全管控嗎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 smtClean="0"/>
              <a:t> Server </a:t>
            </a:r>
            <a:r>
              <a:rPr lang="zh-TW" altLang="en-US" sz="3200" dirty="0" smtClean="0"/>
              <a:t>還需要那麼複雜的 </a:t>
            </a:r>
            <a:r>
              <a:rPr lang="en-US" altLang="zh-TW" sz="3200" dirty="0" smtClean="0"/>
              <a:t>Application </a:t>
            </a:r>
            <a:r>
              <a:rPr lang="zh-TW" altLang="en-US" sz="3200" dirty="0" smtClean="0"/>
              <a:t>安全機制嗎</a:t>
            </a:r>
            <a:r>
              <a:rPr lang="en-US" altLang="zh-TW" sz="3200" dirty="0" smtClean="0"/>
              <a:t>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91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97"/>
          <a:stretch/>
        </p:blipFill>
        <p:spPr bwMode="auto">
          <a:xfrm>
            <a:off x="1097280" y="1584962"/>
            <a:ext cx="7584383" cy="44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"</a:t>
            </a:r>
            <a:r>
              <a:rPr lang="zh-TW" altLang="en-US" dirty="0" smtClean="0"/>
              <a:t>剛剛好夠用</a:t>
            </a:r>
            <a:r>
              <a:rPr lang="en-US" altLang="zh-TW" dirty="0" smtClean="0"/>
              <a:t>"</a:t>
            </a:r>
            <a:r>
              <a:rPr lang="zh-TW" altLang="en-US" dirty="0" smtClean="0"/>
              <a:t> 的平台需求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8681663" y="2784297"/>
            <a:ext cx="472611" cy="13972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46742" y="3123343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只需要提供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功能就足夠了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8" name="右大括弧 7"/>
          <p:cNvSpPr/>
          <p:nvPr/>
        </p:nvSpPr>
        <p:spPr>
          <a:xfrm>
            <a:off x="8681663" y="4253503"/>
            <a:ext cx="472611" cy="6883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164550" y="4253503"/>
            <a:ext cx="3098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只需要提供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Hyper-V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就足夠了。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必要時可搭配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，兼顧安全與效能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右大括弧 9"/>
          <p:cNvSpPr/>
          <p:nvPr/>
        </p:nvSpPr>
        <p:spPr>
          <a:xfrm rot="16200000">
            <a:off x="4732648" y="1812808"/>
            <a:ext cx="472611" cy="21368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30890" y="1984555"/>
            <a:ext cx="260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隔離層級不足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(process)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有安全顧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慮</a:t>
            </a:r>
          </a:p>
        </p:txBody>
      </p:sp>
    </p:spTree>
    <p:extLst>
      <p:ext uri="{BB962C8B-B14F-4D97-AF65-F5344CB8AC3E}">
        <p14:creationId xmlns:p14="http://schemas.microsoft.com/office/powerpoint/2010/main" val="5014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://windowsitpro.com/site-files/windowsitpro.com/files/uploads/2015/08/contain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9" y="100947"/>
            <a:ext cx="12068922" cy="60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79575" y="6105237"/>
            <a:ext cx="865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hlinkClick r:id="rId4"/>
              </a:rPr>
              <a:t>http://windowsitpro.com/windows-server-2016/differences-between-windows-containers-and-hyper-v-containers-windows-server-201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0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奧文環球 首席架構師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一宇數位科技 </a:t>
            </a:r>
            <a:r>
              <a:rPr lang="en-US" altLang="zh-TW" sz="3200" dirty="0" smtClean="0"/>
              <a:t>CTO,</a:t>
            </a:r>
            <a:r>
              <a:rPr lang="zh-TW" altLang="en-US" sz="3200" dirty="0" smtClean="0"/>
              <a:t> 開發技術顧問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現任 </a:t>
            </a:r>
            <a:r>
              <a:rPr lang="en-US" altLang="zh-TW" sz="3200" dirty="0" smtClean="0"/>
              <a:t>MVP, </a:t>
            </a:r>
            <a:r>
              <a:rPr lang="zh-TW" altLang="en-US" sz="3200" dirty="0" smtClean="0"/>
              <a:t>微軟最有價值專家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經營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 </a:t>
            </a:r>
            <a:r>
              <a:rPr lang="zh-TW" altLang="en-US" sz="2200" dirty="0" smtClean="0"/>
              <a:t>為主。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資策會 </a:t>
            </a:r>
            <a:r>
              <a:rPr lang="en-US" altLang="zh-TW" sz="3200" dirty="0" smtClean="0"/>
              <a:t>Azure </a:t>
            </a:r>
            <a:r>
              <a:rPr lang="en-US" altLang="zh-TW" sz="3200" dirty="0"/>
              <a:t>PaaS </a:t>
            </a:r>
            <a:r>
              <a:rPr lang="zh-TW" altLang="en-US" sz="3200" dirty="0"/>
              <a:t>講師</a:t>
            </a:r>
            <a:r>
              <a:rPr lang="en-US" altLang="zh-TW" sz="3200" dirty="0"/>
              <a:t>, </a:t>
            </a:r>
            <a:r>
              <a:rPr lang="en-US" altLang="zh-TW" sz="3200" dirty="0" err="1" smtClean="0"/>
              <a:t>TibaMe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講師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專欄作家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97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"</a:t>
            </a:r>
            <a:r>
              <a:rPr lang="zh-TW" altLang="en-US" dirty="0"/>
              <a:t>剛剛好夠用</a:t>
            </a:r>
            <a:r>
              <a:rPr lang="en-US" altLang="zh-TW" dirty="0" smtClean="0"/>
              <a:t>"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Nano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4" t="20096" b="11576"/>
          <a:stretch/>
        </p:blipFill>
        <p:spPr bwMode="auto">
          <a:xfrm>
            <a:off x="7074010" y="2167847"/>
            <a:ext cx="2386434" cy="307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78141" y="2060727"/>
            <a:ext cx="4347148" cy="139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Nano Server or Server Core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125289" y="2045737"/>
            <a:ext cx="2113613" cy="12059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125289" y="3454812"/>
            <a:ext cx="2098623" cy="374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8141" y="4032683"/>
            <a:ext cx="4347148" cy="139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Windows Server </a:t>
            </a:r>
            <a:r>
              <a:rPr lang="en-US" altLang="zh-TW" dirty="0" smtClean="0"/>
              <a:t>2016 (Nano Server):</a:t>
            </a:r>
            <a:endParaRPr lang="en-US" altLang="zh-TW" dirty="0"/>
          </a:p>
          <a:p>
            <a:pPr algn="ctr"/>
            <a:r>
              <a:rPr lang="en-US" altLang="zh-TW" dirty="0" smtClean="0"/>
              <a:t>Hyper-V + Windows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5125289" y="3829566"/>
            <a:ext cx="2098623" cy="2031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5125289" y="4628167"/>
            <a:ext cx="2098623" cy="8135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4" t="20096" b="11576"/>
          <a:stretch/>
        </p:blipFill>
        <p:spPr bwMode="auto">
          <a:xfrm>
            <a:off x="9460444" y="2167847"/>
            <a:ext cx="2386434" cy="307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大括弧 3"/>
          <p:cNvSpPr/>
          <p:nvPr/>
        </p:nvSpPr>
        <p:spPr>
          <a:xfrm rot="16200000">
            <a:off x="9337154" y="3103670"/>
            <a:ext cx="246580" cy="4772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394698" y="5741570"/>
            <a:ext cx="4347148" cy="47429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Orchestration (Container Cluster)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2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DEMO: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Hyper-v</a:t>
            </a:r>
            <a:r>
              <a:rPr lang="en-US" altLang="zh-TW" dirty="0" smtClean="0"/>
              <a:t> container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647700"/>
            <a:ext cx="12153900" cy="5562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485" y="2200759"/>
            <a:ext cx="6028840" cy="17048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76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431" y="286603"/>
            <a:ext cx="10949354" cy="1450757"/>
          </a:xfrm>
        </p:spPr>
        <p:txBody>
          <a:bodyPr/>
          <a:lstStyle/>
          <a:p>
            <a:r>
              <a:rPr lang="zh-TW" altLang="en-US" dirty="0" smtClean="0"/>
              <a:t>容器化的開發流程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SHIP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「build in factory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0" y="2154749"/>
            <a:ext cx="5672448" cy="33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.epochtimes.com/assets/uploads/2005/12/512261630071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2" y="2042108"/>
            <a:ext cx="5241968" cy="35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849815" y="3329354"/>
            <a:ext cx="738554" cy="11254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2614" y="5774076"/>
            <a:ext cx="562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搭配 </a:t>
            </a:r>
            <a:r>
              <a:rPr lang="en-US" altLang="zh-TW" dirty="0"/>
              <a:t>DevOps, CI / CD, </a:t>
            </a:r>
            <a:r>
              <a:rPr lang="zh-TW" altLang="en-US" dirty="0"/>
              <a:t>實現標準化</a:t>
            </a:r>
            <a:r>
              <a:rPr lang="en-US" altLang="zh-TW" dirty="0"/>
              <a:t>,</a:t>
            </a:r>
            <a:r>
              <a:rPr lang="zh-TW" altLang="en-US" dirty="0"/>
              <a:t> 快速的軟體生產流程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219092" y="5774076"/>
            <a:ext cx="547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搭配 </a:t>
            </a:r>
            <a:r>
              <a:rPr lang="en-US" altLang="zh-TW" dirty="0"/>
              <a:t>CI / CD, </a:t>
            </a:r>
            <a:r>
              <a:rPr lang="zh-TW" altLang="en-US" dirty="0"/>
              <a:t>與 </a:t>
            </a:r>
            <a:r>
              <a:rPr lang="en-US" altLang="zh-TW" dirty="0"/>
              <a:t>Docker,</a:t>
            </a:r>
            <a:r>
              <a:rPr lang="zh-TW" altLang="en-US" dirty="0"/>
              <a:t> 實現通用，標準化的快速佈署</a:t>
            </a:r>
          </a:p>
        </p:txBody>
      </p:sp>
    </p:spTree>
    <p:extLst>
      <p:ext uri="{BB962C8B-B14F-4D97-AF65-F5344CB8AC3E}">
        <p14:creationId xmlns:p14="http://schemas.microsoft.com/office/powerpoint/2010/main" val="1188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DEMO: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Application deployment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83" y="324458"/>
            <a:ext cx="8881880" cy="5703102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7655169" y="199292"/>
            <a:ext cx="4161693" cy="902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StackOverflow.com 2016 </a:t>
            </a:r>
            <a:r>
              <a:rPr lang="zh-TW" altLang="en-US" dirty="0" smtClean="0"/>
              <a:t>系統架構圖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8332" y="1160585"/>
            <a:ext cx="5273741" cy="4718487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733325" y="2435961"/>
            <a:ext cx="2144889" cy="8466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DEMO-WEB81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733324" y="4840495"/>
            <a:ext cx="4357510" cy="8748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DEMO-VOLUME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733325" y="1465116"/>
            <a:ext cx="4357510" cy="8184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DEMO-PROXY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使用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IIS-ARR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NGINX)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945946" y="2435961"/>
            <a:ext cx="2144889" cy="8466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DEMO-WEB82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73501" y="3646822"/>
            <a:ext cx="2144889" cy="8466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DEMO-DB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30" name="Picture 6" descr="「docker volume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8" b="591"/>
          <a:stretch/>
        </p:blipFill>
        <p:spPr bwMode="auto">
          <a:xfrm>
            <a:off x="9503813" y="1895893"/>
            <a:ext cx="555626" cy="4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/>
          <p:cNvCxnSpPr>
            <a:endCxn id="8" idx="0"/>
          </p:cNvCxnSpPr>
          <p:nvPr/>
        </p:nvCxnSpPr>
        <p:spPr>
          <a:xfrm>
            <a:off x="7912080" y="844227"/>
            <a:ext cx="0" cy="620889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9503813" y="3282628"/>
            <a:ext cx="0" cy="1557867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467102" y="3282628"/>
            <a:ext cx="0" cy="1557867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358925" y="3282628"/>
            <a:ext cx="191911" cy="364195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8352347" y="3282628"/>
            <a:ext cx="180623" cy="364195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7945946" y="4515810"/>
            <a:ext cx="0" cy="324685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850923" y="2283561"/>
            <a:ext cx="0" cy="234501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018389" y="2283561"/>
            <a:ext cx="0" cy="234501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「disk volume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014" y="5340030"/>
            <a:ext cx="304799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「docker volume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8" b="591"/>
          <a:stretch/>
        </p:blipFill>
        <p:spPr bwMode="auto">
          <a:xfrm>
            <a:off x="9503813" y="2886363"/>
            <a:ext cx="555626" cy="4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「docker volume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8" b="591"/>
          <a:stretch/>
        </p:blipFill>
        <p:spPr bwMode="auto">
          <a:xfrm>
            <a:off x="7338284" y="2886363"/>
            <a:ext cx="555626" cy="4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「docker volume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8" b="591"/>
          <a:stretch/>
        </p:blipFill>
        <p:spPr bwMode="auto">
          <a:xfrm>
            <a:off x="8462763" y="4112491"/>
            <a:ext cx="555626" cy="4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088331" y="5893560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/ Production Environment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84344" y="1160585"/>
            <a:ext cx="2997494" cy="1643030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84344" y="2866540"/>
            <a:ext cx="189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Docker Repository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26" name="Picture 2" descr="「visual studio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76" y="4294332"/>
            <a:ext cx="2937098" cy="1541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5" name="文字方塊 24"/>
          <p:cNvSpPr txBox="1"/>
          <p:nvPr/>
        </p:nvSpPr>
        <p:spPr>
          <a:xfrm>
            <a:off x="1884344" y="587907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Developer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/>
          <p:cNvCxnSpPr>
            <a:stCxn id="1026" idx="0"/>
            <a:endCxn id="22" idx="2"/>
          </p:cNvCxnSpPr>
          <p:nvPr/>
        </p:nvCxnSpPr>
        <p:spPr>
          <a:xfrm flipV="1">
            <a:off x="3379725" y="2803615"/>
            <a:ext cx="3366" cy="1490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649037" y="1726145"/>
            <a:ext cx="718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2305176" y="1316338"/>
            <a:ext cx="614218" cy="554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305176" y="2032954"/>
            <a:ext cx="614218" cy="554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081799" y="2032954"/>
            <a:ext cx="614218" cy="554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3081799" y="1307145"/>
            <a:ext cx="614218" cy="554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851015" y="1307145"/>
            <a:ext cx="614218" cy="554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3851015" y="2032954"/>
            <a:ext cx="614218" cy="554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 idx="4294967295"/>
          </p:nvPr>
        </p:nvSpPr>
        <p:spPr>
          <a:xfrm>
            <a:off x="1805355" y="721089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SHIP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Question?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22442"/>
          </a:xfrm>
        </p:spPr>
        <p:txBody>
          <a:bodyPr>
            <a:normAutofit/>
          </a:bodyPr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67" y="2677287"/>
            <a:ext cx="4514850" cy="3295650"/>
          </a:xfrm>
          <a:prstGeom prst="rect">
            <a:avLst/>
          </a:prstGeom>
        </p:spPr>
      </p:pic>
      <p:pic>
        <p:nvPicPr>
          <p:cNvPr id="3" name="Picture 2" descr="http://www.tibame.com/active/free/images/tibam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67" y="1752571"/>
            <a:ext cx="2267042" cy="9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97280" y="4947509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https://www.facebook.com/</a:t>
            </a:r>
            <a:r>
              <a:rPr lang="en-US" b="1" dirty="0">
                <a:solidFill>
                  <a:srgbClr val="FF0000"/>
                </a:solidFill>
              </a:rPr>
              <a:t>andrew.blog.0928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為什麼你需要了解容器技術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</a:t>
            </a:r>
            <a:r>
              <a:rPr lang="zh-TW" altLang="en-US" dirty="0" smtClean="0"/>
              <a:t>容器是軟體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將來</a:t>
            </a:r>
            <a:r>
              <a:rPr lang="en-US" altLang="zh-TW" dirty="0" smtClean="0"/>
              <a:t>)</a:t>
            </a:r>
            <a:r>
              <a:rPr lang="zh-TW" altLang="en-US" dirty="0" smtClean="0"/>
              <a:t> 統一的部署方式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 容器是實現 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 流程的關鍵技術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 容器是建構微服務 </a:t>
            </a:r>
            <a:r>
              <a:rPr lang="en-US" altLang="zh-TW" dirty="0"/>
              <a:t>(</a:t>
            </a:r>
            <a:r>
              <a:rPr lang="en-US" altLang="zh-TW" dirty="0" err="1"/>
              <a:t>Microservices</a:t>
            </a:r>
            <a:r>
              <a:rPr lang="en-US" altLang="zh-TW" dirty="0"/>
              <a:t>) </a:t>
            </a:r>
            <a:r>
              <a:rPr lang="zh-TW" altLang="en-US" dirty="0"/>
              <a:t>的關鍵技術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930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Container FAQ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Tech: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8478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28479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478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Container 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8478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Host OS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0043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0044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98815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498816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91457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(Linux)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8478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4628479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478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8478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91457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5996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645996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98815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9498816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Linux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8775" y="3670611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8" name="雲朵形 7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9384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for Windows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030867" y="5191005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523491" y="5338921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496597" y="4800603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420497" y="2447365"/>
            <a:ext cx="7005918" cy="2675240"/>
            <a:chOff x="2528047" y="1737360"/>
            <a:chExt cx="7005918" cy="4340711"/>
          </a:xfrm>
        </p:grpSpPr>
        <p:sp>
          <p:nvSpPr>
            <p:cNvPr id="8" name="圓角矩形 7"/>
            <p:cNvSpPr/>
            <p:nvPr/>
          </p:nvSpPr>
          <p:spPr>
            <a:xfrm>
              <a:off x="2528047" y="1737360"/>
              <a:ext cx="7005918" cy="4340711"/>
            </a:xfrm>
            <a:prstGeom prst="roundRect">
              <a:avLst>
                <a:gd name="adj" fmla="val 582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10927" y="2070848"/>
              <a:ext cx="1645920" cy="13043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</a:t>
              </a:r>
              <a:r>
                <a:rPr lang="en-US" altLang="zh-TW" dirty="0" smtClean="0"/>
                <a:t> App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710928" y="3442448"/>
              <a:ext cx="1656864" cy="551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 </a:t>
              </a:r>
              <a:r>
                <a:rPr lang="en-US" altLang="zh-TW" dirty="0" smtClean="0"/>
                <a:t>Bins / Lib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710927" y="4061013"/>
              <a:ext cx="6527202" cy="551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Docker </a:t>
              </a:r>
              <a:r>
                <a:rPr lang="en-US" altLang="zh-TW" dirty="0" smtClean="0"/>
                <a:t>Engine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10927" y="4679578"/>
              <a:ext cx="6527202" cy="10354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OS: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Linux (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Apline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 Linux + 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Busybox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)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373906" y="344244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42416" y="2070848"/>
              <a:ext cx="1645920" cy="13043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</a:t>
              </a:r>
              <a:r>
                <a:rPr lang="en-US" altLang="zh-TW" dirty="0" smtClean="0"/>
                <a:t> App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542417" y="3442448"/>
              <a:ext cx="1656864" cy="551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 </a:t>
              </a:r>
              <a:r>
                <a:rPr lang="en-US" altLang="zh-TW" dirty="0" smtClean="0"/>
                <a:t>Bins / Lib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81264" y="2070848"/>
              <a:ext cx="1645920" cy="13043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</a:t>
              </a:r>
              <a:r>
                <a:rPr lang="en-US" altLang="zh-TW" dirty="0" smtClean="0"/>
                <a:t> App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581265" y="3442448"/>
              <a:ext cx="1656864" cy="551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Linux </a:t>
              </a:r>
              <a:r>
                <a:rPr lang="en-US" altLang="zh-TW" dirty="0" smtClean="0"/>
                <a:t>Bins / Lib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626296" y="5597570"/>
              <a:ext cx="255550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Hyper-V Virtual Machine</a:t>
              </a:r>
              <a:endParaRPr lang="zh-TW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4420497" y="5143039"/>
            <a:ext cx="7005918" cy="746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for Windows + Docker Tools</a:t>
            </a:r>
            <a:endParaRPr lang="zh-TW" altLang="en-US" dirty="0"/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273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8478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4628479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478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Windows Container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8478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Windows 10 Pro / 2016 (with Hyper-V)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91457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5996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645996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98815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9498816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8775" y="3670611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229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scontent-tpe1-1.xx.fbcdn.net/v/t34.0-12/15555666_10206109671420895_1680935927_n.png?oh=1e09815e6749a1baf5e2d83437430450&amp;oe=5861B8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89359"/>
            <a:ext cx="10504805" cy="42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417994"/>
            <a:ext cx="1204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</a:rPr>
              <a:t>download.microsoft.com/download/7/2/9/7290EA05-DC56-4BED-9400-138C5701F174/WS2016LicensingDatasheet.pdf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50900" y="2717800"/>
            <a:ext cx="10634980" cy="8509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3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on Win10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00" y="6413500"/>
            <a:ext cx="101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https://docs.microsoft.com/zh-tw/virtualization/windowscontainers/quick_start/quick_start_windows_10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70637"/>
            <a:ext cx="10058400" cy="38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Container on </a:t>
            </a:r>
            <a:r>
              <a:rPr lang="en-US" altLang="zh-TW" dirty="0" err="1" smtClean="0"/>
              <a:t>WinServer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012" y="1926696"/>
            <a:ext cx="8545958" cy="429746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6200" y="6413500"/>
            <a:ext cx="1030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https://docs.microsoft.com/en-us/virtualization/windowscontainers/quick-start/quick-start-windows-server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https://wild0522.gitbooks.io/yeasy_dp/content/_images/docker_comp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42" y="2896362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/>
          <p:cNvSpPr/>
          <p:nvPr/>
        </p:nvSpPr>
        <p:spPr>
          <a:xfrm>
            <a:off x="908610" y="3937554"/>
            <a:ext cx="3021501" cy="234601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Docker-Compose CLI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8478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4628479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478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Windows Container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8478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Windows 10 Pro / 2016 (with Hyper-V)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91457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5996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645996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98815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9498816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2588" y="3670611"/>
            <a:ext cx="8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3350" y="6457950"/>
            <a:ext cx="1201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</a:rPr>
              <a:t>github.com/docker/compose/releases, </a:t>
            </a:r>
            <a:r>
              <a:rPr lang="zh-TW" altLang="en-US" b="1" dirty="0" smtClean="0">
                <a:solidFill>
                  <a:schemeClr val="bg1"/>
                </a:solidFill>
              </a:rPr>
              <a:t> 下載後解壓縮，放到 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c:\program files\</a:t>
            </a:r>
            <a:r>
              <a:rPr lang="en-US" altLang="zh-TW" b="1" dirty="0" err="1" smtClean="0">
                <a:solidFill>
                  <a:schemeClr val="bg1"/>
                </a:solidFill>
              </a:rPr>
              <a:t>docker</a:t>
            </a:r>
            <a:r>
              <a:rPr lang="en-US" altLang="zh-TW" b="1" dirty="0" smtClean="0">
                <a:solidFill>
                  <a:schemeClr val="bg1"/>
                </a:solidFill>
              </a:rPr>
              <a:t>\docker-compose.exe </a:t>
            </a:r>
            <a:r>
              <a:rPr lang="zh-TW" altLang="en-US" b="1" dirty="0" smtClean="0">
                <a:solidFill>
                  <a:schemeClr val="bg1"/>
                </a:solidFill>
              </a:rPr>
              <a:t>即可。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3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微服務是什麼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3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095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Defining </a:t>
            </a:r>
            <a:r>
              <a:rPr lang="en-US" altLang="zh-TW" dirty="0"/>
              <a:t>and running </a:t>
            </a:r>
            <a:r>
              <a:rPr lang="en-US" altLang="zh-TW" dirty="0" smtClean="0"/>
              <a:t>"applications".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docker-compose_w_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1825625"/>
            <a:ext cx="5793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56" y="1825625"/>
            <a:ext cx="5105750" cy="435133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65736" y="3439820"/>
            <a:ext cx="1219200" cy="11229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54505" y="6419850"/>
            <a:ext cx="855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應用系統架構圖</a:t>
            </a:r>
            <a:r>
              <a:rPr lang="en-US" altLang="zh-TW" dirty="0" smtClean="0">
                <a:solidFill>
                  <a:schemeClr val="bg1"/>
                </a:solidFill>
              </a:rPr>
              <a:t>									</a:t>
            </a:r>
            <a:r>
              <a:rPr lang="zh-TW" altLang="en-US" dirty="0" smtClean="0">
                <a:solidFill>
                  <a:schemeClr val="bg1"/>
                </a:solidFill>
              </a:rPr>
              <a:t>定義檔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docker-compose.yml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Swarm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「docker swarm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329171"/>
            <a:ext cx="4051300" cy="39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207916" y="2000250"/>
            <a:ext cx="7279233" cy="40005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Docker Swarm Cluster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908611" y="3937555"/>
            <a:ext cx="2696360" cy="1469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Docker-Compose CLI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Swarm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2588" y="3670611"/>
            <a:ext cx="8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601868" y="3185856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Master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342499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002287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9662075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6342499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002287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9662075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14722" y="3823011"/>
            <a:ext cx="31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 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984357" y="3279648"/>
            <a:ext cx="554513" cy="1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84095" y="4316942"/>
            <a:ext cx="634719" cy="1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017160" y="3445447"/>
            <a:ext cx="2262341" cy="2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081039" y="3599728"/>
            <a:ext cx="3805911" cy="18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025417" y="4139042"/>
            <a:ext cx="2254084" cy="3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081039" y="4000500"/>
            <a:ext cx="3805911" cy="41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「docker swarm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5" y="0"/>
            <a:ext cx="10828150" cy="60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RECAP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6468177" y="3191051"/>
            <a:ext cx="5474257" cy="342941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 Compose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 Swarm</a:t>
            </a:r>
            <a:endParaRPr lang="zh-TW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6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6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" y="6437581"/>
            <a:ext cx="658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en-US" altLang="zh-TW" dirty="0"/>
              <a:t>B</a:t>
            </a:r>
            <a:r>
              <a:rPr lang="en-US" altLang="zh-TW" dirty="0" smtClean="0"/>
              <a:t>uild/2016, T693 – Building </a:t>
            </a:r>
            <a:r>
              <a:rPr lang="en-US" altLang="zh-TW" dirty="0" err="1" smtClean="0"/>
              <a:t>Microservices</a:t>
            </a:r>
            <a:r>
              <a:rPr lang="en-US" altLang="zh-TW" dirty="0" smtClean="0"/>
              <a:t> With Service Fabric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825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微服務的定義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一群協同運作的小型自主服務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(autonomous service)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小巧，專注、 自主性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組合性、最佳可替換性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技術異質性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組織調教、彈性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容易佈署、擴展</a:t>
            </a:r>
            <a:endParaRPr lang="en-US" altLang="zh-TW" dirty="0"/>
          </a:p>
        </p:txBody>
      </p:sp>
      <p:pic>
        <p:nvPicPr>
          <p:cNvPr id="1026" name="Picture 2" descr="「建構微服務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"/>
          <a:stretch/>
        </p:blipFill>
        <p:spPr bwMode="auto">
          <a:xfrm>
            <a:off x="7620000" y="470042"/>
            <a:ext cx="4572000" cy="581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microservice-verdict/productivit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1"/>
          <a:stretch/>
        </p:blipFill>
        <p:spPr bwMode="auto">
          <a:xfrm>
            <a:off x="1005819" y="806083"/>
            <a:ext cx="8087837" cy="55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0" y="6488668"/>
            <a:ext cx="731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http://martinfowler.com/bliki/images/microservice-verdict/productivity.png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11716" y="313134"/>
            <a:ext cx="7263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服務架構，藉由切割大型系統為數個獨立服務，能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有效控制軟體開發的複雜度。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容器化的部署方式，能降低微服務的管理成本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1688123" y="3657603"/>
            <a:ext cx="6588369" cy="624557"/>
          </a:xfrm>
          <a:custGeom>
            <a:avLst/>
            <a:gdLst>
              <a:gd name="connsiteX0" fmla="*/ 0 w 6588369"/>
              <a:gd name="connsiteY0" fmla="*/ 0 h 624557"/>
              <a:gd name="connsiteX1" fmla="*/ 574431 w 6588369"/>
              <a:gd name="connsiteY1" fmla="*/ 58615 h 624557"/>
              <a:gd name="connsiteX2" fmla="*/ 844062 w 6588369"/>
              <a:gd name="connsiteY2" fmla="*/ 93784 h 624557"/>
              <a:gd name="connsiteX3" fmla="*/ 1101969 w 6588369"/>
              <a:gd name="connsiteY3" fmla="*/ 117230 h 624557"/>
              <a:gd name="connsiteX4" fmla="*/ 1395046 w 6588369"/>
              <a:gd name="connsiteY4" fmla="*/ 93784 h 624557"/>
              <a:gd name="connsiteX5" fmla="*/ 1606062 w 6588369"/>
              <a:gd name="connsiteY5" fmla="*/ 70338 h 624557"/>
              <a:gd name="connsiteX6" fmla="*/ 2192215 w 6588369"/>
              <a:gd name="connsiteY6" fmla="*/ 93784 h 624557"/>
              <a:gd name="connsiteX7" fmla="*/ 3247292 w 6588369"/>
              <a:gd name="connsiteY7" fmla="*/ 117230 h 624557"/>
              <a:gd name="connsiteX8" fmla="*/ 3657600 w 6588369"/>
              <a:gd name="connsiteY8" fmla="*/ 175846 h 624557"/>
              <a:gd name="connsiteX9" fmla="*/ 3833446 w 6588369"/>
              <a:gd name="connsiteY9" fmla="*/ 211015 h 624557"/>
              <a:gd name="connsiteX10" fmla="*/ 4067908 w 6588369"/>
              <a:gd name="connsiteY10" fmla="*/ 234461 h 624557"/>
              <a:gd name="connsiteX11" fmla="*/ 4360985 w 6588369"/>
              <a:gd name="connsiteY11" fmla="*/ 293076 h 624557"/>
              <a:gd name="connsiteX12" fmla="*/ 4501662 w 6588369"/>
              <a:gd name="connsiteY12" fmla="*/ 328246 h 624557"/>
              <a:gd name="connsiteX13" fmla="*/ 4618892 w 6588369"/>
              <a:gd name="connsiteY13" fmla="*/ 351692 h 624557"/>
              <a:gd name="connsiteX14" fmla="*/ 4888523 w 6588369"/>
              <a:gd name="connsiteY14" fmla="*/ 410307 h 624557"/>
              <a:gd name="connsiteX15" fmla="*/ 5029200 w 6588369"/>
              <a:gd name="connsiteY15" fmla="*/ 468923 h 624557"/>
              <a:gd name="connsiteX16" fmla="*/ 5122985 w 6588369"/>
              <a:gd name="connsiteY16" fmla="*/ 504092 h 624557"/>
              <a:gd name="connsiteX17" fmla="*/ 5357446 w 6588369"/>
              <a:gd name="connsiteY17" fmla="*/ 527538 h 624557"/>
              <a:gd name="connsiteX18" fmla="*/ 6060831 w 6588369"/>
              <a:gd name="connsiteY18" fmla="*/ 586153 h 624557"/>
              <a:gd name="connsiteX19" fmla="*/ 6588369 w 6588369"/>
              <a:gd name="connsiteY19" fmla="*/ 621323 h 6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88369" h="624557">
                <a:moveTo>
                  <a:pt x="0" y="0"/>
                </a:moveTo>
                <a:cubicBezTo>
                  <a:pt x="240966" y="103270"/>
                  <a:pt x="8827" y="15107"/>
                  <a:pt x="574431" y="58615"/>
                </a:cubicBezTo>
                <a:cubicBezTo>
                  <a:pt x="664802" y="65567"/>
                  <a:pt x="753978" y="83775"/>
                  <a:pt x="844062" y="93784"/>
                </a:cubicBezTo>
                <a:cubicBezTo>
                  <a:pt x="929858" y="103317"/>
                  <a:pt x="1016000" y="109415"/>
                  <a:pt x="1101969" y="117230"/>
                </a:cubicBezTo>
                <a:lnTo>
                  <a:pt x="1395046" y="93784"/>
                </a:lnTo>
                <a:cubicBezTo>
                  <a:pt x="1465513" y="87229"/>
                  <a:pt x="1535290" y="70338"/>
                  <a:pt x="1606062" y="70338"/>
                </a:cubicBezTo>
                <a:cubicBezTo>
                  <a:pt x="1801603" y="70338"/>
                  <a:pt x="1996754" y="88199"/>
                  <a:pt x="2192215" y="93784"/>
                </a:cubicBezTo>
                <a:lnTo>
                  <a:pt x="3247292" y="117230"/>
                </a:lnTo>
                <a:cubicBezTo>
                  <a:pt x="3320594" y="127226"/>
                  <a:pt x="3558968" y="158233"/>
                  <a:pt x="3657600" y="175846"/>
                </a:cubicBezTo>
                <a:cubicBezTo>
                  <a:pt x="3716445" y="186354"/>
                  <a:pt x="3774271" y="202561"/>
                  <a:pt x="3833446" y="211015"/>
                </a:cubicBezTo>
                <a:cubicBezTo>
                  <a:pt x="3911200" y="222123"/>
                  <a:pt x="3989754" y="226646"/>
                  <a:pt x="4067908" y="234461"/>
                </a:cubicBezTo>
                <a:cubicBezTo>
                  <a:pt x="4165600" y="253999"/>
                  <a:pt x="4264333" y="268912"/>
                  <a:pt x="4360985" y="293076"/>
                </a:cubicBezTo>
                <a:cubicBezTo>
                  <a:pt x="4407877" y="304799"/>
                  <a:pt x="4454528" y="317534"/>
                  <a:pt x="4501662" y="328246"/>
                </a:cubicBezTo>
                <a:cubicBezTo>
                  <a:pt x="4540522" y="337078"/>
                  <a:pt x="4580231" y="342027"/>
                  <a:pt x="4618892" y="351692"/>
                </a:cubicBezTo>
                <a:cubicBezTo>
                  <a:pt x="4871910" y="414946"/>
                  <a:pt x="4586753" y="363881"/>
                  <a:pt x="4888523" y="410307"/>
                </a:cubicBezTo>
                <a:cubicBezTo>
                  <a:pt x="4986402" y="469033"/>
                  <a:pt x="4906666" y="428078"/>
                  <a:pt x="5029200" y="468923"/>
                </a:cubicBezTo>
                <a:cubicBezTo>
                  <a:pt x="5060874" y="479481"/>
                  <a:pt x="5090117" y="498223"/>
                  <a:pt x="5122985" y="504092"/>
                </a:cubicBezTo>
                <a:cubicBezTo>
                  <a:pt x="5200305" y="517899"/>
                  <a:pt x="5279201" y="520692"/>
                  <a:pt x="5357446" y="527538"/>
                </a:cubicBezTo>
                <a:lnTo>
                  <a:pt x="6060831" y="586153"/>
                </a:lnTo>
                <a:cubicBezTo>
                  <a:pt x="6367873" y="640338"/>
                  <a:pt x="6192666" y="621323"/>
                  <a:pt x="6588369" y="62132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微服務需要更有效率的部署技術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 獨立的執行環境控制能力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 </a:t>
            </a:r>
            <a:r>
              <a:rPr lang="zh-TW" altLang="en-US" dirty="0" smtClean="0"/>
              <a:t>比</a:t>
            </a:r>
            <a:r>
              <a:rPr lang="zh-TW" altLang="en-US" dirty="0"/>
              <a:t> </a:t>
            </a:r>
            <a:r>
              <a:rPr lang="en-US" altLang="zh-TW" dirty="0" smtClean="0"/>
              <a:t>VM</a:t>
            </a:r>
            <a:r>
              <a:rPr lang="zh-TW" altLang="en-US" dirty="0"/>
              <a:t> </a:t>
            </a:r>
            <a:r>
              <a:rPr lang="zh-TW" altLang="en-US" dirty="0" smtClean="0"/>
              <a:t>更小的細粒度要求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 容易部署，擴充 </a:t>
            </a:r>
            <a:r>
              <a:rPr lang="en-US" altLang="zh-TW" dirty="0" smtClean="0"/>
              <a:t>(scale out)</a:t>
            </a:r>
            <a:r>
              <a:rPr lang="zh-TW" altLang="en-US" dirty="0" smtClean="0"/>
              <a:t>，更新服務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dirty="0" smtClean="0"/>
              <a:t>DevOps, </a:t>
            </a:r>
            <a:r>
              <a:rPr lang="zh-TW" altLang="en-US" dirty="0" smtClean="0"/>
              <a:t>從開發到部署的過程必須容易自動化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38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b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最適合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服務的部署方式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9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7078</TotalTime>
  <Words>967</Words>
  <Application>Microsoft Office PowerPoint</Application>
  <PresentationFormat>寬螢幕</PresentationFormat>
  <Paragraphs>291</Paragraphs>
  <Slides>47</Slides>
  <Notes>20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47</vt:i4>
      </vt:variant>
    </vt:vector>
  </HeadingPairs>
  <TitlesOfParts>
    <vt:vector size="59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Windows 原生的容器技術 - for .NET Developers</vt:lpstr>
      <vt:lpstr>安德魯是誰?</vt:lpstr>
      <vt:lpstr>為什麼你需要了解容器技術?</vt:lpstr>
      <vt:lpstr>微服務是什麼?</vt:lpstr>
      <vt:lpstr>PowerPoint 簡報</vt:lpstr>
      <vt:lpstr>微服務的定義</vt:lpstr>
      <vt:lpstr>PowerPoint 簡報</vt:lpstr>
      <vt:lpstr>微服務需要更有效率的部署技術</vt:lpstr>
      <vt:lpstr>Container 最適合微服務的部署方式</vt:lpstr>
      <vt:lpstr>你還在用舊工具解決新問題嗎? </vt:lpstr>
      <vt:lpstr>PowerPoint 簡報</vt:lpstr>
      <vt:lpstr>DEMO: </vt:lpstr>
      <vt:lpstr>PowerPoint 簡報</vt:lpstr>
      <vt:lpstr>PowerPoint 簡報</vt:lpstr>
      <vt:lpstr>PowerPoint 簡報</vt:lpstr>
      <vt:lpstr>Immutable Services 容器化的部署策略</vt:lpstr>
      <vt:lpstr>用 "重新部署" 取代遠端管理與更新</vt:lpstr>
      <vt:lpstr>"剛剛好夠用" 的平台需求</vt:lpstr>
      <vt:lpstr>PowerPoint 簡報</vt:lpstr>
      <vt:lpstr>"剛剛好夠用" 的 Nano Server</vt:lpstr>
      <vt:lpstr>DEMO: </vt:lpstr>
      <vt:lpstr>PowerPoint 簡報</vt:lpstr>
      <vt:lpstr>容器化的開發流程: BUILD / SHIP / RUN</vt:lpstr>
      <vt:lpstr>DEMO: </vt:lpstr>
      <vt:lpstr>PowerPoint 簡報</vt:lpstr>
      <vt:lpstr>BUILD &gt; SHIP &gt; RUN  </vt:lpstr>
      <vt:lpstr>Question?</vt:lpstr>
      <vt:lpstr>謝謝大家 </vt:lpstr>
      <vt:lpstr>PowerPoint 簡報</vt:lpstr>
      <vt:lpstr>Windows Container FAQ</vt:lpstr>
      <vt:lpstr>Container Tech:</vt:lpstr>
      <vt:lpstr>Docker (Linux)</vt:lpstr>
      <vt:lpstr>Docker for Windows</vt:lpstr>
      <vt:lpstr>Windows Container</vt:lpstr>
      <vt:lpstr>Windows Container License</vt:lpstr>
      <vt:lpstr>Windows Container on Win10</vt:lpstr>
      <vt:lpstr>Windows Container on WinServer</vt:lpstr>
      <vt:lpstr>Docker Compose</vt:lpstr>
      <vt:lpstr>Docker Compose</vt:lpstr>
      <vt:lpstr>Defining and running "applications".</vt:lpstr>
      <vt:lpstr>Docker Swarm</vt:lpstr>
      <vt:lpstr>Docker Swarm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154</cp:revision>
  <dcterms:created xsi:type="dcterms:W3CDTF">2016-11-15T09:34:15Z</dcterms:created>
  <dcterms:modified xsi:type="dcterms:W3CDTF">2017-03-29T16:16:36Z</dcterms:modified>
</cp:coreProperties>
</file>