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4" r:id="rId3"/>
    <p:sldId id="281" r:id="rId4"/>
    <p:sldId id="280" r:id="rId5"/>
    <p:sldId id="275" r:id="rId6"/>
    <p:sldId id="282" r:id="rId7"/>
    <p:sldId id="276" r:id="rId8"/>
    <p:sldId id="284" r:id="rId9"/>
    <p:sldId id="285" r:id="rId10"/>
    <p:sldId id="263" r:id="rId11"/>
    <p:sldId id="258" r:id="rId12"/>
    <p:sldId id="286" r:id="rId13"/>
    <p:sldId id="259" r:id="rId14"/>
    <p:sldId id="287" r:id="rId15"/>
    <p:sldId id="260" r:id="rId16"/>
    <p:sldId id="289" r:id="rId17"/>
    <p:sldId id="271" r:id="rId18"/>
    <p:sldId id="268" r:id="rId19"/>
    <p:sldId id="269" r:id="rId20"/>
    <p:sldId id="270" r:id="rId21"/>
    <p:sldId id="267" r:id="rId22"/>
    <p:sldId id="277" r:id="rId23"/>
    <p:sldId id="273" r:id="rId24"/>
    <p:sldId id="264" r:id="rId25"/>
    <p:sldId id="265" r:id="rId26"/>
    <p:sldId id="278" r:id="rId27"/>
    <p:sldId id="26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9"/>
    <p:restoredTop sz="87195" autoAdjust="0"/>
  </p:normalViewPr>
  <p:slideViewPr>
    <p:cSldViewPr snapToGrid="0">
      <p:cViewPr varScale="1">
        <p:scale>
          <a:sx n="125" d="100"/>
          <a:sy n="125" d="100"/>
        </p:scale>
        <p:origin x="140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D2449-901E-4D28-A5AD-919F15E3D2FE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B3DF6-D163-4F88-8B97-B466A88C1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0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by </a:t>
            </a:r>
            <a:r>
              <a:rPr lang="en-US" dirty="0" err="1"/>
              <a:t>biorender</a:t>
            </a:r>
            <a:endParaRPr lang="en-US" dirty="0"/>
          </a:p>
          <a:p>
            <a:r>
              <a:rPr lang="en-US" dirty="0"/>
              <a:t>Requires permission for re-use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B3DF6-D163-4F88-8B97-B466A88C18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15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from:</a:t>
            </a:r>
          </a:p>
          <a:p>
            <a:r>
              <a:rPr lang="en-US" dirty="0"/>
              <a:t>https://</a:t>
            </a:r>
            <a:r>
              <a:rPr lang="en-US" dirty="0" err="1"/>
              <a:t>miamineurosciencecenter.com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/conditions/brain-tumors/types/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B3DF6-D163-4F88-8B97-B466A88C18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84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808080"/>
                </a:solidFill>
                <a:effectLst/>
              </a:rPr>
              <a:t># Image Data Augmentation: Image data augmentation is a technique that can </a:t>
            </a:r>
          </a:p>
          <a:p>
            <a:r>
              <a:rPr lang="en-US" i="1" dirty="0">
                <a:solidFill>
                  <a:srgbClr val="808080"/>
                </a:solidFill>
                <a:effectLst/>
              </a:rPr>
              <a:t>be used to artificially expand the size of a training dataset by creating modified versions of images in the dataset. </a:t>
            </a:r>
          </a:p>
          <a:p>
            <a:r>
              <a:rPr lang="en-US" i="1" dirty="0">
                <a:solidFill>
                  <a:srgbClr val="808080"/>
                </a:solidFill>
                <a:effectLst/>
              </a:rPr>
              <a:t>It uses techniques such as flipping, zooming, padding, cropping, etc.</a:t>
            </a:r>
            <a:br>
              <a:rPr lang="en-US" i="1" dirty="0">
                <a:solidFill>
                  <a:srgbClr val="808080"/>
                </a:solidFill>
                <a:effectLst/>
              </a:rPr>
            </a:br>
            <a:r>
              <a:rPr lang="en-US" i="1" dirty="0">
                <a:solidFill>
                  <a:srgbClr val="808080"/>
                </a:solidFill>
                <a:effectLst/>
              </a:rPr>
              <a:t># Data augmentation makes the model more robust to slight variations, and hence prevents the model from overfitting.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B3DF6-D163-4F88-8B97-B466A88C18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44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B3DF6-D163-4F88-8B97-B466A88C18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87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10F1-7685-43DA-A485-267A9CE96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5964B-CEC4-4A57-BB13-BCB0CA51F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2C22E-3497-4877-9427-D0009CF0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FE24-6F0F-441F-9FE4-8E8C5CF68091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914FC-D620-4D4A-AB9F-A40597DB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718BE-2016-4333-B44D-BBDA6F5F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76B1-A3B8-4197-BB55-52455194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4B48-750A-4D4B-94B6-E61A6C9C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E7FB6-F9BE-4193-9D1E-A5D7C6E53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77E62-EE42-489C-B433-A97F7F66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FE24-6F0F-441F-9FE4-8E8C5CF68091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2F255-78BA-47CB-BE86-DA76BCBC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E0FF4-5A72-45AC-8118-A53709F2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76B1-A3B8-4197-BB55-52455194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3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D532A5-9589-4296-9EAC-B2CB91AD1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7869E-FC3E-4187-BEDD-E4BC4B473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EB801-3427-494D-97B0-4A23E73C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FE24-6F0F-441F-9FE4-8E8C5CF68091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07D31-72A4-412B-BC60-4E795A23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6B6FA-7C3C-45D2-97A4-64104299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76B1-A3B8-4197-BB55-52455194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4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23CE-26D8-4853-9910-D804FCD3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3BD2-DD81-479F-BC45-BE6EE44CA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49CF8-1F2C-4072-B715-35655672E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FE24-6F0F-441F-9FE4-8E8C5CF68091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486B5-737C-4DB1-83FE-643D5FB17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ED7D8-7D54-4671-A25F-8270AF37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76B1-A3B8-4197-BB55-52455194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CA86A-E293-4AD1-973A-51B7C380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F6F42-9978-45C4-B5BA-C3324A72D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C0FC8-F3A5-4D8D-8D36-08795FC2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FE24-6F0F-441F-9FE4-8E8C5CF68091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F4B81-42D4-4A81-B917-13647145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68C9A-7898-4BE6-B65B-816674E6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76B1-A3B8-4197-BB55-52455194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4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A2A01-34FB-4EE5-89DF-40FD36A4A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4694E-B68C-4BF7-A68F-661802799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05969-876E-48CF-8509-0C4CAFACB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46037-221A-4A67-BB12-40B906E4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FE24-6F0F-441F-9FE4-8E8C5CF68091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03BFB-4FF5-41DE-88AB-4C28AE6C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7BEA9-805E-483F-86D4-BF8DC6ED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76B1-A3B8-4197-BB55-52455194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0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287B5-FF0B-47D1-B187-5B970618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F6C63-C8A2-40C9-86BD-0D856AF22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D4E1D-F5CB-4222-835A-69C8A8FA3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176A8-4D85-4C1F-B0D6-02E5F831F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85139-C2B1-4853-AA7F-DFC494BC7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EF1D7C-0B60-421E-BCC2-FB1AE6B1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FE24-6F0F-441F-9FE4-8E8C5CF68091}" type="datetimeFigureOut">
              <a:rPr lang="en-US" smtClean="0"/>
              <a:t>6/21/21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212AC7-A34A-4322-9A75-84306E11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E850D0-1349-4430-B8EE-58FA1834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76B1-A3B8-4197-BB55-52455194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7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45C19-3559-4C88-9A52-F89513FF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8DED3-33F0-4253-B058-2A5A620B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FE24-6F0F-441F-9FE4-8E8C5CF68091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E2ACE-F04B-497A-AA03-DCDC56D33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003E9-6B1C-45AE-8C58-EB02B09B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76B1-A3B8-4197-BB55-52455194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7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B810E-8E73-4DDE-8E8E-9F98A3C65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FE24-6F0F-441F-9FE4-8E8C5CF68091}" type="datetimeFigureOut">
              <a:rPr lang="en-US" smtClean="0"/>
              <a:t>6/21/21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F9D1D5-F8C2-42D3-861F-0CCD9ECE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E3A92-58D0-4B25-BF02-33B8EB2CD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76B1-A3B8-4197-BB55-52455194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9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4702-9CC5-4649-9B66-DDE141C63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AA749-5DFB-4073-AEE1-96E706BAE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EF87B-6D57-4E48-8554-74C819E2C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C5358-964A-4FCF-8922-5390AB20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FE24-6F0F-441F-9FE4-8E8C5CF68091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E722A-5F43-4911-B47E-7DFA036E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3776F-5BE8-446D-8868-5516A50B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76B1-A3B8-4197-BB55-52455194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11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2E8E-0CF6-461A-9AEF-86B70810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3A7CF7-D28E-49A0-A368-0391071519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46156-A7A6-4D9F-982C-B95ED4126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4CAA7-82E6-4F40-8416-F3E2B97C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FE24-6F0F-441F-9FE4-8E8C5CF68091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5CDB7-8AAF-4D01-81F8-8258CB32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224FF-E9C2-4287-ADC6-4F0ACABC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76B1-A3B8-4197-BB55-52455194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6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82B1F-1D24-40B8-980F-BD6DB208F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CB0D2-36D3-447D-A225-8A7B41FD8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FA5DD-EC25-4352-9AB7-22931D6DA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1FE24-6F0F-441F-9FE4-8E8C5CF68091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A1004-21F0-4A3C-8DDF-ACB0A5D04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7F59A-5734-4F6B-A039-379693251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976B1-A3B8-4197-BB55-52455194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2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00330-019-06632-8" TargetMode="External"/><Relationship Id="rId2" Type="http://schemas.openxmlformats.org/officeDocument/2006/relationships/hyperlink" Target="https://doi.org/10.1038/s41571-019-0177-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038/s41591-019-0715-9" TargetMode="External"/><Relationship Id="rId4" Type="http://schemas.openxmlformats.org/officeDocument/2006/relationships/hyperlink" Target="https://doi.org/10.3390/brainsci1002011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1BD640-C43A-3D4F-B2A2-A10B622D02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4" t="13340" r="25881" b="15284"/>
          <a:stretch/>
        </p:blipFill>
        <p:spPr>
          <a:xfrm>
            <a:off x="6821424" y="274320"/>
            <a:ext cx="5138928" cy="46542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015C8A-9E7D-434B-9316-79C9429FE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96" y="108486"/>
            <a:ext cx="7101324" cy="3112168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Detecting Brain tumors in Magnetic Resonance Imaging (MRI)</a:t>
            </a:r>
            <a:endParaRPr lang="en-US" sz="4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76ECA-2332-46B8-A4CE-512A8AF24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1" y="3637347"/>
            <a:ext cx="4943804" cy="112667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ML-6202 (Group 5)</a:t>
            </a:r>
          </a:p>
          <a:p>
            <a:r>
              <a:rPr lang="en-US" sz="3200" dirty="0" err="1">
                <a:solidFill>
                  <a:schemeClr val="accent1"/>
                </a:solidFill>
              </a:rPr>
              <a:t>Zongzhu</a:t>
            </a:r>
            <a:r>
              <a:rPr lang="en-US" sz="3200" dirty="0">
                <a:solidFill>
                  <a:schemeClr val="accent1"/>
                </a:solidFill>
              </a:rPr>
              <a:t> Li, Maliha Aziz</a:t>
            </a:r>
          </a:p>
        </p:txBody>
      </p:sp>
    </p:spTree>
    <p:extLst>
      <p:ext uri="{BB962C8B-B14F-4D97-AF65-F5344CB8AC3E}">
        <p14:creationId xmlns:p14="http://schemas.microsoft.com/office/powerpoint/2010/main" val="3191566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pport-vector machine - Wikipedia">
            <a:extLst>
              <a:ext uri="{FF2B5EF4-FFF2-40B4-BE49-F238E27FC236}">
                <a16:creationId xmlns:a16="http://schemas.microsoft.com/office/drawing/2014/main" id="{570212BD-8851-435F-8FE1-D43273AC1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968" y="1996341"/>
            <a:ext cx="3557197" cy="346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E8E198F-AD51-0F46-9DF6-737A795C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(SVM)</a:t>
            </a:r>
          </a:p>
        </p:txBody>
      </p:sp>
    </p:spTree>
    <p:extLst>
      <p:ext uri="{BB962C8B-B14F-4D97-AF65-F5344CB8AC3E}">
        <p14:creationId xmlns:p14="http://schemas.microsoft.com/office/powerpoint/2010/main" val="2393361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EADF040-9288-493F-997A-C5A46659BA26}"/>
              </a:ext>
            </a:extLst>
          </p:cNvPr>
          <p:cNvGrpSpPr/>
          <p:nvPr/>
        </p:nvGrpSpPr>
        <p:grpSpPr>
          <a:xfrm>
            <a:off x="785538" y="1897867"/>
            <a:ext cx="10620924" cy="4174528"/>
            <a:chOff x="566058" y="1418318"/>
            <a:chExt cx="10620924" cy="417452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1000BA9-337B-4713-9AA6-82CD07B71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058" y="1418318"/>
              <a:ext cx="4174528" cy="417452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9FE498E-00AF-4952-A1BC-B0B2E4229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6275" y="1797162"/>
              <a:ext cx="6110707" cy="3263673"/>
            </a:xfrm>
            <a:prstGeom prst="rect">
              <a:avLst/>
            </a:prstGeom>
          </p:spPr>
        </p:pic>
      </p:grpSp>
      <p:sp>
        <p:nvSpPr>
          <p:cNvPr id="6" name="Google Shape;65;p14">
            <a:extLst>
              <a:ext uri="{FF2B5EF4-FFF2-40B4-BE49-F238E27FC236}">
                <a16:creationId xmlns:a16="http://schemas.microsoft.com/office/drawing/2014/main" id="{6937108F-2587-4CF2-9795-5D9E057CF5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440" y="439476"/>
            <a:ext cx="8302592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600" b="1" dirty="0"/>
              <a:t>SVM</a:t>
            </a:r>
            <a:br>
              <a:rPr lang="en-US" sz="3600" b="1" dirty="0"/>
            </a:br>
            <a:br>
              <a:rPr lang="en-US" sz="3600" b="1" dirty="0"/>
            </a:br>
            <a:endParaRPr sz="36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C51772-1B7F-4796-9880-7B9690512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27" y="1497757"/>
            <a:ext cx="3336758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clf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SVC(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kernel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"poly"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545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0352B1-25DD-4467-BF5D-9B9F17ABE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963" y="1417847"/>
            <a:ext cx="3810000" cy="3810000"/>
          </a:xfrm>
          <a:prstGeom prst="rect">
            <a:avLst/>
          </a:prstGeom>
        </p:spPr>
      </p:pic>
      <p:sp>
        <p:nvSpPr>
          <p:cNvPr id="10" name="Google Shape;65;p14">
            <a:extLst>
              <a:ext uri="{FF2B5EF4-FFF2-40B4-BE49-F238E27FC236}">
                <a16:creationId xmlns:a16="http://schemas.microsoft.com/office/drawing/2014/main" id="{2654322E-3A5D-49D8-BE8B-16459A7C39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440" y="391350"/>
            <a:ext cx="6890886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600" b="1" dirty="0"/>
              <a:t>K Nearest Neighbors (KNN)</a:t>
            </a:r>
            <a:br>
              <a:rPr lang="en-US" sz="3600" b="1" dirty="0"/>
            </a:br>
            <a:br>
              <a:rPr lang="en-US" sz="3600" b="1" dirty="0"/>
            </a:br>
            <a:endParaRPr sz="3600" b="1" dirty="0"/>
          </a:p>
        </p:txBody>
      </p:sp>
    </p:spTree>
    <p:extLst>
      <p:ext uri="{BB962C8B-B14F-4D97-AF65-F5344CB8AC3E}">
        <p14:creationId xmlns:p14="http://schemas.microsoft.com/office/powerpoint/2010/main" val="2091280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12A632D-501B-48BD-8C23-4DFE57C59E5D}"/>
              </a:ext>
            </a:extLst>
          </p:cNvPr>
          <p:cNvGrpSpPr/>
          <p:nvPr/>
        </p:nvGrpSpPr>
        <p:grpSpPr>
          <a:xfrm>
            <a:off x="683667" y="2005944"/>
            <a:ext cx="10824665" cy="4511898"/>
            <a:chOff x="594178" y="1586159"/>
            <a:chExt cx="10422163" cy="418102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934932A-1528-4B44-BEEE-BCC251826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178" y="1586159"/>
              <a:ext cx="4181022" cy="418102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594D4AD-4D76-4C90-BCC4-76A78A20A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0670" y="2096633"/>
              <a:ext cx="5825671" cy="3058477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BF3D488-48E0-4A06-B8F6-3515DE6B0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257" y="1605834"/>
            <a:ext cx="513845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solidFill>
                  <a:srgbClr val="000000"/>
                </a:solidFill>
                <a:latin typeface="Arial Unicode MS"/>
                <a:ea typeface="JetBrains Mono"/>
              </a:rPr>
              <a:t>clf</a:t>
            </a:r>
            <a:r>
              <a:rPr lang="en-US" altLang="en-US" sz="2000" dirty="0">
                <a:solidFill>
                  <a:srgbClr val="000000"/>
                </a:solidFill>
                <a:latin typeface="Arial Unicode MS"/>
                <a:ea typeface="JetBrains Mono"/>
              </a:rPr>
              <a:t> = </a:t>
            </a:r>
            <a:r>
              <a:rPr lang="en-US" altLang="en-US" sz="2000" dirty="0" err="1">
                <a:solidFill>
                  <a:srgbClr val="000000"/>
                </a:solidFill>
                <a:latin typeface="Arial Unicode MS"/>
                <a:ea typeface="JetBrains Mono"/>
              </a:rPr>
              <a:t>KNeighborsClassifier</a:t>
            </a:r>
            <a:r>
              <a:rPr lang="en-US" altLang="en-US" sz="2000" dirty="0">
                <a:solidFill>
                  <a:srgbClr val="000000"/>
                </a:solidFill>
                <a:latin typeface="Arial Unicode MS"/>
                <a:ea typeface="JetBrains Mono"/>
              </a:rPr>
              <a:t>(</a:t>
            </a:r>
            <a:r>
              <a:rPr lang="en-US" altLang="en-US" sz="2000" dirty="0" err="1">
                <a:solidFill>
                  <a:srgbClr val="000000"/>
                </a:solidFill>
                <a:latin typeface="Arial Unicode MS"/>
                <a:ea typeface="JetBrains Mono"/>
              </a:rPr>
              <a:t>n_neighbors</a:t>
            </a:r>
            <a:r>
              <a:rPr lang="en-US" altLang="en-US" sz="2000" dirty="0">
                <a:solidFill>
                  <a:srgbClr val="000000"/>
                </a:solidFill>
                <a:latin typeface="Arial Unicode MS"/>
                <a:ea typeface="JetBrains Mono"/>
              </a:rPr>
              <a:t>=4)</a:t>
            </a:r>
          </a:p>
        </p:txBody>
      </p:sp>
      <p:sp>
        <p:nvSpPr>
          <p:cNvPr id="10" name="Google Shape;65;p14">
            <a:extLst>
              <a:ext uri="{FF2B5EF4-FFF2-40B4-BE49-F238E27FC236}">
                <a16:creationId xmlns:a16="http://schemas.microsoft.com/office/drawing/2014/main" id="{F866E68F-8768-407A-9D77-8FB2276532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440" y="439476"/>
            <a:ext cx="8302592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600" b="1" dirty="0"/>
              <a:t>KNN</a:t>
            </a:r>
            <a:endParaRPr sz="3600" b="1" dirty="0"/>
          </a:p>
        </p:txBody>
      </p:sp>
    </p:spTree>
    <p:extLst>
      <p:ext uri="{BB962C8B-B14F-4D97-AF65-F5344CB8AC3E}">
        <p14:creationId xmlns:p14="http://schemas.microsoft.com/office/powerpoint/2010/main" val="917774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09DDDD-DF3C-44DF-A89D-9AAC23D66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965" y="1567748"/>
            <a:ext cx="3959792" cy="28284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B7085F-6815-4ABE-AD21-009D21F16C8B}"/>
              </a:ext>
            </a:extLst>
          </p:cNvPr>
          <p:cNvSpPr txBox="1"/>
          <p:nvPr/>
        </p:nvSpPr>
        <p:spPr>
          <a:xfrm>
            <a:off x="5679071" y="4780807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NB</a:t>
            </a:r>
          </a:p>
        </p:txBody>
      </p:sp>
      <p:sp>
        <p:nvSpPr>
          <p:cNvPr id="10" name="Google Shape;65;p14">
            <a:extLst>
              <a:ext uri="{FF2B5EF4-FFF2-40B4-BE49-F238E27FC236}">
                <a16:creationId xmlns:a16="http://schemas.microsoft.com/office/drawing/2014/main" id="{2654322E-3A5D-49D8-BE8B-16459A7C39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440" y="391350"/>
            <a:ext cx="6890886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600" b="1" dirty="0"/>
              <a:t>Naïve Bayesian (NB)</a:t>
            </a:r>
            <a:br>
              <a:rPr lang="en-US" sz="3600" b="1" dirty="0"/>
            </a:br>
            <a:br>
              <a:rPr lang="en-US" sz="3600" b="1" dirty="0"/>
            </a:br>
            <a:endParaRPr sz="3600" b="1" dirty="0"/>
          </a:p>
        </p:txBody>
      </p:sp>
    </p:spTree>
    <p:extLst>
      <p:ext uri="{BB962C8B-B14F-4D97-AF65-F5344CB8AC3E}">
        <p14:creationId xmlns:p14="http://schemas.microsoft.com/office/powerpoint/2010/main" val="737648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F6CE372-75AB-4E13-B6A8-5ACB0703F1A5}"/>
              </a:ext>
            </a:extLst>
          </p:cNvPr>
          <p:cNvGrpSpPr/>
          <p:nvPr/>
        </p:nvGrpSpPr>
        <p:grpSpPr>
          <a:xfrm>
            <a:off x="712565" y="1962195"/>
            <a:ext cx="10798954" cy="4210049"/>
            <a:chOff x="435103" y="1497692"/>
            <a:chExt cx="10798954" cy="421004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F759804-C67F-4EC4-AD7E-DFCB7BE28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5103" y="1497692"/>
              <a:ext cx="4210049" cy="421004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20B5A6E-1156-4652-9F46-941E91C91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26743" y="2041012"/>
              <a:ext cx="5907314" cy="3123407"/>
            </a:xfrm>
            <a:prstGeom prst="rect">
              <a:avLst/>
            </a:prstGeom>
          </p:spPr>
        </p:pic>
      </p:grpSp>
      <p:sp>
        <p:nvSpPr>
          <p:cNvPr id="9" name="Google Shape;65;p14">
            <a:extLst>
              <a:ext uri="{FF2B5EF4-FFF2-40B4-BE49-F238E27FC236}">
                <a16:creationId xmlns:a16="http://schemas.microsoft.com/office/drawing/2014/main" id="{7501F201-F4B5-4B70-9A46-CC3542E252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440" y="439476"/>
            <a:ext cx="8302592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600" b="1" dirty="0"/>
              <a:t>NB</a:t>
            </a:r>
            <a:endParaRPr sz="36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FFDA2B-30A3-468D-B8A8-B080363E6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97" y="1489708"/>
            <a:ext cx="2399603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solidFill>
                  <a:srgbClr val="000000"/>
                </a:solidFill>
                <a:latin typeface="Arial Unicode MS"/>
                <a:ea typeface="JetBrains Mono"/>
              </a:rPr>
              <a:t>clf</a:t>
            </a:r>
            <a:r>
              <a:rPr lang="en-US" altLang="en-US" sz="2000" dirty="0">
                <a:solidFill>
                  <a:srgbClr val="000000"/>
                </a:solidFill>
                <a:latin typeface="Arial Unicode MS"/>
                <a:ea typeface="JetBrains Mono"/>
              </a:rPr>
              <a:t> = </a:t>
            </a:r>
            <a:r>
              <a:rPr lang="en-US" altLang="en-US" sz="2000" dirty="0" err="1">
                <a:solidFill>
                  <a:srgbClr val="000000"/>
                </a:solidFill>
                <a:latin typeface="Arial Unicode MS"/>
                <a:ea typeface="JetBrains Mono"/>
              </a:rPr>
              <a:t>GaussianNB</a:t>
            </a:r>
            <a:r>
              <a:rPr lang="en-US" altLang="en-US" sz="2000" dirty="0">
                <a:solidFill>
                  <a:srgbClr val="000000"/>
                </a:solidFill>
                <a:latin typeface="Arial Unicode MS"/>
                <a:ea typeface="JetBrains Mon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23881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DCBB525-542F-BE46-B82A-17F21C7C5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68" y="251242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Artificial Neural Networks (ANN)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167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946B70-8E91-4C6E-A217-7AB7CF9B4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639" y="1432387"/>
            <a:ext cx="6108721" cy="39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222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8ED04E-8B30-43F8-BB58-E57DC32AE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331450"/>
              </p:ext>
            </p:extLst>
          </p:nvPr>
        </p:nvGraphicFramePr>
        <p:xfrm>
          <a:off x="1127876" y="1191460"/>
          <a:ext cx="9936248" cy="5537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737">
                  <a:extLst>
                    <a:ext uri="{9D8B030D-6E8A-4147-A177-3AD203B41FA5}">
                      <a16:colId xmlns:a16="http://schemas.microsoft.com/office/drawing/2014/main" val="1701406638"/>
                    </a:ext>
                  </a:extLst>
                </a:gridCol>
                <a:gridCol w="2000676">
                  <a:extLst>
                    <a:ext uri="{9D8B030D-6E8A-4147-A177-3AD203B41FA5}">
                      <a16:colId xmlns:a16="http://schemas.microsoft.com/office/drawing/2014/main" val="2160484523"/>
                    </a:ext>
                  </a:extLst>
                </a:gridCol>
                <a:gridCol w="1364776">
                  <a:extLst>
                    <a:ext uri="{9D8B030D-6E8A-4147-A177-3AD203B41FA5}">
                      <a16:colId xmlns:a16="http://schemas.microsoft.com/office/drawing/2014/main" val="2335447022"/>
                    </a:ext>
                  </a:extLst>
                </a:gridCol>
                <a:gridCol w="1937982">
                  <a:extLst>
                    <a:ext uri="{9D8B030D-6E8A-4147-A177-3AD203B41FA5}">
                      <a16:colId xmlns:a16="http://schemas.microsoft.com/office/drawing/2014/main" val="4169647509"/>
                    </a:ext>
                  </a:extLst>
                </a:gridCol>
                <a:gridCol w="1173707">
                  <a:extLst>
                    <a:ext uri="{9D8B030D-6E8A-4147-A177-3AD203B41FA5}">
                      <a16:colId xmlns:a16="http://schemas.microsoft.com/office/drawing/2014/main" val="2404704883"/>
                    </a:ext>
                  </a:extLst>
                </a:gridCol>
                <a:gridCol w="1187356">
                  <a:extLst>
                    <a:ext uri="{9D8B030D-6E8A-4147-A177-3AD203B41FA5}">
                      <a16:colId xmlns:a16="http://schemas.microsoft.com/office/drawing/2014/main" val="2792652474"/>
                    </a:ext>
                  </a:extLst>
                </a:gridCol>
                <a:gridCol w="1433014">
                  <a:extLst>
                    <a:ext uri="{9D8B030D-6E8A-4147-A177-3AD203B41FA5}">
                      <a16:colId xmlns:a16="http://schemas.microsoft.com/office/drawing/2014/main" val="2199756933"/>
                    </a:ext>
                  </a:extLst>
                </a:gridCol>
              </a:tblGrid>
              <a:tr h="6378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</a:t>
                      </a:r>
                      <a:r>
                        <a:rPr lang="en-US" altLang="zh-CN" sz="2000" dirty="0"/>
                        <a:t>ayers &amp; </a:t>
                      </a:r>
                      <a:r>
                        <a:rPr lang="en-US" sz="2000" dirty="0"/>
                        <a:t>N</a:t>
                      </a:r>
                      <a:r>
                        <a:rPr lang="en-US" altLang="zh-CN" sz="2000" dirty="0"/>
                        <a:t>odes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Early-stopping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Accuracy</a:t>
                      </a:r>
                    </a:p>
                    <a:p>
                      <a:pPr algn="ctr"/>
                      <a:r>
                        <a:rPr lang="en-US" sz="2000" dirty="0"/>
                        <a:t>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664216"/>
                  </a:ext>
                </a:extLst>
              </a:tr>
              <a:tr h="3062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(20, 20)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“sigmoid”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353749"/>
                  </a:ext>
                </a:extLst>
              </a:tr>
              <a:tr h="25969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(20, 20)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</a:rPr>
                        <a:t>relu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79.4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954146"/>
                  </a:ext>
                </a:extLst>
              </a:tr>
              <a:tr h="3650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(20, 20)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“sigmoid”, ”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</a:rPr>
                        <a:t>relu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643451"/>
                  </a:ext>
                </a:extLst>
              </a:tr>
              <a:tr h="15380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(500, 500)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“sigmoid”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952190"/>
                  </a:ext>
                </a:extLst>
              </a:tr>
              <a:tr h="4640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(20, 20, 20,20)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“sigmoid”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013601"/>
                  </a:ext>
                </a:extLst>
              </a:tr>
              <a:tr h="3933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(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-US" sz="2000" dirty="0"/>
                        <a:t>,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-US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“sigmoid”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01131"/>
                  </a:ext>
                </a:extLst>
              </a:tr>
              <a:tr h="40969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(20,20)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“sigmoid”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531079"/>
                  </a:ext>
                </a:extLst>
              </a:tr>
              <a:tr h="2678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20, 20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“sigmoid”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False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RMSprop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84.8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664564"/>
                  </a:ext>
                </a:extLst>
              </a:tr>
              <a:tr h="2678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20, 20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“sigmoid”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Adagrad</a:t>
                      </a:r>
                      <a:endParaRPr 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717229"/>
                  </a:ext>
                </a:extLst>
              </a:tr>
              <a:tr h="2678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20, 20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“sigmoid”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Adadelta</a:t>
                      </a:r>
                      <a:endParaRPr 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78.6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242700"/>
                  </a:ext>
                </a:extLst>
              </a:tr>
              <a:tr h="2678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(20,20)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“sigmoid”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Adamax</a:t>
                      </a:r>
                      <a:endParaRPr 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16678"/>
                  </a:ext>
                </a:extLst>
              </a:tr>
              <a:tr h="2678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(500, 500, 20)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“sigmoid”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RMSprop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635"/>
                  </a:ext>
                </a:extLst>
              </a:tr>
            </a:tbl>
          </a:graphicData>
        </a:graphic>
      </p:graphicFrame>
      <p:sp>
        <p:nvSpPr>
          <p:cNvPr id="5" name="Google Shape;65;p14">
            <a:extLst>
              <a:ext uri="{FF2B5EF4-FFF2-40B4-BE49-F238E27FC236}">
                <a16:creationId xmlns:a16="http://schemas.microsoft.com/office/drawing/2014/main" id="{77395108-A8BE-4F00-B460-7816B982F8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440" y="439476"/>
            <a:ext cx="8302592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600" b="1" dirty="0"/>
              <a:t>Experiments Design and Results for ANN</a:t>
            </a:r>
            <a:br>
              <a:rPr lang="en-US" sz="3600" b="1" dirty="0"/>
            </a:br>
            <a:endParaRPr sz="3600" b="1" dirty="0"/>
          </a:p>
        </p:txBody>
      </p:sp>
    </p:spTree>
    <p:extLst>
      <p:ext uri="{BB962C8B-B14F-4D97-AF65-F5344CB8AC3E}">
        <p14:creationId xmlns:p14="http://schemas.microsoft.com/office/powerpoint/2010/main" val="4171223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33DE103E-482C-4616-B7BB-DE64E6D0CB7D}"/>
              </a:ext>
            </a:extLst>
          </p:cNvPr>
          <p:cNvGrpSpPr/>
          <p:nvPr/>
        </p:nvGrpSpPr>
        <p:grpSpPr>
          <a:xfrm>
            <a:off x="145337" y="377440"/>
            <a:ext cx="5912768" cy="2128634"/>
            <a:chOff x="145337" y="361398"/>
            <a:chExt cx="5912768" cy="2128634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4D4B06F-D10A-4776-A212-090AED3F6672}"/>
                </a:ext>
              </a:extLst>
            </p:cNvPr>
            <p:cNvGrpSpPr/>
            <p:nvPr/>
          </p:nvGrpSpPr>
          <p:grpSpPr>
            <a:xfrm>
              <a:off x="665409" y="361398"/>
              <a:ext cx="5392696" cy="2128634"/>
              <a:chOff x="474338" y="361398"/>
              <a:chExt cx="5392696" cy="2128634"/>
            </a:xfrm>
          </p:grpSpPr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0CE80EE4-B693-4475-95A7-024001E53E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4338" y="361398"/>
                <a:ext cx="2804160" cy="2103120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C7CC7C71-8BF4-43DF-832E-6161F8FF12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2874" y="386912"/>
                <a:ext cx="2804160" cy="2103120"/>
              </a:xfrm>
              <a:prstGeom prst="rect">
                <a:avLst/>
              </a:prstGeom>
            </p:spPr>
          </p:pic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1349D7F-6127-4098-881F-1A41E4AB4E28}"/>
                </a:ext>
              </a:extLst>
            </p:cNvPr>
            <p:cNvSpPr txBox="1"/>
            <p:nvPr/>
          </p:nvSpPr>
          <p:spPr>
            <a:xfrm>
              <a:off x="145337" y="1089792"/>
              <a:ext cx="641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ANN</a:t>
              </a:r>
            </a:p>
            <a:p>
              <a:pPr algn="ctr"/>
              <a:r>
                <a:rPr lang="en-US" b="1" dirty="0"/>
                <a:t>01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E0FFC85-493D-45E1-B27F-A0F097A76A7A}"/>
              </a:ext>
            </a:extLst>
          </p:cNvPr>
          <p:cNvGrpSpPr/>
          <p:nvPr/>
        </p:nvGrpSpPr>
        <p:grpSpPr>
          <a:xfrm>
            <a:off x="161379" y="2481675"/>
            <a:ext cx="5856745" cy="2105351"/>
            <a:chOff x="161379" y="2465633"/>
            <a:chExt cx="5856745" cy="2105351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9DEBECB-AFC4-43C7-8C2A-D4BC97F9E8A0}"/>
                </a:ext>
              </a:extLst>
            </p:cNvPr>
            <p:cNvGrpSpPr/>
            <p:nvPr/>
          </p:nvGrpSpPr>
          <p:grpSpPr>
            <a:xfrm>
              <a:off x="647889" y="2465633"/>
              <a:ext cx="5370235" cy="2105351"/>
              <a:chOff x="456818" y="2465633"/>
              <a:chExt cx="5370235" cy="2105351"/>
            </a:xfrm>
          </p:grpSpPr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7749FF7-6C3F-418F-A245-60BAB4D7D8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6818" y="2465633"/>
                <a:ext cx="2804160" cy="2103120"/>
              </a:xfrm>
              <a:prstGeom prst="rect">
                <a:avLst/>
              </a:prstGeom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3BA0155D-92D5-4DDD-9F71-40A9B8FC1D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22893" y="2467864"/>
                <a:ext cx="2804160" cy="2103120"/>
              </a:xfrm>
              <a:prstGeom prst="rect">
                <a:avLst/>
              </a:prstGeom>
            </p:spPr>
          </p:pic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EAE6E41-AB26-4AD8-8F6E-2FD86FEA1563}"/>
                </a:ext>
              </a:extLst>
            </p:cNvPr>
            <p:cNvSpPr txBox="1"/>
            <p:nvPr/>
          </p:nvSpPr>
          <p:spPr>
            <a:xfrm>
              <a:off x="161379" y="3240847"/>
              <a:ext cx="641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ANN</a:t>
              </a:r>
            </a:p>
            <a:p>
              <a:pPr algn="ctr"/>
              <a:r>
                <a:rPr lang="en-US" b="1" dirty="0"/>
                <a:t>02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10D96B6-C04C-45EB-ADCF-9EC6DC486395}"/>
              </a:ext>
            </a:extLst>
          </p:cNvPr>
          <p:cNvGrpSpPr/>
          <p:nvPr/>
        </p:nvGrpSpPr>
        <p:grpSpPr>
          <a:xfrm>
            <a:off x="131567" y="4622669"/>
            <a:ext cx="5886557" cy="2122063"/>
            <a:chOff x="131567" y="4606627"/>
            <a:chExt cx="5886557" cy="2122063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2182FC6-99F2-4048-9FC2-B761F55F1BA3}"/>
                </a:ext>
              </a:extLst>
            </p:cNvPr>
            <p:cNvGrpSpPr/>
            <p:nvPr/>
          </p:nvGrpSpPr>
          <p:grpSpPr>
            <a:xfrm>
              <a:off x="614516" y="4606627"/>
              <a:ext cx="5403608" cy="2122063"/>
              <a:chOff x="423445" y="4606627"/>
              <a:chExt cx="5403608" cy="2122063"/>
            </a:xfrm>
          </p:grpSpPr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3E1FBC71-39E8-492B-85C7-8DAB6D20E4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3445" y="4606627"/>
                <a:ext cx="2804160" cy="2103120"/>
              </a:xfrm>
              <a:prstGeom prst="rect">
                <a:avLst/>
              </a:prstGeom>
            </p:spPr>
          </p:pic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F1DD6823-8756-4A38-AFAB-9950D3E66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22893" y="4625570"/>
                <a:ext cx="2804160" cy="2103120"/>
              </a:xfrm>
              <a:prstGeom prst="rect">
                <a:avLst/>
              </a:prstGeom>
            </p:spPr>
          </p:pic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8C71861-0804-491E-A711-3B6F3F3DFCFD}"/>
                </a:ext>
              </a:extLst>
            </p:cNvPr>
            <p:cNvSpPr txBox="1"/>
            <p:nvPr/>
          </p:nvSpPr>
          <p:spPr>
            <a:xfrm>
              <a:off x="131567" y="5376961"/>
              <a:ext cx="641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ANN</a:t>
              </a:r>
            </a:p>
            <a:p>
              <a:pPr algn="ctr"/>
              <a:r>
                <a:rPr lang="en-US" b="1" dirty="0"/>
                <a:t>03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334C056-8DFE-40C3-8B97-6C3665F823E7}"/>
              </a:ext>
            </a:extLst>
          </p:cNvPr>
          <p:cNvGrpSpPr/>
          <p:nvPr/>
        </p:nvGrpSpPr>
        <p:grpSpPr>
          <a:xfrm>
            <a:off x="6115769" y="408076"/>
            <a:ext cx="5983991" cy="2116420"/>
            <a:chOff x="6099727" y="392034"/>
            <a:chExt cx="5983991" cy="2116420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DB7D904-538B-41CE-999D-BC7547571D2D}"/>
                </a:ext>
              </a:extLst>
            </p:cNvPr>
            <p:cNvGrpSpPr/>
            <p:nvPr/>
          </p:nvGrpSpPr>
          <p:grpSpPr>
            <a:xfrm>
              <a:off x="6610260" y="392034"/>
              <a:ext cx="5473458" cy="2116420"/>
              <a:chOff x="6487428" y="392034"/>
              <a:chExt cx="5473458" cy="2116420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805C79B3-DEF6-4361-BE93-CF26177F7C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87428" y="392034"/>
                <a:ext cx="2804160" cy="2103120"/>
              </a:xfrm>
              <a:prstGeom prst="rect">
                <a:avLst/>
              </a:prstGeom>
            </p:spPr>
          </p:pic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7D77E59E-4AD5-4DCC-8A38-BDC7E6B65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56726" y="405334"/>
                <a:ext cx="2804160" cy="2103120"/>
              </a:xfrm>
              <a:prstGeom prst="rect">
                <a:avLst/>
              </a:prstGeom>
            </p:spPr>
          </p:pic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ADBC3D9-2BD7-4104-9FB7-125C70CB81FB}"/>
                </a:ext>
              </a:extLst>
            </p:cNvPr>
            <p:cNvSpPr txBox="1"/>
            <p:nvPr/>
          </p:nvSpPr>
          <p:spPr>
            <a:xfrm>
              <a:off x="6099727" y="1108109"/>
              <a:ext cx="641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ANN</a:t>
              </a:r>
            </a:p>
            <a:p>
              <a:pPr algn="ctr"/>
              <a:r>
                <a:rPr lang="en-US" b="1" dirty="0"/>
                <a:t>04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D16B0338-D7F7-4BA3-938A-EE8BE502F30C}"/>
              </a:ext>
            </a:extLst>
          </p:cNvPr>
          <p:cNvSpPr txBox="1"/>
          <p:nvPr/>
        </p:nvSpPr>
        <p:spPr>
          <a:xfrm>
            <a:off x="6056145" y="5446189"/>
            <a:ext cx="641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ANN</a:t>
            </a:r>
          </a:p>
          <a:p>
            <a:pPr algn="ctr"/>
            <a:r>
              <a:rPr lang="en-US" b="1" dirty="0"/>
              <a:t>06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8517035-232C-48D7-B57A-FF0A4636385C}"/>
              </a:ext>
            </a:extLst>
          </p:cNvPr>
          <p:cNvSpPr txBox="1"/>
          <p:nvPr/>
        </p:nvSpPr>
        <p:spPr>
          <a:xfrm>
            <a:off x="6053873" y="3321328"/>
            <a:ext cx="641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ANN</a:t>
            </a:r>
          </a:p>
          <a:p>
            <a:pPr algn="ctr"/>
            <a:r>
              <a:rPr lang="en-US" b="1" dirty="0"/>
              <a:t>05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1B43054-7AE7-4584-B9BE-1B055F544327}"/>
              </a:ext>
            </a:extLst>
          </p:cNvPr>
          <p:cNvGrpSpPr/>
          <p:nvPr/>
        </p:nvGrpSpPr>
        <p:grpSpPr>
          <a:xfrm>
            <a:off x="6580751" y="2523716"/>
            <a:ext cx="5501151" cy="2112065"/>
            <a:chOff x="6700584" y="2503507"/>
            <a:chExt cx="5501151" cy="2112065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346AA97B-4521-48BB-823F-64A26A079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700584" y="2503507"/>
              <a:ext cx="2804160" cy="2103120"/>
            </a:xfrm>
            <a:prstGeom prst="rect">
              <a:avLst/>
            </a:prstGeom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87880798-1720-4632-858F-94552FF07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397575" y="2512452"/>
              <a:ext cx="2804160" cy="2103120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04F88B5-7905-4EC2-A293-533BF2D0AF26}"/>
              </a:ext>
            </a:extLst>
          </p:cNvPr>
          <p:cNvGrpSpPr/>
          <p:nvPr/>
        </p:nvGrpSpPr>
        <p:grpSpPr>
          <a:xfrm>
            <a:off x="6580751" y="4650205"/>
            <a:ext cx="5501151" cy="2112400"/>
            <a:chOff x="6564709" y="4650205"/>
            <a:chExt cx="5501151" cy="211240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1C5B605B-D1C6-47B5-B1F0-CD40102DB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564709" y="4650205"/>
              <a:ext cx="2804160" cy="2103120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2E96C0FA-A003-41F2-AD33-50154AD5D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61700" y="4659485"/>
              <a:ext cx="2804160" cy="21031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545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5;p14">
            <a:extLst>
              <a:ext uri="{FF2B5EF4-FFF2-40B4-BE49-F238E27FC236}">
                <a16:creationId xmlns:a16="http://schemas.microsoft.com/office/drawing/2014/main" id="{9DF7776B-7441-42B4-9D9F-F77CBF67BD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6281" y="430232"/>
            <a:ext cx="2318886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Outlines</a:t>
            </a:r>
            <a:endParaRPr sz="3600" b="1" dirty="0"/>
          </a:p>
        </p:txBody>
      </p:sp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05CC435D-16AA-4675-A022-FFF3E0F12772}"/>
              </a:ext>
            </a:extLst>
          </p:cNvPr>
          <p:cNvSpPr txBox="1">
            <a:spLocks/>
          </p:cNvSpPr>
          <p:nvPr/>
        </p:nvSpPr>
        <p:spPr>
          <a:xfrm>
            <a:off x="626281" y="1056333"/>
            <a:ext cx="8854603" cy="45744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85750">
              <a:lnSpc>
                <a:spcPct val="160000"/>
              </a:lnSpc>
              <a:spcBef>
                <a:spcPts val="0"/>
              </a:spcBef>
              <a:buClr>
                <a:schemeClr val="tx1"/>
              </a:buClr>
              <a:buSzPts val="1800"/>
            </a:pPr>
            <a:r>
              <a:rPr lang="en-US" sz="18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The Challenge that needs NN.</a:t>
            </a:r>
          </a:p>
          <a:p>
            <a:pPr marL="400050" indent="-285750">
              <a:lnSpc>
                <a:spcPct val="160000"/>
              </a:lnSpc>
              <a:spcBef>
                <a:spcPts val="0"/>
              </a:spcBef>
              <a:buClr>
                <a:schemeClr val="tx1"/>
              </a:buClr>
              <a:buSzPts val="1800"/>
            </a:pPr>
            <a:r>
              <a:rPr lang="en-US" sz="18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Overview of Dataset for Different Types of Brain Tumors </a:t>
            </a:r>
          </a:p>
          <a:p>
            <a:pPr marL="400050" indent="-285750">
              <a:lnSpc>
                <a:spcPct val="160000"/>
              </a:lnSpc>
              <a:spcBef>
                <a:spcPts val="0"/>
              </a:spcBef>
              <a:buClr>
                <a:schemeClr val="tx1"/>
              </a:buClr>
              <a:buSzPts val="1800"/>
            </a:pPr>
            <a:r>
              <a:rPr lang="en-US" sz="18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Data Preprocessing</a:t>
            </a:r>
          </a:p>
          <a:p>
            <a:pPr marL="400050" indent="-285750">
              <a:lnSpc>
                <a:spcPct val="160000"/>
              </a:lnSpc>
              <a:spcBef>
                <a:spcPts val="0"/>
              </a:spcBef>
              <a:buClr>
                <a:schemeClr val="tx1"/>
              </a:buClr>
              <a:buSzPts val="1800"/>
            </a:pPr>
            <a:r>
              <a:rPr lang="en-US" sz="18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Modeling, Prediction and Evaluation</a:t>
            </a:r>
          </a:p>
          <a:p>
            <a:pPr marL="857250" lvl="1" indent="-285750">
              <a:lnSpc>
                <a:spcPct val="160000"/>
              </a:lnSpc>
              <a:spcBef>
                <a:spcPts val="0"/>
              </a:spcBef>
              <a:buClr>
                <a:schemeClr val="tx1"/>
              </a:buClr>
              <a:buSzPts val="1800"/>
            </a:pPr>
            <a:r>
              <a:rPr lang="en-US" sz="18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SVM, KNN and Naïve Bayes</a:t>
            </a:r>
          </a:p>
          <a:p>
            <a:pPr marL="857250" lvl="1" indent="-285750">
              <a:lnSpc>
                <a:spcPct val="160000"/>
              </a:lnSpc>
              <a:spcBef>
                <a:spcPts val="0"/>
              </a:spcBef>
              <a:buClr>
                <a:schemeClr val="tx1"/>
              </a:buClr>
              <a:buSzPts val="1800"/>
            </a:pPr>
            <a:r>
              <a:rPr lang="en-US" sz="18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ANN with Parameters Exploratory </a:t>
            </a:r>
          </a:p>
          <a:p>
            <a:pPr marL="857250" lvl="1" indent="-285750">
              <a:lnSpc>
                <a:spcPct val="160000"/>
              </a:lnSpc>
              <a:spcBef>
                <a:spcPts val="0"/>
              </a:spcBef>
              <a:buClr>
                <a:schemeClr val="tx1"/>
              </a:buClr>
              <a:buSzPts val="1800"/>
            </a:pPr>
            <a:r>
              <a:rPr lang="en-US" sz="18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CNN</a:t>
            </a:r>
          </a:p>
          <a:p>
            <a:pPr marL="400050" indent="-285750">
              <a:lnSpc>
                <a:spcPct val="160000"/>
              </a:lnSpc>
              <a:spcBef>
                <a:spcPts val="0"/>
              </a:spcBef>
              <a:buClr>
                <a:schemeClr val="tx1"/>
              </a:buClr>
              <a:buSzPts val="1800"/>
            </a:pPr>
            <a:r>
              <a:rPr lang="en-US" sz="18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Summary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2362519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CF08F7D6-D7D7-4F02-B7A3-1232122DF2C4}"/>
              </a:ext>
            </a:extLst>
          </p:cNvPr>
          <p:cNvGrpSpPr/>
          <p:nvPr/>
        </p:nvGrpSpPr>
        <p:grpSpPr>
          <a:xfrm>
            <a:off x="177421" y="2498804"/>
            <a:ext cx="6092672" cy="2103120"/>
            <a:chOff x="241589" y="2498804"/>
            <a:chExt cx="6092672" cy="210312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AD8E0E8-CFCB-4738-8404-140C1EC53508}"/>
                </a:ext>
              </a:extLst>
            </p:cNvPr>
            <p:cNvGrpSpPr/>
            <p:nvPr/>
          </p:nvGrpSpPr>
          <p:grpSpPr>
            <a:xfrm>
              <a:off x="896426" y="2498804"/>
              <a:ext cx="5437835" cy="2103120"/>
              <a:chOff x="6533378" y="5227638"/>
              <a:chExt cx="5437835" cy="2103120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0CD20059-0794-48EE-9713-65A62D2948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33378" y="5227638"/>
                <a:ext cx="2804160" cy="2103120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FFBCC2BF-24F2-4D29-BDB9-F3816F0524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67053" y="5227638"/>
                <a:ext cx="2804160" cy="2103120"/>
              </a:xfrm>
              <a:prstGeom prst="rect">
                <a:avLst/>
              </a:prstGeom>
            </p:spPr>
          </p:pic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4A2913-44A8-4507-8B1F-3003D3674A41}"/>
                </a:ext>
              </a:extLst>
            </p:cNvPr>
            <p:cNvSpPr txBox="1"/>
            <p:nvPr/>
          </p:nvSpPr>
          <p:spPr>
            <a:xfrm>
              <a:off x="241589" y="3227199"/>
              <a:ext cx="641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ANN</a:t>
              </a:r>
            </a:p>
            <a:p>
              <a:pPr algn="ctr"/>
              <a:r>
                <a:rPr lang="en-US" b="1" dirty="0"/>
                <a:t>08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FAED641-E8B2-47C7-B2AA-D99656B639A3}"/>
              </a:ext>
            </a:extLst>
          </p:cNvPr>
          <p:cNvGrpSpPr/>
          <p:nvPr/>
        </p:nvGrpSpPr>
        <p:grpSpPr>
          <a:xfrm>
            <a:off x="179693" y="4660736"/>
            <a:ext cx="6122484" cy="2103120"/>
            <a:chOff x="179693" y="4660736"/>
            <a:chExt cx="6122484" cy="210312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AB20D05-525E-4821-B72D-EEC06E62B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8300" y="4660736"/>
              <a:ext cx="2804160" cy="210312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B5D278-91AA-4670-B0AF-8972AE378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8017" y="4660736"/>
              <a:ext cx="2804160" cy="210312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FD5E775-C484-4664-BC98-8E84BA75BB39}"/>
                </a:ext>
              </a:extLst>
            </p:cNvPr>
            <p:cNvSpPr txBox="1"/>
            <p:nvPr/>
          </p:nvSpPr>
          <p:spPr>
            <a:xfrm>
              <a:off x="179693" y="5344877"/>
              <a:ext cx="641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ANN</a:t>
              </a:r>
            </a:p>
            <a:p>
              <a:pPr algn="ctr"/>
              <a:r>
                <a:rPr lang="en-US" b="1" dirty="0"/>
                <a:t>09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303A95A-9CC5-4152-9150-97101FC6BB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3799" y="479606"/>
            <a:ext cx="2804160" cy="21031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711653-C554-4C53-A02F-A83B3D3684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89395" y="495648"/>
            <a:ext cx="2804160" cy="210312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7ACB3A5-6BC3-4BBF-A666-CEB766D55096}"/>
              </a:ext>
            </a:extLst>
          </p:cNvPr>
          <p:cNvSpPr txBox="1"/>
          <p:nvPr/>
        </p:nvSpPr>
        <p:spPr>
          <a:xfrm>
            <a:off x="6280261" y="1108109"/>
            <a:ext cx="641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ANN</a:t>
            </a:r>
          </a:p>
          <a:p>
            <a:pPr algn="ctr"/>
            <a:r>
              <a:rPr lang="en-US" b="1" dirty="0"/>
              <a:t>10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927DC52-913F-4BA3-87F1-CF6522F9892C}"/>
              </a:ext>
            </a:extLst>
          </p:cNvPr>
          <p:cNvGrpSpPr/>
          <p:nvPr/>
        </p:nvGrpSpPr>
        <p:grpSpPr>
          <a:xfrm>
            <a:off x="6813799" y="2546044"/>
            <a:ext cx="5364553" cy="2116768"/>
            <a:chOff x="6813799" y="2465834"/>
            <a:chExt cx="5364553" cy="211676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7E3DE1C-8914-414A-B25A-7FE285497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13799" y="2465834"/>
              <a:ext cx="2804160" cy="210312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D1BB2EF-2623-426F-9CD7-502445817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374192" y="2479482"/>
              <a:ext cx="2804160" cy="2103120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EA20ED0-B0EE-4A5B-96EC-6AC877450C07}"/>
              </a:ext>
            </a:extLst>
          </p:cNvPr>
          <p:cNvSpPr txBox="1"/>
          <p:nvPr/>
        </p:nvSpPr>
        <p:spPr>
          <a:xfrm>
            <a:off x="6268885" y="3171202"/>
            <a:ext cx="641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ANN</a:t>
            </a:r>
          </a:p>
          <a:p>
            <a:pPr algn="ctr"/>
            <a:r>
              <a:rPr lang="en-US" b="1" dirty="0"/>
              <a:t>11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B8C992-B29B-4EA6-B33F-A5794A9EB46D}"/>
              </a:ext>
            </a:extLst>
          </p:cNvPr>
          <p:cNvSpPr txBox="1"/>
          <p:nvPr/>
        </p:nvSpPr>
        <p:spPr>
          <a:xfrm>
            <a:off x="177421" y="1089792"/>
            <a:ext cx="641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ANN</a:t>
            </a:r>
          </a:p>
          <a:p>
            <a:pPr algn="ctr"/>
            <a:r>
              <a:rPr lang="en-US" b="1" dirty="0"/>
              <a:t>07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6C842EB-4DE5-4FCE-841C-34928CDDD53D}"/>
              </a:ext>
            </a:extLst>
          </p:cNvPr>
          <p:cNvGrpSpPr/>
          <p:nvPr/>
        </p:nvGrpSpPr>
        <p:grpSpPr>
          <a:xfrm>
            <a:off x="848705" y="448210"/>
            <a:ext cx="5389960" cy="2106532"/>
            <a:chOff x="6768357" y="4635199"/>
            <a:chExt cx="5389960" cy="2106532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9E6ECDC8-7A51-4634-B3AF-14EC686DC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768357" y="4635199"/>
              <a:ext cx="2804160" cy="2103120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5C38DFF7-8695-4EFE-963B-199844F0D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354157" y="4638611"/>
              <a:ext cx="2804160" cy="21031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0363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CDF872-9D14-4689-A3B5-184FBDC480A5}"/>
              </a:ext>
            </a:extLst>
          </p:cNvPr>
          <p:cNvSpPr txBox="1"/>
          <p:nvPr/>
        </p:nvSpPr>
        <p:spPr>
          <a:xfrm>
            <a:off x="472440" y="1334139"/>
            <a:ext cx="9794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Hidden layers and Nodes: (500,500,20)/ Iteration: 500/ Activation: “sigmoid”/ Solver: </a:t>
            </a:r>
            <a:r>
              <a:rPr lang="en-US" sz="2400" dirty="0" err="1"/>
              <a:t>RMSpro</a:t>
            </a:r>
            <a:r>
              <a:rPr lang="en-US" sz="2400" dirty="0"/>
              <a:t> (</a:t>
            </a:r>
            <a:r>
              <a:rPr lang="en-US" sz="2400" dirty="0" err="1"/>
              <a:t>lr</a:t>
            </a:r>
            <a:r>
              <a:rPr lang="en-US" sz="2400" dirty="0"/>
              <a:t>=0.001)</a:t>
            </a:r>
          </a:p>
        </p:txBody>
      </p:sp>
      <p:sp>
        <p:nvSpPr>
          <p:cNvPr id="18" name="Google Shape;65;p14">
            <a:extLst>
              <a:ext uri="{FF2B5EF4-FFF2-40B4-BE49-F238E27FC236}">
                <a16:creationId xmlns:a16="http://schemas.microsoft.com/office/drawing/2014/main" id="{E9FB348E-1D39-48EE-9D03-75177AE073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440" y="439476"/>
            <a:ext cx="8302592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600" b="1" dirty="0"/>
              <a:t>Modeling, Prediction and Evaluation - ANN</a:t>
            </a:r>
            <a:endParaRPr sz="3600" b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DF56C5-D963-4AA4-8D5D-2DF00E0D6D75}"/>
              </a:ext>
            </a:extLst>
          </p:cNvPr>
          <p:cNvGrpSpPr/>
          <p:nvPr/>
        </p:nvGrpSpPr>
        <p:grpSpPr>
          <a:xfrm>
            <a:off x="592792" y="2134519"/>
            <a:ext cx="11006416" cy="4284005"/>
            <a:chOff x="592792" y="1471964"/>
            <a:chExt cx="11006416" cy="428400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8A405C4-E6F6-4E2A-8D84-FEE481F8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2792" y="1471964"/>
              <a:ext cx="4284005" cy="428400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91BF7F5-D018-4A7C-AD6F-23669B3B1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0683" y="1871768"/>
              <a:ext cx="6458525" cy="34843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8164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5;p14">
            <a:extLst>
              <a:ext uri="{FF2B5EF4-FFF2-40B4-BE49-F238E27FC236}">
                <a16:creationId xmlns:a16="http://schemas.microsoft.com/office/drawing/2014/main" id="{537E20C8-1F77-4660-B8D9-B60E6153C7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440" y="439476"/>
            <a:ext cx="8302592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600" b="1" dirty="0"/>
              <a:t>Modeling, Prediction and Evaluation - ANN</a:t>
            </a:r>
            <a:endParaRPr sz="36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EFADE2-E7D2-48C5-A327-5880ABC5BD08}"/>
              </a:ext>
            </a:extLst>
          </p:cNvPr>
          <p:cNvGrpSpPr/>
          <p:nvPr/>
        </p:nvGrpSpPr>
        <p:grpSpPr>
          <a:xfrm>
            <a:off x="850231" y="1375336"/>
            <a:ext cx="10748211" cy="4107327"/>
            <a:chOff x="1010650" y="2165136"/>
            <a:chExt cx="9881936" cy="367364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606F1EB-9A67-4ED6-B8AE-4B7B4595D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0650" y="2165136"/>
              <a:ext cx="4876800" cy="36576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EE02C73-AFF5-4275-B546-296CA303D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5786" y="2181178"/>
              <a:ext cx="4876800" cy="365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8459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5;p14">
            <a:extLst>
              <a:ext uri="{FF2B5EF4-FFF2-40B4-BE49-F238E27FC236}">
                <a16:creationId xmlns:a16="http://schemas.microsoft.com/office/drawing/2014/main" id="{542F7CEC-663B-4D50-A5AF-0CDAB80DC3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440" y="439476"/>
            <a:ext cx="8302592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600" b="1" dirty="0"/>
              <a:t>Modeling, Prediction and Evaluation - CNN</a:t>
            </a:r>
            <a:endParaRPr sz="3600" b="1" dirty="0"/>
          </a:p>
        </p:txBody>
      </p:sp>
      <p:pic>
        <p:nvPicPr>
          <p:cNvPr id="2052" name="Picture 4" descr="Automatic localization and segmentation of focal cortical dysplasia in  FLAIR‐negative patients using a convolutional neural network - Feng - 2020  - Journal of Applied Clinical Medical Physics - Wiley Online Library">
            <a:extLst>
              <a:ext uri="{FF2B5EF4-FFF2-40B4-BE49-F238E27FC236}">
                <a16:creationId xmlns:a16="http://schemas.microsoft.com/office/drawing/2014/main" id="{858FD08D-3E08-4AB9-9353-FC386F8D7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57" y="1358574"/>
            <a:ext cx="10731957" cy="505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970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1867181-463D-4599-95DA-33E0F40DBE47}"/>
              </a:ext>
            </a:extLst>
          </p:cNvPr>
          <p:cNvGrpSpPr/>
          <p:nvPr/>
        </p:nvGrpSpPr>
        <p:grpSpPr>
          <a:xfrm>
            <a:off x="867836" y="1541711"/>
            <a:ext cx="10456328" cy="4089068"/>
            <a:chOff x="405495" y="1340529"/>
            <a:chExt cx="11084329" cy="41769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982D300-83F7-448C-945D-6F12662E0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495" y="1340529"/>
              <a:ext cx="4176939" cy="417693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381DBB9-21AC-416E-A846-E0E73872C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867" y="1649560"/>
              <a:ext cx="6589957" cy="3558879"/>
            </a:xfrm>
            <a:prstGeom prst="rect">
              <a:avLst/>
            </a:prstGeom>
          </p:spPr>
        </p:pic>
      </p:grpSp>
      <p:sp>
        <p:nvSpPr>
          <p:cNvPr id="11" name="Google Shape;65;p14">
            <a:extLst>
              <a:ext uri="{FF2B5EF4-FFF2-40B4-BE49-F238E27FC236}">
                <a16:creationId xmlns:a16="http://schemas.microsoft.com/office/drawing/2014/main" id="{0ED1CD21-42B2-452C-833A-3679091128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440" y="439476"/>
            <a:ext cx="8302592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600" b="1" dirty="0"/>
              <a:t>Modeling, Prediction and Evaluation - CNN</a:t>
            </a:r>
            <a:endParaRPr sz="3600" b="1" dirty="0"/>
          </a:p>
        </p:txBody>
      </p:sp>
    </p:spTree>
    <p:extLst>
      <p:ext uri="{BB962C8B-B14F-4D97-AF65-F5344CB8AC3E}">
        <p14:creationId xmlns:p14="http://schemas.microsoft.com/office/powerpoint/2010/main" val="4232991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1F92B5-1ECC-460E-9C5A-BCE9CA4B1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57" y="1692298"/>
            <a:ext cx="4499171" cy="33743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294A53-51E1-4B55-BC74-D3006B94A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454" y="1463644"/>
            <a:ext cx="6577733" cy="3831686"/>
          </a:xfrm>
          <a:prstGeom prst="rect">
            <a:avLst/>
          </a:prstGeom>
        </p:spPr>
      </p:pic>
      <p:sp>
        <p:nvSpPr>
          <p:cNvPr id="8" name="Google Shape;65;p14">
            <a:extLst>
              <a:ext uri="{FF2B5EF4-FFF2-40B4-BE49-F238E27FC236}">
                <a16:creationId xmlns:a16="http://schemas.microsoft.com/office/drawing/2014/main" id="{C65EBD72-F948-40C2-B6AF-211A93D862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440" y="439476"/>
            <a:ext cx="8302592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600" b="1" dirty="0"/>
              <a:t>Modeling, Prediction and Evaluation - CNN</a:t>
            </a:r>
            <a:endParaRPr sz="3600" b="1" dirty="0"/>
          </a:p>
        </p:txBody>
      </p:sp>
    </p:spTree>
    <p:extLst>
      <p:ext uri="{BB962C8B-B14F-4D97-AF65-F5344CB8AC3E}">
        <p14:creationId xmlns:p14="http://schemas.microsoft.com/office/powerpoint/2010/main" val="4124391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5;p14">
            <a:extLst>
              <a:ext uri="{FF2B5EF4-FFF2-40B4-BE49-F238E27FC236}">
                <a16:creationId xmlns:a16="http://schemas.microsoft.com/office/drawing/2014/main" id="{435E40CE-8D00-4957-A3B4-9E41CB2AFF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440" y="439476"/>
            <a:ext cx="8302592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600" b="1" dirty="0"/>
              <a:t>Summary and Discussion</a:t>
            </a:r>
            <a:br>
              <a:rPr lang="en-US" sz="1400" dirty="0">
                <a:solidFill>
                  <a:schemeClr val="accent1"/>
                </a:solidFill>
              </a:rPr>
            </a:br>
            <a:endParaRPr sz="3600" b="1" dirty="0"/>
          </a:p>
        </p:txBody>
      </p:sp>
    </p:spTree>
    <p:extLst>
      <p:ext uri="{BB962C8B-B14F-4D97-AF65-F5344CB8AC3E}">
        <p14:creationId xmlns:p14="http://schemas.microsoft.com/office/powerpoint/2010/main" val="3522997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DB93556-DC30-48DE-B257-1212301B66C3}"/>
              </a:ext>
            </a:extLst>
          </p:cNvPr>
          <p:cNvSpPr txBox="1"/>
          <p:nvPr/>
        </p:nvSpPr>
        <p:spPr>
          <a:xfrm>
            <a:off x="368969" y="180018"/>
            <a:ext cx="11678652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r>
              <a:rPr lang="en-US" dirty="0">
                <a:solidFill>
                  <a:srgbClr val="333333"/>
                </a:solidFill>
                <a:latin typeface="-apple-system"/>
              </a:rPr>
              <a:t>1. </a:t>
            </a:r>
            <a:r>
              <a:rPr lang="en-US" dirty="0" err="1">
                <a:solidFill>
                  <a:srgbClr val="333333"/>
                </a:solidFill>
                <a:latin typeface="-apple-system"/>
              </a:rPr>
              <a:t>Aldape</a:t>
            </a:r>
            <a:r>
              <a:rPr lang="en-US" dirty="0">
                <a:solidFill>
                  <a:srgbClr val="333333"/>
                </a:solidFill>
                <a:latin typeface="-apple-system"/>
              </a:rPr>
              <a:t>, K., Brindle, K.M., </a:t>
            </a:r>
            <a:r>
              <a:rPr lang="en-US" dirty="0" err="1">
                <a:solidFill>
                  <a:srgbClr val="333333"/>
                </a:solidFill>
                <a:latin typeface="-apple-system"/>
              </a:rPr>
              <a:t>Chesler</a:t>
            </a:r>
            <a:r>
              <a:rPr lang="en-US" dirty="0">
                <a:solidFill>
                  <a:srgbClr val="333333"/>
                </a:solidFill>
                <a:latin typeface="-apple-system"/>
              </a:rPr>
              <a:t>, L. et al. Challenges to curing primary brain </a:t>
            </a:r>
            <a:r>
              <a:rPr lang="en-US" dirty="0" err="1">
                <a:solidFill>
                  <a:srgbClr val="333333"/>
                </a:solidFill>
                <a:latin typeface="-apple-system"/>
              </a:rPr>
              <a:t>tumours</a:t>
            </a:r>
            <a:r>
              <a:rPr lang="en-US" dirty="0">
                <a:solidFill>
                  <a:srgbClr val="333333"/>
                </a:solidFill>
                <a:latin typeface="-apple-system"/>
              </a:rPr>
              <a:t>. Nat Rev Clin Oncol 16, 509–520 (2019). </a:t>
            </a:r>
            <a:r>
              <a:rPr lang="en-US" dirty="0">
                <a:solidFill>
                  <a:srgbClr val="333333"/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https://doi.org/10.1038/s41571-019-0177-5</a:t>
            </a:r>
            <a:endParaRPr lang="en-US" dirty="0">
              <a:solidFill>
                <a:srgbClr val="333333"/>
              </a:solidFill>
              <a:latin typeface="-apple-system"/>
            </a:endParaRPr>
          </a:p>
          <a:p>
            <a:endParaRPr lang="en-US" dirty="0">
              <a:solidFill>
                <a:srgbClr val="333333"/>
              </a:solidFill>
              <a:latin typeface="-apple-system"/>
            </a:endParaRPr>
          </a:p>
          <a:p>
            <a:r>
              <a:rPr lang="en-US" dirty="0">
                <a:solidFill>
                  <a:srgbClr val="333333"/>
                </a:solidFill>
                <a:latin typeface="-apple-system"/>
              </a:rPr>
              <a:t>2. Cao, H., </a:t>
            </a:r>
            <a:r>
              <a:rPr lang="en-US" dirty="0" err="1">
                <a:solidFill>
                  <a:srgbClr val="333333"/>
                </a:solidFill>
                <a:latin typeface="-apple-system"/>
              </a:rPr>
              <a:t>Erson-Omay</a:t>
            </a:r>
            <a:r>
              <a:rPr lang="en-US" dirty="0">
                <a:solidFill>
                  <a:srgbClr val="333333"/>
                </a:solidFill>
                <a:latin typeface="-apple-system"/>
              </a:rPr>
              <a:t>, E.Z., Li, X. et al. A quantitative model based on clinically relevant MRI features differentiates lower grade gliomas and glioblastoma. Eur </a:t>
            </a:r>
            <a:r>
              <a:rPr lang="en-US" dirty="0" err="1">
                <a:solidFill>
                  <a:srgbClr val="333333"/>
                </a:solidFill>
                <a:latin typeface="-apple-system"/>
              </a:rPr>
              <a:t>Radiol</a:t>
            </a:r>
            <a:r>
              <a:rPr lang="en-US" dirty="0">
                <a:solidFill>
                  <a:srgbClr val="333333"/>
                </a:solidFill>
                <a:latin typeface="-apple-system"/>
              </a:rPr>
              <a:t> 30, 3073–3082 (2020). </a:t>
            </a:r>
            <a:r>
              <a:rPr lang="en-US" dirty="0">
                <a:solidFill>
                  <a:srgbClr val="333333"/>
                </a:solidFill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https://doi.org/10.1007/s00330-019-06632-8</a:t>
            </a:r>
            <a:endParaRPr lang="en-US" dirty="0">
              <a:solidFill>
                <a:srgbClr val="333333"/>
              </a:solidFill>
              <a:latin typeface="-apple-system"/>
            </a:endParaRPr>
          </a:p>
          <a:p>
            <a:endParaRPr lang="en-US" dirty="0">
              <a:solidFill>
                <a:srgbClr val="333333"/>
              </a:solidFill>
              <a:latin typeface="-apple-system"/>
            </a:endParaRPr>
          </a:p>
          <a:p>
            <a:r>
              <a:rPr lang="en-US" dirty="0">
                <a:solidFill>
                  <a:srgbClr val="333333"/>
                </a:solidFill>
                <a:latin typeface="-apple-system"/>
              </a:rPr>
              <a:t>3. Nadeem, M. W., </a:t>
            </a:r>
            <a:r>
              <a:rPr lang="en-US" dirty="0" err="1">
                <a:solidFill>
                  <a:srgbClr val="333333"/>
                </a:solidFill>
                <a:latin typeface="-apple-system"/>
              </a:rPr>
              <a:t>Ghamdi</a:t>
            </a:r>
            <a:r>
              <a:rPr lang="en-US" dirty="0">
                <a:solidFill>
                  <a:srgbClr val="333333"/>
                </a:solidFill>
                <a:latin typeface="-apple-system"/>
              </a:rPr>
              <a:t>, M., Hussain, M., Khan, M. A., Khan, K. M., </a:t>
            </a:r>
            <a:r>
              <a:rPr lang="en-US" dirty="0" err="1">
                <a:solidFill>
                  <a:srgbClr val="333333"/>
                </a:solidFill>
                <a:latin typeface="-apple-system"/>
              </a:rPr>
              <a:t>Almotiri</a:t>
            </a:r>
            <a:r>
              <a:rPr lang="en-US" dirty="0">
                <a:solidFill>
                  <a:srgbClr val="333333"/>
                </a:solidFill>
                <a:latin typeface="-apple-system"/>
              </a:rPr>
              <a:t>, S. H., &amp; Butt, S. A. (2020). Brain Tumor Analysis Empowered with Deep Learning: A Review, Taxonomy, and Future Challenges. Brain sciences, 10(2), 118. </a:t>
            </a:r>
            <a:r>
              <a:rPr lang="en-US" dirty="0">
                <a:solidFill>
                  <a:srgbClr val="333333"/>
                </a:solidFill>
                <a:latin typeface="-apple-system"/>
                <a:hlinkClick r:id="rId4"/>
              </a:rPr>
              <a:t>https://doi.org/10.3390/brainsci10020118</a:t>
            </a:r>
            <a:endParaRPr lang="en-US" dirty="0">
              <a:solidFill>
                <a:srgbClr val="333333"/>
              </a:solidFill>
              <a:latin typeface="-apple-system"/>
            </a:endParaRPr>
          </a:p>
          <a:p>
            <a:endParaRPr lang="en-US" dirty="0">
              <a:solidFill>
                <a:srgbClr val="333333"/>
              </a:solidFill>
              <a:latin typeface="-apple-system"/>
            </a:endParaRPr>
          </a:p>
          <a:p>
            <a:r>
              <a:rPr lang="en-US" dirty="0">
                <a:solidFill>
                  <a:srgbClr val="333333"/>
                </a:solidFill>
                <a:latin typeface="-apple-system"/>
              </a:rPr>
              <a:t>4.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Hollon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T.C., Pandian, B.,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Adapa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A.R. </a:t>
            </a:r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et al.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 Near real-time intraoperative brain tumor diagnosis using stimulated Raman histology and deep neural networks. </a:t>
            </a:r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Nat Med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26, 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52–58 (2020). 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  <a:hlinkClick r:id="rId5"/>
              </a:rPr>
              <a:t>https://doi.org/10.1038/s41591-019-0715-9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en-US" dirty="0">
              <a:solidFill>
                <a:srgbClr val="333333"/>
              </a:solidFill>
              <a:latin typeface="-apple-system"/>
            </a:endParaRPr>
          </a:p>
          <a:p>
            <a:r>
              <a:rPr lang="en-US" dirty="0">
                <a:solidFill>
                  <a:srgbClr val="333333"/>
                </a:solidFill>
                <a:latin typeface="-apple-system"/>
              </a:rPr>
              <a:t>5.</a:t>
            </a:r>
          </a:p>
          <a:p>
            <a:endParaRPr lang="en-US" dirty="0">
              <a:solidFill>
                <a:srgbClr val="333333"/>
              </a:solidFill>
              <a:latin typeface="-apple-system"/>
            </a:endParaRPr>
          </a:p>
          <a:p>
            <a:r>
              <a:rPr lang="en-US" dirty="0">
                <a:solidFill>
                  <a:srgbClr val="333333"/>
                </a:solidFill>
                <a:latin typeface="-apple-system"/>
              </a:rPr>
              <a:t>6.</a:t>
            </a:r>
          </a:p>
          <a:p>
            <a:endParaRPr lang="en-US" dirty="0">
              <a:solidFill>
                <a:srgbClr val="333333"/>
              </a:solidFill>
              <a:latin typeface="-apple-system"/>
            </a:endParaRPr>
          </a:p>
          <a:p>
            <a:r>
              <a:rPr lang="en-US" dirty="0">
                <a:solidFill>
                  <a:srgbClr val="333333"/>
                </a:solidFill>
                <a:latin typeface="-apple-system"/>
              </a:rPr>
              <a:t>7.</a:t>
            </a:r>
          </a:p>
          <a:p>
            <a:endParaRPr lang="en-US" dirty="0">
              <a:solidFill>
                <a:srgbClr val="333333"/>
              </a:solidFill>
              <a:latin typeface="-apple-system"/>
            </a:endParaRPr>
          </a:p>
          <a:p>
            <a:r>
              <a:rPr lang="en-US" dirty="0">
                <a:solidFill>
                  <a:srgbClr val="333333"/>
                </a:solidFill>
                <a:latin typeface="-apple-system"/>
              </a:rPr>
              <a:t>8.</a:t>
            </a:r>
          </a:p>
          <a:p>
            <a:endParaRPr lang="en-US" dirty="0">
              <a:solidFill>
                <a:srgbClr val="333333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84539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B8C4-BD1D-F94A-856C-803619895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294" y="2532972"/>
            <a:ext cx="10515600" cy="1325563"/>
          </a:xfrm>
        </p:spPr>
        <p:txBody>
          <a:bodyPr/>
          <a:lstStyle/>
          <a:p>
            <a:r>
              <a:rPr lang="en-US" dirty="0"/>
              <a:t>Challenge:</a:t>
            </a:r>
            <a:br>
              <a:rPr lang="en-US" dirty="0"/>
            </a:br>
            <a:r>
              <a:rPr lang="en-US" dirty="0"/>
              <a:t>Can NN assist a Neuro-oncologist in diagnosing brain tumors?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26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64F6C9C-22C9-7248-BEDD-706ABB507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56" y="696976"/>
            <a:ext cx="5613400" cy="5080000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0E431DA0-2E33-7A4D-97E4-6836E4B68719}"/>
              </a:ext>
            </a:extLst>
          </p:cNvPr>
          <p:cNvSpPr/>
          <p:nvPr/>
        </p:nvSpPr>
        <p:spPr>
          <a:xfrm>
            <a:off x="6665976" y="1380744"/>
            <a:ext cx="1252728" cy="310896"/>
          </a:xfrm>
          <a:prstGeom prst="fram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A704060A-F76E-244C-83E3-1D4C5FF8B2DD}"/>
              </a:ext>
            </a:extLst>
          </p:cNvPr>
          <p:cNvSpPr/>
          <p:nvPr/>
        </p:nvSpPr>
        <p:spPr>
          <a:xfrm>
            <a:off x="6665976" y="3565144"/>
            <a:ext cx="1517904" cy="310896"/>
          </a:xfrm>
          <a:prstGeom prst="fram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0BD7A557-5BA4-7F4F-99E0-F8307CE26875}"/>
              </a:ext>
            </a:extLst>
          </p:cNvPr>
          <p:cNvSpPr/>
          <p:nvPr/>
        </p:nvSpPr>
        <p:spPr>
          <a:xfrm>
            <a:off x="6665976" y="1660144"/>
            <a:ext cx="1947672" cy="310896"/>
          </a:xfrm>
          <a:prstGeom prst="fram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2A7269E7-4F30-D64F-8BF4-3BBC838BAAAB}"/>
              </a:ext>
            </a:extLst>
          </p:cNvPr>
          <p:cNvSpPr/>
          <p:nvPr/>
        </p:nvSpPr>
        <p:spPr>
          <a:xfrm>
            <a:off x="6665976" y="2688336"/>
            <a:ext cx="1399032" cy="310896"/>
          </a:xfrm>
          <a:prstGeom prst="fram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66BBB7FE-893E-FB45-BCA3-4D6051EC7831}"/>
              </a:ext>
            </a:extLst>
          </p:cNvPr>
          <p:cNvSpPr/>
          <p:nvPr/>
        </p:nvSpPr>
        <p:spPr>
          <a:xfrm>
            <a:off x="7292340" y="4383024"/>
            <a:ext cx="1833372" cy="310896"/>
          </a:xfrm>
          <a:prstGeom prst="fram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7ECF7DE-ED23-9542-9753-E1B23AEA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" y="0"/>
            <a:ext cx="4520184" cy="933228"/>
          </a:xfrm>
        </p:spPr>
        <p:txBody>
          <a:bodyPr/>
          <a:lstStyle/>
          <a:p>
            <a:r>
              <a:rPr lang="en-US" dirty="0"/>
              <a:t>Brain Tumor states</a:t>
            </a:r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344C262C-0D18-274A-AA41-C828CEFF98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78006"/>
              </p:ext>
            </p:extLst>
          </p:nvPr>
        </p:nvGraphicFramePr>
        <p:xfrm>
          <a:off x="792988" y="1536192"/>
          <a:ext cx="4383023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2453">
                  <a:extLst>
                    <a:ext uri="{9D8B030D-6E8A-4147-A177-3AD203B41FA5}">
                      <a16:colId xmlns:a16="http://schemas.microsoft.com/office/drawing/2014/main" val="1687716951"/>
                    </a:ext>
                  </a:extLst>
                </a:gridCol>
                <a:gridCol w="1510285">
                  <a:extLst>
                    <a:ext uri="{9D8B030D-6E8A-4147-A177-3AD203B41FA5}">
                      <a16:colId xmlns:a16="http://schemas.microsoft.com/office/drawing/2014/main" val="2915743928"/>
                    </a:ext>
                  </a:extLst>
                </a:gridCol>
                <a:gridCol w="1510285">
                  <a:extLst>
                    <a:ext uri="{9D8B030D-6E8A-4147-A177-3AD203B41FA5}">
                      <a16:colId xmlns:a16="http://schemas.microsoft.com/office/drawing/2014/main" val="2216879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Tumor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Dataset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939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Tumor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199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Tumor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162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Glioma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36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Glioma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18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Meningioma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29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Meningioma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025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Pituitary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841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Pituitary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60266"/>
                  </a:ext>
                </a:extLst>
              </a:tr>
            </a:tbl>
          </a:graphicData>
        </a:graphic>
      </p:graphicFrame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24CFFB6A-89E3-1D4C-85B9-C71125959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855458"/>
              </p:ext>
            </p:extLst>
          </p:nvPr>
        </p:nvGraphicFramePr>
        <p:xfrm>
          <a:off x="1181354" y="5080678"/>
          <a:ext cx="2960624" cy="15828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7896">
                  <a:extLst>
                    <a:ext uri="{9D8B030D-6E8A-4147-A177-3AD203B41FA5}">
                      <a16:colId xmlns:a16="http://schemas.microsoft.com/office/drawing/2014/main" val="2850030382"/>
                    </a:ext>
                  </a:extLst>
                </a:gridCol>
                <a:gridCol w="1252728">
                  <a:extLst>
                    <a:ext uri="{9D8B030D-6E8A-4147-A177-3AD203B41FA5}">
                      <a16:colId xmlns:a16="http://schemas.microsoft.com/office/drawing/2014/main" val="2142803220"/>
                    </a:ext>
                  </a:extLst>
                </a:gridCol>
              </a:tblGrid>
              <a:tr h="335874">
                <a:tc>
                  <a:txBody>
                    <a:bodyPr/>
                    <a:lstStyle/>
                    <a:p>
                      <a:r>
                        <a:rPr lang="en-US" b="1" dirty="0"/>
                        <a:t>Dataset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803670"/>
                  </a:ext>
                </a:extLst>
              </a:tr>
              <a:tr h="335874"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677327"/>
                  </a:ext>
                </a:extLst>
              </a:tr>
              <a:tr h="335874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709060"/>
                  </a:ext>
                </a:extLst>
              </a:tr>
              <a:tr h="485561">
                <a:tc>
                  <a:txBody>
                    <a:bodyPr/>
                    <a:lstStyle/>
                    <a:p>
                      <a:r>
                        <a:rPr lang="en-US" dirty="0"/>
                        <a:t>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81765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E7132A9-29A9-1D4D-9C7B-1A101FC418F1}"/>
              </a:ext>
            </a:extLst>
          </p:cNvPr>
          <p:cNvSpPr txBox="1"/>
          <p:nvPr/>
        </p:nvSpPr>
        <p:spPr>
          <a:xfrm>
            <a:off x="124968" y="905373"/>
            <a:ext cx="5971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source: 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sartajbhuvaji</a:t>
            </a:r>
            <a:r>
              <a:rPr lang="en-US" dirty="0"/>
              <a:t>/brain-tumor-classification-</a:t>
            </a:r>
            <a:r>
              <a:rPr lang="en-US" dirty="0" err="1"/>
              <a:t>mri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81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B3336ADC-082F-4305-97D3-93DB22305F2C}"/>
              </a:ext>
            </a:extLst>
          </p:cNvPr>
          <p:cNvSpPr txBox="1">
            <a:spLocks/>
          </p:cNvSpPr>
          <p:nvPr/>
        </p:nvSpPr>
        <p:spPr>
          <a:xfrm>
            <a:off x="626281" y="1056333"/>
            <a:ext cx="9624624" cy="45744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>
              <a:lnSpc>
                <a:spcPct val="160000"/>
              </a:lnSpc>
              <a:spcBef>
                <a:spcPts val="0"/>
              </a:spcBef>
              <a:buClr>
                <a:schemeClr val="tx1"/>
              </a:buClr>
              <a:buSzPct val="76000"/>
            </a:pPr>
            <a:r>
              <a:rPr lang="en-US" dirty="0"/>
              <a:t>Challenges in Brain Cancer Treatment</a:t>
            </a:r>
          </a:p>
          <a:p>
            <a:pPr marL="914400" lvl="1" indent="-342900">
              <a:lnSpc>
                <a:spcPct val="160000"/>
              </a:lnSpc>
              <a:spcBef>
                <a:spcPts val="0"/>
              </a:spcBef>
              <a:buClr>
                <a:schemeClr val="tx1"/>
              </a:buClr>
              <a:buSzPct val="76000"/>
            </a:pPr>
            <a:r>
              <a:rPr lang="en-US" i="0" dirty="0">
                <a:effectLst/>
                <a:latin typeface="BrandonText"/>
              </a:rPr>
              <a:t>Breaking through the blood-brain barrier</a:t>
            </a:r>
          </a:p>
          <a:p>
            <a:pPr marL="914400" lvl="1" indent="-342900">
              <a:lnSpc>
                <a:spcPct val="160000"/>
              </a:lnSpc>
              <a:spcBef>
                <a:spcPts val="0"/>
              </a:spcBef>
              <a:buClr>
                <a:schemeClr val="tx1"/>
              </a:buClr>
              <a:buSzPct val="76000"/>
            </a:pPr>
            <a:r>
              <a:rPr lang="en-US" i="0" dirty="0">
                <a:effectLst/>
                <a:latin typeface="BrandonText"/>
              </a:rPr>
              <a:t>The challenges of surgical removal</a:t>
            </a:r>
          </a:p>
          <a:p>
            <a:pPr marL="914400" lvl="1" indent="-342900">
              <a:lnSpc>
                <a:spcPct val="160000"/>
              </a:lnSpc>
              <a:spcBef>
                <a:spcPts val="0"/>
              </a:spcBef>
              <a:buClr>
                <a:schemeClr val="tx1"/>
              </a:buClr>
              <a:buSzPct val="76000"/>
            </a:pPr>
            <a:r>
              <a:rPr lang="en-US" dirty="0">
                <a:latin typeface="BrandonText"/>
              </a:rPr>
              <a:t>The efficiency and accuracy of brain cancer diagnosis by doctors</a:t>
            </a:r>
            <a:endParaRPr lang="en-US" dirty="0"/>
          </a:p>
          <a:p>
            <a:pPr marL="571500" indent="-457200">
              <a:lnSpc>
                <a:spcPct val="160000"/>
              </a:lnSpc>
              <a:spcBef>
                <a:spcPts val="0"/>
              </a:spcBef>
              <a:buClr>
                <a:schemeClr val="tx1"/>
              </a:buClr>
              <a:buSzPct val="76000"/>
            </a:pPr>
            <a:r>
              <a:rPr lang="en-US" dirty="0"/>
              <a:t>Application of Machine Learning in Brain Cancer Diagnosis (3)</a:t>
            </a:r>
          </a:p>
          <a:p>
            <a:pPr marL="914400" lvl="1" indent="-342900">
              <a:lnSpc>
                <a:spcPct val="160000"/>
              </a:lnSpc>
              <a:spcBef>
                <a:spcPts val="0"/>
              </a:spcBef>
              <a:buClr>
                <a:schemeClr val="tx1"/>
              </a:buClr>
              <a:buSzPct val="76000"/>
            </a:pPr>
            <a:r>
              <a:rPr lang="en-US" i="0" dirty="0">
                <a:effectLst/>
                <a:latin typeface="BrandonText"/>
              </a:rPr>
              <a:t>Increase the </a:t>
            </a:r>
            <a:r>
              <a:rPr lang="en-US" dirty="0">
                <a:latin typeface="BrandonText"/>
              </a:rPr>
              <a:t>efficiency and accuracy of brain cancer diagnosis</a:t>
            </a:r>
          </a:p>
          <a:p>
            <a:pPr marL="914400" lvl="1" indent="-342900">
              <a:lnSpc>
                <a:spcPct val="160000"/>
              </a:lnSpc>
              <a:spcBef>
                <a:spcPts val="0"/>
              </a:spcBef>
              <a:buClr>
                <a:schemeClr val="tx1"/>
              </a:buClr>
              <a:buSzPct val="76000"/>
            </a:pPr>
            <a:r>
              <a:rPr lang="en-US" i="0" strike="sngStrike" dirty="0">
                <a:effectLst/>
                <a:latin typeface="BrandonText"/>
              </a:rPr>
              <a:t>Provide cloud diagnosis for people in the developing countries</a:t>
            </a:r>
          </a:p>
          <a:p>
            <a:pPr marL="571500" indent="-457200">
              <a:lnSpc>
                <a:spcPct val="160000"/>
              </a:lnSpc>
              <a:spcBef>
                <a:spcPts val="0"/>
              </a:spcBef>
              <a:buClr>
                <a:schemeClr val="tx1"/>
              </a:buClr>
              <a:buSzPts val="1800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47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6A9E55-DA0A-6243-9943-EAF125797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68" y="251242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preprocessing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51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67;p14">
            <a:extLst>
              <a:ext uri="{FF2B5EF4-FFF2-40B4-BE49-F238E27FC236}">
                <a16:creationId xmlns:a16="http://schemas.microsoft.com/office/drawing/2014/main" id="{F3959DA6-0FD1-46E6-8A29-C60283C03F08}"/>
              </a:ext>
            </a:extLst>
          </p:cNvPr>
          <p:cNvSpPr txBox="1">
            <a:spLocks/>
          </p:cNvSpPr>
          <p:nvPr/>
        </p:nvSpPr>
        <p:spPr>
          <a:xfrm>
            <a:off x="194342" y="704400"/>
            <a:ext cx="11212794" cy="54491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lnSpc>
                <a:spcPct val="160000"/>
              </a:lnSpc>
              <a:spcBef>
                <a:spcPts val="0"/>
              </a:spcBef>
              <a:buClr>
                <a:srgbClr val="0000FF"/>
              </a:buClr>
              <a:buSzPts val="1800"/>
              <a:buFont typeface="Arial" panose="020B0604020202020204" pitchFamily="34" charset="0"/>
              <a:buChar char="➢"/>
            </a:pPr>
            <a:r>
              <a:rPr lang="en-US" dirty="0"/>
              <a:t>Resize --- (128 X 128)</a:t>
            </a:r>
          </a:p>
          <a:p>
            <a:pPr marL="457200" indent="-342900">
              <a:lnSpc>
                <a:spcPct val="160000"/>
              </a:lnSpc>
              <a:spcBef>
                <a:spcPts val="0"/>
              </a:spcBef>
              <a:buClr>
                <a:srgbClr val="0000FF"/>
              </a:buClr>
              <a:buSzPts val="1800"/>
              <a:buFont typeface="Arial" panose="020B0604020202020204" pitchFamily="34" charset="0"/>
              <a:buChar char="➢"/>
            </a:pPr>
            <a:r>
              <a:rPr lang="en-US" dirty="0"/>
              <a:t>Transform to array from image</a:t>
            </a:r>
          </a:p>
          <a:p>
            <a:pPr marL="457200" indent="-342900">
              <a:lnSpc>
                <a:spcPct val="160000"/>
              </a:lnSpc>
              <a:spcBef>
                <a:spcPts val="0"/>
              </a:spcBef>
              <a:buClr>
                <a:srgbClr val="0000FF"/>
              </a:buClr>
              <a:buSzPts val="1800"/>
              <a:buFont typeface="Arial" panose="020B0604020202020204" pitchFamily="34" charset="0"/>
              <a:buChar char="➢"/>
            </a:pPr>
            <a:r>
              <a:rPr lang="en-US" dirty="0"/>
              <a:t>Normalization---(/255.0)</a:t>
            </a:r>
            <a:endParaRPr lang="en-US" sz="2900" dirty="0"/>
          </a:p>
          <a:p>
            <a:pPr marL="457200" indent="-342900">
              <a:lnSpc>
                <a:spcPct val="160000"/>
              </a:lnSpc>
              <a:spcBef>
                <a:spcPts val="0"/>
              </a:spcBef>
              <a:buClr>
                <a:srgbClr val="0000FF"/>
              </a:buClr>
              <a:buSzPts val="1800"/>
              <a:buFont typeface="Arial" panose="020B0604020202020204" pitchFamily="34" charset="0"/>
              <a:buChar char="➢"/>
            </a:pPr>
            <a:r>
              <a:rPr lang="en-US" altLang="en-US" sz="2900" dirty="0"/>
              <a:t>Data Augmentation---(</a:t>
            </a:r>
            <a:r>
              <a:rPr lang="en-US" altLang="en-US" sz="2900" dirty="0" err="1"/>
              <a:t>ImageDataGenerator</a:t>
            </a:r>
            <a:r>
              <a:rPr lang="en-US" altLang="en-US" sz="2900" dirty="0"/>
              <a:t>)</a:t>
            </a:r>
          </a:p>
          <a:p>
            <a:pPr marL="914400" lvl="1" indent="-342900">
              <a:lnSpc>
                <a:spcPct val="160000"/>
              </a:lnSpc>
              <a:spcBef>
                <a:spcPts val="0"/>
              </a:spcBef>
              <a:buClr>
                <a:srgbClr val="0000FF"/>
              </a:buClr>
              <a:buSzPts val="1800"/>
              <a:buFont typeface="Arial" panose="020B0604020202020204" pitchFamily="34" charset="0"/>
              <a:buChar char="➢"/>
            </a:pPr>
            <a:r>
              <a:rPr lang="en-US" altLang="en-US" sz="2500" dirty="0" err="1"/>
              <a:t>rotation_range</a:t>
            </a:r>
            <a:r>
              <a:rPr lang="en-US" altLang="en-US" sz="2500" dirty="0"/>
              <a:t>=20, </a:t>
            </a:r>
          </a:p>
          <a:p>
            <a:pPr marL="914400" lvl="1" indent="-342900">
              <a:lnSpc>
                <a:spcPct val="160000"/>
              </a:lnSpc>
              <a:spcBef>
                <a:spcPts val="0"/>
              </a:spcBef>
              <a:buClr>
                <a:srgbClr val="0000FF"/>
              </a:buClr>
              <a:buSzPts val="1800"/>
              <a:buFont typeface="Arial" panose="020B0604020202020204" pitchFamily="34" charset="0"/>
              <a:buChar char="➢"/>
            </a:pPr>
            <a:r>
              <a:rPr lang="en-US" altLang="en-US" sz="2500" dirty="0" err="1"/>
              <a:t>width_shift_range</a:t>
            </a:r>
            <a:r>
              <a:rPr lang="en-US" altLang="en-US" sz="2500" dirty="0"/>
              <a:t>=0.2, </a:t>
            </a:r>
          </a:p>
          <a:p>
            <a:pPr marL="914400" lvl="1" indent="-342900">
              <a:lnSpc>
                <a:spcPct val="160000"/>
              </a:lnSpc>
              <a:spcBef>
                <a:spcPts val="0"/>
              </a:spcBef>
              <a:buClr>
                <a:srgbClr val="0000FF"/>
              </a:buClr>
              <a:buSzPts val="1800"/>
              <a:buFont typeface="Arial" panose="020B0604020202020204" pitchFamily="34" charset="0"/>
              <a:buChar char="➢"/>
            </a:pPr>
            <a:r>
              <a:rPr lang="en-US" altLang="en-US" sz="2500" dirty="0" err="1"/>
              <a:t>height_shift_range</a:t>
            </a:r>
            <a:r>
              <a:rPr lang="en-US" altLang="en-US" sz="2500" dirty="0"/>
              <a:t>=0.2, </a:t>
            </a:r>
          </a:p>
          <a:p>
            <a:pPr marL="914400" lvl="1" indent="-342900">
              <a:lnSpc>
                <a:spcPct val="160000"/>
              </a:lnSpc>
              <a:spcBef>
                <a:spcPts val="0"/>
              </a:spcBef>
              <a:buClr>
                <a:srgbClr val="0000FF"/>
              </a:buClr>
              <a:buSzPts val="1800"/>
              <a:buFont typeface="Arial" panose="020B0604020202020204" pitchFamily="34" charset="0"/>
              <a:buChar char="➢"/>
            </a:pPr>
            <a:r>
              <a:rPr lang="en-US" altLang="en-US" sz="2500" dirty="0" err="1"/>
              <a:t>zoom_range</a:t>
            </a:r>
            <a:r>
              <a:rPr lang="en-US" altLang="en-US" sz="2500" dirty="0"/>
              <a:t>=0.2, </a:t>
            </a:r>
          </a:p>
          <a:p>
            <a:pPr marL="914400" lvl="1" indent="-342900">
              <a:lnSpc>
                <a:spcPct val="160000"/>
              </a:lnSpc>
              <a:spcBef>
                <a:spcPts val="0"/>
              </a:spcBef>
              <a:buClr>
                <a:srgbClr val="0000FF"/>
              </a:buClr>
              <a:buSzPts val="1800"/>
              <a:buFont typeface="Arial" panose="020B0604020202020204" pitchFamily="34" charset="0"/>
              <a:buChar char="➢"/>
            </a:pPr>
            <a:r>
              <a:rPr lang="en-US" altLang="en-US" sz="2500" dirty="0" err="1"/>
              <a:t>horizontal_flip</a:t>
            </a:r>
            <a:r>
              <a:rPr lang="en-US" altLang="en-US" sz="2500" dirty="0"/>
              <a:t>=True</a:t>
            </a:r>
          </a:p>
          <a:p>
            <a:pPr marL="457200" indent="-342900">
              <a:lnSpc>
                <a:spcPct val="160000"/>
              </a:lnSpc>
              <a:spcBef>
                <a:spcPts val="0"/>
              </a:spcBef>
              <a:buClr>
                <a:srgbClr val="0000FF"/>
              </a:buClr>
              <a:buSzPts val="1800"/>
              <a:buFont typeface="Arial" panose="020B0604020202020204" pitchFamily="34" charset="0"/>
              <a:buChar char="➢"/>
            </a:pPr>
            <a:r>
              <a:rPr lang="en-US" altLang="en-US" sz="2900" dirty="0"/>
              <a:t>Data reshape from 3D to 2D</a:t>
            </a:r>
          </a:p>
        </p:txBody>
      </p:sp>
      <p:pic>
        <p:nvPicPr>
          <p:cNvPr id="9223" name="Picture 7" descr="1000x Faster Data Augmentation – The Berkeley Artificial Intelligence  Research Blog">
            <a:extLst>
              <a:ext uri="{FF2B5EF4-FFF2-40B4-BE49-F238E27FC236}">
                <a16:creationId xmlns:a16="http://schemas.microsoft.com/office/drawing/2014/main" id="{008BE4EE-6013-4BE9-9A76-50C6C18FB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511" y="795050"/>
            <a:ext cx="6404147" cy="167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5" name="Picture 9" descr="Image To Vector | Deep Learning Studies">
            <a:extLst>
              <a:ext uri="{FF2B5EF4-FFF2-40B4-BE49-F238E27FC236}">
                <a16:creationId xmlns:a16="http://schemas.microsoft.com/office/drawing/2014/main" id="{F010E6FE-71C4-495A-99B9-86D1218D4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143" y="3321224"/>
            <a:ext cx="6265855" cy="344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727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6A9E55-DA0A-6243-9943-EAF125797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68" y="251242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Modeling, Prediction and Evaluation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59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DCBB525-542F-BE46-B82A-17F21C7C5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68" y="251242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Classical models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202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894</Words>
  <Application>Microsoft Macintosh PowerPoint</Application>
  <PresentationFormat>Widescreen</PresentationFormat>
  <Paragraphs>218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 Unicode MS</vt:lpstr>
      <vt:lpstr>Malgun Gothic</vt:lpstr>
      <vt:lpstr>-apple-system</vt:lpstr>
      <vt:lpstr>Arial</vt:lpstr>
      <vt:lpstr>BrandonText</vt:lpstr>
      <vt:lpstr>Calibri</vt:lpstr>
      <vt:lpstr>Calibri Light</vt:lpstr>
      <vt:lpstr>Office Theme</vt:lpstr>
      <vt:lpstr>Detecting Brain tumors in Magnetic Resonance Imaging (MRI)</vt:lpstr>
      <vt:lpstr>Outlines</vt:lpstr>
      <vt:lpstr>Challenge: Can NN assist a Neuro-oncologist in diagnosing brain tumors? </vt:lpstr>
      <vt:lpstr>Brain Tumor states</vt:lpstr>
      <vt:lpstr>PowerPoint Presentation</vt:lpstr>
      <vt:lpstr>Data preprocessing </vt:lpstr>
      <vt:lpstr>PowerPoint Presentation</vt:lpstr>
      <vt:lpstr>Modeling, Prediction and Evaluation </vt:lpstr>
      <vt:lpstr>Classical models </vt:lpstr>
      <vt:lpstr>Support Vector Machine (SVM)</vt:lpstr>
      <vt:lpstr>SVM  </vt:lpstr>
      <vt:lpstr>K Nearest Neighbors (KNN)  </vt:lpstr>
      <vt:lpstr>KNN</vt:lpstr>
      <vt:lpstr>Naïve Bayesian (NB)  </vt:lpstr>
      <vt:lpstr>NB</vt:lpstr>
      <vt:lpstr>Artificial Neural Networks (ANN) </vt:lpstr>
      <vt:lpstr>PowerPoint Presentation</vt:lpstr>
      <vt:lpstr>Experiments Design and Results for ANN </vt:lpstr>
      <vt:lpstr>PowerPoint Presentation</vt:lpstr>
      <vt:lpstr>PowerPoint Presentation</vt:lpstr>
      <vt:lpstr>Modeling, Prediction and Evaluation - ANN</vt:lpstr>
      <vt:lpstr>Modeling, Prediction and Evaluation - ANN</vt:lpstr>
      <vt:lpstr>Modeling, Prediction and Evaluation - CNN</vt:lpstr>
      <vt:lpstr>Modeling, Prediction and Evaluation - CNN</vt:lpstr>
      <vt:lpstr>Modeling, Prediction and Evaluation - CNN</vt:lpstr>
      <vt:lpstr>Summary and Discussion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zongzhu li</dc:creator>
  <cp:lastModifiedBy>Aziz, Maliha</cp:lastModifiedBy>
  <cp:revision>194</cp:revision>
  <dcterms:created xsi:type="dcterms:W3CDTF">2021-04-21T14:33:25Z</dcterms:created>
  <dcterms:modified xsi:type="dcterms:W3CDTF">2021-06-22T13:41:45Z</dcterms:modified>
</cp:coreProperties>
</file>