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3" r:id="rId4"/>
    <p:sldId id="264" r:id="rId5"/>
    <p:sldId id="258" r:id="rId6"/>
    <p:sldId id="259"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713"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B77A2-B89D-4D4A-8EEB-1D74A107CD75}" type="datetimeFigureOut">
              <a:rPr lang="en-IN" smtClean="0"/>
              <a:t>22-04-2019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EE786-B979-48E1-BCB6-ACA08550D6B6}" type="slidenum">
              <a:rPr lang="en-IN" smtClean="0"/>
              <a:t>‹#›</a:t>
            </a:fld>
            <a:endParaRPr lang="en-IN"/>
          </a:p>
        </p:txBody>
      </p:sp>
    </p:spTree>
    <p:extLst>
      <p:ext uri="{BB962C8B-B14F-4D97-AF65-F5344CB8AC3E}">
        <p14:creationId xmlns:p14="http://schemas.microsoft.com/office/powerpoint/2010/main" val="3491782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researchgate.net/publication/259240183_A_Machine_Learning_Model_for_Stock_Market_Predic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What if the broker is not responding in a critical time? Can we let the chance of a great transaction slip by us like that? What if the stock market is about or crash or the price of my most invested share is going down way too rapidly? I don’t think it’s a risk we should take.</a:t>
            </a:r>
          </a:p>
          <a:p>
            <a:r>
              <a:rPr lang="en-IN" dirty="0"/>
              <a:t>If approved by the Government of a country, a powerful server is used to handle high loads and sufficient security features are added to the application so that real money can be transacted through it, this can solve the redundancy of going through a broker for the more experienced people, while others could still rely on them. This would also inspire people to be more invested in stock markets and financial trading due to process having become a lot easier, and they would also look much more closely at their own transactions as they are responsible for it. Thus, with the increase in business knowledge and transaction frequency, it can help out the economy quite a lot.</a:t>
            </a:r>
          </a:p>
        </p:txBody>
      </p:sp>
      <p:sp>
        <p:nvSpPr>
          <p:cNvPr id="4" name="Slide Number Placeholder 3"/>
          <p:cNvSpPr>
            <a:spLocks noGrp="1"/>
          </p:cNvSpPr>
          <p:nvPr>
            <p:ph type="sldNum" sz="quarter" idx="5"/>
          </p:nvPr>
        </p:nvSpPr>
        <p:spPr/>
        <p:txBody>
          <a:bodyPr/>
          <a:lstStyle/>
          <a:p>
            <a:fld id="{936EE786-B979-48E1-BCB6-ACA08550D6B6}" type="slidenum">
              <a:rPr lang="en-IN" smtClean="0"/>
              <a:t>2</a:t>
            </a:fld>
            <a:endParaRPr lang="en-IN"/>
          </a:p>
        </p:txBody>
      </p:sp>
    </p:spTree>
    <p:extLst>
      <p:ext uri="{BB962C8B-B14F-4D97-AF65-F5344CB8AC3E}">
        <p14:creationId xmlns:p14="http://schemas.microsoft.com/office/powerpoint/2010/main" val="124683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it has already been mentioned, the primary code is written in Python. The following flow diagram will better help explain the concepts</a:t>
            </a:r>
          </a:p>
        </p:txBody>
      </p:sp>
      <p:sp>
        <p:nvSpPr>
          <p:cNvPr id="4" name="Slide Number Placeholder 3"/>
          <p:cNvSpPr>
            <a:spLocks noGrp="1"/>
          </p:cNvSpPr>
          <p:nvPr>
            <p:ph type="sldNum" sz="quarter" idx="5"/>
          </p:nvPr>
        </p:nvSpPr>
        <p:spPr/>
        <p:txBody>
          <a:bodyPr/>
          <a:lstStyle/>
          <a:p>
            <a:fld id="{936EE786-B979-48E1-BCB6-ACA08550D6B6}" type="slidenum">
              <a:rPr lang="en-IN" smtClean="0"/>
              <a:t>3</a:t>
            </a:fld>
            <a:endParaRPr lang="en-IN"/>
          </a:p>
        </p:txBody>
      </p:sp>
    </p:spTree>
    <p:extLst>
      <p:ext uri="{BB962C8B-B14F-4D97-AF65-F5344CB8AC3E}">
        <p14:creationId xmlns:p14="http://schemas.microsoft.com/office/powerpoint/2010/main" val="6590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Flask is used for backend and also to render the webpages; bokeh is used for visualization of the graphs; </a:t>
            </a:r>
            <a:r>
              <a:rPr lang="en-IN" dirty="0" err="1"/>
              <a:t>numpy</a:t>
            </a:r>
            <a:r>
              <a:rPr lang="en-IN" dirty="0"/>
              <a:t> is there for matrix calculations and basic linear regression. Other libraries, as shown on the right are used as one-off modules; CS50 to help interact with the database, which in this case is an SQLite instance, </a:t>
            </a:r>
            <a:r>
              <a:rPr lang="en-IN" dirty="0" err="1"/>
              <a:t>pdfkit</a:t>
            </a:r>
            <a:r>
              <a:rPr lang="en-IN" dirty="0"/>
              <a:t> is used for creating pdf out of html documents, </a:t>
            </a:r>
            <a:r>
              <a:rPr lang="en-IN" dirty="0" err="1"/>
              <a:t>apscheduler</a:t>
            </a:r>
            <a:r>
              <a:rPr lang="en-IN" dirty="0"/>
              <a:t> for running pieces of the code periodically and so on.</a:t>
            </a:r>
          </a:p>
        </p:txBody>
      </p:sp>
      <p:sp>
        <p:nvSpPr>
          <p:cNvPr id="4" name="Slide Number Placeholder 3"/>
          <p:cNvSpPr>
            <a:spLocks noGrp="1"/>
          </p:cNvSpPr>
          <p:nvPr>
            <p:ph type="sldNum" sz="quarter" idx="5"/>
          </p:nvPr>
        </p:nvSpPr>
        <p:spPr/>
        <p:txBody>
          <a:bodyPr/>
          <a:lstStyle/>
          <a:p>
            <a:fld id="{936EE786-B979-48E1-BCB6-ACA08550D6B6}" type="slidenum">
              <a:rPr lang="en-IN" smtClean="0"/>
              <a:t>5</a:t>
            </a:fld>
            <a:endParaRPr lang="en-IN"/>
          </a:p>
        </p:txBody>
      </p:sp>
    </p:spTree>
    <p:extLst>
      <p:ext uri="{BB962C8B-B14F-4D97-AF65-F5344CB8AC3E}">
        <p14:creationId xmlns:p14="http://schemas.microsoft.com/office/powerpoint/2010/main" val="3526607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could also be handled by a CHECK constraint and selecting the domain of the duration to be an integer, but then creating proper error messages would be problematic as it can’t be determined which error caused the insert to fail</a:t>
            </a:r>
          </a:p>
          <a:p>
            <a:r>
              <a:rPr lang="en-IN" dirty="0"/>
              <a:t>We could have also moved this all to application logic, however, and that seems more beneficial in this case as SQLite isn’t that integrated with PL/SQL.</a:t>
            </a:r>
          </a:p>
        </p:txBody>
      </p:sp>
      <p:sp>
        <p:nvSpPr>
          <p:cNvPr id="4" name="Slide Number Placeholder 3"/>
          <p:cNvSpPr>
            <a:spLocks noGrp="1"/>
          </p:cNvSpPr>
          <p:nvPr>
            <p:ph type="sldNum" sz="quarter" idx="5"/>
          </p:nvPr>
        </p:nvSpPr>
        <p:spPr/>
        <p:txBody>
          <a:bodyPr/>
          <a:lstStyle/>
          <a:p>
            <a:fld id="{936EE786-B979-48E1-BCB6-ACA08550D6B6}" type="slidenum">
              <a:rPr lang="en-IN" smtClean="0"/>
              <a:t>6</a:t>
            </a:fld>
            <a:endParaRPr lang="en-IN"/>
          </a:p>
        </p:txBody>
      </p:sp>
    </p:spTree>
    <p:extLst>
      <p:ext uri="{BB962C8B-B14F-4D97-AF65-F5344CB8AC3E}">
        <p14:creationId xmlns:p14="http://schemas.microsoft.com/office/powerpoint/2010/main" val="388351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Get_ads</a:t>
            </a:r>
            <a:r>
              <a:rPr lang="en-IN" dirty="0"/>
              <a:t>. It also performs other functions such as deleting the advertisements that have outlived their duration period. It also stores them in a file so that multiple queries are not made everytime a page loads and thus makes the process highly optimized, since remote procedure calls/GET requests are even slower than disc I/O.</a:t>
            </a:r>
          </a:p>
          <a:p>
            <a:r>
              <a:rPr lang="en-IN" dirty="0"/>
              <a:t>Predict: Saves all the data in a file called </a:t>
            </a:r>
            <a:r>
              <a:rPr lang="en-IN" dirty="0" err="1"/>
              <a:t>data.json</a:t>
            </a:r>
            <a:r>
              <a:rPr lang="en-IN" dirty="0"/>
              <a:t> so that regress can make use of it. I have used a model of share price prediction as described in </a:t>
            </a:r>
            <a:r>
              <a:rPr lang="en-IN" dirty="0">
                <a:hlinkClick r:id="rId3"/>
              </a:rPr>
              <a:t>https://www.researchgate.net/publication/259240183_A_Machine_Learning_Model_for_Stock_Market_Prediction</a:t>
            </a:r>
            <a:r>
              <a:rPr lang="en-IN" dirty="0"/>
              <a:t>, and it has given me pretty accurate results, although that  was not the main focus of the project.</a:t>
            </a:r>
          </a:p>
        </p:txBody>
      </p:sp>
      <p:sp>
        <p:nvSpPr>
          <p:cNvPr id="4" name="Slide Number Placeholder 3"/>
          <p:cNvSpPr>
            <a:spLocks noGrp="1"/>
          </p:cNvSpPr>
          <p:nvPr>
            <p:ph type="sldNum" sz="quarter" idx="5"/>
          </p:nvPr>
        </p:nvSpPr>
        <p:spPr/>
        <p:txBody>
          <a:bodyPr/>
          <a:lstStyle/>
          <a:p>
            <a:fld id="{936EE786-B979-48E1-BCB6-ACA08550D6B6}" type="slidenum">
              <a:rPr lang="en-IN" smtClean="0"/>
              <a:t>7</a:t>
            </a:fld>
            <a:endParaRPr lang="en-IN"/>
          </a:p>
        </p:txBody>
      </p:sp>
    </p:spTree>
    <p:extLst>
      <p:ext uri="{BB962C8B-B14F-4D97-AF65-F5344CB8AC3E}">
        <p14:creationId xmlns:p14="http://schemas.microsoft.com/office/powerpoint/2010/main" val="162362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Index: Which is a complete listing of all the shares he user has ever bought/sold alongside the predicted prices of shares. Options to buy/sell the shares also exist directly from there.</a:t>
            </a:r>
          </a:p>
          <a:p>
            <a:r>
              <a:rPr lang="en-IN" dirty="0"/>
              <a:t>Friend might be necessary in order to quickly inform somebody of a great deal.</a:t>
            </a:r>
          </a:p>
          <a:p>
            <a:r>
              <a:rPr lang="en-IN" dirty="0"/>
              <a:t>History: Options to download a PDF report of the page exists.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Live: The updates of last 10 minutes, in graphical format are shown. Top is determined in terms of transactions (</a:t>
            </a:r>
            <a:r>
              <a:rPr lang="en-IN" dirty="0" err="1"/>
              <a:t>bought+sold</a:t>
            </a:r>
            <a:r>
              <a:rPr lang="en-IN" dirty="0"/>
              <a:t>) of a particular share.</a:t>
            </a:r>
          </a:p>
        </p:txBody>
      </p:sp>
      <p:sp>
        <p:nvSpPr>
          <p:cNvPr id="4" name="Slide Number Placeholder 3"/>
          <p:cNvSpPr>
            <a:spLocks noGrp="1"/>
          </p:cNvSpPr>
          <p:nvPr>
            <p:ph type="sldNum" sz="quarter" idx="5"/>
          </p:nvPr>
        </p:nvSpPr>
        <p:spPr/>
        <p:txBody>
          <a:bodyPr/>
          <a:lstStyle/>
          <a:p>
            <a:fld id="{936EE786-B979-48E1-BCB6-ACA08550D6B6}" type="slidenum">
              <a:rPr lang="en-IN" smtClean="0"/>
              <a:t>8</a:t>
            </a:fld>
            <a:endParaRPr lang="en-IN"/>
          </a:p>
        </p:txBody>
      </p:sp>
    </p:spTree>
    <p:extLst>
      <p:ext uri="{BB962C8B-B14F-4D97-AF65-F5344CB8AC3E}">
        <p14:creationId xmlns:p14="http://schemas.microsoft.com/office/powerpoint/2010/main" val="148602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However, it doesn’t mean it is less important; it signifies that it is used as efficiently as possible and only when necessary.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PL/SQL has obviously not been used since it is not an ORACLE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Let’s assume the project grows so much that we need distributed databases and multiple tables to keep track of them all. Even before this application connects to any database, it uses the regional identifier of a person from his location, or guesses/caches it based on the shares he transacts, so it can auto switch databases and cross-query without any intervention from DBMS administrators, if a mapping of zones to transactions is done. The file structure as mentioned in in the files already optimize queries and all relations are in 3NF form, which makes it efficient.</a:t>
            </a:r>
          </a:p>
        </p:txBody>
      </p:sp>
      <p:sp>
        <p:nvSpPr>
          <p:cNvPr id="4" name="Slide Number Placeholder 3"/>
          <p:cNvSpPr>
            <a:spLocks noGrp="1"/>
          </p:cNvSpPr>
          <p:nvPr>
            <p:ph type="sldNum" sz="quarter" idx="5"/>
          </p:nvPr>
        </p:nvSpPr>
        <p:spPr/>
        <p:txBody>
          <a:bodyPr/>
          <a:lstStyle/>
          <a:p>
            <a:fld id="{936EE786-B979-48E1-BCB6-ACA08550D6B6}" type="slidenum">
              <a:rPr lang="en-IN" smtClean="0"/>
              <a:t>9</a:t>
            </a:fld>
            <a:endParaRPr lang="en-IN"/>
          </a:p>
        </p:txBody>
      </p:sp>
    </p:spTree>
    <p:extLst>
      <p:ext uri="{BB962C8B-B14F-4D97-AF65-F5344CB8AC3E}">
        <p14:creationId xmlns:p14="http://schemas.microsoft.com/office/powerpoint/2010/main" val="758636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4/22/2019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4/22/2019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FEEC-4B78-4FEF-B1C0-B5E8CC200284}"/>
              </a:ext>
            </a:extLst>
          </p:cNvPr>
          <p:cNvSpPr>
            <a:spLocks noGrp="1"/>
          </p:cNvSpPr>
          <p:nvPr>
            <p:ph type="ctrTitle"/>
          </p:nvPr>
        </p:nvSpPr>
        <p:spPr>
          <a:xfrm>
            <a:off x="1154955" y="1847942"/>
            <a:ext cx="8825658" cy="2677648"/>
          </a:xfrm>
        </p:spPr>
        <p:txBody>
          <a:bodyPr/>
          <a:lstStyle/>
          <a:p>
            <a:r>
              <a:rPr lang="en-IN" dirty="0"/>
              <a:t>Database Management Systems Lab Project</a:t>
            </a:r>
          </a:p>
        </p:txBody>
      </p:sp>
      <p:sp>
        <p:nvSpPr>
          <p:cNvPr id="3" name="Subtitle 2">
            <a:extLst>
              <a:ext uri="{FF2B5EF4-FFF2-40B4-BE49-F238E27FC236}">
                <a16:creationId xmlns:a16="http://schemas.microsoft.com/office/drawing/2014/main" id="{249A6D75-6AD9-4DA5-A02A-7B2794B74079}"/>
              </a:ext>
            </a:extLst>
          </p:cNvPr>
          <p:cNvSpPr>
            <a:spLocks noGrp="1"/>
          </p:cNvSpPr>
          <p:nvPr>
            <p:ph type="subTitle" idx="1"/>
          </p:nvPr>
        </p:nvSpPr>
        <p:spPr/>
        <p:txBody>
          <a:bodyPr/>
          <a:lstStyle/>
          <a:p>
            <a:r>
              <a:rPr lang="en-IN" i="1" cap="none" dirty="0">
                <a:solidFill>
                  <a:schemeClr val="bg1"/>
                </a:solidFill>
              </a:rPr>
              <a:t>Presentation by Aditya Pal (16CS01017)</a:t>
            </a:r>
          </a:p>
        </p:txBody>
      </p:sp>
    </p:spTree>
    <p:extLst>
      <p:ext uri="{BB962C8B-B14F-4D97-AF65-F5344CB8AC3E}">
        <p14:creationId xmlns:p14="http://schemas.microsoft.com/office/powerpoint/2010/main" val="4022484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9E2D-60CC-4946-9C10-541D29FDDF93}"/>
              </a:ext>
            </a:extLst>
          </p:cNvPr>
          <p:cNvSpPr>
            <a:spLocks noGrp="1"/>
          </p:cNvSpPr>
          <p:nvPr>
            <p:ph type="ctrTitle"/>
          </p:nvPr>
        </p:nvSpPr>
        <p:spPr>
          <a:xfrm>
            <a:off x="1683171" y="741796"/>
            <a:ext cx="8825658" cy="2677648"/>
          </a:xfrm>
        </p:spPr>
        <p:txBody>
          <a:bodyPr/>
          <a:lstStyle/>
          <a:p>
            <a:r>
              <a:rPr lang="en-IN" sz="7000" dirty="0"/>
              <a:t>Thank You</a:t>
            </a:r>
          </a:p>
        </p:txBody>
      </p:sp>
      <p:sp>
        <p:nvSpPr>
          <p:cNvPr id="3" name="Subtitle 2">
            <a:extLst>
              <a:ext uri="{FF2B5EF4-FFF2-40B4-BE49-F238E27FC236}">
                <a16:creationId xmlns:a16="http://schemas.microsoft.com/office/drawing/2014/main" id="{BFCD9835-0516-4CB4-ADC2-AA59911445BD}"/>
              </a:ext>
            </a:extLst>
          </p:cNvPr>
          <p:cNvSpPr>
            <a:spLocks noGrp="1"/>
          </p:cNvSpPr>
          <p:nvPr>
            <p:ph type="subTitle" idx="1"/>
          </p:nvPr>
        </p:nvSpPr>
        <p:spPr>
          <a:xfrm>
            <a:off x="1683171" y="3419444"/>
            <a:ext cx="8825658" cy="861420"/>
          </a:xfrm>
        </p:spPr>
        <p:txBody>
          <a:bodyPr/>
          <a:lstStyle/>
          <a:p>
            <a:r>
              <a:rPr lang="en-IN" cap="none" dirty="0">
                <a:solidFill>
                  <a:schemeClr val="bg1"/>
                </a:solidFill>
              </a:rPr>
              <a:t>Let’s go to the demonstration already, shall we?</a:t>
            </a:r>
          </a:p>
        </p:txBody>
      </p:sp>
    </p:spTree>
    <p:extLst>
      <p:ext uri="{BB962C8B-B14F-4D97-AF65-F5344CB8AC3E}">
        <p14:creationId xmlns:p14="http://schemas.microsoft.com/office/powerpoint/2010/main" val="25518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375E-3153-4567-9442-FE2813D6FD89}"/>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D642D79E-1699-4666-87A3-D8BAF307F9A3}"/>
              </a:ext>
            </a:extLst>
          </p:cNvPr>
          <p:cNvSpPr>
            <a:spLocks noGrp="1"/>
          </p:cNvSpPr>
          <p:nvPr>
            <p:ph idx="1"/>
          </p:nvPr>
        </p:nvSpPr>
        <p:spPr/>
        <p:txBody>
          <a:bodyPr/>
          <a:lstStyle/>
          <a:p>
            <a:r>
              <a:rPr lang="en-IN" dirty="0"/>
              <a:t>In the real world, when we want to trade in the stock market, we have to go through a broker who sets up all the processes for us. However, sometimes that becomes inefficient.</a:t>
            </a:r>
          </a:p>
          <a:p>
            <a:r>
              <a:rPr lang="en-IN" dirty="0"/>
              <a:t>This application is an attempt to address that issue, as it emulates a stock-trading platform where you can perform such transactions, without any intermediary at all.</a:t>
            </a:r>
          </a:p>
          <a:p>
            <a:r>
              <a:rPr lang="en-IN" dirty="0"/>
              <a:t>Key features such as advertisements, sending email notifications, prediction of share prices, live update of prices etc. are also included.</a:t>
            </a:r>
          </a:p>
        </p:txBody>
      </p:sp>
    </p:spTree>
    <p:extLst>
      <p:ext uri="{BB962C8B-B14F-4D97-AF65-F5344CB8AC3E}">
        <p14:creationId xmlns:p14="http://schemas.microsoft.com/office/powerpoint/2010/main" val="417089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96E2-CE76-4951-ADEF-1549F7BA2C13}"/>
              </a:ext>
            </a:extLst>
          </p:cNvPr>
          <p:cNvSpPr>
            <a:spLocks noGrp="1"/>
          </p:cNvSpPr>
          <p:nvPr>
            <p:ph type="title"/>
          </p:nvPr>
        </p:nvSpPr>
        <p:spPr/>
        <p:txBody>
          <a:bodyPr/>
          <a:lstStyle/>
          <a:p>
            <a:pPr algn="ctr"/>
            <a:r>
              <a:rPr lang="en-IN" dirty="0"/>
              <a:t>Flow Diagram</a:t>
            </a:r>
          </a:p>
        </p:txBody>
      </p:sp>
      <p:pic>
        <p:nvPicPr>
          <p:cNvPr id="7" name="Content Placeholder 6">
            <a:extLst>
              <a:ext uri="{FF2B5EF4-FFF2-40B4-BE49-F238E27FC236}">
                <a16:creationId xmlns:a16="http://schemas.microsoft.com/office/drawing/2014/main" id="{071EBB8D-D9FA-4E61-924F-1CA60509EF92}"/>
              </a:ext>
            </a:extLst>
          </p:cNvPr>
          <p:cNvPicPr>
            <a:picLocks noGrp="1" noChangeAspect="1"/>
          </p:cNvPicPr>
          <p:nvPr>
            <p:ph idx="1"/>
          </p:nvPr>
        </p:nvPicPr>
        <p:blipFill>
          <a:blip r:embed="rId3"/>
          <a:stretch>
            <a:fillRect/>
          </a:stretch>
        </p:blipFill>
        <p:spPr>
          <a:xfrm>
            <a:off x="1904482" y="2307771"/>
            <a:ext cx="8011885" cy="4550229"/>
          </a:xfrm>
        </p:spPr>
      </p:pic>
    </p:spTree>
    <p:extLst>
      <p:ext uri="{BB962C8B-B14F-4D97-AF65-F5344CB8AC3E}">
        <p14:creationId xmlns:p14="http://schemas.microsoft.com/office/powerpoint/2010/main" val="394083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Table 54">
            <a:extLst>
              <a:ext uri="{FF2B5EF4-FFF2-40B4-BE49-F238E27FC236}">
                <a16:creationId xmlns:a16="http://schemas.microsoft.com/office/drawing/2014/main" id="{F01C22D2-7DD4-472C-AFEF-BFFDD2778B36}"/>
              </a:ext>
            </a:extLst>
          </p:cNvPr>
          <p:cNvGraphicFramePr>
            <a:graphicFrameLocks noGrp="1"/>
          </p:cNvGraphicFramePr>
          <p:nvPr>
            <p:extLst>
              <p:ext uri="{D42A27DB-BD31-4B8C-83A1-F6EECF244321}">
                <p14:modId xmlns:p14="http://schemas.microsoft.com/office/powerpoint/2010/main" val="1203288396"/>
              </p:ext>
            </p:extLst>
          </p:nvPr>
        </p:nvGraphicFramePr>
        <p:xfrm>
          <a:off x="556592" y="1004295"/>
          <a:ext cx="10271063" cy="365760"/>
        </p:xfrm>
        <a:graphic>
          <a:graphicData uri="http://schemas.openxmlformats.org/drawingml/2006/table">
            <a:tbl>
              <a:tblPr firstRow="1" bandRow="1">
                <a:tableStyleId>{5C22544A-7EE6-4342-B048-85BDC9FD1C3A}</a:tableStyleId>
              </a:tblPr>
              <a:tblGrid>
                <a:gridCol w="1127065">
                  <a:extLst>
                    <a:ext uri="{9D8B030D-6E8A-4147-A177-3AD203B41FA5}">
                      <a16:colId xmlns:a16="http://schemas.microsoft.com/office/drawing/2014/main" val="1387549778"/>
                    </a:ext>
                  </a:extLst>
                </a:gridCol>
                <a:gridCol w="2013424">
                  <a:extLst>
                    <a:ext uri="{9D8B030D-6E8A-4147-A177-3AD203B41FA5}">
                      <a16:colId xmlns:a16="http://schemas.microsoft.com/office/drawing/2014/main" val="1447926610"/>
                    </a:ext>
                  </a:extLst>
                </a:gridCol>
                <a:gridCol w="1168201">
                  <a:extLst>
                    <a:ext uri="{9D8B030D-6E8A-4147-A177-3AD203B41FA5}">
                      <a16:colId xmlns:a16="http://schemas.microsoft.com/office/drawing/2014/main" val="2393603223"/>
                    </a:ext>
                  </a:extLst>
                </a:gridCol>
                <a:gridCol w="1486800">
                  <a:extLst>
                    <a:ext uri="{9D8B030D-6E8A-4147-A177-3AD203B41FA5}">
                      <a16:colId xmlns:a16="http://schemas.microsoft.com/office/drawing/2014/main" val="3490030437"/>
                    </a:ext>
                  </a:extLst>
                </a:gridCol>
                <a:gridCol w="834428">
                  <a:extLst>
                    <a:ext uri="{9D8B030D-6E8A-4147-A177-3AD203B41FA5}">
                      <a16:colId xmlns:a16="http://schemas.microsoft.com/office/drawing/2014/main" val="3804903799"/>
                    </a:ext>
                  </a:extLst>
                </a:gridCol>
                <a:gridCol w="1198543">
                  <a:extLst>
                    <a:ext uri="{9D8B030D-6E8A-4147-A177-3AD203B41FA5}">
                      <a16:colId xmlns:a16="http://schemas.microsoft.com/office/drawing/2014/main" val="4184604032"/>
                    </a:ext>
                  </a:extLst>
                </a:gridCol>
                <a:gridCol w="1289573">
                  <a:extLst>
                    <a:ext uri="{9D8B030D-6E8A-4147-A177-3AD203B41FA5}">
                      <a16:colId xmlns:a16="http://schemas.microsoft.com/office/drawing/2014/main" val="4188622111"/>
                    </a:ext>
                  </a:extLst>
                </a:gridCol>
                <a:gridCol w="1153029">
                  <a:extLst>
                    <a:ext uri="{9D8B030D-6E8A-4147-A177-3AD203B41FA5}">
                      <a16:colId xmlns:a16="http://schemas.microsoft.com/office/drawing/2014/main" val="766223400"/>
                    </a:ext>
                  </a:extLst>
                </a:gridCol>
              </a:tblGrid>
              <a:tr h="0">
                <a:tc>
                  <a:txBody>
                    <a:bodyPr/>
                    <a:lstStyle/>
                    <a:p>
                      <a:r>
                        <a:rPr lang="en-IN" u="sng" dirty="0">
                          <a:solidFill>
                            <a:schemeClr val="tx1"/>
                          </a:solidFill>
                        </a:rPr>
                        <a:t>symbol</a:t>
                      </a:r>
                    </a:p>
                  </a:txBody>
                  <a:tcPr>
                    <a:solidFill>
                      <a:schemeClr val="bg2"/>
                    </a:solidFill>
                  </a:tcPr>
                </a:tc>
                <a:tc>
                  <a:txBody>
                    <a:bodyPr/>
                    <a:lstStyle/>
                    <a:p>
                      <a:r>
                        <a:rPr lang="en-IN" dirty="0">
                          <a:solidFill>
                            <a:schemeClr val="tx1"/>
                          </a:solidFill>
                        </a:rPr>
                        <a:t>imagesource</a:t>
                      </a:r>
                    </a:p>
                  </a:txBody>
                  <a:tcPr>
                    <a:solidFill>
                      <a:schemeClr val="bg2"/>
                    </a:solidFill>
                  </a:tcPr>
                </a:tc>
                <a:tc>
                  <a:txBody>
                    <a:bodyPr/>
                    <a:lstStyle/>
                    <a:p>
                      <a:r>
                        <a:rPr lang="en-IN" dirty="0">
                          <a:solidFill>
                            <a:schemeClr val="tx1"/>
                          </a:solidFill>
                        </a:rPr>
                        <a:t>alttext</a:t>
                      </a:r>
                    </a:p>
                  </a:txBody>
                  <a:tcPr>
                    <a:solidFill>
                      <a:schemeClr val="bg2"/>
                    </a:solidFill>
                  </a:tcPr>
                </a:tc>
                <a:tc>
                  <a:txBody>
                    <a:bodyPr/>
                    <a:lstStyle/>
                    <a:p>
                      <a:r>
                        <a:rPr lang="en-IN" dirty="0">
                          <a:solidFill>
                            <a:schemeClr val="tx1"/>
                          </a:solidFill>
                        </a:rPr>
                        <a:t>description</a:t>
                      </a:r>
                    </a:p>
                  </a:txBody>
                  <a:tcPr>
                    <a:solidFill>
                      <a:schemeClr val="bg2"/>
                    </a:solidFill>
                  </a:tcPr>
                </a:tc>
                <a:tc>
                  <a:txBody>
                    <a:bodyPr/>
                    <a:lstStyle/>
                    <a:p>
                      <a:r>
                        <a:rPr lang="en-IN" dirty="0">
                          <a:solidFill>
                            <a:schemeClr val="tx1"/>
                          </a:solidFill>
                        </a:rPr>
                        <a:t>link</a:t>
                      </a:r>
                    </a:p>
                  </a:txBody>
                  <a:tcPr>
                    <a:solidFill>
                      <a:schemeClr val="bg2"/>
                    </a:solidFill>
                  </a:tcPr>
                </a:tc>
                <a:tc>
                  <a:txBody>
                    <a:bodyPr/>
                    <a:lstStyle/>
                    <a:p>
                      <a:r>
                        <a:rPr lang="en-IN" dirty="0">
                          <a:solidFill>
                            <a:schemeClr val="tx1"/>
                          </a:solidFill>
                        </a:rPr>
                        <a:t>priority</a:t>
                      </a:r>
                    </a:p>
                  </a:txBody>
                  <a:tcPr>
                    <a:solidFill>
                      <a:schemeClr val="bg2"/>
                    </a:solidFill>
                  </a:tcPr>
                </a:tc>
                <a:tc>
                  <a:txBody>
                    <a:bodyPr/>
                    <a:lstStyle/>
                    <a:p>
                      <a:r>
                        <a:rPr lang="en-IN" dirty="0">
                          <a:solidFill>
                            <a:schemeClr val="tx1"/>
                          </a:solidFill>
                        </a:rPr>
                        <a:t>duration</a:t>
                      </a:r>
                    </a:p>
                  </a:txBody>
                  <a:tcPr>
                    <a:solidFill>
                      <a:schemeClr val="bg2"/>
                    </a:solidFill>
                  </a:tcPr>
                </a:tc>
                <a:tc>
                  <a:txBody>
                    <a:bodyPr/>
                    <a:lstStyle/>
                    <a:p>
                      <a:r>
                        <a:rPr lang="en-IN" dirty="0">
                          <a:solidFill>
                            <a:schemeClr val="tx1"/>
                          </a:solidFill>
                        </a:rPr>
                        <a:t>created</a:t>
                      </a:r>
                    </a:p>
                  </a:txBody>
                  <a:tcPr>
                    <a:solidFill>
                      <a:schemeClr val="bg2"/>
                    </a:solidFill>
                  </a:tcPr>
                </a:tc>
                <a:extLst>
                  <a:ext uri="{0D108BD9-81ED-4DB2-BD59-A6C34878D82A}">
                    <a16:rowId xmlns:a16="http://schemas.microsoft.com/office/drawing/2014/main" val="1930975688"/>
                  </a:ext>
                </a:extLst>
              </a:tr>
            </a:tbl>
          </a:graphicData>
        </a:graphic>
      </p:graphicFrame>
      <p:graphicFrame>
        <p:nvGraphicFramePr>
          <p:cNvPr id="56" name="Table 55">
            <a:extLst>
              <a:ext uri="{FF2B5EF4-FFF2-40B4-BE49-F238E27FC236}">
                <a16:creationId xmlns:a16="http://schemas.microsoft.com/office/drawing/2014/main" id="{ABECD3DC-2951-48AE-84AB-28B95E6A88CB}"/>
              </a:ext>
            </a:extLst>
          </p:cNvPr>
          <p:cNvGraphicFramePr>
            <a:graphicFrameLocks noGrp="1"/>
          </p:cNvGraphicFramePr>
          <p:nvPr>
            <p:extLst>
              <p:ext uri="{D42A27DB-BD31-4B8C-83A1-F6EECF244321}">
                <p14:modId xmlns:p14="http://schemas.microsoft.com/office/powerpoint/2010/main" val="3977049966"/>
              </p:ext>
            </p:extLst>
          </p:nvPr>
        </p:nvGraphicFramePr>
        <p:xfrm>
          <a:off x="1444487" y="1766588"/>
          <a:ext cx="8128002" cy="370840"/>
        </p:xfrm>
        <a:graphic>
          <a:graphicData uri="http://schemas.openxmlformats.org/drawingml/2006/table">
            <a:tbl>
              <a:tblPr firstRow="1" bandRow="1">
                <a:tableStyleId>{F5AB1C69-6EDB-4FF4-983F-18BD219EF322}</a:tableStyleId>
              </a:tblPr>
              <a:tblGrid>
                <a:gridCol w="1354667">
                  <a:extLst>
                    <a:ext uri="{9D8B030D-6E8A-4147-A177-3AD203B41FA5}">
                      <a16:colId xmlns:a16="http://schemas.microsoft.com/office/drawing/2014/main" val="3431378994"/>
                    </a:ext>
                  </a:extLst>
                </a:gridCol>
                <a:gridCol w="1354667">
                  <a:extLst>
                    <a:ext uri="{9D8B030D-6E8A-4147-A177-3AD203B41FA5}">
                      <a16:colId xmlns:a16="http://schemas.microsoft.com/office/drawing/2014/main" val="852867651"/>
                    </a:ext>
                  </a:extLst>
                </a:gridCol>
                <a:gridCol w="1354667">
                  <a:extLst>
                    <a:ext uri="{9D8B030D-6E8A-4147-A177-3AD203B41FA5}">
                      <a16:colId xmlns:a16="http://schemas.microsoft.com/office/drawing/2014/main" val="5167212"/>
                    </a:ext>
                  </a:extLst>
                </a:gridCol>
                <a:gridCol w="1354667">
                  <a:extLst>
                    <a:ext uri="{9D8B030D-6E8A-4147-A177-3AD203B41FA5}">
                      <a16:colId xmlns:a16="http://schemas.microsoft.com/office/drawing/2014/main" val="3536995262"/>
                    </a:ext>
                  </a:extLst>
                </a:gridCol>
                <a:gridCol w="1354667">
                  <a:extLst>
                    <a:ext uri="{9D8B030D-6E8A-4147-A177-3AD203B41FA5}">
                      <a16:colId xmlns:a16="http://schemas.microsoft.com/office/drawing/2014/main" val="2753882037"/>
                    </a:ext>
                  </a:extLst>
                </a:gridCol>
                <a:gridCol w="1354667">
                  <a:extLst>
                    <a:ext uri="{9D8B030D-6E8A-4147-A177-3AD203B41FA5}">
                      <a16:colId xmlns:a16="http://schemas.microsoft.com/office/drawing/2014/main" val="1952550807"/>
                    </a:ext>
                  </a:extLst>
                </a:gridCol>
              </a:tblGrid>
              <a:tr h="370840">
                <a:tc>
                  <a:txBody>
                    <a:bodyPr/>
                    <a:lstStyle/>
                    <a:p>
                      <a:r>
                        <a:rPr lang="en-IN" u="sng" dirty="0">
                          <a:solidFill>
                            <a:schemeClr val="tx1"/>
                          </a:solidFill>
                        </a:rPr>
                        <a:t>uid</a:t>
                      </a:r>
                    </a:p>
                  </a:txBody>
                  <a:tcPr>
                    <a:solidFill>
                      <a:schemeClr val="bg1">
                        <a:lumMod val="85000"/>
                      </a:schemeClr>
                    </a:solidFill>
                  </a:tcPr>
                </a:tc>
                <a:tc>
                  <a:txBody>
                    <a:bodyPr/>
                    <a:lstStyle/>
                    <a:p>
                      <a:r>
                        <a:rPr lang="en-IN" dirty="0">
                          <a:solidFill>
                            <a:schemeClr val="tx1"/>
                          </a:solidFill>
                        </a:rPr>
                        <a:t>f1</a:t>
                      </a:r>
                    </a:p>
                  </a:txBody>
                  <a:tcPr>
                    <a:solidFill>
                      <a:schemeClr val="bg1">
                        <a:lumMod val="85000"/>
                      </a:schemeClr>
                    </a:solidFill>
                  </a:tcPr>
                </a:tc>
                <a:tc>
                  <a:txBody>
                    <a:bodyPr/>
                    <a:lstStyle/>
                    <a:p>
                      <a:r>
                        <a:rPr lang="en-IN" dirty="0">
                          <a:solidFill>
                            <a:schemeClr val="tx1"/>
                          </a:solidFill>
                        </a:rPr>
                        <a:t>f2</a:t>
                      </a:r>
                    </a:p>
                  </a:txBody>
                  <a:tcPr>
                    <a:solidFill>
                      <a:schemeClr val="bg1">
                        <a:lumMod val="85000"/>
                      </a:schemeClr>
                    </a:solidFill>
                  </a:tcPr>
                </a:tc>
                <a:tc>
                  <a:txBody>
                    <a:bodyPr/>
                    <a:lstStyle/>
                    <a:p>
                      <a:r>
                        <a:rPr lang="en-IN" dirty="0">
                          <a:solidFill>
                            <a:schemeClr val="tx1"/>
                          </a:solidFill>
                        </a:rPr>
                        <a:t>f3</a:t>
                      </a:r>
                    </a:p>
                  </a:txBody>
                  <a:tcPr>
                    <a:solidFill>
                      <a:schemeClr val="bg1">
                        <a:lumMod val="85000"/>
                      </a:schemeClr>
                    </a:solidFill>
                  </a:tcPr>
                </a:tc>
                <a:tc>
                  <a:txBody>
                    <a:bodyPr/>
                    <a:lstStyle/>
                    <a:p>
                      <a:r>
                        <a:rPr lang="en-IN" dirty="0">
                          <a:solidFill>
                            <a:schemeClr val="tx1"/>
                          </a:solidFill>
                        </a:rPr>
                        <a:t>f4</a:t>
                      </a:r>
                    </a:p>
                  </a:txBody>
                  <a:tcPr>
                    <a:solidFill>
                      <a:schemeClr val="bg1">
                        <a:lumMod val="85000"/>
                      </a:schemeClr>
                    </a:solidFill>
                  </a:tcPr>
                </a:tc>
                <a:tc>
                  <a:txBody>
                    <a:bodyPr/>
                    <a:lstStyle/>
                    <a:p>
                      <a:r>
                        <a:rPr lang="en-IN" dirty="0">
                          <a:solidFill>
                            <a:schemeClr val="tx1"/>
                          </a:solidFill>
                        </a:rPr>
                        <a:t>f5</a:t>
                      </a:r>
                    </a:p>
                  </a:txBody>
                  <a:tcPr>
                    <a:solidFill>
                      <a:schemeClr val="bg1">
                        <a:lumMod val="85000"/>
                      </a:schemeClr>
                    </a:solidFill>
                  </a:tcPr>
                </a:tc>
                <a:extLst>
                  <a:ext uri="{0D108BD9-81ED-4DB2-BD59-A6C34878D82A}">
                    <a16:rowId xmlns:a16="http://schemas.microsoft.com/office/drawing/2014/main" val="366708844"/>
                  </a:ext>
                </a:extLst>
              </a:tr>
            </a:tbl>
          </a:graphicData>
        </a:graphic>
      </p:graphicFrame>
      <p:graphicFrame>
        <p:nvGraphicFramePr>
          <p:cNvPr id="57" name="Table 56">
            <a:extLst>
              <a:ext uri="{FF2B5EF4-FFF2-40B4-BE49-F238E27FC236}">
                <a16:creationId xmlns:a16="http://schemas.microsoft.com/office/drawing/2014/main" id="{51BE5CB1-0628-44D1-8331-3DEA46FE0F07}"/>
              </a:ext>
            </a:extLst>
          </p:cNvPr>
          <p:cNvGraphicFramePr>
            <a:graphicFrameLocks noGrp="1"/>
          </p:cNvGraphicFramePr>
          <p:nvPr>
            <p:extLst>
              <p:ext uri="{D42A27DB-BD31-4B8C-83A1-F6EECF244321}">
                <p14:modId xmlns:p14="http://schemas.microsoft.com/office/powerpoint/2010/main" val="3934533341"/>
              </p:ext>
            </p:extLst>
          </p:nvPr>
        </p:nvGraphicFramePr>
        <p:xfrm>
          <a:off x="1444486" y="2720669"/>
          <a:ext cx="1987827" cy="370840"/>
        </p:xfrm>
        <a:graphic>
          <a:graphicData uri="http://schemas.openxmlformats.org/drawingml/2006/table">
            <a:tbl>
              <a:tblPr firstRow="1" bandRow="1">
                <a:tableStyleId>{F5AB1C69-6EDB-4FF4-983F-18BD219EF322}</a:tableStyleId>
              </a:tblPr>
              <a:tblGrid>
                <a:gridCol w="1081000">
                  <a:extLst>
                    <a:ext uri="{9D8B030D-6E8A-4147-A177-3AD203B41FA5}">
                      <a16:colId xmlns:a16="http://schemas.microsoft.com/office/drawing/2014/main" val="3265827651"/>
                    </a:ext>
                  </a:extLst>
                </a:gridCol>
                <a:gridCol w="906827">
                  <a:extLst>
                    <a:ext uri="{9D8B030D-6E8A-4147-A177-3AD203B41FA5}">
                      <a16:colId xmlns:a16="http://schemas.microsoft.com/office/drawing/2014/main" val="332846395"/>
                    </a:ext>
                  </a:extLst>
                </a:gridCol>
              </a:tblGrid>
              <a:tr h="370840">
                <a:tc>
                  <a:txBody>
                    <a:bodyPr/>
                    <a:lstStyle/>
                    <a:p>
                      <a:r>
                        <a:rPr lang="en-IN" u="sng" dirty="0">
                          <a:solidFill>
                            <a:schemeClr val="tx1"/>
                          </a:solidFill>
                        </a:rPr>
                        <a:t>symbol</a:t>
                      </a:r>
                      <a:endParaRPr lang="en-IN" dirty="0">
                        <a:solidFill>
                          <a:schemeClr val="tx1"/>
                        </a:solidFill>
                      </a:endParaRPr>
                    </a:p>
                  </a:txBody>
                  <a:tcPr>
                    <a:solidFill>
                      <a:schemeClr val="bg1">
                        <a:lumMod val="85000"/>
                      </a:schemeClr>
                    </a:solidFill>
                  </a:tcPr>
                </a:tc>
                <a:tc>
                  <a:txBody>
                    <a:bodyPr/>
                    <a:lstStyle/>
                    <a:p>
                      <a:r>
                        <a:rPr lang="en-IN" dirty="0">
                          <a:solidFill>
                            <a:schemeClr val="tx1"/>
                          </a:solidFill>
                        </a:rPr>
                        <a:t>price</a:t>
                      </a:r>
                    </a:p>
                  </a:txBody>
                  <a:tcPr>
                    <a:solidFill>
                      <a:schemeClr val="bg1">
                        <a:lumMod val="85000"/>
                      </a:schemeClr>
                    </a:solidFill>
                  </a:tcPr>
                </a:tc>
                <a:extLst>
                  <a:ext uri="{0D108BD9-81ED-4DB2-BD59-A6C34878D82A}">
                    <a16:rowId xmlns:a16="http://schemas.microsoft.com/office/drawing/2014/main" val="1289785319"/>
                  </a:ext>
                </a:extLst>
              </a:tr>
            </a:tbl>
          </a:graphicData>
        </a:graphic>
      </p:graphicFrame>
      <p:graphicFrame>
        <p:nvGraphicFramePr>
          <p:cNvPr id="58" name="Table 57">
            <a:extLst>
              <a:ext uri="{FF2B5EF4-FFF2-40B4-BE49-F238E27FC236}">
                <a16:creationId xmlns:a16="http://schemas.microsoft.com/office/drawing/2014/main" id="{F77D67F0-F6BB-4CB0-8204-1E1DF3E36A30}"/>
              </a:ext>
            </a:extLst>
          </p:cNvPr>
          <p:cNvGraphicFramePr>
            <a:graphicFrameLocks noGrp="1"/>
          </p:cNvGraphicFramePr>
          <p:nvPr>
            <p:extLst>
              <p:ext uri="{D42A27DB-BD31-4B8C-83A1-F6EECF244321}">
                <p14:modId xmlns:p14="http://schemas.microsoft.com/office/powerpoint/2010/main" val="3628267025"/>
              </p:ext>
            </p:extLst>
          </p:nvPr>
        </p:nvGraphicFramePr>
        <p:xfrm>
          <a:off x="1444485" y="3489330"/>
          <a:ext cx="9383161" cy="370840"/>
        </p:xfrm>
        <a:graphic>
          <a:graphicData uri="http://schemas.openxmlformats.org/drawingml/2006/table">
            <a:tbl>
              <a:tblPr firstRow="1" bandRow="1">
                <a:tableStyleId>{F5AB1C69-6EDB-4FF4-983F-18BD219EF322}</a:tableStyleId>
              </a:tblPr>
              <a:tblGrid>
                <a:gridCol w="1563860">
                  <a:extLst>
                    <a:ext uri="{9D8B030D-6E8A-4147-A177-3AD203B41FA5}">
                      <a16:colId xmlns:a16="http://schemas.microsoft.com/office/drawing/2014/main" val="3265827651"/>
                    </a:ext>
                  </a:extLst>
                </a:gridCol>
                <a:gridCol w="1563860">
                  <a:extLst>
                    <a:ext uri="{9D8B030D-6E8A-4147-A177-3AD203B41FA5}">
                      <a16:colId xmlns:a16="http://schemas.microsoft.com/office/drawing/2014/main" val="1980167598"/>
                    </a:ext>
                  </a:extLst>
                </a:gridCol>
                <a:gridCol w="1563860">
                  <a:extLst>
                    <a:ext uri="{9D8B030D-6E8A-4147-A177-3AD203B41FA5}">
                      <a16:colId xmlns:a16="http://schemas.microsoft.com/office/drawing/2014/main" val="1128021012"/>
                    </a:ext>
                  </a:extLst>
                </a:gridCol>
                <a:gridCol w="1137198">
                  <a:extLst>
                    <a:ext uri="{9D8B030D-6E8A-4147-A177-3AD203B41FA5}">
                      <a16:colId xmlns:a16="http://schemas.microsoft.com/office/drawing/2014/main" val="1641372326"/>
                    </a:ext>
                  </a:extLst>
                </a:gridCol>
                <a:gridCol w="1990523">
                  <a:extLst>
                    <a:ext uri="{9D8B030D-6E8A-4147-A177-3AD203B41FA5}">
                      <a16:colId xmlns:a16="http://schemas.microsoft.com/office/drawing/2014/main" val="2179427446"/>
                    </a:ext>
                  </a:extLst>
                </a:gridCol>
                <a:gridCol w="1563860">
                  <a:extLst>
                    <a:ext uri="{9D8B030D-6E8A-4147-A177-3AD203B41FA5}">
                      <a16:colId xmlns:a16="http://schemas.microsoft.com/office/drawing/2014/main" val="332846395"/>
                    </a:ext>
                  </a:extLst>
                </a:gridCol>
              </a:tblGrid>
              <a:tr h="370840">
                <a:tc>
                  <a:txBody>
                    <a:bodyPr/>
                    <a:lstStyle/>
                    <a:p>
                      <a:r>
                        <a:rPr lang="en-IN" u="sng" dirty="0">
                          <a:solidFill>
                            <a:schemeClr val="tx1"/>
                          </a:solidFill>
                        </a:rPr>
                        <a:t>id</a:t>
                      </a:r>
                    </a:p>
                  </a:txBody>
                  <a:tcPr>
                    <a:solidFill>
                      <a:schemeClr val="bg1">
                        <a:lumMod val="85000"/>
                      </a:schemeClr>
                    </a:solidFill>
                  </a:tcPr>
                </a:tc>
                <a:tc>
                  <a:txBody>
                    <a:bodyPr/>
                    <a:lstStyle/>
                    <a:p>
                      <a:r>
                        <a:rPr lang="en-IN" dirty="0">
                          <a:solidFill>
                            <a:schemeClr val="tx1"/>
                          </a:solidFill>
                        </a:rPr>
                        <a:t>user_id</a:t>
                      </a:r>
                    </a:p>
                  </a:txBody>
                  <a:tcPr>
                    <a:solidFill>
                      <a:schemeClr val="bg1">
                        <a:lumMod val="85000"/>
                      </a:schemeClr>
                    </a:solidFill>
                  </a:tcPr>
                </a:tc>
                <a:tc>
                  <a:txBody>
                    <a:bodyPr/>
                    <a:lstStyle/>
                    <a:p>
                      <a:r>
                        <a:rPr lang="en-IN" dirty="0">
                          <a:solidFill>
                            <a:schemeClr val="tx1"/>
                          </a:solidFill>
                        </a:rPr>
                        <a:t>symbol</a:t>
                      </a:r>
                    </a:p>
                  </a:txBody>
                  <a:tcPr>
                    <a:solidFill>
                      <a:schemeClr val="bg1">
                        <a:lumMod val="85000"/>
                      </a:schemeClr>
                    </a:solidFill>
                  </a:tcPr>
                </a:tc>
                <a:tc>
                  <a:txBody>
                    <a:bodyPr/>
                    <a:lstStyle/>
                    <a:p>
                      <a:r>
                        <a:rPr lang="en-IN" dirty="0">
                          <a:solidFill>
                            <a:schemeClr val="tx1"/>
                          </a:solidFill>
                        </a:rPr>
                        <a:t>shares</a:t>
                      </a:r>
                    </a:p>
                  </a:txBody>
                  <a:tcPr>
                    <a:solidFill>
                      <a:schemeClr val="bg1">
                        <a:lumMod val="85000"/>
                      </a:schemeClr>
                    </a:solidFill>
                  </a:tcPr>
                </a:tc>
                <a:tc>
                  <a:txBody>
                    <a:bodyPr/>
                    <a:lstStyle/>
                    <a:p>
                      <a:r>
                        <a:rPr lang="en-IN" dirty="0">
                          <a:solidFill>
                            <a:schemeClr val="tx1"/>
                          </a:solidFill>
                        </a:rPr>
                        <a:t>price_per_share</a:t>
                      </a:r>
                    </a:p>
                  </a:txBody>
                  <a:tcPr>
                    <a:solidFill>
                      <a:schemeClr val="bg1">
                        <a:lumMod val="85000"/>
                      </a:schemeClr>
                    </a:solidFill>
                  </a:tcPr>
                </a:tc>
                <a:tc>
                  <a:txBody>
                    <a:bodyPr/>
                    <a:lstStyle/>
                    <a:p>
                      <a:r>
                        <a:rPr lang="en-IN" dirty="0">
                          <a:solidFill>
                            <a:schemeClr val="tx1"/>
                          </a:solidFill>
                        </a:rPr>
                        <a:t>created_at</a:t>
                      </a:r>
                    </a:p>
                  </a:txBody>
                  <a:tcPr>
                    <a:solidFill>
                      <a:schemeClr val="bg1">
                        <a:lumMod val="85000"/>
                      </a:schemeClr>
                    </a:solidFill>
                  </a:tcPr>
                </a:tc>
                <a:extLst>
                  <a:ext uri="{0D108BD9-81ED-4DB2-BD59-A6C34878D82A}">
                    <a16:rowId xmlns:a16="http://schemas.microsoft.com/office/drawing/2014/main" val="1289785319"/>
                  </a:ext>
                </a:extLst>
              </a:tr>
            </a:tbl>
          </a:graphicData>
        </a:graphic>
      </p:graphicFrame>
      <p:graphicFrame>
        <p:nvGraphicFramePr>
          <p:cNvPr id="59" name="Table 58">
            <a:extLst>
              <a:ext uri="{FF2B5EF4-FFF2-40B4-BE49-F238E27FC236}">
                <a16:creationId xmlns:a16="http://schemas.microsoft.com/office/drawing/2014/main" id="{B2E48464-BF92-4D18-A92F-C3995F526959}"/>
              </a:ext>
            </a:extLst>
          </p:cNvPr>
          <p:cNvGraphicFramePr>
            <a:graphicFrameLocks noGrp="1"/>
          </p:cNvGraphicFramePr>
          <p:nvPr>
            <p:extLst>
              <p:ext uri="{D42A27DB-BD31-4B8C-83A1-F6EECF244321}">
                <p14:modId xmlns:p14="http://schemas.microsoft.com/office/powerpoint/2010/main" val="939428736"/>
              </p:ext>
            </p:extLst>
          </p:nvPr>
        </p:nvGraphicFramePr>
        <p:xfrm>
          <a:off x="1444486" y="4698118"/>
          <a:ext cx="6347791" cy="370840"/>
        </p:xfrm>
        <a:graphic>
          <a:graphicData uri="http://schemas.openxmlformats.org/drawingml/2006/table">
            <a:tbl>
              <a:tblPr firstRow="1" bandRow="1">
                <a:tableStyleId>{F5AB1C69-6EDB-4FF4-983F-18BD219EF322}</a:tableStyleId>
              </a:tblPr>
              <a:tblGrid>
                <a:gridCol w="755526">
                  <a:extLst>
                    <a:ext uri="{9D8B030D-6E8A-4147-A177-3AD203B41FA5}">
                      <a16:colId xmlns:a16="http://schemas.microsoft.com/office/drawing/2014/main" val="3265827651"/>
                    </a:ext>
                  </a:extLst>
                </a:gridCol>
                <a:gridCol w="1355805">
                  <a:extLst>
                    <a:ext uri="{9D8B030D-6E8A-4147-A177-3AD203B41FA5}">
                      <a16:colId xmlns:a16="http://schemas.microsoft.com/office/drawing/2014/main" val="1128021012"/>
                    </a:ext>
                  </a:extLst>
                </a:gridCol>
                <a:gridCol w="817400">
                  <a:extLst>
                    <a:ext uri="{9D8B030D-6E8A-4147-A177-3AD203B41FA5}">
                      <a16:colId xmlns:a16="http://schemas.microsoft.com/office/drawing/2014/main" val="1641372326"/>
                    </a:ext>
                  </a:extLst>
                </a:gridCol>
                <a:gridCol w="901148">
                  <a:extLst>
                    <a:ext uri="{9D8B030D-6E8A-4147-A177-3AD203B41FA5}">
                      <a16:colId xmlns:a16="http://schemas.microsoft.com/office/drawing/2014/main" val="2179427446"/>
                    </a:ext>
                  </a:extLst>
                </a:gridCol>
                <a:gridCol w="2517912">
                  <a:extLst>
                    <a:ext uri="{9D8B030D-6E8A-4147-A177-3AD203B41FA5}">
                      <a16:colId xmlns:a16="http://schemas.microsoft.com/office/drawing/2014/main" val="332846395"/>
                    </a:ext>
                  </a:extLst>
                </a:gridCol>
              </a:tblGrid>
              <a:tr h="370840">
                <a:tc>
                  <a:txBody>
                    <a:bodyPr/>
                    <a:lstStyle/>
                    <a:p>
                      <a:r>
                        <a:rPr lang="en-IN" b="1" u="sng" dirty="0">
                          <a:solidFill>
                            <a:schemeClr val="tx1"/>
                          </a:solidFill>
                        </a:rPr>
                        <a:t>id</a:t>
                      </a:r>
                    </a:p>
                  </a:txBody>
                  <a:tcPr>
                    <a:solidFill>
                      <a:schemeClr val="bg1">
                        <a:lumMod val="85000"/>
                      </a:schemeClr>
                    </a:solidFill>
                  </a:tcPr>
                </a:tc>
                <a:tc>
                  <a:txBody>
                    <a:bodyPr/>
                    <a:lstStyle/>
                    <a:p>
                      <a:r>
                        <a:rPr lang="en-IN" i="1" dirty="0">
                          <a:solidFill>
                            <a:schemeClr val="tx1"/>
                          </a:solidFill>
                        </a:rPr>
                        <a:t>username</a:t>
                      </a:r>
                    </a:p>
                  </a:txBody>
                  <a:tcPr>
                    <a:solidFill>
                      <a:schemeClr val="bg1">
                        <a:lumMod val="85000"/>
                      </a:schemeClr>
                    </a:solidFill>
                  </a:tcPr>
                </a:tc>
                <a:tc>
                  <a:txBody>
                    <a:bodyPr/>
                    <a:lstStyle/>
                    <a:p>
                      <a:r>
                        <a:rPr lang="en-IN" dirty="0">
                          <a:solidFill>
                            <a:schemeClr val="tx1"/>
                          </a:solidFill>
                        </a:rPr>
                        <a:t>hash</a:t>
                      </a:r>
                    </a:p>
                  </a:txBody>
                  <a:tcPr>
                    <a:solidFill>
                      <a:schemeClr val="bg1">
                        <a:lumMod val="85000"/>
                      </a:schemeClr>
                    </a:solidFill>
                  </a:tcPr>
                </a:tc>
                <a:tc>
                  <a:txBody>
                    <a:bodyPr/>
                    <a:lstStyle/>
                    <a:p>
                      <a:r>
                        <a:rPr lang="en-IN" dirty="0">
                          <a:solidFill>
                            <a:schemeClr val="tx1"/>
                          </a:solidFill>
                        </a:rPr>
                        <a:t>cash</a:t>
                      </a:r>
                    </a:p>
                  </a:txBody>
                  <a:tcPr>
                    <a:solidFill>
                      <a:schemeClr val="bg1">
                        <a:lumMod val="85000"/>
                      </a:schemeClr>
                    </a:solidFill>
                  </a:tcPr>
                </a:tc>
                <a:tc>
                  <a:txBody>
                    <a:bodyPr/>
                    <a:lstStyle/>
                    <a:p>
                      <a:r>
                        <a:rPr lang="en-IN" i="1" dirty="0">
                          <a:solidFill>
                            <a:schemeClr val="tx1"/>
                          </a:solidFill>
                        </a:rPr>
                        <a:t>email</a:t>
                      </a:r>
                    </a:p>
                  </a:txBody>
                  <a:tcPr>
                    <a:solidFill>
                      <a:schemeClr val="bg1">
                        <a:lumMod val="85000"/>
                      </a:schemeClr>
                    </a:solidFill>
                  </a:tcPr>
                </a:tc>
                <a:extLst>
                  <a:ext uri="{0D108BD9-81ED-4DB2-BD59-A6C34878D82A}">
                    <a16:rowId xmlns:a16="http://schemas.microsoft.com/office/drawing/2014/main" val="1289785319"/>
                  </a:ext>
                </a:extLst>
              </a:tr>
            </a:tbl>
          </a:graphicData>
        </a:graphic>
      </p:graphicFrame>
      <p:cxnSp>
        <p:nvCxnSpPr>
          <p:cNvPr id="60" name="Straight Connector 59">
            <a:extLst>
              <a:ext uri="{FF2B5EF4-FFF2-40B4-BE49-F238E27FC236}">
                <a16:creationId xmlns:a16="http://schemas.microsoft.com/office/drawing/2014/main" id="{E8418C66-B555-4AF7-A25D-6AF162561708}"/>
              </a:ext>
            </a:extLst>
          </p:cNvPr>
          <p:cNvCxnSpPr/>
          <p:nvPr/>
        </p:nvCxnSpPr>
        <p:spPr>
          <a:xfrm>
            <a:off x="1842052" y="2137428"/>
            <a:ext cx="0" cy="353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8A3A7B-6EF3-4D91-B05B-7298A8346B37}"/>
              </a:ext>
            </a:extLst>
          </p:cNvPr>
          <p:cNvCxnSpPr>
            <a:cxnSpLocks/>
          </p:cNvCxnSpPr>
          <p:nvPr/>
        </p:nvCxnSpPr>
        <p:spPr>
          <a:xfrm flipH="1" flipV="1">
            <a:off x="556591" y="2491409"/>
            <a:ext cx="1285461" cy="1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7E35D0A-DBB5-4C60-984C-180D243D7C10}"/>
              </a:ext>
            </a:extLst>
          </p:cNvPr>
          <p:cNvCxnSpPr/>
          <p:nvPr/>
        </p:nvCxnSpPr>
        <p:spPr>
          <a:xfrm>
            <a:off x="556591" y="2491409"/>
            <a:ext cx="0" cy="307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2E83900-F98B-4B62-9075-26ED2B87AD83}"/>
              </a:ext>
            </a:extLst>
          </p:cNvPr>
          <p:cNvCxnSpPr/>
          <p:nvPr/>
        </p:nvCxnSpPr>
        <p:spPr>
          <a:xfrm>
            <a:off x="583096" y="5565913"/>
            <a:ext cx="1258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EC4AA19-C518-47F0-8E34-2C581335DF6C}"/>
              </a:ext>
            </a:extLst>
          </p:cNvPr>
          <p:cNvCxnSpPr/>
          <p:nvPr/>
        </p:nvCxnSpPr>
        <p:spPr>
          <a:xfrm flipV="1">
            <a:off x="1842052" y="5068958"/>
            <a:ext cx="0" cy="49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EB32227-4006-4B6C-B33C-59C5041F4936}"/>
              </a:ext>
            </a:extLst>
          </p:cNvPr>
          <p:cNvCxnSpPr/>
          <p:nvPr/>
        </p:nvCxnSpPr>
        <p:spPr>
          <a:xfrm flipH="1">
            <a:off x="2385391" y="4320209"/>
            <a:ext cx="9276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C057ED2-5D5E-481B-8298-8C8206A32977}"/>
              </a:ext>
            </a:extLst>
          </p:cNvPr>
          <p:cNvCxnSpPr>
            <a:cxnSpLocks/>
          </p:cNvCxnSpPr>
          <p:nvPr/>
        </p:nvCxnSpPr>
        <p:spPr>
          <a:xfrm>
            <a:off x="887896" y="4320209"/>
            <a:ext cx="0" cy="1245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D87178A-2533-4CA3-8058-850B8854690C}"/>
              </a:ext>
            </a:extLst>
          </p:cNvPr>
          <p:cNvCxnSpPr>
            <a:cxnSpLocks/>
          </p:cNvCxnSpPr>
          <p:nvPr/>
        </p:nvCxnSpPr>
        <p:spPr>
          <a:xfrm>
            <a:off x="1961322" y="3091509"/>
            <a:ext cx="0" cy="208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CBC815A-82E8-4A0B-8CBE-B75D980686F0}"/>
              </a:ext>
            </a:extLst>
          </p:cNvPr>
          <p:cNvCxnSpPr/>
          <p:nvPr/>
        </p:nvCxnSpPr>
        <p:spPr>
          <a:xfrm>
            <a:off x="1987826" y="3286539"/>
            <a:ext cx="2716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3705E94-ED69-482E-88C7-FA05185DCFF9}"/>
              </a:ext>
            </a:extLst>
          </p:cNvPr>
          <p:cNvCxnSpPr/>
          <p:nvPr/>
        </p:nvCxnSpPr>
        <p:spPr>
          <a:xfrm>
            <a:off x="4678017" y="3299791"/>
            <a:ext cx="0" cy="189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CAA859B-443E-40CE-A41C-026B38878A2A}"/>
              </a:ext>
            </a:extLst>
          </p:cNvPr>
          <p:cNvCxnSpPr/>
          <p:nvPr/>
        </p:nvCxnSpPr>
        <p:spPr>
          <a:xfrm>
            <a:off x="3313043" y="3860170"/>
            <a:ext cx="0" cy="460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D82D05E-A444-4F11-813C-FCE3AC33EF2C}"/>
              </a:ext>
            </a:extLst>
          </p:cNvPr>
          <p:cNvCxnSpPr>
            <a:cxnSpLocks/>
          </p:cNvCxnSpPr>
          <p:nvPr/>
        </p:nvCxnSpPr>
        <p:spPr>
          <a:xfrm flipH="1">
            <a:off x="887897" y="4320209"/>
            <a:ext cx="15505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E1CEB7-8629-4ECF-B033-DCEC8D7AA775}"/>
              </a:ext>
            </a:extLst>
          </p:cNvPr>
          <p:cNvCxnSpPr>
            <a:cxnSpLocks/>
          </p:cNvCxnSpPr>
          <p:nvPr/>
        </p:nvCxnSpPr>
        <p:spPr>
          <a:xfrm>
            <a:off x="1623391" y="1395455"/>
            <a:ext cx="0" cy="141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B011C-2556-4216-B104-B3E3DCD75479}"/>
              </a:ext>
            </a:extLst>
          </p:cNvPr>
          <p:cNvCxnSpPr/>
          <p:nvPr/>
        </p:nvCxnSpPr>
        <p:spPr>
          <a:xfrm flipH="1">
            <a:off x="887896" y="1550504"/>
            <a:ext cx="7354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D487BF2-7AFB-4E35-ABBB-493BA47FB199}"/>
              </a:ext>
            </a:extLst>
          </p:cNvPr>
          <p:cNvCxnSpPr/>
          <p:nvPr/>
        </p:nvCxnSpPr>
        <p:spPr>
          <a:xfrm>
            <a:off x="887896" y="1537252"/>
            <a:ext cx="0" cy="1749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1369C74-DE58-4B79-81BA-6F0A9FD12319}"/>
              </a:ext>
            </a:extLst>
          </p:cNvPr>
          <p:cNvCxnSpPr/>
          <p:nvPr/>
        </p:nvCxnSpPr>
        <p:spPr>
          <a:xfrm flipV="1">
            <a:off x="887896" y="3286539"/>
            <a:ext cx="1099930" cy="1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921BA28-FCA0-4727-AE06-64C250634DA9}"/>
              </a:ext>
            </a:extLst>
          </p:cNvPr>
          <p:cNvCxnSpPr/>
          <p:nvPr/>
        </p:nvCxnSpPr>
        <p:spPr>
          <a:xfrm>
            <a:off x="3114261" y="2137428"/>
            <a:ext cx="0" cy="367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32038DD-C747-4894-B574-BEE7E16ED05B}"/>
              </a:ext>
            </a:extLst>
          </p:cNvPr>
          <p:cNvCxnSpPr/>
          <p:nvPr/>
        </p:nvCxnSpPr>
        <p:spPr>
          <a:xfrm>
            <a:off x="4618381" y="2137428"/>
            <a:ext cx="0" cy="380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E0C1109-BE6B-4A26-82B3-F1BD14342386}"/>
              </a:ext>
            </a:extLst>
          </p:cNvPr>
          <p:cNvCxnSpPr/>
          <p:nvPr/>
        </p:nvCxnSpPr>
        <p:spPr>
          <a:xfrm>
            <a:off x="6096000" y="2137428"/>
            <a:ext cx="0" cy="380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02B3E5E-E50F-4B92-8771-BF158F7A782A}"/>
              </a:ext>
            </a:extLst>
          </p:cNvPr>
          <p:cNvCxnSpPr/>
          <p:nvPr/>
        </p:nvCxnSpPr>
        <p:spPr>
          <a:xfrm>
            <a:off x="7301948" y="2137428"/>
            <a:ext cx="0" cy="380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72E21A-F8D6-4206-9522-09975DD67983}"/>
              </a:ext>
            </a:extLst>
          </p:cNvPr>
          <p:cNvCxnSpPr/>
          <p:nvPr/>
        </p:nvCxnSpPr>
        <p:spPr>
          <a:xfrm>
            <a:off x="8825948" y="2137428"/>
            <a:ext cx="0" cy="380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434EA54-45D9-4F2E-833E-7DB5BE523147}"/>
              </a:ext>
            </a:extLst>
          </p:cNvPr>
          <p:cNvCxnSpPr>
            <a:cxnSpLocks/>
          </p:cNvCxnSpPr>
          <p:nvPr/>
        </p:nvCxnSpPr>
        <p:spPr>
          <a:xfrm>
            <a:off x="1855304" y="2504661"/>
            <a:ext cx="6970644" cy="13252"/>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4531EB5-8EC2-4898-8941-C12791D01119}"/>
              </a:ext>
            </a:extLst>
          </p:cNvPr>
          <p:cNvSpPr txBox="1"/>
          <p:nvPr/>
        </p:nvSpPr>
        <p:spPr>
          <a:xfrm>
            <a:off x="7968354" y="4320209"/>
            <a:ext cx="3945350" cy="2446824"/>
          </a:xfrm>
          <a:prstGeom prst="rect">
            <a:avLst/>
          </a:prstGeom>
          <a:noFill/>
        </p:spPr>
        <p:txBody>
          <a:bodyPr wrap="square" rtlCol="0">
            <a:spAutoFit/>
          </a:bodyPr>
          <a:lstStyle/>
          <a:p>
            <a:r>
              <a:rPr lang="en-IN" sz="1700" b="1" u="sng" dirty="0"/>
              <a:t>Other Constraints</a:t>
            </a:r>
            <a:r>
              <a:rPr lang="en-IN" sz="1700" dirty="0"/>
              <a:t>:</a:t>
            </a:r>
          </a:p>
          <a:p>
            <a:r>
              <a:rPr lang="en-IN" sz="1700" dirty="0"/>
              <a:t>priority and duration are integers between 1-10</a:t>
            </a:r>
          </a:p>
          <a:p>
            <a:r>
              <a:rPr lang="en-IN" sz="1700" dirty="0"/>
              <a:t>Username, email fields are unique and hence are candidate keys</a:t>
            </a:r>
          </a:p>
          <a:p>
            <a:r>
              <a:rPr lang="en-IN" sz="1700" dirty="0"/>
              <a:t>Except f1, f2, f3, f4 and f5 all fields are NON-NULL</a:t>
            </a:r>
          </a:p>
          <a:p>
            <a:r>
              <a:rPr lang="en-IN" sz="1700" dirty="0"/>
              <a:t>Schedulers update table 1 and table 3 at intervals of once per hour</a:t>
            </a:r>
          </a:p>
        </p:txBody>
      </p:sp>
    </p:spTree>
    <p:extLst>
      <p:ext uri="{BB962C8B-B14F-4D97-AF65-F5344CB8AC3E}">
        <p14:creationId xmlns:p14="http://schemas.microsoft.com/office/powerpoint/2010/main" val="182661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2749-ADDD-495E-AF9A-D3DDCA34C952}"/>
              </a:ext>
            </a:extLst>
          </p:cNvPr>
          <p:cNvSpPr>
            <a:spLocks noGrp="1"/>
          </p:cNvSpPr>
          <p:nvPr>
            <p:ph type="title"/>
          </p:nvPr>
        </p:nvSpPr>
        <p:spPr>
          <a:xfrm>
            <a:off x="864669" y="905329"/>
            <a:ext cx="3865134" cy="482600"/>
          </a:xfrm>
        </p:spPr>
        <p:txBody>
          <a:bodyPr>
            <a:normAutofit fontScale="90000"/>
          </a:bodyPr>
          <a:lstStyle/>
          <a:p>
            <a:r>
              <a:rPr lang="en-IN" b="1" dirty="0"/>
              <a:t>Requirements</a:t>
            </a:r>
          </a:p>
        </p:txBody>
      </p:sp>
      <p:pic>
        <p:nvPicPr>
          <p:cNvPr id="6" name="Picture Placeholder 5">
            <a:extLst>
              <a:ext uri="{FF2B5EF4-FFF2-40B4-BE49-F238E27FC236}">
                <a16:creationId xmlns:a16="http://schemas.microsoft.com/office/drawing/2014/main" id="{B4CB1563-6B2B-45C7-8938-BF9732F44B0D}"/>
              </a:ext>
            </a:extLst>
          </p:cNvPr>
          <p:cNvPicPr>
            <a:picLocks noGrp="1" noChangeAspect="1"/>
          </p:cNvPicPr>
          <p:nvPr>
            <p:ph type="pic" idx="1"/>
          </p:nvPr>
        </p:nvPicPr>
        <p:blipFill>
          <a:blip r:embed="rId3"/>
          <a:srcRect t="12405" b="12405"/>
          <a:stretch>
            <a:fillRect/>
          </a:stretch>
        </p:blipFill>
        <p:spPr>
          <a:xfrm>
            <a:off x="6925241" y="905329"/>
            <a:ext cx="4062073" cy="5582557"/>
          </a:xfrm>
        </p:spPr>
      </p:pic>
      <p:sp>
        <p:nvSpPr>
          <p:cNvPr id="4" name="Text Placeholder 3">
            <a:extLst>
              <a:ext uri="{FF2B5EF4-FFF2-40B4-BE49-F238E27FC236}">
                <a16:creationId xmlns:a16="http://schemas.microsoft.com/office/drawing/2014/main" id="{6EB51DB9-703E-4F1C-BF3C-397543F232AC}"/>
              </a:ext>
            </a:extLst>
          </p:cNvPr>
          <p:cNvSpPr>
            <a:spLocks noGrp="1"/>
          </p:cNvSpPr>
          <p:nvPr>
            <p:ph type="body" sz="half" idx="2"/>
          </p:nvPr>
        </p:nvSpPr>
        <p:spPr>
          <a:xfrm>
            <a:off x="870590" y="1709055"/>
            <a:ext cx="4499695" cy="4243615"/>
          </a:xfrm>
        </p:spPr>
        <p:txBody>
          <a:bodyPr>
            <a:normAutofit/>
          </a:bodyPr>
          <a:lstStyle/>
          <a:p>
            <a:r>
              <a:rPr lang="en-IN" sz="1700" dirty="0">
                <a:solidFill>
                  <a:schemeClr val="bg1"/>
                </a:solidFill>
              </a:rPr>
              <a:t>The main application is an web-app, which is written in Python and runs on the Flask framework. It uses the SQLite database for data management.</a:t>
            </a:r>
          </a:p>
          <a:p>
            <a:endParaRPr lang="en-IN" sz="1700" dirty="0">
              <a:solidFill>
                <a:schemeClr val="bg1"/>
              </a:solidFill>
            </a:endParaRPr>
          </a:p>
          <a:p>
            <a:r>
              <a:rPr lang="en-IN" sz="1700" dirty="0">
                <a:solidFill>
                  <a:schemeClr val="bg1"/>
                </a:solidFill>
              </a:rPr>
              <a:t>The main libraries used are Flask, Flask-session, </a:t>
            </a:r>
            <a:r>
              <a:rPr lang="en-IN" sz="1700" dirty="0" err="1">
                <a:solidFill>
                  <a:schemeClr val="bg1"/>
                </a:solidFill>
              </a:rPr>
              <a:t>numpy</a:t>
            </a:r>
            <a:r>
              <a:rPr lang="en-IN" sz="1700" dirty="0">
                <a:solidFill>
                  <a:schemeClr val="bg1"/>
                </a:solidFill>
              </a:rPr>
              <a:t> and bokeh.</a:t>
            </a:r>
          </a:p>
          <a:p>
            <a:endParaRPr lang="en-IN" sz="1700" dirty="0">
              <a:solidFill>
                <a:schemeClr val="bg1"/>
              </a:solidFill>
            </a:endParaRPr>
          </a:p>
          <a:p>
            <a:r>
              <a:rPr lang="en-IN" sz="1700" dirty="0">
                <a:solidFill>
                  <a:schemeClr val="bg1"/>
                </a:solidFill>
              </a:rPr>
              <a:t>The data needs no special formatting and sanitization is </a:t>
            </a:r>
            <a:r>
              <a:rPr lang="en-IN" sz="1700" i="1" dirty="0">
                <a:solidFill>
                  <a:schemeClr val="bg1"/>
                </a:solidFill>
              </a:rPr>
              <a:t>always </a:t>
            </a:r>
            <a:r>
              <a:rPr lang="en-IN" sz="1700" dirty="0">
                <a:solidFill>
                  <a:schemeClr val="bg1"/>
                </a:solidFill>
              </a:rPr>
              <a:t>performed before interaction with the database, ensuring that no SQL injection can take place.</a:t>
            </a:r>
          </a:p>
        </p:txBody>
      </p:sp>
    </p:spTree>
    <p:extLst>
      <p:ext uri="{BB962C8B-B14F-4D97-AF65-F5344CB8AC3E}">
        <p14:creationId xmlns:p14="http://schemas.microsoft.com/office/powerpoint/2010/main" val="328516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B269-B5A9-4A38-ACE7-F1A572D02E45}"/>
              </a:ext>
            </a:extLst>
          </p:cNvPr>
          <p:cNvSpPr>
            <a:spLocks noGrp="1"/>
          </p:cNvSpPr>
          <p:nvPr>
            <p:ph type="title"/>
          </p:nvPr>
        </p:nvSpPr>
        <p:spPr/>
        <p:txBody>
          <a:bodyPr/>
          <a:lstStyle/>
          <a:p>
            <a:r>
              <a:rPr lang="en-IN" dirty="0"/>
              <a:t>Design, Part 1 (Triggers)</a:t>
            </a:r>
          </a:p>
        </p:txBody>
      </p:sp>
      <p:sp>
        <p:nvSpPr>
          <p:cNvPr id="3" name="Content Placeholder 2">
            <a:extLst>
              <a:ext uri="{FF2B5EF4-FFF2-40B4-BE49-F238E27FC236}">
                <a16:creationId xmlns:a16="http://schemas.microsoft.com/office/drawing/2014/main" id="{8DA34FD5-5129-4CC0-991B-A056ABA9739F}"/>
              </a:ext>
            </a:extLst>
          </p:cNvPr>
          <p:cNvSpPr>
            <a:spLocks noGrp="1"/>
          </p:cNvSpPr>
          <p:nvPr>
            <p:ph idx="1"/>
          </p:nvPr>
        </p:nvSpPr>
        <p:spPr/>
        <p:txBody>
          <a:bodyPr/>
          <a:lstStyle/>
          <a:p>
            <a:r>
              <a:rPr lang="en-IN" i="1" dirty="0" err="1"/>
              <a:t>ensureAdSanctity</a:t>
            </a:r>
            <a:r>
              <a:rPr lang="en-IN" dirty="0"/>
              <a:t>: Used </a:t>
            </a:r>
            <a:r>
              <a:rPr lang="en-IN" i="1" dirty="0"/>
              <a:t>before insert </a:t>
            </a:r>
            <a:r>
              <a:rPr lang="en-IN" dirty="0"/>
              <a:t>on the </a:t>
            </a:r>
            <a:r>
              <a:rPr lang="en-IN" i="1" dirty="0"/>
              <a:t>ads </a:t>
            </a:r>
            <a:r>
              <a:rPr lang="en-IN" dirty="0"/>
              <a:t>table. Ensures that the values inserted into the duration and priority field of the advertisement table would be </a:t>
            </a:r>
            <a:r>
              <a:rPr lang="en-IN" i="1" dirty="0"/>
              <a:t>proper</a:t>
            </a:r>
            <a:r>
              <a:rPr lang="en-IN" dirty="0"/>
              <a:t> integers</a:t>
            </a:r>
            <a:r>
              <a:rPr lang="en-IN" i="1" dirty="0"/>
              <a:t>.</a:t>
            </a:r>
          </a:p>
          <a:p>
            <a:r>
              <a:rPr lang="en-IN" i="1" dirty="0" err="1"/>
              <a:t>ensureMinBalance</a:t>
            </a:r>
            <a:r>
              <a:rPr lang="en-IN" i="1" dirty="0"/>
              <a:t>: </a:t>
            </a:r>
            <a:r>
              <a:rPr lang="en-IN" dirty="0"/>
              <a:t>Used </a:t>
            </a:r>
            <a:r>
              <a:rPr lang="en-IN" i="1" dirty="0"/>
              <a:t>before update</a:t>
            </a:r>
            <a:r>
              <a:rPr lang="en-IN" dirty="0"/>
              <a:t> on </a:t>
            </a:r>
            <a:r>
              <a:rPr lang="en-IN" i="1" dirty="0"/>
              <a:t>users</a:t>
            </a:r>
            <a:r>
              <a:rPr lang="en-IN" b="1" dirty="0"/>
              <a:t> </a:t>
            </a:r>
            <a:r>
              <a:rPr lang="en-IN" dirty="0"/>
              <a:t>table to ensure that the user has a minimum amount of balance always.</a:t>
            </a:r>
          </a:p>
          <a:p>
            <a:r>
              <a:rPr lang="en-IN" i="1" dirty="0" err="1"/>
              <a:t>ensureValidEmail</a:t>
            </a:r>
            <a:r>
              <a:rPr lang="en-IN" dirty="0"/>
              <a:t>: Used </a:t>
            </a:r>
            <a:r>
              <a:rPr lang="en-IN" i="1" dirty="0"/>
              <a:t>before insert </a:t>
            </a:r>
            <a:r>
              <a:rPr lang="en-IN" dirty="0"/>
              <a:t>into </a:t>
            </a:r>
            <a:r>
              <a:rPr lang="en-IN" i="1" dirty="0"/>
              <a:t>users</a:t>
            </a:r>
            <a:r>
              <a:rPr lang="en-IN" dirty="0"/>
              <a:t> table to check that the email id is valid.</a:t>
            </a:r>
            <a:endParaRPr lang="en-IN" i="1" dirty="0"/>
          </a:p>
        </p:txBody>
      </p:sp>
    </p:spTree>
    <p:extLst>
      <p:ext uri="{BB962C8B-B14F-4D97-AF65-F5344CB8AC3E}">
        <p14:creationId xmlns:p14="http://schemas.microsoft.com/office/powerpoint/2010/main" val="313839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5852-FF5A-422C-9C01-9FA7AE991CF3}"/>
              </a:ext>
            </a:extLst>
          </p:cNvPr>
          <p:cNvSpPr>
            <a:spLocks noGrp="1"/>
          </p:cNvSpPr>
          <p:nvPr>
            <p:ph type="title"/>
          </p:nvPr>
        </p:nvSpPr>
        <p:spPr/>
        <p:txBody>
          <a:bodyPr/>
          <a:lstStyle/>
          <a:p>
            <a:r>
              <a:rPr lang="en-IN" dirty="0"/>
              <a:t>Design, Part 2 (Procedures):</a:t>
            </a:r>
          </a:p>
        </p:txBody>
      </p:sp>
      <p:sp>
        <p:nvSpPr>
          <p:cNvPr id="3" name="Content Placeholder 2">
            <a:extLst>
              <a:ext uri="{FF2B5EF4-FFF2-40B4-BE49-F238E27FC236}">
                <a16:creationId xmlns:a16="http://schemas.microsoft.com/office/drawing/2014/main" id="{3804CCF5-A555-4D94-94DA-22BE8E27A968}"/>
              </a:ext>
            </a:extLst>
          </p:cNvPr>
          <p:cNvSpPr>
            <a:spLocks noGrp="1"/>
          </p:cNvSpPr>
          <p:nvPr>
            <p:ph idx="1"/>
          </p:nvPr>
        </p:nvSpPr>
        <p:spPr/>
        <p:txBody>
          <a:bodyPr/>
          <a:lstStyle/>
          <a:p>
            <a:pPr marL="0" indent="0" algn="ctr">
              <a:buNone/>
            </a:pPr>
            <a:r>
              <a:rPr lang="en-IN" sz="2200" b="1" dirty="0"/>
              <a:t>Periodic procedures</a:t>
            </a:r>
          </a:p>
          <a:p>
            <a:r>
              <a:rPr lang="en-IN" dirty="0" err="1"/>
              <a:t>Get_ads</a:t>
            </a:r>
            <a:r>
              <a:rPr lang="en-IN" dirty="0"/>
              <a:t>: Runs every hour to search the database and collects the information about the advertisements submitted till now.</a:t>
            </a:r>
          </a:p>
          <a:p>
            <a:r>
              <a:rPr lang="en-IN" dirty="0"/>
              <a:t>Predict: Deletes the old prediction data and queries alphavantage.co to collect historical data about all unique symbols in the transaction table.</a:t>
            </a:r>
          </a:p>
          <a:p>
            <a:r>
              <a:rPr lang="en-IN" dirty="0"/>
              <a:t>Regress: Runs a linear regression model on the historical data collected from alphavantage.co and stores the predicted price of the share in the database.</a:t>
            </a:r>
          </a:p>
        </p:txBody>
      </p:sp>
    </p:spTree>
    <p:extLst>
      <p:ext uri="{BB962C8B-B14F-4D97-AF65-F5344CB8AC3E}">
        <p14:creationId xmlns:p14="http://schemas.microsoft.com/office/powerpoint/2010/main" val="55331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A1E2-FDEE-4324-B7DB-38821F26FED3}"/>
              </a:ext>
            </a:extLst>
          </p:cNvPr>
          <p:cNvSpPr>
            <a:spLocks noGrp="1"/>
          </p:cNvSpPr>
          <p:nvPr>
            <p:ph type="title"/>
          </p:nvPr>
        </p:nvSpPr>
        <p:spPr/>
        <p:txBody>
          <a:bodyPr/>
          <a:lstStyle/>
          <a:p>
            <a:r>
              <a:rPr lang="en-IN" dirty="0"/>
              <a:t>Procedures (Continued)</a:t>
            </a:r>
          </a:p>
        </p:txBody>
      </p:sp>
      <p:sp>
        <p:nvSpPr>
          <p:cNvPr id="3" name="Content Placeholder 2">
            <a:extLst>
              <a:ext uri="{FF2B5EF4-FFF2-40B4-BE49-F238E27FC236}">
                <a16:creationId xmlns:a16="http://schemas.microsoft.com/office/drawing/2014/main" id="{01EE32F9-B649-4F25-B7BE-20A43B615137}"/>
              </a:ext>
            </a:extLst>
          </p:cNvPr>
          <p:cNvSpPr>
            <a:spLocks noGrp="1"/>
          </p:cNvSpPr>
          <p:nvPr>
            <p:ph idx="1"/>
          </p:nvPr>
        </p:nvSpPr>
        <p:spPr>
          <a:xfrm>
            <a:off x="1154954" y="2530928"/>
            <a:ext cx="10238760" cy="3898900"/>
          </a:xfrm>
        </p:spPr>
        <p:txBody>
          <a:bodyPr>
            <a:normAutofit lnSpcReduction="10000"/>
          </a:bodyPr>
          <a:lstStyle/>
          <a:p>
            <a:pPr marL="0" indent="0" algn="ctr">
              <a:buNone/>
            </a:pPr>
            <a:r>
              <a:rPr lang="en-IN" sz="2200" b="1" dirty="0"/>
              <a:t>Non-periodic procedures</a:t>
            </a:r>
          </a:p>
          <a:p>
            <a:r>
              <a:rPr lang="en-IN" dirty="0" err="1"/>
              <a:t>sendmail</a:t>
            </a:r>
            <a:r>
              <a:rPr lang="en-IN" dirty="0"/>
              <a:t>: Sends a email</a:t>
            </a:r>
          </a:p>
          <a:p>
            <a:r>
              <a:rPr lang="en-IN" dirty="0"/>
              <a:t>index: Shows the portfolio of stocks</a:t>
            </a:r>
          </a:p>
          <a:p>
            <a:r>
              <a:rPr lang="en-IN" dirty="0"/>
              <a:t>ads: Allows somebody to place an ad on the website.</a:t>
            </a:r>
          </a:p>
          <a:p>
            <a:r>
              <a:rPr lang="en-IN" dirty="0"/>
              <a:t>quote, buy, sell: Allows users to lookup the price of a share, buy a share or sell it, respectively.</a:t>
            </a:r>
          </a:p>
          <a:p>
            <a:r>
              <a:rPr lang="en-IN" dirty="0" err="1"/>
              <a:t>addFriend</a:t>
            </a:r>
            <a:r>
              <a:rPr lang="en-IN" dirty="0"/>
              <a:t>, </a:t>
            </a:r>
            <a:r>
              <a:rPr lang="en-IN" dirty="0" err="1"/>
              <a:t>deleteFriend</a:t>
            </a:r>
            <a:r>
              <a:rPr lang="en-IN" dirty="0"/>
              <a:t>, </a:t>
            </a:r>
            <a:r>
              <a:rPr lang="en-IN" dirty="0" err="1"/>
              <a:t>messageFriend</a:t>
            </a:r>
            <a:r>
              <a:rPr lang="en-IN" dirty="0"/>
              <a:t>: Allows users to interact with users designated as </a:t>
            </a:r>
            <a:r>
              <a:rPr lang="en-IN" i="1" dirty="0"/>
              <a:t>friends.</a:t>
            </a:r>
            <a:endParaRPr lang="en-IN" dirty="0"/>
          </a:p>
          <a:p>
            <a:r>
              <a:rPr lang="en-IN" dirty="0"/>
              <a:t>history: Shows list of all transactions.</a:t>
            </a:r>
          </a:p>
          <a:p>
            <a:r>
              <a:rPr lang="en-IN" dirty="0"/>
              <a:t>Live: Shows live updates about the top 5 (max) shares of the user.</a:t>
            </a:r>
          </a:p>
          <a:p>
            <a:r>
              <a:rPr lang="en-IN" dirty="0"/>
              <a:t>Utility methods such as login, logout, </a:t>
            </a:r>
            <a:r>
              <a:rPr lang="en-IN" dirty="0" err="1"/>
              <a:t>change_password</a:t>
            </a:r>
            <a:r>
              <a:rPr lang="en-IN" dirty="0"/>
              <a:t> etc.</a:t>
            </a:r>
          </a:p>
        </p:txBody>
      </p:sp>
    </p:spTree>
    <p:extLst>
      <p:ext uri="{BB962C8B-B14F-4D97-AF65-F5344CB8AC3E}">
        <p14:creationId xmlns:p14="http://schemas.microsoft.com/office/powerpoint/2010/main" val="17560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07C7-5077-479E-80D3-B55FBA21BE9B}"/>
              </a:ext>
            </a:extLst>
          </p:cNvPr>
          <p:cNvSpPr>
            <a:spLocks noGrp="1"/>
          </p:cNvSpPr>
          <p:nvPr>
            <p:ph type="title"/>
          </p:nvPr>
        </p:nvSpPr>
        <p:spPr/>
        <p:txBody>
          <a:bodyPr/>
          <a:lstStyle/>
          <a:p>
            <a:r>
              <a:rPr lang="en-IN" dirty="0"/>
              <a:t>Design, Part 3 (SQL):</a:t>
            </a:r>
          </a:p>
        </p:txBody>
      </p:sp>
      <p:sp>
        <p:nvSpPr>
          <p:cNvPr id="3" name="Content Placeholder 2">
            <a:extLst>
              <a:ext uri="{FF2B5EF4-FFF2-40B4-BE49-F238E27FC236}">
                <a16:creationId xmlns:a16="http://schemas.microsoft.com/office/drawing/2014/main" id="{F726F06F-4597-47F2-8C87-E1578E9E2EF9}"/>
              </a:ext>
            </a:extLst>
          </p:cNvPr>
          <p:cNvSpPr>
            <a:spLocks noGrp="1"/>
          </p:cNvSpPr>
          <p:nvPr>
            <p:ph idx="1"/>
          </p:nvPr>
        </p:nvSpPr>
        <p:spPr/>
        <p:txBody>
          <a:bodyPr/>
          <a:lstStyle/>
          <a:p>
            <a:r>
              <a:rPr lang="en-IN" dirty="0"/>
              <a:t>The SQL involved in this project is minimalistic.</a:t>
            </a:r>
          </a:p>
          <a:p>
            <a:r>
              <a:rPr lang="en-IN" dirty="0"/>
              <a:t>The emphasis was more on a highly efficient relational schema, which is why the SQL statements are mostly insert and update statements, with no complicated triggers/stored procedures clogging up the database.</a:t>
            </a:r>
          </a:p>
          <a:p>
            <a:r>
              <a:rPr lang="en-IN" dirty="0"/>
              <a:t>The unique design feature of statements in this project is its robustness to growth.</a:t>
            </a:r>
          </a:p>
        </p:txBody>
      </p:sp>
    </p:spTree>
    <p:extLst>
      <p:ext uri="{BB962C8B-B14F-4D97-AF65-F5344CB8AC3E}">
        <p14:creationId xmlns:p14="http://schemas.microsoft.com/office/powerpoint/2010/main" val="3428052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300</TotalTime>
  <Words>1375</Words>
  <Application>Microsoft Office PowerPoint</Application>
  <PresentationFormat>Widescreen</PresentationFormat>
  <Paragraphs>92</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Database Management Systems Lab Project</vt:lpstr>
      <vt:lpstr> Problem Statement</vt:lpstr>
      <vt:lpstr>Flow Diagram</vt:lpstr>
      <vt:lpstr>PowerPoint Presentation</vt:lpstr>
      <vt:lpstr>Requirements</vt:lpstr>
      <vt:lpstr>Design, Part 1 (Triggers)</vt:lpstr>
      <vt:lpstr>Design, Part 2 (Procedures):</vt:lpstr>
      <vt:lpstr>Procedures (Continued)</vt:lpstr>
      <vt:lpstr>Design, Part 3 (SQL):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Lab Project</dc:title>
  <dc:creator>Aditya Pal</dc:creator>
  <cp:lastModifiedBy>Aditya Pal</cp:lastModifiedBy>
  <cp:revision>26</cp:revision>
  <dcterms:created xsi:type="dcterms:W3CDTF">2019-04-16T13:12:59Z</dcterms:created>
  <dcterms:modified xsi:type="dcterms:W3CDTF">2019-04-22T03:36:01Z</dcterms:modified>
</cp:coreProperties>
</file>