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3DD63-62D4-4142-AD22-CED7C015C7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34452B-8C0B-4395-8D91-9760C1FFE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6EE5F-D169-46EC-8AD2-ED24E4E38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C6EA3-0D2B-4DF2-AC2E-6E0C97447619}" type="datetimeFigureOut">
              <a:rPr lang="en-IN" smtClean="0"/>
              <a:t>01-04-2019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E1081-4557-4BEC-80AE-AD5D2269D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F8A26-01BF-4E44-9302-D884E45B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96B8-6908-46F8-9265-70938443FD0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6250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81DE8-BAD0-4C29-B41E-2D0EE21D9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1F6CC-D95C-4C94-AE29-552E22340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1CB2B-BEE5-4035-A53D-E23102113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C6EA3-0D2B-4DF2-AC2E-6E0C97447619}" type="datetimeFigureOut">
              <a:rPr lang="en-IN" smtClean="0"/>
              <a:t>01-04-2019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28F9F-24DB-485A-B162-30422FA94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8B7F8-FDA5-43B0-9451-CC9C8A3A3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96B8-6908-46F8-9265-70938443FD0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4095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B38646-CB74-429E-BB38-4422ADEBC8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E20971-A787-43C1-8C0D-75F1BE417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4C8E4-1D13-4228-958E-F81F560B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C6EA3-0D2B-4DF2-AC2E-6E0C97447619}" type="datetimeFigureOut">
              <a:rPr lang="en-IN" smtClean="0"/>
              <a:t>01-04-2019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CACAA-1B45-47DD-BC88-CEC708FCF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6AAB7-07DC-4E1F-A076-B9BC01F79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96B8-6908-46F8-9265-70938443FD0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4638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D4867-B12B-4BED-BF72-381A6E484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894AA-824C-4180-92B0-7BB09882A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05BFA-A9E4-42C2-9FB9-63936DBDB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C6EA3-0D2B-4DF2-AC2E-6E0C97447619}" type="datetimeFigureOut">
              <a:rPr lang="en-IN" smtClean="0"/>
              <a:t>01-04-2019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EFA4A-5579-4D20-9058-530C40FAA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D5513-07AB-455F-8EBC-71220CCB5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96B8-6908-46F8-9265-70938443FD0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5747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DBB84-015D-47D3-AA52-70FB590A0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9CCE1-5129-4769-99E1-E851C1C01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CAF64-EE3C-4511-9862-F5BF7101F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C6EA3-0D2B-4DF2-AC2E-6E0C97447619}" type="datetimeFigureOut">
              <a:rPr lang="en-IN" smtClean="0"/>
              <a:t>01-04-2019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A8E59-5090-424B-80B8-17C29ACED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0C281-BF6D-4D55-B84B-7B607F20C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96B8-6908-46F8-9265-70938443FD0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6969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EE335-6A9B-4BC6-8827-DD9EF2C07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5A8D5-BAFC-484E-9EA6-2419A6DBA7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E9942F-C611-4130-9D05-C93354820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E4577-72D9-491E-9D9E-81F3C5262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C6EA3-0D2B-4DF2-AC2E-6E0C97447619}" type="datetimeFigureOut">
              <a:rPr lang="en-IN" smtClean="0"/>
              <a:t>01-04-2019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EA71D0-2DE4-4812-95F6-34883CB5F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1E64F-8FE1-472C-8D56-5D6AF01E4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96B8-6908-46F8-9265-70938443FD0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7170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D279E-353C-4A87-9C88-0FDF4CFEA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63532-2844-4A7B-8DC0-C0CE62C42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657BDD-44FD-407A-8A4C-F149A54F5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B403EE-5271-41DD-932E-97E0033A5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A73084-EBCB-4C83-B294-F03CD3D0A5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D4672C-CBA0-4227-B10C-CF653212F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C6EA3-0D2B-4DF2-AC2E-6E0C97447619}" type="datetimeFigureOut">
              <a:rPr lang="en-IN" smtClean="0"/>
              <a:t>01-04-2019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3D2810-4402-42DE-9FD4-DE34FD410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717863-36BD-45E2-B268-5444C18FE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96B8-6908-46F8-9265-70938443FD0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6989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1D990-9E2F-4C6A-9CD0-A5750DCA8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5247FF-96B2-49D1-BF9C-A1CA85433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C6EA3-0D2B-4DF2-AC2E-6E0C97447619}" type="datetimeFigureOut">
              <a:rPr lang="en-IN" smtClean="0"/>
              <a:t>01-04-2019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D721D6-37F8-4A45-A3DF-2B8B994E7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6E3624-F0A6-4A40-AE7A-3AAD66797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96B8-6908-46F8-9265-70938443FD0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932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A05918-DDC9-47C1-8135-4E5EDC22D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C6EA3-0D2B-4DF2-AC2E-6E0C97447619}" type="datetimeFigureOut">
              <a:rPr lang="en-IN" smtClean="0"/>
              <a:t>01-04-2019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7C1CAB-7D88-4FE1-B104-84C3888C3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FD927C-6DE1-40F3-8297-C8C9CC3C3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96B8-6908-46F8-9265-70938443FD0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0042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511B6-3683-4169-BA1D-0ED812860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00472-566A-4767-B950-238D9100B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075DE-DF48-4FF4-B9E0-431509265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30EED5-C120-472F-A9D7-5194B4649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C6EA3-0D2B-4DF2-AC2E-6E0C97447619}" type="datetimeFigureOut">
              <a:rPr lang="en-IN" smtClean="0"/>
              <a:t>01-04-2019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71E232-8CE0-4260-BC17-3C554C1AC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63A8B5-98ED-420D-BE3C-F0FFA714D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96B8-6908-46F8-9265-70938443FD0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8349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0C2CB-970C-40F3-80FF-5F5F73211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8FF2BA-36A9-4A46-B6E9-9DD19CB16D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5D6C11-6B9C-4C26-A610-8098BB534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AE76D-DD1D-4751-BD9B-5A7A252C2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C6EA3-0D2B-4DF2-AC2E-6E0C97447619}" type="datetimeFigureOut">
              <a:rPr lang="en-IN" smtClean="0"/>
              <a:t>01-04-2019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6EE83-FDA5-4A3F-A810-DEB897980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67572-B678-4BE6-8BFF-16ED3DE55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96B8-6908-46F8-9265-70938443FD0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596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968EF4-49AF-4969-9B19-E8E84337A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3EB60-00A5-4DBA-95DC-10A5BEEF6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A209A-9A85-4F7E-BD37-3366041FCE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C6EA3-0D2B-4DF2-AC2E-6E0C97447619}" type="datetimeFigureOut">
              <a:rPr lang="en-IN" smtClean="0"/>
              <a:t>01-04-2019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D457C-D1D4-49FD-88DD-02E7B01BCA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FED13-2D67-4ADB-9002-9ADDC798DF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496B8-6908-46F8-9265-70938443FD0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3752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B83B00E-08AA-4852-A53C-8807ABE8EA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398149"/>
              </p:ext>
            </p:extLst>
          </p:nvPr>
        </p:nvGraphicFramePr>
        <p:xfrm>
          <a:off x="1444487" y="755375"/>
          <a:ext cx="897172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858">
                  <a:extLst>
                    <a:ext uri="{9D8B030D-6E8A-4147-A177-3AD203B41FA5}">
                      <a16:colId xmlns:a16="http://schemas.microsoft.com/office/drawing/2014/main" val="1387549778"/>
                    </a:ext>
                  </a:extLst>
                </a:gridCol>
                <a:gridCol w="1746342">
                  <a:extLst>
                    <a:ext uri="{9D8B030D-6E8A-4147-A177-3AD203B41FA5}">
                      <a16:colId xmlns:a16="http://schemas.microsoft.com/office/drawing/2014/main" val="1447926610"/>
                    </a:ext>
                  </a:extLst>
                </a:gridCol>
                <a:gridCol w="1020418">
                  <a:extLst>
                    <a:ext uri="{9D8B030D-6E8A-4147-A177-3AD203B41FA5}">
                      <a16:colId xmlns:a16="http://schemas.microsoft.com/office/drawing/2014/main" val="2393603223"/>
                    </a:ext>
                  </a:extLst>
                </a:gridCol>
                <a:gridCol w="1298713">
                  <a:extLst>
                    <a:ext uri="{9D8B030D-6E8A-4147-A177-3AD203B41FA5}">
                      <a16:colId xmlns:a16="http://schemas.microsoft.com/office/drawing/2014/main" val="3490030437"/>
                    </a:ext>
                  </a:extLst>
                </a:gridCol>
                <a:gridCol w="728869">
                  <a:extLst>
                    <a:ext uri="{9D8B030D-6E8A-4147-A177-3AD203B41FA5}">
                      <a16:colId xmlns:a16="http://schemas.microsoft.com/office/drawing/2014/main" val="3804903799"/>
                    </a:ext>
                  </a:extLst>
                </a:gridCol>
                <a:gridCol w="1046922">
                  <a:extLst>
                    <a:ext uri="{9D8B030D-6E8A-4147-A177-3AD203B41FA5}">
                      <a16:colId xmlns:a16="http://schemas.microsoft.com/office/drawing/2014/main" val="4184604032"/>
                    </a:ext>
                  </a:extLst>
                </a:gridCol>
                <a:gridCol w="1126435">
                  <a:extLst>
                    <a:ext uri="{9D8B030D-6E8A-4147-A177-3AD203B41FA5}">
                      <a16:colId xmlns:a16="http://schemas.microsoft.com/office/drawing/2014/main" val="4188622111"/>
                    </a:ext>
                  </a:extLst>
                </a:gridCol>
                <a:gridCol w="1007165">
                  <a:extLst>
                    <a:ext uri="{9D8B030D-6E8A-4147-A177-3AD203B41FA5}">
                      <a16:colId xmlns:a16="http://schemas.microsoft.com/office/drawing/2014/main" val="766223400"/>
                    </a:ext>
                  </a:extLst>
                </a:gridCol>
              </a:tblGrid>
              <a:tr h="361636">
                <a:tc>
                  <a:txBody>
                    <a:bodyPr/>
                    <a:lstStyle/>
                    <a:p>
                      <a:r>
                        <a:rPr lang="en-IN" u="sng" dirty="0">
                          <a:solidFill>
                            <a:schemeClr val="tx1"/>
                          </a:solidFill>
                        </a:rPr>
                        <a:t>symbol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imagesource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alttext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link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priority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duration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created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97568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5727926-14B9-4330-AF50-C9E125EFB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439670"/>
              </p:ext>
            </p:extLst>
          </p:nvPr>
        </p:nvGraphicFramePr>
        <p:xfrm>
          <a:off x="1444487" y="1766588"/>
          <a:ext cx="8128002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43137899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5286765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16721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3699526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5388203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52550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u="sng" dirty="0">
                          <a:solidFill>
                            <a:schemeClr val="tx1"/>
                          </a:solidFill>
                        </a:rPr>
                        <a:t>uid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f1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f2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f3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f4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f5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0884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EA29CA0-C57E-4A16-A398-9A42EB9857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382846"/>
              </p:ext>
            </p:extLst>
          </p:nvPr>
        </p:nvGraphicFramePr>
        <p:xfrm>
          <a:off x="1444486" y="2720669"/>
          <a:ext cx="1987827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01149">
                  <a:extLst>
                    <a:ext uri="{9D8B030D-6E8A-4147-A177-3AD203B41FA5}">
                      <a16:colId xmlns:a16="http://schemas.microsoft.com/office/drawing/2014/main" val="3265827651"/>
                    </a:ext>
                  </a:extLst>
                </a:gridCol>
                <a:gridCol w="1086678">
                  <a:extLst>
                    <a:ext uri="{9D8B030D-6E8A-4147-A177-3AD203B41FA5}">
                      <a16:colId xmlns:a16="http://schemas.microsoft.com/office/drawing/2014/main" val="332846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u="sng" dirty="0">
                          <a:solidFill>
                            <a:schemeClr val="tx1"/>
                          </a:solidFill>
                        </a:rPr>
                        <a:t>symbol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price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78531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C929F07-6165-40AC-9C49-33B3367E5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442248"/>
              </p:ext>
            </p:extLst>
          </p:nvPr>
        </p:nvGraphicFramePr>
        <p:xfrm>
          <a:off x="1444486" y="3489330"/>
          <a:ext cx="8128002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26582765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801675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128021012"/>
                    </a:ext>
                  </a:extLst>
                </a:gridCol>
                <a:gridCol w="985078">
                  <a:extLst>
                    <a:ext uri="{9D8B030D-6E8A-4147-A177-3AD203B41FA5}">
                      <a16:colId xmlns:a16="http://schemas.microsoft.com/office/drawing/2014/main" val="1641372326"/>
                    </a:ext>
                  </a:extLst>
                </a:gridCol>
                <a:gridCol w="1724256">
                  <a:extLst>
                    <a:ext uri="{9D8B030D-6E8A-4147-A177-3AD203B41FA5}">
                      <a16:colId xmlns:a16="http://schemas.microsoft.com/office/drawing/2014/main" val="217942744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2846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u="sng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user_id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symbol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shares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price_per_share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created_at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78531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9855C0F-3473-459F-AB83-F664DF86B7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512348"/>
              </p:ext>
            </p:extLst>
          </p:nvPr>
        </p:nvGraphicFramePr>
        <p:xfrm>
          <a:off x="1444486" y="4698118"/>
          <a:ext cx="6347791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5526">
                  <a:extLst>
                    <a:ext uri="{9D8B030D-6E8A-4147-A177-3AD203B41FA5}">
                      <a16:colId xmlns:a16="http://schemas.microsoft.com/office/drawing/2014/main" val="3265827651"/>
                    </a:ext>
                  </a:extLst>
                </a:gridCol>
                <a:gridCol w="1355805">
                  <a:extLst>
                    <a:ext uri="{9D8B030D-6E8A-4147-A177-3AD203B41FA5}">
                      <a16:colId xmlns:a16="http://schemas.microsoft.com/office/drawing/2014/main" val="1128021012"/>
                    </a:ext>
                  </a:extLst>
                </a:gridCol>
                <a:gridCol w="817400">
                  <a:extLst>
                    <a:ext uri="{9D8B030D-6E8A-4147-A177-3AD203B41FA5}">
                      <a16:colId xmlns:a16="http://schemas.microsoft.com/office/drawing/2014/main" val="1641372326"/>
                    </a:ext>
                  </a:extLst>
                </a:gridCol>
                <a:gridCol w="901148">
                  <a:extLst>
                    <a:ext uri="{9D8B030D-6E8A-4147-A177-3AD203B41FA5}">
                      <a16:colId xmlns:a16="http://schemas.microsoft.com/office/drawing/2014/main" val="2179427446"/>
                    </a:ext>
                  </a:extLst>
                </a:gridCol>
                <a:gridCol w="2517912">
                  <a:extLst>
                    <a:ext uri="{9D8B030D-6E8A-4147-A177-3AD203B41FA5}">
                      <a16:colId xmlns:a16="http://schemas.microsoft.com/office/drawing/2014/main" val="332846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1" u="sng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i="1" dirty="0">
                          <a:solidFill>
                            <a:schemeClr val="tx1"/>
                          </a:solidFill>
                        </a:rPr>
                        <a:t>username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hash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cash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i="1" dirty="0">
                          <a:solidFill>
                            <a:schemeClr val="tx1"/>
                          </a:solidFill>
                        </a:rPr>
                        <a:t>email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785319"/>
                  </a:ext>
                </a:extLst>
              </a:tr>
            </a:tbl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4FE644-B865-4498-A340-2AF6631884F6}"/>
              </a:ext>
            </a:extLst>
          </p:cNvPr>
          <p:cNvCxnSpPr/>
          <p:nvPr/>
        </p:nvCxnSpPr>
        <p:spPr>
          <a:xfrm>
            <a:off x="1842052" y="2137428"/>
            <a:ext cx="0" cy="353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55749B0-EE59-4840-B287-A0B132095AAA}"/>
              </a:ext>
            </a:extLst>
          </p:cNvPr>
          <p:cNvCxnSpPr>
            <a:cxnSpLocks/>
          </p:cNvCxnSpPr>
          <p:nvPr/>
        </p:nvCxnSpPr>
        <p:spPr>
          <a:xfrm flipH="1" flipV="1">
            <a:off x="556591" y="2491409"/>
            <a:ext cx="1285461" cy="13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39B3BDF-CC7D-4816-94D1-31C959EF58AA}"/>
              </a:ext>
            </a:extLst>
          </p:cNvPr>
          <p:cNvCxnSpPr/>
          <p:nvPr/>
        </p:nvCxnSpPr>
        <p:spPr>
          <a:xfrm>
            <a:off x="556591" y="2491409"/>
            <a:ext cx="0" cy="3074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BAE3060-5C71-4DBB-A884-30F6B788D866}"/>
              </a:ext>
            </a:extLst>
          </p:cNvPr>
          <p:cNvCxnSpPr/>
          <p:nvPr/>
        </p:nvCxnSpPr>
        <p:spPr>
          <a:xfrm>
            <a:off x="583096" y="5565913"/>
            <a:ext cx="12589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FEE9A24-F8D8-4D89-B3E0-0093D167074B}"/>
              </a:ext>
            </a:extLst>
          </p:cNvPr>
          <p:cNvCxnSpPr/>
          <p:nvPr/>
        </p:nvCxnSpPr>
        <p:spPr>
          <a:xfrm flipV="1">
            <a:off x="1842052" y="5068958"/>
            <a:ext cx="0" cy="496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CC4B4E8-AAD6-45C6-9910-23C568879522}"/>
              </a:ext>
            </a:extLst>
          </p:cNvPr>
          <p:cNvCxnSpPr/>
          <p:nvPr/>
        </p:nvCxnSpPr>
        <p:spPr>
          <a:xfrm flipH="1">
            <a:off x="2385391" y="4320209"/>
            <a:ext cx="9276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B4D5E85-DBA4-43AD-9873-7F11FD391E5F}"/>
              </a:ext>
            </a:extLst>
          </p:cNvPr>
          <p:cNvCxnSpPr>
            <a:cxnSpLocks/>
          </p:cNvCxnSpPr>
          <p:nvPr/>
        </p:nvCxnSpPr>
        <p:spPr>
          <a:xfrm>
            <a:off x="887896" y="4320209"/>
            <a:ext cx="0" cy="1245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0937033-A404-48CD-9FDF-59272B3D918C}"/>
              </a:ext>
            </a:extLst>
          </p:cNvPr>
          <p:cNvCxnSpPr>
            <a:cxnSpLocks/>
          </p:cNvCxnSpPr>
          <p:nvPr/>
        </p:nvCxnSpPr>
        <p:spPr>
          <a:xfrm>
            <a:off x="1961322" y="3091509"/>
            <a:ext cx="0" cy="208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0B95CAC-F5B8-4F7E-9B84-5BA8C5663CA6}"/>
              </a:ext>
            </a:extLst>
          </p:cNvPr>
          <p:cNvCxnSpPr/>
          <p:nvPr/>
        </p:nvCxnSpPr>
        <p:spPr>
          <a:xfrm>
            <a:off x="1987826" y="3286539"/>
            <a:ext cx="27166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ACBC71B-64BC-42F2-A4C0-0AECA598C64F}"/>
              </a:ext>
            </a:extLst>
          </p:cNvPr>
          <p:cNvCxnSpPr/>
          <p:nvPr/>
        </p:nvCxnSpPr>
        <p:spPr>
          <a:xfrm>
            <a:off x="4678017" y="3299791"/>
            <a:ext cx="0" cy="189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B4FF00D-7319-43BE-9DE7-6755E8FB0F42}"/>
              </a:ext>
            </a:extLst>
          </p:cNvPr>
          <p:cNvCxnSpPr/>
          <p:nvPr/>
        </p:nvCxnSpPr>
        <p:spPr>
          <a:xfrm>
            <a:off x="3313043" y="3860170"/>
            <a:ext cx="0" cy="460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4681E18-AD2B-4BF4-8311-9EF852528581}"/>
              </a:ext>
            </a:extLst>
          </p:cNvPr>
          <p:cNvCxnSpPr>
            <a:cxnSpLocks/>
          </p:cNvCxnSpPr>
          <p:nvPr/>
        </p:nvCxnSpPr>
        <p:spPr>
          <a:xfrm flipH="1">
            <a:off x="887897" y="4320209"/>
            <a:ext cx="15505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0497EF3-6A7E-450F-9B71-EF93A35D30CA}"/>
              </a:ext>
            </a:extLst>
          </p:cNvPr>
          <p:cNvCxnSpPr/>
          <p:nvPr/>
        </p:nvCxnSpPr>
        <p:spPr>
          <a:xfrm>
            <a:off x="1623391" y="1121135"/>
            <a:ext cx="0" cy="416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CF52EDD-84C5-4EC8-88F9-624398A72F56}"/>
              </a:ext>
            </a:extLst>
          </p:cNvPr>
          <p:cNvCxnSpPr/>
          <p:nvPr/>
        </p:nvCxnSpPr>
        <p:spPr>
          <a:xfrm flipH="1">
            <a:off x="887896" y="1550504"/>
            <a:ext cx="7354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3655632-A381-4E1B-9473-1A873C03CA5F}"/>
              </a:ext>
            </a:extLst>
          </p:cNvPr>
          <p:cNvCxnSpPr/>
          <p:nvPr/>
        </p:nvCxnSpPr>
        <p:spPr>
          <a:xfrm>
            <a:off x="887896" y="1537252"/>
            <a:ext cx="0" cy="1749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05161B2-654A-4612-A70A-663129E93602}"/>
              </a:ext>
            </a:extLst>
          </p:cNvPr>
          <p:cNvCxnSpPr/>
          <p:nvPr/>
        </p:nvCxnSpPr>
        <p:spPr>
          <a:xfrm flipV="1">
            <a:off x="887896" y="3286539"/>
            <a:ext cx="1099930" cy="13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6FDF771-853C-483B-AC6B-B0ADD6DF4325}"/>
              </a:ext>
            </a:extLst>
          </p:cNvPr>
          <p:cNvCxnSpPr/>
          <p:nvPr/>
        </p:nvCxnSpPr>
        <p:spPr>
          <a:xfrm>
            <a:off x="3114261" y="2137428"/>
            <a:ext cx="0" cy="367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9392576-1102-4655-85AE-D9FD1FC8D5E5}"/>
              </a:ext>
            </a:extLst>
          </p:cNvPr>
          <p:cNvCxnSpPr/>
          <p:nvPr/>
        </p:nvCxnSpPr>
        <p:spPr>
          <a:xfrm>
            <a:off x="4618381" y="2137428"/>
            <a:ext cx="0" cy="380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624DA1-642E-4399-9667-707E9601E625}"/>
              </a:ext>
            </a:extLst>
          </p:cNvPr>
          <p:cNvCxnSpPr/>
          <p:nvPr/>
        </p:nvCxnSpPr>
        <p:spPr>
          <a:xfrm>
            <a:off x="6096000" y="2137428"/>
            <a:ext cx="0" cy="380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28E548-6C1C-4537-8D9C-4C71E3A454C7}"/>
              </a:ext>
            </a:extLst>
          </p:cNvPr>
          <p:cNvCxnSpPr/>
          <p:nvPr/>
        </p:nvCxnSpPr>
        <p:spPr>
          <a:xfrm>
            <a:off x="7301948" y="2137428"/>
            <a:ext cx="0" cy="380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0FE4EA1-6581-41BC-98B1-CC73C9B8A734}"/>
              </a:ext>
            </a:extLst>
          </p:cNvPr>
          <p:cNvCxnSpPr/>
          <p:nvPr/>
        </p:nvCxnSpPr>
        <p:spPr>
          <a:xfrm>
            <a:off x="8825948" y="2137428"/>
            <a:ext cx="0" cy="380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74D32CC-B370-450A-8D36-0BCD9935A273}"/>
              </a:ext>
            </a:extLst>
          </p:cNvPr>
          <p:cNvCxnSpPr>
            <a:cxnSpLocks/>
          </p:cNvCxnSpPr>
          <p:nvPr/>
        </p:nvCxnSpPr>
        <p:spPr>
          <a:xfrm>
            <a:off x="1855304" y="2504661"/>
            <a:ext cx="6970644" cy="13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0A5DFC0-B3CE-49DC-BEAF-39AB008CC065}"/>
              </a:ext>
            </a:extLst>
          </p:cNvPr>
          <p:cNvSpPr txBox="1"/>
          <p:nvPr/>
        </p:nvSpPr>
        <p:spPr>
          <a:xfrm>
            <a:off x="8229600" y="4320209"/>
            <a:ext cx="36841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Other Constraints</a:t>
            </a:r>
            <a:r>
              <a:rPr lang="en-IN" dirty="0"/>
              <a:t>:</a:t>
            </a:r>
          </a:p>
          <a:p>
            <a:r>
              <a:rPr lang="en-IN" dirty="0"/>
              <a:t>priority and duration are integers between 1-10</a:t>
            </a:r>
          </a:p>
          <a:p>
            <a:r>
              <a:rPr lang="en-IN" dirty="0"/>
              <a:t>Username, email fields are unique and hence are candidate keys</a:t>
            </a:r>
          </a:p>
          <a:p>
            <a:r>
              <a:rPr lang="en-IN" dirty="0"/>
              <a:t>Except f1, f2, f3, f4 and f5 all fields are NON-NULL</a:t>
            </a:r>
          </a:p>
          <a:p>
            <a:r>
              <a:rPr lang="en-IN" dirty="0"/>
              <a:t>Schedulers update table 1 and table 3 at intervals of once per hour</a:t>
            </a:r>
          </a:p>
        </p:txBody>
      </p:sp>
    </p:spTree>
    <p:extLst>
      <p:ext uri="{BB962C8B-B14F-4D97-AF65-F5344CB8AC3E}">
        <p14:creationId xmlns:p14="http://schemas.microsoft.com/office/powerpoint/2010/main" val="2605204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83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Pal</dc:creator>
  <cp:lastModifiedBy>Aditya Pal</cp:lastModifiedBy>
  <cp:revision>7</cp:revision>
  <dcterms:created xsi:type="dcterms:W3CDTF">2019-04-01T13:11:38Z</dcterms:created>
  <dcterms:modified xsi:type="dcterms:W3CDTF">2019-04-01T13:33:04Z</dcterms:modified>
</cp:coreProperties>
</file>