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64198-2CE4-4D68-BCA5-22A8DA823ED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E33C-AEC8-4D68-BE44-0DD2CEAD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7E33C-AEC8-4D68-BE44-0DD2CEAD58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8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Spring-Mass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6700" dirty="0" smtClean="0"/>
              <a:t>Sai Keung Wong</a:t>
            </a:r>
          </a:p>
          <a:p>
            <a:endParaRPr lang="en-US" sz="6700" dirty="0"/>
          </a:p>
          <a:p>
            <a:r>
              <a:rPr lang="en-US" sz="6700" dirty="0" smtClean="0"/>
              <a:t>NCTU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6865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Collision Detection and Handling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sphere-sphere collision detection</a:t>
            </a:r>
          </a:p>
          <a:p>
            <a:r>
              <a:rPr lang="en-US" dirty="0" smtClean="0"/>
              <a:t>Separate two spheres along the centrals if they collide</a:t>
            </a:r>
          </a:p>
          <a:p>
            <a:endParaRPr lang="en-US" dirty="0"/>
          </a:p>
          <a:p>
            <a:r>
              <a:rPr lang="en-US" dirty="0" smtClean="0"/>
              <a:t>Drawback: make the system stiff. Why is that so?</a:t>
            </a:r>
          </a:p>
        </p:txBody>
      </p:sp>
      <p:sp>
        <p:nvSpPr>
          <p:cNvPr id="4" name="Oval 3"/>
          <p:cNvSpPr/>
          <p:nvPr/>
        </p:nvSpPr>
        <p:spPr>
          <a:xfrm>
            <a:off x="2293749" y="5176434"/>
            <a:ext cx="1549831" cy="15498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53539" y="4416788"/>
            <a:ext cx="2032861" cy="2034825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58919" y="5241359"/>
            <a:ext cx="1549831" cy="15498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5980" y="4188632"/>
            <a:ext cx="2032861" cy="2034825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collision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09" y="1358157"/>
            <a:ext cx="11173188" cy="4351338"/>
          </a:xfrm>
        </p:spPr>
        <p:txBody>
          <a:bodyPr/>
          <a:lstStyle/>
          <a:p>
            <a:r>
              <a:rPr lang="en-US" dirty="0" smtClean="0"/>
              <a:t>Eliminate the velocity component along the contact </a:t>
            </a:r>
            <a:r>
              <a:rPr lang="en-US" smtClean="0"/>
              <a:t>normal direction.</a:t>
            </a:r>
            <a:endParaRPr lang="en-US" dirty="0" smtClean="0"/>
          </a:p>
          <a:p>
            <a:r>
              <a:rPr lang="en-US" dirty="0" smtClean="0"/>
              <a:t>If the colliding particle is moving away, do nothing.</a:t>
            </a:r>
          </a:p>
          <a:p>
            <a:r>
              <a:rPr lang="en-US" dirty="0" smtClean="0"/>
              <a:t>If the colliding particle moves towards another particle, eliminate its velocity component.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9037" y="4977888"/>
            <a:ext cx="1549831" cy="15498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26098" y="3925161"/>
            <a:ext cx="2032861" cy="2034825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51196" y="4959458"/>
            <a:ext cx="387458" cy="681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35318" y="4959458"/>
            <a:ext cx="1503337" cy="79041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1581" y="3225337"/>
            <a:ext cx="73006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</a:t>
            </a:r>
            <a:r>
              <a:rPr lang="en-US" sz="2800" dirty="0" smtClean="0"/>
              <a:t>(</a:t>
            </a:r>
            <a:r>
              <a:rPr lang="en-US" sz="2800" dirty="0" err="1" smtClean="0"/>
              <a:t>i,j</a:t>
            </a:r>
            <a:r>
              <a:rPr lang="en-US" sz="2800" dirty="0" smtClean="0"/>
              <a:t>) </a:t>
            </a:r>
            <a:r>
              <a:rPr lang="en-US" sz="2800" dirty="0"/>
              <a:t>= (</a:t>
            </a:r>
            <a:r>
              <a:rPr lang="en-US" sz="2800" b="1" dirty="0" smtClean="0"/>
              <a:t>p</a:t>
            </a:r>
            <a:r>
              <a:rPr lang="en-US" sz="2800" baseline="-25000" dirty="0" smtClean="0"/>
              <a:t>i </a:t>
            </a:r>
            <a:r>
              <a:rPr lang="en-US" sz="2800" dirty="0"/>
              <a:t>-</a:t>
            </a:r>
            <a:r>
              <a:rPr lang="en-US" sz="2800" b="1" dirty="0"/>
              <a:t> </a:t>
            </a:r>
            <a:r>
              <a:rPr lang="en-US" sz="2800" b="1" dirty="0" err="1" smtClean="0"/>
              <a:t>p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)/ </a:t>
            </a:r>
            <a:r>
              <a:rPr lang="en-US" sz="2800" dirty="0"/>
              <a:t>|| </a:t>
            </a:r>
            <a:r>
              <a:rPr lang="en-US" sz="2800" b="1" dirty="0" err="1" smtClean="0"/>
              <a:t>p</a:t>
            </a:r>
            <a:r>
              <a:rPr lang="en-US" sz="2800" baseline="-25000" dirty="0" err="1" smtClean="0"/>
              <a:t>j</a:t>
            </a:r>
            <a:r>
              <a:rPr lang="en-US" sz="2800" baseline="-25000" dirty="0" smtClean="0"/>
              <a:t> </a:t>
            </a:r>
            <a:r>
              <a:rPr lang="en-US" sz="2800" dirty="0"/>
              <a:t>-</a:t>
            </a:r>
            <a:r>
              <a:rPr lang="en-US" sz="2800" b="1" dirty="0"/>
              <a:t> </a:t>
            </a:r>
            <a:r>
              <a:rPr lang="en-US" sz="2800" b="1" dirty="0" smtClean="0"/>
              <a:t>p</a:t>
            </a:r>
            <a:r>
              <a:rPr lang="en-US" sz="2800" baseline="-25000" dirty="0" smtClean="0"/>
              <a:t>i </a:t>
            </a:r>
            <a:r>
              <a:rPr lang="en-US" sz="2800" dirty="0" smtClean="0"/>
              <a:t>||</a:t>
            </a:r>
          </a:p>
          <a:p>
            <a:endParaRPr lang="en-US" sz="2800" dirty="0" smtClean="0"/>
          </a:p>
          <a:p>
            <a:r>
              <a:rPr lang="en-US" sz="2800" dirty="0" smtClean="0"/>
              <a:t>If particle j moves toward </a:t>
            </a:r>
            <a:r>
              <a:rPr lang="en-US" sz="2800" dirty="0" err="1" smtClean="0"/>
              <a:t>i</a:t>
            </a:r>
            <a:r>
              <a:rPr lang="en-US" sz="2800" dirty="0" smtClean="0"/>
              <a:t>, i.e., </a:t>
            </a:r>
            <a:r>
              <a:rPr lang="en-US" sz="2800" dirty="0"/>
              <a:t>(</a:t>
            </a:r>
            <a:r>
              <a:rPr lang="en-US" sz="2800" b="1" dirty="0"/>
              <a:t>n</a:t>
            </a:r>
            <a:r>
              <a:rPr lang="en-US" sz="2800" dirty="0"/>
              <a:t>(</a:t>
            </a:r>
            <a:r>
              <a:rPr lang="en-US" sz="2800" dirty="0" err="1"/>
              <a:t>i,j</a:t>
            </a:r>
            <a:r>
              <a:rPr lang="en-US" sz="2800" dirty="0"/>
              <a:t>) . </a:t>
            </a:r>
            <a:r>
              <a:rPr lang="en-US" sz="2800" b="1" dirty="0" err="1"/>
              <a:t>v</a:t>
            </a:r>
            <a:r>
              <a:rPr lang="en-US" sz="2800" baseline="-25000" dirty="0" err="1"/>
              <a:t>j</a:t>
            </a:r>
            <a:r>
              <a:rPr lang="en-US" sz="2800" dirty="0"/>
              <a:t> ) </a:t>
            </a:r>
            <a:r>
              <a:rPr lang="en-US" sz="2800" dirty="0" smtClean="0"/>
              <a:t>&gt;0</a:t>
            </a:r>
            <a:endParaRPr lang="en-US" sz="2800" dirty="0"/>
          </a:p>
          <a:p>
            <a:r>
              <a:rPr lang="en-US" sz="2800" b="1" dirty="0" err="1" smtClean="0"/>
              <a:t>v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= </a:t>
            </a:r>
            <a:r>
              <a:rPr lang="en-US" sz="2800" b="1" dirty="0" err="1" smtClean="0"/>
              <a:t>v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 - (</a:t>
            </a:r>
            <a:r>
              <a:rPr lang="en-US" sz="2800" b="1" dirty="0" smtClean="0"/>
              <a:t>n</a:t>
            </a:r>
            <a:r>
              <a:rPr lang="en-US" sz="2800" dirty="0" smtClean="0"/>
              <a:t>(</a:t>
            </a:r>
            <a:r>
              <a:rPr lang="en-US" sz="2800" dirty="0" err="1" smtClean="0"/>
              <a:t>i,j</a:t>
            </a:r>
            <a:r>
              <a:rPr lang="en-US" sz="2800" dirty="0"/>
              <a:t>) </a:t>
            </a:r>
            <a:r>
              <a:rPr lang="en-US" sz="2800" dirty="0" smtClean="0"/>
              <a:t>. </a:t>
            </a:r>
            <a:r>
              <a:rPr lang="en-US" sz="2800" b="1" dirty="0" err="1" smtClean="0"/>
              <a:t>v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) </a:t>
            </a:r>
            <a:r>
              <a:rPr lang="en-US" sz="2800" b="1" dirty="0"/>
              <a:t>n</a:t>
            </a:r>
            <a:r>
              <a:rPr lang="en-US" sz="2800" dirty="0"/>
              <a:t>(</a:t>
            </a:r>
            <a:r>
              <a:rPr lang="en-US" sz="2800" dirty="0" err="1"/>
              <a:t>i,j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particle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moves toward j</a:t>
            </a:r>
            <a:r>
              <a:rPr lang="en-US" sz="2800" dirty="0" smtClean="0"/>
              <a:t>, </a:t>
            </a:r>
            <a:r>
              <a:rPr lang="en-US" sz="2800" dirty="0"/>
              <a:t>, i.e., (</a:t>
            </a:r>
            <a:r>
              <a:rPr lang="en-US" sz="2800" b="1" dirty="0"/>
              <a:t>n</a:t>
            </a:r>
            <a:r>
              <a:rPr lang="en-US" sz="2800" dirty="0"/>
              <a:t>(</a:t>
            </a:r>
            <a:r>
              <a:rPr lang="en-US" sz="2800" dirty="0" err="1"/>
              <a:t>i,j</a:t>
            </a:r>
            <a:r>
              <a:rPr lang="en-US" sz="2800" dirty="0"/>
              <a:t>) . </a:t>
            </a:r>
            <a:r>
              <a:rPr lang="en-US" sz="2800" b="1" dirty="0" err="1"/>
              <a:t>v</a:t>
            </a:r>
            <a:r>
              <a:rPr lang="en-US" sz="2800" baseline="-25000" dirty="0" err="1"/>
              <a:t>j</a:t>
            </a:r>
            <a:r>
              <a:rPr lang="en-US" sz="2800" dirty="0"/>
              <a:t> ) </a:t>
            </a:r>
            <a:r>
              <a:rPr lang="en-US" sz="2800" dirty="0" smtClean="0"/>
              <a:t> &lt; 0</a:t>
            </a:r>
            <a:endParaRPr lang="en-US" sz="2800" dirty="0"/>
          </a:p>
          <a:p>
            <a:r>
              <a:rPr lang="en-US" sz="2800" b="1" dirty="0" smtClean="0"/>
              <a:t>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b="1" dirty="0" smtClean="0"/>
              <a:t>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 + </a:t>
            </a:r>
            <a:r>
              <a:rPr lang="en-US" sz="2800" dirty="0"/>
              <a:t>(</a:t>
            </a:r>
            <a:r>
              <a:rPr lang="en-US" sz="2800" b="1" dirty="0"/>
              <a:t>n</a:t>
            </a:r>
            <a:r>
              <a:rPr lang="en-US" sz="2800" dirty="0"/>
              <a:t>(</a:t>
            </a:r>
            <a:r>
              <a:rPr lang="en-US" sz="2800" dirty="0" err="1"/>
              <a:t>i,j</a:t>
            </a:r>
            <a:r>
              <a:rPr lang="en-US" sz="2800" dirty="0"/>
              <a:t>) . </a:t>
            </a:r>
            <a:r>
              <a:rPr lang="en-US" sz="2800" b="1" dirty="0" smtClean="0"/>
              <a:t>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) </a:t>
            </a:r>
            <a:r>
              <a:rPr lang="en-US" sz="2800" b="1" dirty="0"/>
              <a:t>n</a:t>
            </a:r>
            <a:r>
              <a:rPr lang="en-US" sz="2800" dirty="0"/>
              <a:t>(</a:t>
            </a:r>
            <a:r>
              <a:rPr lang="en-US" sz="2800" dirty="0" err="1"/>
              <a:t>i,j</a:t>
            </a:r>
            <a:r>
              <a:rPr lang="en-US" sz="2800" dirty="0"/>
              <a:t>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3262651" y="4422205"/>
            <a:ext cx="542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/>
              <a:t>p</a:t>
            </a:r>
            <a:r>
              <a:rPr lang="en-US" sz="4000" baseline="-25000" dirty="0" err="1"/>
              <a:t>j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230499" y="5071864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</a:t>
            </a:r>
            <a:r>
              <a:rPr lang="en-US" sz="4000" baseline="-25000" dirty="0" smtClean="0"/>
              <a:t>i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1588407" y="5746655"/>
            <a:ext cx="146911" cy="139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9081" y="4863157"/>
            <a:ext cx="137249" cy="15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collision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the velocity component earlier before they really collide</a:t>
            </a:r>
          </a:p>
          <a:p>
            <a:r>
              <a:rPr lang="en-US" dirty="0" smtClean="0"/>
              <a:t>Or reduce </a:t>
            </a:r>
            <a:r>
              <a:rPr lang="en-US" dirty="0"/>
              <a:t>the velocity component </a:t>
            </a:r>
            <a:endParaRPr lang="en-US" dirty="0" smtClean="0"/>
          </a:p>
          <a:p>
            <a:r>
              <a:rPr lang="en-US" dirty="0" smtClean="0"/>
              <a:t>Collide if </a:t>
            </a:r>
            <a:r>
              <a:rPr lang="en-US" dirty="0"/>
              <a:t>|| </a:t>
            </a:r>
            <a:r>
              <a:rPr lang="en-US" b="1" dirty="0" err="1"/>
              <a:t>p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-</a:t>
            </a:r>
            <a:r>
              <a:rPr lang="en-US" b="1" dirty="0"/>
              <a:t> p</a:t>
            </a:r>
            <a:r>
              <a:rPr lang="en-US" baseline="-25000" dirty="0"/>
              <a:t>i </a:t>
            </a:r>
            <a:r>
              <a:rPr lang="en-US" dirty="0" smtClean="0"/>
              <a:t>||  &lt;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 </a:t>
            </a:r>
            <a:r>
              <a:rPr lang="en-US" dirty="0" smtClean="0"/>
              <a:t>+ e, where e is a small value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22462" y="4762070"/>
            <a:ext cx="1549831" cy="15498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69523" y="3709343"/>
            <a:ext cx="2032861" cy="2034825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6348" y="4644254"/>
            <a:ext cx="1770681" cy="1770743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85143" y="3628254"/>
            <a:ext cx="2201619" cy="2218871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49819" y="4843159"/>
            <a:ext cx="1549831" cy="15498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85567" y="3630774"/>
            <a:ext cx="2032861" cy="2034825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33705" y="4725343"/>
            <a:ext cx="1770681" cy="1770743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01187" y="3549685"/>
            <a:ext cx="2201619" cy="2218871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force exerting on each particle</a:t>
            </a:r>
          </a:p>
          <a:p>
            <a:r>
              <a:rPr lang="en-US" dirty="0" smtClean="0"/>
              <a:t>Compute net force exerting on each particle</a:t>
            </a:r>
          </a:p>
          <a:p>
            <a:r>
              <a:rPr lang="en-US" dirty="0" smtClean="0"/>
              <a:t>Compute velocities of particles</a:t>
            </a:r>
          </a:p>
          <a:p>
            <a:r>
              <a:rPr lang="en-US" dirty="0" smtClean="0"/>
              <a:t>Adjust velocities of particles due to collision</a:t>
            </a:r>
          </a:p>
          <a:p>
            <a:r>
              <a:rPr lang="en-US" dirty="0" smtClean="0"/>
              <a:t>Update positions of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maximum speed of each particle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2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1" y="0"/>
            <a:ext cx="10515600" cy="1325563"/>
          </a:xfrm>
        </p:spPr>
        <p:txBody>
          <a:bodyPr/>
          <a:lstStyle/>
          <a:p>
            <a:r>
              <a:rPr lang="en-US" dirty="0" smtClean="0"/>
              <a:t>TA: Notes for marking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383"/>
            <a:ext cx="10515600" cy="5610386"/>
          </a:xfrm>
        </p:spPr>
        <p:txBody>
          <a:bodyPr>
            <a:normAutofit/>
          </a:bodyPr>
          <a:lstStyle/>
          <a:p>
            <a:r>
              <a:rPr lang="en-US" dirty="0" smtClean="0"/>
              <a:t>Ask questions and let the students answer</a:t>
            </a:r>
          </a:p>
          <a:p>
            <a:pPr lvl="1"/>
            <a:r>
              <a:rPr lang="en-US" dirty="0" smtClean="0"/>
              <a:t>Robust collision handling?</a:t>
            </a:r>
          </a:p>
          <a:p>
            <a:pPr lvl="1"/>
            <a:r>
              <a:rPr lang="en-US" dirty="0" smtClean="0"/>
              <a:t>Spring mass systems? </a:t>
            </a:r>
            <a:r>
              <a:rPr lang="en-US" dirty="0" err="1" smtClean="0"/>
              <a:t>etc</a:t>
            </a:r>
            <a:r>
              <a:rPr lang="en-US" smtClean="0"/>
              <a:t>…</a:t>
            </a:r>
            <a:endParaRPr lang="en-US" dirty="0" smtClean="0"/>
          </a:p>
          <a:p>
            <a:r>
              <a:rPr lang="en-US" dirty="0" smtClean="0"/>
              <a:t>Check all the parameters are correct:</a:t>
            </a:r>
          </a:p>
          <a:p>
            <a:r>
              <a:rPr lang="en-US" dirty="0"/>
              <a:t>Time step size : 0.06 second</a:t>
            </a:r>
          </a:p>
          <a:p>
            <a:r>
              <a:rPr lang="en-US" dirty="0"/>
              <a:t>Spring stiffness : </a:t>
            </a:r>
            <a:r>
              <a:rPr lang="en-US" dirty="0" smtClean="0"/>
              <a:t>500</a:t>
            </a:r>
            <a:endParaRPr lang="en-US" b="1" dirty="0" smtClean="0"/>
          </a:p>
          <a:p>
            <a:r>
              <a:rPr lang="en-US" b="1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baseline="-25000" dirty="0" smtClean="0"/>
              <a:t>i</a:t>
            </a:r>
          </a:p>
          <a:p>
            <a:r>
              <a:rPr lang="en-US" b="1" dirty="0" err="1" smtClean="0"/>
              <a:t>h</a:t>
            </a:r>
            <a:r>
              <a:rPr lang="en-US" baseline="-25000" dirty="0" err="1" smtClean="0"/>
              <a:t>ij</a:t>
            </a:r>
            <a:r>
              <a:rPr lang="en-US" dirty="0" smtClean="0"/>
              <a:t>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smtClean="0"/>
              <a:t> (</a:t>
            </a:r>
            <a:r>
              <a:rPr lang="en-US" b="1" dirty="0" smtClean="0"/>
              <a:t>v</a:t>
            </a:r>
            <a:r>
              <a:rPr lang="en-US" baseline="-25000" dirty="0" smtClean="0"/>
              <a:t>i </a:t>
            </a:r>
            <a:r>
              <a:rPr lang="en-US" dirty="0" smtClean="0"/>
              <a:t>- </a:t>
            </a:r>
            <a:r>
              <a:rPr lang="en-US" b="1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), between connected particles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andj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/>
              <a:t>= 0.025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/>
              <a:t> =  </a:t>
            </a:r>
            <a:r>
              <a:rPr lang="en-US" dirty="0" smtClean="0"/>
              <a:t>0.12</a:t>
            </a:r>
          </a:p>
          <a:p>
            <a:r>
              <a:rPr lang="en-US" dirty="0" smtClean="0"/>
              <a:t>Gravity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3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349"/>
            <a:ext cx="10515600" cy="5269424"/>
          </a:xfrm>
        </p:spPr>
        <p:txBody>
          <a:bodyPr>
            <a:normAutofit/>
          </a:bodyPr>
          <a:lstStyle/>
          <a:p>
            <a:r>
              <a:rPr lang="en-US" dirty="0" smtClean="0"/>
              <a:t>Must finish all the tasks, similar to the demo.</a:t>
            </a:r>
          </a:p>
          <a:p>
            <a:pPr lvl="1"/>
            <a:r>
              <a:rPr lang="en-US" sz="2800" dirty="0" smtClean="0"/>
              <a:t>Show </a:t>
            </a:r>
            <a:r>
              <a:rPr lang="en-US" sz="2800" dirty="0"/>
              <a:t>your student Name and ID on the top bar of the window.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b="1" dirty="0"/>
              <a:t>MUST DO or your score is ZERO</a:t>
            </a:r>
            <a:r>
              <a:rPr lang="en-US" sz="3200" b="1" dirty="0" smtClean="0"/>
              <a:t>.</a:t>
            </a:r>
            <a:endParaRPr lang="en-US" sz="3200" dirty="0" smtClean="0"/>
          </a:p>
          <a:p>
            <a:pPr lvl="1"/>
            <a:r>
              <a:rPr lang="en-US" sz="2800" dirty="0" smtClean="0"/>
              <a:t>A large sphere at the origin</a:t>
            </a:r>
          </a:p>
          <a:p>
            <a:pPr lvl="1"/>
            <a:r>
              <a:rPr lang="en-US" sz="2800" dirty="0" smtClean="0"/>
              <a:t>Spring force, gravity, damping force computation</a:t>
            </a:r>
          </a:p>
          <a:p>
            <a:pPr lvl="1"/>
            <a:r>
              <a:rPr lang="en-US" sz="2800" dirty="0" smtClean="0"/>
              <a:t>Viscous damping force</a:t>
            </a:r>
          </a:p>
          <a:p>
            <a:pPr lvl="1"/>
            <a:r>
              <a:rPr lang="en-US" sz="2800" dirty="0" smtClean="0"/>
              <a:t>Motion computation for the spring mass system</a:t>
            </a:r>
          </a:p>
          <a:p>
            <a:pPr lvl="1"/>
            <a:r>
              <a:rPr lang="en-US" sz="2800" smtClean="0"/>
              <a:t>Sime </a:t>
            </a:r>
            <a:r>
              <a:rPr lang="en-US" sz="2800" dirty="0" smtClean="0"/>
              <a:t>collision handling method</a:t>
            </a:r>
          </a:p>
          <a:p>
            <a:pPr lvl="1"/>
            <a:r>
              <a:rPr lang="en-US" sz="2800" smtClean="0"/>
              <a:t>Robust </a:t>
            </a:r>
            <a:r>
              <a:rPr lang="en-US" sz="2800" dirty="0" smtClean="0"/>
              <a:t>collision handling method</a:t>
            </a:r>
          </a:p>
          <a:p>
            <a:pPr lvl="1"/>
            <a:r>
              <a:rPr lang="en-US" sz="2800" dirty="0" smtClean="0"/>
              <a:t>Change gravitational force directions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702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9" y="-177316"/>
            <a:ext cx="10515600" cy="1325563"/>
          </a:xfrm>
        </p:spPr>
        <p:txBody>
          <a:bodyPr/>
          <a:lstStyle/>
          <a:p>
            <a:r>
              <a:rPr lang="en-US" dirty="0" smtClean="0"/>
              <a:t>Some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9" y="1007390"/>
            <a:ext cx="11902698" cy="53555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Create the spring mass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scene nodes and entities for particles: BasicTutorial_00</a:t>
            </a:r>
            <a:r>
              <a:rPr lang="en-US" dirty="0"/>
              <a:t>::</a:t>
            </a:r>
            <a:r>
              <a:rPr lang="en-US" dirty="0" err="1"/>
              <a:t>createSpace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 the particle positions: </a:t>
            </a:r>
            <a:r>
              <a:rPr lang="en-US" dirty="0"/>
              <a:t>BasicTutorial_00::</a:t>
            </a:r>
            <a:r>
              <a:rPr lang="en-US" dirty="0" err="1" smtClean="0"/>
              <a:t>setObjPositions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 up the spring mass system: </a:t>
            </a:r>
            <a:r>
              <a:rPr lang="en-US" dirty="0"/>
              <a:t>BasicTutorial_00::</a:t>
            </a:r>
            <a:r>
              <a:rPr lang="en-US" dirty="0" err="1" smtClean="0"/>
              <a:t>setMassSpringSystem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Simple collision handling method</a:t>
            </a:r>
          </a:p>
          <a:p>
            <a:pPr marL="0" indent="0">
              <a:buNone/>
            </a:pPr>
            <a:r>
              <a:rPr lang="en-US" dirty="0" smtClean="0"/>
              <a:t>	BasicTutorial_00</a:t>
            </a:r>
            <a:r>
              <a:rPr lang="en-US" dirty="0"/>
              <a:t>::</a:t>
            </a:r>
            <a:r>
              <a:rPr lang="en-US" dirty="0" err="1"/>
              <a:t>handleCollision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Simulation loop: </a:t>
            </a:r>
            <a:r>
              <a:rPr lang="en-US" dirty="0" err="1" smtClean="0"/>
              <a:t>frameStarted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Major algorithm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MASS_SPRING_SYSTEM</a:t>
            </a:r>
            <a:r>
              <a:rPr lang="en-US" dirty="0"/>
              <a:t>::</a:t>
            </a:r>
            <a:r>
              <a:rPr lang="en-US" dirty="0" smtClean="0"/>
              <a:t>update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resolveCollision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SceneNode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nodeA</a:t>
            </a:r>
            <a:r>
              <a:rPr lang="en-US" dirty="0"/>
              <a:t>, </a:t>
            </a:r>
            <a:r>
              <a:rPr lang="en-US" dirty="0" err="1"/>
              <a:t>SceneNode</a:t>
            </a:r>
            <a:r>
              <a:rPr lang="en-US" dirty="0"/>
              <a:t> *</a:t>
            </a:r>
            <a:r>
              <a:rPr lang="en-US" dirty="0" err="1" smtClean="0"/>
              <a:t>nodeB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/>
              <a:t>rA</a:t>
            </a:r>
            <a:r>
              <a:rPr lang="en-US" dirty="0"/>
              <a:t>, float </a:t>
            </a:r>
            <a:r>
              <a:rPr lang="en-US" dirty="0" err="1"/>
              <a:t>rB</a:t>
            </a:r>
            <a:r>
              <a:rPr lang="en-US" dirty="0"/>
              <a:t>, float </a:t>
            </a:r>
            <a:r>
              <a:rPr lang="en-US" dirty="0" err="1"/>
              <a:t>wA</a:t>
            </a:r>
            <a:r>
              <a:rPr lang="en-US" dirty="0"/>
              <a:t>, float </a:t>
            </a:r>
            <a:r>
              <a:rPr lang="en-US" dirty="0" err="1"/>
              <a:t>wB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8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0"/>
            <a:ext cx="10515600" cy="1325563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90" y="1118623"/>
            <a:ext cx="617969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You must use the MASS_SPRING_SYSTEM class to implement.</a:t>
            </a:r>
          </a:p>
          <a:p>
            <a:r>
              <a:rPr lang="en-US" dirty="0" smtClean="0"/>
              <a:t>Compute the motion</a:t>
            </a:r>
          </a:p>
          <a:p>
            <a:r>
              <a:rPr lang="en-US" dirty="0" smtClean="0"/>
              <a:t>Detect collisions and perform collision response</a:t>
            </a:r>
          </a:p>
          <a:p>
            <a:r>
              <a:rPr lang="en-US" dirty="0" smtClean="0"/>
              <a:t>Implement a robust collision handling method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011" t="4746" r="12937" b="6667"/>
          <a:stretch/>
        </p:blipFill>
        <p:spPr>
          <a:xfrm>
            <a:off x="6999332" y="897521"/>
            <a:ext cx="5027352" cy="45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step size : 0.06 second</a:t>
            </a:r>
          </a:p>
          <a:p>
            <a:r>
              <a:rPr lang="en-US" dirty="0" smtClean="0"/>
              <a:t>Spring stiffness : 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0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‘7’: gravity (0, -9.8, 0)</a:t>
            </a:r>
          </a:p>
          <a:p>
            <a:r>
              <a:rPr lang="en-US" dirty="0" smtClean="0"/>
              <a:t>‘8’</a:t>
            </a:r>
            <a:r>
              <a:rPr lang="en-US" dirty="0"/>
              <a:t> : gravity (0, </a:t>
            </a:r>
            <a:r>
              <a:rPr lang="en-US" dirty="0" smtClean="0"/>
              <a:t>-30, </a:t>
            </a:r>
            <a:r>
              <a:rPr lang="en-US" dirty="0"/>
              <a:t>0)</a:t>
            </a:r>
            <a:endParaRPr lang="en-US" dirty="0" smtClean="0"/>
          </a:p>
          <a:p>
            <a:r>
              <a:rPr lang="en-US" dirty="0" smtClean="0"/>
              <a:t>‘9’</a:t>
            </a:r>
            <a:r>
              <a:rPr lang="en-US" dirty="0"/>
              <a:t> : gravity (0, </a:t>
            </a:r>
            <a:r>
              <a:rPr lang="en-US" dirty="0" smtClean="0"/>
              <a:t>9.8</a:t>
            </a:r>
            <a:r>
              <a:rPr lang="en-US" dirty="0"/>
              <a:t>, 0)</a:t>
            </a:r>
            <a:endParaRPr lang="en-US" dirty="0" smtClean="0"/>
          </a:p>
          <a:p>
            <a:r>
              <a:rPr lang="en-US" dirty="0" smtClean="0"/>
              <a:t>‘0’</a:t>
            </a:r>
            <a:r>
              <a:rPr lang="en-US" dirty="0"/>
              <a:t> : gravity (0, </a:t>
            </a:r>
            <a:r>
              <a:rPr lang="en-US" dirty="0" smtClean="0"/>
              <a:t>30, </a:t>
            </a:r>
            <a:r>
              <a:rPr lang="en-US" dirty="0"/>
              <a:t>0)</a:t>
            </a:r>
            <a:endParaRPr lang="en-US" dirty="0" smtClean="0"/>
          </a:p>
          <a:p>
            <a:r>
              <a:rPr lang="en-US" dirty="0" smtClean="0"/>
              <a:t>‘P’ : reset velocities of particles</a:t>
            </a:r>
          </a:p>
          <a:p>
            <a:r>
              <a:rPr lang="en-US" dirty="0" smtClean="0"/>
              <a:t>‘J’ : reset position and velocity of particles</a:t>
            </a:r>
          </a:p>
          <a:p>
            <a:r>
              <a:rPr lang="en-US" dirty="0" smtClean="0"/>
              <a:t>‘K’ : disable robust collision handling method; background is red</a:t>
            </a:r>
          </a:p>
          <a:p>
            <a:r>
              <a:rPr lang="en-US" dirty="0" smtClean="0"/>
              <a:t>‘L’ : enable robust collision handling method; background is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structure</a:t>
            </a:r>
            <a:endParaRPr/>
          </a:p>
        </p:txBody>
      </p:sp>
      <p:sp>
        <p:nvSpPr>
          <p:cNvPr id="29" name="Google Shape;29;p1"/>
          <p:cNvSpPr txBox="1"/>
          <p:nvPr>
            <p:ph idx="1" type="body"/>
          </p:nvPr>
        </p:nvSpPr>
        <p:spPr>
          <a:xfrm>
            <a:off x="838200" y="1825625"/>
            <a:ext cx="6282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Particles are organized along straight lines above a sphere.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adjacent particle pair along a straight line is connected with a spring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spring also connects two particles that are skipped by a middle particle 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3410858" y="4857389"/>
            <a:ext cx="681900" cy="712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526675" y="4857389"/>
            <a:ext cx="681900" cy="712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767647" y="4857389"/>
            <a:ext cx="681900" cy="712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7008619" y="4857389"/>
            <a:ext cx="681900" cy="712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4098441" y="5057124"/>
            <a:ext cx="537029" cy="160145"/>
          </a:xfrm>
          <a:custGeom>
            <a:rect b="b" l="l" r="r" t="t"/>
            <a:pathLst>
              <a:path extrusionOk="0" h="160145" w="537029">
                <a:moveTo>
                  <a:pt x="0" y="130872"/>
                </a:moveTo>
                <a:cubicBezTo>
                  <a:pt x="56847" y="63139"/>
                  <a:pt x="113695" y="-4594"/>
                  <a:pt x="159657" y="244"/>
                </a:cubicBezTo>
                <a:cubicBezTo>
                  <a:pt x="205619" y="5082"/>
                  <a:pt x="212876" y="155063"/>
                  <a:pt x="275771" y="159901"/>
                </a:cubicBezTo>
                <a:cubicBezTo>
                  <a:pt x="338666" y="164739"/>
                  <a:pt x="437847" y="97005"/>
                  <a:pt x="537029" y="29272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5230618" y="5133777"/>
            <a:ext cx="537029" cy="160145"/>
          </a:xfrm>
          <a:custGeom>
            <a:rect b="b" l="l" r="r" t="t"/>
            <a:pathLst>
              <a:path extrusionOk="0" h="160145" w="537029">
                <a:moveTo>
                  <a:pt x="0" y="130872"/>
                </a:moveTo>
                <a:cubicBezTo>
                  <a:pt x="56847" y="63139"/>
                  <a:pt x="113695" y="-4594"/>
                  <a:pt x="159657" y="244"/>
                </a:cubicBezTo>
                <a:cubicBezTo>
                  <a:pt x="205619" y="5082"/>
                  <a:pt x="212876" y="155063"/>
                  <a:pt x="275771" y="159901"/>
                </a:cubicBezTo>
                <a:cubicBezTo>
                  <a:pt x="338666" y="164739"/>
                  <a:pt x="437847" y="97005"/>
                  <a:pt x="537029" y="29272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6475281" y="5129451"/>
            <a:ext cx="537029" cy="160145"/>
          </a:xfrm>
          <a:custGeom>
            <a:rect b="b" l="l" r="r" t="t"/>
            <a:pathLst>
              <a:path extrusionOk="0" h="160145" w="537029">
                <a:moveTo>
                  <a:pt x="0" y="130872"/>
                </a:moveTo>
                <a:cubicBezTo>
                  <a:pt x="56847" y="63139"/>
                  <a:pt x="113695" y="-4594"/>
                  <a:pt x="159657" y="244"/>
                </a:cubicBezTo>
                <a:cubicBezTo>
                  <a:pt x="205619" y="5082"/>
                  <a:pt x="212876" y="155063"/>
                  <a:pt x="275771" y="159901"/>
                </a:cubicBezTo>
                <a:cubicBezTo>
                  <a:pt x="338666" y="164739"/>
                  <a:pt x="437847" y="97005"/>
                  <a:pt x="537029" y="29272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3923816" y="4452828"/>
            <a:ext cx="1981200" cy="505661"/>
          </a:xfrm>
          <a:custGeom>
            <a:rect b="b" l="l" r="r" t="t"/>
            <a:pathLst>
              <a:path extrusionOk="0" h="505661" w="1981200">
                <a:moveTo>
                  <a:pt x="0" y="467561"/>
                </a:moveTo>
                <a:cubicBezTo>
                  <a:pt x="119856" y="283411"/>
                  <a:pt x="239713" y="99261"/>
                  <a:pt x="361950" y="67511"/>
                </a:cubicBezTo>
                <a:cubicBezTo>
                  <a:pt x="484187" y="35761"/>
                  <a:pt x="622300" y="288173"/>
                  <a:pt x="733425" y="277061"/>
                </a:cubicBezTo>
                <a:cubicBezTo>
                  <a:pt x="844550" y="265948"/>
                  <a:pt x="919163" y="15123"/>
                  <a:pt x="1028700" y="836"/>
                </a:cubicBezTo>
                <a:cubicBezTo>
                  <a:pt x="1138237" y="-13451"/>
                  <a:pt x="1271588" y="159586"/>
                  <a:pt x="1390650" y="191336"/>
                </a:cubicBezTo>
                <a:cubicBezTo>
                  <a:pt x="1509713" y="223086"/>
                  <a:pt x="1644650" y="138949"/>
                  <a:pt x="1743075" y="191336"/>
                </a:cubicBezTo>
                <a:cubicBezTo>
                  <a:pt x="1841500" y="243723"/>
                  <a:pt x="1911350" y="374692"/>
                  <a:pt x="1981200" y="505661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4857266" y="5549039"/>
            <a:ext cx="2314575" cy="393275"/>
          </a:xfrm>
          <a:custGeom>
            <a:rect b="b" l="l" r="r" t="t"/>
            <a:pathLst>
              <a:path extrusionOk="0" h="393275" w="2314575">
                <a:moveTo>
                  <a:pt x="0" y="9525"/>
                </a:moveTo>
                <a:cubicBezTo>
                  <a:pt x="51593" y="143668"/>
                  <a:pt x="103187" y="277812"/>
                  <a:pt x="190500" y="285750"/>
                </a:cubicBezTo>
                <a:cubicBezTo>
                  <a:pt x="277813" y="293688"/>
                  <a:pt x="431800" y="53975"/>
                  <a:pt x="523875" y="57150"/>
                </a:cubicBezTo>
                <a:cubicBezTo>
                  <a:pt x="615950" y="60325"/>
                  <a:pt x="642938" y="288925"/>
                  <a:pt x="742950" y="304800"/>
                </a:cubicBezTo>
                <a:cubicBezTo>
                  <a:pt x="842962" y="320675"/>
                  <a:pt x="996950" y="139700"/>
                  <a:pt x="1123950" y="152400"/>
                </a:cubicBezTo>
                <a:cubicBezTo>
                  <a:pt x="1250950" y="165100"/>
                  <a:pt x="1423988" y="352425"/>
                  <a:pt x="1504950" y="381000"/>
                </a:cubicBezTo>
                <a:cubicBezTo>
                  <a:pt x="1585913" y="409575"/>
                  <a:pt x="1474788" y="387350"/>
                  <a:pt x="1609725" y="323850"/>
                </a:cubicBezTo>
                <a:cubicBezTo>
                  <a:pt x="1744662" y="260350"/>
                  <a:pt x="2029618" y="130175"/>
                  <a:pt x="2314575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 b="6661" l="14011" r="12937" t="4748"/>
          <a:stretch/>
        </p:blipFill>
        <p:spPr>
          <a:xfrm>
            <a:off x="7012299" y="365119"/>
            <a:ext cx="4232827" cy="384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Spring force</a:t>
            </a:r>
            <a:endParaRPr/>
          </a:p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838200" y="2104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rest length of the spring (</a:t>
            </a:r>
            <a:r>
              <a:rPr b="1" lang="en-US"/>
              <a:t>p</a:t>
            </a:r>
            <a:r>
              <a:rPr baseline="-25000" lang="en-US"/>
              <a:t>0</a:t>
            </a:r>
            <a:r>
              <a:rPr lang="en-US"/>
              <a:t>,</a:t>
            </a:r>
            <a:r>
              <a:rPr b="1" lang="en-US"/>
              <a:t> p</a:t>
            </a:r>
            <a:r>
              <a:rPr baseline="-25000" lang="en-US"/>
              <a:t>1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L0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unit vector from </a:t>
            </a:r>
            <a:r>
              <a:rPr b="1" lang="en-US"/>
              <a:t>p</a:t>
            </a:r>
            <a:r>
              <a:rPr baseline="-25000" lang="en-US"/>
              <a:t>0</a:t>
            </a:r>
            <a:r>
              <a:rPr lang="en-US"/>
              <a:t> to </a:t>
            </a:r>
            <a:r>
              <a:rPr b="1" lang="en-US"/>
              <a:t>p</a:t>
            </a:r>
            <a:r>
              <a:rPr baseline="-25000" lang="en-US"/>
              <a:t>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b="1" lang="en-US"/>
              <a:t>n</a:t>
            </a:r>
            <a:r>
              <a:rPr lang="en-US"/>
              <a:t>(1,0) = (</a:t>
            </a:r>
            <a:r>
              <a:rPr b="1" lang="en-US"/>
              <a:t>p</a:t>
            </a:r>
            <a:r>
              <a:rPr baseline="-25000" lang="en-US"/>
              <a:t>1 </a:t>
            </a:r>
            <a:r>
              <a:rPr lang="en-US"/>
              <a:t>-</a:t>
            </a:r>
            <a:r>
              <a:rPr b="1" lang="en-US"/>
              <a:t> p</a:t>
            </a:r>
            <a:r>
              <a:rPr baseline="-25000" lang="en-US"/>
              <a:t>0</a:t>
            </a:r>
            <a:r>
              <a:rPr lang="en-US"/>
              <a:t>)/ || </a:t>
            </a:r>
            <a:r>
              <a:rPr b="1" lang="en-US"/>
              <a:t>p</a:t>
            </a:r>
            <a:r>
              <a:rPr baseline="-25000" lang="en-US"/>
              <a:t>1 </a:t>
            </a:r>
            <a:r>
              <a:rPr lang="en-US"/>
              <a:t>-</a:t>
            </a:r>
            <a:r>
              <a:rPr b="1" lang="en-US"/>
              <a:t> p</a:t>
            </a:r>
            <a:r>
              <a:rPr baseline="-25000" lang="en-US"/>
              <a:t>0 </a:t>
            </a:r>
            <a:r>
              <a:rPr lang="en-US"/>
              <a:t>||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spring (</a:t>
            </a:r>
            <a:r>
              <a:rPr b="1" lang="en-US"/>
              <a:t>p</a:t>
            </a:r>
            <a:r>
              <a:rPr baseline="-25000" lang="en-US"/>
              <a:t>0</a:t>
            </a:r>
            <a:r>
              <a:rPr lang="en-US"/>
              <a:t>,</a:t>
            </a:r>
            <a:r>
              <a:rPr b="1" lang="en-US"/>
              <a:t> p</a:t>
            </a:r>
            <a:r>
              <a:rPr baseline="-25000" lang="en-US"/>
              <a:t>1</a:t>
            </a:r>
            <a:r>
              <a:rPr lang="en-US"/>
              <a:t>) exerts force on </a:t>
            </a:r>
            <a:r>
              <a:rPr b="1" lang="en-US"/>
              <a:t>p</a:t>
            </a:r>
            <a:r>
              <a:rPr baseline="-25000" lang="en-US"/>
              <a:t>0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b="1" lang="en-US"/>
              <a:t>f</a:t>
            </a:r>
            <a:r>
              <a:rPr lang="en-US"/>
              <a:t>(0,1)= k (|| </a:t>
            </a:r>
            <a:r>
              <a:rPr b="1" lang="en-US"/>
              <a:t>p</a:t>
            </a:r>
            <a:r>
              <a:rPr baseline="-25000" lang="en-US"/>
              <a:t>1 </a:t>
            </a:r>
            <a:r>
              <a:rPr lang="en-US"/>
              <a:t>-</a:t>
            </a:r>
            <a:r>
              <a:rPr b="1" lang="en-US"/>
              <a:t> p</a:t>
            </a:r>
            <a:r>
              <a:rPr baseline="-25000" lang="en-US"/>
              <a:t>0 </a:t>
            </a:r>
            <a:r>
              <a:rPr lang="en-US"/>
              <a:t>|| - L0) </a:t>
            </a:r>
            <a:r>
              <a:rPr b="1" lang="en-US"/>
              <a:t>n</a:t>
            </a:r>
            <a:r>
              <a:rPr lang="en-US"/>
              <a:t>(1,0)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k is the spring stiffness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|| </a:t>
            </a:r>
            <a:r>
              <a:rPr b="1" lang="en-US"/>
              <a:t>p</a:t>
            </a:r>
            <a:r>
              <a:rPr baseline="-25000" lang="en-US"/>
              <a:t>1 </a:t>
            </a:r>
            <a:r>
              <a:rPr lang="en-US"/>
              <a:t>-</a:t>
            </a:r>
            <a:r>
              <a:rPr b="1" lang="en-US"/>
              <a:t> p</a:t>
            </a:r>
            <a:r>
              <a:rPr baseline="-25000" lang="en-US"/>
              <a:t>0 </a:t>
            </a:r>
            <a:r>
              <a:rPr lang="en-US"/>
              <a:t>|| is the current length of the spring</a:t>
            </a:r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7382360" y="1469164"/>
            <a:ext cx="681900" cy="712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0482020" y="1469164"/>
            <a:ext cx="681900" cy="712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7382360" y="753341"/>
            <a:ext cx="55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10456189" y="709396"/>
            <a:ext cx="55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8105614" y="1408833"/>
            <a:ext cx="2340244" cy="696098"/>
          </a:xfrm>
          <a:custGeom>
            <a:rect b="b" l="l" r="r" t="t"/>
            <a:pathLst>
              <a:path extrusionOk="0" h="696098" w="2340244">
                <a:moveTo>
                  <a:pt x="0" y="435465"/>
                </a:moveTo>
                <a:cubicBezTo>
                  <a:pt x="135610" y="252068"/>
                  <a:pt x="271220" y="68672"/>
                  <a:pt x="418454" y="110001"/>
                </a:cubicBezTo>
                <a:cubicBezTo>
                  <a:pt x="565688" y="151330"/>
                  <a:pt x="785247" y="624028"/>
                  <a:pt x="883403" y="683438"/>
                </a:cubicBezTo>
                <a:cubicBezTo>
                  <a:pt x="981559" y="742848"/>
                  <a:pt x="971226" y="580116"/>
                  <a:pt x="1007389" y="466462"/>
                </a:cubicBezTo>
                <a:cubicBezTo>
                  <a:pt x="1043552" y="352808"/>
                  <a:pt x="1007389" y="-26900"/>
                  <a:pt x="1100379" y="1513"/>
                </a:cubicBezTo>
                <a:cubicBezTo>
                  <a:pt x="1193369" y="29926"/>
                  <a:pt x="1456840" y="603363"/>
                  <a:pt x="1565328" y="636943"/>
                </a:cubicBezTo>
                <a:cubicBezTo>
                  <a:pt x="1673816" y="670523"/>
                  <a:pt x="1650569" y="197825"/>
                  <a:pt x="1751308" y="202991"/>
                </a:cubicBezTo>
                <a:cubicBezTo>
                  <a:pt x="1852047" y="208157"/>
                  <a:pt x="2071606" y="631777"/>
                  <a:pt x="2169762" y="667940"/>
                </a:cubicBezTo>
                <a:cubicBezTo>
                  <a:pt x="2267918" y="704103"/>
                  <a:pt x="2304081" y="562035"/>
                  <a:pt x="2340244" y="419967"/>
                </a:cubicBezTo>
              </a:path>
            </a:pathLst>
          </a:custGeom>
          <a:noFill/>
          <a:ln cap="flat" cmpd="sng" w="571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force exerts on an object due to the weight of the particle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= m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g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b="1" dirty="0" smtClean="0"/>
              <a:t>g</a:t>
            </a:r>
            <a:r>
              <a:rPr lang="en-US" dirty="0" smtClean="0"/>
              <a:t> is the gravitational vector towards a reference point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</a:t>
            </a:r>
            <a:r>
              <a:rPr lang="en-US" baseline="-25000" dirty="0" smtClean="0"/>
              <a:t>i</a:t>
            </a:r>
            <a:r>
              <a:rPr lang="en-US" dirty="0" smtClean="0"/>
              <a:t> is the particle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9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Viscous damping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baseline="-25000" dirty="0" smtClean="0"/>
              <a:t>i</a:t>
            </a:r>
          </a:p>
          <a:p>
            <a:endParaRPr lang="en-US" baseline="-25000" dirty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 is inside [0, 1)</a:t>
            </a:r>
          </a:p>
          <a:p>
            <a:endParaRPr lang="en-US" dirty="0"/>
          </a:p>
          <a:p>
            <a:r>
              <a:rPr lang="en-US" b="1" dirty="0" err="1" smtClean="0"/>
              <a:t>h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/>
              <a:t>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smtClean="0"/>
              <a:t> (</a:t>
            </a:r>
            <a:r>
              <a:rPr lang="en-US" b="1" dirty="0" smtClean="0"/>
              <a:t>v</a:t>
            </a:r>
            <a:r>
              <a:rPr lang="en-US" baseline="-25000" dirty="0" smtClean="0"/>
              <a:t>i </a:t>
            </a:r>
            <a:r>
              <a:rPr lang="en-US" dirty="0" smtClean="0"/>
              <a:t>- </a:t>
            </a:r>
            <a:r>
              <a:rPr lang="en-US" b="1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), between connected particles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and j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 smtClean="0"/>
              <a:t> = 0.025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 smtClean="0"/>
              <a:t> =  0.15</a:t>
            </a:r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5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force, velocity and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</a:t>
            </a:r>
            <a:r>
              <a:rPr lang="en-US" dirty="0" smtClean="0"/>
              <a:t>Sum up all the forces exerting on each particle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+ </a:t>
            </a:r>
            <a:r>
              <a:rPr lang="en-US" b="1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+ 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*Velocity update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(t +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</a:t>
            </a:r>
            <a:r>
              <a:rPr lang="en-US" dirty="0" smtClean="0"/>
              <a:t>) = </a:t>
            </a:r>
            <a:r>
              <a:rPr lang="en-US" b="1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(t) + (</a:t>
            </a:r>
            <a:r>
              <a:rPr lang="en-US" b="1" dirty="0"/>
              <a:t>f</a:t>
            </a:r>
            <a:r>
              <a:rPr lang="en-US" baseline="-25000" dirty="0"/>
              <a:t>i </a:t>
            </a:r>
            <a:r>
              <a:rPr lang="en-US" dirty="0" smtClean="0"/>
              <a:t>/m</a:t>
            </a:r>
            <a:r>
              <a:rPr lang="en-US" baseline="-25000" dirty="0" smtClean="0"/>
              <a:t>i</a:t>
            </a:r>
            <a:r>
              <a:rPr lang="en-US" dirty="0" smtClean="0"/>
              <a:t>)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*Position update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(t+</a:t>
            </a:r>
            <a:r>
              <a:rPr lang="en-US" dirty="0">
                <a:latin typeface="Symbol" panose="05050102010706020507" pitchFamily="18" charset="2"/>
              </a:rPr>
              <a:t> D</a:t>
            </a:r>
            <a:r>
              <a:rPr lang="en-US" dirty="0"/>
              <a:t>t</a:t>
            </a:r>
            <a:r>
              <a:rPr lang="en-US" dirty="0" smtClean="0"/>
              <a:t>) = </a:t>
            </a:r>
            <a:r>
              <a:rPr lang="en-US" b="1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(t) + </a:t>
            </a:r>
            <a:r>
              <a:rPr lang="en-US" b="1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t+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t</a:t>
            </a:r>
            <a:r>
              <a:rPr lang="en-US" dirty="0" smtClean="0"/>
              <a:t>)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t is the time step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5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