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0" r:id="rId4"/>
    <p:sldId id="257" r:id="rId5"/>
    <p:sldId id="266" r:id="rId6"/>
    <p:sldId id="267" r:id="rId7"/>
    <p:sldId id="260" r:id="rId8"/>
    <p:sldId id="276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4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7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3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0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8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7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5244-87A1-4926-8E4D-F83DED77BE5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3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3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important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resolveCollision</a:t>
            </a:r>
            <a:r>
              <a:rPr lang="en-US" dirty="0" smtClean="0"/>
              <a:t>( </a:t>
            </a:r>
            <a:r>
              <a:rPr lang="en-US" dirty="0" err="1" smtClean="0"/>
              <a:t>SceneNode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nodeA</a:t>
            </a:r>
            <a:r>
              <a:rPr lang="en-US" dirty="0"/>
              <a:t>, </a:t>
            </a:r>
            <a:r>
              <a:rPr lang="en-US" dirty="0" err="1"/>
              <a:t>SceneNode</a:t>
            </a:r>
            <a:r>
              <a:rPr lang="en-US" dirty="0"/>
              <a:t> *</a:t>
            </a:r>
            <a:r>
              <a:rPr lang="en-US" dirty="0" err="1" smtClean="0"/>
              <a:t>nodeB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float </a:t>
            </a:r>
            <a:r>
              <a:rPr lang="en-US" dirty="0" err="1"/>
              <a:t>rA</a:t>
            </a:r>
            <a:r>
              <a:rPr lang="en-US" dirty="0"/>
              <a:t>, float </a:t>
            </a:r>
            <a:r>
              <a:rPr lang="en-US" dirty="0" err="1"/>
              <a:t>rB</a:t>
            </a:r>
            <a:r>
              <a:rPr lang="en-US" dirty="0"/>
              <a:t>, float </a:t>
            </a:r>
            <a:r>
              <a:rPr lang="en-US" dirty="0" err="1"/>
              <a:t>wA</a:t>
            </a:r>
            <a:r>
              <a:rPr lang="en-US" dirty="0"/>
              <a:t>, float </a:t>
            </a:r>
            <a:r>
              <a:rPr lang="en-US" dirty="0" err="1"/>
              <a:t>wB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resolveCollisionLargeSphere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resolveCollisionSmallSpheres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resolveCollision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reset()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createSpace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0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0028"/>
            <a:ext cx="10515600" cy="1325563"/>
          </a:xfrm>
        </p:spPr>
        <p:txBody>
          <a:bodyPr/>
          <a:lstStyle/>
          <a:p>
            <a:r>
              <a:rPr lang="en-US" dirty="0" smtClean="0"/>
              <a:t>Barrels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2962"/>
            <a:ext cx="10515600" cy="59007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offset = </a:t>
            </a:r>
            <a:r>
              <a:rPr lang="en-US" dirty="0" err="1"/>
              <a:t>mNumSpheres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mNumObstacles</a:t>
            </a:r>
            <a:r>
              <a:rPr lang="en-US" dirty="0"/>
              <a:t> = 80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mNumObstacles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 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index = </a:t>
            </a:r>
            <a:r>
              <a:rPr lang="en-US" dirty="0" err="1"/>
              <a:t>i+offset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genNameUsingIndex</a:t>
            </a:r>
            <a:r>
              <a:rPr lang="en-US" dirty="0"/>
              <a:t>("R1", index, </a:t>
            </a:r>
            <a:r>
              <a:rPr lang="en-US" dirty="0" err="1"/>
              <a:t>name_en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genNameUsingIndex</a:t>
            </a:r>
            <a:r>
              <a:rPr lang="en-US" dirty="0"/>
              <a:t>("S1", index, </a:t>
            </a:r>
            <a:r>
              <a:rPr lang="en-US" dirty="0" err="1"/>
              <a:t>name_sn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mEntity</a:t>
            </a:r>
            <a:r>
              <a:rPr lang="en-US" dirty="0"/>
              <a:t>[index] = </a:t>
            </a:r>
            <a:r>
              <a:rPr lang="en-US" dirty="0" err="1"/>
              <a:t>mSceneMgr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-&gt;</a:t>
            </a:r>
            <a:r>
              <a:rPr lang="en-US" dirty="0" err="1"/>
              <a:t>createEntity</a:t>
            </a:r>
            <a:r>
              <a:rPr lang="en-US" dirty="0"/>
              <a:t>( </a:t>
            </a:r>
            <a:r>
              <a:rPr lang="en-US" dirty="0" err="1"/>
              <a:t>name_en</a:t>
            </a:r>
            <a:r>
              <a:rPr lang="en-US" dirty="0"/>
              <a:t>, "</a:t>
            </a:r>
            <a:r>
              <a:rPr lang="en-US" dirty="0" err="1"/>
              <a:t>Barrel.mesh</a:t>
            </a:r>
            <a:r>
              <a:rPr lang="en-US" dirty="0"/>
              <a:t>" 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mSceneNode</a:t>
            </a:r>
            <a:r>
              <a:rPr lang="en-US" dirty="0"/>
              <a:t>[index] = </a:t>
            </a:r>
            <a:r>
              <a:rPr lang="en-US" dirty="0" err="1"/>
              <a:t>mSceneMgr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-&gt;</a:t>
            </a:r>
            <a:r>
              <a:rPr lang="en-US" dirty="0" err="1"/>
              <a:t>getRootSceneNode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-&gt;</a:t>
            </a:r>
            <a:r>
              <a:rPr lang="en-US" dirty="0" err="1"/>
              <a:t>createChildSceneNode</a:t>
            </a: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name_sn</a:t>
            </a:r>
            <a:r>
              <a:rPr lang="en-US" dirty="0"/>
              <a:t>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mSceneNode</a:t>
            </a:r>
            <a:r>
              <a:rPr lang="en-US" dirty="0"/>
              <a:t>[index]-&gt;scale(10.0, 10., 10.0);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mSceneNode</a:t>
            </a:r>
            <a:r>
              <a:rPr lang="en-US" dirty="0"/>
              <a:t>[index]-&gt;</a:t>
            </a:r>
            <a:r>
              <a:rPr lang="en-US" dirty="0" err="1"/>
              <a:t>attachObject</a:t>
            </a:r>
            <a:r>
              <a:rPr lang="en-US" dirty="0"/>
              <a:t>(</a:t>
            </a:r>
            <a:r>
              <a:rPr lang="en-US" dirty="0" err="1"/>
              <a:t>mEntity</a:t>
            </a:r>
            <a:r>
              <a:rPr lang="en-US" dirty="0"/>
              <a:t>[index]);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0169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float </a:t>
            </a:r>
            <a:r>
              <a:rPr lang="en-US" dirty="0" err="1"/>
              <a:t>r_obs</a:t>
            </a:r>
            <a:r>
              <a:rPr lang="en-US" dirty="0"/>
              <a:t> = 28.0</a:t>
            </a:r>
            <a:r>
              <a:rPr lang="en-US" dirty="0" smtClean="0"/>
              <a:t>; 	// barrel radius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float </a:t>
            </a:r>
            <a:r>
              <a:rPr lang="en-US" dirty="0" err="1"/>
              <a:t>d_gap</a:t>
            </a:r>
            <a:r>
              <a:rPr lang="en-US" dirty="0"/>
              <a:t> = 30.0;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20;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index = </a:t>
            </a:r>
            <a:r>
              <a:rPr lang="en-US" dirty="0" err="1"/>
              <a:t>i+offset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float x = -600.0+2*</a:t>
            </a:r>
            <a:r>
              <a:rPr lang="en-US" dirty="0" err="1"/>
              <a:t>d_gap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float y = 10.0;</a:t>
            </a:r>
          </a:p>
          <a:p>
            <a:pPr marL="0" indent="0">
              <a:buNone/>
            </a:pPr>
            <a:r>
              <a:rPr lang="en-US" dirty="0"/>
              <a:t>        float z = -600.0;</a:t>
            </a:r>
          </a:p>
          <a:p>
            <a:pPr marL="0" indent="0">
              <a:buNone/>
            </a:pPr>
            <a:r>
              <a:rPr lang="en-US" dirty="0"/>
              <a:t>        x += 2*</a:t>
            </a:r>
            <a:r>
              <a:rPr lang="en-US" dirty="0" err="1"/>
              <a:t>d_gap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mSceneNode</a:t>
            </a:r>
            <a:r>
              <a:rPr lang="en-US" dirty="0"/>
              <a:t>[index]-&gt;</a:t>
            </a:r>
            <a:r>
              <a:rPr lang="en-US" dirty="0" err="1"/>
              <a:t>setPosition</a:t>
            </a:r>
            <a:r>
              <a:rPr lang="en-US" dirty="0"/>
              <a:t>(</a:t>
            </a:r>
            <a:r>
              <a:rPr lang="en-US" dirty="0" err="1"/>
              <a:t>x,y,z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7525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offset += 20;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20;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index = </a:t>
            </a:r>
            <a:r>
              <a:rPr lang="en-US" dirty="0" err="1"/>
              <a:t>i+offset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float x = -600.0;</a:t>
            </a:r>
          </a:p>
          <a:p>
            <a:pPr marL="0" indent="0">
              <a:buNone/>
            </a:pPr>
            <a:r>
              <a:rPr lang="en-US" dirty="0"/>
              <a:t>        float y = 10.0;</a:t>
            </a:r>
          </a:p>
          <a:p>
            <a:pPr marL="0" indent="0">
              <a:buNone/>
            </a:pPr>
            <a:r>
              <a:rPr lang="en-US" dirty="0"/>
              <a:t>        float z = 600.0;</a:t>
            </a:r>
          </a:p>
          <a:p>
            <a:pPr marL="0" indent="0">
              <a:buNone/>
            </a:pPr>
            <a:r>
              <a:rPr lang="en-US" dirty="0"/>
              <a:t>        x += 2*</a:t>
            </a:r>
            <a:r>
              <a:rPr lang="en-US" dirty="0" err="1"/>
              <a:t>d_gap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mSceneNode</a:t>
            </a:r>
            <a:r>
              <a:rPr lang="en-US" dirty="0"/>
              <a:t>[index]-&gt;</a:t>
            </a:r>
            <a:r>
              <a:rPr lang="en-US" dirty="0" err="1"/>
              <a:t>setPosition</a:t>
            </a:r>
            <a:r>
              <a:rPr lang="en-US" dirty="0"/>
              <a:t>(</a:t>
            </a:r>
            <a:r>
              <a:rPr lang="en-US" dirty="0" err="1"/>
              <a:t>x,y,z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1944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mCameraMan</a:t>
            </a:r>
            <a:r>
              <a:rPr lang="en-US" dirty="0"/>
              <a:t>-&gt;</a:t>
            </a:r>
            <a:r>
              <a:rPr lang="en-US" dirty="0" err="1"/>
              <a:t>getCamera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-&gt;</a:t>
            </a:r>
            <a:r>
              <a:rPr lang="en-US" dirty="0" err="1"/>
              <a:t>setPosition</a:t>
            </a:r>
            <a:r>
              <a:rPr lang="en-US" dirty="0"/>
              <a:t>(Vector3(-77.89,   169.11,  1996.70));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mCameraMan</a:t>
            </a:r>
            <a:r>
              <a:rPr lang="en-US" dirty="0"/>
              <a:t>-&gt;</a:t>
            </a:r>
            <a:r>
              <a:rPr lang="en-US" dirty="0" err="1"/>
              <a:t>getCamera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-&gt;</a:t>
            </a:r>
            <a:r>
              <a:rPr lang="en-US" dirty="0" err="1"/>
              <a:t>setDirection</a:t>
            </a:r>
            <a:r>
              <a:rPr lang="en-US" dirty="0"/>
              <a:t>(Vector3(0.05,    -0.25,   -0.97));</a:t>
            </a:r>
          </a:p>
        </p:txBody>
      </p:sp>
    </p:spTree>
    <p:extLst>
      <p:ext uri="{BB962C8B-B14F-4D97-AF65-F5344CB8AC3E}">
        <p14:creationId xmlns:p14="http://schemas.microsoft.com/office/powerpoint/2010/main" val="167312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mCameraMan</a:t>
            </a:r>
            <a:r>
              <a:rPr lang="en-US" dirty="0"/>
              <a:t>-&gt;</a:t>
            </a:r>
            <a:r>
              <a:rPr lang="en-US" dirty="0" err="1"/>
              <a:t>getCamera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-&gt;</a:t>
            </a:r>
            <a:r>
              <a:rPr lang="en-US" dirty="0" err="1"/>
              <a:t>setPosition</a:t>
            </a:r>
            <a:r>
              <a:rPr lang="en-US" dirty="0"/>
              <a:t>(Vector3(-0.0,   1608.68, 0.0));</a:t>
            </a:r>
          </a:p>
          <a:p>
            <a:pPr marL="0" indent="0">
              <a:buNone/>
            </a:pPr>
            <a:r>
              <a:rPr lang="en-US" dirty="0" err="1" smtClean="0"/>
              <a:t>mCameraMan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getCamera</a:t>
            </a:r>
            <a:r>
              <a:rPr lang="en-US" dirty="0"/>
              <a:t>()-&gt;</a:t>
            </a:r>
            <a:r>
              <a:rPr lang="en-US" dirty="0" err="1"/>
              <a:t>lookAt</a:t>
            </a:r>
            <a:r>
              <a:rPr lang="en-US" dirty="0"/>
              <a:t>(0.0, 0.0, -0.01);</a:t>
            </a:r>
          </a:p>
        </p:txBody>
      </p:sp>
    </p:spTree>
    <p:extLst>
      <p:ext uri="{BB962C8B-B14F-4D97-AF65-F5344CB8AC3E}">
        <p14:creationId xmlns:p14="http://schemas.microsoft.com/office/powerpoint/2010/main" val="239386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Show your student Name and ID on the top bar of the window.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MUST DO or your score is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1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Build Programs?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Do it as usual! But ……</a:t>
            </a: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339" y="1585914"/>
            <a:ext cx="8569325" cy="44545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Need the following items </a:t>
            </a:r>
          </a:p>
          <a:p>
            <a:pPr>
              <a:defRPr/>
            </a:pPr>
            <a:r>
              <a:rPr lang="en-US" dirty="0" smtClean="0"/>
              <a:t>Visual Studio</a:t>
            </a:r>
          </a:p>
          <a:p>
            <a:pPr>
              <a:defRPr/>
            </a:pPr>
            <a:r>
              <a:rPr lang="en-US" dirty="0" smtClean="0"/>
              <a:t>Platform Toolset: Visual Studio 2010 (v100) </a:t>
            </a:r>
          </a:p>
          <a:p>
            <a:pPr>
              <a:defRPr/>
            </a:pPr>
            <a:r>
              <a:rPr lang="en-US" dirty="0" smtClean="0"/>
              <a:t>Project Properties</a:t>
            </a:r>
          </a:p>
          <a:p>
            <a:pPr marL="914400" lvl="2" indent="0">
              <a:buNone/>
              <a:defRPr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Configuration Properties</a:t>
            </a:r>
          </a:p>
          <a:p>
            <a:pPr marL="1371600" lvl="3" indent="0">
              <a:buNone/>
              <a:defRPr/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General</a:t>
            </a:r>
          </a:p>
          <a:p>
            <a:pPr marL="1828800" lvl="4" indent="0">
              <a:buNone/>
              <a:defRPr/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Platform Toolset</a:t>
            </a:r>
          </a:p>
          <a:p>
            <a:pPr marL="1828800" lvl="4" indent="0">
              <a:buNone/>
              <a:defRPr/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Select </a:t>
            </a:r>
            <a:r>
              <a:rPr lang="en-US" sz="2400" b="1" dirty="0"/>
              <a:t>Visual Studio 2010 (vc100)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7772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Our TAs will rebuild your program when they test your program.</a:t>
            </a:r>
          </a:p>
          <a:p>
            <a:endParaRPr lang="en-US" sz="3600" b="1" dirty="0"/>
          </a:p>
          <a:p>
            <a:r>
              <a:rPr lang="en-US" sz="3600" b="1" dirty="0" smtClean="0"/>
              <a:t>You must upload the folder that is self-contained.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9205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 the folder to 3DGP_Ex02_StudentID</a:t>
            </a:r>
          </a:p>
          <a:p>
            <a:endParaRPr lang="en-US" dirty="0"/>
          </a:p>
          <a:p>
            <a:r>
              <a:rPr lang="en-US" dirty="0" smtClean="0"/>
              <a:t>Zip the folder and upload it to 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8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2" y="-25541"/>
            <a:ext cx="10515600" cy="1325563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952" y="1117375"/>
            <a:ext cx="10515600" cy="4611634"/>
          </a:xfrm>
        </p:spPr>
        <p:txBody>
          <a:bodyPr/>
          <a:lstStyle/>
          <a:p>
            <a:r>
              <a:rPr lang="en-US" dirty="0" smtClean="0"/>
              <a:t>Build the space with small spheres</a:t>
            </a:r>
          </a:p>
          <a:p>
            <a:r>
              <a:rPr lang="en-US" dirty="0" smtClean="0"/>
              <a:t>Build a wall with barrels</a:t>
            </a:r>
          </a:p>
          <a:p>
            <a:r>
              <a:rPr lang="en-US" dirty="0" smtClean="0"/>
              <a:t>Control a large sphere to move around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83354" y="2765388"/>
            <a:ext cx="598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‘1’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637409" y="2685367"/>
            <a:ext cx="598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‘2’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9079404" y="2706084"/>
            <a:ext cx="598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‘3’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157" t="416" r="12431" b="5000"/>
          <a:stretch/>
        </p:blipFill>
        <p:spPr>
          <a:xfrm>
            <a:off x="-34482" y="3800756"/>
            <a:ext cx="4075235" cy="2886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039" t="208" r="11961" b="5001"/>
          <a:stretch/>
        </p:blipFill>
        <p:spPr>
          <a:xfrm>
            <a:off x="4040754" y="3800756"/>
            <a:ext cx="4097996" cy="2886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1804" t="-833" r="11843" b="4791"/>
          <a:stretch/>
        </p:blipFill>
        <p:spPr>
          <a:xfrm>
            <a:off x="8138751" y="3786567"/>
            <a:ext cx="4053249" cy="287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5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4807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9231"/>
            <a:ext cx="10515600" cy="58770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Show your student Name and ID on the top bar of the window.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MUST DO or your score is ZERO.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Check </a:t>
            </a:r>
          </a:p>
          <a:p>
            <a:pPr marL="0" indent="0">
              <a:buNone/>
            </a:pPr>
            <a:r>
              <a:rPr lang="en-US" dirty="0" smtClean="0"/>
              <a:t>	/////////////////////////////</a:t>
            </a:r>
          </a:p>
          <a:p>
            <a:pPr marL="0" indent="0">
              <a:buNone/>
            </a:pPr>
            <a:r>
              <a:rPr lang="en-US" dirty="0" smtClean="0"/>
              <a:t>	//add your own stuff</a:t>
            </a:r>
          </a:p>
          <a:p>
            <a:pPr marL="0" indent="0">
              <a:buNone/>
            </a:pPr>
            <a:r>
              <a:rPr lang="en-US" dirty="0" smtClean="0"/>
              <a:t>	/////////////////////////////</a:t>
            </a:r>
          </a:p>
          <a:p>
            <a:endParaRPr lang="en-US" dirty="0" smtClean="0"/>
          </a:p>
          <a:p>
            <a:r>
              <a:rPr lang="en-US" dirty="0" smtClean="0"/>
              <a:t>Build the space. You should use the random number generator.</a:t>
            </a:r>
          </a:p>
          <a:p>
            <a:r>
              <a:rPr lang="en-US" dirty="0" smtClean="0"/>
              <a:t>For example, (rand()%10000.0)/10000.0 returns a floating point number inside [0, 1).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0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4807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5244"/>
            <a:ext cx="10515600" cy="58770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You must do something similar to the demo.</a:t>
            </a:r>
          </a:p>
          <a:p>
            <a:pPr marL="514350" indent="-514350">
              <a:buAutoNum type="arabicPeriod"/>
            </a:pPr>
            <a:r>
              <a:rPr lang="en-US" dirty="0" smtClean="0"/>
              <a:t>[5%] Generate the small spheres inside [-400, 400]x[-400, 400].</a:t>
            </a:r>
          </a:p>
          <a:p>
            <a:pPr marL="514350" indent="-514350">
              <a:buAutoNum type="arabicPeriod"/>
            </a:pPr>
            <a:r>
              <a:rPr lang="en-US" dirty="0" smtClean="0"/>
              <a:t>[5%] Generate a rectangular wall by barrels</a:t>
            </a:r>
          </a:p>
          <a:p>
            <a:pPr marL="514350" indent="-514350">
              <a:buAutoNum type="arabicPeriod"/>
            </a:pPr>
            <a:r>
              <a:rPr lang="en-US" dirty="0" smtClean="0"/>
              <a:t>[5%] Randomly assign colors to small spheres: red, green or blue. </a:t>
            </a:r>
          </a:p>
          <a:p>
            <a:pPr marL="514350" indent="-514350">
              <a:buAutoNum type="arabicPeriod"/>
            </a:pPr>
            <a:r>
              <a:rPr lang="en-US" dirty="0" smtClean="0"/>
              <a:t>[10%] Create a large sphere</a:t>
            </a:r>
          </a:p>
          <a:p>
            <a:pPr marL="514350" indent="-514350">
              <a:buAutoNum type="arabicPeriod"/>
            </a:pPr>
            <a:r>
              <a:rPr lang="en-US" dirty="0" smtClean="0"/>
              <a:t>[10%] Press ‘u’, ‘j’, ‘h’, and ‘k’: to control the large sphere to move. See demo. The motions of the large sphere and small spheres must be smooth.</a:t>
            </a:r>
          </a:p>
          <a:p>
            <a:pPr marL="514350" indent="-514350">
              <a:buAutoNum type="arabicPeriod"/>
            </a:pPr>
            <a:r>
              <a:rPr lang="en-US" dirty="0" smtClean="0"/>
              <a:t>[20%] Handle collision between small spheres</a:t>
            </a:r>
          </a:p>
          <a:p>
            <a:pPr marL="514350" indent="-514350">
              <a:buAutoNum type="arabicPeriod"/>
            </a:pPr>
            <a:r>
              <a:rPr lang="en-US" dirty="0" smtClean="0"/>
              <a:t>[10+10%] Handle collision between the small spheres and the large sphere. The large sphere pushes away small spheres.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[10</a:t>
            </a:r>
            <a:r>
              <a:rPr lang="en-US" dirty="0"/>
              <a:t>%] </a:t>
            </a:r>
            <a:r>
              <a:rPr lang="en-US" dirty="0" smtClean="0"/>
              <a:t>The </a:t>
            </a:r>
            <a:r>
              <a:rPr lang="en-US" dirty="0"/>
              <a:t>large sphere must lay inside the region </a:t>
            </a:r>
            <a:r>
              <a:rPr lang="en-US" dirty="0" smtClean="0"/>
              <a:t>surrounded </a:t>
            </a:r>
            <a:r>
              <a:rPr lang="en-US" dirty="0"/>
              <a:t>by barrels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[10%] Press ‘7’, ‘8’, ‘9’, and ‘0’ to change the number of spheres to 100, 200, 300, 500, respectively.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[3+2%] Press ‘b’ to reset all the spheres. </a:t>
            </a:r>
          </a:p>
        </p:txBody>
      </p:sp>
    </p:spTree>
    <p:extLst>
      <p:ext uri="{BB962C8B-B14F-4D97-AF65-F5344CB8AC3E}">
        <p14:creationId xmlns:p14="http://schemas.microsoft.com/office/powerpoint/2010/main" val="352412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30" y="1181746"/>
            <a:ext cx="7568339" cy="56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6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hints are not solution. They give you some insights about the problems that you want to handle.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6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Circle-circle collision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75" y="1474181"/>
            <a:ext cx="10515600" cy="4351338"/>
          </a:xfrm>
        </p:spPr>
        <p:txBody>
          <a:bodyPr/>
          <a:lstStyle/>
          <a:p>
            <a:r>
              <a:rPr lang="en-US" dirty="0" smtClean="0"/>
              <a:t>The circles move along the direction of the center points.</a:t>
            </a:r>
          </a:p>
          <a:p>
            <a:endParaRPr lang="en-US" dirty="0"/>
          </a:p>
          <a:p>
            <a:r>
              <a:rPr lang="en-US" dirty="0" smtClean="0"/>
              <a:t>Make sure to normalize the direction</a:t>
            </a:r>
          </a:p>
          <a:p>
            <a:endParaRPr lang="en-US" dirty="0"/>
          </a:p>
          <a:p>
            <a:r>
              <a:rPr lang="en-US" dirty="0" smtClean="0"/>
              <a:t>E.g., Vector3 n = p0 – p1;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n.length</a:t>
            </a:r>
            <a:r>
              <a:rPr lang="en-US" dirty="0" smtClean="0"/>
              <a:t>()!=0.0)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n.normalize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5109028" y="2902857"/>
            <a:ext cx="6244771" cy="3867318"/>
            <a:chOff x="3580108" y="2019204"/>
            <a:chExt cx="7773692" cy="4750971"/>
          </a:xfrm>
        </p:grpSpPr>
        <p:sp>
          <p:nvSpPr>
            <p:cNvPr id="5" name="Oval 4"/>
            <p:cNvSpPr/>
            <p:nvPr/>
          </p:nvSpPr>
          <p:spPr>
            <a:xfrm>
              <a:off x="5018868" y="2027695"/>
              <a:ext cx="2154264" cy="20922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80108" y="2877518"/>
              <a:ext cx="3094495" cy="3120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199536" y="2019204"/>
              <a:ext cx="2154264" cy="20922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173132" y="3649850"/>
              <a:ext cx="3094495" cy="3120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51551" y="2997201"/>
              <a:ext cx="139700" cy="120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71838" y="4426858"/>
              <a:ext cx="139700" cy="120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635100" y="5159829"/>
              <a:ext cx="139700" cy="120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209900" y="2975426"/>
              <a:ext cx="139700" cy="120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221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642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PMingLiU</vt:lpstr>
      <vt:lpstr>Arial</vt:lpstr>
      <vt:lpstr>Calibri</vt:lpstr>
      <vt:lpstr>Calibri Light</vt:lpstr>
      <vt:lpstr>Times New Roman</vt:lpstr>
      <vt:lpstr>Wingdings</vt:lpstr>
      <vt:lpstr>Office Theme</vt:lpstr>
      <vt:lpstr>Space</vt:lpstr>
      <vt:lpstr>Note</vt:lpstr>
      <vt:lpstr>Submission</vt:lpstr>
      <vt:lpstr>Goal</vt:lpstr>
      <vt:lpstr>Tasks</vt:lpstr>
      <vt:lpstr>Tasks</vt:lpstr>
      <vt:lpstr>Space</vt:lpstr>
      <vt:lpstr>Hints</vt:lpstr>
      <vt:lpstr>Circle-circle collision handling</vt:lpstr>
      <vt:lpstr>Some important functions</vt:lpstr>
      <vt:lpstr>Barrels</vt:lpstr>
      <vt:lpstr>First wall</vt:lpstr>
      <vt:lpstr>Second wall</vt:lpstr>
      <vt:lpstr>View 1</vt:lpstr>
      <vt:lpstr>View 3</vt:lpstr>
      <vt:lpstr>Enjoy Programming</vt:lpstr>
      <vt:lpstr>How to Build Programs? Do it as usual! But ……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Hierarchy Structure</dc:title>
  <dc:creator>Wingo</dc:creator>
  <cp:lastModifiedBy>Wingo</cp:lastModifiedBy>
  <cp:revision>101</cp:revision>
  <dcterms:created xsi:type="dcterms:W3CDTF">2017-09-30T13:12:25Z</dcterms:created>
  <dcterms:modified xsi:type="dcterms:W3CDTF">2019-10-06T09:40:36Z</dcterms:modified>
</cp:coreProperties>
</file>