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C33EE-86C4-4CD7-9186-237F5BFDC1C3}" v="309" dt="2022-06-08T04:55:29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1622-C94D-38E6-E9B2-5C5D1694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E91FB-60B6-923D-2520-19383DA53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44FD-E4AE-362E-548E-4BD3FF1A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9DEF-7D55-4323-961F-7FB3F68B7D3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3FEDD-27A0-9487-6B33-725EB43F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CF88-0AFD-DB7F-6126-379953F5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5C01-1C80-47F3-A219-6CA5636D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0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9B76-4C41-F250-E61F-F3F543DC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A21BE-6735-BE4C-86A6-C426F2F9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6D3F0-34F6-8C4C-1B30-8F9306F5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9DEF-7D55-4323-961F-7FB3F68B7D3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7E9A-30C7-C5A4-EFCD-D5AA24AD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643E5-A2EE-29D7-8656-96B4241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5C01-1C80-47F3-A219-6CA5636D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4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75E95-5E5A-92A6-4254-44C458EA4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919F8-0666-65B9-E0A7-E9B7265AA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2C538-F083-12D5-99B6-61940C1D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9DEF-7D55-4323-961F-7FB3F68B7D3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9A13D-B3F5-54FF-A651-78AFA60F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BD7D-B1DE-460D-A1B6-75AE6F7C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5C01-1C80-47F3-A219-6CA5636D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BD7A-F2E7-577B-95CA-E3A28C02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796B-9641-E8DA-240B-70034870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0850C-073A-62D9-AB68-56214094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9DEF-7D55-4323-961F-7FB3F68B7D3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61B36-F7FD-138E-A5B6-65400976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926E-CD33-C96C-E65D-D7E47E78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5C01-1C80-47F3-A219-6CA5636D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028-8C38-4513-B6F6-619DCCB7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A7374-F0F4-A03D-CAFC-43252B648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3103-0C90-2436-BDAF-7E282C4A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9DEF-7D55-4323-961F-7FB3F68B7D3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D367-B9C7-47DD-AFF4-BD46CAE2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8CD1-9146-A440-DC90-E5C33BE6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5C01-1C80-47F3-A219-6CA5636D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5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960B-859F-33A0-2647-33ABF688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C165-71D6-04B4-C00A-A7A1A16DD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25FC1-45C1-2FDD-E6A4-FD2980320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A248F-B48F-92F8-2FF0-5F498242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9DEF-7D55-4323-961F-7FB3F68B7D3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F8F3E-B8F5-2BF9-6CF6-C2D0563B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6656E-0CE5-3A3B-5B27-D0C57F8E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5C01-1C80-47F3-A219-6CA5636D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1078-59B9-1A9C-C702-61E32CB2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0E11F-4D7F-4BCD-70DB-1C2EEC3BC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F5B8C-3A00-F753-2CE4-0C40CB93D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719AD-41CC-D33E-4B2A-A994A853C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A946A-7BEC-E01F-E58F-4C83F20BC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1DF7B-87DA-88C3-7DFA-3D1990F0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9DEF-7D55-4323-961F-7FB3F68B7D3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D21A8-6CB9-0882-77D2-EE074242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856CF-1850-B389-94AA-27430CF1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5C01-1C80-47F3-A219-6CA5636D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9D60-5DA8-585F-3E9D-FA65B463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E2932-825B-529A-8F44-F28A0C94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9DEF-7D55-4323-961F-7FB3F68B7D3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A3A3E-4054-8808-68E5-CA1DCD77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71F76-72A8-193F-6713-E0B1F3B4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5C01-1C80-47F3-A219-6CA5636D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4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9BB67-98E0-CD85-1260-69E1C028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9DEF-7D55-4323-961F-7FB3F68B7D3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05AF5-9CE4-2603-14F7-532F4D01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934F1-4F94-4785-7C14-B3FD6677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5C01-1C80-47F3-A219-6CA5636D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5CC3-7EC9-0F75-6B1C-D8592124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C532-15DD-F206-3ADB-82396FCF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C3AC0-8FBF-892D-960D-E906F6D3B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BA235-A454-B84F-22AF-35AFD135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9DEF-7D55-4323-961F-7FB3F68B7D3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A5BDD-CCF1-E956-3905-DBFCF146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0FAE7-A83B-BFC4-D8B2-6BC0634C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5C01-1C80-47F3-A219-6CA5636D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6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E6CA-B9CC-A51B-F2F1-DE01692F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B1CC2-390D-D7FB-822C-FAF8C88C1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60D97-1CAD-2A8E-07FB-562DC4FB7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E589C-7729-A6FB-2448-CAB0CF6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9DEF-7D55-4323-961F-7FB3F68B7D3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948F1-DD3B-0F50-3C26-711BEA9B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00677-C27E-1BF0-74A8-D8435FB6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5C01-1C80-47F3-A219-6CA5636D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ED620-0731-A2A3-BB4D-2DF20557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BBC5B-CEA1-9AC9-05EA-B1076867B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FE05-ABB0-7E41-CC0F-A58F8D53D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9DEF-7D55-4323-961F-7FB3F68B7D3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B376C-64BD-85F1-F582-6F2C51A14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49FB4-4431-CBDE-254A-636968B6A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85C01-1C80-47F3-A219-6CA5636D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2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4E27-D299-F11B-2499-26EF653F6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Science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2182E-7281-D808-437E-D03664383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eBay </a:t>
            </a:r>
            <a:r>
              <a:rPr lang="en-US" dirty="0" err="1"/>
              <a:t>eProduct</a:t>
            </a:r>
            <a:r>
              <a:rPr lang="en-US" dirty="0"/>
              <a:t> Visual Search Challenge</a:t>
            </a:r>
          </a:p>
          <a:p>
            <a:r>
              <a:rPr lang="en-US" dirty="0"/>
              <a:t>Andres Ponce</a:t>
            </a:r>
          </a:p>
          <a:p>
            <a:r>
              <a:rPr lang="zh-TW" altLang="en-US" dirty="0"/>
              <a:t>彭思安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498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0CBC-70B6-99D1-5E75-6A0461F1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FD26-B915-CFED-434E-C4FEC779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low – 3% mAR@10</a:t>
            </a:r>
          </a:p>
          <a:p>
            <a:pPr lvl="1"/>
            <a:r>
              <a:rPr lang="en-US" dirty="0"/>
              <a:t>How many images we predicted are correct.</a:t>
            </a:r>
          </a:p>
          <a:p>
            <a:r>
              <a:rPr lang="en-US" dirty="0"/>
              <a:t>We believe a couple reasons:</a:t>
            </a:r>
          </a:p>
          <a:p>
            <a:pPr marL="914400" lvl="1" indent="-457200">
              <a:buAutoNum type="arabicPeriod"/>
            </a:pPr>
            <a:r>
              <a:rPr lang="en-US" dirty="0"/>
              <a:t>DHC might not scale to large datasets.</a:t>
            </a:r>
          </a:p>
          <a:p>
            <a:pPr marL="914400" lvl="1" indent="-457200">
              <a:buAutoNum type="arabicPeriod"/>
            </a:pPr>
            <a:r>
              <a:rPr lang="en-US" dirty="0"/>
              <a:t>Hierarchical labels during training might not be as important.</a:t>
            </a:r>
          </a:p>
          <a:p>
            <a:pPr marL="914400" lvl="1" indent="-457200">
              <a:buAutoNum type="arabicPeriod"/>
            </a:pPr>
            <a:r>
              <a:rPr lang="en-US" dirty="0"/>
              <a:t>Cutoff for “identical” products hard to determine.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4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AD5C-DB97-7C43-D209-DEA233DD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picture containing text, cat, different, several&#10;&#10;Description automatically generated">
            <a:extLst>
              <a:ext uri="{FF2B5EF4-FFF2-40B4-BE49-F238E27FC236}">
                <a16:creationId xmlns:a16="http://schemas.microsoft.com/office/drawing/2014/main" id="{3596F290-BE86-E3D1-01A7-78C26C8A9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r="1" b="1861"/>
          <a:stretch/>
        </p:blipFill>
        <p:spPr>
          <a:xfrm>
            <a:off x="4924426" y="1997075"/>
            <a:ext cx="7212060" cy="4270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059283-8DCF-0C6A-B0E0-D6B5D2BF773C}"/>
              </a:ext>
            </a:extLst>
          </p:cNvPr>
          <p:cNvSpPr txBox="1"/>
          <p:nvPr/>
        </p:nvSpPr>
        <p:spPr>
          <a:xfrm>
            <a:off x="590550" y="1633518"/>
            <a:ext cx="43338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 works as a general image classifier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Cannot distinguish between </a:t>
            </a:r>
            <a:r>
              <a:rPr lang="en-US" sz="2800" i="1" dirty="0"/>
              <a:t>fine-grained</a:t>
            </a:r>
            <a:r>
              <a:rPr lang="en-US" sz="2800" b="1" i="1" dirty="0"/>
              <a:t> </a:t>
            </a:r>
            <a:r>
              <a:rPr lang="en-US" sz="2800" dirty="0"/>
              <a:t>differences in images.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Sometimes slightly different products have very low distance.</a:t>
            </a:r>
          </a:p>
        </p:txBody>
      </p:sp>
    </p:spTree>
    <p:extLst>
      <p:ext uri="{BB962C8B-B14F-4D97-AF65-F5344CB8AC3E}">
        <p14:creationId xmlns:p14="http://schemas.microsoft.com/office/powerpoint/2010/main" val="258427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3079-A2B0-3B73-EEE0-576159FA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7EA8-1D55-BC17-FA5F-EB2BE098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about visual search, its challenges, and utility in e-commerce platforms.</a:t>
            </a:r>
          </a:p>
          <a:p>
            <a:r>
              <a:rPr lang="en-US" dirty="0"/>
              <a:t>Visual search tougher because of small differences in products.</a:t>
            </a:r>
          </a:p>
          <a:p>
            <a:pPr lvl="1"/>
            <a:r>
              <a:rPr lang="en-US" dirty="0"/>
              <a:t>Searching through large index set resource intensive.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2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EE8E-D5A8-B8AC-62B4-DEEC31D1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BC7D-38E0-B5DE-DECB-BBACED09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search is the problem of finding similar images using the semantic contents of an image rather than a text query.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4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98EE-3F4B-FF24-288B-FB982BBB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7C9E-92E3-C3B2-99E1-EDB77BD2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inexperience in visual search.</a:t>
            </a:r>
          </a:p>
          <a:p>
            <a:r>
              <a:rPr lang="en-US" dirty="0"/>
              <a:t>Utility in e-commerce platforms for recommendations, data aggregation,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4" name="Content Placeholder 3" descr="A person in a dress and hat&#10;&#10;Description automatically generated with medium confidence">
            <a:extLst>
              <a:ext uri="{FF2B5EF4-FFF2-40B4-BE49-F238E27FC236}">
                <a16:creationId xmlns:a16="http://schemas.microsoft.com/office/drawing/2014/main" id="{375E5C2B-E4D3-B8AA-F579-A5F6AF058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86" y="3437792"/>
            <a:ext cx="2151915" cy="3227873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ECA2A7-59AA-7686-7992-17E8178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r="12162"/>
          <a:stretch/>
        </p:blipFill>
        <p:spPr>
          <a:xfrm>
            <a:off x="5933121" y="3383447"/>
            <a:ext cx="3783787" cy="1130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8B9C4F-060A-F94A-7520-3DB02D306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37" y="4921136"/>
            <a:ext cx="3159569" cy="1747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BF53DB-E8E4-59D0-DDAD-63E5FBEBF94F}"/>
              </a:ext>
            </a:extLst>
          </p:cNvPr>
          <p:cNvSpPr txBox="1"/>
          <p:nvPr/>
        </p:nvSpPr>
        <p:spPr>
          <a:xfrm>
            <a:off x="6150506" y="4532877"/>
            <a:ext cx="462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text can lead to poor results</a:t>
            </a:r>
          </a:p>
        </p:txBody>
      </p:sp>
    </p:spTree>
    <p:extLst>
      <p:ext uri="{BB962C8B-B14F-4D97-AF65-F5344CB8AC3E}">
        <p14:creationId xmlns:p14="http://schemas.microsoft.com/office/powerpoint/2010/main" val="97412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9A8F8C0-73BF-FDBB-AB81-791567A447C1}"/>
              </a:ext>
            </a:extLst>
          </p:cNvPr>
          <p:cNvSpPr/>
          <p:nvPr/>
        </p:nvSpPr>
        <p:spPr>
          <a:xfrm>
            <a:off x="6260122" y="3259420"/>
            <a:ext cx="5641731" cy="2968406"/>
          </a:xfrm>
          <a:prstGeom prst="cloudCallout">
            <a:avLst/>
          </a:prstGeom>
          <a:solidFill>
            <a:srgbClr val="B4C7E7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293E7-B438-E5BD-BF03-F6F9DD5B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E495-DF60-F554-D6D7-E379FAD71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query images, find images of the </a:t>
            </a:r>
            <a:r>
              <a:rPr lang="en-US" i="1" dirty="0"/>
              <a:t>same</a:t>
            </a:r>
            <a:r>
              <a:rPr lang="en-US" dirty="0"/>
              <a:t> products in a large image index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00C2EE-658D-E9F0-04F1-6D6E4E2FE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667" y="3310728"/>
            <a:ext cx="1808799" cy="180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46881E3-4546-2AFA-EF4F-D7F0473BD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0" t="10173" r="12694" b="9307"/>
          <a:stretch/>
        </p:blipFill>
        <p:spPr bwMode="auto">
          <a:xfrm>
            <a:off x="9392534" y="5050733"/>
            <a:ext cx="931806" cy="122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D0ED9B7-E370-8289-52DD-5E5EB723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63" y="4574206"/>
            <a:ext cx="1360515" cy="136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3455827A-4C77-2D0D-A604-7E077CD57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79" y="3377322"/>
            <a:ext cx="19145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53CBC2C6-8334-08E6-DA9F-A106948CD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399" y="3340528"/>
            <a:ext cx="1436860" cy="171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6C741F-3197-F942-B391-2990711B7E3A}"/>
              </a:ext>
            </a:extLst>
          </p:cNvPr>
          <p:cNvSpPr txBox="1"/>
          <p:nvPr/>
        </p:nvSpPr>
        <p:spPr>
          <a:xfrm>
            <a:off x="2160986" y="5577597"/>
            <a:ext cx="146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5B7872-EB90-EDD1-E319-19439675A6A4}"/>
              </a:ext>
            </a:extLst>
          </p:cNvPr>
          <p:cNvSpPr txBox="1"/>
          <p:nvPr/>
        </p:nvSpPr>
        <p:spPr>
          <a:xfrm>
            <a:off x="8431066" y="6317632"/>
            <a:ext cx="1996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Index Set</a:t>
            </a:r>
          </a:p>
        </p:txBody>
      </p:sp>
    </p:spTree>
    <p:extLst>
      <p:ext uri="{BB962C8B-B14F-4D97-AF65-F5344CB8AC3E}">
        <p14:creationId xmlns:p14="http://schemas.microsoft.com/office/powerpoint/2010/main" val="141088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EC8C-46BB-5D5B-9170-F26850DE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E104-9E03-9EEB-61BB-AFA842A33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 contains 1.3 million images with hierarchical class labels.</a:t>
            </a:r>
          </a:p>
          <a:p>
            <a:pPr lvl="1"/>
            <a:r>
              <a:rPr lang="en-US" dirty="0"/>
              <a:t>16 meta classes</a:t>
            </a:r>
          </a:p>
          <a:p>
            <a:pPr lvl="1"/>
            <a:r>
              <a:rPr lang="en-US" dirty="0"/>
              <a:t>77  level2 classes</a:t>
            </a:r>
          </a:p>
          <a:p>
            <a:pPr lvl="1"/>
            <a:r>
              <a:rPr lang="en-US" dirty="0"/>
              <a:t>1000 leaf classes</a:t>
            </a:r>
          </a:p>
          <a:p>
            <a:r>
              <a:rPr lang="en-US" dirty="0"/>
              <a:t>Evaluation set contains 1.1 million image index set and 5,000 query images.</a:t>
            </a:r>
          </a:p>
          <a:p>
            <a:pPr lvl="1"/>
            <a:r>
              <a:rPr lang="en-US" dirty="0"/>
              <a:t>Different images than training.</a:t>
            </a:r>
          </a:p>
        </p:txBody>
      </p:sp>
      <p:pic>
        <p:nvPicPr>
          <p:cNvPr id="4" name="Picture 3" descr="A group of stuffed animals&#10;&#10;Description automatically generated with low confidence">
            <a:extLst>
              <a:ext uri="{FF2B5EF4-FFF2-40B4-BE49-F238E27FC236}">
                <a16:creationId xmlns:a16="http://schemas.microsoft.com/office/drawing/2014/main" id="{5F922215-3BE3-E171-BD70-A237A641F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25" y="4001294"/>
            <a:ext cx="631008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8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BF80-13FC-6CC1-796E-8BCC47F2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1A4A7-3F21-E3CD-ADD7-388AF3617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 approach 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/>
                  <a:t>Use a deep network to obtain embedding for a query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Deep Hierarchical Classification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/>
                  <a:t>Compare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index set images via some nearest-neighbor procedure.</a:t>
                </a:r>
              </a:p>
              <a:p>
                <a:pPr lvl="2"/>
                <a:r>
                  <a:rPr lang="en-US" dirty="0"/>
                  <a:t>Locality Sensitive Hashing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1A4A7-3F21-E3CD-ADD7-388AF3617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28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9709-83FD-ADF4-8A08-5630F8C8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  <a:r>
              <a:rPr lang="en-US" sz="3600" dirty="0"/>
              <a:t>– Deep Hierarchical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825B-E43F-1C92-89F5-431679DC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9746" cy="4351338"/>
          </a:xfrm>
        </p:spPr>
        <p:txBody>
          <a:bodyPr/>
          <a:lstStyle/>
          <a:p>
            <a:r>
              <a:rPr lang="en-US" dirty="0"/>
              <a:t>Settled on Deep Hierarchical Classification.</a:t>
            </a:r>
          </a:p>
          <a:p>
            <a:pPr lvl="1"/>
            <a:r>
              <a:rPr lang="en-US" dirty="0"/>
              <a:t>Incorporates hierarchical information during training.</a:t>
            </a:r>
          </a:p>
          <a:p>
            <a:pPr lvl="1"/>
            <a:r>
              <a:rPr lang="en-US" dirty="0"/>
              <a:t>Seemed better suited for e-commerce scenario.</a:t>
            </a: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C8FD0C0E-6984-6F86-DE83-B2FBC1932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17" y="1638514"/>
            <a:ext cx="6248942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ED01-946B-9619-A8E6-8A14BDAA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  <a:r>
              <a:rPr lang="en-US" sz="3600" dirty="0"/>
              <a:t>– Locality Sensitive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81D77-9D00-0E25-48D9-1BFDE0384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Locality Sensitive Hashing (LSH) is a way of finding </a:t>
                </a:r>
                <a:r>
                  <a:rPr lang="en-US" i="1" dirty="0"/>
                  <a:t>approximate</a:t>
                </a:r>
                <a:r>
                  <a:rPr lang="en-US" dirty="0"/>
                  <a:t> nearest neighbors for an input.</a:t>
                </a:r>
              </a:p>
              <a:p>
                <a:pPr lvl="1"/>
                <a:r>
                  <a:rPr lang="en-US" dirty="0"/>
                  <a:t>Well-suited for high-dimensional data.</a:t>
                </a:r>
              </a:p>
              <a:p>
                <a:pPr lvl="1"/>
                <a:r>
                  <a:rPr lang="en-US" dirty="0"/>
                  <a:t>Sacrifices correctness for </a:t>
                </a:r>
                <a:r>
                  <a:rPr lang="en-US" b="1" dirty="0"/>
                  <a:t>speed</a:t>
                </a:r>
                <a:r>
                  <a:rPr lang="en-US" dirty="0"/>
                  <a:t> and </a:t>
                </a:r>
                <a:r>
                  <a:rPr lang="en-US" b="1" dirty="0"/>
                  <a:t>scalability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assigns items into </a:t>
                </a:r>
                <a:r>
                  <a:rPr lang="en-US" b="1" dirty="0"/>
                  <a:t>buckets</a:t>
                </a:r>
                <a:r>
                  <a:rPr lang="en-US" dirty="0"/>
                  <a:t> such that items in the same bucket are probably similar.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81D77-9D00-0E25-48D9-1BFDE0384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32D947-E54C-D9B8-0981-A2F84A1EE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5" y="4027957"/>
            <a:ext cx="2023330" cy="26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5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0868-58C0-EB69-2A8A-F8DFC5AC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BB74-4372-D730-BAFA-67B7500F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 a ResNet50 to predict meta, level 2, leaf class in training set.</a:t>
            </a:r>
          </a:p>
          <a:p>
            <a:r>
              <a:rPr lang="en-US" dirty="0"/>
              <a:t>With the trained model, we obtain the embeddings of the index set images and store them in our hash table.</a:t>
            </a:r>
          </a:p>
          <a:p>
            <a:pPr lvl="1"/>
            <a:r>
              <a:rPr lang="en-US" dirty="0"/>
              <a:t>Have many smaller hash tables due to memory constraint.</a:t>
            </a:r>
          </a:p>
          <a:p>
            <a:pPr lvl="1"/>
            <a:r>
              <a:rPr lang="en-US" dirty="0"/>
              <a:t>Adds much delay to inference time.</a:t>
            </a:r>
          </a:p>
          <a:p>
            <a:r>
              <a:rPr lang="en-US" dirty="0"/>
              <a:t>During evaluation, we query hash table for closest matches to query image embedding.</a:t>
            </a:r>
          </a:p>
        </p:txBody>
      </p:sp>
    </p:spTree>
    <p:extLst>
      <p:ext uri="{BB962C8B-B14F-4D97-AF65-F5344CB8AC3E}">
        <p14:creationId xmlns:p14="http://schemas.microsoft.com/office/powerpoint/2010/main" val="180874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77291AC7B023F64B833571CCD47CECAD" ma:contentTypeVersion="2" ma:contentTypeDescription="建立新的文件。" ma:contentTypeScope="" ma:versionID="49a72caa9320fca822acbecbc21ad213">
  <xsd:schema xmlns:xsd="http://www.w3.org/2001/XMLSchema" xmlns:xs="http://www.w3.org/2001/XMLSchema" xmlns:p="http://schemas.microsoft.com/office/2006/metadata/properties" xmlns:ns3="a244e290-b64f-495f-82a7-a6641d489613" targetNamespace="http://schemas.microsoft.com/office/2006/metadata/properties" ma:root="true" ma:fieldsID="d64e22a3842df36454b385330feb865d" ns3:_="">
    <xsd:import namespace="a244e290-b64f-495f-82a7-a6641d4896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44e290-b64f-495f-82a7-a6641d4896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9341CC-EFF8-4BD1-8EDE-DA101BC66E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22FCF9-2F8C-4DEE-9731-5616ACC341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44e290-b64f-495f-82a7-a6641d489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4CF748-208E-4879-9035-E24B69A5E77D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a244e290-b64f-495f-82a7-a6641d489613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419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Data Science Final Presentation</vt:lpstr>
      <vt:lpstr>Introduction</vt:lpstr>
      <vt:lpstr>Motivation</vt:lpstr>
      <vt:lpstr>Competition</vt:lpstr>
      <vt:lpstr>Competition</vt:lpstr>
      <vt:lpstr>Approach</vt:lpstr>
      <vt:lpstr>Approach – Deep Hierarchical Classification</vt:lpstr>
      <vt:lpstr>Approach – Locality Sensitive Hashing</vt:lpstr>
      <vt:lpstr>Training &amp; Experiments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Final Presentation</dc:title>
  <dc:creator>彭思安</dc:creator>
  <cp:lastModifiedBy>彭思安</cp:lastModifiedBy>
  <cp:revision>2</cp:revision>
  <dcterms:created xsi:type="dcterms:W3CDTF">2022-06-08T02:15:36Z</dcterms:created>
  <dcterms:modified xsi:type="dcterms:W3CDTF">2022-06-18T10:55:34Z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0x01010077291AC7B023F64B833571CCD47CECAD</vt:lpwstr>
  </property>
</Properties>
</file>