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4" r:id="rId6"/>
    <p:sldId id="273" r:id="rId7"/>
    <p:sldId id="274" r:id="rId8"/>
    <p:sldId id="265" r:id="rId9"/>
    <p:sldId id="267" r:id="rId10"/>
    <p:sldId id="271" r:id="rId11"/>
    <p:sldId id="266" r:id="rId12"/>
    <p:sldId id="272" r:id="rId13"/>
    <p:sldId id="275" r:id="rId14"/>
    <p:sldId id="277" r:id="rId15"/>
    <p:sldId id="278" r:id="rId16"/>
    <p:sldId id="276" r:id="rId17"/>
    <p:sldId id="279" r:id="rId18"/>
    <p:sldId id="280" r:id="rId19"/>
    <p:sldId id="285" r:id="rId20"/>
    <p:sldId id="286" r:id="rId21"/>
    <p:sldId id="281" r:id="rId22"/>
    <p:sldId id="282" r:id="rId23"/>
    <p:sldId id="283" r:id="rId24"/>
    <p:sldId id="261" r:id="rId25"/>
    <p:sldId id="257" r:id="rId26"/>
    <p:sldId id="287" r:id="rId27"/>
    <p:sldId id="288" r:id="rId28"/>
    <p:sldId id="289" r:id="rId29"/>
    <p:sldId id="290" r:id="rId30"/>
    <p:sldId id="291" r:id="rId31"/>
    <p:sldId id="258" r:id="rId32"/>
    <p:sldId id="268" r:id="rId33"/>
    <p:sldId id="269" r:id="rId34"/>
    <p:sldId id="292" r:id="rId35"/>
    <p:sldId id="293" r:id="rId36"/>
    <p:sldId id="294" r:id="rId37"/>
    <p:sldId id="295" r:id="rId3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426420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423138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194234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82419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135413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192538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342482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81260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4037970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254548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CA199B9-752B-43FA-8037-314A4B927152}" type="datetimeFigureOut">
              <a:rPr lang="zh-TW" altLang="en-US" smtClean="0"/>
              <a:t>2020/7/7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230985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199B9-752B-43FA-8037-314A4B927152}" type="datetimeFigureOut">
              <a:rPr lang="zh-TW" altLang="en-US" smtClean="0"/>
              <a:t>2020/7/7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8601C-EB7D-4AB8-B1AD-F7561B48BC9B}" type="slidenum">
              <a:rPr lang="zh-TW" altLang="en-US" smtClean="0"/>
              <a:t>‹#›</a:t>
            </a:fld>
            <a:endParaRPr lang="zh-TW" altLang="en-US"/>
          </a:p>
        </p:txBody>
      </p:sp>
    </p:spTree>
    <p:extLst>
      <p:ext uri="{BB962C8B-B14F-4D97-AF65-F5344CB8AC3E}">
        <p14:creationId xmlns:p14="http://schemas.microsoft.com/office/powerpoint/2010/main" val="4265792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dirty="0">
                <a:effectLst>
                  <a:outerShdw blurRad="38100" dist="38100" dir="2700000" algn="tl">
                    <a:srgbClr val="000000">
                      <a:alpha val="43137"/>
                    </a:srgbClr>
                  </a:outerShdw>
                </a:effectLst>
              </a:rPr>
              <a:t>資通安全管理法</a:t>
            </a:r>
          </a:p>
        </p:txBody>
      </p:sp>
    </p:spTree>
    <p:extLst>
      <p:ext uri="{BB962C8B-B14F-4D97-AF65-F5344CB8AC3E}">
        <p14:creationId xmlns:p14="http://schemas.microsoft.com/office/powerpoint/2010/main" val="148904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2244" y="980728"/>
            <a:ext cx="8640960" cy="4708981"/>
          </a:xfrm>
          <a:prstGeom prst="rect">
            <a:avLst/>
          </a:prstGeom>
        </p:spPr>
        <p:txBody>
          <a:bodyPr wrap="square">
            <a:spAutoFit/>
          </a:bodyPr>
          <a:lstStyle/>
          <a:p>
            <a:pPr lvl="0">
              <a:spcBef>
                <a:spcPct val="0"/>
              </a:spcBef>
            </a:pPr>
            <a:r>
              <a:rPr lang="zh-TW" altLang="en-US" sz="2800" b="1" dirty="0">
                <a:solidFill>
                  <a:prstClr val="black"/>
                </a:solidFill>
                <a:effectLst>
                  <a:outerShdw blurRad="38100" dist="38100" dir="2700000" algn="tl">
                    <a:srgbClr val="000000">
                      <a:alpha val="43137"/>
                    </a:srgbClr>
                  </a:outerShdw>
                </a:effectLst>
                <a:cs typeface="+mj-cs"/>
              </a:rPr>
              <a:t>有關資安管理法</a:t>
            </a:r>
            <a:r>
              <a:rPr lang="zh-TW" altLang="en-US" sz="2800" b="1" dirty="0">
                <a:solidFill>
                  <a:prstClr val="black"/>
                </a:solidFill>
                <a:effectLst>
                  <a:outerShdw blurRad="38100" dist="38100" dir="2700000" algn="tl">
                    <a:srgbClr val="000000">
                      <a:alpha val="43137"/>
                    </a:srgbClr>
                  </a:outerShdw>
                </a:effectLst>
              </a:rPr>
              <a:t>訂定之各項內容</a:t>
            </a:r>
            <a:r>
              <a:rPr lang="en-US" altLang="zh-TW" sz="2800" b="1" dirty="0">
                <a:solidFill>
                  <a:prstClr val="black"/>
                </a:solidFill>
                <a:effectLst>
                  <a:outerShdw blurRad="38100" dist="38100" dir="2700000" algn="tl">
                    <a:srgbClr val="000000">
                      <a:alpha val="43137"/>
                    </a:srgbClr>
                  </a:outerShdw>
                </a:effectLst>
                <a:cs typeface="+mj-cs"/>
              </a:rPr>
              <a:t>,</a:t>
            </a:r>
            <a:r>
              <a:rPr lang="zh-TW" altLang="en-US" sz="2800" b="1" dirty="0">
                <a:solidFill>
                  <a:prstClr val="black"/>
                </a:solidFill>
                <a:effectLst>
                  <a:outerShdw blurRad="38100" dist="38100" dir="2700000" algn="tl">
                    <a:srgbClr val="000000">
                      <a:alpha val="43137"/>
                    </a:srgbClr>
                  </a:outerShdw>
                </a:effectLst>
                <a:cs typeface="+mj-cs"/>
              </a:rPr>
              <a:t>下列敘述何者為非 </a:t>
            </a:r>
            <a:r>
              <a:rPr lang="en-US" altLang="zh-TW" sz="2800" b="1" dirty="0">
                <a:solidFill>
                  <a:prstClr val="black"/>
                </a:solidFill>
                <a:effectLst>
                  <a:outerShdw blurRad="38100" dist="38100" dir="2700000" algn="tl">
                    <a:srgbClr val="000000">
                      <a:alpha val="43137"/>
                    </a:srgbClr>
                  </a:outerShdw>
                </a:effectLst>
                <a:cs typeface="+mj-cs"/>
              </a:rPr>
              <a:t>?[</a:t>
            </a:r>
            <a:r>
              <a:rPr lang="zh-TW" altLang="en-US" sz="2800" b="1" dirty="0">
                <a:solidFill>
                  <a:prstClr val="black"/>
                </a:solidFill>
                <a:effectLst>
                  <a:outerShdw blurRad="38100" dist="38100" dir="2700000" algn="tl">
                    <a:srgbClr val="000000">
                      <a:alpha val="43137"/>
                    </a:srgbClr>
                  </a:outerShdw>
                </a:effectLst>
                <a:cs typeface="+mj-cs"/>
              </a:rPr>
              <a:t>複選題</a:t>
            </a:r>
            <a:r>
              <a:rPr lang="en-US" altLang="zh-TW" sz="2800" b="1" dirty="0">
                <a:solidFill>
                  <a:prstClr val="black"/>
                </a:solidFill>
                <a:effectLst>
                  <a:outerShdw blurRad="38100" dist="38100" dir="2700000" algn="tl">
                    <a:srgbClr val="000000">
                      <a:alpha val="43137"/>
                    </a:srgbClr>
                  </a:outerShdw>
                </a:effectLst>
                <a:cs typeface="+mj-cs"/>
              </a:rPr>
              <a:t>]</a:t>
            </a:r>
          </a:p>
          <a:p>
            <a:pPr lvl="0">
              <a:spcBef>
                <a:spcPct val="0"/>
              </a:spcBef>
            </a:pPr>
            <a:endParaRPr lang="en-US" altLang="zh-TW" sz="2800" b="1" dirty="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400" b="1" dirty="0">
                <a:solidFill>
                  <a:prstClr val="black"/>
                </a:solidFill>
                <a:effectLst>
                  <a:outerShdw blurRad="38100" dist="38100" dir="2700000" algn="tl">
                    <a:srgbClr val="000000">
                      <a:alpha val="43137"/>
                    </a:srgbClr>
                  </a:outerShdw>
                </a:effectLst>
                <a:cs typeface="+mj-cs"/>
              </a:rPr>
              <a:t>(a)</a:t>
            </a:r>
            <a:r>
              <a:rPr lang="zh-TW" altLang="en-US" sz="2400" b="1" dirty="0">
                <a:solidFill>
                  <a:prstClr val="black"/>
                </a:solidFill>
                <a:effectLst>
                  <a:outerShdw blurRad="38100" dist="38100" dir="2700000" algn="tl">
                    <a:srgbClr val="000000">
                      <a:alpha val="43137"/>
                    </a:srgbClr>
                  </a:outerShdw>
                </a:effectLst>
                <a:cs typeface="+mj-cs"/>
              </a:rPr>
              <a:t>為積極推動國家資通安全政策，加速建構國家資通安全環境，以保障國家安全，維護社會公共利益，特制定本法</a:t>
            </a:r>
            <a:r>
              <a:rPr lang="en-US" altLang="zh-TW" sz="2400" b="1" dirty="0">
                <a:solidFill>
                  <a:prstClr val="black"/>
                </a:solidFill>
                <a:effectLst>
                  <a:outerShdw blurRad="38100" dist="38100" dir="2700000" algn="tl">
                    <a:srgbClr val="000000">
                      <a:alpha val="43137"/>
                    </a:srgbClr>
                  </a:outerShdw>
                </a:effectLst>
                <a:cs typeface="+mj-cs"/>
              </a:rPr>
              <a:t>(</a:t>
            </a:r>
            <a:r>
              <a:rPr lang="zh-TW" altLang="en-US" sz="2400" b="1" dirty="0">
                <a:solidFill>
                  <a:prstClr val="black"/>
                </a:solidFill>
                <a:effectLst>
                  <a:outerShdw blurRad="38100" dist="38100" dir="2700000" algn="tl">
                    <a:srgbClr val="000000">
                      <a:alpha val="43137"/>
                    </a:srgbClr>
                  </a:outerShdw>
                </a:effectLst>
              </a:rPr>
              <a:t>資安管理法</a:t>
            </a:r>
            <a:r>
              <a:rPr lang="en-US" altLang="zh-TW" sz="2400" b="1" dirty="0">
                <a:solidFill>
                  <a:prstClr val="black"/>
                </a:solidFill>
                <a:effectLst>
                  <a:outerShdw blurRad="38100" dist="38100" dir="2700000" algn="tl">
                    <a:srgbClr val="000000">
                      <a:alpha val="43137"/>
                    </a:srgbClr>
                  </a:outerShdw>
                </a:effectLst>
                <a:cs typeface="+mj-cs"/>
              </a:rPr>
              <a:t>)</a:t>
            </a:r>
          </a:p>
          <a:p>
            <a:pPr lvl="0">
              <a:spcBef>
                <a:spcPct val="0"/>
              </a:spcBef>
            </a:pPr>
            <a:r>
              <a:rPr lang="en-US" altLang="zh-TW" sz="2400" b="1" dirty="0">
                <a:effectLst>
                  <a:outerShdw blurRad="38100" dist="38100" dir="2700000" algn="tl">
                    <a:srgbClr val="000000">
                      <a:alpha val="43137"/>
                    </a:srgbClr>
                  </a:outerShdw>
                </a:effectLst>
                <a:cs typeface="+mj-cs"/>
              </a:rPr>
              <a:t>(b)</a:t>
            </a:r>
            <a:r>
              <a:rPr lang="zh-TW" altLang="en-US" sz="2400" b="1" dirty="0">
                <a:effectLst>
                  <a:outerShdw blurRad="38100" dist="38100" dir="2700000" algn="tl">
                    <a:srgbClr val="000000">
                      <a:alpha val="43137"/>
                    </a:srgbClr>
                  </a:outerShdw>
                </a:effectLst>
              </a:rPr>
              <a:t>資安管理法所訂定之</a:t>
            </a:r>
            <a:r>
              <a:rPr lang="zh-TW" altLang="en-US" sz="2400" b="1" dirty="0">
                <a:effectLst>
                  <a:outerShdw blurRad="38100" dist="38100" dir="2700000" algn="tl">
                    <a:srgbClr val="000000">
                      <a:alpha val="43137"/>
                    </a:srgbClr>
                  </a:outerShdw>
                </a:effectLst>
                <a:cs typeface="+mj-cs"/>
              </a:rPr>
              <a:t>主管機關為立法院</a:t>
            </a:r>
            <a:endParaRPr lang="en-US" altLang="zh-TW" sz="2400" b="1" dirty="0">
              <a:effectLst>
                <a:outerShdw blurRad="38100" dist="38100" dir="2700000" algn="tl">
                  <a:srgbClr val="000000">
                    <a:alpha val="43137"/>
                  </a:srgbClr>
                </a:outerShdw>
              </a:effectLst>
              <a:cs typeface="+mj-cs"/>
            </a:endParaRPr>
          </a:p>
          <a:p>
            <a:pPr lvl="0">
              <a:spcBef>
                <a:spcPct val="0"/>
              </a:spcBef>
            </a:pPr>
            <a:r>
              <a:rPr lang="en-US" altLang="zh-TW" sz="2400" b="1" dirty="0">
                <a:effectLst>
                  <a:outerShdw blurRad="38100" dist="38100" dir="2700000" algn="tl">
                    <a:srgbClr val="000000">
                      <a:alpha val="43137"/>
                    </a:srgbClr>
                  </a:outerShdw>
                </a:effectLst>
                <a:cs typeface="+mj-cs"/>
              </a:rPr>
              <a:t>(c)</a:t>
            </a:r>
            <a:r>
              <a:rPr lang="zh-TW" altLang="en-US" sz="2400" b="1" dirty="0">
                <a:effectLst>
                  <a:outerShdw blurRad="38100" dist="38100" dir="2700000" algn="tl">
                    <a:srgbClr val="000000">
                      <a:alpha val="43137"/>
                    </a:srgbClr>
                  </a:outerShdw>
                </a:effectLst>
              </a:rPr>
              <a:t>資安管理法所定義之</a:t>
            </a:r>
            <a:r>
              <a:rPr lang="zh-TW" altLang="en-US" sz="2400" b="1" dirty="0">
                <a:effectLst>
                  <a:outerShdw blurRad="38100" dist="38100" dir="2700000" algn="tl">
                    <a:srgbClr val="000000">
                      <a:alpha val="43137"/>
                    </a:srgbClr>
                  </a:outerShdw>
                </a:effectLst>
                <a:cs typeface="+mj-cs"/>
              </a:rPr>
              <a:t>資通系統泛指用以蒐集、控制、傳輸、儲存、流通、刪除資訊或對資訊為其他處理、使用或分享之系統</a:t>
            </a:r>
            <a:endParaRPr lang="en-US" altLang="zh-TW" sz="2400" b="1" dirty="0">
              <a:effectLst>
                <a:outerShdw blurRad="38100" dist="38100" dir="2700000" algn="tl">
                  <a:srgbClr val="000000">
                    <a:alpha val="43137"/>
                  </a:srgbClr>
                </a:outerShdw>
              </a:effectLst>
              <a:cs typeface="+mj-cs"/>
            </a:endParaRPr>
          </a:p>
          <a:p>
            <a:pPr lvl="0">
              <a:spcBef>
                <a:spcPct val="0"/>
              </a:spcBef>
            </a:pPr>
            <a:r>
              <a:rPr lang="en-US" altLang="zh-TW" sz="2400" b="1" dirty="0">
                <a:effectLst>
                  <a:outerShdw blurRad="38100" dist="38100" dir="2700000" algn="tl">
                    <a:srgbClr val="000000">
                      <a:alpha val="43137"/>
                    </a:srgbClr>
                  </a:outerShdw>
                </a:effectLst>
                <a:cs typeface="+mj-cs"/>
              </a:rPr>
              <a:t>(d)</a:t>
            </a:r>
            <a:r>
              <a:rPr lang="zh-TW" altLang="en-US" sz="2400" b="1" dirty="0">
                <a:effectLst>
                  <a:outerShdw blurRad="38100" dist="38100" dir="2700000" algn="tl">
                    <a:srgbClr val="000000">
                      <a:alpha val="43137"/>
                    </a:srgbClr>
                  </a:outerShdw>
                </a:effectLst>
              </a:rPr>
              <a:t>資安管理法係國家法律因此範圍僅包括</a:t>
            </a:r>
            <a:r>
              <a:rPr lang="zh-TW" altLang="en-US" sz="2400" b="1" dirty="0">
                <a:effectLst>
                  <a:outerShdw blurRad="38100" dist="38100" dir="2700000" algn="tl">
                    <a:srgbClr val="000000">
                      <a:alpha val="43137"/>
                    </a:srgbClr>
                  </a:outerShdw>
                </a:effectLst>
                <a:cs typeface="+mj-cs"/>
              </a:rPr>
              <a:t>公務機關</a:t>
            </a:r>
            <a:r>
              <a:rPr lang="en-US" altLang="zh-TW" sz="2400" b="1" dirty="0">
                <a:effectLst>
                  <a:outerShdw blurRad="38100" dist="38100" dir="2700000" algn="tl">
                    <a:srgbClr val="000000">
                      <a:alpha val="43137"/>
                    </a:srgbClr>
                  </a:outerShdw>
                </a:effectLst>
                <a:cs typeface="+mj-cs"/>
              </a:rPr>
              <a:t>(</a:t>
            </a:r>
            <a:r>
              <a:rPr lang="zh-TW" altLang="en-US" sz="2400" b="1" dirty="0">
                <a:effectLst>
                  <a:outerShdw blurRad="38100" dist="38100" dir="2700000" algn="tl">
                    <a:srgbClr val="000000">
                      <a:alpha val="43137"/>
                    </a:srgbClr>
                  </a:outerShdw>
                </a:effectLst>
                <a:cs typeface="+mj-cs"/>
              </a:rPr>
              <a:t>泛指依法行使公權力之中央、地方機關（構）或公法人</a:t>
            </a:r>
            <a:r>
              <a:rPr lang="en-US" altLang="zh-TW" sz="2400" b="1" dirty="0">
                <a:effectLst>
                  <a:outerShdw blurRad="38100" dist="38100" dir="2700000" algn="tl">
                    <a:srgbClr val="000000">
                      <a:alpha val="43137"/>
                    </a:srgbClr>
                  </a:outerShdw>
                </a:effectLst>
                <a:cs typeface="+mj-cs"/>
              </a:rPr>
              <a:t>)</a:t>
            </a:r>
            <a:r>
              <a:rPr lang="zh-TW" altLang="en-US" sz="2400" b="1" dirty="0">
                <a:effectLst>
                  <a:outerShdw blurRad="38100" dist="38100" dir="2700000" algn="tl">
                    <a:srgbClr val="000000">
                      <a:alpha val="43137"/>
                    </a:srgbClr>
                  </a:outerShdw>
                </a:effectLst>
                <a:cs typeface="+mj-cs"/>
              </a:rPr>
              <a:t>。不包括軍事機關及情報機關及民間企業如</a:t>
            </a:r>
            <a:r>
              <a:rPr lang="zh-TW" altLang="en-US" sz="2400" b="1" dirty="0">
                <a:effectLst>
                  <a:outerShdw blurRad="38100" dist="38100" dir="2700000" algn="tl">
                    <a:srgbClr val="000000">
                      <a:alpha val="43137"/>
                    </a:srgbClr>
                  </a:outerShdw>
                </a:effectLst>
              </a:rPr>
              <a:t>公營事業及政府捐助之財團法人。</a:t>
            </a:r>
            <a:endParaRPr lang="en-US" altLang="zh-TW" sz="2400" b="1" dirty="0">
              <a:effectLst>
                <a:outerShdw blurRad="38100" dist="38100" dir="2700000" algn="tl">
                  <a:srgbClr val="000000">
                    <a:alpha val="43137"/>
                  </a:srgbClr>
                </a:outerShdw>
              </a:effectLst>
              <a:cs typeface="+mj-cs"/>
            </a:endParaRPr>
          </a:p>
        </p:txBody>
      </p:sp>
    </p:spTree>
    <p:extLst>
      <p:ext uri="{BB962C8B-B14F-4D97-AF65-F5344CB8AC3E}">
        <p14:creationId xmlns:p14="http://schemas.microsoft.com/office/powerpoint/2010/main" val="171542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980728"/>
            <a:ext cx="8280920" cy="5447645"/>
          </a:xfrm>
          <a:prstGeom prst="rect">
            <a:avLst/>
          </a:prstGeom>
        </p:spPr>
        <p:txBody>
          <a:bodyPr wrap="square">
            <a:spAutoFit/>
          </a:bodyPr>
          <a:lstStyle/>
          <a:p>
            <a:pPr lvl="0">
              <a:spcBef>
                <a:spcPct val="0"/>
              </a:spcBef>
            </a:pPr>
            <a:r>
              <a:rPr lang="zh-TW" altLang="en-US" sz="2800" b="1" dirty="0">
                <a:solidFill>
                  <a:prstClr val="black"/>
                </a:solidFill>
                <a:effectLst>
                  <a:outerShdw blurRad="38100" dist="38100" dir="2700000" algn="tl">
                    <a:srgbClr val="000000">
                      <a:alpha val="43137"/>
                    </a:srgbClr>
                  </a:outerShdw>
                </a:effectLst>
                <a:cs typeface="+mj-cs"/>
              </a:rPr>
              <a:t>有關資安管理法</a:t>
            </a:r>
            <a:r>
              <a:rPr lang="zh-TW" altLang="en-US" sz="2800" b="1" dirty="0">
                <a:solidFill>
                  <a:prstClr val="black"/>
                </a:solidFill>
                <a:effectLst>
                  <a:outerShdw blurRad="38100" dist="38100" dir="2700000" algn="tl">
                    <a:srgbClr val="000000">
                      <a:alpha val="43137"/>
                    </a:srgbClr>
                  </a:outerShdw>
                </a:effectLst>
              </a:rPr>
              <a:t>訂定之各項內容</a:t>
            </a:r>
            <a:r>
              <a:rPr lang="en-US" altLang="zh-TW" sz="2800" b="1" dirty="0">
                <a:solidFill>
                  <a:prstClr val="black"/>
                </a:solidFill>
                <a:effectLst>
                  <a:outerShdw blurRad="38100" dist="38100" dir="2700000" algn="tl">
                    <a:srgbClr val="000000">
                      <a:alpha val="43137"/>
                    </a:srgbClr>
                  </a:outerShdw>
                </a:effectLst>
                <a:cs typeface="+mj-cs"/>
              </a:rPr>
              <a:t>,</a:t>
            </a:r>
            <a:r>
              <a:rPr lang="zh-TW" altLang="en-US" sz="2800" b="1" dirty="0">
                <a:solidFill>
                  <a:prstClr val="black"/>
                </a:solidFill>
                <a:effectLst>
                  <a:outerShdw blurRad="38100" dist="38100" dir="2700000" algn="tl">
                    <a:srgbClr val="000000">
                      <a:alpha val="43137"/>
                    </a:srgbClr>
                  </a:outerShdw>
                </a:effectLst>
                <a:cs typeface="+mj-cs"/>
              </a:rPr>
              <a:t>下列敘述何者為非 </a:t>
            </a:r>
            <a:r>
              <a:rPr lang="en-US" altLang="zh-TW" sz="2800" b="1" dirty="0">
                <a:solidFill>
                  <a:prstClr val="black"/>
                </a:solidFill>
                <a:effectLst>
                  <a:outerShdw blurRad="38100" dist="38100" dir="2700000" algn="tl">
                    <a:srgbClr val="000000">
                      <a:alpha val="43137"/>
                    </a:srgbClr>
                  </a:outerShdw>
                </a:effectLst>
                <a:cs typeface="+mj-cs"/>
              </a:rPr>
              <a:t>?[</a:t>
            </a:r>
            <a:r>
              <a:rPr lang="zh-TW" altLang="en-US" sz="2800" b="1" dirty="0">
                <a:solidFill>
                  <a:prstClr val="black"/>
                </a:solidFill>
                <a:effectLst>
                  <a:outerShdw blurRad="38100" dist="38100" dir="2700000" algn="tl">
                    <a:srgbClr val="000000">
                      <a:alpha val="43137"/>
                    </a:srgbClr>
                  </a:outerShdw>
                </a:effectLst>
                <a:cs typeface="+mj-cs"/>
              </a:rPr>
              <a:t>複選題</a:t>
            </a:r>
            <a:r>
              <a:rPr lang="en-US" altLang="zh-TW" sz="2800" b="1" dirty="0">
                <a:solidFill>
                  <a:prstClr val="black"/>
                </a:solidFill>
                <a:effectLst>
                  <a:outerShdw blurRad="38100" dist="38100" dir="2700000" algn="tl">
                    <a:srgbClr val="000000">
                      <a:alpha val="43137"/>
                    </a:srgbClr>
                  </a:outerShdw>
                </a:effectLst>
                <a:cs typeface="+mj-cs"/>
              </a:rPr>
              <a:t>]</a:t>
            </a:r>
          </a:p>
          <a:p>
            <a:pPr lvl="0">
              <a:spcBef>
                <a:spcPct val="0"/>
              </a:spcBef>
            </a:pPr>
            <a:endParaRPr lang="en-US" altLang="zh-TW" sz="2800" b="1" dirty="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400" b="1" dirty="0">
                <a:solidFill>
                  <a:prstClr val="black"/>
                </a:solidFill>
                <a:effectLst>
                  <a:outerShdw blurRad="38100" dist="38100" dir="2700000" algn="tl">
                    <a:srgbClr val="000000">
                      <a:alpha val="43137"/>
                    </a:srgbClr>
                  </a:outerShdw>
                </a:effectLst>
                <a:cs typeface="+mj-cs"/>
              </a:rPr>
              <a:t>(a)</a:t>
            </a:r>
            <a:r>
              <a:rPr lang="zh-TW" altLang="en-US" sz="2400" b="1" dirty="0">
                <a:solidFill>
                  <a:prstClr val="black"/>
                </a:solidFill>
                <a:effectLst>
                  <a:outerShdw blurRad="38100" dist="38100" dir="2700000" algn="tl">
                    <a:srgbClr val="000000">
                      <a:alpha val="43137"/>
                    </a:srgbClr>
                  </a:outerShdw>
                </a:effectLst>
                <a:cs typeface="+mj-cs"/>
              </a:rPr>
              <a:t>為積極推動國家資通安全政策，加速建構國家資通安全環境，以保障國家安全，維護社會公共利益，特制定本法</a:t>
            </a:r>
            <a:r>
              <a:rPr lang="en-US" altLang="zh-TW" sz="2400" b="1" dirty="0">
                <a:solidFill>
                  <a:prstClr val="black"/>
                </a:solidFill>
                <a:effectLst>
                  <a:outerShdw blurRad="38100" dist="38100" dir="2700000" algn="tl">
                    <a:srgbClr val="000000">
                      <a:alpha val="43137"/>
                    </a:srgbClr>
                  </a:outerShdw>
                </a:effectLst>
                <a:cs typeface="+mj-cs"/>
              </a:rPr>
              <a:t>(</a:t>
            </a:r>
            <a:r>
              <a:rPr lang="zh-TW" altLang="en-US" sz="2400" b="1" dirty="0">
                <a:solidFill>
                  <a:prstClr val="black"/>
                </a:solidFill>
                <a:effectLst>
                  <a:outerShdw blurRad="38100" dist="38100" dir="2700000" algn="tl">
                    <a:srgbClr val="000000">
                      <a:alpha val="43137"/>
                    </a:srgbClr>
                  </a:outerShdw>
                </a:effectLst>
              </a:rPr>
              <a:t>資安管理法</a:t>
            </a:r>
            <a:r>
              <a:rPr lang="en-US" altLang="zh-TW" sz="2400" b="1" dirty="0">
                <a:solidFill>
                  <a:prstClr val="black"/>
                </a:solidFill>
                <a:effectLst>
                  <a:outerShdw blurRad="38100" dist="38100" dir="2700000" algn="tl">
                    <a:srgbClr val="000000">
                      <a:alpha val="43137"/>
                    </a:srgbClr>
                  </a:outerShdw>
                </a:effectLst>
                <a:cs typeface="+mj-cs"/>
              </a:rPr>
              <a:t>)</a:t>
            </a:r>
          </a:p>
          <a:p>
            <a:pPr lvl="0">
              <a:spcBef>
                <a:spcPct val="0"/>
              </a:spcBef>
            </a:pPr>
            <a:r>
              <a:rPr lang="en-US" altLang="zh-TW" sz="2400" b="1" dirty="0">
                <a:solidFill>
                  <a:srgbClr val="FF0000"/>
                </a:solidFill>
                <a:effectLst>
                  <a:outerShdw blurRad="38100" dist="38100" dir="2700000" algn="tl">
                    <a:srgbClr val="000000">
                      <a:alpha val="43137"/>
                    </a:srgbClr>
                  </a:outerShdw>
                </a:effectLst>
                <a:cs typeface="+mj-cs"/>
              </a:rPr>
              <a:t>(b)</a:t>
            </a:r>
            <a:r>
              <a:rPr lang="zh-TW" altLang="en-US" sz="2400" b="1" dirty="0">
                <a:solidFill>
                  <a:srgbClr val="FF0000"/>
                </a:solidFill>
                <a:effectLst>
                  <a:outerShdw blurRad="38100" dist="38100" dir="2700000" algn="tl">
                    <a:srgbClr val="000000">
                      <a:alpha val="43137"/>
                    </a:srgbClr>
                  </a:outerShdw>
                </a:effectLst>
              </a:rPr>
              <a:t>資安管理法所訂定之</a:t>
            </a:r>
            <a:r>
              <a:rPr lang="zh-TW" altLang="en-US" sz="2400" b="1" dirty="0">
                <a:solidFill>
                  <a:srgbClr val="FF0000"/>
                </a:solidFill>
                <a:effectLst>
                  <a:outerShdw blurRad="38100" dist="38100" dir="2700000" algn="tl">
                    <a:srgbClr val="000000">
                      <a:alpha val="43137"/>
                    </a:srgbClr>
                  </a:outerShdw>
                </a:effectLst>
                <a:cs typeface="+mj-cs"/>
              </a:rPr>
              <a:t>主管機關為立法院</a:t>
            </a:r>
            <a:endParaRPr lang="en-US" altLang="zh-TW" sz="2400" b="1" dirty="0">
              <a:solidFill>
                <a:srgbClr val="FF0000"/>
              </a:solidFill>
              <a:effectLst>
                <a:outerShdw blurRad="38100" dist="38100" dir="2700000" algn="tl">
                  <a:srgbClr val="000000">
                    <a:alpha val="43137"/>
                  </a:srgbClr>
                </a:outerShdw>
              </a:effectLst>
              <a:cs typeface="+mj-cs"/>
            </a:endParaRPr>
          </a:p>
          <a:p>
            <a:pPr lvl="0">
              <a:spcBef>
                <a:spcPct val="0"/>
              </a:spcBef>
            </a:pPr>
            <a:r>
              <a:rPr lang="en-US" altLang="zh-TW" sz="2400" b="1" dirty="0">
                <a:solidFill>
                  <a:prstClr val="black"/>
                </a:solidFill>
                <a:effectLst>
                  <a:outerShdw blurRad="38100" dist="38100" dir="2700000" algn="tl">
                    <a:srgbClr val="000000">
                      <a:alpha val="43137"/>
                    </a:srgbClr>
                  </a:outerShdw>
                </a:effectLst>
                <a:cs typeface="+mj-cs"/>
              </a:rPr>
              <a:t>(c)</a:t>
            </a:r>
            <a:r>
              <a:rPr lang="zh-TW" altLang="en-US" sz="2400" b="1" dirty="0">
                <a:solidFill>
                  <a:prstClr val="black"/>
                </a:solidFill>
                <a:effectLst>
                  <a:outerShdw blurRad="38100" dist="38100" dir="2700000" algn="tl">
                    <a:srgbClr val="000000">
                      <a:alpha val="43137"/>
                    </a:srgbClr>
                  </a:outerShdw>
                </a:effectLst>
              </a:rPr>
              <a:t>資安管理法所定義之</a:t>
            </a:r>
            <a:r>
              <a:rPr lang="zh-TW" altLang="en-US" sz="2400" b="1" dirty="0">
                <a:solidFill>
                  <a:prstClr val="black"/>
                </a:solidFill>
                <a:effectLst>
                  <a:outerShdw blurRad="38100" dist="38100" dir="2700000" algn="tl">
                    <a:srgbClr val="000000">
                      <a:alpha val="43137"/>
                    </a:srgbClr>
                  </a:outerShdw>
                </a:effectLst>
                <a:cs typeface="+mj-cs"/>
              </a:rPr>
              <a:t>資通系統泛指用以蒐集、控制、傳輸、儲存、流通、刪除資訊或對資訊為其他處理、使用或分享之系統</a:t>
            </a:r>
            <a:endParaRPr lang="en-US" altLang="zh-TW" sz="2400" b="1" dirty="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400" b="1" dirty="0">
                <a:solidFill>
                  <a:srgbClr val="FF0000"/>
                </a:solidFill>
                <a:effectLst>
                  <a:outerShdw blurRad="38100" dist="38100" dir="2700000" algn="tl">
                    <a:srgbClr val="000000">
                      <a:alpha val="43137"/>
                    </a:srgbClr>
                  </a:outerShdw>
                </a:effectLst>
                <a:cs typeface="+mj-cs"/>
              </a:rPr>
              <a:t>(d)</a:t>
            </a:r>
            <a:r>
              <a:rPr lang="zh-TW" altLang="en-US" sz="2400" b="1" dirty="0">
                <a:solidFill>
                  <a:srgbClr val="FF0000"/>
                </a:solidFill>
                <a:effectLst>
                  <a:outerShdw blurRad="38100" dist="38100" dir="2700000" algn="tl">
                    <a:srgbClr val="000000">
                      <a:alpha val="43137"/>
                    </a:srgbClr>
                  </a:outerShdw>
                </a:effectLst>
              </a:rPr>
              <a:t>資安管理法係國家法律因此範圍僅包括</a:t>
            </a:r>
            <a:r>
              <a:rPr lang="zh-TW" altLang="en-US" sz="2400" b="1" dirty="0">
                <a:solidFill>
                  <a:srgbClr val="FF0000"/>
                </a:solidFill>
                <a:effectLst>
                  <a:outerShdw blurRad="38100" dist="38100" dir="2700000" algn="tl">
                    <a:srgbClr val="000000">
                      <a:alpha val="43137"/>
                    </a:srgbClr>
                  </a:outerShdw>
                </a:effectLst>
                <a:cs typeface="+mj-cs"/>
              </a:rPr>
              <a:t>公務機關</a:t>
            </a:r>
            <a:r>
              <a:rPr lang="en-US" altLang="zh-TW" sz="2400" b="1" dirty="0">
                <a:solidFill>
                  <a:srgbClr val="FF0000"/>
                </a:solidFill>
                <a:effectLst>
                  <a:outerShdw blurRad="38100" dist="38100" dir="2700000" algn="tl">
                    <a:srgbClr val="000000">
                      <a:alpha val="43137"/>
                    </a:srgbClr>
                  </a:outerShdw>
                </a:effectLst>
                <a:cs typeface="+mj-cs"/>
              </a:rPr>
              <a:t>(</a:t>
            </a:r>
            <a:r>
              <a:rPr lang="zh-TW" altLang="en-US" sz="2400" b="1" dirty="0">
                <a:solidFill>
                  <a:srgbClr val="FF0000"/>
                </a:solidFill>
                <a:effectLst>
                  <a:outerShdw blurRad="38100" dist="38100" dir="2700000" algn="tl">
                    <a:srgbClr val="000000">
                      <a:alpha val="43137"/>
                    </a:srgbClr>
                  </a:outerShdw>
                </a:effectLst>
                <a:cs typeface="+mj-cs"/>
              </a:rPr>
              <a:t>泛指依法行使公權力之中央、地方機關（構）或公法人</a:t>
            </a:r>
            <a:r>
              <a:rPr lang="en-US" altLang="zh-TW" sz="2400" b="1" dirty="0">
                <a:solidFill>
                  <a:srgbClr val="FF0000"/>
                </a:solidFill>
                <a:effectLst>
                  <a:outerShdw blurRad="38100" dist="38100" dir="2700000" algn="tl">
                    <a:srgbClr val="000000">
                      <a:alpha val="43137"/>
                    </a:srgbClr>
                  </a:outerShdw>
                </a:effectLst>
                <a:cs typeface="+mj-cs"/>
              </a:rPr>
              <a:t>)</a:t>
            </a:r>
            <a:r>
              <a:rPr lang="zh-TW" altLang="en-US" sz="2400" b="1" dirty="0">
                <a:solidFill>
                  <a:srgbClr val="FF0000"/>
                </a:solidFill>
                <a:effectLst>
                  <a:outerShdw blurRad="38100" dist="38100" dir="2700000" algn="tl">
                    <a:srgbClr val="000000">
                      <a:alpha val="43137"/>
                    </a:srgbClr>
                  </a:outerShdw>
                </a:effectLst>
                <a:cs typeface="+mj-cs"/>
              </a:rPr>
              <a:t>。不包括軍事機關及情報機關及民間企業如</a:t>
            </a:r>
            <a:r>
              <a:rPr lang="zh-TW" altLang="en-US" sz="2400" b="1" dirty="0">
                <a:solidFill>
                  <a:srgbClr val="FF0000"/>
                </a:solidFill>
                <a:effectLst>
                  <a:outerShdw blurRad="38100" dist="38100" dir="2700000" algn="tl">
                    <a:srgbClr val="000000">
                      <a:alpha val="43137"/>
                    </a:srgbClr>
                  </a:outerShdw>
                </a:effectLst>
              </a:rPr>
              <a:t>公營事業及政府捐助之財團法人。</a:t>
            </a:r>
            <a:endParaRPr lang="en-US" altLang="zh-TW" sz="2400" b="1" dirty="0">
              <a:solidFill>
                <a:srgbClr val="FF0000"/>
              </a:solidFill>
              <a:effectLst>
                <a:outerShdw blurRad="38100" dist="38100" dir="2700000" algn="tl">
                  <a:srgbClr val="000000">
                    <a:alpha val="43137"/>
                  </a:srgbClr>
                </a:outerShdw>
              </a:effectLst>
              <a:cs typeface="+mj-cs"/>
            </a:endParaRPr>
          </a:p>
        </p:txBody>
      </p:sp>
    </p:spTree>
    <p:extLst>
      <p:ext uri="{BB962C8B-B14F-4D97-AF65-F5344CB8AC3E}">
        <p14:creationId xmlns:p14="http://schemas.microsoft.com/office/powerpoint/2010/main" val="131003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C46676-3120-4545-9956-1291D94D0DCA}"/>
              </a:ext>
            </a:extLst>
          </p:cNvPr>
          <p:cNvSpPr>
            <a:spLocks noGrp="1"/>
          </p:cNvSpPr>
          <p:nvPr>
            <p:ph type="title"/>
          </p:nvPr>
        </p:nvSpPr>
        <p:spPr/>
        <p:txBody>
          <a:bodyPr/>
          <a:lstStyle/>
          <a:p>
            <a:r>
              <a:rPr lang="zh-TW" altLang="en-US" sz="4400" b="1" dirty="0">
                <a:effectLst>
                  <a:outerShdw blurRad="38100" dist="38100" dir="2700000" algn="tl">
                    <a:srgbClr val="000000">
                      <a:alpha val="43137"/>
                    </a:srgbClr>
                  </a:outerShdw>
                </a:effectLst>
              </a:rPr>
              <a:t>第 二 章 公務機關資通安全管理</a:t>
            </a:r>
            <a:endParaRPr lang="zh-TW" altLang="en-US" dirty="0"/>
          </a:p>
        </p:txBody>
      </p:sp>
      <p:sp>
        <p:nvSpPr>
          <p:cNvPr id="6" name="文字方塊 5">
            <a:extLst>
              <a:ext uri="{FF2B5EF4-FFF2-40B4-BE49-F238E27FC236}">
                <a16:creationId xmlns:a16="http://schemas.microsoft.com/office/drawing/2014/main" id="{758FD782-3BEA-41A9-8C49-0D2687BBA7F5}"/>
              </a:ext>
            </a:extLst>
          </p:cNvPr>
          <p:cNvSpPr txBox="1"/>
          <p:nvPr/>
        </p:nvSpPr>
        <p:spPr>
          <a:xfrm>
            <a:off x="652128" y="1420844"/>
            <a:ext cx="7839744" cy="4801314"/>
          </a:xfrm>
          <a:prstGeom prst="rect">
            <a:avLst/>
          </a:prstGeom>
          <a:noFill/>
        </p:spPr>
        <p:txBody>
          <a:bodyPr wrap="square">
            <a:spAutoFit/>
          </a:bodyPr>
          <a:lstStyle/>
          <a:p>
            <a:r>
              <a:rPr lang="zh-TW" altLang="en-US" dirty="0"/>
              <a:t>第 </a:t>
            </a:r>
            <a:r>
              <a:rPr lang="en-US" altLang="zh-TW" dirty="0"/>
              <a:t>10 </a:t>
            </a:r>
            <a:r>
              <a:rPr lang="zh-TW" altLang="en-US" dirty="0"/>
              <a:t>條</a:t>
            </a:r>
          </a:p>
          <a:p>
            <a:r>
              <a:rPr lang="zh-TW" altLang="en-US" dirty="0"/>
              <a:t>公務機關應符合其所屬資通安全責任等級之要求，並考量其所</a:t>
            </a:r>
            <a:r>
              <a:rPr lang="zh-TW" altLang="en-US" b="1" dirty="0">
                <a:solidFill>
                  <a:srgbClr val="FF0000"/>
                </a:solidFill>
                <a:effectLst>
                  <a:outerShdw blurRad="38100" dist="38100" dir="2700000" algn="tl">
                    <a:srgbClr val="000000">
                      <a:alpha val="43137"/>
                    </a:srgbClr>
                  </a:outerShdw>
                </a:effectLst>
              </a:rPr>
              <a:t>保有或處理</a:t>
            </a:r>
          </a:p>
          <a:p>
            <a:r>
              <a:rPr lang="zh-TW" altLang="en-US" dirty="0"/>
              <a:t>之</a:t>
            </a:r>
            <a:r>
              <a:rPr lang="zh-TW" altLang="en-US" b="1" dirty="0">
                <a:solidFill>
                  <a:srgbClr val="FF0000"/>
                </a:solidFill>
                <a:effectLst>
                  <a:outerShdw blurRad="38100" dist="38100" dir="2700000" algn="tl">
                    <a:srgbClr val="000000">
                      <a:alpha val="43137"/>
                    </a:srgbClr>
                  </a:outerShdw>
                </a:effectLst>
              </a:rPr>
              <a:t>資訊種類、數量、性質、資通系統</a:t>
            </a:r>
            <a:r>
              <a:rPr lang="zh-TW" altLang="en-US" dirty="0"/>
              <a:t>之規模與性質等條件，</a:t>
            </a:r>
            <a:r>
              <a:rPr lang="zh-TW" altLang="en-US" b="1" dirty="0">
                <a:solidFill>
                  <a:srgbClr val="FF0000"/>
                </a:solidFill>
                <a:effectLst>
                  <a:outerShdw blurRad="38100" dist="38100" dir="2700000" algn="tl">
                    <a:srgbClr val="000000">
                      <a:alpha val="43137"/>
                    </a:srgbClr>
                  </a:outerShdw>
                </a:effectLst>
              </a:rPr>
              <a:t>訂定、修正及</a:t>
            </a:r>
          </a:p>
          <a:p>
            <a:r>
              <a:rPr lang="zh-TW" altLang="en-US" b="1" dirty="0">
                <a:solidFill>
                  <a:srgbClr val="FF0000"/>
                </a:solidFill>
                <a:effectLst>
                  <a:outerShdw blurRad="38100" dist="38100" dir="2700000" algn="tl">
                    <a:srgbClr val="000000">
                      <a:alpha val="43137"/>
                    </a:srgbClr>
                  </a:outerShdw>
                </a:effectLst>
              </a:rPr>
              <a:t>實施</a:t>
            </a:r>
            <a:r>
              <a:rPr lang="zh-TW" altLang="en-US" dirty="0"/>
              <a:t>資通安全維護計畫。</a:t>
            </a:r>
          </a:p>
          <a:p>
            <a:endParaRPr lang="en-US" altLang="zh-TW" dirty="0"/>
          </a:p>
          <a:p>
            <a:r>
              <a:rPr lang="zh-TW" altLang="en-US" dirty="0"/>
              <a:t>第 </a:t>
            </a:r>
            <a:r>
              <a:rPr lang="en-US" altLang="zh-TW" dirty="0"/>
              <a:t>11 </a:t>
            </a:r>
            <a:r>
              <a:rPr lang="zh-TW" altLang="en-US" dirty="0"/>
              <a:t>條</a:t>
            </a:r>
          </a:p>
          <a:p>
            <a:r>
              <a:rPr lang="zh-TW" altLang="en-US" dirty="0"/>
              <a:t>公務機關應置資通安全長，由機關首長指派</a:t>
            </a:r>
            <a:r>
              <a:rPr lang="zh-TW" altLang="en-US" b="1" dirty="0">
                <a:solidFill>
                  <a:srgbClr val="FF0000"/>
                </a:solidFill>
                <a:effectLst>
                  <a:outerShdw blurRad="38100" dist="38100" dir="2700000" algn="tl">
                    <a:srgbClr val="000000">
                      <a:alpha val="43137"/>
                    </a:srgbClr>
                  </a:outerShdw>
                </a:effectLst>
              </a:rPr>
              <a:t>副首長或適當人員</a:t>
            </a:r>
            <a:r>
              <a:rPr lang="zh-TW" altLang="en-US" dirty="0"/>
              <a:t>兼任，負責</a:t>
            </a:r>
          </a:p>
          <a:p>
            <a:r>
              <a:rPr lang="zh-TW" altLang="en-US" b="1" dirty="0">
                <a:solidFill>
                  <a:srgbClr val="FF0000"/>
                </a:solidFill>
                <a:effectLst>
                  <a:outerShdw blurRad="38100" dist="38100" dir="2700000" algn="tl">
                    <a:srgbClr val="000000">
                      <a:alpha val="43137"/>
                    </a:srgbClr>
                  </a:outerShdw>
                </a:effectLst>
              </a:rPr>
              <a:t>推動及監督</a:t>
            </a:r>
            <a:r>
              <a:rPr lang="zh-TW" altLang="en-US" dirty="0"/>
              <a:t>機關內資通安全相關事務。</a:t>
            </a:r>
            <a:endParaRPr lang="en-US" altLang="zh-TW" dirty="0"/>
          </a:p>
          <a:p>
            <a:endParaRPr lang="en-US" altLang="zh-TW" dirty="0"/>
          </a:p>
          <a:p>
            <a:r>
              <a:rPr lang="zh-TW" altLang="en-US" dirty="0"/>
              <a:t>第 </a:t>
            </a:r>
            <a:r>
              <a:rPr lang="en-US" altLang="zh-TW" dirty="0"/>
              <a:t>12 </a:t>
            </a:r>
            <a:r>
              <a:rPr lang="zh-TW" altLang="en-US" dirty="0"/>
              <a:t>條</a:t>
            </a:r>
          </a:p>
          <a:p>
            <a:r>
              <a:rPr lang="zh-TW" altLang="en-US" dirty="0"/>
              <a:t>公務機關應每年向</a:t>
            </a:r>
            <a:r>
              <a:rPr lang="zh-TW" altLang="en-US" b="1" dirty="0">
                <a:solidFill>
                  <a:srgbClr val="FF0000"/>
                </a:solidFill>
                <a:effectLst>
                  <a:outerShdw blurRad="38100" dist="38100" dir="2700000" algn="tl">
                    <a:srgbClr val="000000">
                      <a:alpha val="43137"/>
                    </a:srgbClr>
                  </a:outerShdw>
                </a:effectLst>
              </a:rPr>
              <a:t>上級或監督機關</a:t>
            </a:r>
            <a:r>
              <a:rPr lang="zh-TW" altLang="en-US" dirty="0"/>
              <a:t>提出資通安全維護計畫實施情形；無上</a:t>
            </a:r>
          </a:p>
          <a:p>
            <a:r>
              <a:rPr lang="zh-TW" altLang="en-US" dirty="0"/>
              <a:t>級機關者，其資通安全維護計畫實施情形應送交主管機關。</a:t>
            </a:r>
          </a:p>
          <a:p>
            <a:endParaRPr lang="en-US" altLang="zh-TW" dirty="0"/>
          </a:p>
          <a:p>
            <a:r>
              <a:rPr lang="zh-TW" altLang="en-US" dirty="0"/>
              <a:t>第 </a:t>
            </a:r>
            <a:r>
              <a:rPr lang="en-US" altLang="zh-TW" dirty="0"/>
              <a:t>13 </a:t>
            </a:r>
            <a:r>
              <a:rPr lang="zh-TW" altLang="en-US" dirty="0"/>
              <a:t>條</a:t>
            </a:r>
          </a:p>
          <a:p>
            <a:r>
              <a:rPr lang="zh-TW" altLang="en-US" dirty="0"/>
              <a:t>公務機關應稽核其所屬或監督機關之資通安全維護計畫實施情形。</a:t>
            </a:r>
          </a:p>
          <a:p>
            <a:r>
              <a:rPr lang="zh-TW" altLang="en-US" dirty="0"/>
              <a:t>受稽核機關之資通安全維護計畫實施有</a:t>
            </a:r>
            <a:r>
              <a:rPr lang="zh-TW" altLang="en-US" b="1" dirty="0">
                <a:solidFill>
                  <a:srgbClr val="FF0000"/>
                </a:solidFill>
                <a:effectLst>
                  <a:outerShdw blurRad="38100" dist="38100" dir="2700000" algn="tl">
                    <a:srgbClr val="000000">
                      <a:alpha val="43137"/>
                    </a:srgbClr>
                  </a:outerShdw>
                </a:effectLst>
              </a:rPr>
              <a:t>缺失或待改善</a:t>
            </a:r>
            <a:r>
              <a:rPr lang="zh-TW" altLang="en-US" dirty="0"/>
              <a:t>者，應</a:t>
            </a:r>
            <a:r>
              <a:rPr lang="zh-TW" altLang="en-US" b="1" dirty="0">
                <a:solidFill>
                  <a:srgbClr val="FF0000"/>
                </a:solidFill>
                <a:effectLst>
                  <a:outerShdw blurRad="38100" dist="38100" dir="2700000" algn="tl">
                    <a:srgbClr val="000000">
                      <a:alpha val="43137"/>
                    </a:srgbClr>
                  </a:outerShdw>
                </a:effectLst>
              </a:rPr>
              <a:t>提出改善報告</a:t>
            </a:r>
          </a:p>
          <a:p>
            <a:r>
              <a:rPr lang="zh-TW" altLang="en-US" dirty="0"/>
              <a:t>，送交</a:t>
            </a:r>
            <a:r>
              <a:rPr lang="zh-TW" altLang="en-US" b="1" dirty="0">
                <a:solidFill>
                  <a:srgbClr val="FF0000"/>
                </a:solidFill>
                <a:effectLst>
                  <a:outerShdw blurRad="38100" dist="38100" dir="2700000" algn="tl">
                    <a:srgbClr val="000000">
                      <a:alpha val="43137"/>
                    </a:srgbClr>
                  </a:outerShdw>
                </a:effectLst>
              </a:rPr>
              <a:t>稽核機關及上級或監督機關</a:t>
            </a:r>
            <a:r>
              <a:rPr lang="zh-TW" altLang="en-US" dirty="0"/>
              <a:t>。</a:t>
            </a:r>
          </a:p>
        </p:txBody>
      </p:sp>
    </p:spTree>
    <p:extLst>
      <p:ext uri="{BB962C8B-B14F-4D97-AF65-F5344CB8AC3E}">
        <p14:creationId xmlns:p14="http://schemas.microsoft.com/office/powerpoint/2010/main" val="2158936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4847B6FB-325E-4C25-B73B-8B1F291A7610}"/>
              </a:ext>
            </a:extLst>
          </p:cNvPr>
          <p:cNvSpPr txBox="1"/>
          <p:nvPr/>
        </p:nvSpPr>
        <p:spPr>
          <a:xfrm>
            <a:off x="575556" y="1720840"/>
            <a:ext cx="7992888" cy="3416320"/>
          </a:xfrm>
          <a:prstGeom prst="rect">
            <a:avLst/>
          </a:prstGeom>
          <a:noFill/>
        </p:spPr>
        <p:txBody>
          <a:bodyPr wrap="square">
            <a:spAutoFit/>
          </a:bodyPr>
          <a:lstStyle/>
          <a:p>
            <a:r>
              <a:rPr lang="zh-TW" altLang="en-US" dirty="0"/>
              <a:t>第 </a:t>
            </a:r>
            <a:r>
              <a:rPr lang="en-US" altLang="zh-TW" dirty="0"/>
              <a:t>14 </a:t>
            </a:r>
            <a:r>
              <a:rPr lang="zh-TW" altLang="en-US" dirty="0"/>
              <a:t>條</a:t>
            </a:r>
          </a:p>
          <a:p>
            <a:r>
              <a:rPr lang="zh-TW" altLang="en-US" dirty="0"/>
              <a:t>公務機關為因應資通安全事件，應</a:t>
            </a:r>
            <a:r>
              <a:rPr lang="zh-TW" altLang="en-US" b="1" dirty="0">
                <a:solidFill>
                  <a:srgbClr val="FF0000"/>
                </a:solidFill>
                <a:effectLst>
                  <a:outerShdw blurRad="38100" dist="38100" dir="2700000" algn="tl">
                    <a:srgbClr val="000000">
                      <a:alpha val="43137"/>
                    </a:srgbClr>
                  </a:outerShdw>
                </a:effectLst>
              </a:rPr>
              <a:t>訂定通報及應變</a:t>
            </a:r>
            <a:r>
              <a:rPr lang="zh-TW" altLang="en-US" dirty="0"/>
              <a:t>機制。</a:t>
            </a:r>
          </a:p>
          <a:p>
            <a:r>
              <a:rPr lang="zh-TW" altLang="en-US" dirty="0"/>
              <a:t>公務機關知悉資通安全事件時，除應</a:t>
            </a:r>
            <a:r>
              <a:rPr lang="zh-TW" altLang="en-US" b="1" dirty="0">
                <a:solidFill>
                  <a:srgbClr val="FF0000"/>
                </a:solidFill>
                <a:effectLst>
                  <a:outerShdw blurRad="38100" dist="38100" dir="2700000" algn="tl">
                    <a:srgbClr val="000000">
                      <a:alpha val="43137"/>
                    </a:srgbClr>
                  </a:outerShdw>
                </a:effectLst>
              </a:rPr>
              <a:t>通報上級</a:t>
            </a:r>
            <a:r>
              <a:rPr lang="zh-TW" altLang="en-US" dirty="0"/>
              <a:t>或</a:t>
            </a:r>
            <a:r>
              <a:rPr lang="zh-TW" altLang="en-US" b="1" dirty="0">
                <a:solidFill>
                  <a:srgbClr val="FF0000"/>
                </a:solidFill>
                <a:effectLst>
                  <a:outerShdw blurRad="38100" dist="38100" dir="2700000" algn="tl">
                    <a:srgbClr val="000000">
                      <a:alpha val="43137"/>
                    </a:srgbClr>
                  </a:outerShdw>
                </a:effectLst>
              </a:rPr>
              <a:t>監督機關</a:t>
            </a:r>
            <a:r>
              <a:rPr lang="zh-TW" altLang="en-US" dirty="0"/>
              <a:t>外，並應通報</a:t>
            </a:r>
            <a:r>
              <a:rPr lang="zh-TW" altLang="en-US" b="1" dirty="0">
                <a:solidFill>
                  <a:srgbClr val="FF0000"/>
                </a:solidFill>
                <a:effectLst>
                  <a:outerShdw blurRad="38100" dist="38100" dir="2700000" algn="tl">
                    <a:srgbClr val="000000">
                      <a:alpha val="43137"/>
                    </a:srgbClr>
                  </a:outerShdw>
                </a:effectLst>
              </a:rPr>
              <a:t>主</a:t>
            </a:r>
          </a:p>
          <a:p>
            <a:r>
              <a:rPr lang="zh-TW" altLang="en-US" b="1" dirty="0">
                <a:solidFill>
                  <a:srgbClr val="FF0000"/>
                </a:solidFill>
                <a:effectLst>
                  <a:outerShdw blurRad="38100" dist="38100" dir="2700000" algn="tl">
                    <a:srgbClr val="000000">
                      <a:alpha val="43137"/>
                    </a:srgbClr>
                  </a:outerShdw>
                </a:effectLst>
              </a:rPr>
              <a:t>管機關</a:t>
            </a:r>
            <a:r>
              <a:rPr lang="zh-TW" altLang="en-US" dirty="0"/>
              <a:t>；無上級機關者，應通報主管機關。</a:t>
            </a:r>
          </a:p>
          <a:p>
            <a:r>
              <a:rPr lang="zh-TW" altLang="en-US" dirty="0"/>
              <a:t>公務機關應向上級或監督機關提出資通安全事件調查、處理及改善報告，</a:t>
            </a:r>
          </a:p>
          <a:p>
            <a:r>
              <a:rPr lang="zh-TW" altLang="en-US" dirty="0"/>
              <a:t>並送交主管機關；無上級機關者，應送交主管機關。</a:t>
            </a:r>
          </a:p>
          <a:p>
            <a:r>
              <a:rPr lang="zh-TW" altLang="en-US" dirty="0"/>
              <a:t>前三項通報及應變機制之</a:t>
            </a:r>
            <a:r>
              <a:rPr lang="zh-TW" altLang="en-US" b="1" dirty="0">
                <a:solidFill>
                  <a:srgbClr val="FF0000"/>
                </a:solidFill>
                <a:effectLst>
                  <a:outerShdw blurRad="38100" dist="38100" dir="2700000" algn="tl">
                    <a:srgbClr val="000000">
                      <a:alpha val="43137"/>
                    </a:srgbClr>
                  </a:outerShdw>
                </a:effectLst>
              </a:rPr>
              <a:t>必要事項、通報內容、報告</a:t>
            </a:r>
            <a:r>
              <a:rPr lang="zh-TW" altLang="en-US" dirty="0"/>
              <a:t>之</a:t>
            </a:r>
            <a:r>
              <a:rPr lang="zh-TW" altLang="en-US" b="1" dirty="0">
                <a:solidFill>
                  <a:srgbClr val="FF0000"/>
                </a:solidFill>
                <a:effectLst>
                  <a:outerShdw blurRad="38100" dist="38100" dir="2700000" algn="tl">
                    <a:srgbClr val="000000">
                      <a:alpha val="43137"/>
                    </a:srgbClr>
                  </a:outerShdw>
                </a:effectLst>
              </a:rPr>
              <a:t>提出及其他</a:t>
            </a:r>
            <a:r>
              <a:rPr lang="zh-TW" altLang="en-US" dirty="0"/>
              <a:t>相關事</a:t>
            </a:r>
          </a:p>
          <a:p>
            <a:r>
              <a:rPr lang="zh-TW" altLang="en-US" dirty="0"/>
              <a:t>項之辦法，由主管機關定之。</a:t>
            </a:r>
          </a:p>
          <a:p>
            <a:endParaRPr lang="en-US" altLang="zh-TW" dirty="0"/>
          </a:p>
          <a:p>
            <a:r>
              <a:rPr lang="zh-TW" altLang="en-US" dirty="0"/>
              <a:t>第 </a:t>
            </a:r>
            <a:r>
              <a:rPr lang="en-US" altLang="zh-TW" dirty="0"/>
              <a:t>15 </a:t>
            </a:r>
            <a:r>
              <a:rPr lang="zh-TW" altLang="en-US" dirty="0"/>
              <a:t>條</a:t>
            </a:r>
          </a:p>
          <a:p>
            <a:r>
              <a:rPr lang="zh-TW" altLang="en-US" dirty="0"/>
              <a:t>公務機關所屬人員對於機關之資通安全維護績效優良者，</a:t>
            </a:r>
            <a:r>
              <a:rPr lang="zh-TW" altLang="en-US" b="1" dirty="0">
                <a:solidFill>
                  <a:srgbClr val="FF0000"/>
                </a:solidFill>
                <a:effectLst>
                  <a:outerShdw blurRad="38100" dist="38100" dir="2700000" algn="tl">
                    <a:srgbClr val="000000">
                      <a:alpha val="43137"/>
                    </a:srgbClr>
                  </a:outerShdw>
                </a:effectLst>
              </a:rPr>
              <a:t>應予獎勵</a:t>
            </a:r>
            <a:r>
              <a:rPr lang="zh-TW" altLang="en-US" dirty="0"/>
              <a:t>。</a:t>
            </a:r>
          </a:p>
          <a:p>
            <a:r>
              <a:rPr lang="zh-TW" altLang="en-US" dirty="0"/>
              <a:t>前項獎勵事項之辦法，由主管機關定之。</a:t>
            </a:r>
          </a:p>
        </p:txBody>
      </p:sp>
    </p:spTree>
    <p:extLst>
      <p:ext uri="{BB962C8B-B14F-4D97-AF65-F5344CB8AC3E}">
        <p14:creationId xmlns:p14="http://schemas.microsoft.com/office/powerpoint/2010/main" val="173015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861848-9C97-462C-AAC5-33E320FD43C8}"/>
              </a:ext>
            </a:extLst>
          </p:cNvPr>
          <p:cNvSpPr>
            <a:spLocks noGrp="1"/>
          </p:cNvSpPr>
          <p:nvPr>
            <p:ph type="title"/>
          </p:nvPr>
        </p:nvSpPr>
        <p:spPr/>
        <p:txBody>
          <a:bodyPr>
            <a:noAutofit/>
          </a:bodyPr>
          <a:lstStyle/>
          <a:p>
            <a:pPr algn="l"/>
            <a:r>
              <a:rPr lang="zh-TW" altLang="en-US" sz="2800" b="1" dirty="0">
                <a:solidFill>
                  <a:prstClr val="black"/>
                </a:solidFill>
                <a:effectLst>
                  <a:outerShdw blurRad="38100" dist="38100" dir="2700000" algn="tl">
                    <a:srgbClr val="000000">
                      <a:alpha val="43137"/>
                    </a:srgbClr>
                  </a:outerShdw>
                </a:effectLst>
                <a:cs typeface="+mj-cs"/>
              </a:rPr>
              <a:t>資安管理法套用於</a:t>
            </a:r>
            <a:r>
              <a:rPr lang="zh-TW" altLang="en-US" sz="2800" b="1" dirty="0">
                <a:effectLst>
                  <a:outerShdw blurRad="38100" dist="38100" dir="2700000" algn="tl">
                    <a:srgbClr val="000000">
                      <a:alpha val="43137"/>
                    </a:srgbClr>
                  </a:outerShdw>
                </a:effectLst>
              </a:rPr>
              <a:t>公務機關時，下列敘述何者為非</a:t>
            </a:r>
          </a:p>
        </p:txBody>
      </p:sp>
      <p:sp>
        <p:nvSpPr>
          <p:cNvPr id="4" name="文字方塊 3">
            <a:extLst>
              <a:ext uri="{FF2B5EF4-FFF2-40B4-BE49-F238E27FC236}">
                <a16:creationId xmlns:a16="http://schemas.microsoft.com/office/drawing/2014/main" id="{78EC61C2-4DDC-46A8-A800-E4EA7324783B}"/>
              </a:ext>
            </a:extLst>
          </p:cNvPr>
          <p:cNvSpPr txBox="1"/>
          <p:nvPr/>
        </p:nvSpPr>
        <p:spPr>
          <a:xfrm>
            <a:off x="539552" y="1417638"/>
            <a:ext cx="8147248" cy="3970318"/>
          </a:xfrm>
          <a:prstGeom prst="rect">
            <a:avLst/>
          </a:prstGeom>
          <a:noFill/>
        </p:spPr>
        <p:txBody>
          <a:bodyPr wrap="square" rtlCol="0">
            <a:spAutoFit/>
          </a:bodyPr>
          <a:lstStyle/>
          <a:p>
            <a:r>
              <a:rPr lang="en-US" altLang="zh-TW" dirty="0"/>
              <a:t>(A)</a:t>
            </a:r>
            <a:r>
              <a:rPr lang="zh-TW" altLang="en-US" dirty="0"/>
              <a:t>  公務機關應置資通安全長，由行政首長指派副首長或適當人員兼任，負責</a:t>
            </a:r>
          </a:p>
          <a:p>
            <a:r>
              <a:rPr lang="zh-TW" altLang="en-US" b="1" dirty="0">
                <a:solidFill>
                  <a:srgbClr val="FF0000"/>
                </a:solidFill>
                <a:effectLst>
                  <a:outerShdw blurRad="38100" dist="38100" dir="2700000" algn="tl">
                    <a:srgbClr val="000000">
                      <a:alpha val="43137"/>
                    </a:srgbClr>
                  </a:outerShdw>
                </a:effectLst>
              </a:rPr>
              <a:t>       </a:t>
            </a:r>
            <a:r>
              <a:rPr lang="zh-TW" altLang="en-US" dirty="0"/>
              <a:t>推動及監督機關內資通安全相關事務。</a:t>
            </a:r>
            <a:endParaRPr lang="en-US" altLang="zh-TW" dirty="0"/>
          </a:p>
          <a:p>
            <a:endParaRPr lang="en-US" altLang="zh-TW" dirty="0"/>
          </a:p>
          <a:p>
            <a:r>
              <a:rPr lang="en-US" altLang="zh-TW" dirty="0"/>
              <a:t>(B)</a:t>
            </a:r>
            <a:r>
              <a:rPr lang="zh-TW" altLang="en-US" dirty="0"/>
              <a:t>  公務機關應每年向上級或監督機關提出資通安全維護計畫實施情形；無上</a:t>
            </a:r>
          </a:p>
          <a:p>
            <a:r>
              <a:rPr lang="zh-TW" altLang="en-US" dirty="0"/>
              <a:t>       級機關者，其資通安全維護計畫實施情形應送交主管機關。</a:t>
            </a:r>
          </a:p>
          <a:p>
            <a:endParaRPr lang="en-US" altLang="zh-TW" dirty="0"/>
          </a:p>
          <a:p>
            <a:r>
              <a:rPr lang="en-US" altLang="zh-TW" dirty="0"/>
              <a:t>(C)</a:t>
            </a:r>
            <a:r>
              <a:rPr lang="zh-TW" altLang="en-US" dirty="0"/>
              <a:t>  公務機關應稽核其所屬或監督機關之資通安全維護計畫實施情形。</a:t>
            </a:r>
          </a:p>
          <a:p>
            <a:r>
              <a:rPr lang="zh-TW" altLang="en-US" dirty="0"/>
              <a:t>       受稽核機關之資通安全維護計畫實施有缺失或待改善者，應提出改善報告</a:t>
            </a:r>
          </a:p>
          <a:p>
            <a:r>
              <a:rPr lang="zh-TW" altLang="en-US" dirty="0"/>
              <a:t>       ，送交稽核機關及上級或監督機關。</a:t>
            </a:r>
          </a:p>
          <a:p>
            <a:endParaRPr lang="en-US" altLang="zh-TW" dirty="0"/>
          </a:p>
          <a:p>
            <a:endParaRPr lang="en-US" altLang="zh-TW" dirty="0"/>
          </a:p>
          <a:p>
            <a:r>
              <a:rPr lang="en-US" altLang="zh-TW" dirty="0"/>
              <a:t>(D)</a:t>
            </a:r>
            <a:r>
              <a:rPr lang="zh-TW" altLang="en-US" dirty="0"/>
              <a:t>  公務機關知悉資通安全事件時，除應通報上級或監督機關外，並應通報主</a:t>
            </a:r>
          </a:p>
          <a:p>
            <a:r>
              <a:rPr lang="zh-TW" altLang="en-US" dirty="0"/>
              <a:t>       管機關；無上級機關者，應通報主管機關。</a:t>
            </a:r>
          </a:p>
          <a:p>
            <a:endParaRPr lang="zh-TW" altLang="en-US" dirty="0"/>
          </a:p>
        </p:txBody>
      </p:sp>
    </p:spTree>
    <p:extLst>
      <p:ext uri="{BB962C8B-B14F-4D97-AF65-F5344CB8AC3E}">
        <p14:creationId xmlns:p14="http://schemas.microsoft.com/office/powerpoint/2010/main" val="97652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861848-9C97-462C-AAC5-33E320FD43C8}"/>
              </a:ext>
            </a:extLst>
          </p:cNvPr>
          <p:cNvSpPr>
            <a:spLocks noGrp="1"/>
          </p:cNvSpPr>
          <p:nvPr>
            <p:ph type="title"/>
          </p:nvPr>
        </p:nvSpPr>
        <p:spPr/>
        <p:txBody>
          <a:bodyPr>
            <a:noAutofit/>
          </a:bodyPr>
          <a:lstStyle/>
          <a:p>
            <a:pPr algn="l"/>
            <a:r>
              <a:rPr lang="zh-TW" altLang="en-US" sz="2800" b="1" dirty="0">
                <a:solidFill>
                  <a:prstClr val="black"/>
                </a:solidFill>
                <a:effectLst>
                  <a:outerShdw blurRad="38100" dist="38100" dir="2700000" algn="tl">
                    <a:srgbClr val="000000">
                      <a:alpha val="43137"/>
                    </a:srgbClr>
                  </a:outerShdw>
                </a:effectLst>
                <a:cs typeface="+mj-cs"/>
              </a:rPr>
              <a:t>資安管理法套用於</a:t>
            </a:r>
            <a:r>
              <a:rPr lang="zh-TW" altLang="en-US" sz="2800" b="1" dirty="0">
                <a:effectLst>
                  <a:outerShdw blurRad="38100" dist="38100" dir="2700000" algn="tl">
                    <a:srgbClr val="000000">
                      <a:alpha val="43137"/>
                    </a:srgbClr>
                  </a:outerShdw>
                </a:effectLst>
              </a:rPr>
              <a:t>公務機關時，下列敘述何者為非</a:t>
            </a:r>
          </a:p>
        </p:txBody>
      </p:sp>
      <p:sp>
        <p:nvSpPr>
          <p:cNvPr id="4" name="文字方塊 3">
            <a:extLst>
              <a:ext uri="{FF2B5EF4-FFF2-40B4-BE49-F238E27FC236}">
                <a16:creationId xmlns:a16="http://schemas.microsoft.com/office/drawing/2014/main" id="{78EC61C2-4DDC-46A8-A800-E4EA7324783B}"/>
              </a:ext>
            </a:extLst>
          </p:cNvPr>
          <p:cNvSpPr txBox="1"/>
          <p:nvPr/>
        </p:nvSpPr>
        <p:spPr>
          <a:xfrm>
            <a:off x="539552" y="1417638"/>
            <a:ext cx="8147248" cy="3970318"/>
          </a:xfrm>
          <a:prstGeom prst="rect">
            <a:avLst/>
          </a:prstGeom>
          <a:noFill/>
        </p:spPr>
        <p:txBody>
          <a:bodyPr wrap="square" rtlCol="0">
            <a:spAutoFit/>
          </a:bodyPr>
          <a:lstStyle/>
          <a:p>
            <a:r>
              <a:rPr lang="en-US" altLang="zh-TW" dirty="0"/>
              <a:t>(A)</a:t>
            </a:r>
            <a:r>
              <a:rPr lang="zh-TW" altLang="en-US" dirty="0"/>
              <a:t>  </a:t>
            </a:r>
            <a:r>
              <a:rPr lang="zh-TW" altLang="en-US" b="1" dirty="0">
                <a:solidFill>
                  <a:srgbClr val="FF0000"/>
                </a:solidFill>
                <a:effectLst>
                  <a:outerShdw blurRad="38100" dist="38100" dir="2700000" algn="tl">
                    <a:srgbClr val="000000">
                      <a:alpha val="43137"/>
                    </a:srgbClr>
                  </a:outerShdw>
                </a:effectLst>
              </a:rPr>
              <a:t>公務機關應置資通安全長，由行政首長指派副首長或適當人員兼任，負責</a:t>
            </a:r>
          </a:p>
          <a:p>
            <a:r>
              <a:rPr lang="zh-TW" altLang="en-US" b="1" dirty="0">
                <a:solidFill>
                  <a:srgbClr val="FF0000"/>
                </a:solidFill>
                <a:effectLst>
                  <a:outerShdw blurRad="38100" dist="38100" dir="2700000" algn="tl">
                    <a:srgbClr val="000000">
                      <a:alpha val="43137"/>
                    </a:srgbClr>
                  </a:outerShdw>
                </a:effectLst>
              </a:rPr>
              <a:t>       推動及監督機關內資通安全相關事務。</a:t>
            </a:r>
            <a:endParaRPr lang="en-US" altLang="zh-TW" b="1" dirty="0">
              <a:solidFill>
                <a:srgbClr val="FF0000"/>
              </a:solidFill>
              <a:effectLst>
                <a:outerShdw blurRad="38100" dist="38100" dir="2700000" algn="tl">
                  <a:srgbClr val="000000">
                    <a:alpha val="43137"/>
                  </a:srgbClr>
                </a:outerShdw>
              </a:effectLst>
            </a:endParaRPr>
          </a:p>
          <a:p>
            <a:endParaRPr lang="en-US" altLang="zh-TW" dirty="0"/>
          </a:p>
          <a:p>
            <a:r>
              <a:rPr lang="en-US" altLang="zh-TW" dirty="0"/>
              <a:t>(B)</a:t>
            </a:r>
            <a:r>
              <a:rPr lang="zh-TW" altLang="en-US" dirty="0"/>
              <a:t>  公務機關應每年向上級或監督機關提出資通安全維護計畫實施情形；無上</a:t>
            </a:r>
          </a:p>
          <a:p>
            <a:r>
              <a:rPr lang="zh-TW" altLang="en-US" dirty="0"/>
              <a:t>       級機關者，其資通安全維護計畫實施情形應送交主管機關。</a:t>
            </a:r>
          </a:p>
          <a:p>
            <a:endParaRPr lang="en-US" altLang="zh-TW" dirty="0"/>
          </a:p>
          <a:p>
            <a:r>
              <a:rPr lang="en-US" altLang="zh-TW" dirty="0"/>
              <a:t>(C)</a:t>
            </a:r>
            <a:r>
              <a:rPr lang="zh-TW" altLang="en-US" dirty="0"/>
              <a:t>  公務機關應稽核其所屬或監督機關之資通安全維護計畫實施情形。</a:t>
            </a:r>
          </a:p>
          <a:p>
            <a:r>
              <a:rPr lang="zh-TW" altLang="en-US" dirty="0"/>
              <a:t>       受稽核機關之資通安全維護計畫實施有缺失或待改善者，應提出改善報告</a:t>
            </a:r>
          </a:p>
          <a:p>
            <a:r>
              <a:rPr lang="zh-TW" altLang="en-US" dirty="0"/>
              <a:t>       ，送交稽核機關及上級或監督機關。</a:t>
            </a:r>
          </a:p>
          <a:p>
            <a:endParaRPr lang="en-US" altLang="zh-TW" dirty="0"/>
          </a:p>
          <a:p>
            <a:endParaRPr lang="en-US" altLang="zh-TW" dirty="0"/>
          </a:p>
          <a:p>
            <a:r>
              <a:rPr lang="en-US" altLang="zh-TW" dirty="0"/>
              <a:t>(D)</a:t>
            </a:r>
            <a:r>
              <a:rPr lang="zh-TW" altLang="en-US" dirty="0"/>
              <a:t>  公務機關知悉資通安全事件時，除應通報上級或監督機關外，並應通報主</a:t>
            </a:r>
          </a:p>
          <a:p>
            <a:r>
              <a:rPr lang="zh-TW" altLang="en-US" dirty="0"/>
              <a:t>       管機關；無上級機關者，應通報主管機關。</a:t>
            </a:r>
          </a:p>
          <a:p>
            <a:endParaRPr lang="zh-TW" altLang="en-US" dirty="0"/>
          </a:p>
        </p:txBody>
      </p:sp>
    </p:spTree>
    <p:extLst>
      <p:ext uri="{BB962C8B-B14F-4D97-AF65-F5344CB8AC3E}">
        <p14:creationId xmlns:p14="http://schemas.microsoft.com/office/powerpoint/2010/main" val="1636512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C46676-3120-4545-9956-1291D94D0DCA}"/>
              </a:ext>
            </a:extLst>
          </p:cNvPr>
          <p:cNvSpPr>
            <a:spLocks noGrp="1"/>
          </p:cNvSpPr>
          <p:nvPr>
            <p:ph type="title"/>
          </p:nvPr>
        </p:nvSpPr>
        <p:spPr>
          <a:xfrm>
            <a:off x="323528" y="274638"/>
            <a:ext cx="8363272" cy="1143000"/>
          </a:xfrm>
        </p:spPr>
        <p:txBody>
          <a:bodyPr>
            <a:normAutofit fontScale="90000"/>
          </a:bodyPr>
          <a:lstStyle/>
          <a:p>
            <a:r>
              <a:rPr lang="zh-TW" altLang="en-US" sz="4400" b="1" dirty="0">
                <a:effectLst>
                  <a:outerShdw blurRad="38100" dist="38100" dir="2700000" algn="tl">
                    <a:srgbClr val="000000">
                      <a:alpha val="43137"/>
                    </a:srgbClr>
                  </a:outerShdw>
                </a:effectLst>
              </a:rPr>
              <a:t>第 三 章</a:t>
            </a:r>
            <a:br>
              <a:rPr lang="en-US" altLang="zh-TW" sz="4400" b="1" dirty="0">
                <a:effectLst>
                  <a:outerShdw blurRad="38100" dist="38100" dir="2700000" algn="tl">
                    <a:srgbClr val="000000">
                      <a:alpha val="43137"/>
                    </a:srgbClr>
                  </a:outerShdw>
                </a:effectLst>
              </a:rPr>
            </a:br>
            <a:r>
              <a:rPr lang="zh-TW" altLang="en-US" sz="4400" b="1" dirty="0">
                <a:effectLst>
                  <a:outerShdw blurRad="38100" dist="38100" dir="2700000" algn="tl">
                    <a:srgbClr val="000000">
                      <a:alpha val="43137"/>
                    </a:srgbClr>
                  </a:outerShdw>
                </a:effectLst>
              </a:rPr>
              <a:t>特定非公務機關資通安全管理</a:t>
            </a:r>
            <a:endParaRPr lang="zh-TW" altLang="en-US" dirty="0"/>
          </a:p>
        </p:txBody>
      </p:sp>
      <p:sp>
        <p:nvSpPr>
          <p:cNvPr id="6" name="文字方塊 5">
            <a:extLst>
              <a:ext uri="{FF2B5EF4-FFF2-40B4-BE49-F238E27FC236}">
                <a16:creationId xmlns:a16="http://schemas.microsoft.com/office/drawing/2014/main" id="{758FD782-3BEA-41A9-8C49-0D2687BBA7F5}"/>
              </a:ext>
            </a:extLst>
          </p:cNvPr>
          <p:cNvSpPr txBox="1"/>
          <p:nvPr/>
        </p:nvSpPr>
        <p:spPr>
          <a:xfrm>
            <a:off x="652128" y="1652022"/>
            <a:ext cx="8034672" cy="4524315"/>
          </a:xfrm>
          <a:prstGeom prst="rect">
            <a:avLst/>
          </a:prstGeom>
          <a:noFill/>
        </p:spPr>
        <p:txBody>
          <a:bodyPr wrap="square">
            <a:spAutoFit/>
          </a:bodyPr>
          <a:lstStyle/>
          <a:p>
            <a:r>
              <a:rPr lang="zh-TW" altLang="en-US" dirty="0"/>
              <a:t>第 </a:t>
            </a:r>
            <a:r>
              <a:rPr lang="en-US" altLang="zh-TW" dirty="0"/>
              <a:t>16 </a:t>
            </a:r>
            <a:r>
              <a:rPr lang="zh-TW" altLang="en-US" dirty="0"/>
              <a:t>條</a:t>
            </a:r>
          </a:p>
          <a:p>
            <a:r>
              <a:rPr lang="zh-TW" altLang="en-US" dirty="0"/>
              <a:t>中央目的事業主管機關應於徵詢相關</a:t>
            </a:r>
            <a:r>
              <a:rPr lang="zh-TW" altLang="en-US" b="1" dirty="0">
                <a:solidFill>
                  <a:srgbClr val="FF0000"/>
                </a:solidFill>
                <a:effectLst>
                  <a:outerShdw blurRad="38100" dist="38100" dir="2700000" algn="tl">
                    <a:srgbClr val="000000">
                      <a:alpha val="43137"/>
                    </a:srgbClr>
                  </a:outerShdw>
                </a:effectLst>
              </a:rPr>
              <a:t>公務機關、民間團體、專家學者</a:t>
            </a:r>
            <a:r>
              <a:rPr lang="zh-TW" altLang="en-US" dirty="0"/>
              <a:t>之意</a:t>
            </a:r>
          </a:p>
          <a:p>
            <a:r>
              <a:rPr lang="zh-TW" altLang="en-US" dirty="0"/>
              <a:t>見後，指定關鍵基礎設施提供者，報請主管機關核定，並以書面通知受核</a:t>
            </a:r>
          </a:p>
          <a:p>
            <a:r>
              <a:rPr lang="zh-TW" altLang="en-US" dirty="0"/>
              <a:t>定者。</a:t>
            </a:r>
          </a:p>
          <a:p>
            <a:r>
              <a:rPr lang="zh-TW" altLang="en-US" dirty="0"/>
              <a:t>關鍵基礎設施提供者應符合其所屬資通安全責任等級之要求，並考量其所</a:t>
            </a:r>
          </a:p>
          <a:p>
            <a:r>
              <a:rPr lang="zh-TW" altLang="en-US" dirty="0"/>
              <a:t>保有或處理之</a:t>
            </a:r>
            <a:r>
              <a:rPr lang="zh-TW" altLang="en-US" b="1" dirty="0">
                <a:solidFill>
                  <a:srgbClr val="FF0000"/>
                </a:solidFill>
                <a:effectLst>
                  <a:outerShdw blurRad="38100" dist="38100" dir="2700000" algn="tl">
                    <a:srgbClr val="000000">
                      <a:alpha val="43137"/>
                    </a:srgbClr>
                  </a:outerShdw>
                </a:effectLst>
              </a:rPr>
              <a:t>資訊種類、數量、性質、資通系統</a:t>
            </a:r>
            <a:r>
              <a:rPr lang="zh-TW" altLang="en-US" dirty="0"/>
              <a:t>之規模與性質等條件，</a:t>
            </a:r>
            <a:r>
              <a:rPr lang="zh-TW" altLang="en-US" b="1" dirty="0">
                <a:solidFill>
                  <a:srgbClr val="FF0000"/>
                </a:solidFill>
                <a:effectLst>
                  <a:outerShdw blurRad="38100" dist="38100" dir="2700000" algn="tl">
                    <a:srgbClr val="000000">
                      <a:alpha val="43137"/>
                    </a:srgbClr>
                  </a:outerShdw>
                </a:effectLst>
              </a:rPr>
              <a:t>訂</a:t>
            </a:r>
          </a:p>
          <a:p>
            <a:r>
              <a:rPr lang="zh-TW" altLang="en-US" b="1" dirty="0">
                <a:solidFill>
                  <a:srgbClr val="FF0000"/>
                </a:solidFill>
                <a:effectLst>
                  <a:outerShdw blurRad="38100" dist="38100" dir="2700000" algn="tl">
                    <a:srgbClr val="000000">
                      <a:alpha val="43137"/>
                    </a:srgbClr>
                  </a:outerShdw>
                </a:effectLst>
              </a:rPr>
              <a:t>定、修正及實施</a:t>
            </a:r>
            <a:r>
              <a:rPr lang="zh-TW" altLang="en-US" dirty="0"/>
              <a:t>資通安全維護計畫。</a:t>
            </a:r>
          </a:p>
          <a:p>
            <a:r>
              <a:rPr lang="zh-TW" altLang="en-US" dirty="0"/>
              <a:t>關鍵基礎設施提供者應向中央目的事業主管機關提出資通安全維護計畫實</a:t>
            </a:r>
          </a:p>
          <a:p>
            <a:r>
              <a:rPr lang="zh-TW" altLang="en-US" dirty="0"/>
              <a:t>施情形。</a:t>
            </a:r>
          </a:p>
          <a:p>
            <a:r>
              <a:rPr lang="zh-TW" altLang="en-US" dirty="0"/>
              <a:t>中央目的事業主管機關應</a:t>
            </a:r>
            <a:r>
              <a:rPr lang="zh-TW" altLang="en-US" b="1" dirty="0">
                <a:solidFill>
                  <a:srgbClr val="FF0000"/>
                </a:solidFill>
                <a:effectLst>
                  <a:outerShdw blurRad="38100" dist="38100" dir="2700000" algn="tl">
                    <a:srgbClr val="000000">
                      <a:alpha val="43137"/>
                    </a:srgbClr>
                  </a:outerShdw>
                </a:effectLst>
              </a:rPr>
              <a:t>稽核</a:t>
            </a:r>
            <a:r>
              <a:rPr lang="zh-TW" altLang="en-US" dirty="0"/>
              <a:t>所管關鍵基礎設施提供者之資通安全維護</a:t>
            </a:r>
            <a:r>
              <a:rPr lang="zh-TW" altLang="en-US" b="1" dirty="0">
                <a:solidFill>
                  <a:srgbClr val="FF0000"/>
                </a:solidFill>
                <a:effectLst>
                  <a:outerShdw blurRad="38100" dist="38100" dir="2700000" algn="tl">
                    <a:srgbClr val="000000">
                      <a:alpha val="43137"/>
                    </a:srgbClr>
                  </a:outerShdw>
                </a:effectLst>
              </a:rPr>
              <a:t>計</a:t>
            </a:r>
          </a:p>
          <a:p>
            <a:r>
              <a:rPr lang="zh-TW" altLang="en-US" b="1" dirty="0">
                <a:solidFill>
                  <a:srgbClr val="FF0000"/>
                </a:solidFill>
                <a:effectLst>
                  <a:outerShdw blurRad="38100" dist="38100" dir="2700000" algn="tl">
                    <a:srgbClr val="000000">
                      <a:alpha val="43137"/>
                    </a:srgbClr>
                  </a:outerShdw>
                </a:effectLst>
              </a:rPr>
              <a:t>畫實施情形</a:t>
            </a:r>
            <a:r>
              <a:rPr lang="zh-TW" altLang="en-US" dirty="0"/>
              <a:t>。</a:t>
            </a:r>
          </a:p>
          <a:p>
            <a:r>
              <a:rPr lang="zh-TW" altLang="en-US" dirty="0"/>
              <a:t>關鍵基礎設施提供者之資通安全維護計畫實施</a:t>
            </a:r>
            <a:r>
              <a:rPr lang="zh-TW" altLang="en-US" b="1" dirty="0">
                <a:solidFill>
                  <a:srgbClr val="FF0000"/>
                </a:solidFill>
                <a:effectLst>
                  <a:outerShdw blurRad="38100" dist="38100" dir="2700000" algn="tl">
                    <a:srgbClr val="000000">
                      <a:alpha val="43137"/>
                    </a:srgbClr>
                  </a:outerShdw>
                </a:effectLst>
              </a:rPr>
              <a:t>有缺失或待改善者</a:t>
            </a:r>
            <a:r>
              <a:rPr lang="zh-TW" altLang="en-US" dirty="0"/>
              <a:t>，應提出</a:t>
            </a:r>
          </a:p>
          <a:p>
            <a:r>
              <a:rPr lang="zh-TW" altLang="en-US" dirty="0"/>
              <a:t>改善報告，送交中央目的事業主管機關。</a:t>
            </a:r>
          </a:p>
          <a:p>
            <a:r>
              <a:rPr lang="zh-TW" altLang="en-US" dirty="0"/>
              <a:t>第二項至第五項之資通安全維護計畫必要事項、實施情形之提出、稽核之</a:t>
            </a:r>
          </a:p>
          <a:p>
            <a:r>
              <a:rPr lang="zh-TW" altLang="en-US" b="1" dirty="0">
                <a:solidFill>
                  <a:srgbClr val="FF0000"/>
                </a:solidFill>
                <a:effectLst>
                  <a:outerShdw blurRad="38100" dist="38100" dir="2700000" algn="tl">
                    <a:srgbClr val="000000">
                      <a:alpha val="43137"/>
                    </a:srgbClr>
                  </a:outerShdw>
                </a:effectLst>
              </a:rPr>
              <a:t>頻率、內容與方法、改善報告</a:t>
            </a:r>
            <a:r>
              <a:rPr lang="zh-TW" altLang="en-US" dirty="0"/>
              <a:t>之提出及其他應遵行事項之辦法，由中央目</a:t>
            </a:r>
          </a:p>
          <a:p>
            <a:r>
              <a:rPr lang="zh-TW" altLang="en-US" dirty="0"/>
              <a:t>的事業主管機關擬訂，報請主管機關核定之。</a:t>
            </a:r>
          </a:p>
        </p:txBody>
      </p:sp>
    </p:spTree>
    <p:extLst>
      <p:ext uri="{BB962C8B-B14F-4D97-AF65-F5344CB8AC3E}">
        <p14:creationId xmlns:p14="http://schemas.microsoft.com/office/powerpoint/2010/main" val="2318566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21AD0E09-38CC-4119-B37F-44408DE8088D}"/>
              </a:ext>
            </a:extLst>
          </p:cNvPr>
          <p:cNvSpPr txBox="1"/>
          <p:nvPr/>
        </p:nvSpPr>
        <p:spPr>
          <a:xfrm>
            <a:off x="404664" y="1720840"/>
            <a:ext cx="8334672" cy="3416320"/>
          </a:xfrm>
          <a:prstGeom prst="rect">
            <a:avLst/>
          </a:prstGeom>
          <a:noFill/>
        </p:spPr>
        <p:txBody>
          <a:bodyPr wrap="square">
            <a:spAutoFit/>
          </a:bodyPr>
          <a:lstStyle/>
          <a:p>
            <a:r>
              <a:rPr lang="zh-TW" altLang="en-US" dirty="0"/>
              <a:t>第 </a:t>
            </a:r>
            <a:r>
              <a:rPr lang="en-US" altLang="zh-TW" dirty="0"/>
              <a:t>17 </a:t>
            </a:r>
            <a:r>
              <a:rPr lang="zh-TW" altLang="en-US" dirty="0"/>
              <a:t>條</a:t>
            </a:r>
          </a:p>
          <a:p>
            <a:r>
              <a:rPr lang="zh-TW" altLang="en-US" dirty="0"/>
              <a:t>關鍵基礎設施提供者以外之特定非公務機關，應符合其所屬資通安全責任</a:t>
            </a:r>
          </a:p>
          <a:p>
            <a:r>
              <a:rPr lang="zh-TW" altLang="en-US" dirty="0"/>
              <a:t>等級之要求，並考量其所保有或處理之資訊</a:t>
            </a:r>
            <a:r>
              <a:rPr lang="zh-TW" altLang="en-US" b="1" dirty="0">
                <a:solidFill>
                  <a:srgbClr val="FF0000"/>
                </a:solidFill>
                <a:effectLst>
                  <a:outerShdw blurRad="38100" dist="38100" dir="2700000" algn="tl">
                    <a:srgbClr val="000000">
                      <a:alpha val="43137"/>
                    </a:srgbClr>
                  </a:outerShdw>
                </a:effectLst>
              </a:rPr>
              <a:t>種類、數量、性質、資通系統</a:t>
            </a:r>
          </a:p>
          <a:p>
            <a:r>
              <a:rPr lang="zh-TW" altLang="en-US" dirty="0"/>
              <a:t>之規模與性質等條件，</a:t>
            </a:r>
            <a:r>
              <a:rPr lang="zh-TW" altLang="en-US" b="1" dirty="0">
                <a:solidFill>
                  <a:srgbClr val="FF0000"/>
                </a:solidFill>
                <a:effectLst>
                  <a:outerShdw blurRad="38100" dist="38100" dir="2700000" algn="tl">
                    <a:srgbClr val="000000">
                      <a:alpha val="43137"/>
                    </a:srgbClr>
                  </a:outerShdw>
                </a:effectLst>
              </a:rPr>
              <a:t>訂定、修正及實施</a:t>
            </a:r>
            <a:r>
              <a:rPr lang="zh-TW" altLang="en-US" dirty="0"/>
              <a:t>資通安全維護計畫。</a:t>
            </a:r>
          </a:p>
          <a:p>
            <a:r>
              <a:rPr lang="zh-TW" altLang="en-US" dirty="0"/>
              <a:t>中央目的事業主管機關得要求所管前項特定非公務機關，提出資通安全維</a:t>
            </a:r>
          </a:p>
          <a:p>
            <a:r>
              <a:rPr lang="zh-TW" altLang="en-US" dirty="0"/>
              <a:t>護計畫實施情形。</a:t>
            </a:r>
          </a:p>
          <a:p>
            <a:r>
              <a:rPr lang="zh-TW" altLang="en-US" dirty="0"/>
              <a:t>中央目的事業主管機關得稽核所管第一項特定非公務機關之資通安全維護</a:t>
            </a:r>
          </a:p>
          <a:p>
            <a:r>
              <a:rPr lang="zh-TW" altLang="en-US" dirty="0"/>
              <a:t>計畫實施情形，發現有</a:t>
            </a:r>
            <a:r>
              <a:rPr lang="zh-TW" altLang="en-US" b="1" dirty="0">
                <a:solidFill>
                  <a:srgbClr val="FF0000"/>
                </a:solidFill>
                <a:effectLst>
                  <a:outerShdw blurRad="38100" dist="38100" dir="2700000" algn="tl">
                    <a:srgbClr val="000000">
                      <a:alpha val="43137"/>
                    </a:srgbClr>
                  </a:outerShdw>
                </a:effectLst>
              </a:rPr>
              <a:t>缺失或待改善者</a:t>
            </a:r>
            <a:r>
              <a:rPr lang="zh-TW" altLang="en-US" dirty="0"/>
              <a:t>，應限期要求受稽核之特定非公務</a:t>
            </a:r>
          </a:p>
          <a:p>
            <a:r>
              <a:rPr lang="zh-TW" altLang="en-US" dirty="0"/>
              <a:t>機關提出改善報告。</a:t>
            </a:r>
          </a:p>
          <a:p>
            <a:r>
              <a:rPr lang="zh-TW" altLang="en-US" dirty="0"/>
              <a:t>前三項之資通安全維護計畫必要事項、實施情形之</a:t>
            </a:r>
            <a:r>
              <a:rPr lang="zh-TW" altLang="en-US" b="1" dirty="0">
                <a:solidFill>
                  <a:srgbClr val="FF0000"/>
                </a:solidFill>
                <a:effectLst>
                  <a:outerShdw blurRad="38100" dist="38100" dir="2700000" algn="tl">
                    <a:srgbClr val="000000">
                      <a:alpha val="43137"/>
                    </a:srgbClr>
                  </a:outerShdw>
                </a:effectLst>
              </a:rPr>
              <a:t>提出、稽核之頻率、內</a:t>
            </a:r>
          </a:p>
          <a:p>
            <a:r>
              <a:rPr lang="zh-TW" altLang="en-US" b="1" dirty="0">
                <a:solidFill>
                  <a:srgbClr val="FF0000"/>
                </a:solidFill>
                <a:effectLst>
                  <a:outerShdw blurRad="38100" dist="38100" dir="2700000" algn="tl">
                    <a:srgbClr val="000000">
                      <a:alpha val="43137"/>
                    </a:srgbClr>
                  </a:outerShdw>
                </a:effectLst>
              </a:rPr>
              <a:t>容與方法、改善報告</a:t>
            </a:r>
            <a:r>
              <a:rPr lang="zh-TW" altLang="en-US" dirty="0"/>
              <a:t>之提出及其他應遵行事項之辦法，由</a:t>
            </a:r>
            <a:r>
              <a:rPr lang="zh-TW" altLang="en-US" b="1" dirty="0">
                <a:solidFill>
                  <a:srgbClr val="FF0000"/>
                </a:solidFill>
                <a:effectLst>
                  <a:outerShdw blurRad="38100" dist="38100" dir="2700000" algn="tl">
                    <a:srgbClr val="000000">
                      <a:alpha val="43137"/>
                    </a:srgbClr>
                  </a:outerShdw>
                </a:effectLst>
              </a:rPr>
              <a:t>中央目的事業主</a:t>
            </a:r>
          </a:p>
          <a:p>
            <a:r>
              <a:rPr lang="zh-TW" altLang="en-US" b="1" dirty="0">
                <a:solidFill>
                  <a:srgbClr val="FF0000"/>
                </a:solidFill>
                <a:effectLst>
                  <a:outerShdw blurRad="38100" dist="38100" dir="2700000" algn="tl">
                    <a:srgbClr val="000000">
                      <a:alpha val="43137"/>
                    </a:srgbClr>
                  </a:outerShdw>
                </a:effectLst>
              </a:rPr>
              <a:t>管機關擬訂</a:t>
            </a:r>
            <a:r>
              <a:rPr lang="zh-TW" altLang="en-US" dirty="0"/>
              <a:t>，報請主管機關核定之。</a:t>
            </a:r>
          </a:p>
        </p:txBody>
      </p:sp>
    </p:spTree>
    <p:extLst>
      <p:ext uri="{BB962C8B-B14F-4D97-AF65-F5344CB8AC3E}">
        <p14:creationId xmlns:p14="http://schemas.microsoft.com/office/powerpoint/2010/main" val="3540632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AE3B27E9-1140-4B43-BC6E-034493CA6FE0}"/>
              </a:ext>
            </a:extLst>
          </p:cNvPr>
          <p:cNvSpPr txBox="1"/>
          <p:nvPr/>
        </p:nvSpPr>
        <p:spPr>
          <a:xfrm>
            <a:off x="656692" y="2136338"/>
            <a:ext cx="7830616" cy="2585323"/>
          </a:xfrm>
          <a:prstGeom prst="rect">
            <a:avLst/>
          </a:prstGeom>
          <a:noFill/>
        </p:spPr>
        <p:txBody>
          <a:bodyPr wrap="square">
            <a:spAutoFit/>
          </a:bodyPr>
          <a:lstStyle/>
          <a:p>
            <a:r>
              <a:rPr lang="zh-TW" altLang="en-US" dirty="0"/>
              <a:t>第 </a:t>
            </a:r>
            <a:r>
              <a:rPr lang="en-US" altLang="zh-TW" dirty="0"/>
              <a:t>18 </a:t>
            </a:r>
            <a:r>
              <a:rPr lang="zh-TW" altLang="en-US" dirty="0"/>
              <a:t>條</a:t>
            </a:r>
          </a:p>
          <a:p>
            <a:r>
              <a:rPr lang="zh-TW" altLang="en-US" dirty="0"/>
              <a:t>特定非公務機關為</a:t>
            </a:r>
            <a:r>
              <a:rPr lang="zh-TW" altLang="en-US" b="1" dirty="0">
                <a:solidFill>
                  <a:srgbClr val="FF0000"/>
                </a:solidFill>
                <a:effectLst>
                  <a:outerShdw blurRad="38100" dist="38100" dir="2700000" algn="tl">
                    <a:srgbClr val="000000">
                      <a:alpha val="43137"/>
                    </a:srgbClr>
                  </a:outerShdw>
                </a:effectLst>
              </a:rPr>
              <a:t>因應</a:t>
            </a:r>
            <a:r>
              <a:rPr lang="zh-TW" altLang="en-US" dirty="0"/>
              <a:t>資通安全事件，應</a:t>
            </a:r>
            <a:r>
              <a:rPr lang="zh-TW" altLang="en-US" b="1" dirty="0">
                <a:solidFill>
                  <a:srgbClr val="FF0000"/>
                </a:solidFill>
                <a:effectLst>
                  <a:outerShdw blurRad="38100" dist="38100" dir="2700000" algn="tl">
                    <a:srgbClr val="000000">
                      <a:alpha val="43137"/>
                    </a:srgbClr>
                  </a:outerShdw>
                </a:effectLst>
              </a:rPr>
              <a:t>訂定通報及應變機制</a:t>
            </a:r>
            <a:r>
              <a:rPr lang="zh-TW" altLang="en-US" dirty="0"/>
              <a:t>。</a:t>
            </a:r>
          </a:p>
          <a:p>
            <a:r>
              <a:rPr lang="zh-TW" altLang="en-US" dirty="0"/>
              <a:t>特定非公務機關於</a:t>
            </a:r>
            <a:r>
              <a:rPr lang="zh-TW" altLang="en-US" b="1" dirty="0">
                <a:solidFill>
                  <a:srgbClr val="FF0000"/>
                </a:solidFill>
                <a:effectLst>
                  <a:outerShdw blurRad="38100" dist="38100" dir="2700000" algn="tl">
                    <a:srgbClr val="000000">
                      <a:alpha val="43137"/>
                    </a:srgbClr>
                  </a:outerShdw>
                </a:effectLst>
              </a:rPr>
              <a:t>知悉</a:t>
            </a:r>
            <a:r>
              <a:rPr lang="zh-TW" altLang="en-US" dirty="0"/>
              <a:t>資通安全事件時，應</a:t>
            </a:r>
            <a:r>
              <a:rPr lang="zh-TW" altLang="en-US" b="1" dirty="0">
                <a:solidFill>
                  <a:srgbClr val="FF0000"/>
                </a:solidFill>
                <a:effectLst>
                  <a:outerShdw blurRad="38100" dist="38100" dir="2700000" algn="tl">
                    <a:srgbClr val="000000">
                      <a:alpha val="43137"/>
                    </a:srgbClr>
                  </a:outerShdw>
                </a:effectLst>
              </a:rPr>
              <a:t>向中央目的事業主管機關</a:t>
            </a:r>
            <a:r>
              <a:rPr lang="zh-TW" altLang="en-US" dirty="0"/>
              <a:t>通報。</a:t>
            </a:r>
          </a:p>
          <a:p>
            <a:r>
              <a:rPr lang="zh-TW" altLang="en-US" dirty="0"/>
              <a:t>特定非公務機關應向中央目的事業主管機關提出資通安全事件</a:t>
            </a:r>
            <a:r>
              <a:rPr lang="zh-TW" altLang="en-US" b="1" dirty="0">
                <a:solidFill>
                  <a:srgbClr val="FF0000"/>
                </a:solidFill>
                <a:effectLst>
                  <a:outerShdw blurRad="38100" dist="38100" dir="2700000" algn="tl">
                    <a:srgbClr val="000000">
                      <a:alpha val="43137"/>
                    </a:srgbClr>
                  </a:outerShdw>
                </a:effectLst>
              </a:rPr>
              <a:t>調查、處理</a:t>
            </a:r>
          </a:p>
          <a:p>
            <a:r>
              <a:rPr lang="zh-TW" altLang="en-US" b="1" dirty="0">
                <a:solidFill>
                  <a:srgbClr val="FF0000"/>
                </a:solidFill>
                <a:effectLst>
                  <a:outerShdw blurRad="38100" dist="38100" dir="2700000" algn="tl">
                    <a:srgbClr val="000000">
                      <a:alpha val="43137"/>
                    </a:srgbClr>
                  </a:outerShdw>
                </a:effectLst>
              </a:rPr>
              <a:t>及改善報告</a:t>
            </a:r>
            <a:r>
              <a:rPr lang="zh-TW" altLang="en-US" dirty="0"/>
              <a:t>；如為重大資通安全事件者，並應送交主管機關。</a:t>
            </a:r>
          </a:p>
          <a:p>
            <a:r>
              <a:rPr lang="zh-TW" altLang="en-US" dirty="0"/>
              <a:t>前三項通報及應變機制之</a:t>
            </a:r>
            <a:r>
              <a:rPr lang="zh-TW" altLang="en-US" b="1" dirty="0">
                <a:solidFill>
                  <a:srgbClr val="FF0000"/>
                </a:solidFill>
                <a:effectLst>
                  <a:outerShdw blurRad="38100" dist="38100" dir="2700000" algn="tl">
                    <a:srgbClr val="000000">
                      <a:alpha val="43137"/>
                    </a:srgbClr>
                  </a:outerShdw>
                </a:effectLst>
              </a:rPr>
              <a:t>必要事項、通報內容、報告</a:t>
            </a:r>
            <a:r>
              <a:rPr lang="zh-TW" altLang="en-US" dirty="0"/>
              <a:t>之提出及其他應遵行</a:t>
            </a:r>
          </a:p>
          <a:p>
            <a:r>
              <a:rPr lang="zh-TW" altLang="en-US" dirty="0"/>
              <a:t>事項之辦法，由主管機關定之。</a:t>
            </a:r>
          </a:p>
          <a:p>
            <a:r>
              <a:rPr lang="zh-TW" altLang="en-US" dirty="0"/>
              <a:t>知悉重大資通安全事件時，主管機關或中央目的事業主管機關於適當時機</a:t>
            </a:r>
          </a:p>
          <a:p>
            <a:r>
              <a:rPr lang="zh-TW" altLang="en-US" dirty="0"/>
              <a:t>得</a:t>
            </a:r>
            <a:r>
              <a:rPr lang="zh-TW" altLang="en-US" b="1" dirty="0">
                <a:solidFill>
                  <a:srgbClr val="FF0000"/>
                </a:solidFill>
                <a:effectLst>
                  <a:outerShdw blurRad="38100" dist="38100" dir="2700000" algn="tl">
                    <a:srgbClr val="000000">
                      <a:alpha val="43137"/>
                    </a:srgbClr>
                  </a:outerShdw>
                </a:effectLst>
              </a:rPr>
              <a:t>公告</a:t>
            </a:r>
            <a:r>
              <a:rPr lang="zh-TW" altLang="en-US" dirty="0"/>
              <a:t>與事件相關之</a:t>
            </a:r>
            <a:r>
              <a:rPr lang="zh-TW" altLang="en-US" b="1" dirty="0">
                <a:solidFill>
                  <a:srgbClr val="FF0000"/>
                </a:solidFill>
                <a:effectLst>
                  <a:outerShdw blurRad="38100" dist="38100" dir="2700000" algn="tl">
                    <a:srgbClr val="000000">
                      <a:alpha val="43137"/>
                    </a:srgbClr>
                  </a:outerShdw>
                </a:effectLst>
              </a:rPr>
              <a:t>必要內容及因應措施</a:t>
            </a:r>
            <a:r>
              <a:rPr lang="zh-TW" altLang="en-US" dirty="0"/>
              <a:t>，並得</a:t>
            </a:r>
            <a:r>
              <a:rPr lang="zh-TW" altLang="en-US" b="1" dirty="0">
                <a:solidFill>
                  <a:srgbClr val="FF0000"/>
                </a:solidFill>
                <a:effectLst>
                  <a:outerShdw blurRad="38100" dist="38100" dir="2700000" algn="tl">
                    <a:srgbClr val="000000">
                      <a:alpha val="43137"/>
                    </a:srgbClr>
                  </a:outerShdw>
                </a:effectLst>
              </a:rPr>
              <a:t>提供相關協助</a:t>
            </a:r>
            <a:r>
              <a:rPr lang="zh-TW" altLang="en-US" dirty="0"/>
              <a:t>。</a:t>
            </a:r>
          </a:p>
        </p:txBody>
      </p:sp>
    </p:spTree>
    <p:extLst>
      <p:ext uri="{BB962C8B-B14F-4D97-AF65-F5344CB8AC3E}">
        <p14:creationId xmlns:p14="http://schemas.microsoft.com/office/powerpoint/2010/main" val="2791118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A08CF0-DD26-4224-AD94-212FA62F4318}"/>
              </a:ext>
            </a:extLst>
          </p:cNvPr>
          <p:cNvSpPr>
            <a:spLocks noGrp="1"/>
          </p:cNvSpPr>
          <p:nvPr>
            <p:ph type="title"/>
          </p:nvPr>
        </p:nvSpPr>
        <p:spPr>
          <a:xfrm>
            <a:off x="1403648" y="260648"/>
            <a:ext cx="6480720" cy="1143000"/>
          </a:xfrm>
        </p:spPr>
        <p:txBody>
          <a:bodyPr>
            <a:normAutofit/>
          </a:bodyPr>
          <a:lstStyle/>
          <a:p>
            <a:r>
              <a:rPr lang="zh-TW" altLang="en-US" sz="2800" b="1" dirty="0">
                <a:effectLst>
                  <a:outerShdw blurRad="38100" dist="38100" dir="2700000" algn="tl">
                    <a:srgbClr val="000000">
                      <a:alpha val="43137"/>
                    </a:srgbClr>
                  </a:outerShdw>
                </a:effectLst>
              </a:rPr>
              <a:t>資安管理法套用於特定非公務機關時，</a:t>
            </a:r>
            <a:br>
              <a:rPr lang="en-US" altLang="zh-TW" sz="2800" b="1" dirty="0">
                <a:effectLst>
                  <a:outerShdw blurRad="38100" dist="38100" dir="2700000" algn="tl">
                    <a:srgbClr val="000000">
                      <a:alpha val="43137"/>
                    </a:srgbClr>
                  </a:outerShdw>
                </a:effectLst>
              </a:rPr>
            </a:br>
            <a:r>
              <a:rPr lang="zh-TW" altLang="en-US" sz="2800" b="1" dirty="0">
                <a:effectLst>
                  <a:outerShdw blurRad="38100" dist="38100" dir="2700000" algn="tl">
                    <a:srgbClr val="000000">
                      <a:alpha val="43137"/>
                    </a:srgbClr>
                  </a:outerShdw>
                </a:effectLst>
              </a:rPr>
              <a:t>下列敘述何者為非</a:t>
            </a:r>
            <a:endParaRPr lang="zh-TW" altLang="en-US" sz="2800" dirty="0"/>
          </a:p>
        </p:txBody>
      </p:sp>
      <p:sp>
        <p:nvSpPr>
          <p:cNvPr id="4" name="文字方塊 3">
            <a:extLst>
              <a:ext uri="{FF2B5EF4-FFF2-40B4-BE49-F238E27FC236}">
                <a16:creationId xmlns:a16="http://schemas.microsoft.com/office/drawing/2014/main" id="{132D7A36-BA68-4526-83AE-93C4FD71A2BD}"/>
              </a:ext>
            </a:extLst>
          </p:cNvPr>
          <p:cNvSpPr txBox="1"/>
          <p:nvPr/>
        </p:nvSpPr>
        <p:spPr>
          <a:xfrm>
            <a:off x="827584" y="1556792"/>
            <a:ext cx="7704856" cy="646331"/>
          </a:xfrm>
          <a:prstGeom prst="rect">
            <a:avLst/>
          </a:prstGeom>
          <a:noFill/>
        </p:spPr>
        <p:txBody>
          <a:bodyPr wrap="square">
            <a:spAutoFit/>
          </a:bodyPr>
          <a:lstStyle/>
          <a:p>
            <a:r>
              <a:rPr lang="en-US" altLang="zh-TW" dirty="0"/>
              <a:t>(A)</a:t>
            </a:r>
            <a:r>
              <a:rPr lang="zh-TW" altLang="en-US" dirty="0"/>
              <a:t>中央目的事業主管機關僅須徵詢公務機關之意見後，</a:t>
            </a:r>
            <a:endParaRPr lang="en-US" altLang="zh-TW" dirty="0"/>
          </a:p>
          <a:p>
            <a:r>
              <a:rPr lang="zh-TW" altLang="en-US" dirty="0"/>
              <a:t>     指定關鍵基礎設施提供者，報請主管機關核定，並以書面通知受核定者。</a:t>
            </a:r>
          </a:p>
        </p:txBody>
      </p:sp>
      <p:sp>
        <p:nvSpPr>
          <p:cNvPr id="5" name="文字方塊 4">
            <a:extLst>
              <a:ext uri="{FF2B5EF4-FFF2-40B4-BE49-F238E27FC236}">
                <a16:creationId xmlns:a16="http://schemas.microsoft.com/office/drawing/2014/main" id="{4CCB989E-B54E-4B8F-918C-8C6503F4B8F6}"/>
              </a:ext>
            </a:extLst>
          </p:cNvPr>
          <p:cNvSpPr txBox="1"/>
          <p:nvPr/>
        </p:nvSpPr>
        <p:spPr>
          <a:xfrm>
            <a:off x="827584" y="2442769"/>
            <a:ext cx="7704856" cy="923330"/>
          </a:xfrm>
          <a:prstGeom prst="rect">
            <a:avLst/>
          </a:prstGeom>
          <a:noFill/>
        </p:spPr>
        <p:txBody>
          <a:bodyPr wrap="square">
            <a:spAutoFit/>
          </a:bodyPr>
          <a:lstStyle/>
          <a:p>
            <a:r>
              <a:rPr lang="en-US" altLang="zh-TW" dirty="0"/>
              <a:t>(B)</a:t>
            </a:r>
            <a:r>
              <a:rPr lang="zh-TW" altLang="en-US" dirty="0"/>
              <a:t>關鍵基礎設施提供者應符合其所屬資通安全責任等級之要求，並考量</a:t>
            </a:r>
            <a:endParaRPr lang="en-US" altLang="zh-TW" dirty="0"/>
          </a:p>
          <a:p>
            <a:r>
              <a:rPr lang="zh-TW" altLang="en-US" dirty="0"/>
              <a:t>     所保有或處理之資訊種類、數量、性質、資通系統之規模與性質等條</a:t>
            </a:r>
            <a:endParaRPr lang="en-US" altLang="zh-TW" dirty="0"/>
          </a:p>
          <a:p>
            <a:r>
              <a:rPr lang="zh-TW" altLang="en-US" dirty="0"/>
              <a:t>     件訂定、修正及實施資通安全維護計畫。</a:t>
            </a:r>
          </a:p>
        </p:txBody>
      </p:sp>
      <p:sp>
        <p:nvSpPr>
          <p:cNvPr id="6" name="文字方塊 5">
            <a:extLst>
              <a:ext uri="{FF2B5EF4-FFF2-40B4-BE49-F238E27FC236}">
                <a16:creationId xmlns:a16="http://schemas.microsoft.com/office/drawing/2014/main" id="{8C39E9C5-DE72-4328-ABAA-69D478B5F83B}"/>
              </a:ext>
            </a:extLst>
          </p:cNvPr>
          <p:cNvSpPr txBox="1"/>
          <p:nvPr/>
        </p:nvSpPr>
        <p:spPr>
          <a:xfrm>
            <a:off x="860126" y="3551011"/>
            <a:ext cx="7704856" cy="369332"/>
          </a:xfrm>
          <a:prstGeom prst="rect">
            <a:avLst/>
          </a:prstGeom>
          <a:noFill/>
        </p:spPr>
        <p:txBody>
          <a:bodyPr wrap="square">
            <a:spAutoFit/>
          </a:bodyPr>
          <a:lstStyle/>
          <a:p>
            <a:r>
              <a:rPr lang="en-US" altLang="zh-TW" dirty="0"/>
              <a:t>(C)</a:t>
            </a:r>
            <a:r>
              <a:rPr lang="zh-TW" altLang="en-US" dirty="0"/>
              <a:t>特定非公務機關為因應資通安全事件，應訂定通報及應變機制。</a:t>
            </a:r>
          </a:p>
        </p:txBody>
      </p:sp>
      <p:sp>
        <p:nvSpPr>
          <p:cNvPr id="7" name="文字方塊 6">
            <a:extLst>
              <a:ext uri="{FF2B5EF4-FFF2-40B4-BE49-F238E27FC236}">
                <a16:creationId xmlns:a16="http://schemas.microsoft.com/office/drawing/2014/main" id="{C8E7E093-1D48-4570-8463-CC60DB2CE159}"/>
              </a:ext>
            </a:extLst>
          </p:cNvPr>
          <p:cNvSpPr txBox="1"/>
          <p:nvPr/>
        </p:nvSpPr>
        <p:spPr>
          <a:xfrm>
            <a:off x="855192" y="4159989"/>
            <a:ext cx="7821263" cy="646331"/>
          </a:xfrm>
          <a:prstGeom prst="rect">
            <a:avLst/>
          </a:prstGeom>
          <a:noFill/>
        </p:spPr>
        <p:txBody>
          <a:bodyPr wrap="square">
            <a:spAutoFit/>
          </a:bodyPr>
          <a:lstStyle/>
          <a:p>
            <a:r>
              <a:rPr lang="en-US" altLang="zh-TW" dirty="0"/>
              <a:t>(D)</a:t>
            </a:r>
            <a:r>
              <a:rPr lang="zh-TW" altLang="en-US" dirty="0"/>
              <a:t>特定非公務機關應向中央目的事業主管機關提出資通安全事件調查、</a:t>
            </a:r>
            <a:endParaRPr lang="en-US" altLang="zh-TW" dirty="0"/>
          </a:p>
          <a:p>
            <a:r>
              <a:rPr lang="zh-TW" altLang="en-US" dirty="0"/>
              <a:t>     處理及改善報告；如為重大資通安全事件者，並應送交主管機關。</a:t>
            </a:r>
          </a:p>
        </p:txBody>
      </p:sp>
    </p:spTree>
    <p:extLst>
      <p:ext uri="{BB962C8B-B14F-4D97-AF65-F5344CB8AC3E}">
        <p14:creationId xmlns:p14="http://schemas.microsoft.com/office/powerpoint/2010/main" val="74711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l"/>
            <a:r>
              <a:rPr lang="en-US" altLang="zh-TW" dirty="0"/>
              <a:t>agenda</a:t>
            </a:r>
            <a:endParaRPr lang="zh-TW" altLang="en-US" dirty="0"/>
          </a:p>
        </p:txBody>
      </p:sp>
      <p:sp>
        <p:nvSpPr>
          <p:cNvPr id="3" name="內容版面配置區 2"/>
          <p:cNvSpPr>
            <a:spLocks noGrp="1"/>
          </p:cNvSpPr>
          <p:nvPr>
            <p:ph idx="1"/>
          </p:nvPr>
        </p:nvSpPr>
        <p:spPr>
          <a:xfrm>
            <a:off x="457200" y="1417638"/>
            <a:ext cx="8075240" cy="4963690"/>
          </a:xfrm>
        </p:spPr>
        <p:txBody>
          <a:bodyPr/>
          <a:lstStyle/>
          <a:p>
            <a:r>
              <a:rPr lang="zh-TW" altLang="en-US" sz="4400" b="1" dirty="0">
                <a:effectLst>
                  <a:outerShdw blurRad="38100" dist="38100" dir="2700000" algn="tl">
                    <a:srgbClr val="000000">
                      <a:alpha val="43137"/>
                    </a:srgbClr>
                  </a:outerShdw>
                </a:effectLst>
              </a:rPr>
              <a:t>資通安全管理法</a:t>
            </a:r>
            <a:endParaRPr lang="en-US" altLang="zh-TW" sz="4400" b="1" dirty="0">
              <a:effectLst>
                <a:outerShdw blurRad="38100" dist="38100" dir="2700000" algn="tl">
                  <a:srgbClr val="000000">
                    <a:alpha val="43137"/>
                  </a:srgbClr>
                </a:outerShdw>
              </a:effectLst>
            </a:endParaRPr>
          </a:p>
          <a:p>
            <a:r>
              <a:rPr lang="zh-TW" altLang="en-US" sz="4400" b="1" dirty="0">
                <a:effectLst>
                  <a:outerShdw blurRad="38100" dist="38100" dir="2700000" algn="tl">
                    <a:srgbClr val="000000">
                      <a:alpha val="43137"/>
                    </a:srgbClr>
                  </a:outerShdw>
                </a:effectLst>
              </a:rPr>
              <a:t>資通安全管理法施行細則</a:t>
            </a:r>
          </a:p>
        </p:txBody>
      </p:sp>
    </p:spTree>
    <p:extLst>
      <p:ext uri="{BB962C8B-B14F-4D97-AF65-F5344CB8AC3E}">
        <p14:creationId xmlns:p14="http://schemas.microsoft.com/office/powerpoint/2010/main" val="822321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A08CF0-DD26-4224-AD94-212FA62F4318}"/>
              </a:ext>
            </a:extLst>
          </p:cNvPr>
          <p:cNvSpPr>
            <a:spLocks noGrp="1"/>
          </p:cNvSpPr>
          <p:nvPr>
            <p:ph type="title"/>
          </p:nvPr>
        </p:nvSpPr>
        <p:spPr>
          <a:xfrm>
            <a:off x="1403648" y="260648"/>
            <a:ext cx="6480720" cy="1143000"/>
          </a:xfrm>
        </p:spPr>
        <p:txBody>
          <a:bodyPr>
            <a:normAutofit/>
          </a:bodyPr>
          <a:lstStyle/>
          <a:p>
            <a:r>
              <a:rPr lang="zh-TW" altLang="en-US" sz="2800" b="1" dirty="0">
                <a:effectLst>
                  <a:outerShdw blurRad="38100" dist="38100" dir="2700000" algn="tl">
                    <a:srgbClr val="000000">
                      <a:alpha val="43137"/>
                    </a:srgbClr>
                  </a:outerShdw>
                </a:effectLst>
              </a:rPr>
              <a:t>資安管理法套用於特定非公務機關時，</a:t>
            </a:r>
            <a:br>
              <a:rPr lang="en-US" altLang="zh-TW" sz="2800" b="1" dirty="0">
                <a:effectLst>
                  <a:outerShdw blurRad="38100" dist="38100" dir="2700000" algn="tl">
                    <a:srgbClr val="000000">
                      <a:alpha val="43137"/>
                    </a:srgbClr>
                  </a:outerShdw>
                </a:effectLst>
              </a:rPr>
            </a:br>
            <a:r>
              <a:rPr lang="zh-TW" altLang="en-US" sz="2800" b="1" dirty="0">
                <a:effectLst>
                  <a:outerShdw blurRad="38100" dist="38100" dir="2700000" algn="tl">
                    <a:srgbClr val="000000">
                      <a:alpha val="43137"/>
                    </a:srgbClr>
                  </a:outerShdw>
                </a:effectLst>
              </a:rPr>
              <a:t>下列敘述何者為非</a:t>
            </a:r>
            <a:endParaRPr lang="zh-TW" altLang="en-US" sz="2800" dirty="0"/>
          </a:p>
        </p:txBody>
      </p:sp>
      <p:sp>
        <p:nvSpPr>
          <p:cNvPr id="4" name="文字方塊 3">
            <a:extLst>
              <a:ext uri="{FF2B5EF4-FFF2-40B4-BE49-F238E27FC236}">
                <a16:creationId xmlns:a16="http://schemas.microsoft.com/office/drawing/2014/main" id="{132D7A36-BA68-4526-83AE-93C4FD71A2BD}"/>
              </a:ext>
            </a:extLst>
          </p:cNvPr>
          <p:cNvSpPr txBox="1"/>
          <p:nvPr/>
        </p:nvSpPr>
        <p:spPr>
          <a:xfrm>
            <a:off x="827584" y="1556792"/>
            <a:ext cx="7704856" cy="646331"/>
          </a:xfrm>
          <a:prstGeom prst="rect">
            <a:avLst/>
          </a:prstGeom>
          <a:noFill/>
        </p:spPr>
        <p:txBody>
          <a:bodyPr wrap="square">
            <a:spAutoFit/>
          </a:bodyPr>
          <a:lstStyle/>
          <a:p>
            <a:r>
              <a:rPr lang="en-US" altLang="zh-TW" dirty="0"/>
              <a:t>(A)</a:t>
            </a:r>
            <a:r>
              <a:rPr lang="zh-TW" altLang="en-US" b="1" dirty="0">
                <a:solidFill>
                  <a:srgbClr val="FF0000"/>
                </a:solidFill>
                <a:effectLst>
                  <a:outerShdw blurRad="38100" dist="38100" dir="2700000" algn="tl">
                    <a:srgbClr val="000000">
                      <a:alpha val="43137"/>
                    </a:srgbClr>
                  </a:outerShdw>
                </a:effectLst>
              </a:rPr>
              <a:t>中央目的事業主管機關僅須徵詢公務機關之意見後，</a:t>
            </a:r>
            <a:endParaRPr lang="en-US" altLang="zh-TW" b="1" dirty="0">
              <a:solidFill>
                <a:srgbClr val="FF0000"/>
              </a:solidFill>
              <a:effectLst>
                <a:outerShdw blurRad="38100" dist="38100" dir="2700000" algn="tl">
                  <a:srgbClr val="000000">
                    <a:alpha val="43137"/>
                  </a:srgbClr>
                </a:outerShdw>
              </a:effectLst>
            </a:endParaRPr>
          </a:p>
          <a:p>
            <a:r>
              <a:rPr lang="zh-TW" altLang="en-US" b="1" dirty="0">
                <a:solidFill>
                  <a:srgbClr val="FF0000"/>
                </a:solidFill>
                <a:effectLst>
                  <a:outerShdw blurRad="38100" dist="38100" dir="2700000" algn="tl">
                    <a:srgbClr val="000000">
                      <a:alpha val="43137"/>
                    </a:srgbClr>
                  </a:outerShdw>
                </a:effectLst>
              </a:rPr>
              <a:t>     指定關鍵基礎設施提供者，報請主管機關核定，並以書面通知受核定者。</a:t>
            </a:r>
          </a:p>
        </p:txBody>
      </p:sp>
      <p:sp>
        <p:nvSpPr>
          <p:cNvPr id="5" name="文字方塊 4">
            <a:extLst>
              <a:ext uri="{FF2B5EF4-FFF2-40B4-BE49-F238E27FC236}">
                <a16:creationId xmlns:a16="http://schemas.microsoft.com/office/drawing/2014/main" id="{4CCB989E-B54E-4B8F-918C-8C6503F4B8F6}"/>
              </a:ext>
            </a:extLst>
          </p:cNvPr>
          <p:cNvSpPr txBox="1"/>
          <p:nvPr/>
        </p:nvSpPr>
        <p:spPr>
          <a:xfrm>
            <a:off x="827584" y="2442769"/>
            <a:ext cx="7704856" cy="923330"/>
          </a:xfrm>
          <a:prstGeom prst="rect">
            <a:avLst/>
          </a:prstGeom>
          <a:noFill/>
        </p:spPr>
        <p:txBody>
          <a:bodyPr wrap="square">
            <a:spAutoFit/>
          </a:bodyPr>
          <a:lstStyle/>
          <a:p>
            <a:r>
              <a:rPr lang="en-US" altLang="zh-TW" dirty="0"/>
              <a:t>(B)</a:t>
            </a:r>
            <a:r>
              <a:rPr lang="zh-TW" altLang="en-US" dirty="0"/>
              <a:t>關鍵基礎設施提供者應符合其所屬資通安全責任等級之要求，並考量</a:t>
            </a:r>
            <a:endParaRPr lang="en-US" altLang="zh-TW" dirty="0"/>
          </a:p>
          <a:p>
            <a:r>
              <a:rPr lang="zh-TW" altLang="en-US" dirty="0"/>
              <a:t>     所保有或處理之資訊種類、數量、性質、資通系統之規模與性質等條</a:t>
            </a:r>
            <a:endParaRPr lang="en-US" altLang="zh-TW" dirty="0"/>
          </a:p>
          <a:p>
            <a:r>
              <a:rPr lang="zh-TW" altLang="en-US" dirty="0"/>
              <a:t>     件訂定、修正及實施資通安全維護計畫。</a:t>
            </a:r>
          </a:p>
        </p:txBody>
      </p:sp>
      <p:sp>
        <p:nvSpPr>
          <p:cNvPr id="6" name="文字方塊 5">
            <a:extLst>
              <a:ext uri="{FF2B5EF4-FFF2-40B4-BE49-F238E27FC236}">
                <a16:creationId xmlns:a16="http://schemas.microsoft.com/office/drawing/2014/main" id="{8C39E9C5-DE72-4328-ABAA-69D478B5F83B}"/>
              </a:ext>
            </a:extLst>
          </p:cNvPr>
          <p:cNvSpPr txBox="1"/>
          <p:nvPr/>
        </p:nvSpPr>
        <p:spPr>
          <a:xfrm>
            <a:off x="860126" y="3551011"/>
            <a:ext cx="7704856" cy="369332"/>
          </a:xfrm>
          <a:prstGeom prst="rect">
            <a:avLst/>
          </a:prstGeom>
          <a:noFill/>
        </p:spPr>
        <p:txBody>
          <a:bodyPr wrap="square">
            <a:spAutoFit/>
          </a:bodyPr>
          <a:lstStyle/>
          <a:p>
            <a:r>
              <a:rPr lang="en-US" altLang="zh-TW" dirty="0"/>
              <a:t>(C)</a:t>
            </a:r>
            <a:r>
              <a:rPr lang="zh-TW" altLang="en-US" dirty="0"/>
              <a:t>特定非公務機關為因應資通安全事件，應訂定通報及應變機制。</a:t>
            </a:r>
          </a:p>
        </p:txBody>
      </p:sp>
      <p:sp>
        <p:nvSpPr>
          <p:cNvPr id="7" name="文字方塊 6">
            <a:extLst>
              <a:ext uri="{FF2B5EF4-FFF2-40B4-BE49-F238E27FC236}">
                <a16:creationId xmlns:a16="http://schemas.microsoft.com/office/drawing/2014/main" id="{C8E7E093-1D48-4570-8463-CC60DB2CE159}"/>
              </a:ext>
            </a:extLst>
          </p:cNvPr>
          <p:cNvSpPr txBox="1"/>
          <p:nvPr/>
        </p:nvSpPr>
        <p:spPr>
          <a:xfrm>
            <a:off x="855192" y="4159989"/>
            <a:ext cx="7821263" cy="646331"/>
          </a:xfrm>
          <a:prstGeom prst="rect">
            <a:avLst/>
          </a:prstGeom>
          <a:noFill/>
        </p:spPr>
        <p:txBody>
          <a:bodyPr wrap="square">
            <a:spAutoFit/>
          </a:bodyPr>
          <a:lstStyle/>
          <a:p>
            <a:r>
              <a:rPr lang="en-US" altLang="zh-TW" dirty="0"/>
              <a:t>(D)</a:t>
            </a:r>
            <a:r>
              <a:rPr lang="zh-TW" altLang="en-US" dirty="0"/>
              <a:t>特定非公務機關應向中央目的事業主管機關提出資通安全事件調查、</a:t>
            </a:r>
            <a:endParaRPr lang="en-US" altLang="zh-TW" dirty="0"/>
          </a:p>
          <a:p>
            <a:r>
              <a:rPr lang="zh-TW" altLang="en-US" dirty="0"/>
              <a:t>     處理及改善報告；如為重大資通安全事件者，並應送交主管機關。</a:t>
            </a:r>
          </a:p>
        </p:txBody>
      </p:sp>
    </p:spTree>
    <p:extLst>
      <p:ext uri="{BB962C8B-B14F-4D97-AF65-F5344CB8AC3E}">
        <p14:creationId xmlns:p14="http://schemas.microsoft.com/office/powerpoint/2010/main" val="302766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C46676-3120-4545-9956-1291D94D0DCA}"/>
              </a:ext>
            </a:extLst>
          </p:cNvPr>
          <p:cNvSpPr>
            <a:spLocks noGrp="1"/>
          </p:cNvSpPr>
          <p:nvPr>
            <p:ph type="title"/>
          </p:nvPr>
        </p:nvSpPr>
        <p:spPr>
          <a:xfrm>
            <a:off x="323528" y="476672"/>
            <a:ext cx="8363272" cy="1143000"/>
          </a:xfrm>
        </p:spPr>
        <p:txBody>
          <a:bodyPr>
            <a:normAutofit/>
          </a:bodyPr>
          <a:lstStyle/>
          <a:p>
            <a:r>
              <a:rPr lang="zh-TW" altLang="en-US" sz="4400" b="1" dirty="0">
                <a:effectLst>
                  <a:outerShdw blurRad="38100" dist="38100" dir="2700000" algn="tl">
                    <a:srgbClr val="000000">
                      <a:alpha val="43137"/>
                    </a:srgbClr>
                  </a:outerShdw>
                </a:effectLst>
              </a:rPr>
              <a:t>第 四 章 罰則</a:t>
            </a:r>
            <a:endParaRPr lang="zh-TW" altLang="en-US" dirty="0"/>
          </a:p>
        </p:txBody>
      </p:sp>
      <p:sp>
        <p:nvSpPr>
          <p:cNvPr id="6" name="文字方塊 5">
            <a:extLst>
              <a:ext uri="{FF2B5EF4-FFF2-40B4-BE49-F238E27FC236}">
                <a16:creationId xmlns:a16="http://schemas.microsoft.com/office/drawing/2014/main" id="{758FD782-3BEA-41A9-8C49-0D2687BBA7F5}"/>
              </a:ext>
            </a:extLst>
          </p:cNvPr>
          <p:cNvSpPr txBox="1"/>
          <p:nvPr/>
        </p:nvSpPr>
        <p:spPr>
          <a:xfrm>
            <a:off x="487828" y="2060848"/>
            <a:ext cx="8034672" cy="1200329"/>
          </a:xfrm>
          <a:prstGeom prst="rect">
            <a:avLst/>
          </a:prstGeom>
          <a:noFill/>
        </p:spPr>
        <p:txBody>
          <a:bodyPr wrap="square">
            <a:spAutoFit/>
          </a:bodyPr>
          <a:lstStyle/>
          <a:p>
            <a:r>
              <a:rPr lang="zh-TW" altLang="en-US" dirty="0"/>
              <a:t>第 </a:t>
            </a:r>
            <a:r>
              <a:rPr lang="en-US" altLang="zh-TW" dirty="0"/>
              <a:t>19 </a:t>
            </a:r>
            <a:r>
              <a:rPr lang="zh-TW" altLang="en-US" dirty="0"/>
              <a:t>條</a:t>
            </a:r>
          </a:p>
          <a:p>
            <a:r>
              <a:rPr lang="zh-TW" altLang="en-US" dirty="0"/>
              <a:t>公務機關所屬人員</a:t>
            </a:r>
            <a:r>
              <a:rPr lang="zh-TW" altLang="en-US" b="1" dirty="0">
                <a:solidFill>
                  <a:srgbClr val="FF0000"/>
                </a:solidFill>
                <a:effectLst>
                  <a:outerShdw blurRad="38100" dist="38100" dir="2700000" algn="tl">
                    <a:srgbClr val="000000">
                      <a:alpha val="43137"/>
                    </a:srgbClr>
                  </a:outerShdw>
                </a:effectLst>
              </a:rPr>
              <a:t>未遵守</a:t>
            </a:r>
            <a:r>
              <a:rPr lang="zh-TW" altLang="en-US" dirty="0"/>
              <a:t>本法規定者，應按其情節輕重，依相關規定予以</a:t>
            </a:r>
          </a:p>
          <a:p>
            <a:r>
              <a:rPr lang="zh-TW" altLang="en-US" b="1" dirty="0">
                <a:solidFill>
                  <a:srgbClr val="FF0000"/>
                </a:solidFill>
                <a:effectLst>
                  <a:outerShdw blurRad="38100" dist="38100" dir="2700000" algn="tl">
                    <a:srgbClr val="000000">
                      <a:alpha val="43137"/>
                    </a:srgbClr>
                  </a:outerShdw>
                </a:effectLst>
              </a:rPr>
              <a:t>懲戒或懲處</a:t>
            </a:r>
            <a:r>
              <a:rPr lang="zh-TW" altLang="en-US" dirty="0"/>
              <a:t>。</a:t>
            </a:r>
          </a:p>
          <a:p>
            <a:r>
              <a:rPr lang="zh-TW" altLang="en-US" dirty="0"/>
              <a:t>前項懲處事項之辦法，由</a:t>
            </a:r>
            <a:r>
              <a:rPr lang="zh-TW" altLang="en-US" b="1" dirty="0">
                <a:solidFill>
                  <a:srgbClr val="FF0000"/>
                </a:solidFill>
                <a:effectLst>
                  <a:outerShdw blurRad="38100" dist="38100" dir="2700000" algn="tl">
                    <a:srgbClr val="000000">
                      <a:alpha val="43137"/>
                    </a:srgbClr>
                  </a:outerShdw>
                </a:effectLst>
              </a:rPr>
              <a:t>主管機關</a:t>
            </a:r>
            <a:r>
              <a:rPr lang="zh-TW" altLang="en-US" dirty="0"/>
              <a:t>定之。</a:t>
            </a:r>
          </a:p>
        </p:txBody>
      </p:sp>
    </p:spTree>
    <p:extLst>
      <p:ext uri="{BB962C8B-B14F-4D97-AF65-F5344CB8AC3E}">
        <p14:creationId xmlns:p14="http://schemas.microsoft.com/office/powerpoint/2010/main" val="1739922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533175E0-E2F9-43D2-8AE7-5386D843CCAA}"/>
              </a:ext>
            </a:extLst>
          </p:cNvPr>
          <p:cNvSpPr txBox="1"/>
          <p:nvPr/>
        </p:nvSpPr>
        <p:spPr>
          <a:xfrm>
            <a:off x="1187624" y="260648"/>
            <a:ext cx="6768752" cy="6247864"/>
          </a:xfrm>
          <a:prstGeom prst="rect">
            <a:avLst/>
          </a:prstGeom>
          <a:noFill/>
        </p:spPr>
        <p:txBody>
          <a:bodyPr wrap="square">
            <a:spAutoFit/>
          </a:bodyPr>
          <a:lstStyle/>
          <a:p>
            <a:r>
              <a:rPr lang="zh-TW" altLang="en-US" sz="1600" dirty="0"/>
              <a:t>第 </a:t>
            </a:r>
            <a:r>
              <a:rPr lang="en-US" altLang="zh-TW" sz="1600" dirty="0"/>
              <a:t>20 </a:t>
            </a:r>
            <a:r>
              <a:rPr lang="zh-TW" altLang="en-US" sz="1600" dirty="0"/>
              <a:t>條</a:t>
            </a:r>
          </a:p>
          <a:p>
            <a:r>
              <a:rPr lang="zh-TW" altLang="en-US" sz="1600" dirty="0"/>
              <a:t>特定非公務機關有下列情形之一者，由</a:t>
            </a:r>
            <a:r>
              <a:rPr lang="zh-TW" altLang="en-US" sz="1600" b="1" dirty="0">
                <a:solidFill>
                  <a:srgbClr val="FF0000"/>
                </a:solidFill>
                <a:effectLst>
                  <a:outerShdw blurRad="38100" dist="38100" dir="2700000" algn="tl">
                    <a:srgbClr val="000000">
                      <a:alpha val="43137"/>
                    </a:srgbClr>
                  </a:outerShdw>
                </a:effectLst>
              </a:rPr>
              <a:t>中央目的事業主管機關</a:t>
            </a:r>
            <a:r>
              <a:rPr lang="zh-TW" altLang="en-US" sz="1600" dirty="0"/>
              <a:t>令限期改正</a:t>
            </a:r>
          </a:p>
          <a:p>
            <a:r>
              <a:rPr lang="zh-TW" altLang="en-US" sz="1600" dirty="0"/>
              <a:t>；屆期</a:t>
            </a:r>
            <a:r>
              <a:rPr lang="zh-TW" altLang="en-US" sz="1600" b="1" dirty="0">
                <a:solidFill>
                  <a:srgbClr val="FF0000"/>
                </a:solidFill>
                <a:effectLst>
                  <a:outerShdw blurRad="38100" dist="38100" dir="2700000" algn="tl">
                    <a:srgbClr val="000000">
                      <a:alpha val="43137"/>
                    </a:srgbClr>
                  </a:outerShdw>
                </a:effectLst>
              </a:rPr>
              <a:t>未改正</a:t>
            </a:r>
            <a:r>
              <a:rPr lang="zh-TW" altLang="en-US" sz="1600" dirty="0"/>
              <a:t>者，按次處新臺幣</a:t>
            </a:r>
            <a:r>
              <a:rPr lang="zh-TW" altLang="en-US" sz="1600" b="1" dirty="0">
                <a:solidFill>
                  <a:srgbClr val="FF0000"/>
                </a:solidFill>
                <a:effectLst>
                  <a:outerShdw blurRad="38100" dist="38100" dir="2700000" algn="tl">
                    <a:srgbClr val="000000">
                      <a:alpha val="43137"/>
                    </a:srgbClr>
                  </a:outerShdw>
                </a:effectLst>
              </a:rPr>
              <a:t>十萬元以上一百萬元以下</a:t>
            </a:r>
            <a:r>
              <a:rPr lang="zh-TW" altLang="en-US" sz="1600" dirty="0"/>
              <a:t>罰鍰：</a:t>
            </a:r>
          </a:p>
          <a:p>
            <a:endParaRPr lang="en-US" altLang="zh-TW" sz="1600" dirty="0"/>
          </a:p>
          <a:p>
            <a:r>
              <a:rPr lang="zh-TW" altLang="en-US" sz="1600" dirty="0"/>
              <a:t>一、未依第十六條第二項或第十七條第一項規定，</a:t>
            </a:r>
            <a:r>
              <a:rPr lang="zh-TW" altLang="en-US" sz="1600" b="1" dirty="0">
                <a:solidFill>
                  <a:srgbClr val="FF0000"/>
                </a:solidFill>
                <a:effectLst>
                  <a:outerShdw blurRad="38100" dist="38100" dir="2700000" algn="tl">
                    <a:srgbClr val="000000">
                      <a:alpha val="43137"/>
                    </a:srgbClr>
                  </a:outerShdw>
                </a:effectLst>
              </a:rPr>
              <a:t>訂定、修正或實施</a:t>
            </a:r>
            <a:r>
              <a:rPr lang="zh-TW" altLang="en-US" sz="1600" dirty="0"/>
              <a:t>資通</a:t>
            </a:r>
          </a:p>
          <a:p>
            <a:r>
              <a:rPr lang="zh-TW" altLang="en-US" sz="1600" dirty="0"/>
              <a:t>    安全維護計畫，或違反第十六條第六項或第十七條第四項所定辦法中</a:t>
            </a:r>
          </a:p>
          <a:p>
            <a:r>
              <a:rPr lang="zh-TW" altLang="en-US" sz="1600" dirty="0"/>
              <a:t>    有關資通安全維護計畫</a:t>
            </a:r>
            <a:r>
              <a:rPr lang="zh-TW" altLang="en-US" sz="1600" b="1" dirty="0">
                <a:solidFill>
                  <a:srgbClr val="FF0000"/>
                </a:solidFill>
                <a:effectLst>
                  <a:outerShdw blurRad="38100" dist="38100" dir="2700000" algn="tl">
                    <a:srgbClr val="000000">
                      <a:alpha val="43137"/>
                    </a:srgbClr>
                  </a:outerShdw>
                </a:effectLst>
              </a:rPr>
              <a:t>必要事項</a:t>
            </a:r>
            <a:r>
              <a:rPr lang="zh-TW" altLang="en-US" sz="1600" dirty="0"/>
              <a:t>之規定。</a:t>
            </a:r>
          </a:p>
          <a:p>
            <a:endParaRPr lang="en-US" altLang="zh-TW" sz="1600" dirty="0"/>
          </a:p>
          <a:p>
            <a:r>
              <a:rPr lang="zh-TW" altLang="en-US" sz="1600" dirty="0"/>
              <a:t>二、未依第十六條第三項或第十七條第二項規定，向中央目的事業主管機</a:t>
            </a:r>
          </a:p>
          <a:p>
            <a:r>
              <a:rPr lang="zh-TW" altLang="en-US" sz="1600" dirty="0"/>
              <a:t>    關</a:t>
            </a:r>
            <a:r>
              <a:rPr lang="zh-TW" altLang="en-US" sz="1600" b="1" dirty="0">
                <a:solidFill>
                  <a:srgbClr val="FF0000"/>
                </a:solidFill>
                <a:effectLst>
                  <a:outerShdw blurRad="38100" dist="38100" dir="2700000" algn="tl">
                    <a:srgbClr val="000000">
                      <a:alpha val="43137"/>
                    </a:srgbClr>
                  </a:outerShdw>
                </a:effectLst>
              </a:rPr>
              <a:t>提出資通安全維護計畫</a:t>
            </a:r>
            <a:r>
              <a:rPr lang="zh-TW" altLang="en-US" sz="1600" dirty="0"/>
              <a:t>之實施情形，或違反第十六條第六項或第十</a:t>
            </a:r>
          </a:p>
          <a:p>
            <a:r>
              <a:rPr lang="zh-TW" altLang="en-US" sz="1600" dirty="0"/>
              <a:t>    七條第四項所定辦法中有關資通安全維護計畫</a:t>
            </a:r>
            <a:r>
              <a:rPr lang="zh-TW" altLang="en-US" sz="1600" b="1" dirty="0">
                <a:solidFill>
                  <a:srgbClr val="FF0000"/>
                </a:solidFill>
                <a:effectLst>
                  <a:outerShdw blurRad="38100" dist="38100" dir="2700000" algn="tl">
                    <a:srgbClr val="000000">
                      <a:alpha val="43137"/>
                    </a:srgbClr>
                  </a:outerShdw>
                </a:effectLst>
              </a:rPr>
              <a:t>實施情形</a:t>
            </a:r>
            <a:r>
              <a:rPr lang="zh-TW" altLang="en-US" sz="1600" dirty="0"/>
              <a:t>提出之規定。</a:t>
            </a:r>
          </a:p>
          <a:p>
            <a:endParaRPr lang="en-US" altLang="zh-TW" sz="1600" dirty="0"/>
          </a:p>
          <a:p>
            <a:r>
              <a:rPr lang="zh-TW" altLang="en-US" sz="1600" dirty="0"/>
              <a:t>三、未依第七條第三項、第十六條第五項或第十七條第三項規定，</a:t>
            </a:r>
            <a:r>
              <a:rPr lang="zh-TW" altLang="en-US" sz="1600" b="1" dirty="0">
                <a:solidFill>
                  <a:srgbClr val="FF0000"/>
                </a:solidFill>
                <a:effectLst>
                  <a:outerShdw blurRad="38100" dist="38100" dir="2700000" algn="tl">
                    <a:srgbClr val="000000">
                      <a:alpha val="43137"/>
                    </a:srgbClr>
                  </a:outerShdw>
                </a:effectLst>
              </a:rPr>
              <a:t>提出改</a:t>
            </a:r>
          </a:p>
          <a:p>
            <a:r>
              <a:rPr lang="zh-TW" altLang="en-US" sz="1600" b="1" dirty="0">
                <a:solidFill>
                  <a:srgbClr val="FF0000"/>
                </a:solidFill>
                <a:effectLst>
                  <a:outerShdw blurRad="38100" dist="38100" dir="2700000" algn="tl">
                    <a:srgbClr val="000000">
                      <a:alpha val="43137"/>
                    </a:srgbClr>
                  </a:outerShdw>
                </a:effectLst>
              </a:rPr>
              <a:t>    善報告送交主管機關、中央目的事業主管機關</a:t>
            </a:r>
            <a:r>
              <a:rPr lang="zh-TW" altLang="en-US" sz="1600" dirty="0"/>
              <a:t>，或違反第十六條第六</a:t>
            </a:r>
          </a:p>
          <a:p>
            <a:r>
              <a:rPr lang="zh-TW" altLang="en-US" sz="1600" dirty="0"/>
              <a:t>    項或第十七條第四項所定辦法中有關</a:t>
            </a:r>
            <a:r>
              <a:rPr lang="zh-TW" altLang="en-US" sz="1600" b="1" dirty="0">
                <a:solidFill>
                  <a:srgbClr val="FF0000"/>
                </a:solidFill>
                <a:effectLst>
                  <a:outerShdw blurRad="38100" dist="38100" dir="2700000" algn="tl">
                    <a:srgbClr val="000000">
                      <a:alpha val="43137"/>
                    </a:srgbClr>
                  </a:outerShdw>
                </a:effectLst>
              </a:rPr>
              <a:t>改善報告提出</a:t>
            </a:r>
            <a:r>
              <a:rPr lang="zh-TW" altLang="en-US" sz="1600" dirty="0"/>
              <a:t>之規定。</a:t>
            </a:r>
          </a:p>
          <a:p>
            <a:endParaRPr lang="en-US" altLang="zh-TW" sz="1600" dirty="0"/>
          </a:p>
          <a:p>
            <a:r>
              <a:rPr lang="zh-TW" altLang="en-US" sz="1600" dirty="0"/>
              <a:t>四、未依第十八條第一項規定，</a:t>
            </a:r>
            <a:r>
              <a:rPr lang="zh-TW" altLang="en-US" sz="1600" dirty="0">
                <a:solidFill>
                  <a:srgbClr val="FF0000"/>
                </a:solidFill>
                <a:effectLst>
                  <a:outerShdw blurRad="38100" dist="38100" dir="2700000" algn="tl">
                    <a:srgbClr val="000000">
                      <a:alpha val="43137"/>
                    </a:srgbClr>
                  </a:outerShdw>
                </a:effectLst>
              </a:rPr>
              <a:t>訂定資通安全事件之通報及應變機制</a:t>
            </a:r>
            <a:r>
              <a:rPr lang="zh-TW" altLang="en-US" sz="1600" dirty="0"/>
              <a:t>，或</a:t>
            </a:r>
          </a:p>
          <a:p>
            <a:r>
              <a:rPr lang="zh-TW" altLang="en-US" sz="1600" dirty="0"/>
              <a:t>    違反第十八條第四項所定辦法中有關通報及應變機制</a:t>
            </a:r>
            <a:r>
              <a:rPr lang="zh-TW" altLang="en-US" sz="1600" b="1" dirty="0">
                <a:solidFill>
                  <a:srgbClr val="FF0000"/>
                </a:solidFill>
                <a:effectLst>
                  <a:outerShdw blurRad="38100" dist="38100" dir="2700000" algn="tl">
                    <a:srgbClr val="000000">
                      <a:alpha val="43137"/>
                    </a:srgbClr>
                  </a:outerShdw>
                </a:effectLst>
              </a:rPr>
              <a:t>必要事項</a:t>
            </a:r>
            <a:r>
              <a:rPr lang="zh-TW" altLang="en-US" sz="1600" dirty="0"/>
              <a:t>之規定</a:t>
            </a:r>
          </a:p>
          <a:p>
            <a:r>
              <a:rPr lang="zh-TW" altLang="en-US" sz="1600" dirty="0"/>
              <a:t>    。</a:t>
            </a:r>
          </a:p>
          <a:p>
            <a:endParaRPr lang="en-US" altLang="zh-TW" sz="1600" dirty="0"/>
          </a:p>
          <a:p>
            <a:r>
              <a:rPr lang="zh-TW" altLang="en-US" sz="1600" dirty="0"/>
              <a:t>五、未依第十八條第三項規定，向中央目的事業主管機關或主管機關提出</a:t>
            </a:r>
          </a:p>
          <a:p>
            <a:r>
              <a:rPr lang="zh-TW" altLang="en-US" sz="1600" dirty="0"/>
              <a:t>    資通安全事件之</a:t>
            </a:r>
            <a:r>
              <a:rPr lang="zh-TW" altLang="en-US" sz="1600" b="1" dirty="0">
                <a:solidFill>
                  <a:srgbClr val="FF0000"/>
                </a:solidFill>
                <a:effectLst>
                  <a:outerShdw blurRad="38100" dist="38100" dir="2700000" algn="tl">
                    <a:srgbClr val="000000">
                      <a:alpha val="43137"/>
                    </a:srgbClr>
                  </a:outerShdw>
                </a:effectLst>
              </a:rPr>
              <a:t>調查、處理及改善報告</a:t>
            </a:r>
            <a:r>
              <a:rPr lang="zh-TW" altLang="en-US" sz="1600" dirty="0"/>
              <a:t>，或違反第十八條第四項所定</a:t>
            </a:r>
          </a:p>
          <a:p>
            <a:r>
              <a:rPr lang="zh-TW" altLang="en-US" sz="1600" dirty="0"/>
              <a:t>    辦法中有關報告提出之規定。</a:t>
            </a:r>
          </a:p>
          <a:p>
            <a:endParaRPr lang="en-US" altLang="zh-TW" sz="1600" dirty="0"/>
          </a:p>
          <a:p>
            <a:r>
              <a:rPr lang="zh-TW" altLang="en-US" sz="1600" dirty="0"/>
              <a:t>六、違反第十八條第四項所定辦法中有關</a:t>
            </a:r>
            <a:r>
              <a:rPr lang="zh-TW" altLang="en-US" sz="1600" b="1" dirty="0">
                <a:solidFill>
                  <a:srgbClr val="FF0000"/>
                </a:solidFill>
                <a:effectLst>
                  <a:outerShdw blurRad="38100" dist="38100" dir="2700000" algn="tl">
                    <a:srgbClr val="000000">
                      <a:alpha val="43137"/>
                    </a:srgbClr>
                  </a:outerShdw>
                </a:effectLst>
              </a:rPr>
              <a:t>通報內容</a:t>
            </a:r>
            <a:r>
              <a:rPr lang="zh-TW" altLang="en-US" sz="1600" dirty="0"/>
              <a:t>之規定。</a:t>
            </a:r>
          </a:p>
        </p:txBody>
      </p:sp>
    </p:spTree>
    <p:extLst>
      <p:ext uri="{BB962C8B-B14F-4D97-AF65-F5344CB8AC3E}">
        <p14:creationId xmlns:p14="http://schemas.microsoft.com/office/powerpoint/2010/main" val="1028703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9859DDF3-2B8B-42BB-A832-ABCD446F78B6}"/>
              </a:ext>
            </a:extLst>
          </p:cNvPr>
          <p:cNvSpPr txBox="1"/>
          <p:nvPr/>
        </p:nvSpPr>
        <p:spPr>
          <a:xfrm>
            <a:off x="764704" y="2828835"/>
            <a:ext cx="7614592" cy="1200329"/>
          </a:xfrm>
          <a:prstGeom prst="rect">
            <a:avLst/>
          </a:prstGeom>
          <a:noFill/>
        </p:spPr>
        <p:txBody>
          <a:bodyPr wrap="square">
            <a:spAutoFit/>
          </a:bodyPr>
          <a:lstStyle/>
          <a:p>
            <a:r>
              <a:rPr lang="zh-TW" altLang="en-US" dirty="0"/>
              <a:t>第 </a:t>
            </a:r>
            <a:r>
              <a:rPr lang="en-US" altLang="zh-TW" dirty="0"/>
              <a:t>21 </a:t>
            </a:r>
            <a:r>
              <a:rPr lang="zh-TW" altLang="en-US" dirty="0"/>
              <a:t>條</a:t>
            </a:r>
          </a:p>
          <a:p>
            <a:r>
              <a:rPr lang="zh-TW" altLang="en-US" dirty="0"/>
              <a:t>特定非公務機關未依第十八條第二項規定，</a:t>
            </a:r>
            <a:r>
              <a:rPr lang="zh-TW" altLang="en-US" b="1" dirty="0">
                <a:solidFill>
                  <a:srgbClr val="FF0000"/>
                </a:solidFill>
                <a:effectLst>
                  <a:outerShdw blurRad="38100" dist="38100" dir="2700000" algn="tl">
                    <a:srgbClr val="000000">
                      <a:alpha val="43137"/>
                    </a:srgbClr>
                  </a:outerShdw>
                </a:effectLst>
              </a:rPr>
              <a:t>通報</a:t>
            </a:r>
            <a:r>
              <a:rPr lang="zh-TW" altLang="en-US" dirty="0"/>
              <a:t>資通安全事件，由中央目</a:t>
            </a:r>
          </a:p>
          <a:p>
            <a:r>
              <a:rPr lang="zh-TW" altLang="en-US" dirty="0"/>
              <a:t>的事業主管機關處新臺幣</a:t>
            </a:r>
            <a:r>
              <a:rPr lang="zh-TW" altLang="en-US" b="1" dirty="0">
                <a:solidFill>
                  <a:srgbClr val="FF0000"/>
                </a:solidFill>
                <a:effectLst>
                  <a:outerShdw blurRad="38100" dist="38100" dir="2700000" algn="tl">
                    <a:srgbClr val="000000">
                      <a:alpha val="43137"/>
                    </a:srgbClr>
                  </a:outerShdw>
                </a:effectLst>
              </a:rPr>
              <a:t>三十萬元以上五百萬元以下</a:t>
            </a:r>
            <a:r>
              <a:rPr lang="zh-TW" altLang="en-US" dirty="0"/>
              <a:t>罰鍰，並令限期改正</a:t>
            </a:r>
          </a:p>
          <a:p>
            <a:r>
              <a:rPr lang="zh-TW" altLang="en-US" dirty="0"/>
              <a:t>；屆期</a:t>
            </a:r>
            <a:r>
              <a:rPr lang="zh-TW" altLang="en-US" b="1" dirty="0">
                <a:solidFill>
                  <a:srgbClr val="FF0000"/>
                </a:solidFill>
                <a:effectLst>
                  <a:outerShdw blurRad="38100" dist="38100" dir="2700000" algn="tl">
                    <a:srgbClr val="000000">
                      <a:alpha val="43137"/>
                    </a:srgbClr>
                  </a:outerShdw>
                </a:effectLst>
              </a:rPr>
              <a:t>未改正者，按次處罰之</a:t>
            </a:r>
            <a:r>
              <a:rPr lang="zh-TW" altLang="en-US" dirty="0"/>
              <a:t>。</a:t>
            </a:r>
          </a:p>
        </p:txBody>
      </p:sp>
    </p:spTree>
    <p:extLst>
      <p:ext uri="{BB962C8B-B14F-4D97-AF65-F5344CB8AC3E}">
        <p14:creationId xmlns:p14="http://schemas.microsoft.com/office/powerpoint/2010/main" val="478825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365104"/>
            <a:ext cx="9144000" cy="11521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tx1"/>
                </a:solidFill>
                <a:effectLst>
                  <a:outerShdw blurRad="38100" dist="38100" dir="2700000" algn="tl">
                    <a:srgbClr val="000000">
                      <a:alpha val="43137"/>
                    </a:srgbClr>
                  </a:outerShdw>
                </a:effectLst>
              </a:rPr>
              <a:t>資通安全管理法   施行細則</a:t>
            </a:r>
          </a:p>
        </p:txBody>
      </p:sp>
    </p:spTree>
    <p:extLst>
      <p:ext uri="{BB962C8B-B14F-4D97-AF65-F5344CB8AC3E}">
        <p14:creationId xmlns:p14="http://schemas.microsoft.com/office/powerpoint/2010/main" val="2316748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1080" y="836712"/>
            <a:ext cx="7039272" cy="830997"/>
          </a:xfrm>
          <a:prstGeom prst="rect">
            <a:avLst/>
          </a:prstGeom>
        </p:spPr>
        <p:txBody>
          <a:bodyPr wrap="square">
            <a:spAutoFit/>
          </a:bodyPr>
          <a:lstStyle/>
          <a:p>
            <a:r>
              <a:rPr lang="zh-TW" altLang="en-US" sz="2400" dirty="0"/>
              <a:t>法規名稱：資通安全管理法施行細則 </a:t>
            </a:r>
            <a:r>
              <a:rPr lang="en-US" altLang="zh-TW" sz="2400" b="1" dirty="0">
                <a:effectLst>
                  <a:outerShdw blurRad="38100" dist="38100" dir="2700000" algn="tl">
                    <a:srgbClr val="000000">
                      <a:alpha val="43137"/>
                    </a:srgbClr>
                  </a:outerShdw>
                </a:effectLst>
              </a:rPr>
              <a:t>(</a:t>
            </a:r>
            <a:r>
              <a:rPr lang="zh-TW" altLang="en-US" sz="2400" b="1" dirty="0">
                <a:effectLst>
                  <a:outerShdw blurRad="38100" dist="38100" dir="2700000" algn="tl">
                    <a:srgbClr val="000000">
                      <a:alpha val="43137"/>
                    </a:srgbClr>
                  </a:outerShdw>
                </a:effectLst>
              </a:rPr>
              <a:t>共</a:t>
            </a:r>
            <a:r>
              <a:rPr lang="en-US" altLang="zh-TW" sz="2400" b="1" dirty="0">
                <a:effectLst>
                  <a:outerShdw blurRad="38100" dist="38100" dir="2700000" algn="tl">
                    <a:srgbClr val="000000">
                      <a:alpha val="43137"/>
                    </a:srgbClr>
                  </a:outerShdw>
                </a:effectLst>
              </a:rPr>
              <a:t>13 </a:t>
            </a:r>
            <a:r>
              <a:rPr lang="zh-TW" altLang="en-US" sz="2400" b="1" dirty="0">
                <a:effectLst>
                  <a:outerShdw blurRad="38100" dist="38100" dir="2700000" algn="tl">
                    <a:srgbClr val="000000">
                      <a:alpha val="43137"/>
                    </a:srgbClr>
                  </a:outerShdw>
                </a:effectLst>
              </a:rPr>
              <a:t>條</a:t>
            </a:r>
            <a:r>
              <a:rPr lang="en-US" altLang="zh-TW" sz="2400" b="1" dirty="0">
                <a:effectLst>
                  <a:outerShdw blurRad="38100" dist="38100" dir="2700000" algn="tl">
                    <a:srgbClr val="000000">
                      <a:alpha val="43137"/>
                    </a:srgbClr>
                  </a:outerShdw>
                </a:effectLst>
              </a:rPr>
              <a:t>)</a:t>
            </a:r>
          </a:p>
          <a:p>
            <a:r>
              <a:rPr lang="zh-TW" altLang="en-US" sz="2400" dirty="0"/>
              <a:t>發布日期：民國 </a:t>
            </a:r>
            <a:r>
              <a:rPr lang="en-US" altLang="zh-TW" sz="2400" dirty="0"/>
              <a:t>107 </a:t>
            </a:r>
            <a:r>
              <a:rPr lang="zh-TW" altLang="en-US" sz="2400" dirty="0"/>
              <a:t>年 </a:t>
            </a:r>
            <a:r>
              <a:rPr lang="en-US" altLang="zh-TW" sz="2400" dirty="0"/>
              <a:t>11 </a:t>
            </a:r>
            <a:r>
              <a:rPr lang="zh-TW" altLang="en-US" sz="2400" dirty="0"/>
              <a:t>月 </a:t>
            </a:r>
            <a:r>
              <a:rPr lang="en-US" altLang="zh-TW" sz="2400" dirty="0"/>
              <a:t>21 </a:t>
            </a:r>
            <a:r>
              <a:rPr lang="zh-TW" altLang="en-US" sz="2400" dirty="0"/>
              <a:t>日</a:t>
            </a:r>
          </a:p>
        </p:txBody>
      </p:sp>
      <p:sp>
        <p:nvSpPr>
          <p:cNvPr id="4" name="矩形 3"/>
          <p:cNvSpPr/>
          <p:nvPr/>
        </p:nvSpPr>
        <p:spPr>
          <a:xfrm>
            <a:off x="701844" y="6309320"/>
            <a:ext cx="6408712" cy="369332"/>
          </a:xfrm>
          <a:prstGeom prst="rect">
            <a:avLst/>
          </a:prstGeom>
        </p:spPr>
        <p:txBody>
          <a:bodyPr wrap="square">
            <a:spAutoFit/>
          </a:bodyPr>
          <a:lstStyle/>
          <a:p>
            <a:r>
              <a:rPr lang="en-US" altLang="zh-TW" b="1" dirty="0">
                <a:effectLst>
                  <a:outerShdw blurRad="38100" dist="38100" dir="2700000" algn="tl">
                    <a:srgbClr val="000000">
                      <a:alpha val="43137"/>
                    </a:srgbClr>
                  </a:outerShdw>
                </a:effectLst>
              </a:rPr>
              <a:t>https://law.moj.gov.tw/LawClass/LawAll.aspx?pcode=A0030303</a:t>
            </a:r>
            <a:endParaRPr lang="zh-TW" altLang="en-US" b="1" dirty="0">
              <a:effectLst>
                <a:outerShdw blurRad="38100" dist="38100" dir="2700000" algn="tl">
                  <a:srgbClr val="000000">
                    <a:alpha val="43137"/>
                  </a:srgbClr>
                </a:outerShdw>
              </a:effectLst>
            </a:endParaRPr>
          </a:p>
        </p:txBody>
      </p:sp>
      <p:sp>
        <p:nvSpPr>
          <p:cNvPr id="5" name="矩形 4"/>
          <p:cNvSpPr/>
          <p:nvPr/>
        </p:nvSpPr>
        <p:spPr>
          <a:xfrm>
            <a:off x="611560" y="1988840"/>
            <a:ext cx="8352928" cy="3693319"/>
          </a:xfrm>
          <a:prstGeom prst="rect">
            <a:avLst/>
          </a:prstGeom>
        </p:spPr>
        <p:txBody>
          <a:bodyPr wrap="square">
            <a:spAutoFit/>
          </a:bodyPr>
          <a:lstStyle/>
          <a:p>
            <a:r>
              <a:rPr lang="zh-TW" altLang="en-US" dirty="0"/>
              <a:t>第 </a:t>
            </a:r>
            <a:r>
              <a:rPr lang="en-US" altLang="zh-TW" dirty="0"/>
              <a:t>1 </a:t>
            </a:r>
            <a:r>
              <a:rPr lang="zh-TW" altLang="en-US" dirty="0"/>
              <a:t>條</a:t>
            </a:r>
            <a:r>
              <a:rPr lang="en-US" altLang="zh-TW" dirty="0"/>
              <a:t>:</a:t>
            </a:r>
            <a:r>
              <a:rPr lang="zh-TW" altLang="en-US" dirty="0"/>
              <a:t>本細則依</a:t>
            </a:r>
            <a:r>
              <a:rPr lang="zh-TW" altLang="en-US" b="1" dirty="0">
                <a:solidFill>
                  <a:srgbClr val="FF0000"/>
                </a:solidFill>
                <a:effectLst>
                  <a:outerShdw blurRad="38100" dist="38100" dir="2700000" algn="tl">
                    <a:srgbClr val="000000">
                      <a:alpha val="43137"/>
                    </a:srgbClr>
                  </a:outerShdw>
                </a:effectLst>
              </a:rPr>
              <a:t>資通安全管理法</a:t>
            </a:r>
            <a:r>
              <a:rPr lang="zh-TW" altLang="en-US" dirty="0"/>
              <a:t>（以下簡稱本法）第二十二條規定訂定之。</a:t>
            </a:r>
          </a:p>
          <a:p>
            <a:endParaRPr lang="en-US" altLang="zh-TW" dirty="0"/>
          </a:p>
          <a:p>
            <a:r>
              <a:rPr lang="zh-TW" altLang="en-US" dirty="0"/>
              <a:t>第 </a:t>
            </a:r>
            <a:r>
              <a:rPr lang="en-US" altLang="zh-TW" dirty="0"/>
              <a:t>2 </a:t>
            </a:r>
            <a:r>
              <a:rPr lang="zh-TW" altLang="en-US" dirty="0"/>
              <a:t>條</a:t>
            </a:r>
          </a:p>
          <a:p>
            <a:r>
              <a:rPr lang="zh-TW" altLang="en-US" dirty="0"/>
              <a:t>本法第三條第五款所稱</a:t>
            </a:r>
            <a:r>
              <a:rPr lang="zh-TW" altLang="en-US" b="1" dirty="0">
                <a:solidFill>
                  <a:srgbClr val="FF0000"/>
                </a:solidFill>
                <a:effectLst>
                  <a:outerShdw blurRad="38100" dist="38100" dir="2700000" algn="tl">
                    <a:srgbClr val="000000">
                      <a:alpha val="43137"/>
                    </a:srgbClr>
                  </a:outerShdw>
                </a:effectLst>
              </a:rPr>
              <a:t>軍事機關</a:t>
            </a:r>
            <a:r>
              <a:rPr lang="zh-TW" altLang="en-US" dirty="0"/>
              <a:t>，指國防部及其所屬機關（構）、部隊、學校；所稱</a:t>
            </a:r>
            <a:r>
              <a:rPr lang="zh-TW" altLang="en-US" b="1" dirty="0">
                <a:solidFill>
                  <a:srgbClr val="FF0000"/>
                </a:solidFill>
                <a:effectLst>
                  <a:outerShdw blurRad="38100" dist="38100" dir="2700000" algn="tl">
                    <a:srgbClr val="000000">
                      <a:alpha val="43137"/>
                    </a:srgbClr>
                  </a:outerShdw>
                </a:effectLst>
              </a:rPr>
              <a:t>情報機關</a:t>
            </a:r>
            <a:r>
              <a:rPr lang="zh-TW" altLang="en-US" dirty="0"/>
              <a:t>，指國家情報工作法第三條第一項第一款及第二項規定之機關。</a:t>
            </a:r>
            <a:endParaRPr lang="en-US" altLang="zh-TW" dirty="0"/>
          </a:p>
          <a:p>
            <a:endParaRPr lang="en-US" altLang="zh-TW" dirty="0"/>
          </a:p>
          <a:p>
            <a:r>
              <a:rPr lang="zh-TW" altLang="en-US" dirty="0"/>
              <a:t>第 </a:t>
            </a:r>
            <a:r>
              <a:rPr lang="en-US" altLang="zh-TW" dirty="0"/>
              <a:t>12 </a:t>
            </a:r>
            <a:r>
              <a:rPr lang="zh-TW" altLang="en-US" dirty="0"/>
              <a:t>條</a:t>
            </a:r>
          </a:p>
          <a:p>
            <a:r>
              <a:rPr lang="zh-TW" altLang="en-US" dirty="0"/>
              <a:t>特定非公務機關之業務涉及數中央目的事業主管機關之權責者，主管機關</a:t>
            </a:r>
            <a:br>
              <a:rPr lang="zh-TW" altLang="en-US" dirty="0"/>
            </a:br>
            <a:r>
              <a:rPr lang="zh-TW" altLang="en-US" dirty="0"/>
              <a:t>得協調指定一個以上之中央目的事業主管機關，單獨或共同辦理本法所定</a:t>
            </a:r>
            <a:br>
              <a:rPr lang="zh-TW" altLang="en-US" dirty="0"/>
            </a:br>
            <a:r>
              <a:rPr lang="zh-TW" altLang="en-US" dirty="0"/>
              <a:t>中央目的事業主管機關應辦理之事項。</a:t>
            </a:r>
            <a:endParaRPr lang="en-US" altLang="zh-TW" dirty="0"/>
          </a:p>
          <a:p>
            <a:endParaRPr lang="zh-TW" altLang="en-US" dirty="0"/>
          </a:p>
          <a:p>
            <a:r>
              <a:rPr lang="zh-TW" altLang="en-US" dirty="0"/>
              <a:t>第 </a:t>
            </a:r>
            <a:r>
              <a:rPr lang="en-US" altLang="zh-TW" dirty="0"/>
              <a:t>13 </a:t>
            </a:r>
            <a:r>
              <a:rPr lang="zh-TW" altLang="en-US" dirty="0"/>
              <a:t>條</a:t>
            </a:r>
          </a:p>
          <a:p>
            <a:r>
              <a:rPr lang="zh-TW" altLang="en-US" dirty="0"/>
              <a:t>本細則之施行日期，由主管機關定之。</a:t>
            </a:r>
          </a:p>
        </p:txBody>
      </p:sp>
    </p:spTree>
    <p:extLst>
      <p:ext uri="{BB962C8B-B14F-4D97-AF65-F5344CB8AC3E}">
        <p14:creationId xmlns:p14="http://schemas.microsoft.com/office/powerpoint/2010/main" val="1949628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8104" y="122476"/>
            <a:ext cx="3467616" cy="584775"/>
          </a:xfrm>
          <a:prstGeom prst="rect">
            <a:avLst/>
          </a:prstGeom>
        </p:spPr>
        <p:txBody>
          <a:bodyPr wrap="none">
            <a:spAutoFit/>
          </a:bodyPr>
          <a:lstStyle/>
          <a:p>
            <a:r>
              <a:rPr lang="zh-TW" altLang="en-US" sz="3200" b="1" dirty="0">
                <a:effectLst>
                  <a:outerShdw blurRad="38100" dist="38100" dir="2700000" algn="tl">
                    <a:srgbClr val="000000">
                      <a:alpha val="43137"/>
                    </a:srgbClr>
                  </a:outerShdw>
                </a:effectLst>
              </a:rPr>
              <a:t>資通安全</a:t>
            </a:r>
            <a:r>
              <a:rPr lang="zh-TW" altLang="en-US" sz="3200" b="1" dirty="0">
                <a:solidFill>
                  <a:srgbClr val="FF0000"/>
                </a:solidFill>
                <a:effectLst>
                  <a:outerShdw blurRad="38100" dist="38100" dir="2700000" algn="tl">
                    <a:srgbClr val="000000">
                      <a:alpha val="43137"/>
                    </a:srgbClr>
                  </a:outerShdw>
                </a:effectLst>
              </a:rPr>
              <a:t>維護</a:t>
            </a:r>
            <a:r>
              <a:rPr lang="zh-TW" altLang="en-US" sz="3200" b="1" dirty="0">
                <a:effectLst>
                  <a:outerShdw blurRad="38100" dist="38100" dir="2700000" algn="tl">
                    <a:srgbClr val="000000">
                      <a:alpha val="43137"/>
                    </a:srgbClr>
                  </a:outerShdw>
                </a:effectLst>
              </a:rPr>
              <a:t>計畫</a:t>
            </a:r>
          </a:p>
        </p:txBody>
      </p:sp>
      <p:sp>
        <p:nvSpPr>
          <p:cNvPr id="3" name="矩形 2"/>
          <p:cNvSpPr/>
          <p:nvPr/>
        </p:nvSpPr>
        <p:spPr>
          <a:xfrm>
            <a:off x="809582" y="1490007"/>
            <a:ext cx="7524836" cy="4185761"/>
          </a:xfrm>
          <a:prstGeom prst="rect">
            <a:avLst/>
          </a:prstGeom>
        </p:spPr>
        <p:txBody>
          <a:bodyPr wrap="square">
            <a:spAutoFit/>
          </a:bodyPr>
          <a:lstStyle/>
          <a:p>
            <a:r>
              <a:rPr lang="zh-TW" altLang="en-US" dirty="0"/>
              <a:t>第</a:t>
            </a:r>
            <a:r>
              <a:rPr lang="en-US" altLang="zh-TW" dirty="0"/>
              <a:t>3</a:t>
            </a:r>
            <a:r>
              <a:rPr lang="zh-TW" altLang="en-US" dirty="0"/>
              <a:t>條</a:t>
            </a:r>
            <a:endParaRPr lang="en-US" altLang="zh-TW" dirty="0"/>
          </a:p>
          <a:p>
            <a:r>
              <a:rPr lang="zh-TW" altLang="en-US" sz="1600" dirty="0"/>
              <a:t>公務機關或特定非公務機關（以下簡稱各機關）依本法第七條第三項、第</a:t>
            </a:r>
          </a:p>
          <a:p>
            <a:r>
              <a:rPr lang="zh-TW" altLang="en-US" sz="1600" dirty="0"/>
              <a:t>十三條第二項、第十六條第五項或第十七條第三項提出改善報告，應針對</a:t>
            </a:r>
          </a:p>
          <a:p>
            <a:r>
              <a:rPr lang="zh-TW" altLang="en-US" sz="1600" dirty="0"/>
              <a:t>資通安全維護計畫實施情形之</a:t>
            </a:r>
            <a:r>
              <a:rPr lang="zh-TW" altLang="en-US" sz="1600" b="1" dirty="0">
                <a:solidFill>
                  <a:srgbClr val="FF0000"/>
                </a:solidFill>
                <a:effectLst>
                  <a:outerShdw blurRad="38100" dist="38100" dir="2700000" algn="tl">
                    <a:srgbClr val="000000">
                      <a:alpha val="43137"/>
                    </a:srgbClr>
                  </a:outerShdw>
                </a:effectLst>
              </a:rPr>
              <a:t>稽核結果提出下列內容</a:t>
            </a:r>
            <a:r>
              <a:rPr lang="zh-TW" altLang="en-US" sz="1600" dirty="0"/>
              <a:t>，並依主管機關、上</a:t>
            </a:r>
          </a:p>
          <a:p>
            <a:r>
              <a:rPr lang="zh-TW" altLang="en-US" sz="1600" dirty="0"/>
              <a:t>級或監督機關或中央目的事業主管機關指定之方式及時間，</a:t>
            </a:r>
            <a:r>
              <a:rPr lang="zh-TW" altLang="en-US" sz="1600" b="1" dirty="0">
                <a:solidFill>
                  <a:srgbClr val="FF0000"/>
                </a:solidFill>
                <a:effectLst>
                  <a:outerShdw blurRad="38100" dist="38100" dir="2700000" algn="tl">
                    <a:srgbClr val="000000">
                      <a:alpha val="43137"/>
                    </a:srgbClr>
                  </a:outerShdw>
                </a:effectLst>
              </a:rPr>
              <a:t>提出改善報告</a:t>
            </a:r>
          </a:p>
          <a:p>
            <a:r>
              <a:rPr lang="zh-TW" altLang="en-US" sz="1600" b="1" dirty="0">
                <a:solidFill>
                  <a:srgbClr val="FF0000"/>
                </a:solidFill>
                <a:effectLst>
                  <a:outerShdw blurRad="38100" dist="38100" dir="2700000" algn="tl">
                    <a:srgbClr val="000000">
                      <a:alpha val="43137"/>
                    </a:srgbClr>
                  </a:outerShdw>
                </a:effectLst>
              </a:rPr>
              <a:t>之執行情形</a:t>
            </a:r>
            <a:r>
              <a:rPr lang="zh-TW" altLang="en-US" sz="1600" dirty="0"/>
              <a:t>：</a:t>
            </a:r>
            <a:endParaRPr lang="en-US" altLang="zh-TW" sz="1600" dirty="0"/>
          </a:p>
          <a:p>
            <a:endParaRPr lang="en-US" altLang="zh-TW" sz="1200" dirty="0"/>
          </a:p>
          <a:p>
            <a:r>
              <a:rPr lang="zh-TW" altLang="en-US" b="0" i="0" dirty="0">
                <a:solidFill>
                  <a:srgbClr val="000000"/>
                </a:solidFill>
                <a:effectLst/>
                <a:latin typeface="細明體" panose="02020509000000000000" pitchFamily="49" charset="-120"/>
                <a:ea typeface="細明體" panose="02020509000000000000" pitchFamily="49" charset="-120"/>
              </a:rPr>
              <a:t>一、</a:t>
            </a:r>
            <a:r>
              <a:rPr lang="zh-TW" altLang="en-US" b="1" i="0" dirty="0">
                <a:solidFill>
                  <a:srgbClr val="FF0000"/>
                </a:solidFill>
                <a:effectLst>
                  <a:outerShdw blurRad="38100" dist="38100" dir="2700000" algn="tl">
                    <a:srgbClr val="000000">
                      <a:alpha val="43137"/>
                    </a:srgbClr>
                  </a:outerShdw>
                </a:effectLst>
                <a:latin typeface="細明體" panose="02020509000000000000" pitchFamily="49" charset="-120"/>
                <a:ea typeface="細明體" panose="02020509000000000000" pitchFamily="49" charset="-120"/>
              </a:rPr>
              <a:t>缺失或待改善</a:t>
            </a:r>
            <a:r>
              <a:rPr lang="zh-TW" altLang="en-US" b="0" i="0" dirty="0">
                <a:solidFill>
                  <a:srgbClr val="000000"/>
                </a:solidFill>
                <a:effectLst/>
                <a:latin typeface="細明體" panose="02020509000000000000" pitchFamily="49" charset="-120"/>
                <a:ea typeface="細明體" panose="02020509000000000000" pitchFamily="49" charset="-120"/>
              </a:rPr>
              <a:t>之項目及內容。</a:t>
            </a:r>
            <a:br>
              <a:rPr lang="zh-TW" altLang="en-US" dirty="0"/>
            </a:br>
            <a:endParaRPr lang="en-US" altLang="zh-TW" dirty="0"/>
          </a:p>
          <a:p>
            <a:r>
              <a:rPr lang="zh-TW" altLang="en-US" b="0" i="0" dirty="0">
                <a:solidFill>
                  <a:srgbClr val="000000"/>
                </a:solidFill>
                <a:effectLst/>
                <a:latin typeface="細明體" panose="02020509000000000000" pitchFamily="49" charset="-120"/>
                <a:ea typeface="細明體" panose="02020509000000000000" pitchFamily="49" charset="-120"/>
              </a:rPr>
              <a:t>二、發生</a:t>
            </a:r>
            <a:r>
              <a:rPr lang="zh-TW" altLang="en-US" b="1" i="0" dirty="0">
                <a:solidFill>
                  <a:srgbClr val="FF0000"/>
                </a:solidFill>
                <a:effectLst>
                  <a:outerShdw blurRad="38100" dist="38100" dir="2700000" algn="tl">
                    <a:srgbClr val="000000">
                      <a:alpha val="43137"/>
                    </a:srgbClr>
                  </a:outerShdw>
                </a:effectLst>
                <a:latin typeface="細明體" panose="02020509000000000000" pitchFamily="49" charset="-120"/>
                <a:ea typeface="細明體" panose="02020509000000000000" pitchFamily="49" charset="-120"/>
              </a:rPr>
              <a:t>原因</a:t>
            </a:r>
            <a:r>
              <a:rPr lang="zh-TW" altLang="en-US" b="0" i="0" dirty="0">
                <a:solidFill>
                  <a:srgbClr val="000000"/>
                </a:solidFill>
                <a:effectLst/>
                <a:latin typeface="細明體" panose="02020509000000000000" pitchFamily="49" charset="-120"/>
                <a:ea typeface="細明體" panose="02020509000000000000" pitchFamily="49" charset="-120"/>
              </a:rPr>
              <a:t>。</a:t>
            </a:r>
            <a:br>
              <a:rPr lang="zh-TW" altLang="en-US" dirty="0"/>
            </a:br>
            <a:endParaRPr lang="en-US" altLang="zh-TW" dirty="0"/>
          </a:p>
          <a:p>
            <a:r>
              <a:rPr lang="zh-TW" altLang="en-US" b="0" i="0" dirty="0">
                <a:solidFill>
                  <a:srgbClr val="000000"/>
                </a:solidFill>
                <a:effectLst/>
                <a:latin typeface="細明體" panose="02020509000000000000" pitchFamily="49" charset="-120"/>
                <a:ea typeface="細明體" panose="02020509000000000000" pitchFamily="49" charset="-120"/>
              </a:rPr>
              <a:t>三、為改正缺失或補強待改善項目所採取</a:t>
            </a:r>
            <a:r>
              <a:rPr lang="zh-TW" altLang="en-US" b="1" i="0" dirty="0">
                <a:solidFill>
                  <a:srgbClr val="FF0000"/>
                </a:solidFill>
                <a:effectLst>
                  <a:outerShdw blurRad="38100" dist="38100" dir="2700000" algn="tl">
                    <a:srgbClr val="000000">
                      <a:alpha val="43137"/>
                    </a:srgbClr>
                  </a:outerShdw>
                </a:effectLst>
                <a:latin typeface="細明體" panose="02020509000000000000" pitchFamily="49" charset="-120"/>
                <a:ea typeface="細明體" panose="02020509000000000000" pitchFamily="49" charset="-120"/>
              </a:rPr>
              <a:t>管理、技術、人力或資源</a:t>
            </a:r>
            <a:r>
              <a:rPr lang="zh-TW" altLang="en-US" b="0" i="0" dirty="0">
                <a:solidFill>
                  <a:srgbClr val="000000"/>
                </a:solidFill>
                <a:effectLst/>
                <a:latin typeface="細明體" panose="02020509000000000000" pitchFamily="49" charset="-120"/>
                <a:ea typeface="細明體" panose="02020509000000000000" pitchFamily="49" charset="-120"/>
              </a:rPr>
              <a:t>等層面</a:t>
            </a:r>
            <a:br>
              <a:rPr lang="zh-TW" altLang="en-US" dirty="0"/>
            </a:br>
            <a:r>
              <a:rPr lang="zh-TW" altLang="en-US" dirty="0"/>
              <a:t>         </a:t>
            </a:r>
            <a:r>
              <a:rPr lang="zh-TW" altLang="en-US" b="0" i="0" dirty="0">
                <a:solidFill>
                  <a:srgbClr val="000000"/>
                </a:solidFill>
                <a:effectLst/>
                <a:latin typeface="細明體" panose="02020509000000000000" pitchFamily="49" charset="-120"/>
                <a:ea typeface="細明體" panose="02020509000000000000" pitchFamily="49" charset="-120"/>
              </a:rPr>
              <a:t>之措施。</a:t>
            </a:r>
            <a:br>
              <a:rPr lang="zh-TW" altLang="en-US" dirty="0"/>
            </a:br>
            <a:endParaRPr lang="en-US" altLang="zh-TW" dirty="0"/>
          </a:p>
          <a:p>
            <a:r>
              <a:rPr lang="zh-TW" altLang="en-US" b="0" i="0" dirty="0">
                <a:solidFill>
                  <a:srgbClr val="000000"/>
                </a:solidFill>
                <a:effectLst/>
                <a:latin typeface="細明體" panose="02020509000000000000" pitchFamily="49" charset="-120"/>
                <a:ea typeface="細明體" panose="02020509000000000000" pitchFamily="49" charset="-120"/>
              </a:rPr>
              <a:t>四、前款措施之預定完成時程及執行進度之</a:t>
            </a:r>
            <a:r>
              <a:rPr lang="zh-TW" altLang="en-US" b="1" i="0" dirty="0">
                <a:solidFill>
                  <a:srgbClr val="FF0000"/>
                </a:solidFill>
                <a:effectLst>
                  <a:outerShdw blurRad="38100" dist="38100" dir="2700000" algn="tl">
                    <a:srgbClr val="000000">
                      <a:alpha val="43137"/>
                    </a:srgbClr>
                  </a:outerShdw>
                </a:effectLst>
                <a:latin typeface="細明體" panose="02020509000000000000" pitchFamily="49" charset="-120"/>
                <a:ea typeface="細明體" panose="02020509000000000000" pitchFamily="49" charset="-120"/>
              </a:rPr>
              <a:t>追蹤方式</a:t>
            </a:r>
            <a:r>
              <a:rPr lang="zh-TW" altLang="en-US" b="0" i="0" dirty="0">
                <a:solidFill>
                  <a:srgbClr val="000000"/>
                </a:solidFill>
                <a:effectLst/>
                <a:latin typeface="細明體" panose="02020509000000000000" pitchFamily="49" charset="-120"/>
                <a:ea typeface="細明體" panose="02020509000000000000" pitchFamily="49" charset="-120"/>
              </a:rPr>
              <a:t>。</a:t>
            </a:r>
            <a:endParaRPr lang="zh-TW" altLang="en-US" dirty="0"/>
          </a:p>
          <a:p>
            <a:endParaRPr lang="en-US" altLang="zh-TW" sz="1200" dirty="0"/>
          </a:p>
        </p:txBody>
      </p:sp>
    </p:spTree>
    <p:extLst>
      <p:ext uri="{BB962C8B-B14F-4D97-AF65-F5344CB8AC3E}">
        <p14:creationId xmlns:p14="http://schemas.microsoft.com/office/powerpoint/2010/main" val="2172415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572" y="181957"/>
            <a:ext cx="7704856" cy="6986528"/>
          </a:xfrm>
          <a:prstGeom prst="rect">
            <a:avLst/>
          </a:prstGeom>
        </p:spPr>
        <p:txBody>
          <a:bodyPr wrap="square">
            <a:spAutoFit/>
          </a:bodyPr>
          <a:lstStyle/>
          <a:p>
            <a:r>
              <a:rPr lang="zh-TW" altLang="en-US" sz="3200" dirty="0"/>
              <a:t>依據我國</a:t>
            </a:r>
            <a:r>
              <a:rPr lang="en-US" altLang="zh-TW" sz="3200" dirty="0"/>
              <a:t>《</a:t>
            </a:r>
            <a:r>
              <a:rPr lang="zh-TW" altLang="en-US" sz="3200" dirty="0"/>
              <a:t>資通安全管理法施行細則</a:t>
            </a:r>
            <a:r>
              <a:rPr lang="en-US" altLang="zh-TW" sz="3200" dirty="0"/>
              <a:t>》</a:t>
            </a:r>
            <a:r>
              <a:rPr lang="zh-TW" altLang="en-US" sz="3200" dirty="0"/>
              <a:t>條文中規定，下列何者「不」是資通安全維護計畫改善報告應</a:t>
            </a:r>
            <a:r>
              <a:rPr lang="en-US" altLang="zh-TW" sz="3200" dirty="0"/>
              <a:t>(</a:t>
            </a:r>
            <a:r>
              <a:rPr lang="zh-TW" altLang="en-US" sz="3200" dirty="0"/>
              <a:t>強制要求</a:t>
            </a:r>
            <a:r>
              <a:rPr lang="en-US" altLang="zh-TW" sz="3200" dirty="0"/>
              <a:t>)</a:t>
            </a:r>
            <a:r>
              <a:rPr lang="zh-TW" altLang="en-US" sz="3200" dirty="0"/>
              <a:t>包括的事項</a:t>
            </a:r>
            <a:r>
              <a:rPr lang="en-US" altLang="zh-TW" sz="3200" dirty="0"/>
              <a:t>?</a:t>
            </a:r>
          </a:p>
          <a:p>
            <a:endParaRPr lang="en-US" altLang="zh-TW" sz="3200" dirty="0"/>
          </a:p>
          <a:p>
            <a:r>
              <a:rPr lang="en-US" altLang="zh-TW" sz="3200" dirty="0"/>
              <a:t>(A)</a:t>
            </a:r>
            <a:r>
              <a:rPr lang="zh-TW" altLang="en-US" sz="3200" dirty="0"/>
              <a:t>缺失或待改善之項目及內容。</a:t>
            </a:r>
            <a:br>
              <a:rPr lang="zh-TW" altLang="en-US" sz="3200" dirty="0"/>
            </a:br>
            <a:endParaRPr lang="en-US" altLang="zh-TW" sz="3200" dirty="0"/>
          </a:p>
          <a:p>
            <a:r>
              <a:rPr lang="en-US" altLang="zh-TW" sz="3200" dirty="0"/>
              <a:t>(B)</a:t>
            </a:r>
            <a:r>
              <a:rPr lang="zh-TW" altLang="en-US" sz="3200" dirty="0"/>
              <a:t>為改正缺失或補強待改善項目所採取</a:t>
            </a:r>
            <a:endParaRPr lang="en-US" altLang="zh-TW" sz="3200" dirty="0"/>
          </a:p>
          <a:p>
            <a:r>
              <a:rPr lang="zh-TW" altLang="en-US" sz="3200" dirty="0"/>
              <a:t>     管理、技術、人力或資源等層面之措施。</a:t>
            </a:r>
            <a:br>
              <a:rPr lang="zh-TW" altLang="en-US" sz="3200" dirty="0"/>
            </a:br>
            <a:endParaRPr lang="en-US" altLang="zh-TW" sz="3200" dirty="0"/>
          </a:p>
          <a:p>
            <a:r>
              <a:rPr lang="en-US" altLang="zh-TW" sz="3200" dirty="0"/>
              <a:t>(C)</a:t>
            </a:r>
            <a:r>
              <a:rPr lang="zh-TW" altLang="en-US" sz="3200" dirty="0"/>
              <a:t>前款措施之預定完成時程及執行進度之</a:t>
            </a:r>
            <a:endParaRPr lang="en-US" altLang="zh-TW" sz="3200" dirty="0"/>
          </a:p>
          <a:p>
            <a:r>
              <a:rPr lang="zh-TW" altLang="en-US" sz="3200" dirty="0"/>
              <a:t>     追蹤方式。</a:t>
            </a:r>
          </a:p>
          <a:p>
            <a:endParaRPr lang="en-US" altLang="zh-TW" sz="3200" dirty="0"/>
          </a:p>
          <a:p>
            <a:r>
              <a:rPr lang="en-US" altLang="zh-TW" sz="3200" dirty="0"/>
              <a:t>(D)</a:t>
            </a:r>
            <a:r>
              <a:rPr lang="zh-TW" altLang="en-US" sz="3200" dirty="0"/>
              <a:t>核心業務及其重要性。</a:t>
            </a:r>
          </a:p>
          <a:p>
            <a:endParaRPr lang="zh-TW" altLang="en-US" sz="3200" dirty="0"/>
          </a:p>
        </p:txBody>
      </p:sp>
    </p:spTree>
    <p:extLst>
      <p:ext uri="{BB962C8B-B14F-4D97-AF65-F5344CB8AC3E}">
        <p14:creationId xmlns:p14="http://schemas.microsoft.com/office/powerpoint/2010/main" val="3163344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572" y="181957"/>
            <a:ext cx="7704856" cy="6986528"/>
          </a:xfrm>
          <a:prstGeom prst="rect">
            <a:avLst/>
          </a:prstGeom>
        </p:spPr>
        <p:txBody>
          <a:bodyPr wrap="square">
            <a:spAutoFit/>
          </a:bodyPr>
          <a:lstStyle/>
          <a:p>
            <a:r>
              <a:rPr lang="zh-TW" altLang="en-US" sz="3200" dirty="0"/>
              <a:t>依據我國</a:t>
            </a:r>
            <a:r>
              <a:rPr lang="en-US" altLang="zh-TW" sz="3200" dirty="0"/>
              <a:t>《</a:t>
            </a:r>
            <a:r>
              <a:rPr lang="zh-TW" altLang="en-US" sz="3200" dirty="0"/>
              <a:t>資通安全管理法施行細則</a:t>
            </a:r>
            <a:r>
              <a:rPr lang="en-US" altLang="zh-TW" sz="3200" dirty="0"/>
              <a:t>》</a:t>
            </a:r>
            <a:r>
              <a:rPr lang="zh-TW" altLang="en-US" sz="3200" dirty="0"/>
              <a:t>條文中規定，下列何者「不」是資通安全維護計畫改善報告應</a:t>
            </a:r>
            <a:r>
              <a:rPr lang="en-US" altLang="zh-TW" sz="3200" dirty="0"/>
              <a:t>(</a:t>
            </a:r>
            <a:r>
              <a:rPr lang="zh-TW" altLang="en-US" sz="3200" dirty="0"/>
              <a:t>強制要求</a:t>
            </a:r>
            <a:r>
              <a:rPr lang="en-US" altLang="zh-TW" sz="3200" dirty="0"/>
              <a:t>)</a:t>
            </a:r>
            <a:r>
              <a:rPr lang="zh-TW" altLang="en-US" sz="3200" dirty="0"/>
              <a:t>包括的事項</a:t>
            </a:r>
            <a:r>
              <a:rPr lang="en-US" altLang="zh-TW" sz="3200" dirty="0"/>
              <a:t>?</a:t>
            </a:r>
          </a:p>
          <a:p>
            <a:endParaRPr lang="en-US" altLang="zh-TW" sz="3200" dirty="0"/>
          </a:p>
          <a:p>
            <a:r>
              <a:rPr lang="en-US" altLang="zh-TW" sz="3200" dirty="0"/>
              <a:t>(A)</a:t>
            </a:r>
            <a:r>
              <a:rPr lang="zh-TW" altLang="en-US" sz="3200" dirty="0"/>
              <a:t>缺失或待改善之項目及內容。</a:t>
            </a:r>
            <a:br>
              <a:rPr lang="zh-TW" altLang="en-US" sz="3200" dirty="0"/>
            </a:br>
            <a:endParaRPr lang="en-US" altLang="zh-TW" sz="3200" dirty="0"/>
          </a:p>
          <a:p>
            <a:r>
              <a:rPr lang="en-US" altLang="zh-TW" sz="3200" dirty="0"/>
              <a:t>(B)</a:t>
            </a:r>
            <a:r>
              <a:rPr lang="zh-TW" altLang="en-US" sz="3200" dirty="0"/>
              <a:t>為改正缺失或補強待改善項目所採取</a:t>
            </a:r>
            <a:endParaRPr lang="en-US" altLang="zh-TW" sz="3200" dirty="0"/>
          </a:p>
          <a:p>
            <a:r>
              <a:rPr lang="zh-TW" altLang="en-US" sz="3200" dirty="0"/>
              <a:t>     管理、技術、人力或資源等層面之措施。</a:t>
            </a:r>
            <a:br>
              <a:rPr lang="zh-TW" altLang="en-US" sz="3200" dirty="0"/>
            </a:br>
            <a:endParaRPr lang="en-US" altLang="zh-TW" sz="3200" dirty="0"/>
          </a:p>
          <a:p>
            <a:r>
              <a:rPr lang="en-US" altLang="zh-TW" sz="3200" dirty="0"/>
              <a:t>(C)</a:t>
            </a:r>
            <a:r>
              <a:rPr lang="zh-TW" altLang="en-US" sz="3200" dirty="0"/>
              <a:t>前款措施之預定完成時程及執行進度之</a:t>
            </a:r>
            <a:endParaRPr lang="en-US" altLang="zh-TW" sz="3200" dirty="0"/>
          </a:p>
          <a:p>
            <a:r>
              <a:rPr lang="zh-TW" altLang="en-US" sz="3200" dirty="0"/>
              <a:t>     追蹤方式。</a:t>
            </a:r>
          </a:p>
          <a:p>
            <a:endParaRPr lang="en-US" altLang="zh-TW" sz="3200" dirty="0"/>
          </a:p>
          <a:p>
            <a:r>
              <a:rPr lang="en-US" altLang="zh-TW" sz="3200" dirty="0"/>
              <a:t>(D)</a:t>
            </a:r>
            <a:r>
              <a:rPr lang="zh-TW" altLang="en-US" sz="3200" b="1" dirty="0">
                <a:solidFill>
                  <a:srgbClr val="FF0000"/>
                </a:solidFill>
                <a:effectLst>
                  <a:outerShdw blurRad="38100" dist="38100" dir="2700000" algn="tl">
                    <a:srgbClr val="000000">
                      <a:alpha val="43137"/>
                    </a:srgbClr>
                  </a:outerShdw>
                </a:effectLst>
              </a:rPr>
              <a:t>核心業務及其重要性。</a:t>
            </a:r>
          </a:p>
          <a:p>
            <a:endParaRPr lang="zh-TW" altLang="en-US" sz="3200" dirty="0"/>
          </a:p>
        </p:txBody>
      </p:sp>
    </p:spTree>
    <p:extLst>
      <p:ext uri="{BB962C8B-B14F-4D97-AF65-F5344CB8AC3E}">
        <p14:creationId xmlns:p14="http://schemas.microsoft.com/office/powerpoint/2010/main" val="3463700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8104" y="122476"/>
            <a:ext cx="3467616" cy="584775"/>
          </a:xfrm>
          <a:prstGeom prst="rect">
            <a:avLst/>
          </a:prstGeom>
        </p:spPr>
        <p:txBody>
          <a:bodyPr wrap="none">
            <a:spAutoFit/>
          </a:bodyPr>
          <a:lstStyle/>
          <a:p>
            <a:r>
              <a:rPr lang="zh-TW" altLang="en-US" sz="3200" b="1" dirty="0">
                <a:effectLst>
                  <a:outerShdw blurRad="38100" dist="38100" dir="2700000" algn="tl">
                    <a:srgbClr val="000000">
                      <a:alpha val="43137"/>
                    </a:srgbClr>
                  </a:outerShdw>
                </a:effectLst>
              </a:rPr>
              <a:t>資通安全</a:t>
            </a:r>
            <a:r>
              <a:rPr lang="zh-TW" altLang="en-US" sz="3200" b="1" dirty="0">
                <a:solidFill>
                  <a:srgbClr val="FF0000"/>
                </a:solidFill>
                <a:effectLst>
                  <a:outerShdw blurRad="38100" dist="38100" dir="2700000" algn="tl">
                    <a:srgbClr val="000000">
                      <a:alpha val="43137"/>
                    </a:srgbClr>
                  </a:outerShdw>
                </a:effectLst>
              </a:rPr>
              <a:t>維護</a:t>
            </a:r>
            <a:r>
              <a:rPr lang="zh-TW" altLang="en-US" sz="3200" b="1" dirty="0">
                <a:effectLst>
                  <a:outerShdw blurRad="38100" dist="38100" dir="2700000" algn="tl">
                    <a:srgbClr val="000000">
                      <a:alpha val="43137"/>
                    </a:srgbClr>
                  </a:outerShdw>
                </a:effectLst>
              </a:rPr>
              <a:t>計畫</a:t>
            </a:r>
          </a:p>
        </p:txBody>
      </p:sp>
      <p:sp>
        <p:nvSpPr>
          <p:cNvPr id="3" name="矩形 2"/>
          <p:cNvSpPr/>
          <p:nvPr/>
        </p:nvSpPr>
        <p:spPr>
          <a:xfrm>
            <a:off x="683568" y="379150"/>
            <a:ext cx="7524836" cy="6463308"/>
          </a:xfrm>
          <a:prstGeom prst="rect">
            <a:avLst/>
          </a:prstGeom>
        </p:spPr>
        <p:txBody>
          <a:bodyPr wrap="square">
            <a:spAutoFit/>
          </a:bodyPr>
          <a:lstStyle/>
          <a:p>
            <a:r>
              <a:rPr lang="zh-TW" altLang="en-US" dirty="0"/>
              <a:t>第 </a:t>
            </a:r>
            <a:r>
              <a:rPr lang="en-US" altLang="zh-TW" dirty="0"/>
              <a:t>4 </a:t>
            </a:r>
            <a:r>
              <a:rPr lang="zh-TW" altLang="en-US" dirty="0"/>
              <a:t>條</a:t>
            </a:r>
          </a:p>
          <a:p>
            <a:r>
              <a:rPr lang="zh-TW" altLang="en-US" sz="1400" dirty="0"/>
              <a:t>各機關依本法第九條規定委外辦理資通系統之建置、維運或資通服務之提</a:t>
            </a:r>
          </a:p>
          <a:p>
            <a:r>
              <a:rPr lang="zh-TW" altLang="en-US" sz="1400" dirty="0"/>
              <a:t>供（以下簡稱受託業務），選任及監督受託者時，應注意下列事項：</a:t>
            </a:r>
          </a:p>
          <a:p>
            <a:r>
              <a:rPr lang="zh-TW" altLang="en-US" dirty="0"/>
              <a:t>一、受託者辦理受託業務之相關程序及環境，</a:t>
            </a:r>
            <a:r>
              <a:rPr lang="zh-TW" altLang="en-US" b="1" dirty="0">
                <a:solidFill>
                  <a:srgbClr val="FF0000"/>
                </a:solidFill>
                <a:effectLst>
                  <a:outerShdw blurRad="38100" dist="38100" dir="2700000" algn="tl">
                    <a:srgbClr val="000000">
                      <a:alpha val="43137"/>
                    </a:srgbClr>
                  </a:outerShdw>
                </a:effectLst>
              </a:rPr>
              <a:t>應具備</a:t>
            </a:r>
            <a:r>
              <a:rPr lang="zh-TW" altLang="en-US" dirty="0"/>
              <a:t>完善之資通安全管理</a:t>
            </a:r>
          </a:p>
          <a:p>
            <a:r>
              <a:rPr lang="zh-TW" altLang="en-US" dirty="0"/>
              <a:t>        </a:t>
            </a:r>
            <a:r>
              <a:rPr lang="zh-TW" altLang="en-US" b="1" dirty="0">
                <a:solidFill>
                  <a:srgbClr val="FF0000"/>
                </a:solidFill>
                <a:effectLst>
                  <a:outerShdw blurRad="38100" dist="38100" dir="2700000" algn="tl">
                    <a:srgbClr val="000000">
                      <a:alpha val="43137"/>
                    </a:srgbClr>
                  </a:outerShdw>
                </a:effectLst>
              </a:rPr>
              <a:t>措施或通過第三方驗證</a:t>
            </a:r>
            <a:r>
              <a:rPr lang="zh-TW" altLang="en-US" dirty="0"/>
              <a:t>。</a:t>
            </a:r>
          </a:p>
          <a:p>
            <a:r>
              <a:rPr lang="zh-TW" altLang="en-US" dirty="0"/>
              <a:t>二、受託者應</a:t>
            </a:r>
            <a:r>
              <a:rPr lang="zh-TW" altLang="en-US" b="1" dirty="0">
                <a:solidFill>
                  <a:srgbClr val="FF0000"/>
                </a:solidFill>
                <a:effectLst>
                  <a:outerShdw blurRad="38100" dist="38100" dir="2700000" algn="tl">
                    <a:srgbClr val="000000">
                      <a:alpha val="43137"/>
                    </a:srgbClr>
                  </a:outerShdw>
                </a:effectLst>
              </a:rPr>
              <a:t>配置充足且經適當之資格訓練</a:t>
            </a:r>
            <a:r>
              <a:rPr lang="zh-TW" altLang="en-US" dirty="0"/>
              <a:t>、擁有資通安全專業證照或具</a:t>
            </a:r>
          </a:p>
          <a:p>
            <a:r>
              <a:rPr lang="zh-TW" altLang="en-US" dirty="0"/>
              <a:t>         有</a:t>
            </a:r>
            <a:r>
              <a:rPr lang="zh-TW" altLang="en-US" dirty="0">
                <a:solidFill>
                  <a:srgbClr val="FF0000"/>
                </a:solidFill>
                <a:effectLst>
                  <a:outerShdw blurRad="38100" dist="38100" dir="2700000" algn="tl">
                    <a:srgbClr val="000000">
                      <a:alpha val="43137"/>
                    </a:srgbClr>
                  </a:outerShdw>
                </a:effectLst>
              </a:rPr>
              <a:t>類似業務經驗</a:t>
            </a:r>
            <a:r>
              <a:rPr lang="zh-TW" altLang="en-US" dirty="0"/>
              <a:t>之資通安全專業人員。</a:t>
            </a:r>
          </a:p>
          <a:p>
            <a:r>
              <a:rPr lang="zh-TW" altLang="en-US" dirty="0"/>
              <a:t>三、受託者辦理受託業務得否複委託、得複委託之</a:t>
            </a:r>
            <a:r>
              <a:rPr lang="zh-TW" altLang="en-US" b="1" dirty="0">
                <a:solidFill>
                  <a:srgbClr val="FF0000"/>
                </a:solidFill>
                <a:effectLst>
                  <a:outerShdw blurRad="38100" dist="38100" dir="2700000" algn="tl">
                    <a:srgbClr val="000000">
                      <a:alpha val="43137"/>
                    </a:srgbClr>
                  </a:outerShdw>
                </a:effectLst>
              </a:rPr>
              <a:t>範圍與對象</a:t>
            </a:r>
            <a:r>
              <a:rPr lang="zh-TW" altLang="en-US" dirty="0"/>
              <a:t>，及複委託</a:t>
            </a:r>
          </a:p>
          <a:p>
            <a:r>
              <a:rPr lang="zh-TW" altLang="en-US" dirty="0"/>
              <a:t>    之受託者應具備之資通安全維護措施。</a:t>
            </a:r>
          </a:p>
          <a:p>
            <a:r>
              <a:rPr lang="zh-TW" altLang="en-US" dirty="0"/>
              <a:t>四、受託業務涉及國家機密者，執行受託業務之相關人員應接受</a:t>
            </a:r>
            <a:r>
              <a:rPr lang="zh-TW" altLang="en-US" b="1" dirty="0">
                <a:solidFill>
                  <a:srgbClr val="FF0000"/>
                </a:solidFill>
                <a:effectLst>
                  <a:outerShdw blurRad="38100" dist="38100" dir="2700000" algn="tl">
                    <a:srgbClr val="000000">
                      <a:alpha val="43137"/>
                    </a:srgbClr>
                  </a:outerShdw>
                </a:effectLst>
              </a:rPr>
              <a:t>適任性查</a:t>
            </a:r>
          </a:p>
          <a:p>
            <a:r>
              <a:rPr lang="zh-TW" altLang="en-US" b="1" dirty="0">
                <a:solidFill>
                  <a:srgbClr val="FF0000"/>
                </a:solidFill>
                <a:effectLst>
                  <a:outerShdw blurRad="38100" dist="38100" dir="2700000" algn="tl">
                    <a:srgbClr val="000000">
                      <a:alpha val="43137"/>
                    </a:srgbClr>
                  </a:outerShdw>
                </a:effectLst>
              </a:rPr>
              <a:t>    核</a:t>
            </a:r>
            <a:r>
              <a:rPr lang="zh-TW" altLang="en-US" dirty="0"/>
              <a:t>，並依國家機密保護法之規定，</a:t>
            </a:r>
            <a:r>
              <a:rPr lang="zh-TW" altLang="en-US" b="1" dirty="0">
                <a:solidFill>
                  <a:srgbClr val="FF0000"/>
                </a:solidFill>
                <a:effectLst>
                  <a:outerShdw blurRad="38100" dist="38100" dir="2700000" algn="tl">
                    <a:srgbClr val="000000">
                      <a:alpha val="43137"/>
                    </a:srgbClr>
                  </a:outerShdw>
                </a:effectLst>
              </a:rPr>
              <a:t>管制其出境</a:t>
            </a:r>
            <a:r>
              <a:rPr lang="zh-TW" altLang="en-US" dirty="0"/>
              <a:t>。</a:t>
            </a:r>
          </a:p>
          <a:p>
            <a:r>
              <a:rPr lang="zh-TW" altLang="en-US" dirty="0"/>
              <a:t>五、受託業務包括客製化資通系統開發者，受託者應提供該資通系統之</a:t>
            </a:r>
            <a:r>
              <a:rPr lang="zh-TW" altLang="en-US" b="1" dirty="0">
                <a:solidFill>
                  <a:srgbClr val="FF0000"/>
                </a:solidFill>
                <a:effectLst>
                  <a:outerShdw blurRad="38100" dist="38100" dir="2700000" algn="tl">
                    <a:srgbClr val="000000">
                      <a:alpha val="43137"/>
                    </a:srgbClr>
                  </a:outerShdw>
                </a:effectLst>
              </a:rPr>
              <a:t>安</a:t>
            </a:r>
          </a:p>
          <a:p>
            <a:r>
              <a:rPr lang="zh-TW" altLang="en-US" b="1" dirty="0">
                <a:solidFill>
                  <a:srgbClr val="FF0000"/>
                </a:solidFill>
                <a:effectLst>
                  <a:outerShdw blurRad="38100" dist="38100" dir="2700000" algn="tl">
                    <a:srgbClr val="000000">
                      <a:alpha val="43137"/>
                    </a:srgbClr>
                  </a:outerShdw>
                </a:effectLst>
              </a:rPr>
              <a:t>    全性檢測證明</a:t>
            </a:r>
            <a:r>
              <a:rPr lang="zh-TW" altLang="en-US" dirty="0"/>
              <a:t>；該資通系統屬委託機關之核心資通系統，或委託金額</a:t>
            </a:r>
          </a:p>
          <a:p>
            <a:r>
              <a:rPr lang="zh-TW" altLang="en-US" dirty="0"/>
              <a:t>    達新臺幣一千萬元以上者，委託機關應自行或另行委託第三方進行安</a:t>
            </a:r>
          </a:p>
          <a:p>
            <a:r>
              <a:rPr lang="zh-TW" altLang="en-US" dirty="0"/>
              <a:t>    全性檢測；涉及利用非受託者自行開發之系統或資源者，並應標示非</a:t>
            </a:r>
          </a:p>
          <a:p>
            <a:r>
              <a:rPr lang="zh-TW" altLang="en-US" dirty="0"/>
              <a:t>    自行開發之內容與其來源及提供授權證明。</a:t>
            </a:r>
          </a:p>
          <a:p>
            <a:r>
              <a:rPr lang="zh-TW" altLang="en-US" dirty="0"/>
              <a:t>六、受託者執行受託業務，違反資通安全相關法令或知悉資通安全事件時</a:t>
            </a:r>
          </a:p>
          <a:p>
            <a:r>
              <a:rPr lang="zh-TW" altLang="en-US" dirty="0"/>
              <a:t>    ，應立即通知委託機關及</a:t>
            </a:r>
            <a:r>
              <a:rPr lang="zh-TW" altLang="en-US" b="1" dirty="0">
                <a:solidFill>
                  <a:srgbClr val="FF0000"/>
                </a:solidFill>
                <a:effectLst>
                  <a:outerShdw blurRad="38100" dist="38100" dir="2700000" algn="tl">
                    <a:srgbClr val="000000">
                      <a:alpha val="43137"/>
                    </a:srgbClr>
                  </a:outerShdw>
                </a:effectLst>
              </a:rPr>
              <a:t>採行之補救</a:t>
            </a:r>
            <a:r>
              <a:rPr lang="zh-TW" altLang="en-US" dirty="0"/>
              <a:t>措施。</a:t>
            </a:r>
          </a:p>
          <a:p>
            <a:r>
              <a:rPr lang="zh-TW" altLang="en-US" dirty="0"/>
              <a:t>七、委託關係終止或解除時，應確認受託者</a:t>
            </a:r>
            <a:r>
              <a:rPr lang="zh-TW" altLang="en-US" b="1" dirty="0">
                <a:solidFill>
                  <a:srgbClr val="FF0000"/>
                </a:solidFill>
                <a:effectLst>
                  <a:outerShdw blurRad="38100" dist="38100" dir="2700000" algn="tl">
                    <a:srgbClr val="000000">
                      <a:alpha val="43137"/>
                    </a:srgbClr>
                  </a:outerShdw>
                </a:effectLst>
              </a:rPr>
              <a:t>返還、移交、刪除或銷毀</a:t>
            </a:r>
            <a:r>
              <a:rPr lang="zh-TW" altLang="en-US" dirty="0"/>
              <a:t>履行</a:t>
            </a:r>
          </a:p>
          <a:p>
            <a:r>
              <a:rPr lang="zh-TW" altLang="en-US" dirty="0"/>
              <a:t>    契約而持有之資料。</a:t>
            </a:r>
          </a:p>
          <a:p>
            <a:r>
              <a:rPr lang="zh-TW" altLang="en-US" dirty="0"/>
              <a:t>八、受託者應採取之</a:t>
            </a:r>
            <a:r>
              <a:rPr lang="zh-TW" altLang="en-US" b="1" dirty="0">
                <a:solidFill>
                  <a:srgbClr val="FF0000"/>
                </a:solidFill>
                <a:effectLst>
                  <a:outerShdw blurRad="38100" dist="38100" dir="2700000" algn="tl">
                    <a:srgbClr val="000000">
                      <a:alpha val="43137"/>
                    </a:srgbClr>
                  </a:outerShdw>
                </a:effectLst>
              </a:rPr>
              <a:t>其他</a:t>
            </a:r>
            <a:r>
              <a:rPr lang="zh-TW" altLang="en-US" dirty="0"/>
              <a:t>資通安全相關</a:t>
            </a:r>
            <a:r>
              <a:rPr lang="zh-TW" altLang="en-US" b="1" dirty="0">
                <a:solidFill>
                  <a:srgbClr val="FF0000"/>
                </a:solidFill>
                <a:effectLst>
                  <a:outerShdw blurRad="38100" dist="38100" dir="2700000" algn="tl">
                    <a:srgbClr val="000000">
                      <a:alpha val="43137"/>
                    </a:srgbClr>
                  </a:outerShdw>
                </a:effectLst>
              </a:rPr>
              <a:t>維護措施</a:t>
            </a:r>
            <a:r>
              <a:rPr lang="zh-TW" altLang="en-US" dirty="0"/>
              <a:t>。</a:t>
            </a:r>
          </a:p>
          <a:p>
            <a:r>
              <a:rPr lang="zh-TW" altLang="en-US" dirty="0"/>
              <a:t>九、委託機關應</a:t>
            </a:r>
            <a:r>
              <a:rPr lang="zh-TW" altLang="en-US" b="1" dirty="0">
                <a:solidFill>
                  <a:srgbClr val="FF0000"/>
                </a:solidFill>
                <a:effectLst>
                  <a:outerShdw blurRad="38100" dist="38100" dir="2700000" algn="tl">
                    <a:srgbClr val="000000">
                      <a:alpha val="43137"/>
                    </a:srgbClr>
                  </a:outerShdw>
                </a:effectLst>
              </a:rPr>
              <a:t>定期或於知悉</a:t>
            </a:r>
            <a:r>
              <a:rPr lang="zh-TW" altLang="en-US" dirty="0"/>
              <a:t>受託者發生可能影響受託業務之資通安全事</a:t>
            </a:r>
          </a:p>
          <a:p>
            <a:r>
              <a:rPr lang="zh-TW" altLang="en-US" dirty="0"/>
              <a:t>    件時，以稽核或其他適當方式確認受託業務之執行情形。</a:t>
            </a:r>
            <a:endParaRPr lang="en-US" altLang="zh-TW" dirty="0"/>
          </a:p>
        </p:txBody>
      </p:sp>
    </p:spTree>
    <p:extLst>
      <p:ext uri="{BB962C8B-B14F-4D97-AF65-F5344CB8AC3E}">
        <p14:creationId xmlns:p14="http://schemas.microsoft.com/office/powerpoint/2010/main" val="138082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365104"/>
            <a:ext cx="9144000" cy="115212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b="1" dirty="0">
                <a:solidFill>
                  <a:schemeClr val="tx1"/>
                </a:solidFill>
                <a:effectLst>
                  <a:outerShdw blurRad="38100" dist="38100" dir="2700000" algn="tl">
                    <a:srgbClr val="000000">
                      <a:alpha val="43137"/>
                    </a:srgbClr>
                  </a:outerShdw>
                </a:effectLst>
              </a:rPr>
              <a:t>資通安全管理法</a:t>
            </a:r>
          </a:p>
        </p:txBody>
      </p:sp>
    </p:spTree>
    <p:extLst>
      <p:ext uri="{BB962C8B-B14F-4D97-AF65-F5344CB8AC3E}">
        <p14:creationId xmlns:p14="http://schemas.microsoft.com/office/powerpoint/2010/main" val="2078036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AF1B163C-87DA-42C4-9E57-7DA461440B39}"/>
              </a:ext>
            </a:extLst>
          </p:cNvPr>
          <p:cNvSpPr txBox="1"/>
          <p:nvPr/>
        </p:nvSpPr>
        <p:spPr>
          <a:xfrm>
            <a:off x="692696" y="1305341"/>
            <a:ext cx="7758608" cy="4247317"/>
          </a:xfrm>
          <a:prstGeom prst="rect">
            <a:avLst/>
          </a:prstGeom>
          <a:noFill/>
        </p:spPr>
        <p:txBody>
          <a:bodyPr wrap="square">
            <a:spAutoFit/>
          </a:bodyPr>
          <a:lstStyle/>
          <a:p>
            <a:r>
              <a:rPr lang="zh-TW" altLang="en-US" b="0" i="0" dirty="0">
                <a:solidFill>
                  <a:srgbClr val="000000"/>
                </a:solidFill>
                <a:effectLst/>
                <a:latin typeface="細明體" panose="02020509000000000000" pitchFamily="49" charset="-120"/>
                <a:ea typeface="細明體" panose="02020509000000000000" pitchFamily="49" charset="-120"/>
              </a:rPr>
              <a:t>委託機關辦理前項第四款之適任性查核，應考量受託業務所涉及國家機密</a:t>
            </a:r>
            <a:br>
              <a:rPr lang="zh-TW" altLang="en-US" dirty="0"/>
            </a:br>
            <a:r>
              <a:rPr lang="zh-TW" altLang="en-US" b="0" i="0" dirty="0">
                <a:solidFill>
                  <a:srgbClr val="000000"/>
                </a:solidFill>
                <a:effectLst/>
                <a:latin typeface="細明體" panose="02020509000000000000" pitchFamily="49" charset="-120"/>
                <a:ea typeface="細明體" panose="02020509000000000000" pitchFamily="49" charset="-120"/>
              </a:rPr>
              <a:t>之機密等級及內容，就執行該業務之受託者所屬人員及可能接觸該國家機</a:t>
            </a:r>
            <a:br>
              <a:rPr lang="zh-TW" altLang="en-US" dirty="0"/>
            </a:br>
            <a:r>
              <a:rPr lang="zh-TW" altLang="en-US" b="0" i="0" dirty="0">
                <a:solidFill>
                  <a:srgbClr val="000000"/>
                </a:solidFill>
                <a:effectLst/>
                <a:latin typeface="細明體" panose="02020509000000000000" pitchFamily="49" charset="-120"/>
                <a:ea typeface="細明體" panose="02020509000000000000" pitchFamily="49" charset="-120"/>
              </a:rPr>
              <a:t>密之其他人員，於必要範圍內查核有無下列事項：</a:t>
            </a:r>
            <a:br>
              <a:rPr lang="zh-TW" altLang="en-US" dirty="0"/>
            </a:br>
            <a:endParaRPr lang="en-US" altLang="zh-TW" dirty="0"/>
          </a:p>
          <a:p>
            <a:r>
              <a:rPr lang="zh-TW" altLang="en-US" b="0" i="0" dirty="0">
                <a:solidFill>
                  <a:srgbClr val="000000"/>
                </a:solidFill>
                <a:effectLst/>
                <a:latin typeface="細明體" panose="02020509000000000000" pitchFamily="49" charset="-120"/>
                <a:ea typeface="細明體" panose="02020509000000000000" pitchFamily="49" charset="-120"/>
              </a:rPr>
              <a:t>一、曾犯洩密罪，或於動員戡亂時期終止後，</a:t>
            </a:r>
            <a:r>
              <a:rPr lang="zh-TW" altLang="en-US" b="1" i="0" dirty="0">
                <a:solidFill>
                  <a:srgbClr val="FF0000"/>
                </a:solidFill>
                <a:effectLst>
                  <a:outerShdw blurRad="38100" dist="38100" dir="2700000" algn="tl">
                    <a:srgbClr val="000000">
                      <a:alpha val="43137"/>
                    </a:srgbClr>
                  </a:outerShdw>
                </a:effectLst>
                <a:latin typeface="細明體" panose="02020509000000000000" pitchFamily="49" charset="-120"/>
                <a:ea typeface="細明體" panose="02020509000000000000" pitchFamily="49" charset="-120"/>
              </a:rPr>
              <a:t>犯內亂罪、外患罪</a:t>
            </a:r>
            <a:r>
              <a:rPr lang="zh-TW" altLang="en-US" b="0" i="0" dirty="0">
                <a:solidFill>
                  <a:srgbClr val="000000"/>
                </a:solidFill>
                <a:effectLst/>
                <a:latin typeface="細明體" panose="02020509000000000000" pitchFamily="49" charset="-120"/>
                <a:ea typeface="細明體" panose="02020509000000000000" pitchFamily="49" charset="-120"/>
              </a:rPr>
              <a:t>，經判刑</a:t>
            </a:r>
            <a:br>
              <a:rPr lang="zh-TW" altLang="en-US" dirty="0"/>
            </a:br>
            <a:r>
              <a:rPr lang="zh-TW" altLang="en-US" b="0" i="0" dirty="0">
                <a:solidFill>
                  <a:srgbClr val="000000"/>
                </a:solidFill>
                <a:effectLst/>
                <a:latin typeface="細明體" panose="02020509000000000000" pitchFamily="49" charset="-120"/>
                <a:ea typeface="細明體" panose="02020509000000000000" pitchFamily="49" charset="-120"/>
              </a:rPr>
              <a:t>確定，或通緝有案尚未結案。</a:t>
            </a:r>
            <a:br>
              <a:rPr lang="zh-TW" altLang="en-US" dirty="0"/>
            </a:br>
            <a:endParaRPr lang="en-US" altLang="zh-TW" dirty="0"/>
          </a:p>
          <a:p>
            <a:r>
              <a:rPr lang="zh-TW" altLang="en-US" b="0" i="0" dirty="0">
                <a:solidFill>
                  <a:srgbClr val="000000"/>
                </a:solidFill>
                <a:effectLst/>
                <a:latin typeface="細明體" panose="02020509000000000000" pitchFamily="49" charset="-120"/>
                <a:ea typeface="細明體" panose="02020509000000000000" pitchFamily="49" charset="-120"/>
              </a:rPr>
              <a:t>二、曾任公務員，因違反相關安全保密規定受</a:t>
            </a:r>
            <a:r>
              <a:rPr lang="zh-TW" altLang="en-US" b="1" i="0" dirty="0">
                <a:solidFill>
                  <a:srgbClr val="FF0000"/>
                </a:solidFill>
                <a:effectLst>
                  <a:outerShdw blurRad="38100" dist="38100" dir="2700000" algn="tl">
                    <a:srgbClr val="000000">
                      <a:alpha val="43137"/>
                    </a:srgbClr>
                  </a:outerShdw>
                </a:effectLst>
                <a:latin typeface="細明體" panose="02020509000000000000" pitchFamily="49" charset="-120"/>
                <a:ea typeface="細明體" panose="02020509000000000000" pitchFamily="49" charset="-120"/>
              </a:rPr>
              <a:t>懲戒或記過</a:t>
            </a:r>
            <a:r>
              <a:rPr lang="zh-TW" altLang="en-US" b="0" i="0" dirty="0">
                <a:solidFill>
                  <a:srgbClr val="000000"/>
                </a:solidFill>
                <a:effectLst/>
                <a:latin typeface="細明體" panose="02020509000000000000" pitchFamily="49" charset="-120"/>
                <a:ea typeface="細明體" panose="02020509000000000000" pitchFamily="49" charset="-120"/>
              </a:rPr>
              <a:t>以上行政懲處。</a:t>
            </a:r>
            <a:br>
              <a:rPr lang="zh-TW" altLang="en-US" dirty="0"/>
            </a:br>
            <a:endParaRPr lang="en-US" altLang="zh-TW" dirty="0"/>
          </a:p>
          <a:p>
            <a:r>
              <a:rPr lang="zh-TW" altLang="en-US" b="0" i="0" dirty="0">
                <a:solidFill>
                  <a:srgbClr val="000000"/>
                </a:solidFill>
                <a:effectLst/>
                <a:latin typeface="細明體" panose="02020509000000000000" pitchFamily="49" charset="-120"/>
                <a:ea typeface="細明體" panose="02020509000000000000" pitchFamily="49" charset="-120"/>
              </a:rPr>
              <a:t>三、曾受到外國政府、大陸地區、香港或澳門政府之</a:t>
            </a:r>
            <a:r>
              <a:rPr lang="zh-TW" altLang="en-US" b="1" i="0" dirty="0">
                <a:solidFill>
                  <a:srgbClr val="FF0000"/>
                </a:solidFill>
                <a:effectLst>
                  <a:outerShdw blurRad="38100" dist="38100" dir="2700000" algn="tl">
                    <a:srgbClr val="000000">
                      <a:alpha val="43137"/>
                    </a:srgbClr>
                  </a:outerShdw>
                </a:effectLst>
                <a:latin typeface="細明體" panose="02020509000000000000" pitchFamily="49" charset="-120"/>
                <a:ea typeface="細明體" panose="02020509000000000000" pitchFamily="49" charset="-120"/>
              </a:rPr>
              <a:t>利誘、脅迫，從事不</a:t>
            </a:r>
            <a:br>
              <a:rPr lang="zh-TW" altLang="en-US" b="1" dirty="0">
                <a:solidFill>
                  <a:srgbClr val="FF0000"/>
                </a:solidFill>
                <a:effectLst>
                  <a:outerShdw blurRad="38100" dist="38100" dir="2700000" algn="tl">
                    <a:srgbClr val="000000">
                      <a:alpha val="43137"/>
                    </a:srgbClr>
                  </a:outerShdw>
                </a:effectLst>
              </a:rPr>
            </a:br>
            <a:r>
              <a:rPr lang="zh-TW" altLang="en-US" b="1" i="0" dirty="0">
                <a:solidFill>
                  <a:srgbClr val="FF0000"/>
                </a:solidFill>
                <a:effectLst>
                  <a:outerShdw blurRad="38100" dist="38100" dir="2700000" algn="tl">
                    <a:srgbClr val="000000">
                      <a:alpha val="43137"/>
                    </a:srgbClr>
                  </a:outerShdw>
                </a:effectLst>
                <a:latin typeface="細明體" panose="02020509000000000000" pitchFamily="49" charset="-120"/>
                <a:ea typeface="細明體" panose="02020509000000000000" pitchFamily="49" charset="-120"/>
              </a:rPr>
              <a:t>利國家安全</a:t>
            </a:r>
            <a:r>
              <a:rPr lang="zh-TW" altLang="en-US" b="0" i="0" dirty="0">
                <a:solidFill>
                  <a:srgbClr val="000000"/>
                </a:solidFill>
                <a:effectLst/>
                <a:latin typeface="細明體" panose="02020509000000000000" pitchFamily="49" charset="-120"/>
                <a:ea typeface="細明體" panose="02020509000000000000" pitchFamily="49" charset="-120"/>
              </a:rPr>
              <a:t>或重大利益情事。</a:t>
            </a:r>
            <a:br>
              <a:rPr lang="zh-TW" altLang="en-US" dirty="0"/>
            </a:br>
            <a:endParaRPr lang="en-US" altLang="zh-TW" dirty="0"/>
          </a:p>
          <a:p>
            <a:r>
              <a:rPr lang="zh-TW" altLang="en-US" b="0" i="0" dirty="0">
                <a:solidFill>
                  <a:srgbClr val="000000"/>
                </a:solidFill>
                <a:effectLst/>
                <a:latin typeface="細明體" panose="02020509000000000000" pitchFamily="49" charset="-120"/>
                <a:ea typeface="細明體" panose="02020509000000000000" pitchFamily="49" charset="-120"/>
              </a:rPr>
              <a:t>四、其他與國家機密保護相關之具體項目。</a:t>
            </a:r>
            <a:br>
              <a:rPr lang="zh-TW" altLang="en-US" dirty="0"/>
            </a:br>
            <a:r>
              <a:rPr lang="zh-TW" altLang="en-US" b="0" i="0" dirty="0">
                <a:solidFill>
                  <a:srgbClr val="000000"/>
                </a:solidFill>
                <a:effectLst/>
                <a:latin typeface="細明體" panose="02020509000000000000" pitchFamily="49" charset="-120"/>
                <a:ea typeface="細明體" panose="02020509000000000000" pitchFamily="49" charset="-120"/>
              </a:rPr>
              <a:t>第一項第四款情形，應記載於</a:t>
            </a:r>
            <a:r>
              <a:rPr lang="zh-TW" altLang="en-US" b="1" i="0" dirty="0">
                <a:solidFill>
                  <a:srgbClr val="FF0000"/>
                </a:solidFill>
                <a:effectLst>
                  <a:outerShdw blurRad="38100" dist="38100" dir="2700000" algn="tl">
                    <a:srgbClr val="000000">
                      <a:alpha val="43137"/>
                    </a:srgbClr>
                  </a:outerShdw>
                </a:effectLst>
                <a:latin typeface="細明體" panose="02020509000000000000" pitchFamily="49" charset="-120"/>
                <a:ea typeface="細明體" panose="02020509000000000000" pitchFamily="49" charset="-120"/>
              </a:rPr>
              <a:t>招標公告、招標文件及契約</a:t>
            </a:r>
            <a:r>
              <a:rPr lang="zh-TW" altLang="en-US" b="0" i="0" dirty="0">
                <a:solidFill>
                  <a:srgbClr val="000000"/>
                </a:solidFill>
                <a:effectLst/>
                <a:latin typeface="細明體" panose="02020509000000000000" pitchFamily="49" charset="-120"/>
                <a:ea typeface="細明體" panose="02020509000000000000" pitchFamily="49" charset="-120"/>
              </a:rPr>
              <a:t>；於辦理適任性</a:t>
            </a:r>
            <a:br>
              <a:rPr lang="zh-TW" altLang="en-US" dirty="0"/>
            </a:br>
            <a:r>
              <a:rPr lang="zh-TW" altLang="en-US" b="0" i="0" dirty="0">
                <a:solidFill>
                  <a:srgbClr val="000000"/>
                </a:solidFill>
                <a:effectLst/>
                <a:latin typeface="細明體" panose="02020509000000000000" pitchFamily="49" charset="-120"/>
                <a:ea typeface="細明體" panose="02020509000000000000" pitchFamily="49" charset="-120"/>
              </a:rPr>
              <a:t>查核前，並應經當事人書面同意。</a:t>
            </a:r>
            <a:endParaRPr lang="zh-TW" altLang="en-US" dirty="0"/>
          </a:p>
        </p:txBody>
      </p:sp>
      <p:sp>
        <p:nvSpPr>
          <p:cNvPr id="4" name="矩形 3">
            <a:extLst>
              <a:ext uri="{FF2B5EF4-FFF2-40B4-BE49-F238E27FC236}">
                <a16:creationId xmlns:a16="http://schemas.microsoft.com/office/drawing/2014/main" id="{2B91C20A-2348-48B8-95F1-A6FC9FB28DC1}"/>
              </a:ext>
            </a:extLst>
          </p:cNvPr>
          <p:cNvSpPr/>
          <p:nvPr/>
        </p:nvSpPr>
        <p:spPr>
          <a:xfrm>
            <a:off x="5508104" y="122476"/>
            <a:ext cx="3467616" cy="584775"/>
          </a:xfrm>
          <a:prstGeom prst="rect">
            <a:avLst/>
          </a:prstGeom>
        </p:spPr>
        <p:txBody>
          <a:bodyPr wrap="none">
            <a:spAutoFit/>
          </a:bodyPr>
          <a:lstStyle/>
          <a:p>
            <a:r>
              <a:rPr lang="zh-TW" altLang="en-US" sz="3200" b="1" dirty="0">
                <a:effectLst>
                  <a:outerShdw blurRad="38100" dist="38100" dir="2700000" algn="tl">
                    <a:srgbClr val="000000">
                      <a:alpha val="43137"/>
                    </a:srgbClr>
                  </a:outerShdw>
                </a:effectLst>
              </a:rPr>
              <a:t>資通安全</a:t>
            </a:r>
            <a:r>
              <a:rPr lang="zh-TW" altLang="en-US" sz="3200" b="1" dirty="0">
                <a:solidFill>
                  <a:srgbClr val="FF0000"/>
                </a:solidFill>
                <a:effectLst>
                  <a:outerShdw blurRad="38100" dist="38100" dir="2700000" algn="tl">
                    <a:srgbClr val="000000">
                      <a:alpha val="43137"/>
                    </a:srgbClr>
                  </a:outerShdw>
                </a:effectLst>
              </a:rPr>
              <a:t>維護</a:t>
            </a:r>
            <a:r>
              <a:rPr lang="zh-TW" altLang="en-US" sz="3200" b="1" dirty="0">
                <a:effectLst>
                  <a:outerShdw blurRad="38100" dist="38100" dir="2700000" algn="tl">
                    <a:srgbClr val="000000">
                      <a:alpha val="43137"/>
                    </a:srgbClr>
                  </a:outerShdw>
                </a:effectLst>
              </a:rPr>
              <a:t>計畫</a:t>
            </a:r>
          </a:p>
        </p:txBody>
      </p:sp>
    </p:spTree>
    <p:extLst>
      <p:ext uri="{BB962C8B-B14F-4D97-AF65-F5344CB8AC3E}">
        <p14:creationId xmlns:p14="http://schemas.microsoft.com/office/powerpoint/2010/main" val="1604080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8104" y="122476"/>
            <a:ext cx="3467616" cy="584775"/>
          </a:xfrm>
          <a:prstGeom prst="rect">
            <a:avLst/>
          </a:prstGeom>
        </p:spPr>
        <p:txBody>
          <a:bodyPr wrap="none">
            <a:spAutoFit/>
          </a:bodyPr>
          <a:lstStyle/>
          <a:p>
            <a:r>
              <a:rPr lang="zh-TW" altLang="en-US" sz="3200" b="1" dirty="0">
                <a:effectLst>
                  <a:outerShdw blurRad="38100" dist="38100" dir="2700000" algn="tl">
                    <a:srgbClr val="000000">
                      <a:alpha val="43137"/>
                    </a:srgbClr>
                  </a:outerShdw>
                </a:effectLst>
              </a:rPr>
              <a:t>資通安全</a:t>
            </a:r>
            <a:r>
              <a:rPr lang="zh-TW" altLang="en-US" sz="3200" b="1" dirty="0">
                <a:solidFill>
                  <a:srgbClr val="FF0000"/>
                </a:solidFill>
                <a:effectLst>
                  <a:outerShdw blurRad="38100" dist="38100" dir="2700000" algn="tl">
                    <a:srgbClr val="000000">
                      <a:alpha val="43137"/>
                    </a:srgbClr>
                  </a:outerShdw>
                </a:effectLst>
              </a:rPr>
              <a:t>維護</a:t>
            </a:r>
            <a:r>
              <a:rPr lang="zh-TW" altLang="en-US" sz="3200" b="1" dirty="0">
                <a:effectLst>
                  <a:outerShdw blurRad="38100" dist="38100" dir="2700000" algn="tl">
                    <a:srgbClr val="000000">
                      <a:alpha val="43137"/>
                    </a:srgbClr>
                  </a:outerShdw>
                </a:effectLst>
              </a:rPr>
              <a:t>計畫</a:t>
            </a:r>
          </a:p>
        </p:txBody>
      </p:sp>
      <p:sp>
        <p:nvSpPr>
          <p:cNvPr id="3" name="矩形 2"/>
          <p:cNvSpPr/>
          <p:nvPr/>
        </p:nvSpPr>
        <p:spPr>
          <a:xfrm>
            <a:off x="395536" y="331089"/>
            <a:ext cx="8280920" cy="6463308"/>
          </a:xfrm>
          <a:prstGeom prst="rect">
            <a:avLst/>
          </a:prstGeom>
        </p:spPr>
        <p:txBody>
          <a:bodyPr wrap="square">
            <a:spAutoFit/>
          </a:bodyPr>
          <a:lstStyle/>
          <a:p>
            <a:r>
              <a:rPr lang="zh-TW" altLang="en-US" dirty="0"/>
              <a:t>第 </a:t>
            </a:r>
            <a:r>
              <a:rPr lang="en-US" altLang="zh-TW" dirty="0"/>
              <a:t>6 </a:t>
            </a:r>
            <a:r>
              <a:rPr lang="zh-TW" altLang="en-US" dirty="0"/>
              <a:t>條</a:t>
            </a:r>
          </a:p>
          <a:p>
            <a:r>
              <a:rPr lang="zh-TW" altLang="en-US" sz="1200" dirty="0"/>
              <a:t>本法第十條、第十六條第二項及第十七條第一項所定資通安全維護計畫，</a:t>
            </a:r>
          </a:p>
          <a:p>
            <a:r>
              <a:rPr lang="zh-TW" altLang="en-US" sz="1200" dirty="0"/>
              <a:t>應包括下列事項：</a:t>
            </a:r>
            <a:endParaRPr lang="en-US" altLang="zh-TW" sz="1200" dirty="0"/>
          </a:p>
          <a:p>
            <a:endParaRPr lang="zh-TW" altLang="en-US" sz="1200" dirty="0"/>
          </a:p>
          <a:p>
            <a:r>
              <a:rPr lang="zh-TW" altLang="en-US" dirty="0"/>
              <a:t>一、</a:t>
            </a:r>
            <a:r>
              <a:rPr lang="zh-TW" altLang="en-US" b="1" dirty="0">
                <a:solidFill>
                  <a:srgbClr val="FF0000"/>
                </a:solidFill>
                <a:effectLst>
                  <a:outerShdw blurRad="38100" dist="38100" dir="2700000" algn="tl">
                    <a:srgbClr val="000000">
                      <a:alpha val="43137"/>
                    </a:srgbClr>
                  </a:outerShdw>
                </a:effectLst>
              </a:rPr>
              <a:t>核心業務</a:t>
            </a:r>
            <a:r>
              <a:rPr lang="zh-TW" altLang="en-US" dirty="0"/>
              <a:t>及其重要性。</a:t>
            </a:r>
          </a:p>
          <a:p>
            <a:r>
              <a:rPr lang="zh-TW" altLang="en-US" dirty="0"/>
              <a:t>二、資通安全</a:t>
            </a:r>
            <a:r>
              <a:rPr lang="zh-TW" altLang="en-US" b="1" dirty="0">
                <a:solidFill>
                  <a:srgbClr val="FF0000"/>
                </a:solidFill>
                <a:effectLst>
                  <a:outerShdw blurRad="38100" dist="38100" dir="2700000" algn="tl">
                    <a:srgbClr val="000000">
                      <a:alpha val="43137"/>
                    </a:srgbClr>
                  </a:outerShdw>
                </a:effectLst>
              </a:rPr>
              <a:t>政策</a:t>
            </a:r>
            <a:r>
              <a:rPr lang="zh-TW" altLang="en-US" dirty="0"/>
              <a:t>及目標。</a:t>
            </a:r>
          </a:p>
          <a:p>
            <a:r>
              <a:rPr lang="zh-TW" altLang="en-US" dirty="0"/>
              <a:t>三、資通安全推動</a:t>
            </a:r>
            <a:r>
              <a:rPr lang="zh-TW" altLang="en-US" b="1" dirty="0">
                <a:solidFill>
                  <a:srgbClr val="FF0000"/>
                </a:solidFill>
                <a:effectLst>
                  <a:outerShdw blurRad="38100" dist="38100" dir="2700000" algn="tl">
                    <a:srgbClr val="000000">
                      <a:alpha val="43137"/>
                    </a:srgbClr>
                  </a:outerShdw>
                </a:effectLst>
              </a:rPr>
              <a:t>組織</a:t>
            </a:r>
            <a:r>
              <a:rPr lang="zh-TW" altLang="en-US" dirty="0"/>
              <a:t>。</a:t>
            </a:r>
          </a:p>
          <a:p>
            <a:r>
              <a:rPr lang="zh-TW" altLang="en-US" dirty="0"/>
              <a:t>四、專責</a:t>
            </a:r>
            <a:r>
              <a:rPr lang="zh-TW" altLang="en-US" b="1" dirty="0">
                <a:solidFill>
                  <a:srgbClr val="FF0000"/>
                </a:solidFill>
                <a:effectLst>
                  <a:outerShdw blurRad="38100" dist="38100" dir="2700000" algn="tl">
                    <a:srgbClr val="000000">
                      <a:alpha val="43137"/>
                    </a:srgbClr>
                  </a:outerShdw>
                </a:effectLst>
              </a:rPr>
              <a:t>人力及經費</a:t>
            </a:r>
            <a:r>
              <a:rPr lang="zh-TW" altLang="en-US" dirty="0"/>
              <a:t>之配置。</a:t>
            </a:r>
          </a:p>
          <a:p>
            <a:r>
              <a:rPr lang="zh-TW" altLang="en-US" dirty="0"/>
              <a:t>五、公務機關</a:t>
            </a:r>
            <a:r>
              <a:rPr lang="zh-TW" altLang="en-US" b="1" dirty="0">
                <a:solidFill>
                  <a:srgbClr val="FF0000"/>
                </a:solidFill>
                <a:effectLst>
                  <a:outerShdw blurRad="38100" dist="38100" dir="2700000" algn="tl">
                    <a:srgbClr val="000000">
                      <a:alpha val="43137"/>
                    </a:srgbClr>
                  </a:outerShdw>
                </a:effectLst>
              </a:rPr>
              <a:t>資通安全長</a:t>
            </a:r>
            <a:r>
              <a:rPr lang="zh-TW" altLang="en-US" dirty="0"/>
              <a:t>之配置。</a:t>
            </a:r>
            <a:endParaRPr lang="en-US" altLang="zh-TW" dirty="0"/>
          </a:p>
          <a:p>
            <a:endParaRPr lang="zh-TW" altLang="en-US" dirty="0"/>
          </a:p>
          <a:p>
            <a:r>
              <a:rPr lang="zh-TW" altLang="en-US" dirty="0"/>
              <a:t>六、資訊及資通系統之</a:t>
            </a:r>
            <a:r>
              <a:rPr lang="zh-TW" altLang="en-US" b="1" dirty="0">
                <a:solidFill>
                  <a:srgbClr val="FF0000"/>
                </a:solidFill>
                <a:effectLst>
                  <a:outerShdw blurRad="38100" dist="38100" dir="2700000" algn="tl">
                    <a:srgbClr val="000000">
                      <a:alpha val="43137"/>
                    </a:srgbClr>
                  </a:outerShdw>
                </a:effectLst>
              </a:rPr>
              <a:t>盤點</a:t>
            </a:r>
            <a:r>
              <a:rPr lang="zh-TW" altLang="en-US" dirty="0"/>
              <a:t>，並標示核心資通系統及相關資產。</a:t>
            </a:r>
          </a:p>
          <a:p>
            <a:r>
              <a:rPr lang="zh-TW" altLang="en-US" dirty="0"/>
              <a:t>七、資通安全</a:t>
            </a:r>
            <a:r>
              <a:rPr lang="zh-TW" altLang="en-US" b="1" dirty="0">
                <a:solidFill>
                  <a:srgbClr val="FF0000"/>
                </a:solidFill>
                <a:effectLst>
                  <a:outerShdw blurRad="38100" dist="38100" dir="2700000" algn="tl">
                    <a:srgbClr val="000000">
                      <a:alpha val="43137"/>
                    </a:srgbClr>
                  </a:outerShdw>
                </a:effectLst>
              </a:rPr>
              <a:t>風險評估</a:t>
            </a:r>
            <a:r>
              <a:rPr lang="zh-TW" altLang="en-US" dirty="0"/>
              <a:t>。</a:t>
            </a:r>
          </a:p>
          <a:p>
            <a:r>
              <a:rPr lang="zh-TW" altLang="en-US" dirty="0"/>
              <a:t>八、資通安全</a:t>
            </a:r>
            <a:r>
              <a:rPr lang="zh-TW" altLang="en-US" b="1" dirty="0">
                <a:solidFill>
                  <a:srgbClr val="FF0000"/>
                </a:solidFill>
                <a:effectLst>
                  <a:outerShdw blurRad="38100" dist="38100" dir="2700000" algn="tl">
                    <a:srgbClr val="000000">
                      <a:alpha val="43137"/>
                    </a:srgbClr>
                  </a:outerShdw>
                </a:effectLst>
              </a:rPr>
              <a:t>防護及控制</a:t>
            </a:r>
            <a:r>
              <a:rPr lang="zh-TW" altLang="en-US" dirty="0"/>
              <a:t>措施。</a:t>
            </a:r>
            <a:endParaRPr lang="en-US" altLang="zh-TW" dirty="0"/>
          </a:p>
          <a:p>
            <a:endParaRPr lang="zh-TW" altLang="en-US" dirty="0"/>
          </a:p>
          <a:p>
            <a:r>
              <a:rPr lang="zh-TW" altLang="en-US" dirty="0"/>
              <a:t>九、資通安全事件</a:t>
            </a:r>
            <a:r>
              <a:rPr lang="zh-TW" altLang="en-US" b="1" dirty="0">
                <a:solidFill>
                  <a:srgbClr val="FF0000"/>
                </a:solidFill>
                <a:effectLst>
                  <a:outerShdw blurRad="38100" dist="38100" dir="2700000" algn="tl">
                    <a:srgbClr val="000000">
                      <a:alpha val="43137"/>
                    </a:srgbClr>
                  </a:outerShdw>
                </a:effectLst>
              </a:rPr>
              <a:t>通報、應變及演練</a:t>
            </a:r>
            <a:r>
              <a:rPr lang="zh-TW" altLang="en-US" dirty="0"/>
              <a:t>相關機制。</a:t>
            </a:r>
          </a:p>
          <a:p>
            <a:r>
              <a:rPr lang="zh-TW" altLang="en-US" dirty="0"/>
              <a:t>十、資通安全</a:t>
            </a:r>
            <a:r>
              <a:rPr lang="zh-TW" altLang="en-US" b="1" dirty="0">
                <a:solidFill>
                  <a:srgbClr val="FF0000"/>
                </a:solidFill>
                <a:effectLst>
                  <a:outerShdw blurRad="38100" dist="38100" dir="2700000" algn="tl">
                    <a:srgbClr val="000000">
                      <a:alpha val="43137"/>
                    </a:srgbClr>
                  </a:outerShdw>
                </a:effectLst>
              </a:rPr>
              <a:t>情資</a:t>
            </a:r>
            <a:r>
              <a:rPr lang="zh-TW" altLang="en-US" dirty="0"/>
              <a:t>之評估及因應機制。</a:t>
            </a:r>
          </a:p>
          <a:p>
            <a:r>
              <a:rPr lang="zh-TW" altLang="en-US" dirty="0"/>
              <a:t>十一、資通系統或服務</a:t>
            </a:r>
            <a:r>
              <a:rPr lang="zh-TW" altLang="en-US" b="1" dirty="0">
                <a:solidFill>
                  <a:srgbClr val="FF0000"/>
                </a:solidFill>
                <a:effectLst>
                  <a:outerShdw blurRad="38100" dist="38100" dir="2700000" algn="tl">
                    <a:srgbClr val="000000">
                      <a:alpha val="43137"/>
                    </a:srgbClr>
                  </a:outerShdw>
                </a:effectLst>
              </a:rPr>
              <a:t>委外</a:t>
            </a:r>
            <a:r>
              <a:rPr lang="zh-TW" altLang="en-US" dirty="0"/>
              <a:t>辦理之管理措施。</a:t>
            </a:r>
          </a:p>
          <a:p>
            <a:r>
              <a:rPr lang="zh-TW" altLang="en-US" dirty="0"/>
              <a:t>十二、公務機關所屬</a:t>
            </a:r>
            <a:r>
              <a:rPr lang="zh-TW" altLang="en-US" b="1" dirty="0">
                <a:solidFill>
                  <a:srgbClr val="FF0000"/>
                </a:solidFill>
                <a:effectLst>
                  <a:outerShdw blurRad="38100" dist="38100" dir="2700000" algn="tl">
                    <a:srgbClr val="000000">
                      <a:alpha val="43137"/>
                    </a:srgbClr>
                  </a:outerShdw>
                </a:effectLst>
              </a:rPr>
              <a:t>人員</a:t>
            </a:r>
            <a:r>
              <a:rPr lang="zh-TW" altLang="en-US" dirty="0"/>
              <a:t>辦理業務涉及資通安全事項之</a:t>
            </a:r>
            <a:r>
              <a:rPr lang="zh-TW" altLang="en-US" b="1" dirty="0">
                <a:solidFill>
                  <a:srgbClr val="FF0000"/>
                </a:solidFill>
                <a:effectLst>
                  <a:outerShdw blurRad="38100" dist="38100" dir="2700000" algn="tl">
                    <a:srgbClr val="000000">
                      <a:alpha val="43137"/>
                    </a:srgbClr>
                  </a:outerShdw>
                </a:effectLst>
              </a:rPr>
              <a:t>考核機制</a:t>
            </a:r>
            <a:r>
              <a:rPr lang="zh-TW" altLang="en-US" dirty="0"/>
              <a:t>。</a:t>
            </a:r>
          </a:p>
          <a:p>
            <a:r>
              <a:rPr lang="zh-TW" altLang="en-US" dirty="0"/>
              <a:t>十三、資通安全維護計畫與實施情形之</a:t>
            </a:r>
            <a:r>
              <a:rPr lang="zh-TW" altLang="en-US" b="1" dirty="0">
                <a:solidFill>
                  <a:srgbClr val="FF0000"/>
                </a:solidFill>
                <a:effectLst>
                  <a:outerShdw blurRad="38100" dist="38100" dir="2700000" algn="tl">
                    <a:srgbClr val="000000">
                      <a:alpha val="43137"/>
                    </a:srgbClr>
                  </a:outerShdw>
                </a:effectLst>
              </a:rPr>
              <a:t>持續精進</a:t>
            </a:r>
            <a:r>
              <a:rPr lang="zh-TW" altLang="en-US" dirty="0"/>
              <a:t>及</a:t>
            </a:r>
            <a:r>
              <a:rPr lang="zh-TW" altLang="en-US" b="1" dirty="0">
                <a:solidFill>
                  <a:srgbClr val="FF0000"/>
                </a:solidFill>
                <a:effectLst>
                  <a:outerShdw blurRad="38100" dist="38100" dir="2700000" algn="tl">
                    <a:srgbClr val="000000">
                      <a:alpha val="43137"/>
                    </a:srgbClr>
                  </a:outerShdw>
                </a:effectLst>
              </a:rPr>
              <a:t>績效管理</a:t>
            </a:r>
            <a:r>
              <a:rPr lang="zh-TW" altLang="en-US" dirty="0"/>
              <a:t>機制。</a:t>
            </a:r>
            <a:endParaRPr lang="en-US" altLang="zh-TW" dirty="0"/>
          </a:p>
          <a:p>
            <a:endParaRPr lang="zh-TW" altLang="en-US" dirty="0"/>
          </a:p>
          <a:p>
            <a:r>
              <a:rPr lang="zh-TW" altLang="en-US" sz="1200" dirty="0"/>
              <a:t>各機關依本法第十二條、第十六條第三項或第十七條第二項規定提出資通安全維護計畫實施情形，應包括前項各款之執行成果及相關說明。</a:t>
            </a:r>
            <a:endParaRPr lang="en-US" altLang="zh-TW" sz="1200" dirty="0"/>
          </a:p>
          <a:p>
            <a:r>
              <a:rPr lang="zh-TW" altLang="en-US" sz="1200" dirty="0"/>
              <a:t>第一項資通安全維護計畫之訂定、修正、實施及前項實施情形之提出，公務機關得由其上級或監督機關辦理；特定非公務機關得由其中央目的事業主管機關、中央目的事業主管機關所屬公務機關辦理，或經中央目的事業主管機關同意，由其所管特定非公務機關辦理。</a:t>
            </a:r>
          </a:p>
        </p:txBody>
      </p:sp>
    </p:spTree>
    <p:extLst>
      <p:ext uri="{BB962C8B-B14F-4D97-AF65-F5344CB8AC3E}">
        <p14:creationId xmlns:p14="http://schemas.microsoft.com/office/powerpoint/2010/main" val="2164840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124744"/>
            <a:ext cx="7704856" cy="4031873"/>
          </a:xfrm>
          <a:prstGeom prst="rect">
            <a:avLst/>
          </a:prstGeom>
        </p:spPr>
        <p:txBody>
          <a:bodyPr wrap="square">
            <a:spAutoFit/>
          </a:bodyPr>
          <a:lstStyle/>
          <a:p>
            <a:r>
              <a:rPr lang="zh-TW" altLang="en-US" sz="3200" dirty="0"/>
              <a:t>依據我國</a:t>
            </a:r>
            <a:r>
              <a:rPr lang="en-US" altLang="zh-TW" sz="3200" dirty="0"/>
              <a:t>《</a:t>
            </a:r>
            <a:r>
              <a:rPr lang="zh-TW" altLang="en-US" sz="3200" dirty="0"/>
              <a:t>資通安全管理法施行細則</a:t>
            </a:r>
            <a:r>
              <a:rPr lang="en-US" altLang="zh-TW" sz="3200" dirty="0"/>
              <a:t>》</a:t>
            </a:r>
            <a:r>
              <a:rPr lang="zh-TW" altLang="en-US" sz="3200" dirty="0"/>
              <a:t>條文中規定，下列何者「不」是資通安全維護計畫應</a:t>
            </a:r>
            <a:r>
              <a:rPr lang="en-US" altLang="zh-TW" sz="3200" dirty="0"/>
              <a:t>(</a:t>
            </a:r>
            <a:r>
              <a:rPr lang="zh-TW" altLang="en-US" sz="3200" dirty="0"/>
              <a:t>強制要求</a:t>
            </a:r>
            <a:r>
              <a:rPr lang="en-US" altLang="zh-TW" sz="3200" dirty="0"/>
              <a:t>)</a:t>
            </a:r>
            <a:r>
              <a:rPr lang="zh-TW" altLang="en-US" sz="3200" dirty="0"/>
              <a:t>包括的事項</a:t>
            </a:r>
            <a:r>
              <a:rPr lang="en-US" altLang="zh-TW" sz="3200" dirty="0"/>
              <a:t>?</a:t>
            </a:r>
          </a:p>
          <a:p>
            <a:endParaRPr lang="en-US" altLang="zh-TW" sz="3200" dirty="0"/>
          </a:p>
          <a:p>
            <a:r>
              <a:rPr lang="en-US" altLang="zh-TW" sz="3200" dirty="0"/>
              <a:t>(A)</a:t>
            </a:r>
            <a:r>
              <a:rPr lang="zh-TW" altLang="en-US" sz="3200" dirty="0"/>
              <a:t>核心業務及其重要性</a:t>
            </a:r>
            <a:endParaRPr lang="en-US" altLang="zh-TW" sz="3200" dirty="0"/>
          </a:p>
          <a:p>
            <a:r>
              <a:rPr lang="en-US" altLang="zh-TW" sz="3200" dirty="0"/>
              <a:t>(B)</a:t>
            </a:r>
            <a:r>
              <a:rPr lang="zh-TW" altLang="en-US" sz="3200" dirty="0"/>
              <a:t>資通安全政策及目標</a:t>
            </a:r>
            <a:endParaRPr lang="en-US" altLang="zh-TW" sz="3200" dirty="0"/>
          </a:p>
          <a:p>
            <a:r>
              <a:rPr lang="en-US" altLang="zh-TW" sz="3200" dirty="0"/>
              <a:t>(C)</a:t>
            </a:r>
            <a:r>
              <a:rPr lang="zh-TW" altLang="en-US" sz="3200" dirty="0"/>
              <a:t>實施安控的作業程序書</a:t>
            </a:r>
            <a:endParaRPr lang="en-US" altLang="zh-TW" sz="3200" dirty="0"/>
          </a:p>
          <a:p>
            <a:r>
              <a:rPr lang="en-US" altLang="zh-TW" sz="3200" dirty="0"/>
              <a:t>(D)</a:t>
            </a:r>
            <a:r>
              <a:rPr lang="zh-TW" altLang="en-US" sz="3200" dirty="0"/>
              <a:t>專責人力及經費之配置</a:t>
            </a:r>
          </a:p>
        </p:txBody>
      </p:sp>
    </p:spTree>
    <p:extLst>
      <p:ext uri="{BB962C8B-B14F-4D97-AF65-F5344CB8AC3E}">
        <p14:creationId xmlns:p14="http://schemas.microsoft.com/office/powerpoint/2010/main" val="3535175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980728"/>
            <a:ext cx="7704856" cy="4031873"/>
          </a:xfrm>
          <a:prstGeom prst="rect">
            <a:avLst/>
          </a:prstGeom>
        </p:spPr>
        <p:txBody>
          <a:bodyPr wrap="square">
            <a:spAutoFit/>
          </a:bodyPr>
          <a:lstStyle/>
          <a:p>
            <a:r>
              <a:rPr lang="zh-TW" altLang="en-US" sz="3200" dirty="0"/>
              <a:t>依據我國</a:t>
            </a:r>
            <a:r>
              <a:rPr lang="en-US" altLang="zh-TW" sz="3200" dirty="0"/>
              <a:t>《</a:t>
            </a:r>
            <a:r>
              <a:rPr lang="zh-TW" altLang="en-US" sz="3200" dirty="0"/>
              <a:t>資通安全管理法施行細則</a:t>
            </a:r>
            <a:r>
              <a:rPr lang="en-US" altLang="zh-TW" sz="3200" dirty="0"/>
              <a:t>》</a:t>
            </a:r>
            <a:r>
              <a:rPr lang="zh-TW" altLang="en-US" sz="3200" dirty="0"/>
              <a:t>條文中規定，下列何者「不」是資通安全維護計畫應</a:t>
            </a:r>
            <a:r>
              <a:rPr lang="en-US" altLang="zh-TW" sz="3200" dirty="0"/>
              <a:t>(</a:t>
            </a:r>
            <a:r>
              <a:rPr lang="zh-TW" altLang="en-US" sz="3200" dirty="0"/>
              <a:t>強制要求</a:t>
            </a:r>
            <a:r>
              <a:rPr lang="en-US" altLang="zh-TW" sz="3200" dirty="0"/>
              <a:t>)</a:t>
            </a:r>
            <a:r>
              <a:rPr lang="zh-TW" altLang="en-US" sz="3200" dirty="0"/>
              <a:t>包括的事項</a:t>
            </a:r>
            <a:r>
              <a:rPr lang="en-US" altLang="zh-TW" sz="3200" dirty="0"/>
              <a:t>?</a:t>
            </a:r>
          </a:p>
          <a:p>
            <a:endParaRPr lang="en-US" altLang="zh-TW" sz="3200" dirty="0"/>
          </a:p>
          <a:p>
            <a:r>
              <a:rPr lang="en-US" altLang="zh-TW" sz="3200" dirty="0"/>
              <a:t>(A)</a:t>
            </a:r>
            <a:r>
              <a:rPr lang="zh-TW" altLang="en-US" sz="3200" dirty="0"/>
              <a:t>核心業務及其重要性</a:t>
            </a:r>
            <a:endParaRPr lang="en-US" altLang="zh-TW" sz="3200" dirty="0"/>
          </a:p>
          <a:p>
            <a:r>
              <a:rPr lang="en-US" altLang="zh-TW" sz="3200" dirty="0"/>
              <a:t>(B)</a:t>
            </a:r>
            <a:r>
              <a:rPr lang="zh-TW" altLang="en-US" sz="3200" dirty="0"/>
              <a:t>資通安全政策及目標</a:t>
            </a:r>
            <a:endParaRPr lang="en-US" altLang="zh-TW" sz="3200" dirty="0"/>
          </a:p>
          <a:p>
            <a:r>
              <a:rPr lang="en-US" altLang="zh-TW" sz="3200" b="1" dirty="0">
                <a:solidFill>
                  <a:srgbClr val="FF0000"/>
                </a:solidFill>
                <a:effectLst>
                  <a:outerShdw blurRad="38100" dist="38100" dir="2700000" algn="tl">
                    <a:srgbClr val="000000">
                      <a:alpha val="43137"/>
                    </a:srgbClr>
                  </a:outerShdw>
                </a:effectLst>
              </a:rPr>
              <a:t>(C)</a:t>
            </a:r>
            <a:r>
              <a:rPr lang="zh-TW" altLang="en-US" sz="3200" b="1" dirty="0">
                <a:solidFill>
                  <a:srgbClr val="FF0000"/>
                </a:solidFill>
                <a:effectLst>
                  <a:outerShdw blurRad="38100" dist="38100" dir="2700000" algn="tl">
                    <a:srgbClr val="000000">
                      <a:alpha val="43137"/>
                    </a:srgbClr>
                  </a:outerShdw>
                </a:effectLst>
              </a:rPr>
              <a:t>實施安控的作業程序書</a:t>
            </a:r>
            <a:endParaRPr lang="en-US" altLang="zh-TW" sz="3200" b="1" dirty="0">
              <a:solidFill>
                <a:srgbClr val="FF0000"/>
              </a:solidFill>
              <a:effectLst>
                <a:outerShdw blurRad="38100" dist="38100" dir="2700000" algn="tl">
                  <a:srgbClr val="000000">
                    <a:alpha val="43137"/>
                  </a:srgbClr>
                </a:outerShdw>
              </a:effectLst>
            </a:endParaRPr>
          </a:p>
          <a:p>
            <a:r>
              <a:rPr lang="en-US" altLang="zh-TW" sz="3200" dirty="0"/>
              <a:t>(D)</a:t>
            </a:r>
            <a:r>
              <a:rPr lang="zh-TW" altLang="en-US" sz="3200" dirty="0"/>
              <a:t>專責人力及經費之配置</a:t>
            </a:r>
          </a:p>
        </p:txBody>
      </p:sp>
    </p:spTree>
    <p:extLst>
      <p:ext uri="{BB962C8B-B14F-4D97-AF65-F5344CB8AC3E}">
        <p14:creationId xmlns:p14="http://schemas.microsoft.com/office/powerpoint/2010/main" val="3972489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3316DC5B-2F49-48EA-9FCC-C54940722BFB}"/>
              </a:ext>
            </a:extLst>
          </p:cNvPr>
          <p:cNvSpPr txBox="1"/>
          <p:nvPr/>
        </p:nvSpPr>
        <p:spPr>
          <a:xfrm>
            <a:off x="881336" y="1268760"/>
            <a:ext cx="8262664" cy="3847207"/>
          </a:xfrm>
          <a:prstGeom prst="rect">
            <a:avLst/>
          </a:prstGeom>
          <a:noFill/>
        </p:spPr>
        <p:txBody>
          <a:bodyPr wrap="square">
            <a:spAutoFit/>
          </a:bodyPr>
          <a:lstStyle/>
          <a:p>
            <a:r>
              <a:rPr lang="zh-TW" altLang="en-US" dirty="0"/>
              <a:t>第 </a:t>
            </a:r>
            <a:r>
              <a:rPr lang="en-US" altLang="zh-TW" dirty="0"/>
              <a:t>7 </a:t>
            </a:r>
            <a:r>
              <a:rPr lang="zh-TW" altLang="en-US" dirty="0"/>
              <a:t>條</a:t>
            </a:r>
          </a:p>
          <a:p>
            <a:r>
              <a:rPr lang="zh-TW" altLang="en-US" sz="1400" dirty="0"/>
              <a:t>前條第一項第一款所定核心業務，其範圍如下：</a:t>
            </a:r>
          </a:p>
          <a:p>
            <a:endParaRPr lang="en-US" altLang="zh-TW" sz="1400" dirty="0"/>
          </a:p>
          <a:p>
            <a:r>
              <a:rPr lang="zh-TW" altLang="en-US" dirty="0"/>
              <a:t>一、公務機關依其組織法規，足認該業務為機關</a:t>
            </a:r>
            <a:r>
              <a:rPr lang="zh-TW" altLang="en-US" b="1" dirty="0">
                <a:solidFill>
                  <a:srgbClr val="FF0000"/>
                </a:solidFill>
                <a:effectLst>
                  <a:outerShdw blurRad="38100" dist="38100" dir="2700000" algn="tl">
                    <a:srgbClr val="000000">
                      <a:alpha val="43137"/>
                    </a:srgbClr>
                  </a:outerShdw>
                </a:effectLst>
              </a:rPr>
              <a:t>核心權責</a:t>
            </a:r>
            <a:r>
              <a:rPr lang="zh-TW" altLang="en-US" dirty="0"/>
              <a:t>所在。</a:t>
            </a:r>
          </a:p>
          <a:p>
            <a:endParaRPr lang="en-US" altLang="zh-TW" dirty="0"/>
          </a:p>
          <a:p>
            <a:r>
              <a:rPr lang="zh-TW" altLang="en-US" dirty="0"/>
              <a:t>二、公營事業及政府捐助之財團法人之</a:t>
            </a:r>
            <a:r>
              <a:rPr lang="zh-TW" altLang="en-US" b="1" dirty="0">
                <a:solidFill>
                  <a:srgbClr val="FF0000"/>
                </a:solidFill>
                <a:effectLst>
                  <a:outerShdw blurRad="38100" dist="38100" dir="2700000" algn="tl">
                    <a:srgbClr val="000000">
                      <a:alpha val="43137"/>
                    </a:srgbClr>
                  </a:outerShdw>
                </a:effectLst>
              </a:rPr>
              <a:t>主要服務或功能</a:t>
            </a:r>
            <a:r>
              <a:rPr lang="zh-TW" altLang="en-US" dirty="0"/>
              <a:t>。</a:t>
            </a:r>
          </a:p>
          <a:p>
            <a:endParaRPr lang="en-US" altLang="zh-TW" dirty="0"/>
          </a:p>
          <a:p>
            <a:r>
              <a:rPr lang="zh-TW" altLang="en-US" dirty="0"/>
              <a:t>三、各機關</a:t>
            </a:r>
            <a:r>
              <a:rPr lang="zh-TW" altLang="en-US" b="1" dirty="0">
                <a:solidFill>
                  <a:srgbClr val="FF0000"/>
                </a:solidFill>
                <a:effectLst>
                  <a:outerShdw blurRad="38100" dist="38100" dir="2700000" algn="tl">
                    <a:srgbClr val="000000">
                      <a:alpha val="43137"/>
                    </a:srgbClr>
                  </a:outerShdw>
                </a:effectLst>
              </a:rPr>
              <a:t>維運、提供</a:t>
            </a:r>
            <a:r>
              <a:rPr lang="zh-TW" altLang="en-US" dirty="0"/>
              <a:t>關鍵基礎設施所必要之業務。</a:t>
            </a:r>
          </a:p>
          <a:p>
            <a:endParaRPr lang="en-US" altLang="zh-TW" dirty="0"/>
          </a:p>
          <a:p>
            <a:r>
              <a:rPr lang="zh-TW" altLang="en-US" dirty="0"/>
              <a:t>四、各機關依資通</a:t>
            </a:r>
            <a:r>
              <a:rPr lang="zh-TW" altLang="en-US" b="1" dirty="0">
                <a:solidFill>
                  <a:srgbClr val="FF0000"/>
                </a:solidFill>
                <a:effectLst>
                  <a:outerShdw blurRad="38100" dist="38100" dir="2700000" algn="tl">
                    <a:srgbClr val="000000">
                      <a:alpha val="43137"/>
                    </a:srgbClr>
                  </a:outerShdw>
                </a:effectLst>
              </a:rPr>
              <a:t>安全責任等級分級</a:t>
            </a:r>
            <a:r>
              <a:rPr lang="zh-TW" altLang="en-US" dirty="0"/>
              <a:t>辦法第四條第一款至第五款或第五條</a:t>
            </a:r>
          </a:p>
          <a:p>
            <a:r>
              <a:rPr lang="zh-TW" altLang="en-US" dirty="0"/>
              <a:t>    第一款至第四款涉及之業務。</a:t>
            </a:r>
          </a:p>
          <a:p>
            <a:endParaRPr lang="en-US" altLang="zh-TW" dirty="0"/>
          </a:p>
          <a:p>
            <a:r>
              <a:rPr lang="zh-TW" altLang="en-US" sz="1200" dirty="0"/>
              <a:t>前條第一項第六款所稱核心資通系統，指支持核心業務持續運作必要之系</a:t>
            </a:r>
          </a:p>
          <a:p>
            <a:r>
              <a:rPr lang="zh-TW" altLang="en-US" sz="1200" dirty="0"/>
              <a:t>統，或依資通安全責任等級分級辦法附表九資通系統防護需求分級原則之</a:t>
            </a:r>
          </a:p>
          <a:p>
            <a:r>
              <a:rPr lang="zh-TW" altLang="en-US" sz="1200" dirty="0"/>
              <a:t>規定，判定其防護需求等級為高者。</a:t>
            </a:r>
          </a:p>
        </p:txBody>
      </p:sp>
      <p:sp>
        <p:nvSpPr>
          <p:cNvPr id="8" name="矩形 7">
            <a:extLst>
              <a:ext uri="{FF2B5EF4-FFF2-40B4-BE49-F238E27FC236}">
                <a16:creationId xmlns:a16="http://schemas.microsoft.com/office/drawing/2014/main" id="{6AB35B24-1FBB-4CEA-A581-CBBCBB608D3F}"/>
              </a:ext>
            </a:extLst>
          </p:cNvPr>
          <p:cNvSpPr/>
          <p:nvPr/>
        </p:nvSpPr>
        <p:spPr>
          <a:xfrm>
            <a:off x="5508104" y="122476"/>
            <a:ext cx="3467616" cy="584775"/>
          </a:xfrm>
          <a:prstGeom prst="rect">
            <a:avLst/>
          </a:prstGeom>
        </p:spPr>
        <p:txBody>
          <a:bodyPr wrap="none">
            <a:spAutoFit/>
          </a:bodyPr>
          <a:lstStyle/>
          <a:p>
            <a:r>
              <a:rPr lang="zh-TW" altLang="en-US" sz="3200" b="1" dirty="0">
                <a:effectLst>
                  <a:outerShdw blurRad="38100" dist="38100" dir="2700000" algn="tl">
                    <a:srgbClr val="000000">
                      <a:alpha val="43137"/>
                    </a:srgbClr>
                  </a:outerShdw>
                </a:effectLst>
              </a:rPr>
              <a:t>資通安全</a:t>
            </a:r>
            <a:r>
              <a:rPr lang="zh-TW" altLang="en-US" sz="3200" b="1" dirty="0">
                <a:solidFill>
                  <a:srgbClr val="FF0000"/>
                </a:solidFill>
                <a:effectLst>
                  <a:outerShdw blurRad="38100" dist="38100" dir="2700000" algn="tl">
                    <a:srgbClr val="000000">
                      <a:alpha val="43137"/>
                    </a:srgbClr>
                  </a:outerShdw>
                </a:effectLst>
              </a:rPr>
              <a:t>維護</a:t>
            </a:r>
            <a:r>
              <a:rPr lang="zh-TW" altLang="en-US" sz="3200" b="1" dirty="0">
                <a:effectLst>
                  <a:outerShdw blurRad="38100" dist="38100" dir="2700000" algn="tl">
                    <a:srgbClr val="000000">
                      <a:alpha val="43137"/>
                    </a:srgbClr>
                  </a:outerShdw>
                </a:effectLst>
              </a:rPr>
              <a:t>計畫</a:t>
            </a:r>
          </a:p>
        </p:txBody>
      </p:sp>
    </p:spTree>
    <p:extLst>
      <p:ext uri="{BB962C8B-B14F-4D97-AF65-F5344CB8AC3E}">
        <p14:creationId xmlns:p14="http://schemas.microsoft.com/office/powerpoint/2010/main" val="1784210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F30F6530-A758-497C-AD2D-B2F0317B0DE1}"/>
              </a:ext>
            </a:extLst>
          </p:cNvPr>
          <p:cNvSpPr txBox="1"/>
          <p:nvPr/>
        </p:nvSpPr>
        <p:spPr>
          <a:xfrm>
            <a:off x="755576" y="1052736"/>
            <a:ext cx="7983760" cy="4955203"/>
          </a:xfrm>
          <a:prstGeom prst="rect">
            <a:avLst/>
          </a:prstGeom>
          <a:noFill/>
        </p:spPr>
        <p:txBody>
          <a:bodyPr wrap="square">
            <a:spAutoFit/>
          </a:bodyPr>
          <a:lstStyle/>
          <a:p>
            <a:r>
              <a:rPr lang="zh-TW" altLang="en-US" dirty="0"/>
              <a:t>第 </a:t>
            </a:r>
            <a:r>
              <a:rPr lang="en-US" altLang="zh-TW" dirty="0"/>
              <a:t>8 </a:t>
            </a:r>
            <a:r>
              <a:rPr lang="zh-TW" altLang="en-US" dirty="0"/>
              <a:t>條</a:t>
            </a:r>
          </a:p>
          <a:p>
            <a:r>
              <a:rPr lang="zh-TW" altLang="en-US" sz="1400" dirty="0"/>
              <a:t>本法第十四條第三項及第十八條第三項所定資通安全事件調查、處理及改</a:t>
            </a:r>
          </a:p>
          <a:p>
            <a:r>
              <a:rPr lang="zh-TW" altLang="en-US" sz="1400" dirty="0"/>
              <a:t>善報告，應包括下列事項：</a:t>
            </a:r>
          </a:p>
          <a:p>
            <a:endParaRPr lang="en-US" altLang="zh-TW" dirty="0"/>
          </a:p>
          <a:p>
            <a:r>
              <a:rPr lang="zh-TW" altLang="en-US" dirty="0"/>
              <a:t>一、事件發生或知悉其發生、完成</a:t>
            </a:r>
            <a:r>
              <a:rPr lang="zh-TW" altLang="en-US" b="1" dirty="0">
                <a:solidFill>
                  <a:srgbClr val="FF0000"/>
                </a:solidFill>
                <a:effectLst>
                  <a:outerShdw blurRad="38100" dist="38100" dir="2700000" algn="tl">
                    <a:srgbClr val="000000">
                      <a:alpha val="43137"/>
                    </a:srgbClr>
                  </a:outerShdw>
                </a:effectLst>
              </a:rPr>
              <a:t>損害控制或復原作業</a:t>
            </a:r>
            <a:r>
              <a:rPr lang="zh-TW" altLang="en-US" dirty="0"/>
              <a:t>之時間。</a:t>
            </a:r>
          </a:p>
          <a:p>
            <a:endParaRPr lang="en-US" altLang="zh-TW" dirty="0"/>
          </a:p>
          <a:p>
            <a:r>
              <a:rPr lang="zh-TW" altLang="en-US" dirty="0"/>
              <a:t>二、事件</a:t>
            </a:r>
            <a:r>
              <a:rPr lang="zh-TW" altLang="en-US" b="1" dirty="0">
                <a:solidFill>
                  <a:srgbClr val="FF0000"/>
                </a:solidFill>
                <a:effectLst>
                  <a:outerShdw blurRad="38100" dist="38100" dir="2700000" algn="tl">
                    <a:srgbClr val="000000">
                      <a:alpha val="43137"/>
                    </a:srgbClr>
                  </a:outerShdw>
                </a:effectLst>
              </a:rPr>
              <a:t>影響之範圍及損害</a:t>
            </a:r>
            <a:r>
              <a:rPr lang="zh-TW" altLang="en-US" dirty="0"/>
              <a:t>評估。</a:t>
            </a:r>
          </a:p>
          <a:p>
            <a:endParaRPr lang="en-US" altLang="zh-TW" dirty="0"/>
          </a:p>
          <a:p>
            <a:r>
              <a:rPr lang="zh-TW" altLang="en-US" dirty="0"/>
              <a:t>三、損害</a:t>
            </a:r>
            <a:r>
              <a:rPr lang="zh-TW" altLang="en-US" b="1" dirty="0">
                <a:solidFill>
                  <a:srgbClr val="FF0000"/>
                </a:solidFill>
                <a:effectLst>
                  <a:outerShdw blurRad="38100" dist="38100" dir="2700000" algn="tl">
                    <a:srgbClr val="000000">
                      <a:alpha val="43137"/>
                    </a:srgbClr>
                  </a:outerShdw>
                </a:effectLst>
              </a:rPr>
              <a:t>控制及復原</a:t>
            </a:r>
            <a:r>
              <a:rPr lang="zh-TW" altLang="en-US" dirty="0"/>
              <a:t>作業之歷程。</a:t>
            </a:r>
          </a:p>
          <a:p>
            <a:endParaRPr lang="en-US" altLang="zh-TW" dirty="0"/>
          </a:p>
          <a:p>
            <a:r>
              <a:rPr lang="zh-TW" altLang="en-US" dirty="0"/>
              <a:t>四、事件</a:t>
            </a:r>
            <a:r>
              <a:rPr lang="zh-TW" altLang="en-US" b="1" dirty="0">
                <a:solidFill>
                  <a:srgbClr val="FF0000"/>
                </a:solidFill>
                <a:effectLst>
                  <a:outerShdw blurRad="38100" dist="38100" dir="2700000" algn="tl">
                    <a:srgbClr val="000000">
                      <a:alpha val="43137"/>
                    </a:srgbClr>
                  </a:outerShdw>
                </a:effectLst>
              </a:rPr>
              <a:t>調查及處理</a:t>
            </a:r>
            <a:r>
              <a:rPr lang="zh-TW" altLang="en-US" dirty="0"/>
              <a:t>作業之歷程。</a:t>
            </a:r>
          </a:p>
          <a:p>
            <a:endParaRPr lang="en-US" altLang="zh-TW" dirty="0"/>
          </a:p>
          <a:p>
            <a:r>
              <a:rPr lang="zh-TW" altLang="en-US" dirty="0"/>
              <a:t>五、事件</a:t>
            </a:r>
            <a:r>
              <a:rPr lang="zh-TW" altLang="en-US" b="1" dirty="0">
                <a:solidFill>
                  <a:srgbClr val="FF0000"/>
                </a:solidFill>
                <a:effectLst>
                  <a:outerShdw blurRad="38100" dist="38100" dir="2700000" algn="tl">
                    <a:srgbClr val="000000">
                      <a:alpha val="43137"/>
                    </a:srgbClr>
                  </a:outerShdw>
                </a:effectLst>
              </a:rPr>
              <a:t>根因分析</a:t>
            </a:r>
            <a:r>
              <a:rPr lang="zh-TW" altLang="en-US" dirty="0"/>
              <a:t>。</a:t>
            </a:r>
          </a:p>
          <a:p>
            <a:endParaRPr lang="en-US" altLang="zh-TW" dirty="0"/>
          </a:p>
          <a:p>
            <a:r>
              <a:rPr lang="zh-TW" altLang="en-US" dirty="0"/>
              <a:t>六、為防範類似事件再次發生所採取之</a:t>
            </a:r>
            <a:r>
              <a:rPr lang="zh-TW" altLang="en-US" b="1" dirty="0">
                <a:solidFill>
                  <a:srgbClr val="FF0000"/>
                </a:solidFill>
                <a:effectLst>
                  <a:outerShdw blurRad="38100" dist="38100" dir="2700000" algn="tl">
                    <a:srgbClr val="000000">
                      <a:alpha val="43137"/>
                    </a:srgbClr>
                  </a:outerShdw>
                </a:effectLst>
              </a:rPr>
              <a:t>管理、技術、人力或資源</a:t>
            </a:r>
            <a:r>
              <a:rPr lang="zh-TW" altLang="en-US" dirty="0"/>
              <a:t>等層面之</a:t>
            </a:r>
          </a:p>
          <a:p>
            <a:r>
              <a:rPr lang="zh-TW" altLang="en-US" dirty="0"/>
              <a:t>    措施。</a:t>
            </a:r>
          </a:p>
          <a:p>
            <a:endParaRPr lang="en-US" altLang="zh-TW" dirty="0"/>
          </a:p>
          <a:p>
            <a:r>
              <a:rPr lang="zh-TW" altLang="en-US" dirty="0"/>
              <a:t>七、前款措施之預定完成</a:t>
            </a:r>
            <a:r>
              <a:rPr lang="zh-TW" altLang="en-US" b="1" dirty="0">
                <a:solidFill>
                  <a:srgbClr val="FF0000"/>
                </a:solidFill>
                <a:effectLst>
                  <a:outerShdw blurRad="38100" dist="38100" dir="2700000" algn="tl">
                    <a:srgbClr val="000000">
                      <a:alpha val="43137"/>
                    </a:srgbClr>
                  </a:outerShdw>
                </a:effectLst>
              </a:rPr>
              <a:t>時程及成效追蹤</a:t>
            </a:r>
            <a:r>
              <a:rPr lang="zh-TW" altLang="en-US" dirty="0"/>
              <a:t>機制。</a:t>
            </a:r>
          </a:p>
        </p:txBody>
      </p:sp>
      <p:sp>
        <p:nvSpPr>
          <p:cNvPr id="6" name="矩形 5">
            <a:extLst>
              <a:ext uri="{FF2B5EF4-FFF2-40B4-BE49-F238E27FC236}">
                <a16:creationId xmlns:a16="http://schemas.microsoft.com/office/drawing/2014/main" id="{C3773EA5-7CCB-499C-8719-7101CEE2F95E}"/>
              </a:ext>
            </a:extLst>
          </p:cNvPr>
          <p:cNvSpPr/>
          <p:nvPr/>
        </p:nvSpPr>
        <p:spPr>
          <a:xfrm>
            <a:off x="5508104" y="122476"/>
            <a:ext cx="3467616" cy="584775"/>
          </a:xfrm>
          <a:prstGeom prst="rect">
            <a:avLst/>
          </a:prstGeom>
        </p:spPr>
        <p:txBody>
          <a:bodyPr wrap="none">
            <a:spAutoFit/>
          </a:bodyPr>
          <a:lstStyle/>
          <a:p>
            <a:r>
              <a:rPr lang="zh-TW" altLang="en-US" sz="3200" b="1" dirty="0">
                <a:effectLst>
                  <a:outerShdw blurRad="38100" dist="38100" dir="2700000" algn="tl">
                    <a:srgbClr val="000000">
                      <a:alpha val="43137"/>
                    </a:srgbClr>
                  </a:outerShdw>
                </a:effectLst>
              </a:rPr>
              <a:t>資通安全</a:t>
            </a:r>
            <a:r>
              <a:rPr lang="zh-TW" altLang="en-US" sz="3200" b="1" dirty="0">
                <a:solidFill>
                  <a:srgbClr val="FF0000"/>
                </a:solidFill>
                <a:effectLst>
                  <a:outerShdw blurRad="38100" dist="38100" dir="2700000" algn="tl">
                    <a:srgbClr val="000000">
                      <a:alpha val="43137"/>
                    </a:srgbClr>
                  </a:outerShdw>
                </a:effectLst>
              </a:rPr>
              <a:t>維護</a:t>
            </a:r>
            <a:r>
              <a:rPr lang="zh-TW" altLang="en-US" sz="3200" b="1" dirty="0">
                <a:effectLst>
                  <a:outerShdw blurRad="38100" dist="38100" dir="2700000" algn="tl">
                    <a:srgbClr val="000000">
                      <a:alpha val="43137"/>
                    </a:srgbClr>
                  </a:outerShdw>
                </a:effectLst>
              </a:rPr>
              <a:t>計畫</a:t>
            </a:r>
          </a:p>
        </p:txBody>
      </p:sp>
    </p:spTree>
    <p:extLst>
      <p:ext uri="{BB962C8B-B14F-4D97-AF65-F5344CB8AC3E}">
        <p14:creationId xmlns:p14="http://schemas.microsoft.com/office/powerpoint/2010/main" val="3052046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EBED1445-A591-44F0-BBE5-EBEF74EBD5E1}"/>
              </a:ext>
            </a:extLst>
          </p:cNvPr>
          <p:cNvSpPr txBox="1"/>
          <p:nvPr/>
        </p:nvSpPr>
        <p:spPr>
          <a:xfrm>
            <a:off x="939523" y="2413337"/>
            <a:ext cx="8190656" cy="2308324"/>
          </a:xfrm>
          <a:prstGeom prst="rect">
            <a:avLst/>
          </a:prstGeom>
          <a:noFill/>
        </p:spPr>
        <p:txBody>
          <a:bodyPr wrap="square">
            <a:spAutoFit/>
          </a:bodyPr>
          <a:lstStyle/>
          <a:p>
            <a:r>
              <a:rPr lang="zh-TW" altLang="en-US" dirty="0"/>
              <a:t>第 </a:t>
            </a:r>
            <a:r>
              <a:rPr lang="en-US" altLang="zh-TW" dirty="0"/>
              <a:t>9 </a:t>
            </a:r>
            <a:r>
              <a:rPr lang="zh-TW" altLang="en-US" dirty="0"/>
              <a:t>條</a:t>
            </a:r>
          </a:p>
          <a:p>
            <a:r>
              <a:rPr lang="zh-TW" altLang="en-US" dirty="0"/>
              <a:t>中央目的事業主管機關依本法第十六條第一項規定指定關鍵基礎設施提供</a:t>
            </a:r>
          </a:p>
          <a:p>
            <a:r>
              <a:rPr lang="zh-TW" altLang="en-US" dirty="0"/>
              <a:t>者前，應給予其</a:t>
            </a:r>
            <a:r>
              <a:rPr lang="zh-TW" altLang="en-US" b="1" dirty="0">
                <a:solidFill>
                  <a:srgbClr val="FF0000"/>
                </a:solidFill>
                <a:effectLst>
                  <a:outerShdw blurRad="38100" dist="38100" dir="2700000" algn="tl">
                    <a:srgbClr val="000000">
                      <a:alpha val="43137"/>
                    </a:srgbClr>
                  </a:outerShdw>
                </a:effectLst>
              </a:rPr>
              <a:t>陳述意見</a:t>
            </a:r>
            <a:r>
              <a:rPr lang="zh-TW" altLang="en-US" dirty="0"/>
              <a:t>之機會。</a:t>
            </a:r>
          </a:p>
          <a:p>
            <a:endParaRPr lang="en-US" altLang="zh-TW" dirty="0"/>
          </a:p>
          <a:p>
            <a:r>
              <a:rPr lang="zh-TW" altLang="en-US" dirty="0"/>
              <a:t>第 </a:t>
            </a:r>
            <a:r>
              <a:rPr lang="en-US" altLang="zh-TW" dirty="0"/>
              <a:t>10 </a:t>
            </a:r>
            <a:r>
              <a:rPr lang="zh-TW" altLang="en-US" dirty="0"/>
              <a:t>條</a:t>
            </a:r>
          </a:p>
          <a:p>
            <a:r>
              <a:rPr lang="zh-TW" altLang="en-US" dirty="0"/>
              <a:t>本法第十八條第三項及第五項所稱重大資通安全事件，指資通安全事件通</a:t>
            </a:r>
          </a:p>
          <a:p>
            <a:r>
              <a:rPr lang="zh-TW" altLang="en-US" dirty="0"/>
              <a:t>報及應變辦法第二條第四項及第五項規定之第三級及第四級資通安全事件</a:t>
            </a:r>
          </a:p>
          <a:p>
            <a:r>
              <a:rPr lang="zh-TW" altLang="en-US" dirty="0"/>
              <a:t>。</a:t>
            </a:r>
          </a:p>
        </p:txBody>
      </p:sp>
      <p:sp>
        <p:nvSpPr>
          <p:cNvPr id="6" name="矩形 5">
            <a:extLst>
              <a:ext uri="{FF2B5EF4-FFF2-40B4-BE49-F238E27FC236}">
                <a16:creationId xmlns:a16="http://schemas.microsoft.com/office/drawing/2014/main" id="{714993AD-104F-4D6D-91B2-9D980646B4CA}"/>
              </a:ext>
            </a:extLst>
          </p:cNvPr>
          <p:cNvSpPr/>
          <p:nvPr/>
        </p:nvSpPr>
        <p:spPr>
          <a:xfrm>
            <a:off x="5508104" y="122476"/>
            <a:ext cx="3467616" cy="584775"/>
          </a:xfrm>
          <a:prstGeom prst="rect">
            <a:avLst/>
          </a:prstGeom>
        </p:spPr>
        <p:txBody>
          <a:bodyPr wrap="none">
            <a:spAutoFit/>
          </a:bodyPr>
          <a:lstStyle/>
          <a:p>
            <a:r>
              <a:rPr lang="zh-TW" altLang="en-US" sz="3200" b="1" dirty="0">
                <a:effectLst>
                  <a:outerShdw blurRad="38100" dist="38100" dir="2700000" algn="tl">
                    <a:srgbClr val="000000">
                      <a:alpha val="43137"/>
                    </a:srgbClr>
                  </a:outerShdw>
                </a:effectLst>
              </a:rPr>
              <a:t>資通安全</a:t>
            </a:r>
            <a:r>
              <a:rPr lang="zh-TW" altLang="en-US" sz="3200" b="1" dirty="0">
                <a:solidFill>
                  <a:srgbClr val="FF0000"/>
                </a:solidFill>
                <a:effectLst>
                  <a:outerShdw blurRad="38100" dist="38100" dir="2700000" algn="tl">
                    <a:srgbClr val="000000">
                      <a:alpha val="43137"/>
                    </a:srgbClr>
                  </a:outerShdw>
                </a:effectLst>
              </a:rPr>
              <a:t>維護</a:t>
            </a:r>
            <a:r>
              <a:rPr lang="zh-TW" altLang="en-US" sz="3200" b="1" dirty="0">
                <a:effectLst>
                  <a:outerShdw blurRad="38100" dist="38100" dir="2700000" algn="tl">
                    <a:srgbClr val="000000">
                      <a:alpha val="43137"/>
                    </a:srgbClr>
                  </a:outerShdw>
                </a:effectLst>
              </a:rPr>
              <a:t>計畫</a:t>
            </a:r>
          </a:p>
        </p:txBody>
      </p:sp>
    </p:spTree>
    <p:extLst>
      <p:ext uri="{BB962C8B-B14F-4D97-AF65-F5344CB8AC3E}">
        <p14:creationId xmlns:p14="http://schemas.microsoft.com/office/powerpoint/2010/main" val="1569415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18ADB781-98A8-44BB-950C-4BAE9038E3C9}"/>
              </a:ext>
            </a:extLst>
          </p:cNvPr>
          <p:cNvSpPr txBox="1"/>
          <p:nvPr/>
        </p:nvSpPr>
        <p:spPr>
          <a:xfrm>
            <a:off x="764704" y="1720840"/>
            <a:ext cx="7614592" cy="4524315"/>
          </a:xfrm>
          <a:prstGeom prst="rect">
            <a:avLst/>
          </a:prstGeom>
          <a:noFill/>
        </p:spPr>
        <p:txBody>
          <a:bodyPr wrap="square">
            <a:spAutoFit/>
          </a:bodyPr>
          <a:lstStyle/>
          <a:p>
            <a:r>
              <a:rPr lang="zh-TW" altLang="en-US" dirty="0"/>
              <a:t>第 </a:t>
            </a:r>
            <a:r>
              <a:rPr lang="en-US" altLang="zh-TW" dirty="0"/>
              <a:t>11 </a:t>
            </a:r>
            <a:r>
              <a:rPr lang="zh-TW" altLang="en-US" dirty="0"/>
              <a:t>條</a:t>
            </a:r>
          </a:p>
          <a:p>
            <a:r>
              <a:rPr lang="zh-TW" altLang="en-US" dirty="0"/>
              <a:t>主管機關或中央目的事業主管機關知悉重大資通安全事件，</a:t>
            </a:r>
            <a:endParaRPr lang="en-US" altLang="zh-TW" dirty="0"/>
          </a:p>
          <a:p>
            <a:r>
              <a:rPr lang="zh-TW" altLang="en-US" dirty="0"/>
              <a:t>依本法第十八條第五項規定公告與事件相關之必要內容及因應措施時，應載明事件之發生或知悉其發生之</a:t>
            </a:r>
            <a:r>
              <a:rPr lang="zh-TW" altLang="en-US" b="1" dirty="0">
                <a:solidFill>
                  <a:srgbClr val="FF0000"/>
                </a:solidFill>
                <a:effectLst>
                  <a:outerShdw blurRad="38100" dist="38100" dir="2700000" algn="tl">
                    <a:srgbClr val="000000">
                      <a:alpha val="43137"/>
                    </a:srgbClr>
                  </a:outerShdw>
                </a:effectLst>
              </a:rPr>
              <a:t>時間、原因、影響程度、控制情形及後續改善措施。</a:t>
            </a:r>
          </a:p>
          <a:p>
            <a:r>
              <a:rPr lang="zh-TW" altLang="en-US" dirty="0"/>
              <a:t>前項與事件相關之</a:t>
            </a:r>
            <a:r>
              <a:rPr lang="zh-TW" altLang="en-US" b="1" dirty="0">
                <a:solidFill>
                  <a:srgbClr val="FF0000"/>
                </a:solidFill>
                <a:effectLst>
                  <a:outerShdw blurRad="38100" dist="38100" dir="2700000" algn="tl">
                    <a:srgbClr val="000000">
                      <a:alpha val="43137"/>
                    </a:srgbClr>
                  </a:outerShdw>
                </a:effectLst>
              </a:rPr>
              <a:t>必要內容及因應措施，有下列情形之一者，不予公告</a:t>
            </a:r>
            <a:r>
              <a:rPr lang="zh-TW" altLang="en-US" dirty="0"/>
              <a:t>：</a:t>
            </a:r>
          </a:p>
          <a:p>
            <a:endParaRPr lang="en-US" altLang="zh-TW" dirty="0"/>
          </a:p>
          <a:p>
            <a:r>
              <a:rPr lang="zh-TW" altLang="en-US" dirty="0"/>
              <a:t>一、</a:t>
            </a:r>
            <a:r>
              <a:rPr lang="zh-TW" altLang="en-US" b="1" dirty="0">
                <a:solidFill>
                  <a:srgbClr val="FF0000"/>
                </a:solidFill>
                <a:effectLst>
                  <a:outerShdw blurRad="38100" dist="38100" dir="2700000" algn="tl">
                    <a:srgbClr val="000000">
                      <a:alpha val="43137"/>
                    </a:srgbClr>
                  </a:outerShdw>
                </a:effectLst>
              </a:rPr>
              <a:t>涉及</a:t>
            </a:r>
            <a:r>
              <a:rPr lang="zh-TW" altLang="en-US" dirty="0"/>
              <a:t>個人、法人或團體營業上</a:t>
            </a:r>
            <a:r>
              <a:rPr lang="zh-TW" altLang="en-US" b="1" dirty="0">
                <a:solidFill>
                  <a:srgbClr val="FF0000"/>
                </a:solidFill>
                <a:effectLst>
                  <a:outerShdw blurRad="38100" dist="38100" dir="2700000" algn="tl">
                    <a:srgbClr val="000000">
                      <a:alpha val="43137"/>
                    </a:srgbClr>
                  </a:outerShdw>
                </a:effectLst>
              </a:rPr>
              <a:t>秘密或經營事業有關之資訊</a:t>
            </a:r>
            <a:r>
              <a:rPr lang="zh-TW" altLang="en-US" dirty="0"/>
              <a:t>，或公開有</a:t>
            </a:r>
          </a:p>
          <a:p>
            <a:r>
              <a:rPr lang="zh-TW" altLang="en-US" dirty="0"/>
              <a:t>    </a:t>
            </a:r>
            <a:r>
              <a:rPr lang="zh-TW" altLang="en-US" b="1" dirty="0">
                <a:solidFill>
                  <a:srgbClr val="FF0000"/>
                </a:solidFill>
                <a:effectLst>
                  <a:outerShdw blurRad="38100" dist="38100" dir="2700000" algn="tl">
                    <a:srgbClr val="000000">
                      <a:alpha val="43137"/>
                    </a:srgbClr>
                  </a:outerShdw>
                </a:effectLst>
              </a:rPr>
              <a:t>侵害</a:t>
            </a:r>
            <a:r>
              <a:rPr lang="zh-TW" altLang="en-US" dirty="0"/>
              <a:t>公務機關、個人、法人或團體之</a:t>
            </a:r>
            <a:r>
              <a:rPr lang="zh-TW" altLang="en-US" b="1" dirty="0">
                <a:solidFill>
                  <a:srgbClr val="FF0000"/>
                </a:solidFill>
                <a:effectLst>
                  <a:outerShdw blurRad="38100" dist="38100" dir="2700000" algn="tl">
                    <a:srgbClr val="000000">
                      <a:alpha val="43137"/>
                    </a:srgbClr>
                  </a:outerShdw>
                </a:effectLst>
              </a:rPr>
              <a:t>權利或其他正當利益</a:t>
            </a:r>
            <a:r>
              <a:rPr lang="zh-TW" altLang="en-US" dirty="0"/>
              <a:t>。但法規另</a:t>
            </a:r>
          </a:p>
          <a:p>
            <a:r>
              <a:rPr lang="zh-TW" altLang="en-US" dirty="0"/>
              <a:t>    有規定，或對公益有必要，或為保護人民生命、身體、健康有必要，</a:t>
            </a:r>
          </a:p>
          <a:p>
            <a:r>
              <a:rPr lang="zh-TW" altLang="en-US" dirty="0"/>
              <a:t>    或經當事人同意者，不在此限。</a:t>
            </a:r>
          </a:p>
          <a:p>
            <a:endParaRPr lang="en-US" altLang="zh-TW" dirty="0"/>
          </a:p>
          <a:p>
            <a:r>
              <a:rPr lang="zh-TW" altLang="en-US" dirty="0"/>
              <a:t>二、其他依法規規定應</a:t>
            </a:r>
            <a:r>
              <a:rPr lang="zh-TW" altLang="en-US" b="1" dirty="0">
                <a:solidFill>
                  <a:srgbClr val="FF0000"/>
                </a:solidFill>
                <a:effectLst>
                  <a:outerShdw blurRad="38100" dist="38100" dir="2700000" algn="tl">
                    <a:srgbClr val="000000">
                      <a:alpha val="43137"/>
                    </a:srgbClr>
                  </a:outerShdw>
                </a:effectLst>
              </a:rPr>
              <a:t>秘密、限制或禁止公開</a:t>
            </a:r>
            <a:r>
              <a:rPr lang="zh-TW" altLang="en-US" dirty="0"/>
              <a:t>之情形。</a:t>
            </a:r>
          </a:p>
          <a:p>
            <a:endParaRPr lang="en-US" altLang="zh-TW" dirty="0"/>
          </a:p>
          <a:p>
            <a:r>
              <a:rPr lang="zh-TW" altLang="en-US" dirty="0"/>
              <a:t>第一項與事件相關之必要內容及因應措施含有前項不予公告之情形者，得</a:t>
            </a:r>
          </a:p>
          <a:p>
            <a:r>
              <a:rPr lang="zh-TW" altLang="en-US" dirty="0"/>
              <a:t>僅就其他部分公告之。</a:t>
            </a:r>
          </a:p>
        </p:txBody>
      </p:sp>
      <p:sp>
        <p:nvSpPr>
          <p:cNvPr id="4" name="矩形 3">
            <a:extLst>
              <a:ext uri="{FF2B5EF4-FFF2-40B4-BE49-F238E27FC236}">
                <a16:creationId xmlns:a16="http://schemas.microsoft.com/office/drawing/2014/main" id="{81EA2128-1CF9-4171-BAEF-DE8A7AEB20F0}"/>
              </a:ext>
            </a:extLst>
          </p:cNvPr>
          <p:cNvSpPr/>
          <p:nvPr/>
        </p:nvSpPr>
        <p:spPr>
          <a:xfrm>
            <a:off x="5508104" y="122476"/>
            <a:ext cx="3467616" cy="584775"/>
          </a:xfrm>
          <a:prstGeom prst="rect">
            <a:avLst/>
          </a:prstGeom>
        </p:spPr>
        <p:txBody>
          <a:bodyPr wrap="none">
            <a:spAutoFit/>
          </a:bodyPr>
          <a:lstStyle/>
          <a:p>
            <a:r>
              <a:rPr lang="zh-TW" altLang="en-US" sz="3200" b="1" dirty="0">
                <a:effectLst>
                  <a:outerShdw blurRad="38100" dist="38100" dir="2700000" algn="tl">
                    <a:srgbClr val="000000">
                      <a:alpha val="43137"/>
                    </a:srgbClr>
                  </a:outerShdw>
                </a:effectLst>
              </a:rPr>
              <a:t>資通安全</a:t>
            </a:r>
            <a:r>
              <a:rPr lang="zh-TW" altLang="en-US" sz="3200" b="1" dirty="0">
                <a:solidFill>
                  <a:srgbClr val="FF0000"/>
                </a:solidFill>
                <a:effectLst>
                  <a:outerShdw blurRad="38100" dist="38100" dir="2700000" algn="tl">
                    <a:srgbClr val="000000">
                      <a:alpha val="43137"/>
                    </a:srgbClr>
                  </a:outerShdw>
                </a:effectLst>
              </a:rPr>
              <a:t>維護</a:t>
            </a:r>
            <a:r>
              <a:rPr lang="zh-TW" altLang="en-US" sz="3200" b="1" dirty="0">
                <a:effectLst>
                  <a:outerShdw blurRad="38100" dist="38100" dir="2700000" algn="tl">
                    <a:srgbClr val="000000">
                      <a:alpha val="43137"/>
                    </a:srgbClr>
                  </a:outerShdw>
                </a:effectLst>
              </a:rPr>
              <a:t>計畫</a:t>
            </a:r>
          </a:p>
        </p:txBody>
      </p:sp>
    </p:spTree>
    <p:extLst>
      <p:ext uri="{BB962C8B-B14F-4D97-AF65-F5344CB8AC3E}">
        <p14:creationId xmlns:p14="http://schemas.microsoft.com/office/powerpoint/2010/main" val="169642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836712"/>
            <a:ext cx="5598368" cy="954107"/>
          </a:xfrm>
          <a:prstGeom prst="rect">
            <a:avLst/>
          </a:prstGeom>
        </p:spPr>
        <p:txBody>
          <a:bodyPr wrap="square">
            <a:spAutoFit/>
          </a:bodyPr>
          <a:lstStyle/>
          <a:p>
            <a:r>
              <a:rPr lang="zh-TW" altLang="en-US" sz="2800" dirty="0"/>
              <a:t>法規名稱：資通安全管理法 </a:t>
            </a:r>
            <a:endParaRPr lang="en-US" altLang="zh-TW" sz="2800" dirty="0"/>
          </a:p>
          <a:p>
            <a:r>
              <a:rPr lang="zh-TW" altLang="en-US" sz="2800" dirty="0"/>
              <a:t>公布日期：民國 </a:t>
            </a:r>
            <a:r>
              <a:rPr lang="en-US" altLang="zh-TW" sz="2800" dirty="0"/>
              <a:t>107 </a:t>
            </a:r>
            <a:r>
              <a:rPr lang="zh-TW" altLang="en-US" sz="2800" dirty="0"/>
              <a:t>年 </a:t>
            </a:r>
            <a:r>
              <a:rPr lang="en-US" altLang="zh-TW" sz="2800" dirty="0"/>
              <a:t>06 </a:t>
            </a:r>
            <a:r>
              <a:rPr lang="zh-TW" altLang="en-US" sz="2800" dirty="0"/>
              <a:t>月 </a:t>
            </a:r>
            <a:r>
              <a:rPr lang="en-US" altLang="zh-TW" sz="2800" dirty="0"/>
              <a:t>06 </a:t>
            </a:r>
            <a:r>
              <a:rPr lang="zh-TW" altLang="en-US" sz="2800" dirty="0"/>
              <a:t>日</a:t>
            </a:r>
          </a:p>
        </p:txBody>
      </p:sp>
      <p:sp>
        <p:nvSpPr>
          <p:cNvPr id="4" name="矩形 3"/>
          <p:cNvSpPr/>
          <p:nvPr/>
        </p:nvSpPr>
        <p:spPr>
          <a:xfrm>
            <a:off x="827584" y="2060848"/>
            <a:ext cx="6840334" cy="3785652"/>
          </a:xfrm>
          <a:prstGeom prst="rect">
            <a:avLst/>
          </a:prstGeom>
        </p:spPr>
        <p:txBody>
          <a:bodyPr wrap="none">
            <a:spAutoFit/>
          </a:bodyPr>
          <a:lstStyle/>
          <a:p>
            <a:r>
              <a:rPr lang="zh-TW" altLang="en-US" sz="2400" b="1" dirty="0">
                <a:effectLst>
                  <a:outerShdw blurRad="38100" dist="38100" dir="2700000" algn="tl">
                    <a:srgbClr val="000000">
                      <a:alpha val="43137"/>
                    </a:srgbClr>
                  </a:outerShdw>
                </a:effectLst>
              </a:rPr>
              <a:t>第 一 章 總則</a:t>
            </a:r>
            <a:r>
              <a:rPr lang="en-US" altLang="zh-TW" sz="2400" b="1" dirty="0">
                <a:effectLst>
                  <a:outerShdw blurRad="38100" dist="38100" dir="2700000" algn="tl">
                    <a:srgbClr val="000000">
                      <a:alpha val="43137"/>
                    </a:srgbClr>
                  </a:outerShdw>
                </a:effectLst>
              </a:rPr>
              <a:t>(</a:t>
            </a:r>
            <a:r>
              <a:rPr lang="zh-TW" altLang="en-US" sz="2400" b="1" dirty="0">
                <a:effectLst>
                  <a:outerShdw blurRad="38100" dist="38100" dir="2700000" algn="tl">
                    <a:srgbClr val="000000">
                      <a:alpha val="43137"/>
                    </a:srgbClr>
                  </a:outerShdw>
                </a:effectLst>
              </a:rPr>
              <a:t>第</a:t>
            </a:r>
            <a:r>
              <a:rPr lang="en-US" altLang="zh-TW" sz="2400" b="1" dirty="0">
                <a:effectLst>
                  <a:outerShdw blurRad="38100" dist="38100" dir="2700000" algn="tl">
                    <a:srgbClr val="000000">
                      <a:alpha val="43137"/>
                    </a:srgbClr>
                  </a:outerShdw>
                </a:effectLst>
              </a:rPr>
              <a:t>1-9</a:t>
            </a:r>
            <a:r>
              <a:rPr lang="zh-TW" altLang="en-US" sz="2400" b="1" dirty="0">
                <a:effectLst>
                  <a:outerShdw blurRad="38100" dist="38100" dir="2700000" algn="tl">
                    <a:srgbClr val="000000">
                      <a:alpha val="43137"/>
                    </a:srgbClr>
                  </a:outerShdw>
                </a:effectLst>
              </a:rPr>
              <a:t>則</a:t>
            </a:r>
            <a:r>
              <a:rPr lang="en-US" altLang="zh-TW" sz="2400" b="1" dirty="0">
                <a:effectLst>
                  <a:outerShdw blurRad="38100" dist="38100" dir="2700000" algn="tl">
                    <a:srgbClr val="000000">
                      <a:alpha val="43137"/>
                    </a:srgbClr>
                  </a:outerShdw>
                </a:effectLst>
              </a:rPr>
              <a:t>)</a:t>
            </a:r>
          </a:p>
          <a:p>
            <a:endParaRPr lang="en-US" altLang="zh-TW" sz="2400" b="1" dirty="0">
              <a:effectLst>
                <a:outerShdw blurRad="38100" dist="38100" dir="2700000" algn="tl">
                  <a:srgbClr val="000000">
                    <a:alpha val="43137"/>
                  </a:srgbClr>
                </a:outerShdw>
              </a:effectLst>
            </a:endParaRPr>
          </a:p>
          <a:p>
            <a:r>
              <a:rPr lang="zh-TW" altLang="en-US" sz="2400" b="1" dirty="0">
                <a:effectLst>
                  <a:outerShdw blurRad="38100" dist="38100" dir="2700000" algn="tl">
                    <a:srgbClr val="000000">
                      <a:alpha val="43137"/>
                    </a:srgbClr>
                  </a:outerShdw>
                </a:effectLst>
              </a:rPr>
              <a:t>第 二 章 </a:t>
            </a:r>
            <a:r>
              <a:rPr lang="zh-TW" altLang="en-US" sz="2400" b="1" dirty="0">
                <a:solidFill>
                  <a:srgbClr val="FF0000"/>
                </a:solidFill>
                <a:effectLst>
                  <a:outerShdw blurRad="38100" dist="38100" dir="2700000" algn="tl">
                    <a:srgbClr val="000000">
                      <a:alpha val="43137"/>
                    </a:srgbClr>
                  </a:outerShdw>
                </a:effectLst>
              </a:rPr>
              <a:t>公務機關</a:t>
            </a:r>
            <a:r>
              <a:rPr lang="zh-TW" altLang="en-US" sz="2400" b="1" dirty="0">
                <a:effectLst>
                  <a:outerShdw blurRad="38100" dist="38100" dir="2700000" algn="tl">
                    <a:srgbClr val="000000">
                      <a:alpha val="43137"/>
                    </a:srgbClr>
                  </a:outerShdw>
                </a:effectLst>
              </a:rPr>
              <a:t>資通安全管理</a:t>
            </a:r>
            <a:r>
              <a:rPr lang="en-US" altLang="zh-TW" sz="2400" b="1" dirty="0">
                <a:effectLst>
                  <a:outerShdw blurRad="38100" dist="38100" dir="2700000" algn="tl">
                    <a:srgbClr val="000000">
                      <a:alpha val="43137"/>
                    </a:srgbClr>
                  </a:outerShdw>
                </a:effectLst>
              </a:rPr>
              <a:t>(</a:t>
            </a:r>
            <a:r>
              <a:rPr lang="zh-TW" altLang="en-US" sz="2400" b="1" dirty="0">
                <a:effectLst>
                  <a:outerShdw blurRad="38100" dist="38100" dir="2700000" algn="tl">
                    <a:srgbClr val="000000">
                      <a:alpha val="43137"/>
                    </a:srgbClr>
                  </a:outerShdw>
                </a:effectLst>
              </a:rPr>
              <a:t>第</a:t>
            </a:r>
            <a:r>
              <a:rPr lang="en-US" altLang="zh-TW" sz="2400" b="1" dirty="0">
                <a:effectLst>
                  <a:outerShdw blurRad="38100" dist="38100" dir="2700000" algn="tl">
                    <a:srgbClr val="000000">
                      <a:alpha val="43137"/>
                    </a:srgbClr>
                  </a:outerShdw>
                </a:effectLst>
              </a:rPr>
              <a:t>10-15</a:t>
            </a:r>
            <a:r>
              <a:rPr lang="zh-TW" altLang="en-US" sz="2400" b="1" dirty="0">
                <a:effectLst>
                  <a:outerShdw blurRad="38100" dist="38100" dir="2700000" algn="tl">
                    <a:srgbClr val="000000">
                      <a:alpha val="43137"/>
                    </a:srgbClr>
                  </a:outerShdw>
                </a:effectLst>
              </a:rPr>
              <a:t>則</a:t>
            </a:r>
            <a:r>
              <a:rPr lang="en-US" altLang="zh-TW" sz="2400" b="1" dirty="0">
                <a:effectLst>
                  <a:outerShdw blurRad="38100" dist="38100" dir="2700000" algn="tl">
                    <a:srgbClr val="000000">
                      <a:alpha val="43137"/>
                    </a:srgbClr>
                  </a:outerShdw>
                </a:effectLst>
              </a:rPr>
              <a:t>)</a:t>
            </a:r>
          </a:p>
          <a:p>
            <a:r>
              <a:rPr lang="zh-TW" altLang="en-US" sz="2400" b="1" dirty="0">
                <a:effectLst>
                  <a:outerShdw blurRad="38100" dist="38100" dir="2700000" algn="tl">
                    <a:srgbClr val="000000">
                      <a:alpha val="43137"/>
                    </a:srgbClr>
                  </a:outerShdw>
                </a:effectLst>
              </a:rPr>
              <a:t>第 三 章 </a:t>
            </a:r>
            <a:r>
              <a:rPr lang="zh-TW" altLang="en-US" sz="2400" b="1" dirty="0">
                <a:solidFill>
                  <a:srgbClr val="FF0000"/>
                </a:solidFill>
                <a:effectLst>
                  <a:outerShdw blurRad="38100" dist="38100" dir="2700000" algn="tl">
                    <a:srgbClr val="000000">
                      <a:alpha val="43137"/>
                    </a:srgbClr>
                  </a:outerShdw>
                </a:effectLst>
              </a:rPr>
              <a:t>特定非公務機關</a:t>
            </a:r>
            <a:r>
              <a:rPr lang="zh-TW" altLang="en-US" sz="2400" b="1" dirty="0">
                <a:effectLst>
                  <a:outerShdw blurRad="38100" dist="38100" dir="2700000" algn="tl">
                    <a:srgbClr val="000000">
                      <a:alpha val="43137"/>
                    </a:srgbClr>
                  </a:outerShdw>
                </a:effectLst>
              </a:rPr>
              <a:t>資通安全管理</a:t>
            </a:r>
            <a:r>
              <a:rPr lang="en-US" altLang="zh-TW" sz="2400" b="1" dirty="0">
                <a:effectLst>
                  <a:outerShdw blurRad="38100" dist="38100" dir="2700000" algn="tl">
                    <a:srgbClr val="000000">
                      <a:alpha val="43137"/>
                    </a:srgbClr>
                  </a:outerShdw>
                </a:effectLst>
              </a:rPr>
              <a:t>(</a:t>
            </a:r>
            <a:r>
              <a:rPr lang="zh-TW" altLang="en-US" sz="2400" b="1" dirty="0">
                <a:effectLst>
                  <a:outerShdw blurRad="38100" dist="38100" dir="2700000" algn="tl">
                    <a:srgbClr val="000000">
                      <a:alpha val="43137"/>
                    </a:srgbClr>
                  </a:outerShdw>
                </a:effectLst>
              </a:rPr>
              <a:t>第</a:t>
            </a:r>
            <a:r>
              <a:rPr lang="en-US" altLang="zh-TW" sz="2400" b="1" dirty="0">
                <a:effectLst>
                  <a:outerShdw blurRad="38100" dist="38100" dir="2700000" algn="tl">
                    <a:srgbClr val="000000">
                      <a:alpha val="43137"/>
                    </a:srgbClr>
                  </a:outerShdw>
                </a:effectLst>
              </a:rPr>
              <a:t>16-18</a:t>
            </a:r>
            <a:r>
              <a:rPr lang="zh-TW" altLang="en-US" sz="2400" b="1" dirty="0">
                <a:effectLst>
                  <a:outerShdw blurRad="38100" dist="38100" dir="2700000" algn="tl">
                    <a:srgbClr val="000000">
                      <a:alpha val="43137"/>
                    </a:srgbClr>
                  </a:outerShdw>
                </a:effectLst>
              </a:rPr>
              <a:t>則</a:t>
            </a:r>
            <a:r>
              <a:rPr lang="en-US" altLang="zh-TW" sz="2400" b="1" dirty="0">
                <a:effectLst>
                  <a:outerShdw blurRad="38100" dist="38100" dir="2700000" algn="tl">
                    <a:srgbClr val="000000">
                      <a:alpha val="43137"/>
                    </a:srgbClr>
                  </a:outerShdw>
                </a:effectLst>
              </a:rPr>
              <a:t>)</a:t>
            </a:r>
          </a:p>
          <a:p>
            <a:endParaRPr lang="en-US" altLang="zh-TW" sz="2400" b="1" dirty="0">
              <a:effectLst>
                <a:outerShdw blurRad="38100" dist="38100" dir="2700000" algn="tl">
                  <a:srgbClr val="000000">
                    <a:alpha val="43137"/>
                  </a:srgbClr>
                </a:outerShdw>
              </a:effectLst>
            </a:endParaRPr>
          </a:p>
          <a:p>
            <a:r>
              <a:rPr lang="zh-TW" altLang="en-US" sz="2400" b="1" dirty="0">
                <a:effectLst>
                  <a:outerShdw blurRad="38100" dist="38100" dir="2700000" algn="tl">
                    <a:srgbClr val="000000">
                      <a:alpha val="43137"/>
                    </a:srgbClr>
                  </a:outerShdw>
                </a:effectLst>
              </a:rPr>
              <a:t>第 四 章 罰則</a:t>
            </a:r>
            <a:r>
              <a:rPr lang="en-US" altLang="zh-TW" sz="2400" b="1" dirty="0">
                <a:effectLst>
                  <a:outerShdw blurRad="38100" dist="38100" dir="2700000" algn="tl">
                    <a:srgbClr val="000000">
                      <a:alpha val="43137"/>
                    </a:srgbClr>
                  </a:outerShdw>
                </a:effectLst>
              </a:rPr>
              <a:t>(</a:t>
            </a:r>
            <a:r>
              <a:rPr lang="zh-TW" altLang="en-US" sz="2400" b="1" dirty="0">
                <a:effectLst>
                  <a:outerShdw blurRad="38100" dist="38100" dir="2700000" algn="tl">
                    <a:srgbClr val="000000">
                      <a:alpha val="43137"/>
                    </a:srgbClr>
                  </a:outerShdw>
                </a:effectLst>
              </a:rPr>
              <a:t>第</a:t>
            </a:r>
            <a:r>
              <a:rPr lang="en-US" altLang="zh-TW" sz="2400" b="1" dirty="0">
                <a:effectLst>
                  <a:outerShdw blurRad="38100" dist="38100" dir="2700000" algn="tl">
                    <a:srgbClr val="000000">
                      <a:alpha val="43137"/>
                    </a:srgbClr>
                  </a:outerShdw>
                </a:effectLst>
              </a:rPr>
              <a:t>19-21</a:t>
            </a:r>
            <a:r>
              <a:rPr lang="zh-TW" altLang="en-US" sz="2400" b="1" dirty="0">
                <a:effectLst>
                  <a:outerShdw blurRad="38100" dist="38100" dir="2700000" algn="tl">
                    <a:srgbClr val="000000">
                      <a:alpha val="43137"/>
                    </a:srgbClr>
                  </a:outerShdw>
                </a:effectLst>
              </a:rPr>
              <a:t>則</a:t>
            </a:r>
            <a:r>
              <a:rPr lang="en-US" altLang="zh-TW" sz="2400" b="1" dirty="0">
                <a:effectLst>
                  <a:outerShdw blurRad="38100" dist="38100" dir="2700000" algn="tl">
                    <a:srgbClr val="000000">
                      <a:alpha val="43137"/>
                    </a:srgbClr>
                  </a:outerShdw>
                </a:effectLst>
              </a:rPr>
              <a:t>)</a:t>
            </a:r>
          </a:p>
          <a:p>
            <a:endParaRPr lang="en-US" altLang="zh-TW" sz="2400" b="1" dirty="0">
              <a:effectLst>
                <a:outerShdw blurRad="38100" dist="38100" dir="2700000" algn="tl">
                  <a:srgbClr val="000000">
                    <a:alpha val="43137"/>
                  </a:srgbClr>
                </a:outerShdw>
              </a:effectLst>
            </a:endParaRPr>
          </a:p>
          <a:p>
            <a:r>
              <a:rPr lang="zh-TW" altLang="en-US" sz="2400" b="1" dirty="0">
                <a:effectLst>
                  <a:outerShdw blurRad="38100" dist="38100" dir="2700000" algn="tl">
                    <a:srgbClr val="000000">
                      <a:alpha val="43137"/>
                    </a:srgbClr>
                  </a:outerShdw>
                </a:effectLst>
              </a:rPr>
              <a:t>第 五 章 附則</a:t>
            </a:r>
            <a:r>
              <a:rPr lang="en-US" altLang="zh-TW" sz="2400" b="1" dirty="0">
                <a:effectLst>
                  <a:outerShdw blurRad="38100" dist="38100" dir="2700000" algn="tl">
                    <a:srgbClr val="000000">
                      <a:alpha val="43137"/>
                    </a:srgbClr>
                  </a:outerShdw>
                </a:effectLst>
              </a:rPr>
              <a:t>(</a:t>
            </a:r>
            <a:r>
              <a:rPr lang="zh-TW" altLang="en-US" sz="2400" b="1" dirty="0">
                <a:effectLst>
                  <a:outerShdw blurRad="38100" dist="38100" dir="2700000" algn="tl">
                    <a:srgbClr val="000000">
                      <a:alpha val="43137"/>
                    </a:srgbClr>
                  </a:outerShdw>
                </a:effectLst>
              </a:rPr>
              <a:t>第</a:t>
            </a:r>
            <a:r>
              <a:rPr lang="en-US" altLang="zh-TW" sz="2400" b="1" dirty="0">
                <a:effectLst>
                  <a:outerShdw blurRad="38100" dist="38100" dir="2700000" algn="tl">
                    <a:srgbClr val="000000">
                      <a:alpha val="43137"/>
                    </a:srgbClr>
                  </a:outerShdw>
                </a:effectLst>
              </a:rPr>
              <a:t>22-23</a:t>
            </a:r>
            <a:r>
              <a:rPr lang="zh-TW" altLang="en-US" sz="2400" b="1" dirty="0">
                <a:effectLst>
                  <a:outerShdw blurRad="38100" dist="38100" dir="2700000" algn="tl">
                    <a:srgbClr val="000000">
                      <a:alpha val="43137"/>
                    </a:srgbClr>
                  </a:outerShdw>
                </a:effectLst>
              </a:rPr>
              <a:t>則</a:t>
            </a:r>
            <a:r>
              <a:rPr lang="en-US" altLang="zh-TW" sz="2400" b="1" dirty="0">
                <a:effectLst>
                  <a:outerShdw blurRad="38100" dist="38100" dir="2700000" algn="tl">
                    <a:srgbClr val="000000">
                      <a:alpha val="43137"/>
                    </a:srgbClr>
                  </a:outerShdw>
                </a:effectLst>
              </a:rPr>
              <a:t>)</a:t>
            </a:r>
          </a:p>
          <a:p>
            <a:r>
              <a:rPr lang="zh-TW" altLang="en-US" sz="2400" b="1" dirty="0">
                <a:effectLst>
                  <a:outerShdw blurRad="38100" dist="38100" dir="2700000" algn="tl">
                    <a:srgbClr val="000000">
                      <a:alpha val="43137"/>
                    </a:srgbClr>
                  </a:outerShdw>
                </a:effectLst>
              </a:rPr>
              <a:t>第 </a:t>
            </a:r>
            <a:r>
              <a:rPr lang="en-US" altLang="zh-TW" sz="2400" b="1" dirty="0">
                <a:effectLst>
                  <a:outerShdw blurRad="38100" dist="38100" dir="2700000" algn="tl">
                    <a:srgbClr val="000000">
                      <a:alpha val="43137"/>
                    </a:srgbClr>
                  </a:outerShdw>
                </a:effectLst>
              </a:rPr>
              <a:t>22 </a:t>
            </a:r>
            <a:r>
              <a:rPr lang="zh-TW" altLang="en-US" sz="2400" b="1" dirty="0">
                <a:effectLst>
                  <a:outerShdw blurRad="38100" dist="38100" dir="2700000" algn="tl">
                    <a:srgbClr val="000000">
                      <a:alpha val="43137"/>
                    </a:srgbClr>
                  </a:outerShdw>
                </a:effectLst>
              </a:rPr>
              <a:t>條</a:t>
            </a:r>
            <a:r>
              <a:rPr lang="en-US" altLang="zh-TW" sz="2400" b="1" dirty="0">
                <a:effectLst>
                  <a:outerShdw blurRad="38100" dist="38100" dir="2700000" algn="tl">
                    <a:srgbClr val="000000">
                      <a:alpha val="43137"/>
                    </a:srgbClr>
                  </a:outerShdw>
                </a:effectLst>
              </a:rPr>
              <a:t>:</a:t>
            </a:r>
            <a:r>
              <a:rPr lang="zh-TW" altLang="en-US" sz="2400" b="1" dirty="0">
                <a:effectLst>
                  <a:outerShdw blurRad="38100" dist="38100" dir="2700000" algn="tl">
                    <a:srgbClr val="000000">
                      <a:alpha val="43137"/>
                    </a:srgbClr>
                  </a:outerShdw>
                </a:effectLst>
              </a:rPr>
              <a:t>本法施行細則，由主管機關定之。</a:t>
            </a:r>
          </a:p>
          <a:p>
            <a:r>
              <a:rPr lang="zh-TW" altLang="en-US" sz="2400" b="1" dirty="0">
                <a:effectLst>
                  <a:outerShdw blurRad="38100" dist="38100" dir="2700000" algn="tl">
                    <a:srgbClr val="000000">
                      <a:alpha val="43137"/>
                    </a:srgbClr>
                  </a:outerShdw>
                </a:effectLst>
              </a:rPr>
              <a:t>第 </a:t>
            </a:r>
            <a:r>
              <a:rPr lang="en-US" altLang="zh-TW" sz="2400" b="1" dirty="0">
                <a:effectLst>
                  <a:outerShdw blurRad="38100" dist="38100" dir="2700000" algn="tl">
                    <a:srgbClr val="000000">
                      <a:alpha val="43137"/>
                    </a:srgbClr>
                  </a:outerShdw>
                </a:effectLst>
              </a:rPr>
              <a:t>23 </a:t>
            </a:r>
            <a:r>
              <a:rPr lang="zh-TW" altLang="en-US" sz="2400" b="1" dirty="0">
                <a:effectLst>
                  <a:outerShdw blurRad="38100" dist="38100" dir="2700000" algn="tl">
                    <a:srgbClr val="000000">
                      <a:alpha val="43137"/>
                    </a:srgbClr>
                  </a:outerShdw>
                </a:effectLst>
              </a:rPr>
              <a:t>條</a:t>
            </a:r>
            <a:r>
              <a:rPr lang="en-US" altLang="zh-TW" sz="2400" b="1" dirty="0">
                <a:effectLst>
                  <a:outerShdw blurRad="38100" dist="38100" dir="2700000" algn="tl">
                    <a:srgbClr val="000000">
                      <a:alpha val="43137"/>
                    </a:srgbClr>
                  </a:outerShdw>
                </a:effectLst>
              </a:rPr>
              <a:t>:</a:t>
            </a:r>
            <a:r>
              <a:rPr lang="zh-TW" altLang="en-US" sz="2400" b="1" dirty="0">
                <a:effectLst>
                  <a:outerShdw blurRad="38100" dist="38100" dir="2700000" algn="tl">
                    <a:srgbClr val="000000">
                      <a:alpha val="43137"/>
                    </a:srgbClr>
                  </a:outerShdw>
                </a:effectLst>
              </a:rPr>
              <a:t>本法施行日期，由主管機關定之。</a:t>
            </a:r>
          </a:p>
        </p:txBody>
      </p:sp>
      <p:sp>
        <p:nvSpPr>
          <p:cNvPr id="5" name="矩形 4"/>
          <p:cNvSpPr/>
          <p:nvPr/>
        </p:nvSpPr>
        <p:spPr>
          <a:xfrm>
            <a:off x="683568" y="6093296"/>
            <a:ext cx="6624736" cy="369332"/>
          </a:xfrm>
          <a:prstGeom prst="rect">
            <a:avLst/>
          </a:prstGeom>
        </p:spPr>
        <p:txBody>
          <a:bodyPr wrap="square">
            <a:spAutoFit/>
          </a:bodyPr>
          <a:lstStyle/>
          <a:p>
            <a:r>
              <a:rPr lang="en-US" altLang="zh-TW" b="1" dirty="0">
                <a:effectLst>
                  <a:outerShdw blurRad="38100" dist="38100" dir="2700000" algn="tl">
                    <a:srgbClr val="000000">
                      <a:alpha val="43137"/>
                    </a:srgbClr>
                  </a:outerShdw>
                </a:effectLst>
              </a:rPr>
              <a:t>https://law.moj.gov.tw/LawClass/LawAll.aspx?pcode=A0030297</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4238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第 一 章 總則</a:t>
            </a:r>
          </a:p>
        </p:txBody>
      </p:sp>
      <p:sp>
        <p:nvSpPr>
          <p:cNvPr id="3" name="矩形 2"/>
          <p:cNvSpPr/>
          <p:nvPr/>
        </p:nvSpPr>
        <p:spPr>
          <a:xfrm>
            <a:off x="791580" y="1268760"/>
            <a:ext cx="7560840" cy="5078313"/>
          </a:xfrm>
          <a:prstGeom prst="rect">
            <a:avLst/>
          </a:prstGeom>
        </p:spPr>
        <p:txBody>
          <a:bodyPr wrap="square">
            <a:spAutoFit/>
          </a:bodyPr>
          <a:lstStyle/>
          <a:p>
            <a:r>
              <a:rPr lang="zh-TW" altLang="en-US" dirty="0"/>
              <a:t>第 </a:t>
            </a:r>
            <a:r>
              <a:rPr lang="en-US" altLang="zh-TW" dirty="0"/>
              <a:t>1 </a:t>
            </a:r>
            <a:r>
              <a:rPr lang="zh-TW" altLang="en-US" dirty="0"/>
              <a:t>條  </a:t>
            </a:r>
            <a:endParaRPr lang="en-US" altLang="zh-TW" dirty="0"/>
          </a:p>
          <a:p>
            <a:r>
              <a:rPr lang="zh-TW" altLang="en-US" dirty="0"/>
              <a:t>為積極推動國家資通安全政策，加速建構國家資通安全環境，以保障國家安全，維護社會公共利益，特制定本法。</a:t>
            </a:r>
          </a:p>
          <a:p>
            <a:endParaRPr lang="en-US" altLang="zh-TW" dirty="0"/>
          </a:p>
          <a:p>
            <a:r>
              <a:rPr lang="zh-TW" altLang="en-US" dirty="0"/>
              <a:t>第 </a:t>
            </a:r>
            <a:r>
              <a:rPr lang="en-US" altLang="zh-TW" dirty="0"/>
              <a:t>2 </a:t>
            </a:r>
            <a:r>
              <a:rPr lang="zh-TW" altLang="en-US" dirty="0"/>
              <a:t>條  </a:t>
            </a:r>
            <a:endParaRPr lang="en-US" altLang="zh-TW" dirty="0"/>
          </a:p>
          <a:p>
            <a:r>
              <a:rPr lang="zh-TW" altLang="en-US" dirty="0"/>
              <a:t>本法之主管機關為</a:t>
            </a:r>
            <a:r>
              <a:rPr lang="zh-TW" altLang="en-US" b="1" dirty="0">
                <a:solidFill>
                  <a:srgbClr val="FF0000"/>
                </a:solidFill>
                <a:effectLst>
                  <a:outerShdw blurRad="38100" dist="38100" dir="2700000" algn="tl">
                    <a:srgbClr val="000000">
                      <a:alpha val="43137"/>
                    </a:srgbClr>
                  </a:outerShdw>
                </a:effectLst>
              </a:rPr>
              <a:t>行政院</a:t>
            </a:r>
            <a:r>
              <a:rPr lang="zh-TW" altLang="en-US" dirty="0"/>
              <a:t>。</a:t>
            </a:r>
          </a:p>
          <a:p>
            <a:endParaRPr lang="en-US" altLang="zh-TW" dirty="0"/>
          </a:p>
          <a:p>
            <a:r>
              <a:rPr lang="zh-TW" altLang="en-US" dirty="0"/>
              <a:t>第 </a:t>
            </a:r>
            <a:r>
              <a:rPr lang="en-US" altLang="zh-TW" dirty="0"/>
              <a:t>3 </a:t>
            </a:r>
            <a:r>
              <a:rPr lang="zh-TW" altLang="en-US" dirty="0"/>
              <a:t>條  </a:t>
            </a:r>
            <a:endParaRPr lang="en-US" altLang="zh-TW" dirty="0"/>
          </a:p>
          <a:p>
            <a:r>
              <a:rPr lang="zh-TW" altLang="en-US" dirty="0"/>
              <a:t>本法用詞</a:t>
            </a:r>
            <a:endParaRPr lang="en-US" altLang="zh-TW" dirty="0"/>
          </a:p>
          <a:p>
            <a:endParaRPr lang="en-US" altLang="zh-TW" dirty="0"/>
          </a:p>
          <a:p>
            <a:r>
              <a:rPr lang="zh-TW" altLang="en-US" dirty="0"/>
              <a:t>第 </a:t>
            </a:r>
            <a:r>
              <a:rPr lang="en-US" altLang="zh-TW" dirty="0"/>
              <a:t>4 </a:t>
            </a:r>
            <a:r>
              <a:rPr lang="zh-TW" altLang="en-US" dirty="0"/>
              <a:t>條  </a:t>
            </a:r>
            <a:endParaRPr lang="en-US" altLang="zh-TW" dirty="0"/>
          </a:p>
          <a:p>
            <a:r>
              <a:rPr lang="zh-TW" altLang="en-US" dirty="0"/>
              <a:t>為提升資通安全，政府應提供資源，整合民間及產業力量，</a:t>
            </a:r>
            <a:endParaRPr lang="en-US" altLang="zh-TW" dirty="0"/>
          </a:p>
          <a:p>
            <a:r>
              <a:rPr lang="zh-TW" altLang="en-US" dirty="0"/>
              <a:t>提升全民資通安全意識，並推動下列事項：</a:t>
            </a:r>
          </a:p>
          <a:p>
            <a:r>
              <a:rPr lang="zh-TW" altLang="en-US" dirty="0"/>
              <a:t>一、資通安全專業人才之</a:t>
            </a:r>
            <a:r>
              <a:rPr lang="zh-TW" altLang="en-US" b="1" dirty="0">
                <a:solidFill>
                  <a:srgbClr val="FF0000"/>
                </a:solidFill>
                <a:effectLst>
                  <a:outerShdw blurRad="38100" dist="38100" dir="2700000" algn="tl">
                    <a:srgbClr val="000000">
                      <a:alpha val="43137"/>
                    </a:srgbClr>
                  </a:outerShdw>
                </a:effectLst>
              </a:rPr>
              <a:t>培育</a:t>
            </a:r>
            <a:r>
              <a:rPr lang="zh-TW" altLang="en-US" dirty="0"/>
              <a:t>。</a:t>
            </a:r>
          </a:p>
          <a:p>
            <a:r>
              <a:rPr lang="zh-TW" altLang="en-US" dirty="0"/>
              <a:t>二、資通安全科技之</a:t>
            </a:r>
            <a:r>
              <a:rPr lang="zh-TW" altLang="en-US" b="1" dirty="0">
                <a:solidFill>
                  <a:srgbClr val="FF0000"/>
                </a:solidFill>
                <a:effectLst>
                  <a:outerShdw blurRad="38100" dist="38100" dir="2700000" algn="tl">
                    <a:srgbClr val="000000">
                      <a:alpha val="43137"/>
                    </a:srgbClr>
                  </a:outerShdw>
                </a:effectLst>
              </a:rPr>
              <a:t>研發、整合、應用、產學合作及國際交流合作</a:t>
            </a:r>
            <a:r>
              <a:rPr lang="zh-TW" altLang="en-US" dirty="0"/>
              <a:t>。</a:t>
            </a:r>
          </a:p>
          <a:p>
            <a:r>
              <a:rPr lang="zh-TW" altLang="en-US" dirty="0"/>
              <a:t>三、資通安全產業之</a:t>
            </a:r>
            <a:r>
              <a:rPr lang="zh-TW" altLang="en-US" b="1" dirty="0">
                <a:solidFill>
                  <a:srgbClr val="FF0000"/>
                </a:solidFill>
                <a:effectLst>
                  <a:outerShdw blurRad="38100" dist="38100" dir="2700000" algn="tl">
                    <a:srgbClr val="000000">
                      <a:alpha val="43137"/>
                    </a:srgbClr>
                  </a:outerShdw>
                </a:effectLst>
              </a:rPr>
              <a:t>發展</a:t>
            </a:r>
            <a:r>
              <a:rPr lang="zh-TW" altLang="en-US" dirty="0"/>
              <a:t>。</a:t>
            </a:r>
          </a:p>
          <a:p>
            <a:r>
              <a:rPr lang="zh-TW" altLang="en-US" dirty="0"/>
              <a:t>四、資通安全軟硬體</a:t>
            </a:r>
            <a:r>
              <a:rPr lang="zh-TW" altLang="en-US" dirty="0">
                <a:solidFill>
                  <a:srgbClr val="FF0000"/>
                </a:solidFill>
                <a:effectLst>
                  <a:outerShdw blurRad="38100" dist="38100" dir="2700000" algn="tl">
                    <a:srgbClr val="000000">
                      <a:alpha val="43137"/>
                    </a:srgbClr>
                  </a:outerShdw>
                </a:effectLst>
              </a:rPr>
              <a:t>技術規範、相關服務與審驗</a:t>
            </a:r>
            <a:r>
              <a:rPr lang="zh-TW" altLang="en-US" b="1" dirty="0">
                <a:solidFill>
                  <a:srgbClr val="FF0000"/>
                </a:solidFill>
                <a:effectLst>
                  <a:outerShdw blurRad="38100" dist="38100" dir="2700000" algn="tl">
                    <a:srgbClr val="000000">
                      <a:alpha val="43137"/>
                    </a:srgbClr>
                  </a:outerShdw>
                </a:effectLst>
              </a:rPr>
              <a:t>機制</a:t>
            </a:r>
            <a:r>
              <a:rPr lang="zh-TW" altLang="en-US" dirty="0"/>
              <a:t>之發展。</a:t>
            </a:r>
          </a:p>
          <a:p>
            <a:r>
              <a:rPr lang="zh-TW" altLang="en-US" dirty="0"/>
              <a:t>前項相關事項之推動，由主管機關以國家資通安全發展方案定之。</a:t>
            </a:r>
          </a:p>
        </p:txBody>
      </p:sp>
    </p:spTree>
    <p:extLst>
      <p:ext uri="{BB962C8B-B14F-4D97-AF65-F5344CB8AC3E}">
        <p14:creationId xmlns:p14="http://schemas.microsoft.com/office/powerpoint/2010/main" val="2248406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EF888A39-2C34-466C-935B-B1B762AF6A63}"/>
              </a:ext>
            </a:extLst>
          </p:cNvPr>
          <p:cNvSpPr txBox="1"/>
          <p:nvPr/>
        </p:nvSpPr>
        <p:spPr>
          <a:xfrm>
            <a:off x="323528" y="332657"/>
            <a:ext cx="8496944" cy="1754326"/>
          </a:xfrm>
          <a:prstGeom prst="rect">
            <a:avLst/>
          </a:prstGeom>
          <a:noFill/>
        </p:spPr>
        <p:txBody>
          <a:bodyPr wrap="square">
            <a:spAutoFit/>
          </a:bodyPr>
          <a:lstStyle/>
          <a:p>
            <a:r>
              <a:rPr lang="zh-TW" altLang="en-US" dirty="0"/>
              <a:t>第 </a:t>
            </a:r>
            <a:r>
              <a:rPr lang="en-US" altLang="zh-TW" dirty="0"/>
              <a:t>5 </a:t>
            </a:r>
            <a:r>
              <a:rPr lang="zh-TW" altLang="en-US" dirty="0"/>
              <a:t>條</a:t>
            </a:r>
            <a:endParaRPr lang="en-US" altLang="zh-TW" dirty="0"/>
          </a:p>
          <a:p>
            <a:r>
              <a:rPr lang="zh-TW" altLang="en-US" dirty="0"/>
              <a:t>主管機關應</a:t>
            </a:r>
            <a:r>
              <a:rPr lang="zh-TW" altLang="en-US" b="1" dirty="0">
                <a:solidFill>
                  <a:srgbClr val="FF0000"/>
                </a:solidFill>
                <a:effectLst>
                  <a:outerShdw blurRad="38100" dist="38100" dir="2700000" algn="tl">
                    <a:srgbClr val="000000">
                      <a:alpha val="43137"/>
                    </a:srgbClr>
                  </a:outerShdw>
                </a:effectLst>
              </a:rPr>
              <a:t>規劃並推動</a:t>
            </a:r>
            <a:r>
              <a:rPr lang="zh-TW" altLang="en-US" dirty="0"/>
              <a:t>國家資通安全政策、資通安全科技發展、</a:t>
            </a:r>
            <a:endParaRPr lang="en-US" altLang="zh-TW" dirty="0"/>
          </a:p>
          <a:p>
            <a:r>
              <a:rPr lang="zh-TW" altLang="en-US" dirty="0"/>
              <a:t>國際交流合作及資通安全整體防護等相關事宜，</a:t>
            </a:r>
            <a:endParaRPr lang="en-US" altLang="zh-TW" dirty="0"/>
          </a:p>
          <a:p>
            <a:r>
              <a:rPr lang="zh-TW" altLang="en-US" dirty="0"/>
              <a:t>並應</a:t>
            </a:r>
            <a:r>
              <a:rPr lang="zh-TW" altLang="en-US" b="1" dirty="0">
                <a:solidFill>
                  <a:srgbClr val="FF0000"/>
                </a:solidFill>
                <a:effectLst>
                  <a:outerShdw blurRad="38100" dist="38100" dir="2700000" algn="tl">
                    <a:srgbClr val="000000">
                      <a:alpha val="43137"/>
                    </a:srgbClr>
                  </a:outerShdw>
                </a:effectLst>
              </a:rPr>
              <a:t>定期公布</a:t>
            </a:r>
            <a:r>
              <a:rPr lang="zh-TW" altLang="en-US" dirty="0"/>
              <a:t>國家資通安全情勢報告、</a:t>
            </a:r>
            <a:endParaRPr lang="en-US" altLang="zh-TW" dirty="0"/>
          </a:p>
          <a:p>
            <a:r>
              <a:rPr lang="zh-TW" altLang="en-US" dirty="0"/>
              <a:t>對公務機關資通安全維護計畫實施情形稽核概況報告及資通安全發展方案。</a:t>
            </a:r>
          </a:p>
          <a:p>
            <a:r>
              <a:rPr lang="zh-TW" altLang="en-US" dirty="0"/>
              <a:t>前項情勢報告、實施情形稽核概況報告及資通安全發展方案，應送</a:t>
            </a:r>
            <a:r>
              <a:rPr lang="zh-TW" altLang="en-US" b="1" dirty="0">
                <a:solidFill>
                  <a:srgbClr val="FF0000"/>
                </a:solidFill>
                <a:effectLst>
                  <a:outerShdw blurRad="38100" dist="38100" dir="2700000" algn="tl">
                    <a:srgbClr val="000000">
                      <a:alpha val="43137"/>
                    </a:srgbClr>
                  </a:outerShdw>
                </a:effectLst>
              </a:rPr>
              <a:t>立法院備查</a:t>
            </a:r>
            <a:r>
              <a:rPr lang="zh-TW" altLang="en-US" dirty="0"/>
              <a:t>。</a:t>
            </a:r>
          </a:p>
        </p:txBody>
      </p:sp>
      <p:sp>
        <p:nvSpPr>
          <p:cNvPr id="12" name="文字方塊 11">
            <a:extLst>
              <a:ext uri="{FF2B5EF4-FFF2-40B4-BE49-F238E27FC236}">
                <a16:creationId xmlns:a16="http://schemas.microsoft.com/office/drawing/2014/main" id="{F9D676BF-07B6-4168-A93C-BF32AB56A714}"/>
              </a:ext>
            </a:extLst>
          </p:cNvPr>
          <p:cNvSpPr txBox="1"/>
          <p:nvPr/>
        </p:nvSpPr>
        <p:spPr>
          <a:xfrm>
            <a:off x="323528" y="2086983"/>
            <a:ext cx="7992888" cy="1477328"/>
          </a:xfrm>
          <a:prstGeom prst="rect">
            <a:avLst/>
          </a:prstGeom>
          <a:noFill/>
        </p:spPr>
        <p:txBody>
          <a:bodyPr wrap="square">
            <a:spAutoFit/>
          </a:bodyPr>
          <a:lstStyle/>
          <a:p>
            <a:r>
              <a:rPr lang="zh-TW" altLang="en-US" dirty="0"/>
              <a:t>第 </a:t>
            </a:r>
            <a:r>
              <a:rPr lang="en-US" altLang="zh-TW" dirty="0"/>
              <a:t>6 </a:t>
            </a:r>
            <a:r>
              <a:rPr lang="zh-TW" altLang="en-US" dirty="0"/>
              <a:t>條</a:t>
            </a:r>
          </a:p>
          <a:p>
            <a:r>
              <a:rPr lang="zh-TW" altLang="en-US" dirty="0"/>
              <a:t>主管機關得</a:t>
            </a:r>
            <a:r>
              <a:rPr lang="zh-TW" altLang="en-US" b="1" dirty="0">
                <a:solidFill>
                  <a:srgbClr val="FF0000"/>
                </a:solidFill>
                <a:effectLst>
                  <a:outerShdw blurRad="38100" dist="38100" dir="2700000" algn="tl">
                    <a:srgbClr val="000000">
                      <a:alpha val="43137"/>
                    </a:srgbClr>
                  </a:outerShdw>
                </a:effectLst>
              </a:rPr>
              <a:t>委任或委託</a:t>
            </a:r>
            <a:r>
              <a:rPr lang="zh-TW" altLang="en-US" dirty="0"/>
              <a:t>其他</a:t>
            </a:r>
            <a:r>
              <a:rPr lang="zh-TW" altLang="en-US" b="1" dirty="0">
                <a:solidFill>
                  <a:srgbClr val="FF0000"/>
                </a:solidFill>
                <a:effectLst>
                  <a:outerShdw blurRad="38100" dist="38100" dir="2700000" algn="tl">
                    <a:srgbClr val="000000">
                      <a:alpha val="43137"/>
                    </a:srgbClr>
                  </a:outerShdw>
                </a:effectLst>
              </a:rPr>
              <a:t>公務機關、法人或團體</a:t>
            </a:r>
            <a:r>
              <a:rPr lang="zh-TW" altLang="en-US" dirty="0"/>
              <a:t>，辦理資通安全整體防</a:t>
            </a:r>
          </a:p>
          <a:p>
            <a:r>
              <a:rPr lang="zh-TW" altLang="en-US" dirty="0"/>
              <a:t>護、國際交流合作及其他資通安全相關事務。</a:t>
            </a:r>
          </a:p>
          <a:p>
            <a:r>
              <a:rPr lang="zh-TW" altLang="en-US" dirty="0"/>
              <a:t>前項被委託之公務機關、法人或團體或被複委託者，</a:t>
            </a:r>
            <a:r>
              <a:rPr lang="zh-TW" altLang="en-US" b="1" dirty="0">
                <a:solidFill>
                  <a:srgbClr val="FF0000"/>
                </a:solidFill>
                <a:effectLst>
                  <a:outerShdw blurRad="38100" dist="38100" dir="2700000" algn="tl">
                    <a:srgbClr val="000000">
                      <a:alpha val="43137"/>
                    </a:srgbClr>
                  </a:outerShdw>
                </a:effectLst>
              </a:rPr>
              <a:t>不得洩露</a:t>
            </a:r>
            <a:r>
              <a:rPr lang="zh-TW" altLang="en-US" dirty="0"/>
              <a:t>在執行或辦</a:t>
            </a:r>
          </a:p>
          <a:p>
            <a:r>
              <a:rPr lang="zh-TW" altLang="en-US" dirty="0"/>
              <a:t>理相關事務過程中所獲悉關鍵基礎設施提供者之秘密。</a:t>
            </a:r>
          </a:p>
        </p:txBody>
      </p:sp>
      <p:sp>
        <p:nvSpPr>
          <p:cNvPr id="16" name="文字方塊 15">
            <a:extLst>
              <a:ext uri="{FF2B5EF4-FFF2-40B4-BE49-F238E27FC236}">
                <a16:creationId xmlns:a16="http://schemas.microsoft.com/office/drawing/2014/main" id="{EA3C196D-7D7C-4EB4-9D17-F5E57434C2EC}"/>
              </a:ext>
            </a:extLst>
          </p:cNvPr>
          <p:cNvSpPr txBox="1"/>
          <p:nvPr/>
        </p:nvSpPr>
        <p:spPr>
          <a:xfrm>
            <a:off x="323528" y="3564311"/>
            <a:ext cx="8496944" cy="2585323"/>
          </a:xfrm>
          <a:prstGeom prst="rect">
            <a:avLst/>
          </a:prstGeom>
          <a:noFill/>
        </p:spPr>
        <p:txBody>
          <a:bodyPr wrap="square">
            <a:spAutoFit/>
          </a:bodyPr>
          <a:lstStyle/>
          <a:p>
            <a:r>
              <a:rPr lang="zh-TW" altLang="en-US" dirty="0"/>
              <a:t>第 </a:t>
            </a:r>
            <a:r>
              <a:rPr lang="en-US" altLang="zh-TW" dirty="0"/>
              <a:t>7 </a:t>
            </a:r>
            <a:r>
              <a:rPr lang="zh-TW" altLang="en-US" dirty="0"/>
              <a:t>條</a:t>
            </a:r>
          </a:p>
          <a:p>
            <a:r>
              <a:rPr lang="zh-TW" altLang="en-US" dirty="0"/>
              <a:t>主管機關應</a:t>
            </a:r>
            <a:r>
              <a:rPr lang="zh-TW" altLang="en-US" b="1" dirty="0">
                <a:solidFill>
                  <a:srgbClr val="FF0000"/>
                </a:solidFill>
                <a:effectLst>
                  <a:outerShdw blurRad="38100" dist="38100" dir="2700000" algn="tl">
                    <a:srgbClr val="000000">
                      <a:alpha val="43137"/>
                    </a:srgbClr>
                  </a:outerShdw>
                </a:effectLst>
              </a:rPr>
              <a:t>衡酌</a:t>
            </a:r>
            <a:r>
              <a:rPr lang="zh-TW" altLang="en-US" dirty="0"/>
              <a:t>公務機關及特定非公務機關業務之</a:t>
            </a:r>
            <a:r>
              <a:rPr lang="zh-TW" altLang="en-US" b="1" dirty="0">
                <a:solidFill>
                  <a:srgbClr val="FF0000"/>
                </a:solidFill>
                <a:effectLst>
                  <a:outerShdw blurRad="38100" dist="38100" dir="2700000" algn="tl">
                    <a:srgbClr val="000000">
                      <a:alpha val="43137"/>
                    </a:srgbClr>
                  </a:outerShdw>
                </a:effectLst>
              </a:rPr>
              <a:t>重要性與機敏性</a:t>
            </a:r>
            <a:r>
              <a:rPr lang="zh-TW" altLang="en-US" dirty="0"/>
              <a:t>、機關</a:t>
            </a:r>
          </a:p>
          <a:p>
            <a:r>
              <a:rPr lang="zh-TW" altLang="en-US" dirty="0"/>
              <a:t>層級、保有或處理之</a:t>
            </a:r>
            <a:r>
              <a:rPr lang="zh-TW" altLang="en-US" b="1" dirty="0">
                <a:solidFill>
                  <a:srgbClr val="FF0000"/>
                </a:solidFill>
                <a:effectLst>
                  <a:outerShdw blurRad="38100" dist="38100" dir="2700000" algn="tl">
                    <a:srgbClr val="000000">
                      <a:alpha val="43137"/>
                    </a:srgbClr>
                  </a:outerShdw>
                </a:effectLst>
              </a:rPr>
              <a:t>資訊種類、數量、性質、資通系統</a:t>
            </a:r>
            <a:r>
              <a:rPr lang="zh-TW" altLang="en-US" dirty="0"/>
              <a:t>之規模及性質等條</a:t>
            </a:r>
          </a:p>
          <a:p>
            <a:r>
              <a:rPr lang="zh-TW" altLang="en-US" dirty="0"/>
              <a:t>件，訂定資通安全責任等級之分級；其</a:t>
            </a:r>
            <a:r>
              <a:rPr lang="zh-TW" altLang="en-US" b="1" dirty="0">
                <a:solidFill>
                  <a:srgbClr val="FF0000"/>
                </a:solidFill>
                <a:effectLst>
                  <a:outerShdw blurRad="38100" dist="38100" dir="2700000" algn="tl">
                    <a:srgbClr val="000000">
                      <a:alpha val="43137"/>
                    </a:srgbClr>
                  </a:outerShdw>
                </a:effectLst>
              </a:rPr>
              <a:t>分級基準、等級變更申請、義務內</a:t>
            </a:r>
          </a:p>
          <a:p>
            <a:r>
              <a:rPr lang="zh-TW" altLang="en-US" b="1" dirty="0">
                <a:solidFill>
                  <a:srgbClr val="FF0000"/>
                </a:solidFill>
                <a:effectLst>
                  <a:outerShdw blurRad="38100" dist="38100" dir="2700000" algn="tl">
                    <a:srgbClr val="000000">
                      <a:alpha val="43137"/>
                    </a:srgbClr>
                  </a:outerShdw>
                </a:effectLst>
              </a:rPr>
              <a:t>容</a:t>
            </a:r>
            <a:r>
              <a:rPr lang="zh-TW" altLang="en-US" dirty="0"/>
              <a:t>、專責人員之設置及其他相關事項之辦法，由主管機關定之。</a:t>
            </a:r>
          </a:p>
          <a:p>
            <a:r>
              <a:rPr lang="zh-TW" altLang="en-US" dirty="0"/>
              <a:t>主管機關得稽核特定非公務機關之資通安全維護計畫實施情形；其稽核之</a:t>
            </a:r>
          </a:p>
          <a:p>
            <a:r>
              <a:rPr lang="zh-TW" altLang="en-US" dirty="0"/>
              <a:t>頻率、，經發現其資通安全維護計畫實施有缺失或</a:t>
            </a:r>
          </a:p>
          <a:p>
            <a:r>
              <a:rPr lang="zh-TW" altLang="en-US" dirty="0"/>
              <a:t>待改善者，應向主管機關提出內容與方法及其他相關事項之辦法，由主管機關定之。</a:t>
            </a:r>
          </a:p>
          <a:p>
            <a:r>
              <a:rPr lang="zh-TW" altLang="en-US" dirty="0"/>
              <a:t>特定非公務機關受前項之稽核改善報告，並送中央目的事業主管機關。</a:t>
            </a:r>
          </a:p>
        </p:txBody>
      </p:sp>
    </p:spTree>
    <p:extLst>
      <p:ext uri="{BB962C8B-B14F-4D97-AF65-F5344CB8AC3E}">
        <p14:creationId xmlns:p14="http://schemas.microsoft.com/office/powerpoint/2010/main" val="383838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16F56E2B-E152-46C6-BE58-60A9B5512EF4}"/>
              </a:ext>
            </a:extLst>
          </p:cNvPr>
          <p:cNvSpPr txBox="1"/>
          <p:nvPr/>
        </p:nvSpPr>
        <p:spPr>
          <a:xfrm>
            <a:off x="503548" y="1988840"/>
            <a:ext cx="8136904" cy="2862322"/>
          </a:xfrm>
          <a:prstGeom prst="rect">
            <a:avLst/>
          </a:prstGeom>
          <a:noFill/>
        </p:spPr>
        <p:txBody>
          <a:bodyPr wrap="square">
            <a:spAutoFit/>
          </a:bodyPr>
          <a:lstStyle/>
          <a:p>
            <a:r>
              <a:rPr lang="zh-TW" altLang="en-US" dirty="0"/>
              <a:t>第 </a:t>
            </a:r>
            <a:r>
              <a:rPr lang="en-US" altLang="zh-TW" dirty="0"/>
              <a:t>8 </a:t>
            </a:r>
            <a:r>
              <a:rPr lang="zh-TW" altLang="en-US" dirty="0"/>
              <a:t>條</a:t>
            </a:r>
          </a:p>
          <a:p>
            <a:r>
              <a:rPr lang="zh-TW" altLang="en-US" dirty="0"/>
              <a:t>主管機關應建立資通安全情資分享機制。</a:t>
            </a:r>
          </a:p>
          <a:p>
            <a:r>
              <a:rPr lang="zh-TW" altLang="en-US" dirty="0"/>
              <a:t>前項資通安全情資之</a:t>
            </a:r>
            <a:r>
              <a:rPr lang="zh-TW" altLang="en-US" b="1" dirty="0">
                <a:solidFill>
                  <a:srgbClr val="FF0000"/>
                </a:solidFill>
                <a:effectLst>
                  <a:outerShdw blurRad="38100" dist="38100" dir="2700000" algn="tl">
                    <a:srgbClr val="000000">
                      <a:alpha val="43137"/>
                    </a:srgbClr>
                  </a:outerShdw>
                </a:effectLst>
              </a:rPr>
              <a:t>分析、整合</a:t>
            </a:r>
            <a:r>
              <a:rPr lang="zh-TW" altLang="en-US" dirty="0"/>
              <a:t>與分享之</a:t>
            </a:r>
            <a:r>
              <a:rPr lang="zh-TW" altLang="en-US" b="1" dirty="0">
                <a:solidFill>
                  <a:srgbClr val="FF0000"/>
                </a:solidFill>
                <a:effectLst>
                  <a:outerShdw blurRad="38100" dist="38100" dir="2700000" algn="tl">
                    <a:srgbClr val="000000">
                      <a:alpha val="43137"/>
                    </a:srgbClr>
                  </a:outerShdw>
                </a:effectLst>
              </a:rPr>
              <a:t>內容、程序、方法</a:t>
            </a:r>
            <a:r>
              <a:rPr lang="zh-TW" altLang="en-US" dirty="0"/>
              <a:t>及其他相關事</a:t>
            </a:r>
          </a:p>
          <a:p>
            <a:r>
              <a:rPr lang="zh-TW" altLang="en-US" dirty="0"/>
              <a:t>項之辦法，由</a:t>
            </a:r>
            <a:r>
              <a:rPr lang="zh-TW" altLang="en-US" b="1" dirty="0">
                <a:solidFill>
                  <a:srgbClr val="FF0000"/>
                </a:solidFill>
                <a:effectLst>
                  <a:outerShdw blurRad="38100" dist="38100" dir="2700000" algn="tl">
                    <a:srgbClr val="000000">
                      <a:alpha val="43137"/>
                    </a:srgbClr>
                  </a:outerShdw>
                </a:effectLst>
              </a:rPr>
              <a:t>主管機關定之</a:t>
            </a:r>
            <a:r>
              <a:rPr lang="zh-TW" altLang="en-US" dirty="0"/>
              <a:t>。</a:t>
            </a:r>
          </a:p>
          <a:p>
            <a:endParaRPr lang="en-US" altLang="zh-TW" dirty="0"/>
          </a:p>
          <a:p>
            <a:r>
              <a:rPr lang="zh-TW" altLang="en-US" dirty="0"/>
              <a:t>第 </a:t>
            </a:r>
            <a:r>
              <a:rPr lang="en-US" altLang="zh-TW" dirty="0"/>
              <a:t>9 </a:t>
            </a:r>
            <a:r>
              <a:rPr lang="zh-TW" altLang="en-US" dirty="0"/>
              <a:t>條</a:t>
            </a:r>
          </a:p>
          <a:p>
            <a:r>
              <a:rPr lang="zh-TW" altLang="en-US" dirty="0"/>
              <a:t>公務機關或特定非公務機關，於本法適用範圍內，委外辦理資通系統之</a:t>
            </a:r>
            <a:r>
              <a:rPr lang="zh-TW" altLang="en-US" b="1" dirty="0">
                <a:solidFill>
                  <a:srgbClr val="FF0000"/>
                </a:solidFill>
                <a:effectLst>
                  <a:outerShdw blurRad="38100" dist="38100" dir="2700000" algn="tl">
                    <a:srgbClr val="000000">
                      <a:alpha val="43137"/>
                    </a:srgbClr>
                  </a:outerShdw>
                </a:effectLst>
              </a:rPr>
              <a:t>建</a:t>
            </a:r>
          </a:p>
          <a:p>
            <a:r>
              <a:rPr lang="zh-TW" altLang="en-US" b="1" dirty="0">
                <a:solidFill>
                  <a:srgbClr val="FF0000"/>
                </a:solidFill>
                <a:effectLst>
                  <a:outerShdw blurRad="38100" dist="38100" dir="2700000" algn="tl">
                    <a:srgbClr val="000000">
                      <a:alpha val="43137"/>
                    </a:srgbClr>
                  </a:outerShdw>
                </a:effectLst>
              </a:rPr>
              <a:t>置、維運</a:t>
            </a:r>
            <a:r>
              <a:rPr lang="zh-TW" altLang="en-US" dirty="0"/>
              <a:t>或</a:t>
            </a:r>
            <a:r>
              <a:rPr lang="zh-TW" altLang="en-US" b="1" dirty="0">
                <a:solidFill>
                  <a:srgbClr val="FF0000"/>
                </a:solidFill>
                <a:effectLst>
                  <a:outerShdw blurRad="38100" dist="38100" dir="2700000" algn="tl">
                    <a:srgbClr val="000000">
                      <a:alpha val="43137"/>
                    </a:srgbClr>
                  </a:outerShdw>
                </a:effectLst>
              </a:rPr>
              <a:t>資通服務</a:t>
            </a:r>
            <a:r>
              <a:rPr lang="zh-TW" altLang="en-US" dirty="0"/>
              <a:t>之提供，應考量受託者之專業能力與經驗、委外項目</a:t>
            </a:r>
          </a:p>
          <a:p>
            <a:r>
              <a:rPr lang="zh-TW" altLang="en-US" dirty="0"/>
              <a:t>之</a:t>
            </a:r>
            <a:r>
              <a:rPr lang="zh-TW" altLang="en-US" b="1" dirty="0">
                <a:solidFill>
                  <a:srgbClr val="FF0000"/>
                </a:solidFill>
                <a:effectLst>
                  <a:outerShdw blurRad="38100" dist="38100" dir="2700000" algn="tl">
                    <a:srgbClr val="000000">
                      <a:alpha val="43137"/>
                    </a:srgbClr>
                  </a:outerShdw>
                </a:effectLst>
              </a:rPr>
              <a:t>性質及資通安全需求</a:t>
            </a:r>
            <a:r>
              <a:rPr lang="zh-TW" altLang="en-US" dirty="0"/>
              <a:t>，選任適當之受託者，並</a:t>
            </a:r>
            <a:r>
              <a:rPr lang="zh-TW" altLang="en-US" b="1" dirty="0">
                <a:solidFill>
                  <a:srgbClr val="FF0000"/>
                </a:solidFill>
                <a:effectLst>
                  <a:outerShdw blurRad="38100" dist="38100" dir="2700000" algn="tl">
                    <a:srgbClr val="000000">
                      <a:alpha val="43137"/>
                    </a:srgbClr>
                  </a:outerShdw>
                </a:effectLst>
              </a:rPr>
              <a:t>監督</a:t>
            </a:r>
            <a:r>
              <a:rPr lang="zh-TW" altLang="en-US" dirty="0"/>
              <a:t>其資通安全維護情形</a:t>
            </a:r>
          </a:p>
          <a:p>
            <a:r>
              <a:rPr lang="zh-TW" altLang="en-US" dirty="0"/>
              <a:t>。</a:t>
            </a:r>
          </a:p>
        </p:txBody>
      </p:sp>
    </p:spTree>
    <p:extLst>
      <p:ext uri="{BB962C8B-B14F-4D97-AF65-F5344CB8AC3E}">
        <p14:creationId xmlns:p14="http://schemas.microsoft.com/office/powerpoint/2010/main" val="155712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268760"/>
            <a:ext cx="8208912" cy="4832092"/>
          </a:xfrm>
          <a:prstGeom prst="rect">
            <a:avLst/>
          </a:prstGeom>
        </p:spPr>
        <p:txBody>
          <a:bodyPr wrap="square">
            <a:spAutoFit/>
          </a:bodyPr>
          <a:lstStyle/>
          <a:p>
            <a:pPr lvl="0">
              <a:spcBef>
                <a:spcPct val="0"/>
              </a:spcBef>
            </a:pPr>
            <a:r>
              <a:rPr lang="zh-TW" altLang="en-US" sz="2800" b="1" dirty="0">
                <a:solidFill>
                  <a:prstClr val="black"/>
                </a:solidFill>
                <a:effectLst>
                  <a:outerShdw blurRad="38100" dist="38100" dir="2700000" algn="tl">
                    <a:srgbClr val="000000">
                      <a:alpha val="43137"/>
                    </a:srgbClr>
                  </a:outerShdw>
                </a:effectLst>
                <a:cs typeface="+mj-cs"/>
              </a:rPr>
              <a:t>有關資安管理法訂定之各項內容</a:t>
            </a:r>
            <a:r>
              <a:rPr lang="en-US" altLang="zh-TW" sz="2800" b="1" dirty="0">
                <a:solidFill>
                  <a:prstClr val="black"/>
                </a:solidFill>
                <a:effectLst>
                  <a:outerShdw blurRad="38100" dist="38100" dir="2700000" algn="tl">
                    <a:srgbClr val="000000">
                      <a:alpha val="43137"/>
                    </a:srgbClr>
                  </a:outerShdw>
                </a:effectLst>
                <a:cs typeface="+mj-cs"/>
              </a:rPr>
              <a:t>,</a:t>
            </a:r>
            <a:r>
              <a:rPr lang="zh-TW" altLang="en-US" sz="2800" b="1" dirty="0">
                <a:solidFill>
                  <a:prstClr val="black"/>
                </a:solidFill>
                <a:effectLst>
                  <a:outerShdw blurRad="38100" dist="38100" dir="2700000" algn="tl">
                    <a:srgbClr val="000000">
                      <a:alpha val="43137"/>
                    </a:srgbClr>
                  </a:outerShdw>
                </a:effectLst>
                <a:cs typeface="+mj-cs"/>
              </a:rPr>
              <a:t>下列敘述何者為非 </a:t>
            </a:r>
            <a:r>
              <a:rPr lang="en-US" altLang="zh-TW" sz="2800" b="1" dirty="0">
                <a:solidFill>
                  <a:prstClr val="black"/>
                </a:solidFill>
                <a:effectLst>
                  <a:outerShdw blurRad="38100" dist="38100" dir="2700000" algn="tl">
                    <a:srgbClr val="000000">
                      <a:alpha val="43137"/>
                    </a:srgbClr>
                  </a:outerShdw>
                </a:effectLst>
                <a:cs typeface="+mj-cs"/>
              </a:rPr>
              <a:t>?</a:t>
            </a:r>
          </a:p>
          <a:p>
            <a:pPr lvl="0">
              <a:spcBef>
                <a:spcPct val="0"/>
              </a:spcBef>
            </a:pPr>
            <a:endParaRPr lang="en-US" altLang="zh-TW" sz="2800" b="1" dirty="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800" b="1" dirty="0">
                <a:solidFill>
                  <a:prstClr val="black"/>
                </a:solidFill>
                <a:effectLst>
                  <a:outerShdw blurRad="38100" dist="38100" dir="2700000" algn="tl">
                    <a:srgbClr val="000000">
                      <a:alpha val="43137"/>
                    </a:srgbClr>
                  </a:outerShdw>
                </a:effectLst>
                <a:cs typeface="+mj-cs"/>
              </a:rPr>
              <a:t>(a)</a:t>
            </a:r>
            <a:r>
              <a:rPr lang="zh-TW" altLang="en-US" sz="2800" b="1" dirty="0">
                <a:solidFill>
                  <a:prstClr val="black"/>
                </a:solidFill>
                <a:effectLst>
                  <a:outerShdw blurRad="38100" dist="38100" dir="2700000" algn="tl">
                    <a:srgbClr val="000000">
                      <a:alpha val="43137"/>
                    </a:srgbClr>
                  </a:outerShdw>
                </a:effectLst>
                <a:cs typeface="+mj-cs"/>
              </a:rPr>
              <a:t>為積極推動國家資通安全政策，加速建構國家資通安全環境，以保障國家安全，維護社會公共利益，特制定本法</a:t>
            </a:r>
            <a:r>
              <a:rPr lang="en-US" altLang="zh-TW" sz="2800" b="1" dirty="0">
                <a:solidFill>
                  <a:prstClr val="black"/>
                </a:solidFill>
                <a:effectLst>
                  <a:outerShdw blurRad="38100" dist="38100" dir="2700000" algn="tl">
                    <a:srgbClr val="000000">
                      <a:alpha val="43137"/>
                    </a:srgbClr>
                  </a:outerShdw>
                </a:effectLst>
                <a:cs typeface="+mj-cs"/>
              </a:rPr>
              <a:t>(</a:t>
            </a:r>
            <a:r>
              <a:rPr lang="zh-TW" altLang="en-US" sz="2800" b="1" dirty="0">
                <a:solidFill>
                  <a:prstClr val="black"/>
                </a:solidFill>
                <a:effectLst>
                  <a:outerShdw blurRad="38100" dist="38100" dir="2700000" algn="tl">
                    <a:srgbClr val="000000">
                      <a:alpha val="43137"/>
                    </a:srgbClr>
                  </a:outerShdw>
                </a:effectLst>
              </a:rPr>
              <a:t>資安管理法</a:t>
            </a:r>
            <a:r>
              <a:rPr lang="en-US" altLang="zh-TW" sz="2800" b="1" dirty="0">
                <a:solidFill>
                  <a:prstClr val="black"/>
                </a:solidFill>
                <a:effectLst>
                  <a:outerShdw blurRad="38100" dist="38100" dir="2700000" algn="tl">
                    <a:srgbClr val="000000">
                      <a:alpha val="43137"/>
                    </a:srgbClr>
                  </a:outerShdw>
                </a:effectLst>
                <a:cs typeface="+mj-cs"/>
              </a:rPr>
              <a:t>)</a:t>
            </a:r>
          </a:p>
          <a:p>
            <a:pPr lvl="0">
              <a:spcBef>
                <a:spcPct val="0"/>
              </a:spcBef>
            </a:pPr>
            <a:r>
              <a:rPr lang="en-US" altLang="zh-TW" sz="2800" b="1" dirty="0">
                <a:solidFill>
                  <a:prstClr val="black"/>
                </a:solidFill>
                <a:effectLst>
                  <a:outerShdw blurRad="38100" dist="38100" dir="2700000" algn="tl">
                    <a:srgbClr val="000000">
                      <a:alpha val="43137"/>
                    </a:srgbClr>
                  </a:outerShdw>
                </a:effectLst>
                <a:cs typeface="+mj-cs"/>
              </a:rPr>
              <a:t>(b)</a:t>
            </a:r>
            <a:r>
              <a:rPr lang="zh-TW" altLang="en-US" sz="2800" b="1" dirty="0">
                <a:solidFill>
                  <a:prstClr val="black"/>
                </a:solidFill>
                <a:effectLst>
                  <a:outerShdw blurRad="38100" dist="38100" dir="2700000" algn="tl">
                    <a:srgbClr val="000000">
                      <a:alpha val="43137"/>
                    </a:srgbClr>
                  </a:outerShdw>
                </a:effectLst>
              </a:rPr>
              <a:t>資安管理法所訂定之</a:t>
            </a:r>
            <a:r>
              <a:rPr lang="zh-TW" altLang="en-US" sz="2800" b="1" dirty="0">
                <a:solidFill>
                  <a:prstClr val="black"/>
                </a:solidFill>
                <a:effectLst>
                  <a:outerShdw blurRad="38100" dist="38100" dir="2700000" algn="tl">
                    <a:srgbClr val="000000">
                      <a:alpha val="43137"/>
                    </a:srgbClr>
                  </a:outerShdw>
                </a:effectLst>
                <a:cs typeface="+mj-cs"/>
              </a:rPr>
              <a:t>主管機關為立法院</a:t>
            </a:r>
            <a:endParaRPr lang="en-US" altLang="zh-TW" sz="2800" b="1" dirty="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800" b="1" dirty="0">
                <a:solidFill>
                  <a:prstClr val="black"/>
                </a:solidFill>
                <a:effectLst>
                  <a:outerShdw blurRad="38100" dist="38100" dir="2700000" algn="tl">
                    <a:srgbClr val="000000">
                      <a:alpha val="43137"/>
                    </a:srgbClr>
                  </a:outerShdw>
                </a:effectLst>
                <a:cs typeface="+mj-cs"/>
              </a:rPr>
              <a:t>(c)</a:t>
            </a:r>
            <a:r>
              <a:rPr lang="zh-TW" altLang="en-US" sz="2800" b="1" dirty="0">
                <a:solidFill>
                  <a:prstClr val="black"/>
                </a:solidFill>
                <a:effectLst>
                  <a:outerShdw blurRad="38100" dist="38100" dir="2700000" algn="tl">
                    <a:srgbClr val="000000">
                      <a:alpha val="43137"/>
                    </a:srgbClr>
                  </a:outerShdw>
                </a:effectLst>
              </a:rPr>
              <a:t>資安管理法所定義之</a:t>
            </a:r>
            <a:r>
              <a:rPr lang="zh-TW" altLang="en-US" sz="2800" b="1" dirty="0">
                <a:solidFill>
                  <a:prstClr val="black"/>
                </a:solidFill>
                <a:effectLst>
                  <a:outerShdw blurRad="38100" dist="38100" dir="2700000" algn="tl">
                    <a:srgbClr val="000000">
                      <a:alpha val="43137"/>
                    </a:srgbClr>
                  </a:outerShdw>
                </a:effectLst>
                <a:cs typeface="+mj-cs"/>
              </a:rPr>
              <a:t>資通系統泛指用以蒐集、控制、傳輸、儲存、流通、刪除資訊或對資訊為其他處理、使用或分享之系統</a:t>
            </a:r>
            <a:endParaRPr lang="en-US" altLang="zh-TW" sz="2800" b="1" dirty="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800" b="1" dirty="0">
                <a:solidFill>
                  <a:prstClr val="black"/>
                </a:solidFill>
                <a:effectLst>
                  <a:outerShdw blurRad="38100" dist="38100" dir="2700000" algn="tl">
                    <a:srgbClr val="000000">
                      <a:alpha val="43137"/>
                    </a:srgbClr>
                  </a:outerShdw>
                </a:effectLst>
                <a:cs typeface="+mj-cs"/>
              </a:rPr>
              <a:t>(d)</a:t>
            </a:r>
            <a:r>
              <a:rPr lang="zh-TW" altLang="en-US" sz="2800" b="1" dirty="0">
                <a:solidFill>
                  <a:prstClr val="black"/>
                </a:solidFill>
                <a:effectLst>
                  <a:outerShdw blurRad="38100" dist="38100" dir="2700000" algn="tl">
                    <a:srgbClr val="000000">
                      <a:alpha val="43137"/>
                    </a:srgbClr>
                  </a:outerShdw>
                </a:effectLst>
              </a:rPr>
              <a:t>資安管理法所定義之</a:t>
            </a:r>
            <a:r>
              <a:rPr lang="zh-TW" altLang="en-US" sz="2800" b="1" dirty="0">
                <a:solidFill>
                  <a:prstClr val="black"/>
                </a:solidFill>
                <a:effectLst>
                  <a:outerShdw blurRad="38100" dist="38100" dir="2700000" algn="tl">
                    <a:srgbClr val="000000">
                      <a:alpha val="43137"/>
                    </a:srgbClr>
                  </a:outerShdw>
                </a:effectLst>
                <a:cs typeface="+mj-cs"/>
              </a:rPr>
              <a:t>特定非公務機關係指關鍵基礎設施提供者、公營事業及政府捐助之財團法人。</a:t>
            </a:r>
            <a:endParaRPr lang="en-US" altLang="zh-TW" sz="2800" b="1" dirty="0">
              <a:solidFill>
                <a:prstClr val="black"/>
              </a:solidFill>
              <a:effectLst>
                <a:outerShdw blurRad="38100" dist="38100" dir="2700000" algn="tl">
                  <a:srgbClr val="000000">
                    <a:alpha val="43137"/>
                  </a:srgbClr>
                </a:outerShdw>
              </a:effectLst>
              <a:cs typeface="+mj-cs"/>
            </a:endParaRPr>
          </a:p>
        </p:txBody>
      </p:sp>
    </p:spTree>
    <p:extLst>
      <p:ext uri="{BB962C8B-B14F-4D97-AF65-F5344CB8AC3E}">
        <p14:creationId xmlns:p14="http://schemas.microsoft.com/office/powerpoint/2010/main" val="203275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268760"/>
            <a:ext cx="8208912" cy="4832092"/>
          </a:xfrm>
          <a:prstGeom prst="rect">
            <a:avLst/>
          </a:prstGeom>
        </p:spPr>
        <p:txBody>
          <a:bodyPr wrap="square">
            <a:spAutoFit/>
          </a:bodyPr>
          <a:lstStyle/>
          <a:p>
            <a:pPr lvl="0">
              <a:spcBef>
                <a:spcPct val="0"/>
              </a:spcBef>
            </a:pPr>
            <a:r>
              <a:rPr lang="zh-TW" altLang="en-US" sz="2800" b="1" dirty="0">
                <a:solidFill>
                  <a:prstClr val="black"/>
                </a:solidFill>
                <a:effectLst>
                  <a:outerShdw blurRad="38100" dist="38100" dir="2700000" algn="tl">
                    <a:srgbClr val="000000">
                      <a:alpha val="43137"/>
                    </a:srgbClr>
                  </a:outerShdw>
                </a:effectLst>
                <a:cs typeface="+mj-cs"/>
              </a:rPr>
              <a:t>有關資安管理法訂定之各項內容</a:t>
            </a:r>
            <a:r>
              <a:rPr lang="en-US" altLang="zh-TW" sz="2800" b="1" dirty="0">
                <a:solidFill>
                  <a:prstClr val="black"/>
                </a:solidFill>
                <a:effectLst>
                  <a:outerShdw blurRad="38100" dist="38100" dir="2700000" algn="tl">
                    <a:srgbClr val="000000">
                      <a:alpha val="43137"/>
                    </a:srgbClr>
                  </a:outerShdw>
                </a:effectLst>
                <a:cs typeface="+mj-cs"/>
              </a:rPr>
              <a:t>,</a:t>
            </a:r>
            <a:r>
              <a:rPr lang="zh-TW" altLang="en-US" sz="2800" b="1" dirty="0">
                <a:solidFill>
                  <a:prstClr val="black"/>
                </a:solidFill>
                <a:effectLst>
                  <a:outerShdw blurRad="38100" dist="38100" dir="2700000" algn="tl">
                    <a:srgbClr val="000000">
                      <a:alpha val="43137"/>
                    </a:srgbClr>
                  </a:outerShdw>
                </a:effectLst>
                <a:cs typeface="+mj-cs"/>
              </a:rPr>
              <a:t>下列敘述何者為非 </a:t>
            </a:r>
            <a:r>
              <a:rPr lang="en-US" altLang="zh-TW" sz="2800" b="1" dirty="0">
                <a:solidFill>
                  <a:prstClr val="black"/>
                </a:solidFill>
                <a:effectLst>
                  <a:outerShdw blurRad="38100" dist="38100" dir="2700000" algn="tl">
                    <a:srgbClr val="000000">
                      <a:alpha val="43137"/>
                    </a:srgbClr>
                  </a:outerShdw>
                </a:effectLst>
                <a:cs typeface="+mj-cs"/>
              </a:rPr>
              <a:t>?</a:t>
            </a:r>
          </a:p>
          <a:p>
            <a:pPr lvl="0">
              <a:spcBef>
                <a:spcPct val="0"/>
              </a:spcBef>
            </a:pPr>
            <a:endParaRPr lang="en-US" altLang="zh-TW" sz="2800" b="1" dirty="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800" b="1" dirty="0">
                <a:solidFill>
                  <a:prstClr val="black"/>
                </a:solidFill>
                <a:effectLst>
                  <a:outerShdw blurRad="38100" dist="38100" dir="2700000" algn="tl">
                    <a:srgbClr val="000000">
                      <a:alpha val="43137"/>
                    </a:srgbClr>
                  </a:outerShdw>
                </a:effectLst>
                <a:cs typeface="+mj-cs"/>
              </a:rPr>
              <a:t>(a)</a:t>
            </a:r>
            <a:r>
              <a:rPr lang="zh-TW" altLang="en-US" sz="2800" b="1" dirty="0">
                <a:solidFill>
                  <a:prstClr val="black"/>
                </a:solidFill>
                <a:effectLst>
                  <a:outerShdw blurRad="38100" dist="38100" dir="2700000" algn="tl">
                    <a:srgbClr val="000000">
                      <a:alpha val="43137"/>
                    </a:srgbClr>
                  </a:outerShdw>
                </a:effectLst>
                <a:cs typeface="+mj-cs"/>
              </a:rPr>
              <a:t>為積極推動國家資通安全政策，加速建構國家資通安全環境，以保障國家安全，維護社會公共利益，特制定本法</a:t>
            </a:r>
            <a:r>
              <a:rPr lang="en-US" altLang="zh-TW" sz="2800" b="1" dirty="0">
                <a:solidFill>
                  <a:prstClr val="black"/>
                </a:solidFill>
                <a:effectLst>
                  <a:outerShdw blurRad="38100" dist="38100" dir="2700000" algn="tl">
                    <a:srgbClr val="000000">
                      <a:alpha val="43137"/>
                    </a:srgbClr>
                  </a:outerShdw>
                </a:effectLst>
                <a:cs typeface="+mj-cs"/>
              </a:rPr>
              <a:t>(</a:t>
            </a:r>
            <a:r>
              <a:rPr lang="zh-TW" altLang="en-US" sz="2800" b="1" dirty="0">
                <a:solidFill>
                  <a:prstClr val="black"/>
                </a:solidFill>
                <a:effectLst>
                  <a:outerShdw blurRad="38100" dist="38100" dir="2700000" algn="tl">
                    <a:srgbClr val="000000">
                      <a:alpha val="43137"/>
                    </a:srgbClr>
                  </a:outerShdw>
                </a:effectLst>
              </a:rPr>
              <a:t>資安管理法</a:t>
            </a:r>
            <a:r>
              <a:rPr lang="en-US" altLang="zh-TW" sz="2800" b="1" dirty="0">
                <a:solidFill>
                  <a:prstClr val="black"/>
                </a:solidFill>
                <a:effectLst>
                  <a:outerShdw blurRad="38100" dist="38100" dir="2700000" algn="tl">
                    <a:srgbClr val="000000">
                      <a:alpha val="43137"/>
                    </a:srgbClr>
                  </a:outerShdw>
                </a:effectLst>
                <a:cs typeface="+mj-cs"/>
              </a:rPr>
              <a:t>)</a:t>
            </a:r>
          </a:p>
          <a:p>
            <a:pPr lvl="0">
              <a:spcBef>
                <a:spcPct val="0"/>
              </a:spcBef>
            </a:pPr>
            <a:r>
              <a:rPr lang="en-US" altLang="zh-TW" sz="2800" b="1" dirty="0">
                <a:solidFill>
                  <a:srgbClr val="FF0000"/>
                </a:solidFill>
                <a:effectLst>
                  <a:outerShdw blurRad="38100" dist="38100" dir="2700000" algn="tl">
                    <a:srgbClr val="000000">
                      <a:alpha val="43137"/>
                    </a:srgbClr>
                  </a:outerShdw>
                </a:effectLst>
                <a:cs typeface="+mj-cs"/>
              </a:rPr>
              <a:t>(b)</a:t>
            </a:r>
            <a:r>
              <a:rPr lang="zh-TW" altLang="en-US" sz="2800" b="1" dirty="0">
                <a:solidFill>
                  <a:srgbClr val="FF0000"/>
                </a:solidFill>
                <a:effectLst>
                  <a:outerShdw blurRad="38100" dist="38100" dir="2700000" algn="tl">
                    <a:srgbClr val="000000">
                      <a:alpha val="43137"/>
                    </a:srgbClr>
                  </a:outerShdw>
                </a:effectLst>
              </a:rPr>
              <a:t>資安管理法所訂定之</a:t>
            </a:r>
            <a:r>
              <a:rPr lang="zh-TW" altLang="en-US" sz="2800" b="1" dirty="0">
                <a:solidFill>
                  <a:srgbClr val="FF0000"/>
                </a:solidFill>
                <a:effectLst>
                  <a:outerShdw blurRad="38100" dist="38100" dir="2700000" algn="tl">
                    <a:srgbClr val="000000">
                      <a:alpha val="43137"/>
                    </a:srgbClr>
                  </a:outerShdw>
                </a:effectLst>
                <a:cs typeface="+mj-cs"/>
              </a:rPr>
              <a:t>主管機關為立法院</a:t>
            </a:r>
            <a:endParaRPr lang="en-US" altLang="zh-TW" sz="2800" b="1" dirty="0">
              <a:solidFill>
                <a:srgbClr val="FF0000"/>
              </a:solidFill>
              <a:effectLst>
                <a:outerShdw blurRad="38100" dist="38100" dir="2700000" algn="tl">
                  <a:srgbClr val="000000">
                    <a:alpha val="43137"/>
                  </a:srgbClr>
                </a:outerShdw>
              </a:effectLst>
              <a:cs typeface="+mj-cs"/>
            </a:endParaRPr>
          </a:p>
          <a:p>
            <a:pPr lvl="0">
              <a:spcBef>
                <a:spcPct val="0"/>
              </a:spcBef>
            </a:pPr>
            <a:r>
              <a:rPr lang="en-US" altLang="zh-TW" sz="2800" b="1" dirty="0">
                <a:solidFill>
                  <a:prstClr val="black"/>
                </a:solidFill>
                <a:effectLst>
                  <a:outerShdw blurRad="38100" dist="38100" dir="2700000" algn="tl">
                    <a:srgbClr val="000000">
                      <a:alpha val="43137"/>
                    </a:srgbClr>
                  </a:outerShdw>
                </a:effectLst>
                <a:cs typeface="+mj-cs"/>
              </a:rPr>
              <a:t>(c)</a:t>
            </a:r>
            <a:r>
              <a:rPr lang="zh-TW" altLang="en-US" sz="2800" b="1" dirty="0">
                <a:solidFill>
                  <a:prstClr val="black"/>
                </a:solidFill>
                <a:effectLst>
                  <a:outerShdw blurRad="38100" dist="38100" dir="2700000" algn="tl">
                    <a:srgbClr val="000000">
                      <a:alpha val="43137"/>
                    </a:srgbClr>
                  </a:outerShdw>
                </a:effectLst>
              </a:rPr>
              <a:t>資安管理法所定義之</a:t>
            </a:r>
            <a:r>
              <a:rPr lang="zh-TW" altLang="en-US" sz="2800" b="1" dirty="0">
                <a:solidFill>
                  <a:prstClr val="black"/>
                </a:solidFill>
                <a:effectLst>
                  <a:outerShdw blurRad="38100" dist="38100" dir="2700000" algn="tl">
                    <a:srgbClr val="000000">
                      <a:alpha val="43137"/>
                    </a:srgbClr>
                  </a:outerShdw>
                </a:effectLst>
                <a:cs typeface="+mj-cs"/>
              </a:rPr>
              <a:t>資通系統泛指用以蒐集、控制、傳輸、儲存、流通、刪除資訊或對資訊為其他處理、使用或分享之系統</a:t>
            </a:r>
            <a:endParaRPr lang="en-US" altLang="zh-TW" sz="2800" b="1" dirty="0">
              <a:solidFill>
                <a:prstClr val="black"/>
              </a:solidFill>
              <a:effectLst>
                <a:outerShdw blurRad="38100" dist="38100" dir="2700000" algn="tl">
                  <a:srgbClr val="000000">
                    <a:alpha val="43137"/>
                  </a:srgbClr>
                </a:outerShdw>
              </a:effectLst>
              <a:cs typeface="+mj-cs"/>
            </a:endParaRPr>
          </a:p>
          <a:p>
            <a:pPr lvl="0">
              <a:spcBef>
                <a:spcPct val="0"/>
              </a:spcBef>
            </a:pPr>
            <a:r>
              <a:rPr lang="en-US" altLang="zh-TW" sz="2800" b="1" dirty="0">
                <a:solidFill>
                  <a:prstClr val="black"/>
                </a:solidFill>
                <a:effectLst>
                  <a:outerShdw blurRad="38100" dist="38100" dir="2700000" algn="tl">
                    <a:srgbClr val="000000">
                      <a:alpha val="43137"/>
                    </a:srgbClr>
                  </a:outerShdw>
                </a:effectLst>
                <a:cs typeface="+mj-cs"/>
              </a:rPr>
              <a:t>(d)</a:t>
            </a:r>
            <a:r>
              <a:rPr lang="zh-TW" altLang="en-US" sz="2800" b="1" dirty="0">
                <a:solidFill>
                  <a:prstClr val="black"/>
                </a:solidFill>
                <a:effectLst>
                  <a:outerShdw blurRad="38100" dist="38100" dir="2700000" algn="tl">
                    <a:srgbClr val="000000">
                      <a:alpha val="43137"/>
                    </a:srgbClr>
                  </a:outerShdw>
                </a:effectLst>
              </a:rPr>
              <a:t>資安管理法所定義之</a:t>
            </a:r>
            <a:r>
              <a:rPr lang="zh-TW" altLang="en-US" sz="2800" b="1" dirty="0">
                <a:solidFill>
                  <a:prstClr val="black"/>
                </a:solidFill>
                <a:effectLst>
                  <a:outerShdw blurRad="38100" dist="38100" dir="2700000" algn="tl">
                    <a:srgbClr val="000000">
                      <a:alpha val="43137"/>
                    </a:srgbClr>
                  </a:outerShdw>
                </a:effectLst>
                <a:cs typeface="+mj-cs"/>
              </a:rPr>
              <a:t>特定非公務機關係指關鍵基礎設施提供者、公營事業及政府捐助之財團法人。</a:t>
            </a:r>
            <a:endParaRPr lang="en-US" altLang="zh-TW" sz="2800" b="1" dirty="0">
              <a:solidFill>
                <a:prstClr val="black"/>
              </a:solidFill>
              <a:effectLst>
                <a:outerShdw blurRad="38100" dist="38100" dir="2700000" algn="tl">
                  <a:srgbClr val="000000">
                    <a:alpha val="43137"/>
                  </a:srgbClr>
                </a:outerShdw>
              </a:effectLst>
              <a:cs typeface="+mj-cs"/>
            </a:endParaRPr>
          </a:p>
        </p:txBody>
      </p:sp>
    </p:spTree>
    <p:extLst>
      <p:ext uri="{BB962C8B-B14F-4D97-AF65-F5344CB8AC3E}">
        <p14:creationId xmlns:p14="http://schemas.microsoft.com/office/powerpoint/2010/main" val="163863255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5574</Words>
  <Application>Microsoft Office PowerPoint</Application>
  <PresentationFormat>如螢幕大小 (4:3)</PresentationFormat>
  <Paragraphs>406</Paragraphs>
  <Slides>37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37</vt:i4>
      </vt:variant>
    </vt:vector>
  </HeadingPairs>
  <TitlesOfParts>
    <vt:vector size="41" baseType="lpstr">
      <vt:lpstr>細明體</vt:lpstr>
      <vt:lpstr>Arial</vt:lpstr>
      <vt:lpstr>Calibri</vt:lpstr>
      <vt:lpstr>Office 佈景主題</vt:lpstr>
      <vt:lpstr>資通安全管理法</vt:lpstr>
      <vt:lpstr>agenda</vt:lpstr>
      <vt:lpstr>PowerPoint 簡報</vt:lpstr>
      <vt:lpstr>PowerPoint 簡報</vt:lpstr>
      <vt:lpstr>第 一 章 總則</vt:lpstr>
      <vt:lpstr>PowerPoint 簡報</vt:lpstr>
      <vt:lpstr>PowerPoint 簡報</vt:lpstr>
      <vt:lpstr>PowerPoint 簡報</vt:lpstr>
      <vt:lpstr>PowerPoint 簡報</vt:lpstr>
      <vt:lpstr>PowerPoint 簡報</vt:lpstr>
      <vt:lpstr>PowerPoint 簡報</vt:lpstr>
      <vt:lpstr>第 二 章 公務機關資通安全管理</vt:lpstr>
      <vt:lpstr>PowerPoint 簡報</vt:lpstr>
      <vt:lpstr>資安管理法套用於公務機關時，下列敘述何者為非</vt:lpstr>
      <vt:lpstr>資安管理法套用於公務機關時，下列敘述何者為非</vt:lpstr>
      <vt:lpstr>第 三 章 特定非公務機關資通安全管理</vt:lpstr>
      <vt:lpstr>PowerPoint 簡報</vt:lpstr>
      <vt:lpstr>PowerPoint 簡報</vt:lpstr>
      <vt:lpstr>資安管理法套用於特定非公務機關時， 下列敘述何者為非</vt:lpstr>
      <vt:lpstr>資安管理法套用於特定非公務機關時， 下列敘述何者為非</vt:lpstr>
      <vt:lpstr>第 四 章 罰則</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資通安全管理法</dc:title>
  <dc:creator>KSUIE</dc:creator>
  <cp:lastModifiedBy>ssindychen2@gmail.com</cp:lastModifiedBy>
  <cp:revision>29</cp:revision>
  <dcterms:created xsi:type="dcterms:W3CDTF">2020-07-07T02:27:26Z</dcterms:created>
  <dcterms:modified xsi:type="dcterms:W3CDTF">2020-07-07T14:43:52Z</dcterms:modified>
</cp:coreProperties>
</file>