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50996C-F441-46B2-A2CD-5360F25F71A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E58B2CF-E50B-45FF-87AB-072F246A6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FB0D71A-7CD4-4BF1-924B-2BEB37B50992}"/>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2E983221-13EE-427F-90E3-DF1DECE701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587515-D3A1-48F4-BBEE-3B6AD23809D0}"/>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47165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7D77C3-DA5B-47AC-9EB7-92EB36F8FD4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B6F74D4-5F5E-460A-9C2B-D872DC91679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2FB476-96C1-4D4C-A974-29DF20BB5BC4}"/>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556AECC8-E0BB-43D6-BBE7-D19DB75E375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A066619-53FE-4CAB-8EB4-EA02D60C2633}"/>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226887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6BD9C8F-415E-4A8C-84A9-29FE1BCDC9E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1C515E2-4FD5-4A57-B2AE-68E48FF35D7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67701ED-EAEB-4EC4-ACB5-581006DF9800}"/>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C972FE51-A0CC-42F8-8C52-7D9F555CB29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98C533A-16B3-43CD-B0A9-618275195326}"/>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162380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BB081D-D174-4F68-961A-2647321F300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4B69F14-2184-4E7C-B60E-BFEED8F68B9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AD004CB-908E-4745-9A21-AEDC9FE403E3}"/>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21B06B5E-B7FF-4317-8ED5-C0E7523F2C5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410D971-EEF6-42A5-91F2-5A6626B4C811}"/>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231325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00472-0C91-4083-91E7-B1AD9415234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498781C-2CF2-4A56-9261-2905F1ABF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D0DD07-D5A4-43B1-80AB-2A2D9D22259C}"/>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6A941EA8-64D6-4A2D-80D4-0A25E86C1F2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763BA4-9A1C-4EE1-AA45-8C256FC057FD}"/>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260026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F9226-5B45-4A72-ACD8-9FC88CC6E86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C274825-6AE5-4760-87E6-E015DBE1187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A2B5E3B-E9E9-4D7E-B549-4CAC675DDB2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EF969B9-3D82-40D1-9A9F-445A50326CDD}"/>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6" name="頁尾版面配置區 5">
            <a:extLst>
              <a:ext uri="{FF2B5EF4-FFF2-40B4-BE49-F238E27FC236}">
                <a16:creationId xmlns:a16="http://schemas.microsoft.com/office/drawing/2014/main" id="{8F0CAB83-EA85-4E3B-B059-641102008DE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400C8FC-5E1F-41A0-8BED-23778308403B}"/>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389546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EBB368-FAAD-476C-B6AC-0E3098BFC50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5BA4412-E2AB-4A37-825C-3996EA47F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84DF96B-ACB7-49C0-985E-946DDD0F316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7E1E2D7-F1B0-4C89-86F9-818C7C33C2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0F80B01-B6F6-4380-B50B-E8E4459F3A1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70DEC49-B6CF-4915-BB0A-4107690031B6}"/>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8" name="頁尾版面配置區 7">
            <a:extLst>
              <a:ext uri="{FF2B5EF4-FFF2-40B4-BE49-F238E27FC236}">
                <a16:creationId xmlns:a16="http://schemas.microsoft.com/office/drawing/2014/main" id="{09857B2E-A9FF-4090-8290-215778A8437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BE0FAF8-515D-4B71-961D-A8818A72A3D2}"/>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305725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B9E5F9-19BE-4213-BE63-063A405E4B5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992DA0F-2736-4F96-B171-93E0EB0B69B3}"/>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4" name="頁尾版面配置區 3">
            <a:extLst>
              <a:ext uri="{FF2B5EF4-FFF2-40B4-BE49-F238E27FC236}">
                <a16:creationId xmlns:a16="http://schemas.microsoft.com/office/drawing/2014/main" id="{ECA7A14B-4054-49FD-A68D-EB70014B5F9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703758F-48F5-4493-8CC1-00FD2663E542}"/>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246360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C29745F-9A23-4CF3-AA9B-F48A9749F737}"/>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3" name="頁尾版面配置區 2">
            <a:extLst>
              <a:ext uri="{FF2B5EF4-FFF2-40B4-BE49-F238E27FC236}">
                <a16:creationId xmlns:a16="http://schemas.microsoft.com/office/drawing/2014/main" id="{EB644448-B215-44F0-A116-29CB4E9F259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B57C547-612E-438D-A6AD-A1A57CC6545B}"/>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38215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6010F-F3F4-48D4-8B15-A924648156E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79F74FF-2BC4-4041-AEB8-8658C50BB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60CE176-C715-4328-8222-73EC321C9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6644D58-F287-4566-B562-4D43766445CA}"/>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6" name="頁尾版面配置區 5">
            <a:extLst>
              <a:ext uri="{FF2B5EF4-FFF2-40B4-BE49-F238E27FC236}">
                <a16:creationId xmlns:a16="http://schemas.microsoft.com/office/drawing/2014/main" id="{8E69F36E-AA09-4873-A26D-5EEF5EE4281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6EF5194-E6BC-45D1-ACFE-776914456BD2}"/>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156464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7D39DB-8036-44CC-8322-03A2262AE8A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01D9F12-550F-4624-A5EA-2324ACAC7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33F073F-33F8-4D11-94AD-351914A03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7E01BAE-3592-4888-A9A9-5B1B370BBCAF}"/>
              </a:ext>
            </a:extLst>
          </p:cNvPr>
          <p:cNvSpPr>
            <a:spLocks noGrp="1"/>
          </p:cNvSpPr>
          <p:nvPr>
            <p:ph type="dt" sz="half" idx="10"/>
          </p:nvPr>
        </p:nvSpPr>
        <p:spPr/>
        <p:txBody>
          <a:bodyPr/>
          <a:lstStyle/>
          <a:p>
            <a:fld id="{484B682E-F7C2-44E2-AF54-8FC60F0579B2}" type="datetimeFigureOut">
              <a:rPr lang="zh-TW" altLang="en-US" smtClean="0"/>
              <a:t>2020/7/14</a:t>
            </a:fld>
            <a:endParaRPr lang="zh-TW" altLang="en-US"/>
          </a:p>
        </p:txBody>
      </p:sp>
      <p:sp>
        <p:nvSpPr>
          <p:cNvPr id="6" name="頁尾版面配置區 5">
            <a:extLst>
              <a:ext uri="{FF2B5EF4-FFF2-40B4-BE49-F238E27FC236}">
                <a16:creationId xmlns:a16="http://schemas.microsoft.com/office/drawing/2014/main" id="{089CAB6D-BDE7-4440-938A-C02CE18A21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FD6D4-3900-4CA4-AD96-B3B22063204E}"/>
              </a:ext>
            </a:extLst>
          </p:cNvPr>
          <p:cNvSpPr>
            <a:spLocks noGrp="1"/>
          </p:cNvSpPr>
          <p:nvPr>
            <p:ph type="sldNum" sz="quarter" idx="12"/>
          </p:nvPr>
        </p:nvSpPr>
        <p:spPr/>
        <p:txBody>
          <a:body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9737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51CA0E4-5C1B-41B1-A4D6-D6E883217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A936FBC-1A84-46DE-B832-F5A7114B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49A7E8-1D45-4E70-8709-64D4B5555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B682E-F7C2-44E2-AF54-8FC60F0579B2}"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3263EA9D-19AD-4D56-9FBB-009438F12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ECB3859-B070-4329-86FB-CF2DF41321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1D1CA-8058-4F9C-ADDE-441F252D7D53}" type="slidenum">
              <a:rPr lang="zh-TW" altLang="en-US" smtClean="0"/>
              <a:t>‹#›</a:t>
            </a:fld>
            <a:endParaRPr lang="zh-TW" altLang="en-US"/>
          </a:p>
        </p:txBody>
      </p:sp>
    </p:spTree>
    <p:extLst>
      <p:ext uri="{BB962C8B-B14F-4D97-AF65-F5344CB8AC3E}">
        <p14:creationId xmlns:p14="http://schemas.microsoft.com/office/powerpoint/2010/main" val="1627326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ctts.nccst.nat.gov.tw/DownloadDetail/5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119259-5539-4B78-B596-9D782950EF0B}"/>
              </a:ext>
            </a:extLst>
          </p:cNvPr>
          <p:cNvSpPr>
            <a:spLocks noGrp="1"/>
          </p:cNvSpPr>
          <p:nvPr>
            <p:ph type="ctrTitle"/>
          </p:nvPr>
        </p:nvSpPr>
        <p:spPr>
          <a:xfrm>
            <a:off x="1380066" y="2867818"/>
            <a:ext cx="9431867" cy="1122363"/>
          </a:xfrm>
        </p:spPr>
        <p:txBody>
          <a:bodyPr/>
          <a:lstStyle/>
          <a:p>
            <a:r>
              <a:rPr lang="zh-TW" altLang="en-US" dirty="0"/>
              <a:t>資安職能訓練資安事件處理</a:t>
            </a:r>
          </a:p>
        </p:txBody>
      </p:sp>
    </p:spTree>
    <p:extLst>
      <p:ext uri="{BB962C8B-B14F-4D97-AF65-F5344CB8AC3E}">
        <p14:creationId xmlns:p14="http://schemas.microsoft.com/office/powerpoint/2010/main" val="1656504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D6B4C2-A28E-4BBF-B17B-B5A60B253D6C}"/>
              </a:ext>
            </a:extLst>
          </p:cNvPr>
          <p:cNvSpPr>
            <a:spLocks noGrp="1"/>
          </p:cNvSpPr>
          <p:nvPr>
            <p:ph type="title"/>
          </p:nvPr>
        </p:nvSpPr>
        <p:spPr/>
        <p:txBody>
          <a:bodyPr/>
          <a:lstStyle/>
          <a:p>
            <a:r>
              <a:rPr lang="zh-TW" altLang="en-US" dirty="0"/>
              <a:t>資通安全事件通報及應變辦法</a:t>
            </a:r>
          </a:p>
        </p:txBody>
      </p:sp>
      <p:sp>
        <p:nvSpPr>
          <p:cNvPr id="3" name="內容版面配置區 2">
            <a:extLst>
              <a:ext uri="{FF2B5EF4-FFF2-40B4-BE49-F238E27FC236}">
                <a16:creationId xmlns:a16="http://schemas.microsoft.com/office/drawing/2014/main" id="{0737120C-EFAF-4B2D-9ADB-BC29369513F7}"/>
              </a:ext>
            </a:extLst>
          </p:cNvPr>
          <p:cNvSpPr>
            <a:spLocks noGrp="1"/>
          </p:cNvSpPr>
          <p:nvPr>
            <p:ph idx="1"/>
          </p:nvPr>
        </p:nvSpPr>
        <p:spPr>
          <a:xfrm>
            <a:off x="896923" y="1610685"/>
            <a:ext cx="10515600" cy="4882190"/>
          </a:xfrm>
        </p:spPr>
        <p:txBody>
          <a:bodyPr>
            <a:normAutofit/>
          </a:bodyPr>
          <a:lstStyle/>
          <a:p>
            <a:pPr marL="0" indent="0">
              <a:buNone/>
            </a:pPr>
            <a:r>
              <a:rPr lang="zh-TW" altLang="en-US" sz="2400" dirty="0"/>
              <a:t>資通安全事件之分級 </a:t>
            </a:r>
            <a:endParaRPr lang="en-US" altLang="zh-TW" sz="2400" dirty="0"/>
          </a:p>
          <a:p>
            <a:r>
              <a:rPr lang="zh-TW" altLang="en-US" sz="2000" dirty="0"/>
              <a:t> 資安事件依影響之性質及業務</a:t>
            </a:r>
            <a:r>
              <a:rPr lang="zh-TW" altLang="en-US" sz="2000" b="1" dirty="0">
                <a:solidFill>
                  <a:srgbClr val="FF0000"/>
                </a:solidFill>
                <a:effectLst>
                  <a:outerShdw blurRad="38100" dist="38100" dir="2700000" algn="tl">
                    <a:srgbClr val="000000">
                      <a:alpha val="43137"/>
                    </a:srgbClr>
                  </a:outerShdw>
                </a:effectLst>
              </a:rPr>
              <a:t>受影響程度</a:t>
            </a:r>
            <a:r>
              <a:rPr lang="zh-TW" altLang="en-US" sz="2000" dirty="0"/>
              <a:t>，分為</a:t>
            </a:r>
            <a:r>
              <a:rPr lang="en-US" altLang="zh-TW" sz="2000" b="1" dirty="0">
                <a:solidFill>
                  <a:srgbClr val="FF0000"/>
                </a:solidFill>
                <a:effectLst>
                  <a:outerShdw blurRad="38100" dist="38100" dir="2700000" algn="tl">
                    <a:srgbClr val="000000">
                      <a:alpha val="43137"/>
                    </a:srgbClr>
                  </a:outerShdw>
                </a:effectLst>
              </a:rPr>
              <a:t>1~4</a:t>
            </a:r>
            <a:r>
              <a:rPr lang="zh-TW" altLang="en-US" sz="2000" b="1" dirty="0">
                <a:solidFill>
                  <a:srgbClr val="FF0000"/>
                </a:solidFill>
                <a:effectLst>
                  <a:outerShdw blurRad="38100" dist="38100" dir="2700000" algn="tl">
                    <a:srgbClr val="000000">
                      <a:alpha val="43137"/>
                    </a:srgbClr>
                  </a:outerShdw>
                </a:effectLst>
              </a:rPr>
              <a:t>級</a:t>
            </a:r>
            <a:endParaRPr lang="en-US" altLang="zh-TW" sz="2000" b="1" dirty="0">
              <a:solidFill>
                <a:srgbClr val="FF0000"/>
              </a:solidFill>
              <a:effectLst>
                <a:outerShdw blurRad="38100" dist="38100" dir="2700000" algn="tl">
                  <a:srgbClr val="000000">
                    <a:alpha val="43137"/>
                  </a:srgbClr>
                </a:outerShdw>
              </a:effectLst>
            </a:endParaRPr>
          </a:p>
          <a:p>
            <a:pPr marL="0" indent="0">
              <a:buNone/>
            </a:pPr>
            <a:r>
              <a:rPr lang="zh-TW" altLang="en-US" sz="2400" dirty="0"/>
              <a:t>資通安全事件之通報流程</a:t>
            </a:r>
            <a:endParaRPr lang="en-US" altLang="zh-TW" sz="2400" dirty="0"/>
          </a:p>
          <a:p>
            <a:r>
              <a:rPr lang="zh-TW" altLang="en-US" sz="1800" dirty="0"/>
              <a:t> 各機關之通報應包含</a:t>
            </a:r>
            <a:r>
              <a:rPr lang="zh-TW" altLang="en-US" sz="1800" b="1" dirty="0">
                <a:solidFill>
                  <a:srgbClr val="FF0000"/>
                </a:solidFill>
                <a:effectLst>
                  <a:outerShdw blurRad="38100" dist="38100" dir="2700000" algn="tl">
                    <a:srgbClr val="000000">
                      <a:alpha val="43137"/>
                    </a:srgbClr>
                  </a:outerShdw>
                </a:effectLst>
              </a:rPr>
              <a:t>項目、通報方式、時限及程序、通報對象、接獲通報</a:t>
            </a:r>
            <a:r>
              <a:rPr lang="zh-TW" altLang="en-US" sz="1800" dirty="0"/>
              <a:t>辦理項目</a:t>
            </a:r>
            <a:endParaRPr lang="en-US" altLang="zh-TW" sz="1800" dirty="0"/>
          </a:p>
          <a:p>
            <a:pPr marL="0" indent="0">
              <a:buNone/>
            </a:pPr>
            <a:r>
              <a:rPr lang="zh-TW" altLang="en-US" sz="2400" dirty="0"/>
              <a:t>資通安全事件之審核 </a:t>
            </a:r>
            <a:endParaRPr lang="en-US" altLang="zh-TW" sz="2400" dirty="0"/>
          </a:p>
          <a:p>
            <a:r>
              <a:rPr lang="zh-TW" altLang="en-US" sz="1800" dirty="0"/>
              <a:t> 級別</a:t>
            </a:r>
            <a:r>
              <a:rPr lang="zh-TW" altLang="en-US" sz="1800" b="1" dirty="0">
                <a:solidFill>
                  <a:srgbClr val="FF0000"/>
                </a:solidFill>
                <a:effectLst>
                  <a:outerShdw blurRad="38100" dist="38100" dir="2700000" algn="tl">
                    <a:srgbClr val="000000">
                      <a:alpha val="43137"/>
                    </a:srgbClr>
                  </a:outerShdw>
                </a:effectLst>
              </a:rPr>
              <a:t>審核、時限及程序</a:t>
            </a:r>
            <a:endParaRPr lang="en-US" altLang="zh-TW" sz="1800" b="1" dirty="0">
              <a:solidFill>
                <a:srgbClr val="FF0000"/>
              </a:solidFill>
              <a:effectLst>
                <a:outerShdw blurRad="38100" dist="38100" dir="2700000" algn="tl">
                  <a:srgbClr val="000000">
                    <a:alpha val="43137"/>
                  </a:srgbClr>
                </a:outerShdw>
              </a:effectLst>
            </a:endParaRPr>
          </a:p>
          <a:p>
            <a:pPr marL="0" indent="0">
              <a:buNone/>
            </a:pPr>
            <a:r>
              <a:rPr lang="zh-TW" altLang="en-US" sz="2400" dirty="0"/>
              <a:t>資通安全事件之應變流程</a:t>
            </a:r>
            <a:endParaRPr lang="en-US" altLang="zh-TW" sz="2400" dirty="0"/>
          </a:p>
          <a:p>
            <a:r>
              <a:rPr lang="zh-TW" altLang="en-US" sz="1800" dirty="0"/>
              <a:t> 應變相關單位應辦理事項（</a:t>
            </a:r>
            <a:r>
              <a:rPr lang="zh-TW" altLang="en-US" sz="1800" b="1" dirty="0">
                <a:solidFill>
                  <a:srgbClr val="FF0000"/>
                </a:solidFill>
                <a:effectLst>
                  <a:outerShdw blurRad="38100" dist="38100" dir="2700000" algn="tl">
                    <a:srgbClr val="000000">
                      <a:alpha val="43137"/>
                    </a:srgbClr>
                  </a:outerShdw>
                </a:effectLst>
              </a:rPr>
              <a:t>處理、協調、整理</a:t>
            </a:r>
            <a:r>
              <a:rPr lang="zh-TW" altLang="en-US" sz="1800" dirty="0"/>
              <a:t>） </a:t>
            </a:r>
            <a:endParaRPr lang="en-US" altLang="zh-TW" sz="1800" dirty="0"/>
          </a:p>
          <a:p>
            <a:r>
              <a:rPr lang="zh-TW" altLang="en-US" sz="1800" dirty="0"/>
              <a:t> 應變方式、時限及程序 </a:t>
            </a:r>
            <a:endParaRPr lang="en-US" altLang="zh-TW" sz="1800" dirty="0"/>
          </a:p>
          <a:p>
            <a:r>
              <a:rPr lang="zh-TW" altLang="en-US" sz="1800" b="1" dirty="0">
                <a:effectLst>
                  <a:outerShdw blurRad="38100" dist="38100" dir="2700000" algn="tl">
                    <a:srgbClr val="000000">
                      <a:alpha val="43137"/>
                    </a:srgbClr>
                  </a:outerShdw>
                </a:effectLst>
              </a:rPr>
              <a:t> </a:t>
            </a:r>
            <a:r>
              <a:rPr lang="zh-TW" altLang="en-US" sz="1800" b="1" dirty="0">
                <a:solidFill>
                  <a:srgbClr val="FF0000"/>
                </a:solidFill>
                <a:effectLst>
                  <a:outerShdw blurRad="38100" dist="38100" dir="2700000" algn="tl">
                    <a:srgbClr val="000000">
                      <a:alpha val="43137"/>
                    </a:srgbClr>
                  </a:outerShdw>
                </a:effectLst>
              </a:rPr>
              <a:t>主管機關</a:t>
            </a:r>
            <a:r>
              <a:rPr lang="zh-TW" altLang="en-US" sz="1800" dirty="0"/>
              <a:t>之因應</a:t>
            </a:r>
            <a:endParaRPr lang="en-US" altLang="zh-TW" sz="1800" dirty="0"/>
          </a:p>
          <a:p>
            <a:pPr marL="0" indent="0">
              <a:buNone/>
            </a:pPr>
            <a:endParaRPr lang="zh-TW" altLang="en-US" sz="2400" dirty="0"/>
          </a:p>
        </p:txBody>
      </p:sp>
    </p:spTree>
    <p:extLst>
      <p:ext uri="{BB962C8B-B14F-4D97-AF65-F5344CB8AC3E}">
        <p14:creationId xmlns:p14="http://schemas.microsoft.com/office/powerpoint/2010/main" val="393427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A5A3B-8B86-4C4F-9793-DE9C466F571A}"/>
              </a:ext>
            </a:extLst>
          </p:cNvPr>
          <p:cNvSpPr>
            <a:spLocks noGrp="1"/>
          </p:cNvSpPr>
          <p:nvPr>
            <p:ph type="title"/>
          </p:nvPr>
        </p:nvSpPr>
        <p:spPr/>
        <p:txBody>
          <a:bodyPr/>
          <a:lstStyle/>
          <a:p>
            <a:r>
              <a:rPr lang="zh-TW" altLang="en-US" dirty="0"/>
              <a:t>資通安全事件通報及應變辦法</a:t>
            </a:r>
          </a:p>
        </p:txBody>
      </p:sp>
      <p:sp>
        <p:nvSpPr>
          <p:cNvPr id="3" name="內容版面配置區 2">
            <a:extLst>
              <a:ext uri="{FF2B5EF4-FFF2-40B4-BE49-F238E27FC236}">
                <a16:creationId xmlns:a16="http://schemas.microsoft.com/office/drawing/2014/main" id="{FAED111C-6040-43A4-B636-CD1D91FCFC84}"/>
              </a:ext>
            </a:extLst>
          </p:cNvPr>
          <p:cNvSpPr>
            <a:spLocks noGrp="1"/>
          </p:cNvSpPr>
          <p:nvPr>
            <p:ph idx="1"/>
          </p:nvPr>
        </p:nvSpPr>
        <p:spPr/>
        <p:txBody>
          <a:bodyPr/>
          <a:lstStyle/>
          <a:p>
            <a:pPr marL="0" indent="0">
              <a:buNone/>
            </a:pPr>
            <a:r>
              <a:rPr lang="zh-TW" altLang="en-US" sz="2400" dirty="0"/>
              <a:t>資通安全事件之演練</a:t>
            </a:r>
            <a:endParaRPr lang="en-US" altLang="zh-TW" sz="2400" dirty="0"/>
          </a:p>
          <a:p>
            <a:r>
              <a:rPr lang="zh-TW" altLang="en-US" sz="1800" dirty="0"/>
              <a:t> 公務機關資通安全演練作業及內容</a:t>
            </a:r>
            <a:endParaRPr lang="en-US" altLang="zh-TW" sz="1800" dirty="0"/>
          </a:p>
          <a:p>
            <a:r>
              <a:rPr lang="zh-TW" altLang="en-US" sz="1800" b="1" dirty="0">
                <a:effectLst>
                  <a:outerShdw blurRad="38100" dist="38100" dir="2700000" algn="tl">
                    <a:srgbClr val="000000">
                      <a:alpha val="43137"/>
                    </a:srgbClr>
                  </a:outerShdw>
                </a:effectLst>
              </a:rPr>
              <a:t> </a:t>
            </a:r>
            <a:r>
              <a:rPr lang="zh-TW" altLang="en-US" sz="1800" b="1" dirty="0">
                <a:solidFill>
                  <a:srgbClr val="FF0000"/>
                </a:solidFill>
                <a:effectLst>
                  <a:outerShdw blurRad="38100" dist="38100" dir="2700000" algn="tl">
                    <a:srgbClr val="000000">
                      <a:alpha val="43137"/>
                    </a:srgbClr>
                  </a:outerShdw>
                </a:effectLst>
              </a:rPr>
              <a:t>特定非</a:t>
            </a:r>
            <a:r>
              <a:rPr lang="zh-TW" altLang="en-US" sz="1800" dirty="0"/>
              <a:t>公務機關資通安全演練作業及內容</a:t>
            </a:r>
            <a:endParaRPr lang="en-US" altLang="zh-TW" sz="1800" dirty="0"/>
          </a:p>
          <a:p>
            <a:pPr marL="0" indent="0">
              <a:buNone/>
            </a:pPr>
            <a:r>
              <a:rPr lang="zh-TW" altLang="en-US" sz="2400" dirty="0"/>
              <a:t>其他注意規範</a:t>
            </a:r>
            <a:endParaRPr lang="en-US" altLang="zh-TW" sz="2400" dirty="0"/>
          </a:p>
          <a:p>
            <a:r>
              <a:rPr lang="zh-TW" altLang="en-US" sz="1800" dirty="0"/>
              <a:t> 法源、適用本法之例外規定、施行日期</a:t>
            </a:r>
            <a:endParaRPr lang="zh-TW" altLang="en-US" dirty="0"/>
          </a:p>
        </p:txBody>
      </p:sp>
    </p:spTree>
    <p:extLst>
      <p:ext uri="{BB962C8B-B14F-4D97-AF65-F5344CB8AC3E}">
        <p14:creationId xmlns:p14="http://schemas.microsoft.com/office/powerpoint/2010/main" val="294485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4D161-970A-464B-8BD8-A68FC89BCC34}"/>
              </a:ext>
            </a:extLst>
          </p:cNvPr>
          <p:cNvSpPr/>
          <p:nvPr/>
        </p:nvSpPr>
        <p:spPr>
          <a:xfrm>
            <a:off x="0" y="4244829"/>
            <a:ext cx="12192000" cy="123318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a:solidFill>
                  <a:schemeClr val="tx1"/>
                </a:solidFill>
              </a:rPr>
              <a:t>刑法第 </a:t>
            </a:r>
            <a:r>
              <a:rPr lang="en-US" altLang="zh-TW" sz="3200" dirty="0">
                <a:solidFill>
                  <a:schemeClr val="tx1"/>
                </a:solidFill>
              </a:rPr>
              <a:t>36 </a:t>
            </a:r>
            <a:r>
              <a:rPr lang="zh-TW" altLang="en-US" sz="3200" dirty="0">
                <a:solidFill>
                  <a:schemeClr val="tx1"/>
                </a:solidFill>
              </a:rPr>
              <a:t>章妨害電腦使用罪章</a:t>
            </a:r>
          </a:p>
        </p:txBody>
      </p:sp>
    </p:spTree>
    <p:extLst>
      <p:ext uri="{BB962C8B-B14F-4D97-AF65-F5344CB8AC3E}">
        <p14:creationId xmlns:p14="http://schemas.microsoft.com/office/powerpoint/2010/main" val="351769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4FFC0E-1E68-476A-B2E5-0228235E79DC}"/>
              </a:ext>
            </a:extLst>
          </p:cNvPr>
          <p:cNvSpPr>
            <a:spLocks noGrp="1"/>
          </p:cNvSpPr>
          <p:nvPr>
            <p:ph type="title"/>
          </p:nvPr>
        </p:nvSpPr>
        <p:spPr/>
        <p:txBody>
          <a:bodyPr/>
          <a:lstStyle/>
          <a:p>
            <a:r>
              <a:rPr lang="zh-TW" altLang="en-US" dirty="0"/>
              <a:t>介紹</a:t>
            </a:r>
          </a:p>
        </p:txBody>
      </p:sp>
      <p:sp>
        <p:nvSpPr>
          <p:cNvPr id="3" name="內容版面配置區 2">
            <a:extLst>
              <a:ext uri="{FF2B5EF4-FFF2-40B4-BE49-F238E27FC236}">
                <a16:creationId xmlns:a16="http://schemas.microsoft.com/office/drawing/2014/main" id="{96814B87-F82B-4D74-A77D-B8CD4E2F4E0D}"/>
              </a:ext>
            </a:extLst>
          </p:cNvPr>
          <p:cNvSpPr>
            <a:spLocks noGrp="1"/>
          </p:cNvSpPr>
          <p:nvPr>
            <p:ph idx="1"/>
          </p:nvPr>
        </p:nvSpPr>
        <p:spPr/>
        <p:txBody>
          <a:bodyPr>
            <a:normAutofit/>
          </a:bodyPr>
          <a:lstStyle/>
          <a:p>
            <a:pPr marL="0" indent="0">
              <a:buNone/>
            </a:pPr>
            <a:r>
              <a:rPr lang="zh-TW" altLang="en-US" sz="2400" dirty="0"/>
              <a:t>隨著資訊科技的進步，傳統的犯罪形態也已經透過資訊科技的運用來達成。</a:t>
            </a:r>
            <a:endParaRPr lang="en-US" altLang="zh-TW" sz="2400" dirty="0"/>
          </a:p>
          <a:p>
            <a:pPr marL="0" indent="0">
              <a:buNone/>
            </a:pPr>
            <a:r>
              <a:rPr lang="zh-TW" altLang="en-US" sz="2400" dirty="0"/>
              <a:t>因此，電腦犯罪也已經成為了目前新興的犯罪類型形態之一，</a:t>
            </a:r>
            <a:endParaRPr lang="en-US" altLang="zh-TW" sz="2400" dirty="0"/>
          </a:p>
          <a:p>
            <a:pPr marL="0" indent="0">
              <a:buNone/>
            </a:pPr>
            <a:r>
              <a:rPr lang="zh-TW" altLang="en-US" sz="2400" dirty="0"/>
              <a:t>各先進國家無不積極的面對此一新犯罪形態所帶來的挑戰。</a:t>
            </a:r>
            <a:endParaRPr lang="en-US" altLang="zh-TW" sz="2400" dirty="0"/>
          </a:p>
          <a:p>
            <a:pPr marL="0" indent="0">
              <a:buNone/>
            </a:pPr>
            <a:r>
              <a:rPr lang="zh-TW" altLang="en-US" sz="2400" dirty="0"/>
              <a:t>我國在 </a:t>
            </a:r>
            <a:r>
              <a:rPr lang="en-US" altLang="zh-TW" sz="2400" dirty="0"/>
              <a:t>2003 </a:t>
            </a:r>
            <a:r>
              <a:rPr lang="zh-TW" altLang="en-US" sz="2400" dirty="0"/>
              <a:t>年新增了刑法第 </a:t>
            </a:r>
            <a:r>
              <a:rPr lang="en-US" altLang="zh-TW" sz="2400" dirty="0"/>
              <a:t>36 </a:t>
            </a:r>
            <a:r>
              <a:rPr lang="zh-TW" altLang="en-US" sz="2400" dirty="0"/>
              <a:t>章妨害電腦使用罪章，</a:t>
            </a:r>
            <a:endParaRPr lang="en-US" altLang="zh-TW" sz="2400" dirty="0"/>
          </a:p>
          <a:p>
            <a:pPr marL="0" indent="0">
              <a:buNone/>
            </a:pPr>
            <a:r>
              <a:rPr lang="zh-TW" altLang="en-US" sz="2400" dirty="0"/>
              <a:t>除了解決電磁紀錄與動產、文書不同的屬性外，</a:t>
            </a:r>
            <a:endParaRPr lang="en-US" altLang="zh-TW" sz="2400" dirty="0"/>
          </a:p>
          <a:p>
            <a:pPr marL="0" indent="0">
              <a:buNone/>
            </a:pPr>
            <a:r>
              <a:rPr lang="zh-TW" altLang="en-US" sz="2400" dirty="0"/>
              <a:t>也希望藉由妨礙電腦使用罪章的制定，</a:t>
            </a:r>
            <a:endParaRPr lang="en-US" altLang="zh-TW" sz="2400" dirty="0"/>
          </a:p>
          <a:p>
            <a:pPr marL="0" indent="0">
              <a:buNone/>
            </a:pPr>
            <a:r>
              <a:rPr lang="zh-TW" altLang="en-US" sz="2400" dirty="0"/>
              <a:t>能對影響電腦系統安全、侵害電腦資料的機密性、完整性以及可用性的行為加以規範。</a:t>
            </a:r>
          </a:p>
        </p:txBody>
      </p:sp>
    </p:spTree>
    <p:extLst>
      <p:ext uri="{BB962C8B-B14F-4D97-AF65-F5344CB8AC3E}">
        <p14:creationId xmlns:p14="http://schemas.microsoft.com/office/powerpoint/2010/main" val="315109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EBF9C9-EE7B-4542-9690-D8F4428D164E}"/>
              </a:ext>
            </a:extLst>
          </p:cNvPr>
          <p:cNvSpPr>
            <a:spLocks noGrp="1"/>
          </p:cNvSpPr>
          <p:nvPr>
            <p:ph type="title"/>
          </p:nvPr>
        </p:nvSpPr>
        <p:spPr/>
        <p:txBody>
          <a:bodyPr/>
          <a:lstStyle/>
          <a:p>
            <a:r>
              <a:rPr lang="zh-TW" altLang="en-US" dirty="0"/>
              <a:t>刑法</a:t>
            </a:r>
          </a:p>
        </p:txBody>
      </p:sp>
      <p:sp>
        <p:nvSpPr>
          <p:cNvPr id="3" name="內容版面配置區 2">
            <a:extLst>
              <a:ext uri="{FF2B5EF4-FFF2-40B4-BE49-F238E27FC236}">
                <a16:creationId xmlns:a16="http://schemas.microsoft.com/office/drawing/2014/main" id="{C60E8AF7-9B09-4CDF-A4AA-D26570D2E1B6}"/>
              </a:ext>
            </a:extLst>
          </p:cNvPr>
          <p:cNvSpPr>
            <a:spLocks noGrp="1"/>
          </p:cNvSpPr>
          <p:nvPr>
            <p:ph idx="1"/>
          </p:nvPr>
        </p:nvSpPr>
        <p:spPr/>
        <p:txBody>
          <a:bodyPr/>
          <a:lstStyle/>
          <a:p>
            <a:r>
              <a:rPr lang="zh-TW" altLang="en-US" dirty="0"/>
              <a:t>第</a:t>
            </a:r>
            <a:r>
              <a:rPr lang="en-US" altLang="zh-TW" dirty="0"/>
              <a:t>358</a:t>
            </a:r>
            <a:r>
              <a:rPr lang="zh-TW" altLang="en-US" dirty="0"/>
              <a:t>條無故入侵電腦罪</a:t>
            </a:r>
            <a:endParaRPr lang="en-US" altLang="zh-TW" dirty="0"/>
          </a:p>
          <a:p>
            <a:pPr marL="0" indent="0">
              <a:buNone/>
            </a:pPr>
            <a:r>
              <a:rPr lang="zh-TW" altLang="en-US" sz="2000" b="1" dirty="0">
                <a:solidFill>
                  <a:srgbClr val="FF0000"/>
                </a:solidFill>
                <a:effectLst>
                  <a:outerShdw blurRad="38100" dist="38100" dir="2700000" algn="tl">
                    <a:srgbClr val="000000">
                      <a:alpha val="43137"/>
                    </a:srgbClr>
                  </a:outerShdw>
                </a:effectLst>
              </a:rPr>
              <a:t>無故輸入</a:t>
            </a:r>
            <a:r>
              <a:rPr lang="zh-TW" altLang="en-US" sz="2000" dirty="0"/>
              <a:t>他人帳號密碼、</a:t>
            </a:r>
            <a:r>
              <a:rPr lang="zh-TW" altLang="en-US" sz="2000" b="1" dirty="0">
                <a:solidFill>
                  <a:srgbClr val="FF0000"/>
                </a:solidFill>
                <a:effectLst>
                  <a:outerShdw blurRad="38100" dist="38100" dir="2700000" algn="tl">
                    <a:srgbClr val="000000">
                      <a:alpha val="43137"/>
                    </a:srgbClr>
                  </a:outerShdw>
                </a:effectLst>
              </a:rPr>
              <a:t>破解</a:t>
            </a:r>
            <a:r>
              <a:rPr lang="zh-TW" altLang="en-US" sz="2000" dirty="0"/>
              <a:t>使用電腦之保護措施</a:t>
            </a:r>
            <a:endParaRPr lang="en-US" altLang="zh-TW" sz="2000" dirty="0"/>
          </a:p>
          <a:p>
            <a:pPr marL="0" indent="0">
              <a:buNone/>
            </a:pPr>
            <a:r>
              <a:rPr lang="zh-TW" altLang="en-US" sz="2000" dirty="0"/>
              <a:t>或</a:t>
            </a:r>
            <a:r>
              <a:rPr lang="zh-TW" altLang="en-US" sz="2000" b="1" dirty="0">
                <a:solidFill>
                  <a:srgbClr val="FF0000"/>
                </a:solidFill>
                <a:effectLst>
                  <a:outerShdw blurRad="38100" dist="38100" dir="2700000" algn="tl">
                    <a:srgbClr val="000000">
                      <a:alpha val="43137"/>
                    </a:srgbClr>
                  </a:outerShdw>
                </a:effectLst>
              </a:rPr>
              <a:t>利用</a:t>
            </a:r>
            <a:r>
              <a:rPr lang="zh-TW" altLang="en-US" sz="2000" dirty="0"/>
              <a:t>電腦系統之</a:t>
            </a:r>
            <a:r>
              <a:rPr lang="zh-TW" altLang="en-US" sz="2000" b="1" dirty="0">
                <a:solidFill>
                  <a:srgbClr val="FF0000"/>
                </a:solidFill>
                <a:effectLst>
                  <a:outerShdw blurRad="38100" dist="38100" dir="2700000" algn="tl">
                    <a:srgbClr val="000000">
                      <a:alpha val="43137"/>
                    </a:srgbClr>
                  </a:outerShdw>
                </a:effectLst>
              </a:rPr>
              <a:t>漏洞</a:t>
            </a:r>
            <a:r>
              <a:rPr lang="zh-TW" altLang="en-US" sz="2000" dirty="0"/>
              <a:t>，而</a:t>
            </a:r>
            <a:r>
              <a:rPr lang="zh-TW" altLang="en-US" sz="2000" b="1" dirty="0">
                <a:solidFill>
                  <a:srgbClr val="FF0000"/>
                </a:solidFill>
                <a:effectLst>
                  <a:outerShdw blurRad="38100" dist="38100" dir="2700000" algn="tl">
                    <a:srgbClr val="000000">
                      <a:alpha val="43137"/>
                    </a:srgbClr>
                  </a:outerShdw>
                </a:effectLst>
              </a:rPr>
              <a:t>入侵他人之電腦</a:t>
            </a:r>
            <a:r>
              <a:rPr lang="zh-TW" altLang="en-US" sz="2000" dirty="0"/>
              <a:t>或其相關設備者，</a:t>
            </a:r>
            <a:endParaRPr lang="en-US" altLang="zh-TW" sz="2000" dirty="0"/>
          </a:p>
          <a:p>
            <a:pPr marL="0" indent="0">
              <a:buNone/>
            </a:pPr>
            <a:r>
              <a:rPr lang="zh-TW" altLang="en-US" sz="2000" dirty="0"/>
              <a:t>處三年以下有期徒刑、拘役或科或併科十萬元以下罰金</a:t>
            </a:r>
            <a:endParaRPr lang="en-US" altLang="zh-TW" sz="2000" dirty="0"/>
          </a:p>
          <a:p>
            <a:r>
              <a:rPr lang="zh-TW" altLang="en-US" dirty="0"/>
              <a:t>第</a:t>
            </a:r>
            <a:r>
              <a:rPr lang="en-US" altLang="zh-TW" dirty="0"/>
              <a:t>359</a:t>
            </a:r>
            <a:r>
              <a:rPr lang="zh-TW" altLang="en-US" dirty="0"/>
              <a:t>條無故取得、刪除或變更他人電磁紀錄罪</a:t>
            </a:r>
            <a:endParaRPr lang="en-US" altLang="zh-TW" dirty="0"/>
          </a:p>
          <a:p>
            <a:pPr marL="0" indent="0">
              <a:buNone/>
            </a:pPr>
            <a:r>
              <a:rPr lang="zh-TW" altLang="en-US" sz="2000" b="1" dirty="0">
                <a:solidFill>
                  <a:srgbClr val="FF0000"/>
                </a:solidFill>
                <a:effectLst>
                  <a:outerShdw blurRad="38100" dist="38100" dir="2700000" algn="tl">
                    <a:srgbClr val="000000">
                      <a:alpha val="43137"/>
                    </a:srgbClr>
                  </a:outerShdw>
                </a:effectLst>
              </a:rPr>
              <a:t>無故取得、刪除</a:t>
            </a:r>
            <a:r>
              <a:rPr lang="zh-TW" altLang="en-US" sz="2000" dirty="0"/>
              <a:t>或</a:t>
            </a:r>
            <a:r>
              <a:rPr lang="zh-TW" altLang="en-US" sz="2000" b="1" dirty="0">
                <a:solidFill>
                  <a:srgbClr val="FF0000"/>
                </a:solidFill>
                <a:effectLst>
                  <a:outerShdw blurRad="38100" dist="38100" dir="2700000" algn="tl">
                    <a:srgbClr val="000000">
                      <a:alpha val="43137"/>
                    </a:srgbClr>
                  </a:outerShdw>
                </a:effectLst>
              </a:rPr>
              <a:t>變更</a:t>
            </a:r>
            <a:r>
              <a:rPr lang="zh-TW" altLang="en-US" sz="2000" dirty="0"/>
              <a:t>他人電腦或其相關設備之電磁紀錄，</a:t>
            </a:r>
            <a:endParaRPr lang="en-US" altLang="zh-TW" sz="2000" dirty="0"/>
          </a:p>
          <a:p>
            <a:pPr marL="0" indent="0">
              <a:buNone/>
            </a:pPr>
            <a:r>
              <a:rPr lang="zh-TW" altLang="en-US" sz="2000" dirty="0"/>
              <a:t>致生損害於公眾或他人者，</a:t>
            </a:r>
            <a:endParaRPr lang="en-US" altLang="zh-TW" sz="2000" dirty="0"/>
          </a:p>
          <a:p>
            <a:pPr marL="0" indent="0">
              <a:buNone/>
            </a:pPr>
            <a:r>
              <a:rPr lang="zh-TW" altLang="en-US" sz="2000" dirty="0"/>
              <a:t>處五年以下有期徒刑、拘役或科或併科二十萬元以下罰金</a:t>
            </a:r>
          </a:p>
        </p:txBody>
      </p:sp>
    </p:spTree>
    <p:extLst>
      <p:ext uri="{BB962C8B-B14F-4D97-AF65-F5344CB8AC3E}">
        <p14:creationId xmlns:p14="http://schemas.microsoft.com/office/powerpoint/2010/main" val="12024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EBF9C9-EE7B-4542-9690-D8F4428D164E}"/>
              </a:ext>
            </a:extLst>
          </p:cNvPr>
          <p:cNvSpPr>
            <a:spLocks noGrp="1"/>
          </p:cNvSpPr>
          <p:nvPr>
            <p:ph type="title"/>
          </p:nvPr>
        </p:nvSpPr>
        <p:spPr/>
        <p:txBody>
          <a:bodyPr/>
          <a:lstStyle/>
          <a:p>
            <a:r>
              <a:rPr lang="zh-TW" altLang="en-US" dirty="0"/>
              <a:t>刑法</a:t>
            </a:r>
          </a:p>
        </p:txBody>
      </p:sp>
      <p:sp>
        <p:nvSpPr>
          <p:cNvPr id="3" name="內容版面配置區 2">
            <a:extLst>
              <a:ext uri="{FF2B5EF4-FFF2-40B4-BE49-F238E27FC236}">
                <a16:creationId xmlns:a16="http://schemas.microsoft.com/office/drawing/2014/main" id="{C60E8AF7-9B09-4CDF-A4AA-D26570D2E1B6}"/>
              </a:ext>
            </a:extLst>
          </p:cNvPr>
          <p:cNvSpPr>
            <a:spLocks noGrp="1"/>
          </p:cNvSpPr>
          <p:nvPr>
            <p:ph idx="1"/>
          </p:nvPr>
        </p:nvSpPr>
        <p:spPr/>
        <p:txBody>
          <a:bodyPr/>
          <a:lstStyle/>
          <a:p>
            <a:r>
              <a:rPr lang="zh-TW" altLang="en-US" dirty="0"/>
              <a:t>第</a:t>
            </a:r>
            <a:r>
              <a:rPr lang="en-US" altLang="zh-TW" dirty="0"/>
              <a:t>360</a:t>
            </a:r>
            <a:r>
              <a:rPr lang="zh-TW" altLang="en-US" dirty="0"/>
              <a:t>條 無故干擾電腦系統罪</a:t>
            </a:r>
            <a:endParaRPr lang="en-US" altLang="zh-TW" dirty="0"/>
          </a:p>
          <a:p>
            <a:pPr marL="0" indent="0">
              <a:buNone/>
            </a:pPr>
            <a:r>
              <a:rPr lang="zh-TW" altLang="en-US" sz="1800" dirty="0"/>
              <a:t>無故以</a:t>
            </a:r>
            <a:r>
              <a:rPr lang="zh-TW" altLang="en-US" sz="1800" b="1" dirty="0">
                <a:solidFill>
                  <a:srgbClr val="FF0000"/>
                </a:solidFill>
                <a:effectLst>
                  <a:outerShdw blurRad="38100" dist="38100" dir="2700000" algn="tl">
                    <a:srgbClr val="000000">
                      <a:alpha val="43137"/>
                    </a:srgbClr>
                  </a:outerShdw>
                </a:effectLst>
              </a:rPr>
              <a:t>電腦程式</a:t>
            </a:r>
            <a:r>
              <a:rPr lang="zh-TW" altLang="en-US" sz="1800" dirty="0"/>
              <a:t>或其他</a:t>
            </a:r>
            <a:r>
              <a:rPr lang="zh-TW" altLang="en-US" sz="1800" b="1" dirty="0">
                <a:solidFill>
                  <a:srgbClr val="FF0000"/>
                </a:solidFill>
                <a:effectLst>
                  <a:outerShdw blurRad="38100" dist="38100" dir="2700000" algn="tl">
                    <a:srgbClr val="000000">
                      <a:alpha val="43137"/>
                    </a:srgbClr>
                  </a:outerShdw>
                </a:effectLst>
              </a:rPr>
              <a:t>電磁方式干擾</a:t>
            </a:r>
            <a:r>
              <a:rPr lang="zh-TW" altLang="en-US" sz="1800" dirty="0"/>
              <a:t>他人電腦或 其相關設備，致生損害於公眾或他人者，</a:t>
            </a:r>
            <a:endParaRPr lang="en-US" altLang="zh-TW" sz="1800" dirty="0"/>
          </a:p>
          <a:p>
            <a:pPr marL="0" indent="0">
              <a:buNone/>
            </a:pPr>
            <a:r>
              <a:rPr lang="zh-TW" altLang="en-US" sz="1800" dirty="0"/>
              <a:t>處三年以下有期徒刑、拘役或科或併科十萬元以下罰金</a:t>
            </a:r>
            <a:endParaRPr lang="en-US" altLang="zh-TW" sz="1800" dirty="0"/>
          </a:p>
          <a:p>
            <a:r>
              <a:rPr lang="zh-TW" altLang="en-US" dirty="0"/>
              <a:t>對公務機關犯罪之加重</a:t>
            </a:r>
            <a:endParaRPr lang="en-US" altLang="zh-TW" dirty="0"/>
          </a:p>
          <a:p>
            <a:pPr marL="0" indent="0">
              <a:buNone/>
            </a:pPr>
            <a:r>
              <a:rPr lang="zh-TW" altLang="en-US" sz="1800" dirty="0"/>
              <a:t>對於公務機關之電腦或其相關設備犯前</a:t>
            </a:r>
            <a:r>
              <a:rPr lang="en-US" altLang="zh-TW" sz="1800" dirty="0"/>
              <a:t>3</a:t>
            </a:r>
            <a:r>
              <a:rPr lang="zh-TW" altLang="en-US" sz="1800" dirty="0"/>
              <a:t>條之罪者， </a:t>
            </a:r>
            <a:endParaRPr lang="en-US" altLang="zh-TW" sz="1800" dirty="0"/>
          </a:p>
          <a:p>
            <a:pPr marL="0" indent="0">
              <a:buNone/>
            </a:pPr>
            <a:r>
              <a:rPr lang="zh-TW" altLang="en-US" sz="1800" dirty="0"/>
              <a:t>加重其刑至二分之一</a:t>
            </a:r>
          </a:p>
        </p:txBody>
      </p:sp>
    </p:spTree>
    <p:extLst>
      <p:ext uri="{BB962C8B-B14F-4D97-AF65-F5344CB8AC3E}">
        <p14:creationId xmlns:p14="http://schemas.microsoft.com/office/powerpoint/2010/main" val="234175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EBF9C9-EE7B-4542-9690-D8F4428D164E}"/>
              </a:ext>
            </a:extLst>
          </p:cNvPr>
          <p:cNvSpPr>
            <a:spLocks noGrp="1"/>
          </p:cNvSpPr>
          <p:nvPr>
            <p:ph type="title"/>
          </p:nvPr>
        </p:nvSpPr>
        <p:spPr/>
        <p:txBody>
          <a:bodyPr/>
          <a:lstStyle/>
          <a:p>
            <a:r>
              <a:rPr lang="zh-TW" altLang="en-US" dirty="0"/>
              <a:t>刑法</a:t>
            </a:r>
          </a:p>
        </p:txBody>
      </p:sp>
      <p:sp>
        <p:nvSpPr>
          <p:cNvPr id="3" name="內容版面配置區 2">
            <a:extLst>
              <a:ext uri="{FF2B5EF4-FFF2-40B4-BE49-F238E27FC236}">
                <a16:creationId xmlns:a16="http://schemas.microsoft.com/office/drawing/2014/main" id="{C60E8AF7-9B09-4CDF-A4AA-D26570D2E1B6}"/>
              </a:ext>
            </a:extLst>
          </p:cNvPr>
          <p:cNvSpPr>
            <a:spLocks noGrp="1"/>
          </p:cNvSpPr>
          <p:nvPr>
            <p:ph idx="1"/>
          </p:nvPr>
        </p:nvSpPr>
        <p:spPr/>
        <p:txBody>
          <a:bodyPr/>
          <a:lstStyle/>
          <a:p>
            <a:r>
              <a:rPr lang="zh-TW" altLang="en-US" dirty="0"/>
              <a:t>第</a:t>
            </a:r>
            <a:r>
              <a:rPr lang="en-US" altLang="zh-TW" dirty="0"/>
              <a:t>362</a:t>
            </a:r>
            <a:r>
              <a:rPr lang="zh-TW" altLang="en-US" dirty="0"/>
              <a:t>條 製作供犯罪程式罪</a:t>
            </a:r>
            <a:endParaRPr lang="en-US" altLang="zh-TW" dirty="0"/>
          </a:p>
          <a:p>
            <a:pPr marL="0" indent="0">
              <a:buNone/>
            </a:pPr>
            <a:r>
              <a:rPr lang="zh-TW" altLang="en-US" sz="1800" dirty="0"/>
              <a:t>製作專供犯罪之電腦程式，</a:t>
            </a:r>
            <a:endParaRPr lang="en-US" altLang="zh-TW" sz="1800" dirty="0"/>
          </a:p>
          <a:p>
            <a:pPr marL="0" indent="0">
              <a:buNone/>
            </a:pPr>
            <a:r>
              <a:rPr lang="zh-TW" altLang="en-US" sz="1800" dirty="0"/>
              <a:t>而供自己或他人犯罪，致生損害於公眾或他人者，</a:t>
            </a:r>
            <a:endParaRPr lang="en-US" altLang="zh-TW" sz="1800" dirty="0"/>
          </a:p>
          <a:p>
            <a:pPr marL="0" indent="0">
              <a:buNone/>
            </a:pPr>
            <a:r>
              <a:rPr lang="zh-TW" altLang="en-US" sz="1800" dirty="0"/>
              <a:t>處五年以下有期徒刑、拘役或科或併科二十萬元以下罰金。</a:t>
            </a:r>
            <a:endParaRPr lang="en-US" altLang="zh-TW" sz="1800" dirty="0"/>
          </a:p>
          <a:p>
            <a:r>
              <a:rPr lang="zh-TW" altLang="en-US" dirty="0"/>
              <a:t>第</a:t>
            </a:r>
            <a:r>
              <a:rPr lang="en-US" altLang="zh-TW" dirty="0"/>
              <a:t>363</a:t>
            </a:r>
            <a:r>
              <a:rPr lang="zh-TW" altLang="en-US" dirty="0"/>
              <a:t>條 告訴乃論</a:t>
            </a:r>
            <a:endParaRPr lang="en-US" altLang="zh-TW" dirty="0"/>
          </a:p>
          <a:p>
            <a:pPr marL="0" indent="0">
              <a:buNone/>
            </a:pPr>
            <a:r>
              <a:rPr lang="zh-TW" altLang="en-US" sz="1800" dirty="0"/>
              <a:t>第</a:t>
            </a:r>
            <a:r>
              <a:rPr lang="en-US" altLang="zh-TW" sz="1800" dirty="0"/>
              <a:t>358</a:t>
            </a:r>
            <a:r>
              <a:rPr lang="zh-TW" altLang="en-US" sz="1800" dirty="0"/>
              <a:t>條至第</a:t>
            </a:r>
            <a:r>
              <a:rPr lang="en-US" altLang="zh-TW" sz="1800" dirty="0"/>
              <a:t>360</a:t>
            </a:r>
            <a:r>
              <a:rPr lang="zh-TW" altLang="en-US" sz="1800" dirty="0"/>
              <a:t>條之罪，</a:t>
            </a:r>
            <a:r>
              <a:rPr lang="zh-TW" altLang="en-US" sz="1800" b="1" dirty="0">
                <a:solidFill>
                  <a:srgbClr val="FF0000"/>
                </a:solidFill>
                <a:effectLst>
                  <a:outerShdw blurRad="38100" dist="38100" dir="2700000" algn="tl">
                    <a:srgbClr val="000000">
                      <a:alpha val="43137"/>
                    </a:srgbClr>
                  </a:outerShdw>
                </a:effectLst>
              </a:rPr>
              <a:t>須告訴乃論</a:t>
            </a:r>
            <a:r>
              <a:rPr lang="zh-TW" altLang="en-US" sz="1800" dirty="0"/>
              <a:t>。</a:t>
            </a:r>
          </a:p>
        </p:txBody>
      </p:sp>
    </p:spTree>
    <p:extLst>
      <p:ext uri="{BB962C8B-B14F-4D97-AF65-F5344CB8AC3E}">
        <p14:creationId xmlns:p14="http://schemas.microsoft.com/office/powerpoint/2010/main" val="1697235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4D161-970A-464B-8BD8-A68FC89BCC34}"/>
              </a:ext>
            </a:extLst>
          </p:cNvPr>
          <p:cNvSpPr/>
          <p:nvPr/>
        </p:nvSpPr>
        <p:spPr>
          <a:xfrm>
            <a:off x="0" y="4244829"/>
            <a:ext cx="12192000" cy="123318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a:solidFill>
                  <a:schemeClr val="tx1"/>
                </a:solidFill>
              </a:rPr>
              <a:t>刑事訴訟法</a:t>
            </a:r>
          </a:p>
        </p:txBody>
      </p:sp>
    </p:spTree>
    <p:extLst>
      <p:ext uri="{BB962C8B-B14F-4D97-AF65-F5344CB8AC3E}">
        <p14:creationId xmlns:p14="http://schemas.microsoft.com/office/powerpoint/2010/main" val="285393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EBF9C9-EE7B-4542-9690-D8F4428D164E}"/>
              </a:ext>
            </a:extLst>
          </p:cNvPr>
          <p:cNvSpPr>
            <a:spLocks noGrp="1"/>
          </p:cNvSpPr>
          <p:nvPr>
            <p:ph type="title"/>
          </p:nvPr>
        </p:nvSpPr>
        <p:spPr/>
        <p:txBody>
          <a:bodyPr/>
          <a:lstStyle/>
          <a:p>
            <a:r>
              <a:rPr lang="zh-TW" altLang="en-US" dirty="0"/>
              <a:t>刑法</a:t>
            </a:r>
          </a:p>
        </p:txBody>
      </p:sp>
      <p:sp>
        <p:nvSpPr>
          <p:cNvPr id="3" name="內容版面配置區 2">
            <a:extLst>
              <a:ext uri="{FF2B5EF4-FFF2-40B4-BE49-F238E27FC236}">
                <a16:creationId xmlns:a16="http://schemas.microsoft.com/office/drawing/2014/main" id="{C60E8AF7-9B09-4CDF-A4AA-D26570D2E1B6}"/>
              </a:ext>
            </a:extLst>
          </p:cNvPr>
          <p:cNvSpPr>
            <a:spLocks noGrp="1"/>
          </p:cNvSpPr>
          <p:nvPr>
            <p:ph idx="1"/>
          </p:nvPr>
        </p:nvSpPr>
        <p:spPr/>
        <p:txBody>
          <a:bodyPr/>
          <a:lstStyle/>
          <a:p>
            <a:r>
              <a:rPr lang="zh-TW" altLang="en-US" dirty="0"/>
              <a:t>第</a:t>
            </a:r>
            <a:r>
              <a:rPr lang="en-US" altLang="zh-TW" dirty="0"/>
              <a:t>154</a:t>
            </a:r>
            <a:r>
              <a:rPr lang="zh-TW" altLang="en-US" dirty="0"/>
              <a:t>條</a:t>
            </a:r>
            <a:r>
              <a:rPr lang="en-US" altLang="zh-TW" dirty="0"/>
              <a:t>2</a:t>
            </a:r>
            <a:r>
              <a:rPr lang="zh-TW" altLang="en-US" dirty="0"/>
              <a:t>項</a:t>
            </a:r>
            <a:endParaRPr lang="en-US" altLang="zh-TW" dirty="0"/>
          </a:p>
          <a:p>
            <a:pPr marL="0" indent="0">
              <a:buNone/>
            </a:pPr>
            <a:r>
              <a:rPr lang="en-US" altLang="zh-TW" sz="1800" dirty="0"/>
              <a:t>(</a:t>
            </a:r>
            <a:r>
              <a:rPr lang="zh-TW" altLang="en-US" sz="1800" dirty="0"/>
              <a:t>犯罪事實應依證據認定之，無證據不得認定犯罪事實</a:t>
            </a:r>
            <a:r>
              <a:rPr lang="en-US" altLang="zh-TW" sz="1800" dirty="0"/>
              <a:t>)</a:t>
            </a:r>
          </a:p>
          <a:p>
            <a:pPr marL="0" indent="0">
              <a:buNone/>
            </a:pPr>
            <a:r>
              <a:rPr lang="zh-TW" altLang="en-US" sz="1600" dirty="0"/>
              <a:t>當資安事件發生時，若沒有證據資料的佐證，是無法釐清整個資安事件發生的原委。</a:t>
            </a:r>
            <a:endParaRPr lang="en-US" altLang="zh-TW" sz="1600" dirty="0"/>
          </a:p>
          <a:p>
            <a:r>
              <a:rPr lang="zh-TW" altLang="en-US" dirty="0"/>
              <a:t>第</a:t>
            </a:r>
            <a:r>
              <a:rPr lang="en-US" altLang="zh-TW" dirty="0"/>
              <a:t>155</a:t>
            </a:r>
            <a:r>
              <a:rPr lang="zh-TW" altLang="en-US" dirty="0"/>
              <a:t>條</a:t>
            </a:r>
            <a:r>
              <a:rPr lang="en-US" altLang="zh-TW" dirty="0"/>
              <a:t>2</a:t>
            </a:r>
            <a:r>
              <a:rPr lang="zh-TW" altLang="en-US" dirty="0"/>
              <a:t>項 證據能力</a:t>
            </a:r>
            <a:endParaRPr lang="en-US" altLang="zh-TW" dirty="0"/>
          </a:p>
          <a:p>
            <a:pPr marL="0" indent="0">
              <a:buNone/>
            </a:pPr>
            <a:r>
              <a:rPr lang="en-US" altLang="zh-TW" sz="1800" dirty="0"/>
              <a:t>(</a:t>
            </a:r>
            <a:r>
              <a:rPr lang="zh-TW" altLang="en-US" sz="1800" dirty="0"/>
              <a:t>無證據能力、未經合法調查之證據，不得作為判斷之依據</a:t>
            </a:r>
            <a:r>
              <a:rPr lang="en-US" altLang="zh-TW" sz="1800" dirty="0"/>
              <a:t>)</a:t>
            </a:r>
          </a:p>
          <a:p>
            <a:pPr marL="0" indent="0">
              <a:buNone/>
            </a:pPr>
            <a:r>
              <a:rPr lang="zh-TW" altLang="en-US" sz="1600" dirty="0"/>
              <a:t>作為裁判的證據，不僅要有證據能力，更要經過法定證據方法的調查， 才可以作為判決的基礎。</a:t>
            </a:r>
            <a:endParaRPr lang="en-US" altLang="zh-TW" sz="1600" dirty="0"/>
          </a:p>
        </p:txBody>
      </p:sp>
    </p:spTree>
    <p:extLst>
      <p:ext uri="{BB962C8B-B14F-4D97-AF65-F5344CB8AC3E}">
        <p14:creationId xmlns:p14="http://schemas.microsoft.com/office/powerpoint/2010/main" val="120681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4D161-970A-464B-8BD8-A68FC89BCC34}"/>
              </a:ext>
            </a:extLst>
          </p:cNvPr>
          <p:cNvSpPr/>
          <p:nvPr/>
        </p:nvSpPr>
        <p:spPr>
          <a:xfrm>
            <a:off x="0" y="4244829"/>
            <a:ext cx="12192000" cy="123318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a:solidFill>
                  <a:schemeClr val="tx1"/>
                </a:solidFill>
              </a:rPr>
              <a:t>個人資料保護法</a:t>
            </a:r>
          </a:p>
        </p:txBody>
      </p:sp>
    </p:spTree>
    <p:extLst>
      <p:ext uri="{BB962C8B-B14F-4D97-AF65-F5344CB8AC3E}">
        <p14:creationId xmlns:p14="http://schemas.microsoft.com/office/powerpoint/2010/main" val="133852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67C9F6-AD88-450B-969F-D45EE43300D9}"/>
              </a:ext>
            </a:extLst>
          </p:cNvPr>
          <p:cNvSpPr>
            <a:spLocks noGrp="1"/>
          </p:cNvSpPr>
          <p:nvPr>
            <p:ph type="title"/>
          </p:nvPr>
        </p:nvSpPr>
        <p:spPr/>
        <p:txBody>
          <a:bodyPr/>
          <a:lstStyle/>
          <a:p>
            <a:r>
              <a:rPr lang="zh-TW" altLang="en-US" dirty="0"/>
              <a:t>學習目標</a:t>
            </a:r>
          </a:p>
        </p:txBody>
      </p:sp>
      <p:sp>
        <p:nvSpPr>
          <p:cNvPr id="3" name="內容版面配置區 2">
            <a:extLst>
              <a:ext uri="{FF2B5EF4-FFF2-40B4-BE49-F238E27FC236}">
                <a16:creationId xmlns:a16="http://schemas.microsoft.com/office/drawing/2014/main" id="{0411E2AA-06EB-4962-8A3E-AD76AD1568EF}"/>
              </a:ext>
            </a:extLst>
          </p:cNvPr>
          <p:cNvSpPr>
            <a:spLocks noGrp="1"/>
          </p:cNvSpPr>
          <p:nvPr>
            <p:ph idx="1"/>
          </p:nvPr>
        </p:nvSpPr>
        <p:spPr>
          <a:xfrm>
            <a:off x="838200" y="1473288"/>
            <a:ext cx="10092655" cy="4801677"/>
          </a:xfrm>
        </p:spPr>
        <p:txBody>
          <a:bodyPr>
            <a:normAutofit/>
          </a:bodyPr>
          <a:lstStyle/>
          <a:p>
            <a:r>
              <a:rPr lang="zh-TW" altLang="en-US" sz="2400" dirty="0"/>
              <a:t>資安相關法規與管理議題</a:t>
            </a:r>
          </a:p>
          <a:p>
            <a:r>
              <a:rPr lang="zh-TW" altLang="en-US" sz="2400" dirty="0"/>
              <a:t>資安事件類型</a:t>
            </a:r>
          </a:p>
          <a:p>
            <a:r>
              <a:rPr lang="zh-TW" altLang="en-US" sz="2400" dirty="0"/>
              <a:t>資安事件處理程序</a:t>
            </a:r>
          </a:p>
          <a:p>
            <a:r>
              <a:rPr lang="zh-TW" altLang="en-US" sz="2400" dirty="0"/>
              <a:t>資安事件通報與應變程序</a:t>
            </a:r>
          </a:p>
          <a:p>
            <a:r>
              <a:rPr lang="zh-TW" altLang="en-US" sz="2400" dirty="0"/>
              <a:t>數位鑑識原則與程序</a:t>
            </a:r>
          </a:p>
          <a:p>
            <a:r>
              <a:rPr lang="zh-TW" altLang="en-US" sz="2400" dirty="0"/>
              <a:t>數位證據保全標準作業程序</a:t>
            </a:r>
          </a:p>
        </p:txBody>
      </p:sp>
    </p:spTree>
    <p:extLst>
      <p:ext uri="{BB962C8B-B14F-4D97-AF65-F5344CB8AC3E}">
        <p14:creationId xmlns:p14="http://schemas.microsoft.com/office/powerpoint/2010/main" val="984405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80FF83-7BEB-4184-A9B9-36F51CF6E213}"/>
              </a:ext>
            </a:extLst>
          </p:cNvPr>
          <p:cNvSpPr>
            <a:spLocks noGrp="1"/>
          </p:cNvSpPr>
          <p:nvPr>
            <p:ph type="title"/>
          </p:nvPr>
        </p:nvSpPr>
        <p:spPr/>
        <p:txBody>
          <a:bodyPr/>
          <a:lstStyle/>
          <a:p>
            <a:r>
              <a:rPr lang="zh-TW" altLang="en-US" dirty="0"/>
              <a:t>介紹</a:t>
            </a:r>
          </a:p>
        </p:txBody>
      </p:sp>
      <p:sp>
        <p:nvSpPr>
          <p:cNvPr id="3" name="內容版面配置區 2">
            <a:extLst>
              <a:ext uri="{FF2B5EF4-FFF2-40B4-BE49-F238E27FC236}">
                <a16:creationId xmlns:a16="http://schemas.microsoft.com/office/drawing/2014/main" id="{F14217C9-FD41-4930-8691-CBB4720AA53A}"/>
              </a:ext>
            </a:extLst>
          </p:cNvPr>
          <p:cNvSpPr>
            <a:spLocks noGrp="1"/>
          </p:cNvSpPr>
          <p:nvPr>
            <p:ph idx="1"/>
          </p:nvPr>
        </p:nvSpPr>
        <p:spPr>
          <a:xfrm>
            <a:off x="838200" y="2052128"/>
            <a:ext cx="10515600" cy="4351338"/>
          </a:xfrm>
        </p:spPr>
        <p:txBody>
          <a:bodyPr>
            <a:normAutofit fontScale="92500" lnSpcReduction="10000"/>
          </a:bodyPr>
          <a:lstStyle/>
          <a:p>
            <a:r>
              <a:rPr lang="zh-TW" altLang="en-US" dirty="0"/>
              <a:t>目的</a:t>
            </a:r>
            <a:endParaRPr lang="en-US" altLang="zh-TW" dirty="0"/>
          </a:p>
          <a:p>
            <a:pPr marL="0" indent="0">
              <a:buNone/>
            </a:pPr>
            <a:r>
              <a:rPr lang="zh-TW" altLang="en-US" sz="1800" dirty="0"/>
              <a:t>為規範個人資料之蒐集、處理及利用。</a:t>
            </a:r>
            <a:endParaRPr lang="en-US" altLang="zh-TW" sz="1800" dirty="0"/>
          </a:p>
          <a:p>
            <a:pPr marL="0" indent="0">
              <a:buNone/>
            </a:pPr>
            <a:r>
              <a:rPr lang="zh-TW" altLang="en-US" sz="1800" dirty="0"/>
              <a:t>避免人格權受侵害，並促進個人資料之合理利用。</a:t>
            </a:r>
            <a:endParaRPr lang="en-US" altLang="zh-TW" sz="1800" dirty="0"/>
          </a:p>
          <a:p>
            <a:r>
              <a:rPr lang="zh-TW" altLang="en-US" dirty="0"/>
              <a:t>個人資料</a:t>
            </a:r>
            <a:r>
              <a:rPr lang="en-US" altLang="zh-TW" dirty="0"/>
              <a:t>(</a:t>
            </a:r>
            <a:r>
              <a:rPr lang="zh-TW" altLang="en-US" dirty="0"/>
              <a:t>限定於「自然人」</a:t>
            </a:r>
            <a:r>
              <a:rPr lang="en-US" altLang="zh-TW" dirty="0"/>
              <a:t>)</a:t>
            </a:r>
          </a:p>
          <a:p>
            <a:pPr marL="0" indent="0">
              <a:buNone/>
            </a:pPr>
            <a:r>
              <a:rPr lang="zh-TW" altLang="en-US" sz="1800" dirty="0"/>
              <a:t>屬性資料，例如：姓名、生日及身分證字號等</a:t>
            </a:r>
          </a:p>
          <a:p>
            <a:pPr marL="0" indent="0">
              <a:buNone/>
            </a:pPr>
            <a:r>
              <a:rPr lang="zh-TW" altLang="en-US" sz="1800" dirty="0"/>
              <a:t>行為資料，例如：健康檢查與犯罪前科等</a:t>
            </a:r>
          </a:p>
          <a:p>
            <a:pPr marL="0" indent="0">
              <a:buNone/>
            </a:pPr>
            <a:r>
              <a:rPr lang="zh-TW" altLang="en-US" sz="1800" dirty="0"/>
              <a:t>其他得以直接或間接方式識別該個人之資料</a:t>
            </a:r>
            <a:endParaRPr lang="en-US" altLang="zh-TW" sz="1800" dirty="0"/>
          </a:p>
          <a:p>
            <a:r>
              <a:rPr lang="zh-TW" altLang="en-US" dirty="0"/>
              <a:t>規範行為 </a:t>
            </a:r>
            <a:endParaRPr lang="en-US" altLang="zh-TW" dirty="0"/>
          </a:p>
          <a:p>
            <a:pPr marL="0" indent="0">
              <a:buNone/>
            </a:pPr>
            <a:r>
              <a:rPr lang="zh-TW" altLang="en-US" sz="1800" dirty="0"/>
              <a:t>當事人個人資料自主權利不得預先拋棄</a:t>
            </a:r>
          </a:p>
          <a:p>
            <a:pPr marL="0" indent="0">
              <a:buNone/>
            </a:pPr>
            <a:r>
              <a:rPr lang="zh-TW" altLang="en-US" sz="1800" dirty="0"/>
              <a:t>特定目的之蒐集、處理或利用</a:t>
            </a:r>
          </a:p>
          <a:p>
            <a:pPr marL="0" indent="0">
              <a:buNone/>
            </a:pPr>
            <a:r>
              <a:rPr lang="zh-TW" altLang="en-US" sz="1800" dirty="0"/>
              <a:t>明確告知蒐集之目的、個人資料類別、其使用範圍及資料來源</a:t>
            </a:r>
          </a:p>
          <a:p>
            <a:pPr marL="0" indent="0">
              <a:buNone/>
            </a:pPr>
            <a:r>
              <a:rPr lang="zh-TW" altLang="en-US" sz="1800" dirty="0"/>
              <a:t>保持正確與蒐集目的消失後刪除義務</a:t>
            </a:r>
          </a:p>
        </p:txBody>
      </p:sp>
      <p:sp>
        <p:nvSpPr>
          <p:cNvPr id="5" name="文字方塊 4">
            <a:extLst>
              <a:ext uri="{FF2B5EF4-FFF2-40B4-BE49-F238E27FC236}">
                <a16:creationId xmlns:a16="http://schemas.microsoft.com/office/drawing/2014/main" id="{43E1EF90-C6E6-44B0-82B1-2B6344C1F33D}"/>
              </a:ext>
            </a:extLst>
          </p:cNvPr>
          <p:cNvSpPr txBox="1"/>
          <p:nvPr/>
        </p:nvSpPr>
        <p:spPr>
          <a:xfrm>
            <a:off x="838200" y="1398300"/>
            <a:ext cx="9074791" cy="584775"/>
          </a:xfrm>
          <a:prstGeom prst="rect">
            <a:avLst/>
          </a:prstGeom>
          <a:noFill/>
        </p:spPr>
        <p:txBody>
          <a:bodyPr wrap="square">
            <a:spAutoFit/>
          </a:bodyPr>
          <a:lstStyle/>
          <a:p>
            <a:r>
              <a:rPr lang="zh-TW" altLang="en-US" sz="1600" dirty="0"/>
              <a:t>民國</a:t>
            </a:r>
            <a:r>
              <a:rPr lang="en-US" altLang="zh-TW" sz="1600" dirty="0"/>
              <a:t>99</a:t>
            </a:r>
            <a:r>
              <a:rPr lang="zh-TW" altLang="en-US" sz="1600" dirty="0"/>
              <a:t>年</a:t>
            </a:r>
            <a:r>
              <a:rPr lang="en-US" altLang="zh-TW" sz="1600" dirty="0"/>
              <a:t>05</a:t>
            </a:r>
            <a:r>
              <a:rPr lang="zh-TW" altLang="en-US" sz="1600" dirty="0"/>
              <a:t>月</a:t>
            </a:r>
            <a:r>
              <a:rPr lang="en-US" altLang="zh-TW" sz="1600" dirty="0"/>
              <a:t>26</a:t>
            </a:r>
            <a:r>
              <a:rPr lang="zh-TW" altLang="en-US" sz="1600" dirty="0"/>
              <a:t>日公布，</a:t>
            </a:r>
            <a:r>
              <a:rPr lang="en-US" altLang="zh-TW" sz="1600" dirty="0"/>
              <a:t>104</a:t>
            </a:r>
            <a:r>
              <a:rPr lang="zh-TW" altLang="en-US" sz="1600" dirty="0"/>
              <a:t>年</a:t>
            </a:r>
            <a:r>
              <a:rPr lang="en-US" altLang="zh-TW" sz="1600" dirty="0"/>
              <a:t>12</a:t>
            </a:r>
            <a:r>
              <a:rPr lang="zh-TW" altLang="en-US" sz="1600" dirty="0"/>
              <a:t>月</a:t>
            </a:r>
            <a:r>
              <a:rPr lang="en-US" altLang="zh-TW" sz="1600" dirty="0"/>
              <a:t>15</a:t>
            </a:r>
            <a:r>
              <a:rPr lang="zh-TW" altLang="en-US" sz="1600" dirty="0"/>
              <a:t>日立法院三讀通 過「個人資料保護法」修正案，</a:t>
            </a:r>
            <a:endParaRPr lang="en-US" altLang="zh-TW" sz="1600" dirty="0"/>
          </a:p>
          <a:p>
            <a:r>
              <a:rPr lang="zh-TW" altLang="en-US" sz="1600" dirty="0"/>
              <a:t>並自</a:t>
            </a:r>
            <a:r>
              <a:rPr lang="en-US" altLang="zh-TW" sz="1600" dirty="0"/>
              <a:t>105</a:t>
            </a:r>
            <a:r>
              <a:rPr lang="zh-TW" altLang="en-US" sz="1600" dirty="0"/>
              <a:t>年</a:t>
            </a:r>
            <a:r>
              <a:rPr lang="en-US" altLang="zh-TW" sz="1600" dirty="0"/>
              <a:t>3</a:t>
            </a:r>
            <a:r>
              <a:rPr lang="zh-TW" altLang="en-US" sz="1600" dirty="0"/>
              <a:t>月</a:t>
            </a:r>
            <a:r>
              <a:rPr lang="en-US" altLang="zh-TW" sz="1600" dirty="0"/>
              <a:t>15</a:t>
            </a:r>
            <a:r>
              <a:rPr lang="zh-TW" altLang="en-US" sz="1600" dirty="0"/>
              <a:t>日施行</a:t>
            </a:r>
          </a:p>
        </p:txBody>
      </p:sp>
    </p:spTree>
    <p:extLst>
      <p:ext uri="{BB962C8B-B14F-4D97-AF65-F5344CB8AC3E}">
        <p14:creationId xmlns:p14="http://schemas.microsoft.com/office/powerpoint/2010/main" val="204645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64D7A-2F89-4E29-9928-9F2FC611D25E}"/>
              </a:ext>
            </a:extLst>
          </p:cNvPr>
          <p:cNvSpPr>
            <a:spLocks noGrp="1"/>
          </p:cNvSpPr>
          <p:nvPr>
            <p:ph type="title"/>
          </p:nvPr>
        </p:nvSpPr>
        <p:spPr>
          <a:xfrm>
            <a:off x="838199" y="171975"/>
            <a:ext cx="10515600" cy="1325563"/>
          </a:xfrm>
        </p:spPr>
        <p:txBody>
          <a:bodyPr/>
          <a:lstStyle/>
          <a:p>
            <a:r>
              <a:rPr lang="zh-TW" altLang="en-US" dirty="0"/>
              <a:t>個人資料保護法</a:t>
            </a:r>
          </a:p>
        </p:txBody>
      </p:sp>
      <p:sp>
        <p:nvSpPr>
          <p:cNvPr id="3" name="內容版面配置區 2">
            <a:extLst>
              <a:ext uri="{FF2B5EF4-FFF2-40B4-BE49-F238E27FC236}">
                <a16:creationId xmlns:a16="http://schemas.microsoft.com/office/drawing/2014/main" id="{7815BD0F-8CEF-4C09-906C-02B2C6416A28}"/>
              </a:ext>
            </a:extLst>
          </p:cNvPr>
          <p:cNvSpPr>
            <a:spLocks noGrp="1"/>
          </p:cNvSpPr>
          <p:nvPr>
            <p:ph idx="1"/>
          </p:nvPr>
        </p:nvSpPr>
        <p:spPr>
          <a:xfrm>
            <a:off x="444440" y="1237683"/>
            <a:ext cx="11303118" cy="5280563"/>
          </a:xfrm>
        </p:spPr>
        <p:txBody>
          <a:bodyPr>
            <a:normAutofit/>
          </a:bodyPr>
          <a:lstStyle/>
          <a:p>
            <a:r>
              <a:rPr lang="zh-TW" altLang="en-US" dirty="0"/>
              <a:t>第 </a:t>
            </a:r>
            <a:r>
              <a:rPr lang="en-US" altLang="zh-TW" dirty="0"/>
              <a:t>12 </a:t>
            </a:r>
            <a:r>
              <a:rPr lang="zh-TW" altLang="en-US" dirty="0"/>
              <a:t>條</a:t>
            </a:r>
            <a:endParaRPr lang="en-US" altLang="zh-TW" dirty="0"/>
          </a:p>
          <a:p>
            <a:pPr marL="0" indent="0">
              <a:buNone/>
            </a:pPr>
            <a:r>
              <a:rPr lang="zh-TW" altLang="en-US" sz="1800" dirty="0"/>
              <a:t>公務機關或非公務機關違反本法規定，</a:t>
            </a:r>
            <a:endParaRPr lang="en-US" altLang="zh-TW" sz="1800" dirty="0"/>
          </a:p>
          <a:p>
            <a:pPr marL="0" indent="0">
              <a:buNone/>
            </a:pPr>
            <a:r>
              <a:rPr lang="zh-TW" altLang="en-US" sz="1800" dirty="0"/>
              <a:t>致個人資料被</a:t>
            </a:r>
            <a:r>
              <a:rPr lang="zh-TW" altLang="en-US" sz="1800" b="1" dirty="0">
                <a:solidFill>
                  <a:srgbClr val="FF0000"/>
                </a:solidFill>
                <a:effectLst>
                  <a:outerShdw blurRad="38100" dist="38100" dir="2700000" algn="tl">
                    <a:srgbClr val="000000">
                      <a:alpha val="43137"/>
                    </a:srgbClr>
                  </a:outerShdw>
                </a:effectLst>
              </a:rPr>
              <a:t>竊取、洩漏、竄改</a:t>
            </a:r>
            <a:r>
              <a:rPr lang="zh-TW" altLang="en-US" sz="1800" dirty="0"/>
              <a:t>或其他侵害者，</a:t>
            </a:r>
            <a:endParaRPr lang="en-US" altLang="zh-TW" sz="1800" dirty="0"/>
          </a:p>
          <a:p>
            <a:pPr marL="0" indent="0">
              <a:buNone/>
            </a:pPr>
            <a:r>
              <a:rPr lang="zh-TW" altLang="en-US" sz="1800" dirty="0"/>
              <a:t>應查明後以適當方式通知當事人。</a:t>
            </a:r>
            <a:endParaRPr lang="en-US" altLang="zh-TW" sz="1800" dirty="0"/>
          </a:p>
          <a:p>
            <a:r>
              <a:rPr lang="zh-TW" altLang="en-US" dirty="0"/>
              <a:t>第 </a:t>
            </a:r>
            <a:r>
              <a:rPr lang="en-US" altLang="zh-TW" dirty="0"/>
              <a:t>18 </a:t>
            </a:r>
            <a:r>
              <a:rPr lang="zh-TW" altLang="en-US" dirty="0"/>
              <a:t>條</a:t>
            </a:r>
            <a:endParaRPr lang="en-US" altLang="zh-TW" dirty="0"/>
          </a:p>
          <a:p>
            <a:pPr marL="0" indent="0">
              <a:buNone/>
            </a:pPr>
            <a:r>
              <a:rPr lang="zh-TW" altLang="en-US" sz="1800" dirty="0"/>
              <a:t>公務機關保有個人資料檔案者，應</a:t>
            </a:r>
            <a:r>
              <a:rPr lang="zh-TW" altLang="en-US" sz="1800" b="1" dirty="0">
                <a:solidFill>
                  <a:srgbClr val="FF0000"/>
                </a:solidFill>
                <a:effectLst>
                  <a:outerShdw blurRad="38100" dist="38100" dir="2700000" algn="tl">
                    <a:srgbClr val="000000">
                      <a:alpha val="43137"/>
                    </a:srgbClr>
                  </a:outerShdw>
                </a:effectLst>
              </a:rPr>
              <a:t>指定專人</a:t>
            </a:r>
            <a:r>
              <a:rPr lang="zh-TW" altLang="en-US" sz="1800" dirty="0"/>
              <a:t>辦理安全維護事項，</a:t>
            </a:r>
            <a:endParaRPr lang="en-US" altLang="zh-TW" sz="1800" dirty="0"/>
          </a:p>
          <a:p>
            <a:pPr marL="0" indent="0">
              <a:buNone/>
            </a:pPr>
            <a:r>
              <a:rPr lang="zh-TW" altLang="en-US" sz="1800" b="1" dirty="0">
                <a:solidFill>
                  <a:srgbClr val="FF0000"/>
                </a:solidFill>
                <a:effectLst>
                  <a:outerShdw blurRad="38100" dist="38100" dir="2700000" algn="tl">
                    <a:srgbClr val="000000">
                      <a:alpha val="43137"/>
                    </a:srgbClr>
                  </a:outerShdw>
                </a:effectLst>
              </a:rPr>
              <a:t>防止</a:t>
            </a:r>
            <a:r>
              <a:rPr lang="zh-TW" altLang="en-US" sz="1800" dirty="0"/>
              <a:t>個人資料被</a:t>
            </a:r>
            <a:r>
              <a:rPr lang="zh-TW" altLang="en-US" sz="1800" b="1" dirty="0">
                <a:solidFill>
                  <a:srgbClr val="FF0000"/>
                </a:solidFill>
                <a:effectLst>
                  <a:outerShdw blurRad="38100" dist="38100" dir="2700000" algn="tl">
                    <a:srgbClr val="000000">
                      <a:alpha val="43137"/>
                    </a:srgbClr>
                  </a:outerShdw>
                </a:effectLst>
              </a:rPr>
              <a:t>竊取、竄改、毀損、滅失或洩漏</a:t>
            </a:r>
            <a:r>
              <a:rPr lang="zh-TW" altLang="en-US" sz="1800" dirty="0"/>
              <a:t>。</a:t>
            </a:r>
            <a:r>
              <a:rPr lang="zh-TW" altLang="en-US" dirty="0"/>
              <a:t> </a:t>
            </a:r>
            <a:endParaRPr lang="en-US" altLang="zh-TW" dirty="0"/>
          </a:p>
          <a:p>
            <a:r>
              <a:rPr lang="zh-TW" altLang="en-US" dirty="0"/>
              <a:t>第 </a:t>
            </a:r>
            <a:r>
              <a:rPr lang="en-US" altLang="zh-TW" dirty="0"/>
              <a:t>27 </a:t>
            </a:r>
            <a:r>
              <a:rPr lang="zh-TW" altLang="en-US" dirty="0"/>
              <a:t>條</a:t>
            </a:r>
            <a:endParaRPr lang="en-US" altLang="zh-TW" dirty="0"/>
          </a:p>
          <a:p>
            <a:pPr marL="0" indent="0">
              <a:buNone/>
            </a:pPr>
            <a:r>
              <a:rPr lang="zh-TW" altLang="en-US" sz="1900" dirty="0"/>
              <a:t>非公務機關保有個人資料檔案者，應採行</a:t>
            </a:r>
            <a:r>
              <a:rPr lang="zh-TW" altLang="en-US" sz="1900" b="1" dirty="0">
                <a:solidFill>
                  <a:srgbClr val="FF0000"/>
                </a:solidFill>
                <a:effectLst>
                  <a:outerShdw blurRad="38100" dist="38100" dir="2700000" algn="tl">
                    <a:srgbClr val="000000">
                      <a:alpha val="43137"/>
                    </a:srgbClr>
                  </a:outerShdw>
                </a:effectLst>
              </a:rPr>
              <a:t>適當之安全措施</a:t>
            </a:r>
            <a:r>
              <a:rPr lang="zh-TW" altLang="en-US" sz="1900" dirty="0"/>
              <a:t>， 防止個人資料被竊取、竄改、毀損、滅失</a:t>
            </a:r>
            <a:endParaRPr lang="en-US" altLang="zh-TW" sz="1900" dirty="0"/>
          </a:p>
          <a:p>
            <a:pPr marL="0" indent="0">
              <a:buNone/>
            </a:pPr>
            <a:r>
              <a:rPr lang="zh-TW" altLang="en-US" sz="1900" dirty="0"/>
              <a:t>或洩漏。 </a:t>
            </a:r>
            <a:endParaRPr lang="en-US" altLang="zh-TW" sz="1900" dirty="0"/>
          </a:p>
          <a:p>
            <a:pPr marL="0" indent="0">
              <a:buNone/>
            </a:pPr>
            <a:r>
              <a:rPr lang="zh-TW" altLang="en-US" sz="1900" dirty="0"/>
              <a:t>中央目的事業主管機關得</a:t>
            </a:r>
            <a:r>
              <a:rPr lang="zh-TW" altLang="en-US" sz="1900" b="1" dirty="0">
                <a:solidFill>
                  <a:srgbClr val="FF0000"/>
                </a:solidFill>
                <a:effectLst>
                  <a:outerShdw blurRad="38100" dist="38100" dir="2700000" algn="tl">
                    <a:srgbClr val="000000">
                      <a:alpha val="43137"/>
                    </a:srgbClr>
                  </a:outerShdw>
                </a:effectLst>
              </a:rPr>
              <a:t>指定非公務機關</a:t>
            </a:r>
            <a:r>
              <a:rPr lang="zh-TW" altLang="en-US" sz="1900" dirty="0"/>
              <a:t>訂定個人資料檔案安全維護計畫或業務終止後個人資料處理方法。</a:t>
            </a:r>
            <a:endParaRPr lang="en-US" altLang="zh-TW" sz="1900" dirty="0"/>
          </a:p>
          <a:p>
            <a:pPr marL="0" indent="0">
              <a:buNone/>
            </a:pPr>
            <a:r>
              <a:rPr lang="zh-TW" altLang="en-US" sz="1900" dirty="0"/>
              <a:t>前項計畫及處理方法之標準等相關事項之辦法，由中央目 的事業主管機關定之</a:t>
            </a:r>
          </a:p>
        </p:txBody>
      </p:sp>
    </p:spTree>
    <p:extLst>
      <p:ext uri="{BB962C8B-B14F-4D97-AF65-F5344CB8AC3E}">
        <p14:creationId xmlns:p14="http://schemas.microsoft.com/office/powerpoint/2010/main" val="397476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E835DC-2148-4166-8F49-CD09608DE009}"/>
              </a:ext>
            </a:extLst>
          </p:cNvPr>
          <p:cNvSpPr>
            <a:spLocks noGrp="1"/>
          </p:cNvSpPr>
          <p:nvPr>
            <p:ph type="title"/>
          </p:nvPr>
        </p:nvSpPr>
        <p:spPr/>
        <p:txBody>
          <a:bodyPr/>
          <a:lstStyle/>
          <a:p>
            <a:r>
              <a:rPr lang="zh-TW" altLang="en-US" dirty="0"/>
              <a:t>個人資料保護法</a:t>
            </a:r>
          </a:p>
        </p:txBody>
      </p:sp>
      <p:sp>
        <p:nvSpPr>
          <p:cNvPr id="3" name="內容版面配置區 2">
            <a:extLst>
              <a:ext uri="{FF2B5EF4-FFF2-40B4-BE49-F238E27FC236}">
                <a16:creationId xmlns:a16="http://schemas.microsoft.com/office/drawing/2014/main" id="{8FF577AD-8AC1-42A1-9A6B-5AFB0050E7B9}"/>
              </a:ext>
            </a:extLst>
          </p:cNvPr>
          <p:cNvSpPr>
            <a:spLocks noGrp="1"/>
          </p:cNvSpPr>
          <p:nvPr>
            <p:ph idx="1"/>
          </p:nvPr>
        </p:nvSpPr>
        <p:spPr/>
        <p:txBody>
          <a:bodyPr/>
          <a:lstStyle/>
          <a:p>
            <a:r>
              <a:rPr lang="zh-TW" altLang="en-US" dirty="0"/>
              <a:t>第 </a:t>
            </a:r>
            <a:r>
              <a:rPr lang="en-US" altLang="zh-TW" dirty="0"/>
              <a:t>19 </a:t>
            </a:r>
            <a:r>
              <a:rPr lang="zh-TW" altLang="en-US" dirty="0"/>
              <a:t>條</a:t>
            </a:r>
            <a:endParaRPr lang="en-US" altLang="zh-TW" dirty="0"/>
          </a:p>
          <a:p>
            <a:pPr marL="0" indent="0">
              <a:buNone/>
            </a:pPr>
            <a:r>
              <a:rPr lang="zh-TW" altLang="en-US" sz="1800" dirty="0"/>
              <a:t>非公務機關對個人資料之蒐集或處理， 應主動或依當事人之請求，刪除、停止處理或利用該個人資料。</a:t>
            </a:r>
            <a:endParaRPr lang="en-US" altLang="zh-TW" sz="1800" dirty="0"/>
          </a:p>
          <a:p>
            <a:r>
              <a:rPr lang="zh-TW" altLang="en-US" dirty="0"/>
              <a:t>第 </a:t>
            </a:r>
            <a:r>
              <a:rPr lang="en-US" altLang="zh-TW" dirty="0"/>
              <a:t>28 </a:t>
            </a:r>
            <a:r>
              <a:rPr lang="zh-TW" altLang="en-US" dirty="0"/>
              <a:t>條</a:t>
            </a:r>
            <a:endParaRPr lang="en-US" altLang="zh-TW" dirty="0"/>
          </a:p>
          <a:p>
            <a:pPr marL="0" indent="0">
              <a:buNone/>
            </a:pPr>
            <a:r>
              <a:rPr lang="zh-TW" altLang="en-US" sz="1800" dirty="0"/>
              <a:t>公務機關違反本法規定，</a:t>
            </a:r>
            <a:r>
              <a:rPr lang="en-US" altLang="zh-TW" sz="1800" dirty="0"/>
              <a:t>…</a:t>
            </a:r>
            <a:r>
              <a:rPr lang="zh-TW" altLang="en-US" sz="1800" dirty="0"/>
              <a:t>負損害賠償責任。</a:t>
            </a:r>
            <a:endParaRPr lang="en-US" altLang="zh-TW" sz="1800" dirty="0"/>
          </a:p>
          <a:p>
            <a:pPr marL="0" indent="0">
              <a:buNone/>
            </a:pPr>
            <a:r>
              <a:rPr lang="zh-TW" altLang="en-US" sz="1800" dirty="0"/>
              <a:t>但損害因天災、事變或其他不可抗力所致者，不在此限。</a:t>
            </a:r>
            <a:endParaRPr lang="en-US" altLang="zh-TW" sz="1800" dirty="0"/>
          </a:p>
          <a:p>
            <a:r>
              <a:rPr lang="zh-TW" altLang="en-US" dirty="0"/>
              <a:t>第 </a:t>
            </a:r>
            <a:r>
              <a:rPr lang="en-US" altLang="zh-TW" dirty="0"/>
              <a:t>29 </a:t>
            </a:r>
            <a:r>
              <a:rPr lang="zh-TW" altLang="en-US" dirty="0"/>
              <a:t>條</a:t>
            </a:r>
            <a:endParaRPr lang="en-US" altLang="zh-TW" dirty="0"/>
          </a:p>
          <a:p>
            <a:pPr marL="0" indent="0">
              <a:buNone/>
            </a:pPr>
            <a:r>
              <a:rPr lang="zh-TW" altLang="en-US" sz="1800" dirty="0"/>
              <a:t>非公務機關違反本法規定，致個人資料遭</a:t>
            </a:r>
            <a:r>
              <a:rPr lang="zh-TW" altLang="en-US" sz="1800" b="1" dirty="0">
                <a:solidFill>
                  <a:srgbClr val="FF0000"/>
                </a:solidFill>
                <a:effectLst>
                  <a:outerShdw blurRad="38100" dist="38100" dir="2700000" algn="tl">
                    <a:srgbClr val="000000">
                      <a:alpha val="43137"/>
                    </a:srgbClr>
                  </a:outerShdw>
                </a:effectLst>
              </a:rPr>
              <a:t>不法蒐集、處理、利用</a:t>
            </a:r>
            <a:r>
              <a:rPr lang="zh-TW" altLang="en-US" sz="1800" dirty="0"/>
              <a:t>或其他</a:t>
            </a:r>
            <a:r>
              <a:rPr lang="zh-TW" altLang="en-US" sz="1800" b="1" dirty="0">
                <a:solidFill>
                  <a:srgbClr val="FF0000"/>
                </a:solidFill>
                <a:effectLst>
                  <a:outerShdw blurRad="38100" dist="38100" dir="2700000" algn="tl">
                    <a:srgbClr val="000000">
                      <a:alpha val="43137"/>
                    </a:srgbClr>
                  </a:outerShdw>
                </a:effectLst>
              </a:rPr>
              <a:t>侵害當事人權利</a:t>
            </a:r>
            <a:r>
              <a:rPr lang="zh-TW" altLang="en-US" sz="1800" dirty="0"/>
              <a:t>者，</a:t>
            </a:r>
            <a:endParaRPr lang="en-US" altLang="zh-TW" sz="1800" dirty="0"/>
          </a:p>
          <a:p>
            <a:pPr marL="0" indent="0">
              <a:buNone/>
            </a:pPr>
            <a:r>
              <a:rPr lang="zh-TW" altLang="en-US" sz="1800" dirty="0"/>
              <a:t>負損害賠償責任。 </a:t>
            </a:r>
            <a:endParaRPr lang="en-US" altLang="zh-TW" sz="1800" dirty="0"/>
          </a:p>
          <a:p>
            <a:pPr marL="0" indent="0">
              <a:buNone/>
            </a:pPr>
            <a:r>
              <a:rPr lang="zh-TW" altLang="en-US" sz="1800" dirty="0"/>
              <a:t>但能證明其無故意或過失者，不在此限。 </a:t>
            </a:r>
          </a:p>
        </p:txBody>
      </p:sp>
    </p:spTree>
    <p:extLst>
      <p:ext uri="{BB962C8B-B14F-4D97-AF65-F5344CB8AC3E}">
        <p14:creationId xmlns:p14="http://schemas.microsoft.com/office/powerpoint/2010/main" val="1479909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4D161-970A-464B-8BD8-A68FC89BCC34}"/>
              </a:ext>
            </a:extLst>
          </p:cNvPr>
          <p:cNvSpPr/>
          <p:nvPr/>
        </p:nvSpPr>
        <p:spPr>
          <a:xfrm>
            <a:off x="0" y="4244829"/>
            <a:ext cx="12192000" cy="123318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a:solidFill>
                  <a:schemeClr val="tx1"/>
                </a:solidFill>
              </a:rPr>
              <a:t>管理性議題</a:t>
            </a:r>
          </a:p>
        </p:txBody>
      </p:sp>
    </p:spTree>
    <p:extLst>
      <p:ext uri="{BB962C8B-B14F-4D97-AF65-F5344CB8AC3E}">
        <p14:creationId xmlns:p14="http://schemas.microsoft.com/office/powerpoint/2010/main" val="2847441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8C3849-0266-474D-9CA4-6D88B8F04C36}"/>
              </a:ext>
            </a:extLst>
          </p:cNvPr>
          <p:cNvSpPr>
            <a:spLocks noGrp="1"/>
          </p:cNvSpPr>
          <p:nvPr>
            <p:ph type="title"/>
          </p:nvPr>
        </p:nvSpPr>
        <p:spPr/>
        <p:txBody>
          <a:bodyPr/>
          <a:lstStyle/>
          <a:p>
            <a:r>
              <a:rPr lang="en-US" altLang="zh-TW" dirty="0"/>
              <a:t>NIST 800-34</a:t>
            </a:r>
            <a:endParaRPr lang="zh-TW" altLang="en-US" dirty="0"/>
          </a:p>
        </p:txBody>
      </p:sp>
      <p:sp>
        <p:nvSpPr>
          <p:cNvPr id="3" name="內容版面配置區 2">
            <a:extLst>
              <a:ext uri="{FF2B5EF4-FFF2-40B4-BE49-F238E27FC236}">
                <a16:creationId xmlns:a16="http://schemas.microsoft.com/office/drawing/2014/main" id="{8247AE3D-A01B-4FA3-BFD2-81AA5356C39B}"/>
              </a:ext>
            </a:extLst>
          </p:cNvPr>
          <p:cNvSpPr>
            <a:spLocks noGrp="1"/>
          </p:cNvSpPr>
          <p:nvPr>
            <p:ph idx="1"/>
          </p:nvPr>
        </p:nvSpPr>
        <p:spPr/>
        <p:txBody>
          <a:bodyPr/>
          <a:lstStyle/>
          <a:p>
            <a:r>
              <a:rPr lang="zh-TW" altLang="en-US" b="0" i="0" dirty="0">
                <a:effectLst/>
                <a:latin typeface="Roboto Slab"/>
              </a:rPr>
              <a:t>由美國國家標準與技術研究所（</a:t>
            </a:r>
            <a:r>
              <a:rPr lang="en-US" altLang="zh-TW" b="0" i="0" dirty="0">
                <a:effectLst/>
                <a:latin typeface="Roboto Slab"/>
              </a:rPr>
              <a:t>NIST</a:t>
            </a:r>
            <a:r>
              <a:rPr lang="zh-TW" altLang="en-US" b="0" i="0" dirty="0">
                <a:effectLst/>
                <a:latin typeface="Roboto Slab"/>
              </a:rPr>
              <a:t>）制定</a:t>
            </a:r>
            <a:endParaRPr lang="zh-TW" altLang="en-US" dirty="0"/>
          </a:p>
        </p:txBody>
      </p:sp>
      <p:pic>
        <p:nvPicPr>
          <p:cNvPr id="1026" name="Picture 2">
            <a:extLst>
              <a:ext uri="{FF2B5EF4-FFF2-40B4-BE49-F238E27FC236}">
                <a16:creationId xmlns:a16="http://schemas.microsoft.com/office/drawing/2014/main" id="{804F3E1A-5071-4204-B5F7-AC8F5ADE9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812" y="2417522"/>
            <a:ext cx="4027896" cy="407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953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D45E0-5C19-4FD4-B621-ED68C7CF9B97}"/>
              </a:ext>
            </a:extLst>
          </p:cNvPr>
          <p:cNvSpPr>
            <a:spLocks noGrp="1"/>
          </p:cNvSpPr>
          <p:nvPr>
            <p:ph type="title"/>
          </p:nvPr>
        </p:nvSpPr>
        <p:spPr>
          <a:xfrm>
            <a:off x="838200" y="339958"/>
            <a:ext cx="10515600" cy="1325563"/>
          </a:xfrm>
        </p:spPr>
        <p:txBody>
          <a:bodyPr/>
          <a:lstStyle/>
          <a:p>
            <a:r>
              <a:rPr lang="zh-TW" altLang="en-US" dirty="0"/>
              <a:t>內容</a:t>
            </a:r>
          </a:p>
        </p:txBody>
      </p:sp>
      <p:sp>
        <p:nvSpPr>
          <p:cNvPr id="3" name="內容版面配置區 2">
            <a:extLst>
              <a:ext uri="{FF2B5EF4-FFF2-40B4-BE49-F238E27FC236}">
                <a16:creationId xmlns:a16="http://schemas.microsoft.com/office/drawing/2014/main" id="{0114E56E-E275-4AC2-8EFA-397E507137D4}"/>
              </a:ext>
            </a:extLst>
          </p:cNvPr>
          <p:cNvSpPr>
            <a:spLocks noGrp="1"/>
          </p:cNvSpPr>
          <p:nvPr>
            <p:ph idx="1"/>
          </p:nvPr>
        </p:nvSpPr>
        <p:spPr>
          <a:xfrm>
            <a:off x="771088" y="1834014"/>
            <a:ext cx="5696824" cy="4351338"/>
          </a:xfrm>
        </p:spPr>
        <p:txBody>
          <a:bodyPr>
            <a:normAutofit/>
          </a:bodyPr>
          <a:lstStyle/>
          <a:p>
            <a:r>
              <a:rPr lang="zh-TW" altLang="en-US" sz="1800" dirty="0"/>
              <a:t>業務連續性計劃 </a:t>
            </a:r>
            <a:r>
              <a:rPr lang="en-US" altLang="zh-TW" sz="1800" dirty="0"/>
              <a:t>(Business Continuity Plan / BCP)</a:t>
            </a:r>
          </a:p>
          <a:p>
            <a:r>
              <a:rPr lang="zh-TW" altLang="en-US" sz="1800" dirty="0"/>
              <a:t>業務連續性規劃 </a:t>
            </a:r>
            <a:r>
              <a:rPr lang="en-US" altLang="zh-TW" sz="1800" dirty="0"/>
              <a:t>(Business Continuity Planning)</a:t>
            </a:r>
          </a:p>
          <a:p>
            <a:r>
              <a:rPr lang="zh-TW" altLang="en-US" sz="1800" dirty="0"/>
              <a:t>業務影響分析 </a:t>
            </a:r>
            <a:r>
              <a:rPr lang="en-US" altLang="zh-TW" sz="1800" dirty="0"/>
              <a:t>(Business Impact Analysis)</a:t>
            </a:r>
          </a:p>
          <a:p>
            <a:r>
              <a:rPr lang="zh-TW" altLang="en-US" sz="1800" dirty="0"/>
              <a:t>業務恢復規劃 </a:t>
            </a:r>
            <a:r>
              <a:rPr lang="en-US" altLang="zh-TW" sz="1800" dirty="0"/>
              <a:t>(Business Resumption Planning)</a:t>
            </a:r>
          </a:p>
          <a:p>
            <a:r>
              <a:rPr lang="zh-TW" altLang="en-US" sz="1800" dirty="0"/>
              <a:t>應急計劃 </a:t>
            </a:r>
            <a:r>
              <a:rPr lang="en-US" altLang="zh-TW" sz="1800" dirty="0"/>
              <a:t>(Contingency Plan)</a:t>
            </a:r>
          </a:p>
          <a:p>
            <a:r>
              <a:rPr lang="zh-TW" altLang="en-US" sz="1800" dirty="0"/>
              <a:t>業務連續性計劃 </a:t>
            </a:r>
            <a:r>
              <a:rPr lang="en-US" altLang="zh-TW" sz="1800" dirty="0"/>
              <a:t>(Continuity of Operations Plan / COOP)</a:t>
            </a:r>
          </a:p>
          <a:p>
            <a:r>
              <a:rPr lang="zh-TW" altLang="en-US" sz="1800" i="0" dirty="0">
                <a:effectLst/>
                <a:latin typeface="Roboto Slab"/>
              </a:rPr>
              <a:t>危機溝通計劃 </a:t>
            </a:r>
            <a:r>
              <a:rPr lang="en-US" altLang="zh-TW" sz="1800" i="0" dirty="0">
                <a:effectLst/>
                <a:latin typeface="Roboto Slab"/>
              </a:rPr>
              <a:t>(Crisis Communication Plan)</a:t>
            </a:r>
          </a:p>
          <a:p>
            <a:r>
              <a:rPr lang="zh-TW" altLang="en-US" sz="1800" dirty="0"/>
              <a:t>關鍵系統 </a:t>
            </a:r>
            <a:r>
              <a:rPr lang="en-US" altLang="zh-TW" sz="1800" dirty="0"/>
              <a:t>(Critical System)</a:t>
            </a:r>
          </a:p>
          <a:p>
            <a:r>
              <a:rPr lang="zh-TW" altLang="en-US" sz="1800" dirty="0"/>
              <a:t>關鍵業務功能 </a:t>
            </a:r>
            <a:r>
              <a:rPr lang="en-US" altLang="zh-TW" sz="1800" dirty="0"/>
              <a:t>(Critical Business Functions)</a:t>
            </a:r>
          </a:p>
          <a:p>
            <a:r>
              <a:rPr lang="zh-TW" altLang="en-US" sz="1800" dirty="0"/>
              <a:t>網絡事件響應計劃 </a:t>
            </a:r>
            <a:r>
              <a:rPr lang="en-US" altLang="zh-TW" sz="1800" dirty="0"/>
              <a:t>(Cyber Incident Response Plan)</a:t>
            </a:r>
          </a:p>
          <a:p>
            <a:r>
              <a:rPr lang="zh-TW" altLang="en-US" sz="1800" dirty="0"/>
              <a:t>災難恢復計劃 </a:t>
            </a:r>
            <a:r>
              <a:rPr lang="en-US" altLang="zh-TW" sz="1800" dirty="0"/>
              <a:t>(Disaster Recovery Plan)</a:t>
            </a:r>
            <a:endParaRPr lang="zh-TW" altLang="en-US" sz="1800" dirty="0"/>
          </a:p>
        </p:txBody>
      </p:sp>
      <p:sp>
        <p:nvSpPr>
          <p:cNvPr id="4" name="內容版面配置區 2">
            <a:extLst>
              <a:ext uri="{FF2B5EF4-FFF2-40B4-BE49-F238E27FC236}">
                <a16:creationId xmlns:a16="http://schemas.microsoft.com/office/drawing/2014/main" id="{E9FAF683-62AF-4057-9FB7-A4D061AA6E09}"/>
              </a:ext>
            </a:extLst>
          </p:cNvPr>
          <p:cNvSpPr txBox="1">
            <a:spLocks/>
          </p:cNvSpPr>
          <p:nvPr/>
        </p:nvSpPr>
        <p:spPr>
          <a:xfrm>
            <a:off x="6467912" y="1834014"/>
            <a:ext cx="56968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1800" dirty="0"/>
              <a:t>災難恢復計劃 </a:t>
            </a:r>
            <a:r>
              <a:rPr lang="en-US" altLang="zh-TW" sz="1800" dirty="0"/>
              <a:t>(Disaster Recovery Planning)</a:t>
            </a:r>
          </a:p>
          <a:p>
            <a:r>
              <a:rPr lang="zh-TW" altLang="en-US" sz="1800" dirty="0"/>
              <a:t>基礎設施 </a:t>
            </a:r>
            <a:r>
              <a:rPr lang="en-US" altLang="zh-TW" sz="1800" dirty="0"/>
              <a:t>(Infrastructure)</a:t>
            </a:r>
          </a:p>
          <a:p>
            <a:r>
              <a:rPr lang="zh-TW" altLang="en-US" sz="1800" dirty="0"/>
              <a:t>網絡應急計劃 </a:t>
            </a:r>
            <a:r>
              <a:rPr lang="en-US" altLang="zh-TW" sz="1800" dirty="0"/>
              <a:t>(Network Contingency Planning)</a:t>
            </a:r>
          </a:p>
          <a:p>
            <a:r>
              <a:rPr lang="zh-TW" altLang="en-US" sz="1800" dirty="0"/>
              <a:t>乘員緊急計劃 </a:t>
            </a:r>
            <a:r>
              <a:rPr lang="en-US" altLang="zh-TW" sz="1800" dirty="0"/>
              <a:t>(Occupant Emergency Plan / OEP)</a:t>
            </a:r>
            <a:endParaRPr lang="zh-TW" altLang="en-US" sz="1800" dirty="0"/>
          </a:p>
        </p:txBody>
      </p:sp>
    </p:spTree>
    <p:extLst>
      <p:ext uri="{BB962C8B-B14F-4D97-AF65-F5344CB8AC3E}">
        <p14:creationId xmlns:p14="http://schemas.microsoft.com/office/powerpoint/2010/main" val="376678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02E60D-6639-45EF-ADA0-033A7000C20F}"/>
              </a:ext>
            </a:extLst>
          </p:cNvPr>
          <p:cNvSpPr>
            <a:spLocks noGrp="1"/>
          </p:cNvSpPr>
          <p:nvPr>
            <p:ph type="title"/>
          </p:nvPr>
        </p:nvSpPr>
        <p:spPr/>
        <p:txBody>
          <a:bodyPr/>
          <a:lstStyle/>
          <a:p>
            <a:r>
              <a:rPr lang="en-US" altLang="zh-TW" dirty="0"/>
              <a:t>ISO 27001:2013</a:t>
            </a:r>
            <a:endParaRPr lang="zh-TW" altLang="en-US" dirty="0"/>
          </a:p>
        </p:txBody>
      </p:sp>
      <p:sp>
        <p:nvSpPr>
          <p:cNvPr id="3" name="內容版面配置區 2">
            <a:extLst>
              <a:ext uri="{FF2B5EF4-FFF2-40B4-BE49-F238E27FC236}">
                <a16:creationId xmlns:a16="http://schemas.microsoft.com/office/drawing/2014/main" id="{56449236-F6D4-4077-AD34-CD8040EFB193}"/>
              </a:ext>
            </a:extLst>
          </p:cNvPr>
          <p:cNvSpPr>
            <a:spLocks noGrp="1"/>
          </p:cNvSpPr>
          <p:nvPr>
            <p:ph idx="1"/>
          </p:nvPr>
        </p:nvSpPr>
        <p:spPr>
          <a:xfrm>
            <a:off x="838200" y="1825625"/>
            <a:ext cx="6930006" cy="4351338"/>
          </a:xfrm>
        </p:spPr>
        <p:txBody>
          <a:bodyPr/>
          <a:lstStyle/>
          <a:p>
            <a:r>
              <a:rPr lang="zh-TW" altLang="en-US" b="0" i="0" dirty="0">
                <a:effectLst/>
                <a:latin typeface="Noto Sans TC"/>
              </a:rPr>
              <a:t>一套國際通用的資訊安全管理工具和制度</a:t>
            </a:r>
            <a:endParaRPr lang="en-US" altLang="zh-TW" b="0" i="0" dirty="0">
              <a:effectLst/>
              <a:latin typeface="Noto Sans TC"/>
            </a:endParaRPr>
          </a:p>
          <a:p>
            <a:r>
              <a:rPr lang="zh-TW" altLang="en-US" b="0" i="0" dirty="0">
                <a:effectLst/>
                <a:latin typeface="Noto Sans TC"/>
              </a:rPr>
              <a:t>呼應全球對於資訊安全風險之因應措施</a:t>
            </a:r>
            <a:endParaRPr lang="en-US" altLang="zh-TW" dirty="0">
              <a:latin typeface="Noto Sans TC"/>
            </a:endParaRPr>
          </a:p>
          <a:p>
            <a:r>
              <a:rPr lang="zh-TW" altLang="en-US" b="0" i="0" dirty="0">
                <a:effectLst/>
                <a:latin typeface="Noto Sans TC"/>
              </a:rPr>
              <a:t>提供所有類型的組織，包含商業企業、政府機構和非營利組織</a:t>
            </a:r>
            <a:endParaRPr lang="en-US" altLang="zh-TW" b="0" i="0" dirty="0">
              <a:effectLst/>
              <a:latin typeface="Noto Sans TC"/>
            </a:endParaRPr>
          </a:p>
          <a:p>
            <a:endParaRPr lang="zh-TW" altLang="en-US" dirty="0"/>
          </a:p>
        </p:txBody>
      </p:sp>
      <p:sp>
        <p:nvSpPr>
          <p:cNvPr id="6" name="文字方塊 5">
            <a:extLst>
              <a:ext uri="{FF2B5EF4-FFF2-40B4-BE49-F238E27FC236}">
                <a16:creationId xmlns:a16="http://schemas.microsoft.com/office/drawing/2014/main" id="{FB79C906-525C-4D52-8485-D5B1023C46F1}"/>
              </a:ext>
            </a:extLst>
          </p:cNvPr>
          <p:cNvSpPr txBox="1"/>
          <p:nvPr/>
        </p:nvSpPr>
        <p:spPr>
          <a:xfrm>
            <a:off x="838200" y="1321356"/>
            <a:ext cx="6094602" cy="369332"/>
          </a:xfrm>
          <a:prstGeom prst="rect">
            <a:avLst/>
          </a:prstGeom>
          <a:noFill/>
        </p:spPr>
        <p:txBody>
          <a:bodyPr wrap="square">
            <a:spAutoFit/>
          </a:bodyPr>
          <a:lstStyle/>
          <a:p>
            <a:r>
              <a:rPr lang="en-US" altLang="zh-TW" dirty="0"/>
              <a:t>–</a:t>
            </a:r>
            <a:r>
              <a:rPr lang="zh-TW" altLang="en-US" dirty="0"/>
              <a:t>國際標準：資訊安全管理系統</a:t>
            </a:r>
          </a:p>
        </p:txBody>
      </p:sp>
    </p:spTree>
    <p:extLst>
      <p:ext uri="{BB962C8B-B14F-4D97-AF65-F5344CB8AC3E}">
        <p14:creationId xmlns:p14="http://schemas.microsoft.com/office/powerpoint/2010/main" val="283245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9BFF0-19D0-45E6-BAB7-7FDE8CE46DE2}"/>
              </a:ext>
            </a:extLst>
          </p:cNvPr>
          <p:cNvSpPr>
            <a:spLocks noGrp="1"/>
          </p:cNvSpPr>
          <p:nvPr>
            <p:ph type="title"/>
          </p:nvPr>
        </p:nvSpPr>
        <p:spPr/>
        <p:txBody>
          <a:bodyPr/>
          <a:lstStyle/>
          <a:p>
            <a:r>
              <a:rPr lang="en-US" altLang="zh-TW" dirty="0"/>
              <a:t>Annex A </a:t>
            </a:r>
            <a:r>
              <a:rPr lang="zh-TW" altLang="en-US" dirty="0"/>
              <a:t>控制目標</a:t>
            </a:r>
            <a:r>
              <a:rPr lang="en-US" altLang="zh-TW" dirty="0"/>
              <a:t>(2013</a:t>
            </a:r>
            <a:r>
              <a:rPr lang="zh-TW" altLang="en-US" dirty="0"/>
              <a:t>版</a:t>
            </a:r>
            <a:r>
              <a:rPr lang="en-US" altLang="zh-TW" dirty="0"/>
              <a:t>)</a:t>
            </a:r>
            <a:endParaRPr lang="zh-TW" altLang="en-US" dirty="0"/>
          </a:p>
        </p:txBody>
      </p:sp>
      <p:sp>
        <p:nvSpPr>
          <p:cNvPr id="3" name="內容版面配置區 2">
            <a:extLst>
              <a:ext uri="{FF2B5EF4-FFF2-40B4-BE49-F238E27FC236}">
                <a16:creationId xmlns:a16="http://schemas.microsoft.com/office/drawing/2014/main" id="{A316811D-9338-4D83-87F8-08520D076CBB}"/>
              </a:ext>
            </a:extLst>
          </p:cNvPr>
          <p:cNvSpPr>
            <a:spLocks noGrp="1"/>
          </p:cNvSpPr>
          <p:nvPr>
            <p:ph idx="1"/>
          </p:nvPr>
        </p:nvSpPr>
        <p:spPr>
          <a:xfrm>
            <a:off x="838199" y="1825625"/>
            <a:ext cx="3708633" cy="3618830"/>
          </a:xfrm>
        </p:spPr>
        <p:txBody>
          <a:bodyPr/>
          <a:lstStyle/>
          <a:p>
            <a:r>
              <a:rPr lang="en-US" altLang="zh-TW" dirty="0"/>
              <a:t>A.5 </a:t>
            </a:r>
            <a:r>
              <a:rPr lang="zh-TW" altLang="en-US" dirty="0"/>
              <a:t>資訊安全政策 </a:t>
            </a:r>
            <a:endParaRPr lang="en-US" altLang="zh-TW" dirty="0"/>
          </a:p>
          <a:p>
            <a:r>
              <a:rPr lang="en-US" altLang="zh-TW" dirty="0"/>
              <a:t>A.6 </a:t>
            </a:r>
            <a:r>
              <a:rPr lang="zh-TW" altLang="en-US" dirty="0"/>
              <a:t>資訊安全組織 </a:t>
            </a:r>
            <a:endParaRPr lang="en-US" altLang="zh-TW" dirty="0"/>
          </a:p>
          <a:p>
            <a:r>
              <a:rPr lang="en-US" altLang="zh-TW" dirty="0"/>
              <a:t>A.7 </a:t>
            </a:r>
            <a:r>
              <a:rPr lang="zh-TW" altLang="en-US" dirty="0"/>
              <a:t>人力資源安全 </a:t>
            </a:r>
            <a:endParaRPr lang="en-US" altLang="zh-TW" dirty="0"/>
          </a:p>
          <a:p>
            <a:r>
              <a:rPr lang="en-US" altLang="zh-TW" dirty="0"/>
              <a:t>A.8 </a:t>
            </a:r>
            <a:r>
              <a:rPr lang="zh-TW" altLang="en-US" dirty="0"/>
              <a:t>資產管理 </a:t>
            </a:r>
            <a:endParaRPr lang="en-US" altLang="zh-TW" dirty="0"/>
          </a:p>
          <a:p>
            <a:r>
              <a:rPr lang="en-US" altLang="zh-TW" dirty="0"/>
              <a:t>A.9 </a:t>
            </a:r>
            <a:r>
              <a:rPr lang="zh-TW" altLang="en-US" dirty="0"/>
              <a:t>存取控制 </a:t>
            </a:r>
            <a:endParaRPr lang="en-US" altLang="zh-TW" dirty="0"/>
          </a:p>
          <a:p>
            <a:r>
              <a:rPr lang="en-US" altLang="zh-TW" dirty="0"/>
              <a:t>A.10 </a:t>
            </a:r>
            <a:r>
              <a:rPr lang="zh-TW" altLang="en-US" dirty="0"/>
              <a:t>密碼 </a:t>
            </a:r>
            <a:endParaRPr lang="en-US" altLang="zh-TW" dirty="0"/>
          </a:p>
          <a:p>
            <a:r>
              <a:rPr lang="en-US" altLang="zh-TW" dirty="0"/>
              <a:t>A.11 </a:t>
            </a:r>
            <a:r>
              <a:rPr lang="zh-TW" altLang="en-US" dirty="0"/>
              <a:t>實體與環境安全</a:t>
            </a:r>
          </a:p>
        </p:txBody>
      </p:sp>
      <p:sp>
        <p:nvSpPr>
          <p:cNvPr id="4" name="內容版面配置區 2">
            <a:extLst>
              <a:ext uri="{FF2B5EF4-FFF2-40B4-BE49-F238E27FC236}">
                <a16:creationId xmlns:a16="http://schemas.microsoft.com/office/drawing/2014/main" id="{308E4BE3-D3A8-4502-A779-E5F0663850C1}"/>
              </a:ext>
            </a:extLst>
          </p:cNvPr>
          <p:cNvSpPr txBox="1">
            <a:spLocks/>
          </p:cNvSpPr>
          <p:nvPr/>
        </p:nvSpPr>
        <p:spPr>
          <a:xfrm>
            <a:off x="5243817" y="1825625"/>
            <a:ext cx="5645093" cy="3618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A.12 </a:t>
            </a:r>
            <a:r>
              <a:rPr lang="zh-TW" altLang="en-US" dirty="0"/>
              <a:t>運作管理 </a:t>
            </a:r>
            <a:endParaRPr lang="en-US" altLang="zh-TW" dirty="0"/>
          </a:p>
          <a:p>
            <a:r>
              <a:rPr lang="en-US" altLang="zh-TW" dirty="0"/>
              <a:t>A.13 </a:t>
            </a:r>
            <a:r>
              <a:rPr lang="zh-TW" altLang="en-US" dirty="0"/>
              <a:t>通訊 </a:t>
            </a:r>
            <a:endParaRPr lang="en-US" altLang="zh-TW" dirty="0"/>
          </a:p>
          <a:p>
            <a:r>
              <a:rPr lang="en-US" altLang="zh-TW" dirty="0"/>
              <a:t>A.14 </a:t>
            </a:r>
            <a:r>
              <a:rPr lang="zh-TW" altLang="en-US" dirty="0"/>
              <a:t>系統獲取、開發及維護 </a:t>
            </a:r>
            <a:endParaRPr lang="en-US" altLang="zh-TW" dirty="0"/>
          </a:p>
          <a:p>
            <a:r>
              <a:rPr lang="en-US" altLang="zh-TW" dirty="0"/>
              <a:t>A.15 </a:t>
            </a:r>
            <a:r>
              <a:rPr lang="zh-TW" altLang="en-US" dirty="0"/>
              <a:t>供應者關係 </a:t>
            </a:r>
            <a:endParaRPr lang="en-US" altLang="zh-TW" dirty="0"/>
          </a:p>
          <a:p>
            <a:r>
              <a:rPr lang="en-US" altLang="zh-TW" dirty="0"/>
              <a:t>A.16 </a:t>
            </a:r>
            <a:r>
              <a:rPr lang="zh-TW" altLang="en-US" dirty="0"/>
              <a:t>資訊安全事件管理 </a:t>
            </a:r>
            <a:endParaRPr lang="en-US" altLang="zh-TW" dirty="0"/>
          </a:p>
          <a:p>
            <a:r>
              <a:rPr lang="en-US" altLang="zh-TW" dirty="0"/>
              <a:t>A.17 </a:t>
            </a:r>
            <a:r>
              <a:rPr lang="zh-TW" altLang="en-US" dirty="0"/>
              <a:t>營運持續管理 </a:t>
            </a:r>
            <a:endParaRPr lang="en-US" altLang="zh-TW" dirty="0"/>
          </a:p>
          <a:p>
            <a:r>
              <a:rPr lang="en-US" altLang="zh-TW" dirty="0"/>
              <a:t>A.18 </a:t>
            </a:r>
            <a:r>
              <a:rPr lang="zh-TW" altLang="en-US" dirty="0"/>
              <a:t>遵循性</a:t>
            </a:r>
          </a:p>
        </p:txBody>
      </p:sp>
    </p:spTree>
    <p:extLst>
      <p:ext uri="{BB962C8B-B14F-4D97-AF65-F5344CB8AC3E}">
        <p14:creationId xmlns:p14="http://schemas.microsoft.com/office/powerpoint/2010/main" val="2076959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C093B-8265-4494-AAF1-AA43F29DDFA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CA211E7-FEF8-4657-8D83-99BF14FBBE70}"/>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8D6B755F-A381-4FF9-90F0-D5A3A9FB321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5400" dirty="0"/>
              <a:t>第</a:t>
            </a:r>
            <a:r>
              <a:rPr lang="en-US" altLang="zh-TW" sz="5400" dirty="0"/>
              <a:t>2</a:t>
            </a:r>
            <a:r>
              <a:rPr lang="zh-TW" altLang="en-US" sz="5400" dirty="0"/>
              <a:t>單元 </a:t>
            </a:r>
            <a:endParaRPr lang="en-US" altLang="zh-TW" sz="5400" dirty="0"/>
          </a:p>
          <a:p>
            <a:pPr algn="ctr"/>
            <a:r>
              <a:rPr lang="zh-TW" altLang="en-US" sz="5400" dirty="0"/>
              <a:t>資安事件處理原則與程序</a:t>
            </a:r>
          </a:p>
        </p:txBody>
      </p:sp>
    </p:spTree>
    <p:extLst>
      <p:ext uri="{BB962C8B-B14F-4D97-AF65-F5344CB8AC3E}">
        <p14:creationId xmlns:p14="http://schemas.microsoft.com/office/powerpoint/2010/main" val="3281293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50FA2B-5030-47FF-AF84-0DDE472B64DF}"/>
              </a:ext>
            </a:extLst>
          </p:cNvPr>
          <p:cNvSpPr>
            <a:spLocks noGrp="1"/>
          </p:cNvSpPr>
          <p:nvPr>
            <p:ph type="title"/>
          </p:nvPr>
        </p:nvSpPr>
        <p:spPr/>
        <p:txBody>
          <a:bodyPr/>
          <a:lstStyle/>
          <a:p>
            <a:r>
              <a:rPr lang="zh-TW" altLang="en-US" dirty="0"/>
              <a:t>單元學習目標</a:t>
            </a:r>
          </a:p>
        </p:txBody>
      </p:sp>
      <p:sp>
        <p:nvSpPr>
          <p:cNvPr id="3" name="內容版面配置區 2">
            <a:extLst>
              <a:ext uri="{FF2B5EF4-FFF2-40B4-BE49-F238E27FC236}">
                <a16:creationId xmlns:a16="http://schemas.microsoft.com/office/drawing/2014/main" id="{E7E35E32-591C-41F6-B014-94FC0AA03BC7}"/>
              </a:ext>
            </a:extLst>
          </p:cNvPr>
          <p:cNvSpPr>
            <a:spLocks noGrp="1"/>
          </p:cNvSpPr>
          <p:nvPr>
            <p:ph idx="1"/>
          </p:nvPr>
        </p:nvSpPr>
        <p:spPr/>
        <p:txBody>
          <a:bodyPr/>
          <a:lstStyle/>
          <a:p>
            <a:r>
              <a:rPr lang="zh-TW" altLang="en-US" dirty="0"/>
              <a:t>資安事件處理的基本原則與程序</a:t>
            </a:r>
            <a:endParaRPr lang="en-US" altLang="zh-TW" dirty="0"/>
          </a:p>
          <a:p>
            <a:r>
              <a:rPr lang="zh-TW" altLang="en-US" dirty="0"/>
              <a:t>藉由資安事件處理相關名詞，及事件處理時機說明。 </a:t>
            </a:r>
          </a:p>
        </p:txBody>
      </p:sp>
    </p:spTree>
    <p:extLst>
      <p:ext uri="{BB962C8B-B14F-4D97-AF65-F5344CB8AC3E}">
        <p14:creationId xmlns:p14="http://schemas.microsoft.com/office/powerpoint/2010/main" val="34616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19DF7E-FA13-4175-A3B5-00D20554DE7C}"/>
              </a:ext>
            </a:extLst>
          </p:cNvPr>
          <p:cNvSpPr>
            <a:spLocks noGrp="1"/>
          </p:cNvSpPr>
          <p:nvPr>
            <p:ph type="title"/>
          </p:nvPr>
        </p:nvSpPr>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472FAEFD-6B1F-47A1-ADAB-62794DBB3C96}"/>
              </a:ext>
            </a:extLst>
          </p:cNvPr>
          <p:cNvSpPr>
            <a:spLocks noGrp="1"/>
          </p:cNvSpPr>
          <p:nvPr>
            <p:ph idx="1"/>
          </p:nvPr>
        </p:nvSpPr>
        <p:spPr/>
        <p:txBody>
          <a:bodyPr/>
          <a:lstStyle/>
          <a:p>
            <a:r>
              <a:rPr lang="zh-TW" altLang="en-US" dirty="0"/>
              <a:t>第</a:t>
            </a:r>
            <a:r>
              <a:rPr lang="en-US" altLang="zh-TW" dirty="0"/>
              <a:t>1</a:t>
            </a:r>
            <a:r>
              <a:rPr lang="zh-TW" altLang="en-US" dirty="0"/>
              <a:t>單元 管理議題與相關法規</a:t>
            </a:r>
            <a:endParaRPr lang="en-US" altLang="zh-TW" dirty="0"/>
          </a:p>
          <a:p>
            <a:r>
              <a:rPr lang="zh-TW" altLang="en-US" dirty="0"/>
              <a:t>第</a:t>
            </a:r>
            <a:r>
              <a:rPr lang="en-US" altLang="zh-TW" dirty="0"/>
              <a:t>2</a:t>
            </a:r>
            <a:r>
              <a:rPr lang="zh-TW" altLang="en-US" dirty="0"/>
              <a:t>單元 資安事件處理原則與程序</a:t>
            </a:r>
            <a:endParaRPr lang="en-US" altLang="zh-TW" dirty="0"/>
          </a:p>
          <a:p>
            <a:r>
              <a:rPr lang="zh-TW" altLang="en-US" dirty="0"/>
              <a:t>第</a:t>
            </a:r>
            <a:r>
              <a:rPr lang="en-US" altLang="zh-TW" dirty="0"/>
              <a:t>3</a:t>
            </a:r>
            <a:r>
              <a:rPr lang="zh-TW" altLang="en-US" dirty="0"/>
              <a:t>單元 數位鑑識與證據保全</a:t>
            </a:r>
            <a:endParaRPr lang="en-US" altLang="zh-TW" dirty="0"/>
          </a:p>
          <a:p>
            <a:r>
              <a:rPr lang="zh-TW" altLang="en-US" dirty="0"/>
              <a:t>資料來源</a:t>
            </a:r>
          </a:p>
        </p:txBody>
      </p:sp>
    </p:spTree>
    <p:extLst>
      <p:ext uri="{BB962C8B-B14F-4D97-AF65-F5344CB8AC3E}">
        <p14:creationId xmlns:p14="http://schemas.microsoft.com/office/powerpoint/2010/main" val="249625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4D161-970A-464B-8BD8-A68FC89BCC34}"/>
              </a:ext>
            </a:extLst>
          </p:cNvPr>
          <p:cNvSpPr/>
          <p:nvPr/>
        </p:nvSpPr>
        <p:spPr>
          <a:xfrm>
            <a:off x="0" y="4244829"/>
            <a:ext cx="12192000" cy="123318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a:solidFill>
                  <a:schemeClr val="tx1"/>
                </a:solidFill>
              </a:rPr>
              <a:t>資安事件處理</a:t>
            </a:r>
          </a:p>
        </p:txBody>
      </p:sp>
    </p:spTree>
    <p:extLst>
      <p:ext uri="{BB962C8B-B14F-4D97-AF65-F5344CB8AC3E}">
        <p14:creationId xmlns:p14="http://schemas.microsoft.com/office/powerpoint/2010/main" val="491732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E6B7B0-93C4-4D42-A54F-1B169E32FC46}"/>
              </a:ext>
            </a:extLst>
          </p:cNvPr>
          <p:cNvSpPr>
            <a:spLocks noGrp="1"/>
          </p:cNvSpPr>
          <p:nvPr>
            <p:ph type="title"/>
          </p:nvPr>
        </p:nvSpPr>
        <p:spPr/>
        <p:txBody>
          <a:bodyPr/>
          <a:lstStyle/>
          <a:p>
            <a:r>
              <a:rPr lang="zh-TW" altLang="en-US" dirty="0"/>
              <a:t>造成資安事件的原因</a:t>
            </a:r>
          </a:p>
        </p:txBody>
      </p:sp>
      <p:sp>
        <p:nvSpPr>
          <p:cNvPr id="3" name="內容版面配置區 2">
            <a:extLst>
              <a:ext uri="{FF2B5EF4-FFF2-40B4-BE49-F238E27FC236}">
                <a16:creationId xmlns:a16="http://schemas.microsoft.com/office/drawing/2014/main" id="{51B4A123-8C6D-47FB-8B55-C44A16C03234}"/>
              </a:ext>
            </a:extLst>
          </p:cNvPr>
          <p:cNvSpPr>
            <a:spLocks noGrp="1"/>
          </p:cNvSpPr>
          <p:nvPr>
            <p:ph idx="1"/>
          </p:nvPr>
        </p:nvSpPr>
        <p:spPr/>
        <p:txBody>
          <a:bodyPr/>
          <a:lstStyle/>
          <a:p>
            <a:pPr marL="0" indent="0">
              <a:buNone/>
            </a:pPr>
            <a:r>
              <a:rPr lang="en-US" altLang="zh-TW" dirty="0"/>
              <a:t>1.</a:t>
            </a:r>
            <a:r>
              <a:rPr lang="zh-TW" altLang="en-US" dirty="0"/>
              <a:t>內部造成之事件</a:t>
            </a:r>
            <a:endParaRPr lang="en-US" altLang="zh-TW" dirty="0"/>
          </a:p>
          <a:p>
            <a:r>
              <a:rPr lang="zh-TW" altLang="en-US" sz="1800" dirty="0"/>
              <a:t>員工私自將組織的外接式儲存設備</a:t>
            </a:r>
            <a:r>
              <a:rPr lang="zh-TW" altLang="en-US" sz="1800" b="1" dirty="0">
                <a:solidFill>
                  <a:srgbClr val="FF0000"/>
                </a:solidFill>
                <a:effectLst>
                  <a:outerShdw blurRad="38100" dist="38100" dir="2700000" algn="tl">
                    <a:srgbClr val="000000">
                      <a:alpha val="43137"/>
                    </a:srgbClr>
                  </a:outerShdw>
                </a:effectLst>
              </a:rPr>
              <a:t>攜帶回家使用</a:t>
            </a:r>
            <a:r>
              <a:rPr lang="zh-TW" altLang="en-US" sz="1800" dirty="0"/>
              <a:t>， 因不慎遺失而導致組織的</a:t>
            </a:r>
            <a:r>
              <a:rPr lang="zh-TW" altLang="en-US" sz="1800" b="1" dirty="0">
                <a:solidFill>
                  <a:srgbClr val="FF0000"/>
                </a:solidFill>
                <a:effectLst>
                  <a:outerShdw blurRad="38100" dist="38100" dir="2700000" algn="tl">
                    <a:srgbClr val="000000">
                      <a:alpha val="43137"/>
                    </a:srgbClr>
                  </a:outerShdw>
                </a:effectLst>
              </a:rPr>
              <a:t>機密資料外洩</a:t>
            </a:r>
            <a:r>
              <a:rPr lang="zh-TW" altLang="en-US" sz="1800" dirty="0"/>
              <a:t>。</a:t>
            </a:r>
            <a:endParaRPr lang="en-US" altLang="zh-TW" sz="1800" dirty="0"/>
          </a:p>
          <a:p>
            <a:r>
              <a:rPr lang="zh-TW" altLang="en-US" sz="1800" dirty="0"/>
              <a:t>員工因更新網路設備的設定檔時，不慎</a:t>
            </a:r>
            <a:r>
              <a:rPr lang="zh-TW" altLang="en-US" sz="1800" b="1" dirty="0">
                <a:solidFill>
                  <a:srgbClr val="FF0000"/>
                </a:solidFill>
                <a:effectLst>
                  <a:outerShdw blurRad="38100" dist="38100" dir="2700000" algn="tl">
                    <a:srgbClr val="000000">
                      <a:alpha val="43137"/>
                    </a:srgbClr>
                  </a:outerShdw>
                </a:effectLst>
              </a:rPr>
              <a:t>開放了外部 的 </a:t>
            </a:r>
            <a:r>
              <a:rPr lang="en-US" altLang="zh-TW" sz="1800" b="1" dirty="0">
                <a:solidFill>
                  <a:srgbClr val="FF0000"/>
                </a:solidFill>
                <a:effectLst>
                  <a:outerShdw blurRad="38100" dist="38100" dir="2700000" algn="tl">
                    <a:srgbClr val="000000">
                      <a:alpha val="43137"/>
                    </a:srgbClr>
                  </a:outerShdw>
                </a:effectLst>
              </a:rPr>
              <a:t>IP</a:t>
            </a:r>
            <a:r>
              <a:rPr lang="zh-TW" altLang="en-US" sz="1800" dirty="0"/>
              <a:t>可以接觸到組織內部的電腦，</a:t>
            </a:r>
            <a:endParaRPr lang="en-US" altLang="zh-TW" sz="1800" dirty="0"/>
          </a:p>
          <a:p>
            <a:pPr marL="0" indent="0">
              <a:buNone/>
            </a:pPr>
            <a:r>
              <a:rPr lang="zh-TW" altLang="en-US" sz="1800" dirty="0"/>
              <a:t>    進而發生了駭客 直接在外部透過遠端桌面遙控內部的電腦。 </a:t>
            </a:r>
            <a:endParaRPr lang="en-US" altLang="zh-TW" sz="1800" dirty="0"/>
          </a:p>
          <a:p>
            <a:pPr marL="0" indent="0">
              <a:buNone/>
            </a:pPr>
            <a:r>
              <a:rPr lang="en-US" altLang="zh-TW" dirty="0"/>
              <a:t>2</a:t>
            </a:r>
            <a:r>
              <a:rPr lang="en-US" altLang="zh-TW" sz="2400" dirty="0"/>
              <a:t>. </a:t>
            </a:r>
            <a:r>
              <a:rPr lang="zh-TW" altLang="en-US" dirty="0"/>
              <a:t>外部造成之事件</a:t>
            </a:r>
            <a:endParaRPr lang="en-US" altLang="zh-TW" dirty="0"/>
          </a:p>
          <a:p>
            <a:r>
              <a:rPr lang="zh-TW" altLang="en-US" sz="1800" dirty="0"/>
              <a:t>組織發生了</a:t>
            </a:r>
            <a:r>
              <a:rPr lang="zh-TW" altLang="en-US" sz="1800" b="1" dirty="0">
                <a:solidFill>
                  <a:srgbClr val="FF0000"/>
                </a:solidFill>
                <a:effectLst>
                  <a:outerShdw blurRad="38100" dist="38100" dir="2700000" algn="tl">
                    <a:srgbClr val="000000">
                      <a:alpha val="43137"/>
                    </a:srgbClr>
                  </a:outerShdw>
                </a:effectLst>
              </a:rPr>
              <a:t>惡意程式碼感染</a:t>
            </a:r>
            <a:r>
              <a:rPr lang="zh-TW" altLang="en-US" sz="1800" dirty="0"/>
              <a:t>，並造成大規模的資訊設備當機。</a:t>
            </a:r>
            <a:endParaRPr lang="en-US" altLang="zh-TW" sz="1800" dirty="0"/>
          </a:p>
          <a:p>
            <a:r>
              <a:rPr lang="zh-TW" altLang="en-US" sz="1800" dirty="0"/>
              <a:t>組織重要的對外服務遭受</a:t>
            </a:r>
            <a:r>
              <a:rPr lang="zh-TW" altLang="en-US" sz="1800" b="1" dirty="0">
                <a:solidFill>
                  <a:srgbClr val="FF0000"/>
                </a:solidFill>
                <a:effectLst>
                  <a:outerShdw blurRad="38100" dist="38100" dir="2700000" algn="tl">
                    <a:srgbClr val="000000">
                      <a:alpha val="43137"/>
                    </a:srgbClr>
                  </a:outerShdw>
                </a:effectLst>
              </a:rPr>
              <a:t>分散式阻斷服務攻擊</a:t>
            </a:r>
            <a:r>
              <a:rPr lang="en-US" altLang="zh-TW" sz="1800" b="1" dirty="0">
                <a:solidFill>
                  <a:srgbClr val="FF0000"/>
                </a:solidFill>
                <a:effectLst>
                  <a:outerShdw blurRad="38100" dist="38100" dir="2700000" algn="tl">
                    <a:srgbClr val="000000">
                      <a:alpha val="43137"/>
                    </a:srgbClr>
                  </a:outerShdw>
                </a:effectLst>
              </a:rPr>
              <a:t>(DDOS)</a:t>
            </a:r>
            <a:r>
              <a:rPr lang="zh-TW" altLang="en-US" sz="1800" dirty="0"/>
              <a:t>，造成無法提供對外服務。</a:t>
            </a:r>
            <a:endParaRPr lang="en-US" altLang="zh-TW" sz="1800" dirty="0"/>
          </a:p>
          <a:p>
            <a:r>
              <a:rPr lang="zh-TW" altLang="en-US" sz="1800" dirty="0"/>
              <a:t>組織的網站伺服器因已知的</a:t>
            </a:r>
            <a:r>
              <a:rPr lang="zh-TW" altLang="en-US" sz="1800" b="1" dirty="0">
                <a:solidFill>
                  <a:srgbClr val="FF0000"/>
                </a:solidFill>
                <a:effectLst>
                  <a:outerShdw blurRad="38100" dist="38100" dir="2700000" algn="tl">
                    <a:srgbClr val="000000">
                      <a:alpha val="43137"/>
                    </a:srgbClr>
                  </a:outerShdw>
                </a:effectLst>
              </a:rPr>
              <a:t>漏洞未進行修補</a:t>
            </a:r>
            <a:r>
              <a:rPr lang="zh-TW" altLang="en-US" sz="1800" dirty="0"/>
              <a:t>，導致首頁發生了網頁置換之情況。</a:t>
            </a:r>
          </a:p>
        </p:txBody>
      </p:sp>
    </p:spTree>
    <p:extLst>
      <p:ext uri="{BB962C8B-B14F-4D97-AF65-F5344CB8AC3E}">
        <p14:creationId xmlns:p14="http://schemas.microsoft.com/office/powerpoint/2010/main" val="2955016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F5184-78E6-477A-A62F-7B543DAA64CB}"/>
              </a:ext>
            </a:extLst>
          </p:cNvPr>
          <p:cNvSpPr>
            <a:spLocks noGrp="1"/>
          </p:cNvSpPr>
          <p:nvPr>
            <p:ph type="title"/>
          </p:nvPr>
        </p:nvSpPr>
        <p:spPr/>
        <p:txBody>
          <a:bodyPr/>
          <a:lstStyle/>
          <a:p>
            <a:r>
              <a:rPr lang="zh-TW" altLang="en-US" dirty="0"/>
              <a:t>資安事件處理時機</a:t>
            </a:r>
          </a:p>
        </p:txBody>
      </p:sp>
      <p:sp>
        <p:nvSpPr>
          <p:cNvPr id="3" name="內容版面配置區 2">
            <a:extLst>
              <a:ext uri="{FF2B5EF4-FFF2-40B4-BE49-F238E27FC236}">
                <a16:creationId xmlns:a16="http://schemas.microsoft.com/office/drawing/2014/main" id="{04CAF059-C01E-438A-8604-B4798FEDDC4A}"/>
              </a:ext>
            </a:extLst>
          </p:cNvPr>
          <p:cNvSpPr>
            <a:spLocks noGrp="1"/>
          </p:cNvSpPr>
          <p:nvPr>
            <p:ph idx="1"/>
          </p:nvPr>
        </p:nvSpPr>
        <p:spPr>
          <a:xfrm>
            <a:off x="838200" y="1607510"/>
            <a:ext cx="10515600" cy="4742955"/>
          </a:xfrm>
        </p:spPr>
        <p:txBody>
          <a:bodyPr/>
          <a:lstStyle/>
          <a:p>
            <a:pPr marL="0" indent="0">
              <a:buNone/>
            </a:pPr>
            <a:r>
              <a:rPr lang="en-US" altLang="zh-TW" dirty="0"/>
              <a:t>1. </a:t>
            </a:r>
            <a:r>
              <a:rPr lang="zh-TW" altLang="en-US" dirty="0"/>
              <a:t>資安事件處理</a:t>
            </a:r>
            <a:r>
              <a:rPr lang="en-US" altLang="zh-TW" dirty="0"/>
              <a:t>(Incident Handling)</a:t>
            </a:r>
          </a:p>
          <a:p>
            <a:r>
              <a:rPr lang="zh-TW" altLang="en-US" sz="1800" dirty="0"/>
              <a:t>用來處理電腦系統或網路狀況的執行計畫。 </a:t>
            </a:r>
            <a:endParaRPr lang="en-US" altLang="zh-TW" sz="1800" dirty="0"/>
          </a:p>
          <a:p>
            <a:r>
              <a:rPr lang="zh-TW" altLang="en-US" sz="1800" dirty="0"/>
              <a:t>例如：入侵行為、惡意程式碼傳染或其他資訊安全 相關徵兆。</a:t>
            </a:r>
            <a:endParaRPr lang="en-US" altLang="zh-TW" sz="1800" dirty="0"/>
          </a:p>
          <a:p>
            <a:pPr marL="0" indent="0">
              <a:buNone/>
            </a:pPr>
            <a:r>
              <a:rPr lang="en-US" altLang="zh-TW" dirty="0"/>
              <a:t>2. </a:t>
            </a:r>
            <a:r>
              <a:rPr lang="zh-TW" altLang="en-US" dirty="0"/>
              <a:t>需要</a:t>
            </a:r>
            <a:r>
              <a:rPr lang="zh-TW" altLang="en-US" b="1" dirty="0">
                <a:solidFill>
                  <a:srgbClr val="FF0000"/>
                </a:solidFill>
                <a:effectLst>
                  <a:outerShdw blurRad="38100" dist="38100" dir="2700000" algn="tl">
                    <a:srgbClr val="000000">
                      <a:alpha val="43137"/>
                    </a:srgbClr>
                  </a:outerShdw>
                </a:effectLst>
              </a:rPr>
              <a:t>事先具備</a:t>
            </a:r>
            <a:r>
              <a:rPr lang="zh-TW" altLang="en-US" dirty="0"/>
              <a:t>相關政策規定與執行程序，以便當資安事件發生時</a:t>
            </a:r>
            <a:endParaRPr lang="en-US" altLang="zh-TW" dirty="0"/>
          </a:p>
          <a:p>
            <a:pPr marL="0" indent="0">
              <a:buNone/>
            </a:pPr>
            <a:r>
              <a:rPr lang="zh-TW" altLang="en-US" dirty="0"/>
              <a:t>    可從容不迫進行事件處理</a:t>
            </a:r>
            <a:endParaRPr lang="en-US" altLang="zh-TW" dirty="0"/>
          </a:p>
          <a:p>
            <a:pPr marL="0" indent="0">
              <a:buNone/>
            </a:pPr>
            <a:r>
              <a:rPr lang="en-US" altLang="zh-TW" dirty="0"/>
              <a:t>3.</a:t>
            </a:r>
            <a:r>
              <a:rPr lang="zh-TW" altLang="en-US" dirty="0"/>
              <a:t> 類似於第一線的緊急處理</a:t>
            </a:r>
            <a:endParaRPr lang="en-US" altLang="zh-TW" dirty="0"/>
          </a:p>
          <a:p>
            <a:pPr marL="0" indent="0">
              <a:buNone/>
            </a:pPr>
            <a:r>
              <a:rPr lang="en-US" altLang="zh-TW" dirty="0"/>
              <a:t>4.</a:t>
            </a:r>
            <a:r>
              <a:rPr lang="zh-TW" altLang="en-US" dirty="0"/>
              <a:t> 發現可疑徵兆時，由電腦使用者</a:t>
            </a:r>
            <a:r>
              <a:rPr lang="en-US" altLang="zh-TW" dirty="0"/>
              <a:t>/</a:t>
            </a:r>
            <a:r>
              <a:rPr lang="zh-TW" altLang="en-US" dirty="0"/>
              <a:t>資訊管理人員 蒐集相關資訊以</a:t>
            </a:r>
            <a:endParaRPr lang="en-US" altLang="zh-TW" dirty="0"/>
          </a:p>
          <a:p>
            <a:pPr marL="0" indent="0">
              <a:buNone/>
            </a:pPr>
            <a:r>
              <a:rPr lang="zh-TW" altLang="en-US" dirty="0"/>
              <a:t>    進一步</a:t>
            </a:r>
            <a:r>
              <a:rPr lang="zh-TW" altLang="en-US" b="1" dirty="0">
                <a:solidFill>
                  <a:srgbClr val="FF0000"/>
                </a:solidFill>
                <a:effectLst>
                  <a:outerShdw blurRad="38100" dist="38100" dir="2700000" algn="tl">
                    <a:srgbClr val="000000">
                      <a:alpha val="43137"/>
                    </a:srgbClr>
                  </a:outerShdw>
                </a:effectLst>
              </a:rPr>
              <a:t>分析</a:t>
            </a:r>
            <a:r>
              <a:rPr lang="zh-TW" altLang="en-US" dirty="0"/>
              <a:t>，找出</a:t>
            </a:r>
            <a:r>
              <a:rPr lang="zh-TW" altLang="en-US" b="1" dirty="0">
                <a:solidFill>
                  <a:srgbClr val="FF0000"/>
                </a:solidFill>
                <a:effectLst>
                  <a:outerShdw blurRad="38100" dist="38100" dir="2700000" algn="tl">
                    <a:srgbClr val="000000">
                      <a:alpha val="43137"/>
                    </a:srgbClr>
                  </a:outerShdw>
                </a:effectLst>
              </a:rPr>
              <a:t>資安事件根因 </a:t>
            </a:r>
            <a:r>
              <a:rPr lang="en-US" altLang="zh-TW" b="1" dirty="0">
                <a:solidFill>
                  <a:srgbClr val="FF0000"/>
                </a:solidFill>
                <a:effectLst>
                  <a:outerShdw blurRad="38100" dist="38100" dir="2700000" algn="tl">
                    <a:srgbClr val="000000">
                      <a:alpha val="43137"/>
                    </a:srgbClr>
                  </a:outerShdw>
                </a:effectLst>
              </a:rPr>
              <a:t>(Root Cause)</a:t>
            </a:r>
            <a:endParaRPr lang="zh-TW" alt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1875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BA3D86-ED1B-4E25-8AA4-21970B6F8ACA}"/>
              </a:ext>
            </a:extLst>
          </p:cNvPr>
          <p:cNvSpPr>
            <a:spLocks noGrp="1"/>
          </p:cNvSpPr>
          <p:nvPr>
            <p:ph type="title"/>
          </p:nvPr>
        </p:nvSpPr>
        <p:spPr/>
        <p:txBody>
          <a:bodyPr/>
          <a:lstStyle/>
          <a:p>
            <a:r>
              <a:rPr lang="zh-TW" altLang="en-US" dirty="0"/>
              <a:t>資安事件資料保存 </a:t>
            </a:r>
          </a:p>
        </p:txBody>
      </p:sp>
      <p:sp>
        <p:nvSpPr>
          <p:cNvPr id="3" name="內容版面配置區 2">
            <a:extLst>
              <a:ext uri="{FF2B5EF4-FFF2-40B4-BE49-F238E27FC236}">
                <a16:creationId xmlns:a16="http://schemas.microsoft.com/office/drawing/2014/main" id="{3371B09E-052C-426B-913A-A0DF155625CF}"/>
              </a:ext>
            </a:extLst>
          </p:cNvPr>
          <p:cNvSpPr>
            <a:spLocks noGrp="1"/>
          </p:cNvSpPr>
          <p:nvPr>
            <p:ph idx="1"/>
          </p:nvPr>
        </p:nvSpPr>
        <p:spPr/>
        <p:txBody>
          <a:bodyPr/>
          <a:lstStyle/>
          <a:p>
            <a:pPr marL="0" indent="0">
              <a:buNone/>
            </a:pPr>
            <a:r>
              <a:rPr lang="en-US" altLang="zh-TW" dirty="0"/>
              <a:t>1.</a:t>
            </a:r>
            <a:r>
              <a:rPr lang="zh-TW" altLang="en-US" dirty="0"/>
              <a:t> 應對蒐集的資料進行妥善保存 </a:t>
            </a:r>
            <a:endParaRPr lang="en-US" altLang="zh-TW" dirty="0"/>
          </a:p>
          <a:p>
            <a:r>
              <a:rPr lang="zh-TW" altLang="en-US" sz="2000" dirty="0"/>
              <a:t>儲存於硬碟、光碟等媒體</a:t>
            </a:r>
            <a:endParaRPr lang="en-US" altLang="zh-TW" sz="2000" dirty="0"/>
          </a:p>
          <a:p>
            <a:r>
              <a:rPr lang="zh-TW" altLang="en-US" sz="2000" dirty="0"/>
              <a:t>至少保存至事件結案</a:t>
            </a:r>
            <a:endParaRPr lang="en-US" altLang="zh-TW" sz="2000" dirty="0"/>
          </a:p>
          <a:p>
            <a:r>
              <a:rPr lang="zh-TW" altLang="en-US" sz="2000" dirty="0"/>
              <a:t>若進入司法階段可作為證據使用</a:t>
            </a:r>
            <a:endParaRPr lang="en-US" altLang="zh-TW" sz="2000" dirty="0"/>
          </a:p>
          <a:p>
            <a:pPr marL="0" indent="0">
              <a:buNone/>
            </a:pPr>
            <a:r>
              <a:rPr lang="en-US" altLang="zh-TW" dirty="0"/>
              <a:t>2.</a:t>
            </a:r>
            <a:r>
              <a:rPr lang="zh-TW" altLang="en-US" dirty="0"/>
              <a:t> 應記錄蒐集的時間點、蒐集資料的來源等資訊</a:t>
            </a:r>
            <a:endParaRPr lang="en-US" altLang="zh-TW" dirty="0"/>
          </a:p>
          <a:p>
            <a:r>
              <a:rPr lang="zh-TW" altLang="en-US" sz="1800" dirty="0"/>
              <a:t>此部分的保存操作涉及證據監管鏈的作為</a:t>
            </a:r>
            <a:endParaRPr lang="en-US" altLang="zh-TW" sz="1800" dirty="0"/>
          </a:p>
          <a:p>
            <a:r>
              <a:rPr lang="zh-TW" altLang="en-US" sz="1800" dirty="0"/>
              <a:t>操作時可依據政府機關（構）資安事件數位證據保全標準作業程序之證據監管鏈表來進行</a:t>
            </a:r>
          </a:p>
        </p:txBody>
      </p:sp>
    </p:spTree>
    <p:extLst>
      <p:ext uri="{BB962C8B-B14F-4D97-AF65-F5344CB8AC3E}">
        <p14:creationId xmlns:p14="http://schemas.microsoft.com/office/powerpoint/2010/main" val="273593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4D161-970A-464B-8BD8-A68FC89BCC34}"/>
              </a:ext>
            </a:extLst>
          </p:cNvPr>
          <p:cNvSpPr/>
          <p:nvPr/>
        </p:nvSpPr>
        <p:spPr>
          <a:xfrm>
            <a:off x="0" y="4244829"/>
            <a:ext cx="12192000" cy="123318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a:solidFill>
                  <a:schemeClr val="tx1"/>
                </a:solidFill>
              </a:rPr>
              <a:t>資安事件處理生命週期</a:t>
            </a:r>
          </a:p>
        </p:txBody>
      </p:sp>
    </p:spTree>
    <p:extLst>
      <p:ext uri="{BB962C8B-B14F-4D97-AF65-F5344CB8AC3E}">
        <p14:creationId xmlns:p14="http://schemas.microsoft.com/office/powerpoint/2010/main" val="2872837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D1E92-73E0-4684-90B0-87814415BAAA}"/>
              </a:ext>
            </a:extLst>
          </p:cNvPr>
          <p:cNvSpPr>
            <a:spLocks noGrp="1"/>
          </p:cNvSpPr>
          <p:nvPr>
            <p:ph type="title"/>
          </p:nvPr>
        </p:nvSpPr>
        <p:spPr/>
        <p:txBody>
          <a:bodyPr/>
          <a:lstStyle/>
          <a:p>
            <a:r>
              <a:rPr lang="en-US" altLang="zh-TW" dirty="0"/>
              <a:t>4</a:t>
            </a:r>
            <a:r>
              <a:rPr lang="zh-TW" altLang="en-US" dirty="0"/>
              <a:t>個資安事件處理的階段</a:t>
            </a:r>
          </a:p>
        </p:txBody>
      </p:sp>
      <p:sp>
        <p:nvSpPr>
          <p:cNvPr id="4" name="矩形: 圓角 3">
            <a:extLst>
              <a:ext uri="{FF2B5EF4-FFF2-40B4-BE49-F238E27FC236}">
                <a16:creationId xmlns:a16="http://schemas.microsoft.com/office/drawing/2014/main" id="{66691A21-1FAE-4808-A19F-04791F31C318}"/>
              </a:ext>
            </a:extLst>
          </p:cNvPr>
          <p:cNvSpPr/>
          <p:nvPr/>
        </p:nvSpPr>
        <p:spPr>
          <a:xfrm>
            <a:off x="1760989" y="1724244"/>
            <a:ext cx="4295163" cy="83889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400050" indent="-400050">
              <a:buAutoNum type="romanUcPeriod"/>
            </a:pPr>
            <a:r>
              <a:rPr lang="zh-TW" altLang="en-US" dirty="0"/>
              <a:t>準備 </a:t>
            </a:r>
            <a:endParaRPr lang="en-US" altLang="zh-TW" dirty="0"/>
          </a:p>
          <a:p>
            <a:r>
              <a:rPr lang="en-US" altLang="zh-TW" dirty="0"/>
              <a:t>(Preparation)</a:t>
            </a:r>
            <a:endParaRPr lang="zh-TW" altLang="en-US" dirty="0"/>
          </a:p>
        </p:txBody>
      </p:sp>
      <p:sp>
        <p:nvSpPr>
          <p:cNvPr id="5" name="矩形: 圓角 4">
            <a:extLst>
              <a:ext uri="{FF2B5EF4-FFF2-40B4-BE49-F238E27FC236}">
                <a16:creationId xmlns:a16="http://schemas.microsoft.com/office/drawing/2014/main" id="{B210A065-0CA9-4D18-BB80-0B92CB32725A}"/>
              </a:ext>
            </a:extLst>
          </p:cNvPr>
          <p:cNvSpPr/>
          <p:nvPr/>
        </p:nvSpPr>
        <p:spPr>
          <a:xfrm>
            <a:off x="2723626" y="2630357"/>
            <a:ext cx="4295163" cy="8388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TW" dirty="0"/>
              <a:t>II. </a:t>
            </a:r>
            <a:r>
              <a:rPr lang="zh-TW" altLang="en-US" dirty="0"/>
              <a:t>偵測與分析 </a:t>
            </a:r>
            <a:endParaRPr lang="en-US" altLang="zh-TW" dirty="0"/>
          </a:p>
          <a:p>
            <a:r>
              <a:rPr lang="en-US" altLang="zh-TW" dirty="0"/>
              <a:t>(Detection and Analysis)</a:t>
            </a:r>
            <a:endParaRPr lang="zh-TW" altLang="en-US" dirty="0"/>
          </a:p>
        </p:txBody>
      </p:sp>
      <p:sp>
        <p:nvSpPr>
          <p:cNvPr id="6" name="矩形: 圓角 5">
            <a:extLst>
              <a:ext uri="{FF2B5EF4-FFF2-40B4-BE49-F238E27FC236}">
                <a16:creationId xmlns:a16="http://schemas.microsoft.com/office/drawing/2014/main" id="{0336B6B6-FF58-4E91-AD0F-D7FE8D0ED839}"/>
              </a:ext>
            </a:extLst>
          </p:cNvPr>
          <p:cNvSpPr/>
          <p:nvPr/>
        </p:nvSpPr>
        <p:spPr>
          <a:xfrm>
            <a:off x="3823980" y="3617522"/>
            <a:ext cx="4295163" cy="838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t>III. </a:t>
            </a:r>
            <a:r>
              <a:rPr lang="zh-TW" altLang="en-US" dirty="0"/>
              <a:t>封鎖根除與復原 </a:t>
            </a:r>
            <a:endParaRPr lang="en-US" altLang="zh-TW" dirty="0"/>
          </a:p>
          <a:p>
            <a:r>
              <a:rPr lang="en-US" altLang="zh-TW" dirty="0"/>
              <a:t>(Containment Eradication</a:t>
            </a:r>
            <a:r>
              <a:rPr lang="zh-TW" altLang="en-US" dirty="0"/>
              <a:t>， </a:t>
            </a:r>
            <a:r>
              <a:rPr lang="en-US" altLang="zh-TW" dirty="0"/>
              <a:t>and Recovery)</a:t>
            </a:r>
            <a:endParaRPr lang="zh-TW" altLang="en-US" dirty="0"/>
          </a:p>
        </p:txBody>
      </p:sp>
      <p:sp>
        <p:nvSpPr>
          <p:cNvPr id="7" name="矩形: 圓角 6">
            <a:extLst>
              <a:ext uri="{FF2B5EF4-FFF2-40B4-BE49-F238E27FC236}">
                <a16:creationId xmlns:a16="http://schemas.microsoft.com/office/drawing/2014/main" id="{18B35A07-50B5-4712-A079-72E2A47728FF}"/>
              </a:ext>
            </a:extLst>
          </p:cNvPr>
          <p:cNvSpPr/>
          <p:nvPr/>
        </p:nvSpPr>
        <p:spPr>
          <a:xfrm>
            <a:off x="4871207" y="4604687"/>
            <a:ext cx="4295163" cy="83889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dirty="0"/>
              <a:t>IV. </a:t>
            </a:r>
            <a:r>
              <a:rPr lang="zh-TW" altLang="en-US" dirty="0"/>
              <a:t>事後處置 </a:t>
            </a:r>
            <a:endParaRPr lang="en-US" altLang="zh-TW" dirty="0"/>
          </a:p>
          <a:p>
            <a:r>
              <a:rPr lang="en-US" altLang="zh-TW" dirty="0"/>
              <a:t>(Post-Incident Activity)</a:t>
            </a:r>
            <a:endParaRPr lang="zh-TW" altLang="en-US" dirty="0"/>
          </a:p>
        </p:txBody>
      </p:sp>
      <p:sp>
        <p:nvSpPr>
          <p:cNvPr id="16" name="箭號: 弧形左彎 15">
            <a:extLst>
              <a:ext uri="{FF2B5EF4-FFF2-40B4-BE49-F238E27FC236}">
                <a16:creationId xmlns:a16="http://schemas.microsoft.com/office/drawing/2014/main" id="{DE8F38A1-43D7-43C0-909E-9D1A086D3298}"/>
              </a:ext>
            </a:extLst>
          </p:cNvPr>
          <p:cNvSpPr/>
          <p:nvPr/>
        </p:nvSpPr>
        <p:spPr>
          <a:xfrm rot="8391050">
            <a:off x="1649837" y="2403370"/>
            <a:ext cx="788565" cy="1522193"/>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 name="文字方塊 17">
            <a:extLst>
              <a:ext uri="{FF2B5EF4-FFF2-40B4-BE49-F238E27FC236}">
                <a16:creationId xmlns:a16="http://schemas.microsoft.com/office/drawing/2014/main" id="{86915FF8-254C-4383-8BB4-853B6B2BB4BA}"/>
              </a:ext>
            </a:extLst>
          </p:cNvPr>
          <p:cNvSpPr txBox="1"/>
          <p:nvPr/>
        </p:nvSpPr>
        <p:spPr>
          <a:xfrm>
            <a:off x="719913" y="3429000"/>
            <a:ext cx="1105249" cy="369332"/>
          </a:xfrm>
          <a:prstGeom prst="rect">
            <a:avLst/>
          </a:prstGeom>
          <a:noFill/>
        </p:spPr>
        <p:txBody>
          <a:bodyPr wrap="square">
            <a:spAutoFit/>
          </a:bodyPr>
          <a:lstStyle/>
          <a:p>
            <a:r>
              <a:rPr lang="zh-TW" altLang="en-US" dirty="0"/>
              <a:t>穩定狀態</a:t>
            </a:r>
          </a:p>
        </p:txBody>
      </p:sp>
      <p:sp>
        <p:nvSpPr>
          <p:cNvPr id="19" name="箭號: 弧形左彎 18">
            <a:extLst>
              <a:ext uri="{FF2B5EF4-FFF2-40B4-BE49-F238E27FC236}">
                <a16:creationId xmlns:a16="http://schemas.microsoft.com/office/drawing/2014/main" id="{AD647FF3-E73D-4014-B809-F997C5C9BF51}"/>
              </a:ext>
            </a:extLst>
          </p:cNvPr>
          <p:cNvSpPr/>
          <p:nvPr/>
        </p:nvSpPr>
        <p:spPr>
          <a:xfrm rot="8391050">
            <a:off x="2759192" y="3427057"/>
            <a:ext cx="788565" cy="1522193"/>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 name="文字方塊 21">
            <a:extLst>
              <a:ext uri="{FF2B5EF4-FFF2-40B4-BE49-F238E27FC236}">
                <a16:creationId xmlns:a16="http://schemas.microsoft.com/office/drawing/2014/main" id="{F1DBF4E8-64BB-46DC-A68C-BCC811031754}"/>
              </a:ext>
            </a:extLst>
          </p:cNvPr>
          <p:cNvSpPr txBox="1"/>
          <p:nvPr/>
        </p:nvSpPr>
        <p:spPr>
          <a:xfrm>
            <a:off x="1223266" y="4352931"/>
            <a:ext cx="1584235" cy="369332"/>
          </a:xfrm>
          <a:prstGeom prst="rect">
            <a:avLst/>
          </a:prstGeom>
          <a:noFill/>
        </p:spPr>
        <p:txBody>
          <a:bodyPr wrap="square">
            <a:spAutoFit/>
          </a:bodyPr>
          <a:lstStyle/>
          <a:p>
            <a:r>
              <a:rPr lang="zh-TW" altLang="en-US" dirty="0"/>
              <a:t>處理過程異常</a:t>
            </a:r>
          </a:p>
        </p:txBody>
      </p:sp>
      <p:sp>
        <p:nvSpPr>
          <p:cNvPr id="24" name="箭號: 弧形左彎 23">
            <a:extLst>
              <a:ext uri="{FF2B5EF4-FFF2-40B4-BE49-F238E27FC236}">
                <a16:creationId xmlns:a16="http://schemas.microsoft.com/office/drawing/2014/main" id="{C6B54CD9-E772-427F-8926-6C6A203F1AB7}"/>
              </a:ext>
            </a:extLst>
          </p:cNvPr>
          <p:cNvSpPr/>
          <p:nvPr/>
        </p:nvSpPr>
        <p:spPr>
          <a:xfrm rot="18975451">
            <a:off x="6478246" y="1224557"/>
            <a:ext cx="788565" cy="1522193"/>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5" name="文字方塊 24">
            <a:extLst>
              <a:ext uri="{FF2B5EF4-FFF2-40B4-BE49-F238E27FC236}">
                <a16:creationId xmlns:a16="http://schemas.microsoft.com/office/drawing/2014/main" id="{A964BD9D-6B43-4807-9FD8-0ED6775449A2}"/>
              </a:ext>
            </a:extLst>
          </p:cNvPr>
          <p:cNvSpPr txBox="1"/>
          <p:nvPr/>
        </p:nvSpPr>
        <p:spPr>
          <a:xfrm>
            <a:off x="7318696" y="1539578"/>
            <a:ext cx="1105249" cy="369332"/>
          </a:xfrm>
          <a:prstGeom prst="rect">
            <a:avLst/>
          </a:prstGeom>
          <a:noFill/>
        </p:spPr>
        <p:txBody>
          <a:bodyPr wrap="square">
            <a:spAutoFit/>
          </a:bodyPr>
          <a:lstStyle/>
          <a:p>
            <a:r>
              <a:rPr lang="zh-TW" altLang="en-US" dirty="0"/>
              <a:t>穩定狀態</a:t>
            </a:r>
          </a:p>
        </p:txBody>
      </p:sp>
      <p:sp>
        <p:nvSpPr>
          <p:cNvPr id="26" name="箭號: 向右 25">
            <a:extLst>
              <a:ext uri="{FF2B5EF4-FFF2-40B4-BE49-F238E27FC236}">
                <a16:creationId xmlns:a16="http://schemas.microsoft.com/office/drawing/2014/main" id="{FB5250E8-D0C2-4ED5-BD34-9DE04B46B210}"/>
              </a:ext>
            </a:extLst>
          </p:cNvPr>
          <p:cNvSpPr/>
          <p:nvPr/>
        </p:nvSpPr>
        <p:spPr>
          <a:xfrm rot="3241023">
            <a:off x="6674528" y="3259532"/>
            <a:ext cx="855061" cy="5677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A4E6226C-6F8A-4FA0-9062-6873EA0735F5}"/>
              </a:ext>
            </a:extLst>
          </p:cNvPr>
          <p:cNvSpPr txBox="1"/>
          <p:nvPr/>
        </p:nvSpPr>
        <p:spPr>
          <a:xfrm>
            <a:off x="7327025" y="3063524"/>
            <a:ext cx="1584235" cy="369332"/>
          </a:xfrm>
          <a:prstGeom prst="rect">
            <a:avLst/>
          </a:prstGeom>
          <a:noFill/>
        </p:spPr>
        <p:txBody>
          <a:bodyPr wrap="square">
            <a:spAutoFit/>
          </a:bodyPr>
          <a:lstStyle/>
          <a:p>
            <a:r>
              <a:rPr lang="zh-TW" altLang="en-US" dirty="0"/>
              <a:t>找到資安事件</a:t>
            </a:r>
          </a:p>
        </p:txBody>
      </p:sp>
      <p:sp>
        <p:nvSpPr>
          <p:cNvPr id="31" name="箭號: 向右 30">
            <a:extLst>
              <a:ext uri="{FF2B5EF4-FFF2-40B4-BE49-F238E27FC236}">
                <a16:creationId xmlns:a16="http://schemas.microsoft.com/office/drawing/2014/main" id="{1433A33B-00F1-4B97-8DF2-27063F10EE22}"/>
              </a:ext>
            </a:extLst>
          </p:cNvPr>
          <p:cNvSpPr/>
          <p:nvPr/>
        </p:nvSpPr>
        <p:spPr>
          <a:xfrm rot="3241023">
            <a:off x="7636307" y="4438404"/>
            <a:ext cx="855061" cy="5677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29C839EB-EC40-4B06-B0E0-F4A5BBC20660}"/>
              </a:ext>
            </a:extLst>
          </p:cNvPr>
          <p:cNvSpPr txBox="1"/>
          <p:nvPr/>
        </p:nvSpPr>
        <p:spPr>
          <a:xfrm>
            <a:off x="8245421" y="4220005"/>
            <a:ext cx="3011047" cy="369332"/>
          </a:xfrm>
          <a:prstGeom prst="rect">
            <a:avLst/>
          </a:prstGeom>
          <a:noFill/>
        </p:spPr>
        <p:txBody>
          <a:bodyPr wrap="square">
            <a:spAutoFit/>
          </a:bodyPr>
          <a:lstStyle/>
          <a:p>
            <a:r>
              <a:rPr lang="zh-TW" altLang="en-US" dirty="0"/>
              <a:t>事件根因清除 回復正常運作</a:t>
            </a:r>
          </a:p>
        </p:txBody>
      </p:sp>
      <p:sp>
        <p:nvSpPr>
          <p:cNvPr id="34" name="箭號: 向右 33">
            <a:extLst>
              <a:ext uri="{FF2B5EF4-FFF2-40B4-BE49-F238E27FC236}">
                <a16:creationId xmlns:a16="http://schemas.microsoft.com/office/drawing/2014/main" id="{183517E3-F5FA-41D1-AAF3-6753D82C4EC4}"/>
              </a:ext>
            </a:extLst>
          </p:cNvPr>
          <p:cNvSpPr/>
          <p:nvPr/>
        </p:nvSpPr>
        <p:spPr>
          <a:xfrm rot="3241023">
            <a:off x="8298780" y="5463870"/>
            <a:ext cx="855061" cy="5677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45A0A75B-74EC-4F94-8940-695406D99CAB}"/>
              </a:ext>
            </a:extLst>
          </p:cNvPr>
          <p:cNvSpPr txBox="1"/>
          <p:nvPr/>
        </p:nvSpPr>
        <p:spPr>
          <a:xfrm>
            <a:off x="9207200" y="5563062"/>
            <a:ext cx="1667312" cy="369332"/>
          </a:xfrm>
          <a:prstGeom prst="rect">
            <a:avLst/>
          </a:prstGeom>
          <a:noFill/>
        </p:spPr>
        <p:txBody>
          <a:bodyPr wrap="square">
            <a:spAutoFit/>
          </a:bodyPr>
          <a:lstStyle/>
          <a:p>
            <a:r>
              <a:rPr lang="zh-TW" altLang="en-US" dirty="0"/>
              <a:t>事件處理完畢</a:t>
            </a:r>
          </a:p>
        </p:txBody>
      </p:sp>
      <p:sp>
        <p:nvSpPr>
          <p:cNvPr id="38" name="文字方塊 37">
            <a:extLst>
              <a:ext uri="{FF2B5EF4-FFF2-40B4-BE49-F238E27FC236}">
                <a16:creationId xmlns:a16="http://schemas.microsoft.com/office/drawing/2014/main" id="{48A84D6E-9BEC-490E-B2D0-5921240E73E2}"/>
              </a:ext>
            </a:extLst>
          </p:cNvPr>
          <p:cNvSpPr txBox="1"/>
          <p:nvPr/>
        </p:nvSpPr>
        <p:spPr>
          <a:xfrm>
            <a:off x="211213" y="4964113"/>
            <a:ext cx="4593897" cy="1569660"/>
          </a:xfrm>
          <a:prstGeom prst="rect">
            <a:avLst/>
          </a:prstGeom>
          <a:noFill/>
        </p:spPr>
        <p:txBody>
          <a:bodyPr wrap="square">
            <a:spAutoFit/>
          </a:bodyPr>
          <a:lstStyle/>
          <a:p>
            <a:r>
              <a:rPr lang="zh-TW" altLang="en-US" sz="1600" dirty="0"/>
              <a:t>此四個階段需要持續進行，</a:t>
            </a:r>
            <a:r>
              <a:rPr lang="zh-TW" altLang="en-US" sz="1600" b="1" dirty="0">
                <a:solidFill>
                  <a:srgbClr val="FF0000"/>
                </a:solidFill>
                <a:effectLst>
                  <a:outerShdw blurRad="38100" dist="38100" dir="2700000" algn="tl">
                    <a:srgbClr val="000000">
                      <a:alpha val="43137"/>
                    </a:srgbClr>
                  </a:outerShdw>
                </a:effectLst>
              </a:rPr>
              <a:t>不能略過</a:t>
            </a:r>
            <a:r>
              <a:rPr lang="zh-TW" altLang="en-US" sz="1600" dirty="0"/>
              <a:t>任何的階段，或是貿然的停止。當然當各階段間的互動關聯也具備相當的彈性，例如當正在進行復原工作的時候，駭客 又再次趁機而入，我們就需再次進行封鎖相關工作，接著再次進行根除作業，最後 再重新完成復原作業</a:t>
            </a:r>
          </a:p>
        </p:txBody>
      </p:sp>
    </p:spTree>
    <p:extLst>
      <p:ext uri="{BB962C8B-B14F-4D97-AF65-F5344CB8AC3E}">
        <p14:creationId xmlns:p14="http://schemas.microsoft.com/office/powerpoint/2010/main" val="1743153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D6F15D-B517-4E03-9EDF-2B6A669F5353}"/>
              </a:ext>
            </a:extLst>
          </p:cNvPr>
          <p:cNvSpPr>
            <a:spLocks noGrp="1"/>
          </p:cNvSpPr>
          <p:nvPr>
            <p:ph type="title"/>
          </p:nvPr>
        </p:nvSpPr>
        <p:spPr/>
        <p:txBody>
          <a:bodyPr/>
          <a:lstStyle/>
          <a:p>
            <a:r>
              <a:rPr lang="en-US" altLang="zh-TW" dirty="0"/>
              <a:t>I. </a:t>
            </a:r>
            <a:r>
              <a:rPr lang="zh-TW" altLang="en-US" dirty="0"/>
              <a:t>準備階段</a:t>
            </a:r>
            <a:r>
              <a:rPr lang="en-US" altLang="zh-TW" dirty="0"/>
              <a:t>(Preparation)</a:t>
            </a:r>
            <a:endParaRPr lang="zh-TW" altLang="en-US" dirty="0"/>
          </a:p>
        </p:txBody>
      </p:sp>
      <p:sp>
        <p:nvSpPr>
          <p:cNvPr id="5" name="內容版面配置區 4">
            <a:extLst>
              <a:ext uri="{FF2B5EF4-FFF2-40B4-BE49-F238E27FC236}">
                <a16:creationId xmlns:a16="http://schemas.microsoft.com/office/drawing/2014/main" id="{DA8C27E3-F02D-4DF1-87D5-8B9C3139CC38}"/>
              </a:ext>
            </a:extLst>
          </p:cNvPr>
          <p:cNvSpPr>
            <a:spLocks noGrp="1"/>
          </p:cNvSpPr>
          <p:nvPr>
            <p:ph idx="1"/>
          </p:nvPr>
        </p:nvSpPr>
        <p:spPr>
          <a:xfrm>
            <a:off x="838200" y="1825625"/>
            <a:ext cx="2643231" cy="369332"/>
          </a:xfrm>
        </p:spPr>
        <p:txBody>
          <a:bodyPr>
            <a:normAutofit/>
          </a:bodyPr>
          <a:lstStyle/>
          <a:p>
            <a:r>
              <a:rPr lang="zh-TW" altLang="en-US" sz="2000" dirty="0"/>
              <a:t>準備階段項目包含： </a:t>
            </a:r>
          </a:p>
        </p:txBody>
      </p:sp>
      <p:sp>
        <p:nvSpPr>
          <p:cNvPr id="7" name="文字方塊 6">
            <a:extLst>
              <a:ext uri="{FF2B5EF4-FFF2-40B4-BE49-F238E27FC236}">
                <a16:creationId xmlns:a16="http://schemas.microsoft.com/office/drawing/2014/main" id="{8DF62583-AF71-41FD-A399-67685917E4F5}"/>
              </a:ext>
            </a:extLst>
          </p:cNvPr>
          <p:cNvSpPr txBox="1"/>
          <p:nvPr/>
        </p:nvSpPr>
        <p:spPr>
          <a:xfrm>
            <a:off x="838200" y="1321356"/>
            <a:ext cx="6094602" cy="369332"/>
          </a:xfrm>
          <a:prstGeom prst="rect">
            <a:avLst/>
          </a:prstGeom>
          <a:noFill/>
        </p:spPr>
        <p:txBody>
          <a:bodyPr wrap="square">
            <a:spAutoFit/>
          </a:bodyPr>
          <a:lstStyle/>
          <a:p>
            <a:pPr marL="0" indent="0">
              <a:buNone/>
            </a:pPr>
            <a:r>
              <a:rPr lang="zh-TW" altLang="en-US" dirty="0"/>
              <a:t>使團隊將事情準備妥當，以能進行事件處理 </a:t>
            </a:r>
          </a:p>
        </p:txBody>
      </p:sp>
      <p:sp>
        <p:nvSpPr>
          <p:cNvPr id="11" name="文字方塊 10">
            <a:extLst>
              <a:ext uri="{FF2B5EF4-FFF2-40B4-BE49-F238E27FC236}">
                <a16:creationId xmlns:a16="http://schemas.microsoft.com/office/drawing/2014/main" id="{33635D60-D1ED-402C-87BE-4086A71F118A}"/>
              </a:ext>
            </a:extLst>
          </p:cNvPr>
          <p:cNvSpPr txBox="1"/>
          <p:nvPr/>
        </p:nvSpPr>
        <p:spPr>
          <a:xfrm>
            <a:off x="1176556" y="2469719"/>
            <a:ext cx="4044345" cy="3416320"/>
          </a:xfrm>
          <a:prstGeom prst="rect">
            <a:avLst/>
          </a:prstGeom>
          <a:noFill/>
        </p:spPr>
        <p:txBody>
          <a:bodyPr wrap="square">
            <a:spAutoFit/>
          </a:bodyPr>
          <a:lstStyle/>
          <a:p>
            <a:pPr marL="342900" indent="-342900">
              <a:buFont typeface="Arial" panose="020B0604020202020204" pitchFamily="34" charset="0"/>
              <a:buChar char="•"/>
            </a:pPr>
            <a:r>
              <a:rPr lang="zh-TW" altLang="en-US" sz="2400" dirty="0"/>
              <a:t>聯繫方式</a:t>
            </a:r>
          </a:p>
          <a:p>
            <a:pPr marL="342900" indent="-342900">
              <a:buFont typeface="Arial" panose="020B0604020202020204" pitchFamily="34" charset="0"/>
              <a:buChar char="•"/>
            </a:pPr>
            <a:r>
              <a:rPr lang="zh-TW" altLang="en-US" sz="2400" dirty="0"/>
              <a:t>事件報告機制</a:t>
            </a:r>
          </a:p>
          <a:p>
            <a:pPr marL="342900" indent="-342900">
              <a:buFont typeface="Arial" panose="020B0604020202020204" pitchFamily="34" charset="0"/>
              <a:buChar char="•"/>
            </a:pPr>
            <a:r>
              <a:rPr lang="zh-TW" altLang="en-US" sz="2400" dirty="0"/>
              <a:t>議題追蹤系統</a:t>
            </a:r>
          </a:p>
          <a:p>
            <a:pPr marL="342900" indent="-342900">
              <a:buFont typeface="Arial" panose="020B0604020202020204" pitchFamily="34" charset="0"/>
              <a:buChar char="•"/>
            </a:pPr>
            <a:r>
              <a:rPr lang="zh-TW" altLang="en-US" sz="2400" dirty="0"/>
              <a:t>軟體</a:t>
            </a:r>
            <a:r>
              <a:rPr lang="en-US" altLang="zh-TW" sz="2400" dirty="0"/>
              <a:t>/</a:t>
            </a:r>
            <a:r>
              <a:rPr lang="zh-TW" altLang="en-US" sz="2400" dirty="0"/>
              <a:t>硬體</a:t>
            </a:r>
          </a:p>
          <a:p>
            <a:pPr marL="342900" indent="-342900">
              <a:buFont typeface="Arial" panose="020B0604020202020204" pitchFamily="34" charset="0"/>
              <a:buChar char="•"/>
            </a:pPr>
            <a:r>
              <a:rPr lang="zh-TW" altLang="en-US" sz="2400" dirty="0"/>
              <a:t>智慧型手機</a:t>
            </a:r>
          </a:p>
          <a:p>
            <a:pPr marL="342900" indent="-342900">
              <a:buFont typeface="Arial" panose="020B0604020202020204" pitchFamily="34" charset="0"/>
              <a:buChar char="•"/>
            </a:pPr>
            <a:r>
              <a:rPr lang="zh-TW" altLang="en-US" sz="2400" dirty="0"/>
              <a:t>加密軟體</a:t>
            </a:r>
            <a:endParaRPr lang="en-US" altLang="zh-TW" sz="2400" dirty="0"/>
          </a:p>
          <a:p>
            <a:pPr marL="342900" indent="-342900">
              <a:buFont typeface="Arial" panose="020B0604020202020204" pitchFamily="34" charset="0"/>
              <a:buChar char="•"/>
            </a:pPr>
            <a:r>
              <a:rPr lang="zh-TW" altLang="en-US" sz="2400" dirty="0"/>
              <a:t>討論室</a:t>
            </a:r>
            <a:endParaRPr lang="en-US" altLang="zh-TW" sz="2400" dirty="0"/>
          </a:p>
          <a:p>
            <a:pPr marL="342900" indent="-342900">
              <a:buFont typeface="Arial" panose="020B0604020202020204" pitchFamily="34" charset="0"/>
              <a:buChar char="•"/>
            </a:pPr>
            <a:r>
              <a:rPr lang="zh-TW" altLang="en-US" sz="2400" dirty="0"/>
              <a:t>安全的儲存設備</a:t>
            </a:r>
            <a:endParaRPr lang="en-US" altLang="zh-TW" sz="2400" dirty="0"/>
          </a:p>
          <a:p>
            <a:pPr marL="342900" indent="-342900">
              <a:buFont typeface="Arial" panose="020B0604020202020204" pitchFamily="34" charset="0"/>
              <a:buChar char="•"/>
            </a:pPr>
            <a:r>
              <a:rPr lang="zh-TW" altLang="en-US" sz="2400" dirty="0"/>
              <a:t>數位鑑識工作站</a:t>
            </a:r>
            <a:r>
              <a:rPr lang="en-US" altLang="zh-TW" sz="2400" dirty="0"/>
              <a:t>/</a:t>
            </a:r>
            <a:r>
              <a:rPr lang="zh-TW" altLang="en-US" sz="2400" dirty="0"/>
              <a:t>備份設備</a:t>
            </a:r>
          </a:p>
        </p:txBody>
      </p:sp>
      <p:sp>
        <p:nvSpPr>
          <p:cNvPr id="19" name="文字方塊 18">
            <a:extLst>
              <a:ext uri="{FF2B5EF4-FFF2-40B4-BE49-F238E27FC236}">
                <a16:creationId xmlns:a16="http://schemas.microsoft.com/office/drawing/2014/main" id="{CA8B1A09-FF7B-41EB-9FAB-28B97D5841C6}"/>
              </a:ext>
            </a:extLst>
          </p:cNvPr>
          <p:cNvSpPr txBox="1"/>
          <p:nvPr/>
        </p:nvSpPr>
        <p:spPr>
          <a:xfrm>
            <a:off x="5689833" y="2469719"/>
            <a:ext cx="5663967" cy="3416320"/>
          </a:xfrm>
          <a:prstGeom prst="rect">
            <a:avLst/>
          </a:prstGeom>
          <a:noFill/>
        </p:spPr>
        <p:txBody>
          <a:bodyPr wrap="square">
            <a:spAutoFit/>
          </a:bodyPr>
          <a:lstStyle/>
          <a:p>
            <a:pPr marL="342900" indent="-342900">
              <a:buFont typeface="Arial" panose="020B0604020202020204" pitchFamily="34" charset="0"/>
              <a:buChar char="•"/>
            </a:pPr>
            <a:r>
              <a:rPr lang="zh-TW" altLang="en-US" sz="2400" dirty="0"/>
              <a:t>筆記型電腦</a:t>
            </a:r>
          </a:p>
          <a:p>
            <a:pPr marL="342900" indent="-342900">
              <a:buFont typeface="Arial" panose="020B0604020202020204" pitchFamily="34" charset="0"/>
              <a:buChar char="•"/>
            </a:pPr>
            <a:r>
              <a:rPr lang="zh-TW" altLang="en-US" sz="2400" dirty="0"/>
              <a:t>備用工作站、伺服器、網路設備</a:t>
            </a:r>
          </a:p>
          <a:p>
            <a:pPr marL="342900" indent="-342900">
              <a:buFont typeface="Arial" panose="020B0604020202020204" pitchFamily="34" charset="0"/>
              <a:buChar char="•"/>
            </a:pPr>
            <a:r>
              <a:rPr lang="zh-TW" altLang="en-US" sz="2400" dirty="0"/>
              <a:t>乾淨的可移除式媒體</a:t>
            </a:r>
          </a:p>
          <a:p>
            <a:pPr marL="342900" indent="-342900">
              <a:buFont typeface="Arial" panose="020B0604020202020204" pitchFamily="34" charset="0"/>
              <a:buChar char="•"/>
            </a:pPr>
            <a:r>
              <a:rPr lang="zh-TW" altLang="en-US" sz="2400" dirty="0"/>
              <a:t>攜帶式印表機</a:t>
            </a:r>
          </a:p>
          <a:p>
            <a:pPr marL="342900" indent="-342900">
              <a:buFont typeface="Arial" panose="020B0604020202020204" pitchFamily="34" charset="0"/>
              <a:buChar char="•"/>
            </a:pPr>
            <a:r>
              <a:rPr lang="zh-TW" altLang="en-US" sz="2400" dirty="0"/>
              <a:t>封包側錄分析設備</a:t>
            </a:r>
          </a:p>
          <a:p>
            <a:pPr marL="342900" indent="-342900">
              <a:buFont typeface="Arial" panose="020B0604020202020204" pitchFamily="34" charset="0"/>
              <a:buChar char="•"/>
            </a:pPr>
            <a:r>
              <a:rPr lang="zh-TW" altLang="en-US" sz="2400" dirty="0"/>
              <a:t>數位鑑識軟體</a:t>
            </a:r>
          </a:p>
          <a:p>
            <a:pPr marL="342900" indent="-342900">
              <a:buFont typeface="Arial" panose="020B0604020202020204" pitchFamily="34" charset="0"/>
              <a:buChar char="•"/>
            </a:pPr>
            <a:r>
              <a:rPr lang="zh-TW" altLang="en-US" sz="2400" dirty="0"/>
              <a:t>證據蒐集配件</a:t>
            </a:r>
          </a:p>
          <a:p>
            <a:pPr marL="342900" indent="-342900">
              <a:buFont typeface="Arial" panose="020B0604020202020204" pitchFamily="34" charset="0"/>
              <a:buChar char="•"/>
            </a:pPr>
            <a:r>
              <a:rPr lang="zh-TW" altLang="en-US" sz="2400" dirty="0"/>
              <a:t>服務埠列表</a:t>
            </a:r>
          </a:p>
          <a:p>
            <a:pPr marL="342900" indent="-342900">
              <a:buFont typeface="Arial" panose="020B0604020202020204" pitchFamily="34" charset="0"/>
              <a:buChar char="•"/>
            </a:pPr>
            <a:r>
              <a:rPr lang="zh-TW" altLang="en-US" sz="2400" dirty="0"/>
              <a:t>乾淨的作業系統或應用系統映像檔</a:t>
            </a:r>
          </a:p>
        </p:txBody>
      </p:sp>
    </p:spTree>
    <p:extLst>
      <p:ext uri="{BB962C8B-B14F-4D97-AF65-F5344CB8AC3E}">
        <p14:creationId xmlns:p14="http://schemas.microsoft.com/office/powerpoint/2010/main" val="3107252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30B6BC-51DC-4E60-9D09-9C0024700CDA}"/>
              </a:ext>
            </a:extLst>
          </p:cNvPr>
          <p:cNvSpPr>
            <a:spLocks noGrp="1"/>
          </p:cNvSpPr>
          <p:nvPr>
            <p:ph type="title"/>
          </p:nvPr>
        </p:nvSpPr>
        <p:spPr/>
        <p:txBody>
          <a:bodyPr/>
          <a:lstStyle/>
          <a:p>
            <a:r>
              <a:rPr lang="en-US" altLang="zh-TW" dirty="0"/>
              <a:t>II. </a:t>
            </a:r>
            <a:r>
              <a:rPr lang="zh-TW" altLang="en-US" dirty="0"/>
              <a:t>偵測與分析階段</a:t>
            </a:r>
            <a:r>
              <a:rPr lang="en-US" altLang="zh-TW" dirty="0"/>
              <a:t>(Detection and Analysis)</a:t>
            </a:r>
            <a:endParaRPr lang="zh-TW" altLang="en-US" dirty="0"/>
          </a:p>
        </p:txBody>
      </p:sp>
      <p:sp>
        <p:nvSpPr>
          <p:cNvPr id="3" name="內容版面配置區 2">
            <a:extLst>
              <a:ext uri="{FF2B5EF4-FFF2-40B4-BE49-F238E27FC236}">
                <a16:creationId xmlns:a16="http://schemas.microsoft.com/office/drawing/2014/main" id="{1DAEC540-FAE9-4650-9D23-555B3FDAA9EF}"/>
              </a:ext>
            </a:extLst>
          </p:cNvPr>
          <p:cNvSpPr>
            <a:spLocks noGrp="1"/>
          </p:cNvSpPr>
          <p:nvPr>
            <p:ph idx="1"/>
          </p:nvPr>
        </p:nvSpPr>
        <p:spPr>
          <a:xfrm>
            <a:off x="838200" y="1472881"/>
            <a:ext cx="10515600" cy="5389620"/>
          </a:xfrm>
        </p:spPr>
        <p:txBody>
          <a:bodyPr>
            <a:normAutofit/>
          </a:bodyPr>
          <a:lstStyle/>
          <a:p>
            <a:r>
              <a:rPr lang="zh-TW" altLang="en-US" dirty="0"/>
              <a:t>目的：</a:t>
            </a:r>
            <a:endParaRPr lang="en-US" altLang="zh-TW" dirty="0"/>
          </a:p>
          <a:p>
            <a:pPr marL="0" indent="0">
              <a:buNone/>
            </a:pPr>
            <a:r>
              <a:rPr lang="zh-TW" altLang="en-US" sz="1600" dirty="0"/>
              <a:t>蒐集並分析資安事件</a:t>
            </a:r>
            <a:r>
              <a:rPr lang="en-US" altLang="zh-TW" sz="1600" dirty="0"/>
              <a:t>(Event)</a:t>
            </a:r>
            <a:r>
              <a:rPr lang="zh-TW" altLang="en-US" sz="1600" dirty="0"/>
              <a:t>，判斷是否為 一個資安事件</a:t>
            </a:r>
            <a:r>
              <a:rPr lang="en-US" altLang="zh-TW" sz="1600" dirty="0"/>
              <a:t>(Incident) </a:t>
            </a:r>
          </a:p>
          <a:p>
            <a:r>
              <a:rPr lang="zh-TW" altLang="en-US" dirty="0"/>
              <a:t>思考：一棟裝有火災警報器的建築物 </a:t>
            </a:r>
            <a:endParaRPr lang="en-US" altLang="zh-TW" dirty="0"/>
          </a:p>
          <a:p>
            <a:pPr marL="0" indent="0">
              <a:buNone/>
            </a:pPr>
            <a:r>
              <a:rPr lang="zh-TW" altLang="en-US" sz="1600" dirty="0"/>
              <a:t>誰被授權啟動火災警報開關</a:t>
            </a:r>
            <a:r>
              <a:rPr lang="en-US" altLang="zh-TW" sz="1600" dirty="0"/>
              <a:t>? </a:t>
            </a:r>
          </a:p>
          <a:p>
            <a:pPr marL="0" indent="0">
              <a:buNone/>
            </a:pPr>
            <a:r>
              <a:rPr lang="zh-TW" altLang="en-US" sz="1600" dirty="0"/>
              <a:t>誰被授權決定是否安全無虞，可以重新回到建築物</a:t>
            </a:r>
            <a:r>
              <a:rPr lang="en-US" altLang="zh-TW" sz="1600" dirty="0"/>
              <a:t>? </a:t>
            </a:r>
          </a:p>
          <a:p>
            <a:r>
              <a:rPr lang="zh-TW" altLang="en-US" dirty="0"/>
              <a:t>可能攻擊來源 </a:t>
            </a:r>
            <a:endParaRPr lang="en-US" altLang="zh-TW" dirty="0"/>
          </a:p>
          <a:p>
            <a:pPr marL="0" indent="0">
              <a:buNone/>
            </a:pPr>
            <a:r>
              <a:rPr lang="zh-TW" altLang="en-US" sz="1600" dirty="0"/>
              <a:t>外部</a:t>
            </a:r>
            <a:r>
              <a:rPr lang="en-US" altLang="zh-TW" sz="1600" dirty="0"/>
              <a:t>/</a:t>
            </a:r>
            <a:r>
              <a:rPr lang="zh-TW" altLang="en-US" sz="1600" dirty="0"/>
              <a:t>可移動式媒體 </a:t>
            </a:r>
            <a:r>
              <a:rPr lang="en-US" altLang="zh-TW" sz="1600" dirty="0"/>
              <a:t>EX</a:t>
            </a:r>
            <a:r>
              <a:rPr lang="zh-TW" altLang="en-US" sz="1600" dirty="0"/>
              <a:t> </a:t>
            </a:r>
            <a:r>
              <a:rPr lang="en-US" altLang="zh-TW" sz="1600" dirty="0"/>
              <a:t>:</a:t>
            </a:r>
            <a:r>
              <a:rPr lang="zh-TW" altLang="en-US" sz="1600" dirty="0"/>
              <a:t> 一個受惡意程式感染的</a:t>
            </a:r>
            <a:r>
              <a:rPr lang="en-US" altLang="zh-TW" sz="1600" dirty="0"/>
              <a:t>USB</a:t>
            </a:r>
            <a:r>
              <a:rPr lang="zh-TW" altLang="en-US" sz="1600" dirty="0"/>
              <a:t>的攻擊</a:t>
            </a:r>
            <a:endParaRPr lang="en-US" altLang="zh-TW" sz="1600" dirty="0"/>
          </a:p>
          <a:p>
            <a:pPr marL="0" indent="0">
              <a:buNone/>
            </a:pPr>
            <a:r>
              <a:rPr lang="zh-TW" altLang="en-US" sz="1600" dirty="0"/>
              <a:t>消耗資源  </a:t>
            </a:r>
            <a:r>
              <a:rPr lang="en-US" altLang="zh-TW" sz="1600" dirty="0"/>
              <a:t>EX</a:t>
            </a:r>
            <a:r>
              <a:rPr lang="zh-TW" altLang="en-US" sz="1600" dirty="0"/>
              <a:t>：</a:t>
            </a:r>
            <a:r>
              <a:rPr lang="en-US" altLang="zh-TW" sz="1600" dirty="0"/>
              <a:t>DDoS</a:t>
            </a:r>
            <a:r>
              <a:rPr lang="zh-TW" altLang="en-US" sz="1600" dirty="0"/>
              <a:t>攻擊、密碼的暴力破解攻擊</a:t>
            </a:r>
            <a:endParaRPr lang="en-US" altLang="zh-TW" sz="1600" dirty="0"/>
          </a:p>
          <a:p>
            <a:pPr marL="0" indent="0">
              <a:buNone/>
            </a:pPr>
            <a:r>
              <a:rPr lang="zh-TW" altLang="en-US" sz="1600" dirty="0"/>
              <a:t>網站 </a:t>
            </a:r>
            <a:r>
              <a:rPr lang="en-US" altLang="zh-TW" sz="1600" dirty="0"/>
              <a:t>EX : </a:t>
            </a:r>
            <a:r>
              <a:rPr lang="zh-TW" altLang="en-US" sz="1600" dirty="0"/>
              <a:t>跨站腳本攻擊</a:t>
            </a:r>
            <a:endParaRPr lang="en-US" altLang="zh-TW" sz="1600" dirty="0"/>
          </a:p>
          <a:p>
            <a:pPr marL="0" indent="0">
              <a:buNone/>
            </a:pPr>
            <a:r>
              <a:rPr lang="zh-TW" altLang="en-US" sz="1600" dirty="0"/>
              <a:t>電子郵件 </a:t>
            </a:r>
            <a:r>
              <a:rPr lang="en-US" altLang="zh-TW" sz="1600" dirty="0"/>
              <a:t>EX :</a:t>
            </a:r>
            <a:r>
              <a:rPr lang="zh-TW" altLang="en-US" sz="1600" dirty="0"/>
              <a:t>電子郵件社交工程攻擊</a:t>
            </a:r>
            <a:endParaRPr lang="en-US" altLang="zh-TW" sz="1600" dirty="0"/>
          </a:p>
          <a:p>
            <a:pPr marL="0" indent="0">
              <a:buNone/>
            </a:pPr>
            <a:r>
              <a:rPr lang="zh-TW" altLang="en-US" sz="1600" dirty="0"/>
              <a:t>偽裝 </a:t>
            </a:r>
            <a:r>
              <a:rPr lang="en-US" altLang="zh-TW" sz="1600" dirty="0"/>
              <a:t>EX : </a:t>
            </a:r>
            <a:r>
              <a:rPr lang="zh-TW" altLang="en-US" sz="1600" dirty="0"/>
              <a:t>中間人攻擊、惡意的無線存取點</a:t>
            </a:r>
            <a:endParaRPr lang="en-US" altLang="zh-TW" sz="1600" dirty="0"/>
          </a:p>
          <a:p>
            <a:pPr marL="0" indent="0">
              <a:buNone/>
            </a:pPr>
            <a:r>
              <a:rPr lang="zh-TW" altLang="en-US" sz="1600" dirty="0"/>
              <a:t>不當使用 </a:t>
            </a:r>
            <a:r>
              <a:rPr lang="en-US" altLang="zh-TW" sz="1600" dirty="0"/>
              <a:t>EX :</a:t>
            </a:r>
            <a:r>
              <a:rPr lang="zh-TW" altLang="en-US" sz="1600" dirty="0"/>
              <a:t>用戶安裝檔案分享軟體而導致敏感的資料遺失</a:t>
            </a:r>
            <a:endParaRPr lang="en-US" altLang="zh-TW" sz="1600" dirty="0"/>
          </a:p>
          <a:p>
            <a:pPr marL="0" indent="0">
              <a:buNone/>
            </a:pPr>
            <a:r>
              <a:rPr lang="zh-TW" altLang="en-US" sz="1600" dirty="0"/>
              <a:t>設備的偷竊或遺失 </a:t>
            </a:r>
            <a:r>
              <a:rPr lang="en-US" altLang="zh-TW" sz="1600" dirty="0"/>
              <a:t>EX : </a:t>
            </a:r>
            <a:r>
              <a:rPr lang="zh-TW" altLang="en-US" sz="1600" dirty="0"/>
              <a:t>組織的筆電、智慧型手機或認證的</a:t>
            </a:r>
            <a:r>
              <a:rPr lang="en-US" altLang="zh-TW" sz="1600" dirty="0"/>
              <a:t>token</a:t>
            </a:r>
            <a:r>
              <a:rPr lang="zh-TW" altLang="en-US" sz="1600" dirty="0"/>
              <a:t>被偷竊或遺失</a:t>
            </a:r>
          </a:p>
        </p:txBody>
      </p:sp>
    </p:spTree>
    <p:extLst>
      <p:ext uri="{BB962C8B-B14F-4D97-AF65-F5344CB8AC3E}">
        <p14:creationId xmlns:p14="http://schemas.microsoft.com/office/powerpoint/2010/main" val="46588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0AC00A-6AFC-46D6-B1A4-315525DA8596}"/>
              </a:ext>
            </a:extLst>
          </p:cNvPr>
          <p:cNvSpPr>
            <a:spLocks noGrp="1"/>
          </p:cNvSpPr>
          <p:nvPr>
            <p:ph type="title"/>
          </p:nvPr>
        </p:nvSpPr>
        <p:spPr/>
        <p:txBody>
          <a:bodyPr/>
          <a:lstStyle/>
          <a:p>
            <a:r>
              <a:rPr lang="en-US" altLang="zh-TW" dirty="0"/>
              <a:t>II-1. </a:t>
            </a:r>
            <a:r>
              <a:rPr lang="zh-TW" altLang="en-US" dirty="0"/>
              <a:t>什麼情形需要進行事件識別</a:t>
            </a:r>
          </a:p>
        </p:txBody>
      </p:sp>
      <p:sp>
        <p:nvSpPr>
          <p:cNvPr id="3" name="內容版面配置區 2">
            <a:extLst>
              <a:ext uri="{FF2B5EF4-FFF2-40B4-BE49-F238E27FC236}">
                <a16:creationId xmlns:a16="http://schemas.microsoft.com/office/drawing/2014/main" id="{C1ED9F45-FB9D-4E33-BDFC-9CB5D16EF70D}"/>
              </a:ext>
            </a:extLst>
          </p:cNvPr>
          <p:cNvSpPr>
            <a:spLocks noGrp="1"/>
          </p:cNvSpPr>
          <p:nvPr>
            <p:ph idx="1"/>
          </p:nvPr>
        </p:nvSpPr>
        <p:spPr/>
        <p:txBody>
          <a:bodyPr>
            <a:normAutofit/>
          </a:bodyPr>
          <a:lstStyle/>
          <a:p>
            <a:pPr marL="0" indent="0">
              <a:buNone/>
            </a:pPr>
            <a:r>
              <a:rPr lang="en-US" altLang="zh-TW" dirty="0"/>
              <a:t>1. </a:t>
            </a:r>
            <a:r>
              <a:rPr lang="zh-TW" altLang="en-US" dirty="0"/>
              <a:t>網路端防護偵測</a:t>
            </a:r>
            <a:endParaRPr lang="en-US" altLang="zh-TW" dirty="0"/>
          </a:p>
          <a:p>
            <a:r>
              <a:rPr lang="zh-TW" altLang="en-US" sz="1800" dirty="0"/>
              <a:t>識別在網路上發生的徵狀</a:t>
            </a:r>
          </a:p>
          <a:p>
            <a:r>
              <a:rPr lang="en-US" altLang="zh-TW" sz="1800" dirty="0"/>
              <a:t>Firewall</a:t>
            </a:r>
            <a:r>
              <a:rPr lang="zh-TW" altLang="en-US" sz="1800" dirty="0"/>
              <a:t>、</a:t>
            </a:r>
            <a:r>
              <a:rPr lang="en-US" altLang="zh-TW" sz="1800" dirty="0"/>
              <a:t>Router</a:t>
            </a:r>
            <a:r>
              <a:rPr lang="zh-TW" altLang="en-US" sz="1800" dirty="0"/>
              <a:t>、</a:t>
            </a:r>
            <a:r>
              <a:rPr lang="en-US" altLang="zh-TW" sz="1800" dirty="0"/>
              <a:t>Network-Based IDS</a:t>
            </a:r>
            <a:r>
              <a:rPr lang="zh-TW" altLang="en-US" sz="1800" dirty="0"/>
              <a:t>、</a:t>
            </a:r>
            <a:r>
              <a:rPr lang="en-US" altLang="zh-TW" sz="1800" dirty="0"/>
              <a:t>IPS</a:t>
            </a:r>
            <a:r>
              <a:rPr lang="zh-TW" altLang="en-US" sz="1800" dirty="0"/>
              <a:t>、</a:t>
            </a:r>
            <a:r>
              <a:rPr lang="en-US" altLang="zh-TW" sz="1800" dirty="0"/>
              <a:t>DMZ</a:t>
            </a:r>
            <a:r>
              <a:rPr lang="zh-TW" altLang="en-US" sz="1800" dirty="0"/>
              <a:t>系統等</a:t>
            </a:r>
            <a:endParaRPr lang="en-US" altLang="zh-TW" sz="1800" dirty="0"/>
          </a:p>
          <a:p>
            <a:pPr marL="0" indent="0">
              <a:buNone/>
            </a:pPr>
            <a:r>
              <a:rPr lang="en-US" altLang="zh-TW" dirty="0"/>
              <a:t>2. </a:t>
            </a:r>
            <a:r>
              <a:rPr lang="zh-TW" altLang="en-US" dirty="0"/>
              <a:t>主機端防護偵測</a:t>
            </a:r>
            <a:endParaRPr lang="en-US" altLang="zh-TW" dirty="0"/>
          </a:p>
          <a:p>
            <a:r>
              <a:rPr lang="zh-TW" altLang="en-US" sz="1800" dirty="0"/>
              <a:t>識別需進出主機的資料 </a:t>
            </a:r>
            <a:endParaRPr lang="en-US" altLang="zh-TW" sz="1800" dirty="0"/>
          </a:p>
          <a:p>
            <a:r>
              <a:rPr lang="zh-TW" altLang="en-US" sz="1800" dirty="0"/>
              <a:t>個人</a:t>
            </a:r>
            <a:r>
              <a:rPr lang="en-US" altLang="zh-TW" sz="1800" dirty="0"/>
              <a:t>Firewall/IPS</a:t>
            </a:r>
            <a:r>
              <a:rPr lang="zh-TW" altLang="en-US" sz="1800" dirty="0"/>
              <a:t>、主機端</a:t>
            </a:r>
            <a:r>
              <a:rPr lang="en-US" altLang="zh-TW" sz="1800" dirty="0"/>
              <a:t>Firewall</a:t>
            </a:r>
          </a:p>
          <a:p>
            <a:pPr marL="0" indent="0">
              <a:buNone/>
            </a:pPr>
            <a:r>
              <a:rPr lang="en-US" altLang="zh-TW" dirty="0"/>
              <a:t>3. </a:t>
            </a:r>
            <a:r>
              <a:rPr lang="zh-TW" altLang="en-US" dirty="0"/>
              <a:t>系統防護偵測</a:t>
            </a:r>
            <a:endParaRPr lang="en-US" altLang="zh-TW" dirty="0"/>
          </a:p>
          <a:p>
            <a:r>
              <a:rPr lang="zh-TW" altLang="en-US" sz="1800" dirty="0"/>
              <a:t>識別發生在系統上的行為 </a:t>
            </a:r>
            <a:endParaRPr lang="en-US" altLang="zh-TW" sz="1800" dirty="0"/>
          </a:p>
          <a:p>
            <a:r>
              <a:rPr lang="zh-TW" altLang="en-US" sz="1800" dirty="0"/>
              <a:t>防毒軟體、使用者端安全工具、檔案完整性檢查工具、使用者發現的電腦異常行徑等</a:t>
            </a:r>
          </a:p>
        </p:txBody>
      </p:sp>
      <p:pic>
        <p:nvPicPr>
          <p:cNvPr id="4098" name="Picture 2" descr="线描_用电脑的人PNG素材-90设计">
            <a:extLst>
              <a:ext uri="{FF2B5EF4-FFF2-40B4-BE49-F238E27FC236}">
                <a16:creationId xmlns:a16="http://schemas.microsoft.com/office/drawing/2014/main" id="{002C3C3B-66D8-4D46-99C6-FA0FEC427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5972" y="3858936"/>
            <a:ext cx="1690688" cy="1690688"/>
          </a:xfrm>
          <a:prstGeom prst="rect">
            <a:avLst/>
          </a:prstGeom>
          <a:noFill/>
          <a:extLst>
            <a:ext uri="{909E8E84-426E-40DD-AFC4-6F175D3DCCD1}">
              <a14:hiddenFill xmlns:a14="http://schemas.microsoft.com/office/drawing/2010/main">
                <a:solidFill>
                  <a:srgbClr val="FFFFFF"/>
                </a:solidFill>
              </a14:hiddenFill>
            </a:ext>
          </a:extLst>
        </p:spPr>
      </p:pic>
      <p:sp>
        <p:nvSpPr>
          <p:cNvPr id="6" name="箭號: 向右 5">
            <a:extLst>
              <a:ext uri="{FF2B5EF4-FFF2-40B4-BE49-F238E27FC236}">
                <a16:creationId xmlns:a16="http://schemas.microsoft.com/office/drawing/2014/main" id="{2D0E3723-F371-4714-89CF-6D3EA130D72A}"/>
              </a:ext>
            </a:extLst>
          </p:cNvPr>
          <p:cNvSpPr/>
          <p:nvPr/>
        </p:nvSpPr>
        <p:spPr>
          <a:xfrm>
            <a:off x="3984771" y="4479721"/>
            <a:ext cx="5561201" cy="260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100" name="Picture 4">
            <a:extLst>
              <a:ext uri="{FF2B5EF4-FFF2-40B4-BE49-F238E27FC236}">
                <a16:creationId xmlns:a16="http://schemas.microsoft.com/office/drawing/2014/main" id="{1B38444A-3C42-4F47-85CC-A684DBD20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2248" y="2789726"/>
            <a:ext cx="2024412" cy="1069210"/>
          </a:xfrm>
          <a:prstGeom prst="rect">
            <a:avLst/>
          </a:prstGeom>
          <a:noFill/>
          <a:extLst>
            <a:ext uri="{909E8E84-426E-40DD-AFC4-6F175D3DCCD1}">
              <a14:hiddenFill xmlns:a14="http://schemas.microsoft.com/office/drawing/2010/main">
                <a:solidFill>
                  <a:srgbClr val="FFFFFF"/>
                </a:solidFill>
              </a14:hiddenFill>
            </a:ext>
          </a:extLst>
        </p:spPr>
      </p:pic>
      <p:sp>
        <p:nvSpPr>
          <p:cNvPr id="9" name="箭號: 向右 8">
            <a:extLst>
              <a:ext uri="{FF2B5EF4-FFF2-40B4-BE49-F238E27FC236}">
                <a16:creationId xmlns:a16="http://schemas.microsoft.com/office/drawing/2014/main" id="{2673F923-9290-426F-A2D4-ED090A322015}"/>
              </a:ext>
            </a:extLst>
          </p:cNvPr>
          <p:cNvSpPr/>
          <p:nvPr/>
        </p:nvSpPr>
        <p:spPr>
          <a:xfrm>
            <a:off x="3984771" y="3191378"/>
            <a:ext cx="5110338" cy="260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102" name="Picture 6" descr="Attacker photos, royalty-free images, graphics, vectors &amp; videos ...">
            <a:extLst>
              <a:ext uri="{FF2B5EF4-FFF2-40B4-BE49-F238E27FC236}">
                <a16:creationId xmlns:a16="http://schemas.microsoft.com/office/drawing/2014/main" id="{DABBF514-137C-4956-9BE1-194A99B96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6941" y="1308376"/>
            <a:ext cx="1428750" cy="1143000"/>
          </a:xfrm>
          <a:prstGeom prst="rect">
            <a:avLst/>
          </a:prstGeom>
          <a:noFill/>
          <a:extLst>
            <a:ext uri="{909E8E84-426E-40DD-AFC4-6F175D3DCCD1}">
              <a14:hiddenFill xmlns:a14="http://schemas.microsoft.com/office/drawing/2010/main">
                <a:solidFill>
                  <a:srgbClr val="FFFFFF"/>
                </a:solidFill>
              </a14:hiddenFill>
            </a:ext>
          </a:extLst>
        </p:spPr>
      </p:pic>
      <p:sp>
        <p:nvSpPr>
          <p:cNvPr id="11" name="箭號: 向右 10">
            <a:extLst>
              <a:ext uri="{FF2B5EF4-FFF2-40B4-BE49-F238E27FC236}">
                <a16:creationId xmlns:a16="http://schemas.microsoft.com/office/drawing/2014/main" id="{1A2719CE-8A6E-4D68-8B71-D481614298AB}"/>
              </a:ext>
            </a:extLst>
          </p:cNvPr>
          <p:cNvSpPr/>
          <p:nvPr/>
        </p:nvSpPr>
        <p:spPr>
          <a:xfrm>
            <a:off x="4210202" y="1944770"/>
            <a:ext cx="5110338" cy="260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42581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37DDA1-D911-47A7-A733-39D5FF1D076A}"/>
              </a:ext>
            </a:extLst>
          </p:cNvPr>
          <p:cNvSpPr>
            <a:spLocks noGrp="1"/>
          </p:cNvSpPr>
          <p:nvPr>
            <p:ph type="title"/>
          </p:nvPr>
        </p:nvSpPr>
        <p:spPr/>
        <p:txBody>
          <a:bodyPr/>
          <a:lstStyle/>
          <a:p>
            <a:r>
              <a:rPr lang="zh-TW" altLang="en-US" dirty="0"/>
              <a:t>網路端防護偵測</a:t>
            </a:r>
          </a:p>
        </p:txBody>
      </p:sp>
      <p:sp>
        <p:nvSpPr>
          <p:cNvPr id="3" name="內容版面配置區 2">
            <a:extLst>
              <a:ext uri="{FF2B5EF4-FFF2-40B4-BE49-F238E27FC236}">
                <a16:creationId xmlns:a16="http://schemas.microsoft.com/office/drawing/2014/main" id="{B8C82D8E-3E9D-4B56-A52B-2B106C4AA02A}"/>
              </a:ext>
            </a:extLst>
          </p:cNvPr>
          <p:cNvSpPr>
            <a:spLocks noGrp="1"/>
          </p:cNvSpPr>
          <p:nvPr>
            <p:ph idx="1"/>
          </p:nvPr>
        </p:nvSpPr>
        <p:spPr/>
        <p:txBody>
          <a:bodyPr/>
          <a:lstStyle/>
          <a:p>
            <a:pPr marL="0" indent="0">
              <a:buNone/>
            </a:pPr>
            <a:r>
              <a:rPr lang="zh-TW" altLang="en-US" dirty="0"/>
              <a:t>由監測防火牆、路由器或是入侵偵測系統</a:t>
            </a:r>
            <a:r>
              <a:rPr lang="en-US" altLang="zh-TW" dirty="0"/>
              <a:t>/</a:t>
            </a:r>
            <a:r>
              <a:rPr lang="zh-TW" altLang="en-US" dirty="0"/>
              <a:t>入侵防護系統的機制產生的</a:t>
            </a:r>
            <a:r>
              <a:rPr lang="zh-TW" altLang="en-US" b="1" dirty="0">
                <a:solidFill>
                  <a:srgbClr val="FF0000"/>
                </a:solidFill>
                <a:effectLst>
                  <a:outerShdw blurRad="38100" dist="38100" dir="2700000" algn="tl">
                    <a:srgbClr val="000000">
                      <a:alpha val="43137"/>
                    </a:srgbClr>
                  </a:outerShdw>
                </a:effectLst>
              </a:rPr>
              <a:t>日誌檔</a:t>
            </a:r>
            <a:r>
              <a:rPr lang="zh-TW" altLang="en-US" dirty="0"/>
              <a:t>，以及</a:t>
            </a:r>
            <a:r>
              <a:rPr lang="en-US" altLang="zh-TW" b="1" dirty="0">
                <a:solidFill>
                  <a:srgbClr val="FF0000"/>
                </a:solidFill>
                <a:effectLst>
                  <a:outerShdw blurRad="38100" dist="38100" dir="2700000" algn="tl">
                    <a:srgbClr val="000000">
                      <a:alpha val="43137"/>
                    </a:srgbClr>
                  </a:outerShdw>
                </a:effectLst>
              </a:rPr>
              <a:t>DMZ</a:t>
            </a:r>
            <a:r>
              <a:rPr lang="zh-TW" altLang="en-US" b="1" dirty="0">
                <a:solidFill>
                  <a:srgbClr val="FF0000"/>
                </a:solidFill>
                <a:effectLst>
                  <a:outerShdw blurRad="38100" dist="38100" dir="2700000" algn="tl">
                    <a:srgbClr val="000000">
                      <a:alpha val="43137"/>
                    </a:srgbClr>
                  </a:outerShdw>
                </a:effectLst>
              </a:rPr>
              <a:t>相關資訊進行檢視</a:t>
            </a:r>
            <a:r>
              <a:rPr lang="zh-TW" altLang="en-US" dirty="0"/>
              <a:t>。</a:t>
            </a:r>
            <a:endParaRPr lang="en-US" altLang="zh-TW" dirty="0"/>
          </a:p>
          <a:p>
            <a:pPr marL="0" indent="0">
              <a:buNone/>
            </a:pPr>
            <a:r>
              <a:rPr lang="zh-TW" altLang="en-US" dirty="0"/>
              <a:t>這些系統可以讓我們在遭受攻擊階段</a:t>
            </a:r>
            <a:r>
              <a:rPr lang="zh-TW" altLang="en-US" b="1" dirty="0">
                <a:solidFill>
                  <a:srgbClr val="FF0000"/>
                </a:solidFill>
                <a:effectLst>
                  <a:outerShdw blurRad="38100" dist="38100" dir="2700000" algn="tl">
                    <a:srgbClr val="000000">
                      <a:alpha val="43137"/>
                    </a:srgbClr>
                  </a:outerShdw>
                </a:effectLst>
              </a:rPr>
              <a:t>提供早期</a:t>
            </a:r>
            <a:r>
              <a:rPr lang="zh-TW" altLang="en-US" dirty="0"/>
              <a:t>的</a:t>
            </a:r>
            <a:r>
              <a:rPr lang="zh-TW" altLang="en-US" b="1" dirty="0">
                <a:solidFill>
                  <a:srgbClr val="FF0000"/>
                </a:solidFill>
                <a:effectLst>
                  <a:outerShdw blurRad="38100" dist="38100" dir="2700000" algn="tl">
                    <a:srgbClr val="000000">
                      <a:alpha val="43137"/>
                    </a:srgbClr>
                  </a:outerShdw>
                </a:effectLst>
              </a:rPr>
              <a:t>防護預警</a:t>
            </a:r>
            <a:r>
              <a:rPr lang="zh-TW" altLang="en-US" dirty="0"/>
              <a:t>，</a:t>
            </a:r>
            <a:endParaRPr lang="en-US" altLang="zh-TW" dirty="0"/>
          </a:p>
          <a:p>
            <a:pPr marL="0" indent="0">
              <a:buNone/>
            </a:pPr>
            <a:r>
              <a:rPr lang="zh-TW" altLang="en-US" dirty="0"/>
              <a:t>以</a:t>
            </a:r>
            <a:r>
              <a:rPr lang="zh-TW" altLang="en-US" b="1" dirty="0">
                <a:solidFill>
                  <a:srgbClr val="FF0000"/>
                </a:solidFill>
                <a:effectLst>
                  <a:outerShdw blurRad="38100" dist="38100" dir="2700000" algn="tl">
                    <a:srgbClr val="000000">
                      <a:alpha val="43137"/>
                    </a:srgbClr>
                  </a:outerShdw>
                </a:effectLst>
              </a:rPr>
              <a:t>識別</a:t>
            </a:r>
            <a:r>
              <a:rPr lang="zh-TW" altLang="en-US" dirty="0"/>
              <a:t>出來自內部與外部網路的 攻擊。</a:t>
            </a:r>
          </a:p>
        </p:txBody>
      </p:sp>
    </p:spTree>
    <p:extLst>
      <p:ext uri="{BB962C8B-B14F-4D97-AF65-F5344CB8AC3E}">
        <p14:creationId xmlns:p14="http://schemas.microsoft.com/office/powerpoint/2010/main" val="354484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BD1A6D-44AA-4868-AB81-585CA1046DC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76705EC-7C37-433D-BCB6-F891238EBFC7}"/>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BA9F0639-55AF-4DDB-A605-A3271754A31C}"/>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5400" dirty="0"/>
              <a:t>第</a:t>
            </a:r>
            <a:r>
              <a:rPr lang="en-US" altLang="zh-TW" sz="5400" dirty="0"/>
              <a:t>1</a:t>
            </a:r>
            <a:r>
              <a:rPr lang="zh-TW" altLang="en-US" sz="5400" dirty="0"/>
              <a:t>單元 </a:t>
            </a:r>
            <a:endParaRPr lang="en-US" altLang="zh-TW" sz="5400" dirty="0"/>
          </a:p>
          <a:p>
            <a:pPr algn="ctr"/>
            <a:r>
              <a:rPr lang="zh-TW" altLang="en-US" sz="5400" dirty="0"/>
              <a:t>管理議題與相關法規</a:t>
            </a:r>
          </a:p>
        </p:txBody>
      </p:sp>
    </p:spTree>
    <p:extLst>
      <p:ext uri="{BB962C8B-B14F-4D97-AF65-F5344CB8AC3E}">
        <p14:creationId xmlns:p14="http://schemas.microsoft.com/office/powerpoint/2010/main" val="2647632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4B24C7-D077-437C-8271-18001E6534AF}"/>
              </a:ext>
            </a:extLst>
          </p:cNvPr>
          <p:cNvSpPr>
            <a:spLocks noGrp="1"/>
          </p:cNvSpPr>
          <p:nvPr>
            <p:ph type="title"/>
          </p:nvPr>
        </p:nvSpPr>
        <p:spPr/>
        <p:txBody>
          <a:bodyPr/>
          <a:lstStyle/>
          <a:p>
            <a:r>
              <a:rPr lang="zh-TW" altLang="en-US" dirty="0"/>
              <a:t>主機端防護偵測</a:t>
            </a:r>
          </a:p>
        </p:txBody>
      </p:sp>
      <p:sp>
        <p:nvSpPr>
          <p:cNvPr id="3" name="內容版面配置區 2">
            <a:extLst>
              <a:ext uri="{FF2B5EF4-FFF2-40B4-BE49-F238E27FC236}">
                <a16:creationId xmlns:a16="http://schemas.microsoft.com/office/drawing/2014/main" id="{DDCCE990-D3E4-4BE2-8F67-5FD0CF408DB3}"/>
              </a:ext>
            </a:extLst>
          </p:cNvPr>
          <p:cNvSpPr>
            <a:spLocks noGrp="1"/>
          </p:cNvSpPr>
          <p:nvPr>
            <p:ph idx="1"/>
          </p:nvPr>
        </p:nvSpPr>
        <p:spPr/>
        <p:txBody>
          <a:bodyPr/>
          <a:lstStyle/>
          <a:p>
            <a:pPr marL="0" indent="0">
              <a:buNone/>
            </a:pPr>
            <a:r>
              <a:rPr lang="zh-TW" altLang="en-US" dirty="0"/>
              <a:t>監測每個主機系統</a:t>
            </a:r>
            <a:r>
              <a:rPr lang="zh-TW" altLang="en-US" b="1" dirty="0">
                <a:solidFill>
                  <a:srgbClr val="FF0000"/>
                </a:solidFill>
                <a:effectLst>
                  <a:outerShdw blurRad="38100" dist="38100" dir="2700000" algn="tl">
                    <a:srgbClr val="000000">
                      <a:alpha val="43137"/>
                    </a:srgbClr>
                  </a:outerShdw>
                </a:effectLst>
              </a:rPr>
              <a:t>對外聯繫</a:t>
            </a:r>
            <a:r>
              <a:rPr lang="zh-TW" altLang="en-US" dirty="0"/>
              <a:t>的傳輸介面，</a:t>
            </a:r>
            <a:endParaRPr lang="en-US" altLang="zh-TW" dirty="0"/>
          </a:p>
          <a:p>
            <a:pPr marL="0" indent="0">
              <a:buNone/>
            </a:pPr>
            <a:r>
              <a:rPr lang="zh-TW" altLang="en-US" dirty="0"/>
              <a:t>並</a:t>
            </a:r>
            <a:r>
              <a:rPr lang="zh-TW" altLang="en-US" b="1" dirty="0">
                <a:solidFill>
                  <a:srgbClr val="FF0000"/>
                </a:solidFill>
                <a:effectLst>
                  <a:outerShdw blurRad="38100" dist="38100" dir="2700000" algn="tl">
                    <a:srgbClr val="000000">
                      <a:alpha val="43137"/>
                    </a:srgbClr>
                  </a:outerShdw>
                </a:effectLst>
              </a:rPr>
              <a:t>分析</a:t>
            </a:r>
            <a:r>
              <a:rPr lang="zh-TW" altLang="en-US" dirty="0"/>
              <a:t>主機在網路上</a:t>
            </a:r>
            <a:r>
              <a:rPr lang="zh-TW" altLang="en-US" b="1" dirty="0">
                <a:solidFill>
                  <a:srgbClr val="FF0000"/>
                </a:solidFill>
                <a:effectLst>
                  <a:outerShdw blurRad="38100" dist="38100" dir="2700000" algn="tl">
                    <a:srgbClr val="000000">
                      <a:alpha val="43137"/>
                    </a:srgbClr>
                  </a:outerShdw>
                </a:effectLst>
              </a:rPr>
              <a:t>送出與接收</a:t>
            </a:r>
            <a:r>
              <a:rPr lang="zh-TW" altLang="en-US" dirty="0"/>
              <a:t>的資訊。</a:t>
            </a:r>
            <a:endParaRPr lang="en-US" altLang="zh-TW" dirty="0"/>
          </a:p>
          <a:p>
            <a:pPr marL="0" indent="0">
              <a:buNone/>
            </a:pPr>
            <a:endParaRPr lang="en-US" altLang="zh-TW" dirty="0"/>
          </a:p>
          <a:p>
            <a:pPr marL="0" indent="0">
              <a:buNone/>
            </a:pPr>
            <a:r>
              <a:rPr lang="zh-TW" altLang="en-US" dirty="0"/>
              <a:t>透過個人防火牆，以及主機型入侵偵測系統，</a:t>
            </a:r>
            <a:endParaRPr lang="en-US" altLang="zh-TW" dirty="0"/>
          </a:p>
          <a:p>
            <a:pPr marL="0" indent="0">
              <a:buNone/>
            </a:pPr>
            <a:r>
              <a:rPr lang="zh-TW" altLang="en-US" dirty="0"/>
              <a:t>以及本地端的防火牆等工具來 達成。</a:t>
            </a:r>
          </a:p>
        </p:txBody>
      </p:sp>
    </p:spTree>
    <p:extLst>
      <p:ext uri="{BB962C8B-B14F-4D97-AF65-F5344CB8AC3E}">
        <p14:creationId xmlns:p14="http://schemas.microsoft.com/office/powerpoint/2010/main" val="717973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C186C0-98D7-47CA-8A3C-732EE12EC39D}"/>
              </a:ext>
            </a:extLst>
          </p:cNvPr>
          <p:cNvSpPr>
            <a:spLocks noGrp="1"/>
          </p:cNvSpPr>
          <p:nvPr>
            <p:ph type="title"/>
          </p:nvPr>
        </p:nvSpPr>
        <p:spPr/>
        <p:txBody>
          <a:bodyPr/>
          <a:lstStyle/>
          <a:p>
            <a:r>
              <a:rPr lang="zh-TW" altLang="en-US" dirty="0"/>
              <a:t>系統防護偵測</a:t>
            </a:r>
          </a:p>
        </p:txBody>
      </p:sp>
      <p:sp>
        <p:nvSpPr>
          <p:cNvPr id="3" name="內容版面配置區 2">
            <a:extLst>
              <a:ext uri="{FF2B5EF4-FFF2-40B4-BE49-F238E27FC236}">
                <a16:creationId xmlns:a16="http://schemas.microsoft.com/office/drawing/2014/main" id="{63248A1C-C8B2-49A0-8622-DD0E17D2092F}"/>
              </a:ext>
            </a:extLst>
          </p:cNvPr>
          <p:cNvSpPr>
            <a:spLocks noGrp="1"/>
          </p:cNvSpPr>
          <p:nvPr>
            <p:ph idx="1"/>
          </p:nvPr>
        </p:nvSpPr>
        <p:spPr/>
        <p:txBody>
          <a:bodyPr/>
          <a:lstStyle/>
          <a:p>
            <a:pPr marL="0" indent="0">
              <a:buNone/>
            </a:pPr>
            <a:r>
              <a:rPr lang="zh-TW" altLang="en-US" dirty="0"/>
              <a:t>監控主機</a:t>
            </a:r>
            <a:r>
              <a:rPr lang="zh-TW" altLang="en-US" b="1" dirty="0">
                <a:solidFill>
                  <a:srgbClr val="FF0000"/>
                </a:solidFill>
                <a:effectLst>
                  <a:outerShdw blurRad="38100" dist="38100" dir="2700000" algn="tl">
                    <a:srgbClr val="000000">
                      <a:alpha val="43137"/>
                    </a:srgbClr>
                  </a:outerShdw>
                </a:effectLst>
              </a:rPr>
              <a:t>系統本身</a:t>
            </a:r>
            <a:r>
              <a:rPr lang="zh-TW" altLang="en-US" dirty="0"/>
              <a:t>的行為，</a:t>
            </a:r>
            <a:endParaRPr lang="en-US" altLang="zh-TW" dirty="0"/>
          </a:p>
          <a:p>
            <a:pPr marL="0" indent="0">
              <a:buNone/>
            </a:pPr>
            <a:r>
              <a:rPr lang="zh-TW" altLang="en-US" dirty="0"/>
              <a:t>透過</a:t>
            </a:r>
            <a:r>
              <a:rPr lang="zh-TW" altLang="en-US" b="1" dirty="0">
                <a:solidFill>
                  <a:srgbClr val="FF0000"/>
                </a:solidFill>
                <a:effectLst>
                  <a:outerShdw blurRad="38100" dist="38100" dir="2700000" algn="tl">
                    <a:srgbClr val="000000">
                      <a:alpha val="43137"/>
                    </a:srgbClr>
                  </a:outerShdw>
                </a:effectLst>
              </a:rPr>
              <a:t>防毒軟體</a:t>
            </a:r>
            <a:r>
              <a:rPr lang="zh-TW" altLang="en-US" dirty="0"/>
              <a:t>或是</a:t>
            </a:r>
            <a:r>
              <a:rPr lang="zh-TW" altLang="en-US" b="1" dirty="0">
                <a:solidFill>
                  <a:srgbClr val="FF0000"/>
                </a:solidFill>
                <a:effectLst>
                  <a:outerShdw blurRad="38100" dist="38100" dir="2700000" algn="tl">
                    <a:srgbClr val="000000">
                      <a:alpha val="43137"/>
                    </a:srgbClr>
                  </a:outerShdw>
                </a:effectLst>
              </a:rPr>
              <a:t>檔案完整性檢測工具</a:t>
            </a:r>
            <a:r>
              <a:rPr lang="zh-TW" altLang="en-US" dirty="0"/>
              <a:t>，</a:t>
            </a:r>
            <a:endParaRPr lang="en-US" altLang="zh-TW" dirty="0"/>
          </a:p>
          <a:p>
            <a:pPr marL="0" indent="0">
              <a:buNone/>
            </a:pPr>
            <a:r>
              <a:rPr lang="zh-TW" altLang="en-US" dirty="0"/>
              <a:t>以及</a:t>
            </a:r>
            <a:r>
              <a:rPr lang="zh-TW" altLang="en-US" b="1" dirty="0">
                <a:solidFill>
                  <a:srgbClr val="FF0000"/>
                </a:solidFill>
                <a:effectLst>
                  <a:outerShdw blurRad="38100" dist="38100" dir="2700000" algn="tl">
                    <a:srgbClr val="000000">
                      <a:alpha val="43137"/>
                    </a:srgbClr>
                  </a:outerShdw>
                </a:effectLst>
              </a:rPr>
              <a:t>端點安全檢測軟體</a:t>
            </a:r>
            <a:r>
              <a:rPr lang="zh-TW" altLang="en-US" dirty="0"/>
              <a:t>，我們可以進行系統</a:t>
            </a:r>
            <a:r>
              <a:rPr lang="zh-TW" altLang="en-US" b="1" dirty="0">
                <a:solidFill>
                  <a:srgbClr val="FF0000"/>
                </a:solidFill>
                <a:effectLst>
                  <a:outerShdw blurRad="38100" dist="38100" dir="2700000" algn="tl">
                    <a:srgbClr val="000000">
                      <a:alpha val="43137"/>
                    </a:srgbClr>
                  </a:outerShdw>
                </a:effectLst>
              </a:rPr>
              <a:t>防護偵測</a:t>
            </a:r>
            <a:r>
              <a:rPr lang="zh-TW" altLang="en-US" dirty="0"/>
              <a:t>。</a:t>
            </a:r>
            <a:endParaRPr lang="en-US" altLang="zh-TW" dirty="0"/>
          </a:p>
          <a:p>
            <a:pPr marL="0" indent="0">
              <a:buNone/>
            </a:pPr>
            <a:r>
              <a:rPr lang="zh-TW" altLang="en-US" dirty="0"/>
              <a:t>也會將桌機或筆記型電腦系統觀察到的</a:t>
            </a:r>
            <a:r>
              <a:rPr lang="zh-TW" altLang="en-US" b="1" dirty="0">
                <a:solidFill>
                  <a:srgbClr val="FF0000"/>
                </a:solidFill>
                <a:effectLst>
                  <a:outerShdw blurRad="38100" dist="38100" dir="2700000" algn="tl">
                    <a:srgbClr val="000000">
                      <a:alpha val="43137"/>
                    </a:srgbClr>
                  </a:outerShdw>
                </a:effectLst>
              </a:rPr>
              <a:t>異常行為</a:t>
            </a:r>
            <a:r>
              <a:rPr lang="zh-TW" altLang="en-US" dirty="0"/>
              <a:t>歸類在此層級的偵測防護之中。 </a:t>
            </a:r>
          </a:p>
        </p:txBody>
      </p:sp>
    </p:spTree>
    <p:extLst>
      <p:ext uri="{BB962C8B-B14F-4D97-AF65-F5344CB8AC3E}">
        <p14:creationId xmlns:p14="http://schemas.microsoft.com/office/powerpoint/2010/main" val="1074963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A219F6-0798-494C-A977-7D99AAF75790}"/>
              </a:ext>
            </a:extLst>
          </p:cNvPr>
          <p:cNvSpPr>
            <a:spLocks noGrp="1"/>
          </p:cNvSpPr>
          <p:nvPr>
            <p:ph type="title"/>
          </p:nvPr>
        </p:nvSpPr>
        <p:spPr>
          <a:xfrm>
            <a:off x="838200" y="365125"/>
            <a:ext cx="10515600" cy="717055"/>
          </a:xfrm>
        </p:spPr>
        <p:txBody>
          <a:bodyPr/>
          <a:lstStyle/>
          <a:p>
            <a:r>
              <a:rPr lang="en-US" altLang="zh-TW" dirty="0"/>
              <a:t>II-2.</a:t>
            </a:r>
            <a:r>
              <a:rPr lang="zh-TW" altLang="en-US" dirty="0"/>
              <a:t>初始評估</a:t>
            </a:r>
          </a:p>
        </p:txBody>
      </p:sp>
      <p:sp>
        <p:nvSpPr>
          <p:cNvPr id="3" name="內容版面配置區 2">
            <a:extLst>
              <a:ext uri="{FF2B5EF4-FFF2-40B4-BE49-F238E27FC236}">
                <a16:creationId xmlns:a16="http://schemas.microsoft.com/office/drawing/2014/main" id="{08D7B876-C105-44CC-A501-97D8A6A5A033}"/>
              </a:ext>
            </a:extLst>
          </p:cNvPr>
          <p:cNvSpPr>
            <a:spLocks noGrp="1"/>
          </p:cNvSpPr>
          <p:nvPr>
            <p:ph idx="1"/>
          </p:nvPr>
        </p:nvSpPr>
        <p:spPr/>
        <p:txBody>
          <a:bodyPr/>
          <a:lstStyle/>
          <a:p>
            <a:r>
              <a:rPr lang="zh-TW" altLang="en-US" dirty="0"/>
              <a:t>決定所發現的資安事件到底是不是一個資安事件</a:t>
            </a:r>
            <a:endParaRPr lang="en-US" altLang="zh-TW" dirty="0"/>
          </a:p>
          <a:p>
            <a:pPr marL="0" indent="0">
              <a:buNone/>
            </a:pPr>
            <a:r>
              <a:rPr lang="zh-TW" altLang="en-US" sz="1800" b="1" dirty="0">
                <a:solidFill>
                  <a:srgbClr val="FF0000"/>
                </a:solidFill>
                <a:effectLst>
                  <a:outerShdw blurRad="38100" dist="38100" dir="2700000" algn="tl">
                    <a:srgbClr val="000000">
                      <a:alpha val="43137"/>
                    </a:srgbClr>
                  </a:outerShdw>
                </a:effectLst>
              </a:rPr>
              <a:t>檢查</a:t>
            </a:r>
            <a:r>
              <a:rPr lang="zh-TW" altLang="en-US" sz="1800" dirty="0"/>
              <a:t>錯誤狀態</a:t>
            </a:r>
            <a:endParaRPr lang="en-US" altLang="zh-TW" sz="1800" dirty="0"/>
          </a:p>
          <a:p>
            <a:pPr marL="0" indent="0">
              <a:buNone/>
            </a:pPr>
            <a:r>
              <a:rPr lang="zh-TW" altLang="en-US" sz="1800" dirty="0"/>
              <a:t>更深入的</a:t>
            </a:r>
            <a:r>
              <a:rPr lang="zh-TW" altLang="en-US" sz="1800" b="1" dirty="0">
                <a:solidFill>
                  <a:srgbClr val="FF0000"/>
                </a:solidFill>
                <a:effectLst>
                  <a:outerShdw blurRad="38100" dist="38100" dir="2700000" algn="tl">
                    <a:srgbClr val="000000">
                      <a:alpha val="43137"/>
                    </a:srgbClr>
                  </a:outerShdw>
                </a:effectLst>
              </a:rPr>
              <a:t>評估</a:t>
            </a:r>
            <a:r>
              <a:rPr lang="zh-TW" altLang="en-US" sz="1800" dirty="0"/>
              <a:t>取得的證據</a:t>
            </a:r>
            <a:endParaRPr lang="en-US" altLang="zh-TW" sz="1800" dirty="0"/>
          </a:p>
          <a:p>
            <a:pPr marL="0" indent="0">
              <a:buNone/>
            </a:pPr>
            <a:r>
              <a:rPr lang="zh-TW" altLang="en-US" sz="1800" b="1" dirty="0">
                <a:solidFill>
                  <a:srgbClr val="FF0000"/>
                </a:solidFill>
                <a:effectLst>
                  <a:outerShdw blurRad="38100" dist="38100" dir="2700000" algn="tl">
                    <a:srgbClr val="000000">
                      <a:alpha val="43137"/>
                    </a:srgbClr>
                  </a:outerShdw>
                </a:effectLst>
              </a:rPr>
              <a:t>深入思考</a:t>
            </a:r>
            <a:r>
              <a:rPr lang="zh-TW" altLang="en-US" sz="1800" dirty="0"/>
              <a:t>，是不是仍有其他的可能性</a:t>
            </a:r>
            <a:endParaRPr lang="en-US" altLang="zh-TW" sz="1800" dirty="0"/>
          </a:p>
          <a:p>
            <a:pPr marL="0" indent="0">
              <a:buNone/>
            </a:pPr>
            <a:r>
              <a:rPr lang="zh-TW" altLang="en-US" sz="1800" dirty="0"/>
              <a:t>持續</a:t>
            </a:r>
            <a:r>
              <a:rPr lang="zh-TW" altLang="en-US" sz="1800" b="1" dirty="0">
                <a:solidFill>
                  <a:srgbClr val="FF0000"/>
                </a:solidFill>
                <a:effectLst>
                  <a:outerShdw blurRad="38100" dist="38100" dir="2700000" algn="tl">
                    <a:srgbClr val="000000">
                      <a:alpha val="43137"/>
                    </a:srgbClr>
                  </a:outerShdw>
                </a:effectLst>
              </a:rPr>
              <a:t>維持高度警戒</a:t>
            </a:r>
            <a:r>
              <a:rPr lang="zh-TW" altLang="en-US" sz="1800" dirty="0"/>
              <a:t>，並將發現的狀況回報事件處理負責人</a:t>
            </a:r>
          </a:p>
        </p:txBody>
      </p:sp>
    </p:spTree>
    <p:extLst>
      <p:ext uri="{BB962C8B-B14F-4D97-AF65-F5344CB8AC3E}">
        <p14:creationId xmlns:p14="http://schemas.microsoft.com/office/powerpoint/2010/main" val="2911125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0A3EF7-3187-413C-BC43-DD1714B356C6}"/>
              </a:ext>
            </a:extLst>
          </p:cNvPr>
          <p:cNvSpPr>
            <a:spLocks noGrp="1"/>
          </p:cNvSpPr>
          <p:nvPr>
            <p:ph type="title"/>
          </p:nvPr>
        </p:nvSpPr>
        <p:spPr/>
        <p:txBody>
          <a:bodyPr/>
          <a:lstStyle/>
          <a:p>
            <a:r>
              <a:rPr lang="en-US" altLang="zh-TW" dirty="0"/>
              <a:t>II-3.</a:t>
            </a:r>
            <a:r>
              <a:rPr lang="zh-TW" altLang="en-US" dirty="0"/>
              <a:t>損失評估 </a:t>
            </a:r>
          </a:p>
        </p:txBody>
      </p:sp>
      <p:sp>
        <p:nvSpPr>
          <p:cNvPr id="3" name="內容版面配置區 2">
            <a:extLst>
              <a:ext uri="{FF2B5EF4-FFF2-40B4-BE49-F238E27FC236}">
                <a16:creationId xmlns:a16="http://schemas.microsoft.com/office/drawing/2014/main" id="{25B2B7E9-72CA-41BF-BC97-AE6F29F31A72}"/>
              </a:ext>
            </a:extLst>
          </p:cNvPr>
          <p:cNvSpPr>
            <a:spLocks noGrp="1"/>
          </p:cNvSpPr>
          <p:nvPr>
            <p:ph idx="1"/>
          </p:nvPr>
        </p:nvSpPr>
        <p:spPr/>
        <p:txBody>
          <a:bodyPr>
            <a:normAutofit/>
          </a:bodyPr>
          <a:lstStyle/>
          <a:p>
            <a:r>
              <a:rPr lang="zh-TW" altLang="en-US" dirty="0"/>
              <a:t>當在進行評估時，需要判斷此事件會造成多大影響</a:t>
            </a:r>
            <a:endParaRPr lang="en-US" altLang="zh-TW" dirty="0"/>
          </a:p>
          <a:p>
            <a:pPr marL="0" indent="0">
              <a:buNone/>
            </a:pPr>
            <a:r>
              <a:rPr lang="zh-TW" altLang="en-US" sz="1800" dirty="0"/>
              <a:t>影響</a:t>
            </a:r>
            <a:r>
              <a:rPr lang="zh-TW" altLang="en-US" sz="1800" b="1" dirty="0">
                <a:solidFill>
                  <a:srgbClr val="FF0000"/>
                </a:solidFill>
                <a:effectLst>
                  <a:outerShdw blurRad="38100" dist="38100" dir="2700000" algn="tl">
                    <a:srgbClr val="000000">
                      <a:alpha val="43137"/>
                    </a:srgbClr>
                  </a:outerShdw>
                </a:effectLst>
              </a:rPr>
              <a:t>多廣</a:t>
            </a:r>
            <a:r>
              <a:rPr lang="zh-TW" altLang="en-US" sz="1800" dirty="0"/>
              <a:t>？影響多少</a:t>
            </a:r>
            <a:r>
              <a:rPr lang="zh-TW" altLang="en-US" sz="1800" b="1" dirty="0">
                <a:solidFill>
                  <a:srgbClr val="FF0000"/>
                </a:solidFill>
                <a:effectLst>
                  <a:outerShdw blurRad="38100" dist="38100" dir="2700000" algn="tl">
                    <a:srgbClr val="000000">
                      <a:alpha val="43137"/>
                    </a:srgbClr>
                  </a:outerShdw>
                </a:effectLst>
              </a:rPr>
              <a:t>平台或是應用程式</a:t>
            </a:r>
            <a:r>
              <a:rPr lang="zh-TW" altLang="en-US" sz="1800" dirty="0"/>
              <a:t>？</a:t>
            </a:r>
            <a:endParaRPr lang="en-US" altLang="zh-TW" sz="1800" dirty="0"/>
          </a:p>
          <a:p>
            <a:pPr marL="0" indent="0">
              <a:buNone/>
            </a:pPr>
            <a:endParaRPr lang="en-US" altLang="zh-TW" sz="1800" dirty="0"/>
          </a:p>
          <a:p>
            <a:pPr marL="0" indent="0">
              <a:buNone/>
            </a:pPr>
            <a:r>
              <a:rPr lang="zh-TW" altLang="en-US" sz="1800" dirty="0"/>
              <a:t>利用的</a:t>
            </a:r>
            <a:r>
              <a:rPr lang="zh-TW" altLang="en-US" sz="1800" b="1" dirty="0">
                <a:solidFill>
                  <a:srgbClr val="FF0000"/>
                </a:solidFill>
                <a:effectLst>
                  <a:outerShdw blurRad="38100" dist="38100" dir="2700000" algn="tl">
                    <a:srgbClr val="000000">
                      <a:alpha val="43137"/>
                    </a:srgbClr>
                  </a:outerShdw>
                </a:effectLst>
              </a:rPr>
              <a:t>弱點</a:t>
            </a:r>
            <a:r>
              <a:rPr lang="zh-TW" altLang="en-US" sz="1800" dirty="0"/>
              <a:t>是甚麼？這個弱點是否</a:t>
            </a:r>
            <a:r>
              <a:rPr lang="zh-TW" altLang="en-US" sz="1800" b="1" dirty="0">
                <a:solidFill>
                  <a:srgbClr val="FF0000"/>
                </a:solidFill>
                <a:effectLst>
                  <a:outerShdw blurRad="38100" dist="38100" dir="2700000" algn="tl">
                    <a:srgbClr val="000000">
                      <a:alpha val="43137"/>
                    </a:srgbClr>
                  </a:outerShdw>
                </a:effectLst>
              </a:rPr>
              <a:t>仍然存在</a:t>
            </a:r>
            <a:r>
              <a:rPr lang="zh-TW" altLang="en-US" sz="1800" dirty="0"/>
              <a:t>？</a:t>
            </a:r>
            <a:endParaRPr lang="en-US" altLang="zh-TW" sz="1800" dirty="0"/>
          </a:p>
          <a:p>
            <a:pPr marL="0" indent="0">
              <a:buNone/>
            </a:pPr>
            <a:endParaRPr lang="en-US" altLang="zh-TW" sz="1800" dirty="0"/>
          </a:p>
          <a:p>
            <a:pPr marL="0" indent="0">
              <a:buNone/>
            </a:pPr>
            <a:r>
              <a:rPr lang="zh-TW" altLang="en-US" sz="1800" dirty="0"/>
              <a:t>截至目前為止，受影響系統的</a:t>
            </a:r>
            <a:r>
              <a:rPr lang="zh-TW" altLang="en-US" sz="1800" b="1" dirty="0">
                <a:solidFill>
                  <a:srgbClr val="FF0000"/>
                </a:solidFill>
                <a:effectLst>
                  <a:outerShdw blurRad="38100" dist="38100" dir="2700000" algn="tl">
                    <a:srgbClr val="000000">
                      <a:alpha val="43137"/>
                    </a:srgbClr>
                  </a:outerShdw>
                </a:effectLst>
              </a:rPr>
              <a:t>價值</a:t>
            </a:r>
            <a:r>
              <a:rPr lang="zh-TW" altLang="en-US" sz="1800" dirty="0"/>
              <a:t>？存在系統裡</a:t>
            </a:r>
            <a:r>
              <a:rPr lang="zh-TW" altLang="en-US" sz="1800" b="1" dirty="0">
                <a:solidFill>
                  <a:srgbClr val="FF0000"/>
                </a:solidFill>
                <a:effectLst>
                  <a:outerShdw blurRad="38100" dist="38100" dir="2700000" algn="tl">
                    <a:srgbClr val="000000">
                      <a:alpha val="43137"/>
                    </a:srgbClr>
                  </a:outerShdw>
                </a:effectLst>
              </a:rPr>
              <a:t>資料</a:t>
            </a:r>
            <a:r>
              <a:rPr lang="zh-TW" altLang="en-US" sz="1800" dirty="0"/>
              <a:t>的價值？ </a:t>
            </a:r>
            <a:endParaRPr lang="en-US" altLang="zh-TW" sz="1800" dirty="0"/>
          </a:p>
          <a:p>
            <a:pPr marL="0" indent="0">
              <a:buNone/>
            </a:pPr>
            <a:endParaRPr lang="en-US" altLang="zh-TW" sz="1800" dirty="0"/>
          </a:p>
          <a:p>
            <a:pPr marL="0" indent="0">
              <a:buNone/>
            </a:pPr>
            <a:r>
              <a:rPr lang="zh-TW" altLang="en-US" sz="1800" dirty="0"/>
              <a:t>遭利用的弱點是否可以透過網路</a:t>
            </a:r>
            <a:r>
              <a:rPr lang="zh-TW" altLang="en-US" sz="1800" b="1" dirty="0">
                <a:solidFill>
                  <a:srgbClr val="FF0000"/>
                </a:solidFill>
                <a:effectLst>
                  <a:outerShdw blurRad="38100" dist="38100" dir="2700000" algn="tl">
                    <a:srgbClr val="000000">
                      <a:alpha val="43137"/>
                    </a:srgbClr>
                  </a:outerShdw>
                </a:effectLst>
              </a:rPr>
              <a:t>遠端操控</a:t>
            </a:r>
            <a:r>
              <a:rPr lang="zh-TW" altLang="en-US" sz="1800" dirty="0"/>
              <a:t>？</a:t>
            </a:r>
            <a:endParaRPr lang="en-US" altLang="zh-TW" sz="1800" dirty="0"/>
          </a:p>
          <a:p>
            <a:pPr marL="0" indent="0">
              <a:buNone/>
            </a:pPr>
            <a:endParaRPr lang="en-US" altLang="zh-TW" sz="1800" dirty="0"/>
          </a:p>
          <a:p>
            <a:pPr marL="0" indent="0">
              <a:buNone/>
            </a:pPr>
            <a:r>
              <a:rPr lang="zh-TW" altLang="en-US" sz="1800" dirty="0"/>
              <a:t>此弱點是否可</a:t>
            </a:r>
            <a:r>
              <a:rPr lang="zh-TW" altLang="en-US" sz="1800" b="1" dirty="0">
                <a:solidFill>
                  <a:srgbClr val="FF0000"/>
                </a:solidFill>
                <a:effectLst>
                  <a:outerShdw blurRad="38100" dist="38100" dir="2700000" algn="tl">
                    <a:srgbClr val="000000">
                      <a:alpha val="43137"/>
                    </a:srgbClr>
                  </a:outerShdw>
                </a:effectLst>
              </a:rPr>
              <a:t>公開取得</a:t>
            </a:r>
            <a:r>
              <a:rPr lang="zh-TW" altLang="en-US" sz="1800" dirty="0"/>
              <a:t>？是否曾在</a:t>
            </a:r>
            <a:r>
              <a:rPr lang="zh-TW" altLang="en-US" sz="1800" b="1" dirty="0">
                <a:solidFill>
                  <a:srgbClr val="FF0000"/>
                </a:solidFill>
                <a:effectLst>
                  <a:outerShdw blurRad="38100" dist="38100" dir="2700000" algn="tl">
                    <a:srgbClr val="000000">
                      <a:alpha val="43137"/>
                    </a:srgbClr>
                  </a:outerShdw>
                </a:effectLst>
              </a:rPr>
              <a:t>最近公布</a:t>
            </a:r>
            <a:r>
              <a:rPr lang="zh-TW" altLang="en-US" sz="1800" dirty="0"/>
              <a:t>？  </a:t>
            </a:r>
            <a:endParaRPr lang="en-US" altLang="zh-TW" sz="1800" dirty="0"/>
          </a:p>
          <a:p>
            <a:pPr marL="0" indent="0">
              <a:buNone/>
            </a:pPr>
            <a:endParaRPr lang="zh-TW" altLang="en-US" dirty="0"/>
          </a:p>
        </p:txBody>
      </p:sp>
    </p:spTree>
    <p:extLst>
      <p:ext uri="{BB962C8B-B14F-4D97-AF65-F5344CB8AC3E}">
        <p14:creationId xmlns:p14="http://schemas.microsoft.com/office/powerpoint/2010/main" val="2116321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BD1B7E-74D2-479F-80EF-1A7A0D9066AA}"/>
              </a:ext>
            </a:extLst>
          </p:cNvPr>
          <p:cNvSpPr>
            <a:spLocks noGrp="1"/>
          </p:cNvSpPr>
          <p:nvPr>
            <p:ph type="title"/>
          </p:nvPr>
        </p:nvSpPr>
        <p:spPr/>
        <p:txBody>
          <a:bodyPr/>
          <a:lstStyle/>
          <a:p>
            <a:r>
              <a:rPr lang="en-US" altLang="zh-TW" dirty="0"/>
              <a:t>III-1.</a:t>
            </a:r>
            <a:r>
              <a:rPr lang="zh-TW" altLang="en-US" dirty="0"/>
              <a:t>封鎖階段</a:t>
            </a:r>
            <a:r>
              <a:rPr lang="en-US" altLang="zh-TW" dirty="0"/>
              <a:t>(Containment)</a:t>
            </a:r>
            <a:endParaRPr lang="zh-TW" altLang="en-US" dirty="0"/>
          </a:p>
        </p:txBody>
      </p:sp>
      <p:sp>
        <p:nvSpPr>
          <p:cNvPr id="3" name="內容版面配置區 2">
            <a:extLst>
              <a:ext uri="{FF2B5EF4-FFF2-40B4-BE49-F238E27FC236}">
                <a16:creationId xmlns:a16="http://schemas.microsoft.com/office/drawing/2014/main" id="{65236ABB-7CE0-4104-A3D5-F3A3CF2AA237}"/>
              </a:ext>
            </a:extLst>
          </p:cNvPr>
          <p:cNvSpPr>
            <a:spLocks noGrp="1"/>
          </p:cNvSpPr>
          <p:nvPr>
            <p:ph idx="1"/>
          </p:nvPr>
        </p:nvSpPr>
        <p:spPr/>
        <p:txBody>
          <a:bodyPr/>
          <a:lstStyle/>
          <a:p>
            <a:pPr marL="0" indent="0">
              <a:buNone/>
            </a:pPr>
            <a:r>
              <a:rPr lang="en-US" altLang="zh-TW" dirty="0"/>
              <a:t>1. </a:t>
            </a:r>
            <a:r>
              <a:rPr lang="zh-TW" altLang="en-US" dirty="0"/>
              <a:t>目的：停止災情擴大</a:t>
            </a:r>
            <a:endParaRPr lang="en-US" altLang="zh-TW" dirty="0"/>
          </a:p>
          <a:p>
            <a:r>
              <a:rPr lang="zh-TW" altLang="en-US" sz="1800" dirty="0"/>
              <a:t>防止攻擊者更進一步的入侵系統，或是防止災情散布到其他系統</a:t>
            </a:r>
            <a:endParaRPr lang="en-US" altLang="zh-TW" sz="1800" dirty="0"/>
          </a:p>
          <a:p>
            <a:pPr marL="0" indent="0">
              <a:buNone/>
            </a:pPr>
            <a:r>
              <a:rPr lang="en-US" altLang="zh-TW" dirty="0"/>
              <a:t>2. </a:t>
            </a:r>
            <a:r>
              <a:rPr lang="zh-TW" altLang="en-US" dirty="0"/>
              <a:t>討論項目</a:t>
            </a:r>
            <a:endParaRPr lang="en-US" altLang="zh-TW" dirty="0"/>
          </a:p>
          <a:p>
            <a:r>
              <a:rPr lang="zh-TW" altLang="en-US" sz="1800" dirty="0"/>
              <a:t>封鎖的幾個階段 </a:t>
            </a:r>
            <a:endParaRPr lang="en-US" altLang="zh-TW" sz="1800" dirty="0"/>
          </a:p>
          <a:p>
            <a:r>
              <a:rPr lang="zh-TW" altLang="en-US" sz="1800" dirty="0"/>
              <a:t>短期封鎖策略 </a:t>
            </a:r>
            <a:endParaRPr lang="en-US" altLang="zh-TW" sz="1800" dirty="0"/>
          </a:p>
          <a:p>
            <a:r>
              <a:rPr lang="zh-TW" altLang="en-US" sz="1800" dirty="0"/>
              <a:t>系統備份 </a:t>
            </a:r>
            <a:endParaRPr lang="en-US" altLang="zh-TW" sz="1800" dirty="0"/>
          </a:p>
          <a:p>
            <a:r>
              <a:rPr lang="zh-TW" altLang="en-US" sz="1800" dirty="0"/>
              <a:t>長期封鎖策略 </a:t>
            </a:r>
            <a:endParaRPr lang="en-US" altLang="zh-TW" sz="1800" dirty="0"/>
          </a:p>
          <a:p>
            <a:r>
              <a:rPr lang="zh-TW" altLang="en-US" sz="1800" dirty="0"/>
              <a:t>鑑識映像檔</a:t>
            </a:r>
          </a:p>
        </p:txBody>
      </p:sp>
      <p:sp>
        <p:nvSpPr>
          <p:cNvPr id="4" name="矩形 3">
            <a:extLst>
              <a:ext uri="{FF2B5EF4-FFF2-40B4-BE49-F238E27FC236}">
                <a16:creationId xmlns:a16="http://schemas.microsoft.com/office/drawing/2014/main" id="{14E32A6C-0834-4067-BDBA-5314369F994E}"/>
              </a:ext>
            </a:extLst>
          </p:cNvPr>
          <p:cNvSpPr/>
          <p:nvPr/>
        </p:nvSpPr>
        <p:spPr>
          <a:xfrm>
            <a:off x="8011483" y="1637024"/>
            <a:ext cx="3020037" cy="6459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a:t>偵測與分析</a:t>
            </a:r>
          </a:p>
        </p:txBody>
      </p:sp>
      <p:sp>
        <p:nvSpPr>
          <p:cNvPr id="5" name="矩形 4">
            <a:extLst>
              <a:ext uri="{FF2B5EF4-FFF2-40B4-BE49-F238E27FC236}">
                <a16:creationId xmlns:a16="http://schemas.microsoft.com/office/drawing/2014/main" id="{6E77A34A-BE61-4B75-8CE8-2DE6AAF8E2E2}"/>
              </a:ext>
            </a:extLst>
          </p:cNvPr>
          <p:cNvSpPr/>
          <p:nvPr/>
        </p:nvSpPr>
        <p:spPr>
          <a:xfrm>
            <a:off x="8011484" y="2931135"/>
            <a:ext cx="3020037" cy="645952"/>
          </a:xfrm>
          <a:prstGeom prst="rect">
            <a:avLst/>
          </a:prstGeom>
          <a:solidFill>
            <a:schemeClr val="tx1">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a:t>短期封鎖策略</a:t>
            </a:r>
          </a:p>
        </p:txBody>
      </p:sp>
      <p:sp>
        <p:nvSpPr>
          <p:cNvPr id="6" name="矩形 5">
            <a:extLst>
              <a:ext uri="{FF2B5EF4-FFF2-40B4-BE49-F238E27FC236}">
                <a16:creationId xmlns:a16="http://schemas.microsoft.com/office/drawing/2014/main" id="{33B2F17D-E5DD-483F-86B9-2B306AE22B03}"/>
              </a:ext>
            </a:extLst>
          </p:cNvPr>
          <p:cNvSpPr/>
          <p:nvPr/>
        </p:nvSpPr>
        <p:spPr>
          <a:xfrm>
            <a:off x="8011484" y="3577087"/>
            <a:ext cx="3020037" cy="64595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a:t>系統備份</a:t>
            </a:r>
          </a:p>
        </p:txBody>
      </p:sp>
      <p:sp>
        <p:nvSpPr>
          <p:cNvPr id="7" name="矩形 6">
            <a:extLst>
              <a:ext uri="{FF2B5EF4-FFF2-40B4-BE49-F238E27FC236}">
                <a16:creationId xmlns:a16="http://schemas.microsoft.com/office/drawing/2014/main" id="{9CE3C9C2-3791-4705-997A-141F6035C3BA}"/>
              </a:ext>
            </a:extLst>
          </p:cNvPr>
          <p:cNvSpPr/>
          <p:nvPr/>
        </p:nvSpPr>
        <p:spPr>
          <a:xfrm>
            <a:off x="8011484" y="4223039"/>
            <a:ext cx="3020037" cy="645952"/>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a:t>長期封鎖策略</a:t>
            </a:r>
          </a:p>
        </p:txBody>
      </p:sp>
      <p:sp>
        <p:nvSpPr>
          <p:cNvPr id="8" name="矩形 7">
            <a:extLst>
              <a:ext uri="{FF2B5EF4-FFF2-40B4-BE49-F238E27FC236}">
                <a16:creationId xmlns:a16="http://schemas.microsoft.com/office/drawing/2014/main" id="{5C1B2305-13C8-4FC6-84F9-36305A35ED46}"/>
              </a:ext>
            </a:extLst>
          </p:cNvPr>
          <p:cNvSpPr/>
          <p:nvPr/>
        </p:nvSpPr>
        <p:spPr>
          <a:xfrm>
            <a:off x="8011484" y="5531011"/>
            <a:ext cx="3020037" cy="6459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a:t>根除</a:t>
            </a:r>
          </a:p>
        </p:txBody>
      </p:sp>
      <p:sp>
        <p:nvSpPr>
          <p:cNvPr id="9" name="箭號: 向下 8">
            <a:extLst>
              <a:ext uri="{FF2B5EF4-FFF2-40B4-BE49-F238E27FC236}">
                <a16:creationId xmlns:a16="http://schemas.microsoft.com/office/drawing/2014/main" id="{4C3FCDCB-91F5-435A-BE0C-8BBBA76795A6}"/>
              </a:ext>
            </a:extLst>
          </p:cNvPr>
          <p:cNvSpPr/>
          <p:nvPr/>
        </p:nvSpPr>
        <p:spPr>
          <a:xfrm>
            <a:off x="9370496" y="2299044"/>
            <a:ext cx="335559" cy="645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10173A60-3659-48EE-807C-5B3545A4CFF2}"/>
              </a:ext>
            </a:extLst>
          </p:cNvPr>
          <p:cNvSpPr/>
          <p:nvPr/>
        </p:nvSpPr>
        <p:spPr>
          <a:xfrm>
            <a:off x="9353721" y="4868991"/>
            <a:ext cx="335559" cy="645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80AC426A-5302-421E-8B32-D2B0EBBCEFC3}"/>
              </a:ext>
            </a:extLst>
          </p:cNvPr>
          <p:cNvSpPr txBox="1"/>
          <p:nvPr/>
        </p:nvSpPr>
        <p:spPr>
          <a:xfrm>
            <a:off x="9847976" y="2415459"/>
            <a:ext cx="1812721" cy="369332"/>
          </a:xfrm>
          <a:prstGeom prst="rect">
            <a:avLst/>
          </a:prstGeom>
          <a:noFill/>
        </p:spPr>
        <p:txBody>
          <a:bodyPr wrap="square">
            <a:spAutoFit/>
          </a:bodyPr>
          <a:lstStyle/>
          <a:p>
            <a:r>
              <a:rPr lang="zh-TW" altLang="en-US"/>
              <a:t>判斷為資安事件</a:t>
            </a:r>
            <a:endParaRPr lang="zh-TW" altLang="en-US" dirty="0"/>
          </a:p>
        </p:txBody>
      </p:sp>
      <p:sp>
        <p:nvSpPr>
          <p:cNvPr id="14" name="文字方塊 13">
            <a:extLst>
              <a:ext uri="{FF2B5EF4-FFF2-40B4-BE49-F238E27FC236}">
                <a16:creationId xmlns:a16="http://schemas.microsoft.com/office/drawing/2014/main" id="{3B8CFEC2-40AB-468B-A23D-602AD71A5A4A}"/>
              </a:ext>
            </a:extLst>
          </p:cNvPr>
          <p:cNvSpPr txBox="1"/>
          <p:nvPr/>
        </p:nvSpPr>
        <p:spPr>
          <a:xfrm>
            <a:off x="9847976" y="5003928"/>
            <a:ext cx="2044816" cy="369332"/>
          </a:xfrm>
          <a:prstGeom prst="rect">
            <a:avLst/>
          </a:prstGeom>
          <a:noFill/>
        </p:spPr>
        <p:txBody>
          <a:bodyPr wrap="square">
            <a:spAutoFit/>
          </a:bodyPr>
          <a:lstStyle/>
          <a:p>
            <a:r>
              <a:rPr lang="zh-TW" altLang="en-US" dirty="0"/>
              <a:t>開始進行清除行為</a:t>
            </a:r>
          </a:p>
        </p:txBody>
      </p:sp>
      <p:sp>
        <p:nvSpPr>
          <p:cNvPr id="18" name="左大括弧 17">
            <a:extLst>
              <a:ext uri="{FF2B5EF4-FFF2-40B4-BE49-F238E27FC236}">
                <a16:creationId xmlns:a16="http://schemas.microsoft.com/office/drawing/2014/main" id="{A979958C-9C8C-4422-8139-65EBAA432D1F}"/>
              </a:ext>
            </a:extLst>
          </p:cNvPr>
          <p:cNvSpPr/>
          <p:nvPr/>
        </p:nvSpPr>
        <p:spPr>
          <a:xfrm>
            <a:off x="6967057" y="2931136"/>
            <a:ext cx="880844" cy="19378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902329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5A525-08F5-4387-A0AC-191F347519C4}"/>
              </a:ext>
            </a:extLst>
          </p:cNvPr>
          <p:cNvSpPr>
            <a:spLocks noGrp="1"/>
          </p:cNvSpPr>
          <p:nvPr>
            <p:ph type="title"/>
          </p:nvPr>
        </p:nvSpPr>
        <p:spPr/>
        <p:txBody>
          <a:bodyPr/>
          <a:lstStyle/>
          <a:p>
            <a:r>
              <a:rPr lang="en-US" altLang="zh-TW" dirty="0"/>
              <a:t>III-2.</a:t>
            </a:r>
            <a:r>
              <a:rPr lang="zh-TW" altLang="en-US" dirty="0"/>
              <a:t>根除階段</a:t>
            </a:r>
            <a:r>
              <a:rPr lang="en-US" altLang="zh-TW" dirty="0"/>
              <a:t>(Eradication)</a:t>
            </a:r>
            <a:endParaRPr lang="zh-TW" altLang="en-US" dirty="0"/>
          </a:p>
        </p:txBody>
      </p:sp>
      <p:sp>
        <p:nvSpPr>
          <p:cNvPr id="3" name="內容版面配置區 2">
            <a:extLst>
              <a:ext uri="{FF2B5EF4-FFF2-40B4-BE49-F238E27FC236}">
                <a16:creationId xmlns:a16="http://schemas.microsoft.com/office/drawing/2014/main" id="{7EE572AB-C70B-4B11-A8ED-3E1D61DBA73B}"/>
              </a:ext>
            </a:extLst>
          </p:cNvPr>
          <p:cNvSpPr>
            <a:spLocks noGrp="1"/>
          </p:cNvSpPr>
          <p:nvPr>
            <p:ph idx="1"/>
          </p:nvPr>
        </p:nvSpPr>
        <p:spPr/>
        <p:txBody>
          <a:bodyPr/>
          <a:lstStyle/>
          <a:p>
            <a:pPr marL="0" indent="0">
              <a:buNone/>
            </a:pPr>
            <a:r>
              <a:rPr lang="en-US" altLang="zh-TW" dirty="0"/>
              <a:t>1.</a:t>
            </a:r>
            <a:r>
              <a:rPr lang="zh-TW" altLang="en-US" dirty="0"/>
              <a:t>目的</a:t>
            </a:r>
            <a:endParaRPr lang="en-US" altLang="zh-TW" dirty="0"/>
          </a:p>
          <a:p>
            <a:r>
              <a:rPr lang="zh-TW" altLang="en-US" sz="1800" dirty="0"/>
              <a:t>當災情停止擴大時，則要開始清理攻擊者的傑作</a:t>
            </a:r>
            <a:endParaRPr lang="en-US" altLang="zh-TW" sz="1800" dirty="0"/>
          </a:p>
          <a:p>
            <a:pPr marL="0" indent="0">
              <a:buNone/>
            </a:pPr>
            <a:r>
              <a:rPr lang="en-US" altLang="zh-TW" dirty="0"/>
              <a:t>2. </a:t>
            </a:r>
            <a:r>
              <a:rPr lang="zh-TW" altLang="en-US" dirty="0"/>
              <a:t>判斷資安事件的原因與徵狀</a:t>
            </a:r>
            <a:endParaRPr lang="en-US" altLang="zh-TW" dirty="0"/>
          </a:p>
          <a:p>
            <a:r>
              <a:rPr lang="zh-TW" altLang="en-US" sz="1800" dirty="0"/>
              <a:t>用先前偵測分析階段與封鎖階段得到的資訊 </a:t>
            </a:r>
            <a:endParaRPr lang="en-US" altLang="zh-TW" sz="1800" dirty="0"/>
          </a:p>
          <a:p>
            <a:r>
              <a:rPr lang="zh-TW" altLang="en-US" sz="1800" dirty="0"/>
              <a:t>嘗試將攻擊隔離開來，並判斷這些攻擊是如何被執行的</a:t>
            </a:r>
          </a:p>
        </p:txBody>
      </p:sp>
    </p:spTree>
    <p:extLst>
      <p:ext uri="{BB962C8B-B14F-4D97-AF65-F5344CB8AC3E}">
        <p14:creationId xmlns:p14="http://schemas.microsoft.com/office/powerpoint/2010/main" val="2544102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8BBF19-62B3-48EE-A0EF-A0A3CAD2A32C}"/>
              </a:ext>
            </a:extLst>
          </p:cNvPr>
          <p:cNvSpPr>
            <a:spLocks noGrp="1"/>
          </p:cNvSpPr>
          <p:nvPr>
            <p:ph type="title"/>
          </p:nvPr>
        </p:nvSpPr>
        <p:spPr/>
        <p:txBody>
          <a:bodyPr/>
          <a:lstStyle/>
          <a:p>
            <a:r>
              <a:rPr lang="en-US" altLang="zh-TW" dirty="0"/>
              <a:t>III-3.</a:t>
            </a:r>
            <a:r>
              <a:rPr lang="zh-TW" altLang="en-US" dirty="0"/>
              <a:t>復原階段</a:t>
            </a:r>
            <a:r>
              <a:rPr lang="en-US" altLang="zh-TW" dirty="0"/>
              <a:t>(Recovery)</a:t>
            </a:r>
            <a:endParaRPr lang="zh-TW" altLang="en-US" dirty="0"/>
          </a:p>
        </p:txBody>
      </p:sp>
      <p:sp>
        <p:nvSpPr>
          <p:cNvPr id="3" name="內容版面配置區 2">
            <a:extLst>
              <a:ext uri="{FF2B5EF4-FFF2-40B4-BE49-F238E27FC236}">
                <a16:creationId xmlns:a16="http://schemas.microsoft.com/office/drawing/2014/main" id="{C3BAC717-D07D-4615-AE72-4B980683066D}"/>
              </a:ext>
            </a:extLst>
          </p:cNvPr>
          <p:cNvSpPr>
            <a:spLocks noGrp="1"/>
          </p:cNvSpPr>
          <p:nvPr>
            <p:ph idx="1"/>
          </p:nvPr>
        </p:nvSpPr>
        <p:spPr/>
        <p:txBody>
          <a:bodyPr/>
          <a:lstStyle/>
          <a:p>
            <a:pPr marL="0" indent="0">
              <a:buNone/>
            </a:pPr>
            <a:r>
              <a:rPr lang="en-US" altLang="zh-TW" dirty="0"/>
              <a:t>1.</a:t>
            </a:r>
            <a:r>
              <a:rPr lang="zh-TW" altLang="en-US" dirty="0"/>
              <a:t> 目的</a:t>
            </a:r>
            <a:endParaRPr lang="en-US" altLang="zh-TW" dirty="0"/>
          </a:p>
          <a:p>
            <a:r>
              <a:rPr lang="zh-TW" altLang="en-US" sz="1800" dirty="0"/>
              <a:t> 讓</a:t>
            </a:r>
            <a:r>
              <a:rPr lang="zh-TW" altLang="en-US" sz="1800" b="1" dirty="0">
                <a:solidFill>
                  <a:srgbClr val="FF0000"/>
                </a:solidFill>
                <a:effectLst>
                  <a:outerShdw blurRad="38100" dist="38100" dir="2700000" algn="tl">
                    <a:srgbClr val="000000">
                      <a:alpha val="43137"/>
                    </a:srgbClr>
                  </a:outerShdw>
                </a:effectLst>
              </a:rPr>
              <a:t>受影響</a:t>
            </a:r>
            <a:r>
              <a:rPr lang="zh-TW" altLang="en-US" sz="1800" dirty="0"/>
              <a:t>的系統，能安全地</a:t>
            </a:r>
            <a:r>
              <a:rPr lang="zh-TW" altLang="en-US" sz="1800" b="1" dirty="0">
                <a:solidFill>
                  <a:srgbClr val="FF0000"/>
                </a:solidFill>
                <a:effectLst>
                  <a:outerShdw blurRad="38100" dist="38100" dir="2700000" algn="tl">
                    <a:srgbClr val="000000">
                      <a:alpha val="43137"/>
                    </a:srgbClr>
                  </a:outerShdw>
                </a:effectLst>
              </a:rPr>
              <a:t>回復</a:t>
            </a:r>
            <a:r>
              <a:rPr lang="zh-TW" altLang="en-US" sz="1800" dirty="0"/>
              <a:t>正常運作</a:t>
            </a:r>
            <a:endParaRPr lang="en-US" altLang="zh-TW" sz="1800" dirty="0"/>
          </a:p>
          <a:p>
            <a:pPr marL="0" indent="0">
              <a:buNone/>
            </a:pPr>
            <a:r>
              <a:rPr lang="en-US" altLang="zh-TW" dirty="0"/>
              <a:t>2.</a:t>
            </a:r>
            <a:r>
              <a:rPr lang="zh-TW" altLang="en-US" dirty="0"/>
              <a:t> 判斷系統是否恢復正常 </a:t>
            </a:r>
            <a:endParaRPr lang="en-US" altLang="zh-TW" dirty="0"/>
          </a:p>
          <a:p>
            <a:r>
              <a:rPr lang="zh-TW" altLang="en-US" sz="1800" dirty="0"/>
              <a:t> 一旦系統已經被回復，需</a:t>
            </a:r>
            <a:r>
              <a:rPr lang="zh-TW" altLang="en-US" sz="1800" b="1" dirty="0">
                <a:solidFill>
                  <a:srgbClr val="FF0000"/>
                </a:solidFill>
                <a:effectLst>
                  <a:outerShdw blurRad="38100" dist="38100" dir="2700000" algn="tl">
                    <a:srgbClr val="000000">
                      <a:alpha val="43137"/>
                    </a:srgbClr>
                  </a:outerShdw>
                </a:effectLst>
              </a:rPr>
              <a:t>驗證</a:t>
            </a:r>
            <a:r>
              <a:rPr lang="zh-TW" altLang="en-US" sz="1800" dirty="0"/>
              <a:t>操作是否正常，且系統運作是否回復正常情況</a:t>
            </a:r>
            <a:endParaRPr lang="en-US" altLang="zh-TW" sz="1800" dirty="0"/>
          </a:p>
          <a:p>
            <a:r>
              <a:rPr lang="zh-TW" altLang="en-US" sz="1800" dirty="0"/>
              <a:t> 擬定測試計畫，並將</a:t>
            </a:r>
            <a:r>
              <a:rPr lang="zh-TW" altLang="en-US" sz="1800" b="1" dirty="0">
                <a:solidFill>
                  <a:srgbClr val="FF0000"/>
                </a:solidFill>
                <a:effectLst>
                  <a:outerShdw blurRad="38100" dist="38100" dir="2700000" algn="tl">
                    <a:srgbClr val="000000">
                      <a:alpha val="43137"/>
                    </a:srgbClr>
                  </a:outerShdw>
                </a:effectLst>
              </a:rPr>
              <a:t>基本需求列出</a:t>
            </a:r>
            <a:r>
              <a:rPr lang="zh-TW" altLang="en-US" sz="1800" dirty="0"/>
              <a:t> </a:t>
            </a:r>
            <a:endParaRPr lang="en-US" altLang="zh-TW" sz="1800" dirty="0"/>
          </a:p>
          <a:p>
            <a:r>
              <a:rPr lang="zh-TW" altLang="en-US" sz="1800" b="1" dirty="0">
                <a:effectLst>
                  <a:outerShdw blurRad="38100" dist="38100" dir="2700000" algn="tl">
                    <a:srgbClr val="000000">
                      <a:alpha val="43137"/>
                    </a:srgbClr>
                  </a:outerShdw>
                </a:effectLst>
              </a:rPr>
              <a:t> </a:t>
            </a:r>
            <a:r>
              <a:rPr lang="zh-TW" altLang="en-US" sz="1800" b="1" dirty="0">
                <a:solidFill>
                  <a:srgbClr val="FF0000"/>
                </a:solidFill>
                <a:effectLst>
                  <a:outerShdw blurRad="38100" dist="38100" dir="2700000" algn="tl">
                    <a:srgbClr val="000000">
                      <a:alpha val="43137"/>
                    </a:srgbClr>
                  </a:outerShdw>
                </a:effectLst>
              </a:rPr>
              <a:t>執行</a:t>
            </a:r>
            <a:r>
              <a:rPr lang="zh-TW" altLang="en-US" sz="1800" dirty="0"/>
              <a:t>完整的測試計畫，或最好能使整個機關一起進行測試</a:t>
            </a:r>
          </a:p>
        </p:txBody>
      </p:sp>
    </p:spTree>
    <p:extLst>
      <p:ext uri="{BB962C8B-B14F-4D97-AF65-F5344CB8AC3E}">
        <p14:creationId xmlns:p14="http://schemas.microsoft.com/office/powerpoint/2010/main" val="614425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CBE405-095E-4B8A-A066-9BD3B06326E6}"/>
              </a:ext>
            </a:extLst>
          </p:cNvPr>
          <p:cNvSpPr>
            <a:spLocks noGrp="1"/>
          </p:cNvSpPr>
          <p:nvPr>
            <p:ph type="title"/>
          </p:nvPr>
        </p:nvSpPr>
        <p:spPr/>
        <p:txBody>
          <a:bodyPr/>
          <a:lstStyle/>
          <a:p>
            <a:r>
              <a:rPr lang="en-US" altLang="zh-TW" dirty="0"/>
              <a:t>III-4.</a:t>
            </a:r>
            <a:r>
              <a:rPr lang="zh-TW" altLang="en-US" dirty="0"/>
              <a:t>回復作業</a:t>
            </a:r>
          </a:p>
        </p:txBody>
      </p:sp>
      <p:sp>
        <p:nvSpPr>
          <p:cNvPr id="3" name="內容版面配置區 2">
            <a:extLst>
              <a:ext uri="{FF2B5EF4-FFF2-40B4-BE49-F238E27FC236}">
                <a16:creationId xmlns:a16="http://schemas.microsoft.com/office/drawing/2014/main" id="{3F56979C-0153-4840-B37A-CA05BD31B461}"/>
              </a:ext>
            </a:extLst>
          </p:cNvPr>
          <p:cNvSpPr>
            <a:spLocks noGrp="1"/>
          </p:cNvSpPr>
          <p:nvPr>
            <p:ph idx="1"/>
          </p:nvPr>
        </p:nvSpPr>
        <p:spPr/>
        <p:txBody>
          <a:bodyPr/>
          <a:lstStyle/>
          <a:p>
            <a:pPr marL="514350" indent="-514350">
              <a:buAutoNum type="arabicPeriod"/>
            </a:pPr>
            <a:r>
              <a:rPr lang="zh-TW" altLang="en-US" dirty="0"/>
              <a:t>決定何時回復相關作業</a:t>
            </a:r>
            <a:endParaRPr lang="en-US" altLang="zh-TW" dirty="0"/>
          </a:p>
          <a:p>
            <a:r>
              <a:rPr lang="zh-TW" altLang="en-US" sz="1800" dirty="0"/>
              <a:t>可選在下班時段</a:t>
            </a:r>
            <a:r>
              <a:rPr lang="en-US" altLang="zh-TW" sz="1800" dirty="0"/>
              <a:t>(</a:t>
            </a:r>
            <a:r>
              <a:rPr lang="zh-TW" altLang="en-US" sz="1800" b="1" dirty="0">
                <a:solidFill>
                  <a:srgbClr val="FF0000"/>
                </a:solidFill>
                <a:effectLst>
                  <a:outerShdw blurRad="38100" dist="38100" dir="2700000" algn="tl">
                    <a:srgbClr val="000000">
                      <a:alpha val="43137"/>
                    </a:srgbClr>
                  </a:outerShdw>
                </a:effectLst>
              </a:rPr>
              <a:t>非繁忙時段</a:t>
            </a:r>
            <a:r>
              <a:rPr lang="en-US" altLang="zh-TW" sz="1800" dirty="0"/>
              <a:t>)</a:t>
            </a:r>
            <a:r>
              <a:rPr lang="zh-TW" altLang="en-US" sz="1800" dirty="0"/>
              <a:t>進行</a:t>
            </a:r>
          </a:p>
          <a:p>
            <a:pPr>
              <a:buFont typeface="Wingdings" panose="05000000000000000000" pitchFamily="2" charset="2"/>
              <a:buChar char="Ø"/>
            </a:pPr>
            <a:r>
              <a:rPr lang="zh-TW" altLang="en-US" sz="1800" dirty="0"/>
              <a:t>比較容易進行</a:t>
            </a:r>
            <a:r>
              <a:rPr lang="zh-TW" altLang="en-US" sz="1800" b="1" dirty="0">
                <a:solidFill>
                  <a:srgbClr val="FF0000"/>
                </a:solidFill>
                <a:effectLst>
                  <a:outerShdw blurRad="38100" dist="38100" dir="2700000" algn="tl">
                    <a:srgbClr val="000000">
                      <a:alpha val="43137"/>
                    </a:srgbClr>
                  </a:outerShdw>
                </a:effectLst>
              </a:rPr>
              <a:t>監控</a:t>
            </a:r>
            <a:r>
              <a:rPr lang="zh-TW" altLang="en-US" sz="1800" dirty="0"/>
              <a:t>行為</a:t>
            </a:r>
          </a:p>
          <a:p>
            <a:r>
              <a:rPr lang="zh-TW" altLang="en-US" sz="1800" dirty="0"/>
              <a:t>將最後決定權交給系統擁有者</a:t>
            </a:r>
          </a:p>
          <a:p>
            <a:r>
              <a:rPr lang="zh-TW" altLang="en-US" sz="1800" dirty="0"/>
              <a:t>提供相關建議給系統擁有者，由他們做最後決定</a:t>
            </a:r>
          </a:p>
          <a:p>
            <a:pPr>
              <a:buFont typeface="Wingdings" panose="05000000000000000000" pitchFamily="2" charset="2"/>
              <a:buChar char="Ø"/>
            </a:pPr>
            <a:r>
              <a:rPr lang="zh-TW" altLang="en-US" sz="1800" dirty="0"/>
              <a:t>將提出的建議記錄在可簽名的備忘錄中</a:t>
            </a:r>
          </a:p>
        </p:txBody>
      </p:sp>
    </p:spTree>
    <p:extLst>
      <p:ext uri="{BB962C8B-B14F-4D97-AF65-F5344CB8AC3E}">
        <p14:creationId xmlns:p14="http://schemas.microsoft.com/office/powerpoint/2010/main" val="537540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C4B16-27A9-4B97-ACAF-8322A77FD367}"/>
              </a:ext>
            </a:extLst>
          </p:cNvPr>
          <p:cNvSpPr>
            <a:spLocks noGrp="1"/>
          </p:cNvSpPr>
          <p:nvPr>
            <p:ph type="title"/>
          </p:nvPr>
        </p:nvSpPr>
        <p:spPr/>
        <p:txBody>
          <a:bodyPr/>
          <a:lstStyle/>
          <a:p>
            <a:r>
              <a:rPr lang="en-US" altLang="zh-TW" dirty="0"/>
              <a:t>III-5. </a:t>
            </a:r>
            <a:r>
              <a:rPr lang="zh-TW" altLang="en-US" dirty="0"/>
              <a:t>監控</a:t>
            </a:r>
          </a:p>
        </p:txBody>
      </p:sp>
      <p:sp>
        <p:nvSpPr>
          <p:cNvPr id="3" name="內容版面配置區 2">
            <a:extLst>
              <a:ext uri="{FF2B5EF4-FFF2-40B4-BE49-F238E27FC236}">
                <a16:creationId xmlns:a16="http://schemas.microsoft.com/office/drawing/2014/main" id="{25F514DE-1FE3-4709-9881-0947AC9CB850}"/>
              </a:ext>
            </a:extLst>
          </p:cNvPr>
          <p:cNvSpPr>
            <a:spLocks noGrp="1"/>
          </p:cNvSpPr>
          <p:nvPr>
            <p:ph idx="1"/>
          </p:nvPr>
        </p:nvSpPr>
        <p:spPr/>
        <p:txBody>
          <a:bodyPr/>
          <a:lstStyle/>
          <a:p>
            <a:pPr marL="514350" indent="-514350">
              <a:buAutoNum type="arabicPeriod"/>
            </a:pPr>
            <a:r>
              <a:rPr lang="zh-TW" altLang="en-US" dirty="0"/>
              <a:t>監控系統</a:t>
            </a:r>
            <a:endParaRPr lang="en-US" altLang="zh-TW" dirty="0"/>
          </a:p>
          <a:p>
            <a:r>
              <a:rPr lang="zh-TW" altLang="en-US" sz="1800" dirty="0"/>
              <a:t>一旦系統回復上線後，需持續監控系統，檢查是否有先前未偵測出的後門活動 </a:t>
            </a:r>
            <a:endParaRPr lang="en-US" altLang="zh-TW" sz="1800" dirty="0"/>
          </a:p>
          <a:p>
            <a:r>
              <a:rPr lang="zh-TW" altLang="en-US" sz="1800" dirty="0"/>
              <a:t>可利用網路型與主機型的</a:t>
            </a:r>
            <a:r>
              <a:rPr lang="en-US" altLang="zh-TW" sz="1800" dirty="0"/>
              <a:t>IDS</a:t>
            </a:r>
            <a:r>
              <a:rPr lang="zh-TW" altLang="en-US" sz="1800" dirty="0"/>
              <a:t>與</a:t>
            </a:r>
            <a:r>
              <a:rPr lang="en-US" altLang="zh-TW" sz="1800" dirty="0"/>
              <a:t>IPS</a:t>
            </a:r>
            <a:r>
              <a:rPr lang="zh-TW" altLang="en-US" sz="1800" dirty="0"/>
              <a:t>協助偵測</a:t>
            </a:r>
            <a:endParaRPr lang="en-US" altLang="zh-TW" sz="1800" dirty="0"/>
          </a:p>
          <a:p>
            <a:r>
              <a:rPr lang="zh-TW" altLang="en-US" sz="1800" dirty="0"/>
              <a:t>建議可針對遭受的攻擊專門撰寫一條偵測規則，因為攻擊者很可能會透過相同手法再次入侵 </a:t>
            </a:r>
            <a:endParaRPr lang="en-US" altLang="zh-TW" sz="1800" dirty="0"/>
          </a:p>
          <a:p>
            <a:r>
              <a:rPr lang="zh-TW" altLang="en-US" sz="1800" dirty="0"/>
              <a:t>更仔細的檢查作業系統與相關應用程式產生的日誌檔</a:t>
            </a:r>
          </a:p>
        </p:txBody>
      </p:sp>
    </p:spTree>
    <p:extLst>
      <p:ext uri="{BB962C8B-B14F-4D97-AF65-F5344CB8AC3E}">
        <p14:creationId xmlns:p14="http://schemas.microsoft.com/office/powerpoint/2010/main" val="2720458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5583C2-30E2-4576-9F39-A86B3E9D5F50}"/>
              </a:ext>
            </a:extLst>
          </p:cNvPr>
          <p:cNvSpPr>
            <a:spLocks noGrp="1"/>
          </p:cNvSpPr>
          <p:nvPr>
            <p:ph type="title"/>
          </p:nvPr>
        </p:nvSpPr>
        <p:spPr/>
        <p:txBody>
          <a:bodyPr/>
          <a:lstStyle/>
          <a:p>
            <a:r>
              <a:rPr lang="en-US" altLang="zh-TW" dirty="0"/>
              <a:t>IV.</a:t>
            </a:r>
            <a:r>
              <a:rPr lang="zh-TW" altLang="en-US" dirty="0"/>
              <a:t>事後處置階段</a:t>
            </a:r>
            <a:r>
              <a:rPr lang="en-US" altLang="zh-TW" dirty="0"/>
              <a:t>(Post-Incident Activity)</a:t>
            </a:r>
            <a:endParaRPr lang="zh-TW" altLang="en-US" dirty="0"/>
          </a:p>
        </p:txBody>
      </p:sp>
      <p:sp>
        <p:nvSpPr>
          <p:cNvPr id="3" name="內容版面配置區 2">
            <a:extLst>
              <a:ext uri="{FF2B5EF4-FFF2-40B4-BE49-F238E27FC236}">
                <a16:creationId xmlns:a16="http://schemas.microsoft.com/office/drawing/2014/main" id="{FD737B7E-930F-4C4E-B5FC-D52ADD555510}"/>
              </a:ext>
            </a:extLst>
          </p:cNvPr>
          <p:cNvSpPr>
            <a:spLocks noGrp="1"/>
          </p:cNvSpPr>
          <p:nvPr>
            <p:ph idx="1"/>
          </p:nvPr>
        </p:nvSpPr>
        <p:spPr/>
        <p:txBody>
          <a:bodyPr/>
          <a:lstStyle/>
          <a:p>
            <a:pPr marL="0" indent="0">
              <a:buNone/>
            </a:pPr>
            <a:r>
              <a:rPr lang="en-US" altLang="zh-TW" dirty="0"/>
              <a:t>1.   </a:t>
            </a:r>
            <a:r>
              <a:rPr lang="zh-TW" altLang="en-US" dirty="0"/>
              <a:t>目的：記錄相關的處理過程，以便瞭解進行了那 些工作項目，</a:t>
            </a:r>
            <a:endParaRPr lang="en-US" altLang="zh-TW" dirty="0"/>
          </a:p>
          <a:p>
            <a:pPr marL="0" indent="0">
              <a:buNone/>
            </a:pPr>
            <a:r>
              <a:rPr lang="zh-TW" altLang="en-US" dirty="0"/>
              <a:t>並可進行改進</a:t>
            </a:r>
            <a:endParaRPr lang="en-US" altLang="zh-TW" dirty="0"/>
          </a:p>
          <a:p>
            <a:pPr marL="0" indent="0">
              <a:buNone/>
            </a:pPr>
            <a:r>
              <a:rPr lang="en-US" altLang="zh-TW" dirty="0"/>
              <a:t>2. </a:t>
            </a:r>
            <a:r>
              <a:rPr lang="zh-TW" altLang="en-US" dirty="0"/>
              <a:t>文件則可提供做為後續處理參考經驗</a:t>
            </a:r>
            <a:endParaRPr lang="en-US" altLang="zh-TW" dirty="0"/>
          </a:p>
          <a:p>
            <a:r>
              <a:rPr lang="zh-TW" altLang="en-US" sz="1800" dirty="0"/>
              <a:t>事後學習報告</a:t>
            </a:r>
            <a:endParaRPr lang="en-US" altLang="zh-TW" sz="1800" dirty="0"/>
          </a:p>
          <a:p>
            <a:r>
              <a:rPr lang="zh-TW" altLang="en-US" sz="1800" dirty="0"/>
              <a:t>事後學習會議</a:t>
            </a:r>
          </a:p>
        </p:txBody>
      </p:sp>
    </p:spTree>
    <p:extLst>
      <p:ext uri="{BB962C8B-B14F-4D97-AF65-F5344CB8AC3E}">
        <p14:creationId xmlns:p14="http://schemas.microsoft.com/office/powerpoint/2010/main" val="78654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8A44D2-A3F9-4833-ACB1-9BD1869640C5}"/>
              </a:ext>
            </a:extLst>
          </p:cNvPr>
          <p:cNvSpPr>
            <a:spLocks noGrp="1"/>
          </p:cNvSpPr>
          <p:nvPr>
            <p:ph type="title"/>
          </p:nvPr>
        </p:nvSpPr>
        <p:spPr>
          <a:xfrm>
            <a:off x="838200" y="365125"/>
            <a:ext cx="7324288" cy="1325563"/>
          </a:xfrm>
        </p:spPr>
        <p:txBody>
          <a:bodyPr/>
          <a:lstStyle/>
          <a:p>
            <a:pPr marL="571500" indent="-571500">
              <a:buFont typeface="Arial" panose="020B0604020202020204" pitchFamily="34" charset="0"/>
              <a:buChar char="•"/>
            </a:pPr>
            <a:r>
              <a:rPr lang="zh-TW" altLang="en-US" dirty="0"/>
              <a:t>管理議題與相關法規</a:t>
            </a:r>
          </a:p>
        </p:txBody>
      </p:sp>
      <p:sp>
        <p:nvSpPr>
          <p:cNvPr id="3" name="內容版面配置區 2">
            <a:extLst>
              <a:ext uri="{FF2B5EF4-FFF2-40B4-BE49-F238E27FC236}">
                <a16:creationId xmlns:a16="http://schemas.microsoft.com/office/drawing/2014/main" id="{4A28DC41-3930-499B-9A77-D265A0E815DB}"/>
              </a:ext>
            </a:extLst>
          </p:cNvPr>
          <p:cNvSpPr>
            <a:spLocks noGrp="1"/>
          </p:cNvSpPr>
          <p:nvPr>
            <p:ph idx="1"/>
          </p:nvPr>
        </p:nvSpPr>
        <p:spPr/>
        <p:txBody>
          <a:bodyPr>
            <a:normAutofit/>
          </a:bodyPr>
          <a:lstStyle/>
          <a:p>
            <a:pPr marL="0" indent="0">
              <a:buNone/>
            </a:pPr>
            <a:r>
              <a:rPr lang="zh-TW" altLang="en-US" sz="2000" dirty="0"/>
              <a:t>當組織面對資安事件時，就必須要有</a:t>
            </a:r>
            <a:r>
              <a:rPr lang="zh-TW" altLang="en-US" sz="2000" b="1" dirty="0">
                <a:solidFill>
                  <a:srgbClr val="FF0000"/>
                </a:solidFill>
                <a:effectLst>
                  <a:outerShdw blurRad="38100" dist="38100" dir="2700000" algn="tl">
                    <a:srgbClr val="000000">
                      <a:alpha val="43137"/>
                    </a:srgbClr>
                  </a:outerShdw>
                </a:effectLst>
              </a:rPr>
              <a:t>適當</a:t>
            </a:r>
            <a:r>
              <a:rPr lang="zh-TW" altLang="en-US" sz="2000" dirty="0"/>
              <a:t>的</a:t>
            </a:r>
            <a:r>
              <a:rPr lang="zh-TW" altLang="en-US" sz="2000" b="1" dirty="0">
                <a:solidFill>
                  <a:srgbClr val="FF0000"/>
                </a:solidFill>
                <a:effectLst>
                  <a:outerShdw blurRad="38100" dist="38100" dir="2700000" algn="tl">
                    <a:srgbClr val="000000">
                      <a:alpha val="43137"/>
                    </a:srgbClr>
                  </a:outerShdw>
                </a:effectLst>
              </a:rPr>
              <a:t>應變處理方法</a:t>
            </a:r>
            <a:r>
              <a:rPr lang="zh-TW" altLang="en-US" sz="2000" dirty="0"/>
              <a:t>，</a:t>
            </a:r>
            <a:endParaRPr lang="en-US" altLang="zh-TW" sz="2000" dirty="0"/>
          </a:p>
          <a:p>
            <a:pPr marL="0" indent="0">
              <a:buNone/>
            </a:pPr>
            <a:r>
              <a:rPr lang="zh-TW" altLang="en-US" sz="2000" dirty="0"/>
              <a:t>例如建立政策和作業程序，並且進行分類和即時的因應，以建立起完整的資安事件管理機制。 </a:t>
            </a:r>
            <a:endParaRPr lang="en-US" altLang="zh-TW" sz="2000" dirty="0"/>
          </a:p>
          <a:p>
            <a:pPr marL="0" indent="0">
              <a:buNone/>
            </a:pPr>
            <a:r>
              <a:rPr lang="zh-TW" altLang="en-US" sz="2000" dirty="0"/>
              <a:t>當資安事件</a:t>
            </a:r>
            <a:r>
              <a:rPr lang="zh-TW" altLang="en-US" sz="2000" b="1" dirty="0">
                <a:solidFill>
                  <a:srgbClr val="FF0000"/>
                </a:solidFill>
                <a:effectLst>
                  <a:outerShdw blurRad="38100" dist="38100" dir="2700000" algn="tl">
                    <a:srgbClr val="000000">
                      <a:alpha val="43137"/>
                    </a:srgbClr>
                  </a:outerShdw>
                </a:effectLst>
              </a:rPr>
              <a:t>涉及到法律議題</a:t>
            </a:r>
            <a:r>
              <a:rPr lang="zh-TW" altLang="en-US" sz="2000" dirty="0"/>
              <a:t>時，組織就必須採相關的法律行動，</a:t>
            </a:r>
            <a:endParaRPr lang="en-US" altLang="zh-TW" sz="2000" dirty="0"/>
          </a:p>
          <a:p>
            <a:pPr marL="0" indent="0">
              <a:buNone/>
            </a:pPr>
            <a:r>
              <a:rPr lang="zh-TW" altLang="en-US" sz="2000" dirty="0"/>
              <a:t>以</a:t>
            </a:r>
            <a:r>
              <a:rPr lang="zh-TW" altLang="en-US" sz="2000" b="1" dirty="0">
                <a:solidFill>
                  <a:srgbClr val="FF0000"/>
                </a:solidFill>
                <a:effectLst>
                  <a:outerShdw blurRad="38100" dist="38100" dir="2700000" algn="tl">
                    <a:srgbClr val="000000">
                      <a:alpha val="43137"/>
                    </a:srgbClr>
                  </a:outerShdw>
                </a:effectLst>
              </a:rPr>
              <a:t>證明</a:t>
            </a:r>
            <a:r>
              <a:rPr lang="zh-TW" altLang="en-US" sz="2000" dirty="0"/>
              <a:t>資安事件的發生</a:t>
            </a:r>
            <a:r>
              <a:rPr lang="zh-TW" altLang="en-US" sz="2000" b="1" dirty="0">
                <a:solidFill>
                  <a:srgbClr val="FF0000"/>
                </a:solidFill>
                <a:effectLst>
                  <a:outerShdw blurRad="38100" dist="38100" dir="2700000" algn="tl">
                    <a:srgbClr val="000000">
                      <a:alpha val="43137"/>
                    </a:srgbClr>
                  </a:outerShdw>
                </a:effectLst>
              </a:rPr>
              <a:t>非組織的故意或過失</a:t>
            </a:r>
            <a:r>
              <a:rPr lang="zh-TW" altLang="en-US" sz="2000" dirty="0"/>
              <a:t>，</a:t>
            </a:r>
            <a:endParaRPr lang="en-US" altLang="zh-TW" sz="2000" dirty="0"/>
          </a:p>
          <a:p>
            <a:pPr marL="0" indent="0">
              <a:buNone/>
            </a:pPr>
            <a:r>
              <a:rPr lang="zh-TW" altLang="en-US" sz="2000" dirty="0"/>
              <a:t>亦或是對於造成資安事件的惡意行為準備進行損害求償的法律行為。</a:t>
            </a:r>
            <a:endParaRPr lang="en-US" altLang="zh-TW" sz="2000" dirty="0"/>
          </a:p>
          <a:p>
            <a:pPr marL="0" indent="0">
              <a:buNone/>
            </a:pPr>
            <a:r>
              <a:rPr lang="zh-TW" altLang="en-US" sz="2000" dirty="0"/>
              <a:t>因此，在資安事件的處理過程中，就必須注意到法律相關的規範，</a:t>
            </a:r>
            <a:endParaRPr lang="en-US" altLang="zh-TW" sz="2000" dirty="0"/>
          </a:p>
          <a:p>
            <a:pPr marL="0" indent="0">
              <a:buNone/>
            </a:pPr>
            <a:r>
              <a:rPr lang="zh-TW" altLang="en-US" sz="2000" dirty="0"/>
              <a:t>並有適當的證據保全程序，以確認證據的</a:t>
            </a:r>
            <a:r>
              <a:rPr lang="zh-TW" altLang="en-US" sz="2000" b="1" dirty="0">
                <a:solidFill>
                  <a:srgbClr val="FF0000"/>
                </a:solidFill>
                <a:effectLst>
                  <a:outerShdw blurRad="38100" dist="38100" dir="2700000" algn="tl">
                    <a:srgbClr val="000000">
                      <a:alpha val="43137"/>
                    </a:srgbClr>
                  </a:outerShdw>
                </a:effectLst>
              </a:rPr>
              <a:t>蒐集、保存</a:t>
            </a:r>
            <a:r>
              <a:rPr lang="zh-TW" altLang="en-US" sz="2000" dirty="0"/>
              <a:t>等各個階段符合法律的要求。</a:t>
            </a:r>
            <a:endParaRPr lang="en-US" altLang="zh-TW" sz="2000" dirty="0"/>
          </a:p>
          <a:p>
            <a:pPr marL="0" indent="0">
              <a:buNone/>
            </a:pPr>
            <a:r>
              <a:rPr lang="zh-TW" altLang="en-US" sz="2000" dirty="0"/>
              <a:t>另外在</a:t>
            </a:r>
            <a:r>
              <a:rPr lang="en-US" altLang="zh-TW" sz="2000" dirty="0"/>
              <a:t>NIST 800-34</a:t>
            </a:r>
            <a:r>
              <a:rPr lang="zh-TW" altLang="en-US" sz="2000" dirty="0"/>
              <a:t>有關美國聯邦政府資訊科技系統緊急應變規劃指引中，</a:t>
            </a:r>
            <a:endParaRPr lang="en-US" altLang="zh-TW" sz="2000" dirty="0"/>
          </a:p>
          <a:p>
            <a:pPr marL="0" indent="0">
              <a:buNone/>
            </a:pPr>
            <a:r>
              <a:rPr lang="zh-TW" altLang="en-US" sz="2000" dirty="0"/>
              <a:t>針對應變規劃應涵蓋營運衝擊分析、備援與復原策略、備援中心、復原計畫制定、應變計畫等管理面與技術面之考量，</a:t>
            </a:r>
            <a:endParaRPr lang="en-US" altLang="zh-TW" sz="2000" dirty="0"/>
          </a:p>
          <a:p>
            <a:pPr marL="0" indent="0">
              <a:buNone/>
            </a:pPr>
            <a:r>
              <a:rPr lang="zh-TW" altLang="en-US" sz="2000" dirty="0"/>
              <a:t>故在進行資安事件處理前，應對於相關法規範與管理議題做了解</a:t>
            </a:r>
          </a:p>
        </p:txBody>
      </p:sp>
    </p:spTree>
    <p:extLst>
      <p:ext uri="{BB962C8B-B14F-4D97-AF65-F5344CB8AC3E}">
        <p14:creationId xmlns:p14="http://schemas.microsoft.com/office/powerpoint/2010/main" val="2420503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78C641-12EE-4ECA-A9AD-38F59003868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7D2FBD9-66EB-40C3-B368-79953E700E91}"/>
              </a:ext>
            </a:extLst>
          </p:cNvPr>
          <p:cNvSpPr>
            <a:spLocks noGrp="1"/>
          </p:cNvSpPr>
          <p:nvPr>
            <p:ph idx="1"/>
          </p:nvPr>
        </p:nvSpPr>
        <p:spPr/>
        <p:txBody>
          <a:bodyPr/>
          <a:lstStyle/>
          <a:p>
            <a:endParaRPr lang="zh-TW" altLang="en-US"/>
          </a:p>
        </p:txBody>
      </p:sp>
      <p:sp>
        <p:nvSpPr>
          <p:cNvPr id="4" name="矩形 3">
            <a:extLst>
              <a:ext uri="{FF2B5EF4-FFF2-40B4-BE49-F238E27FC236}">
                <a16:creationId xmlns:a16="http://schemas.microsoft.com/office/drawing/2014/main" id="{42A98EF6-2C3D-4A7B-9BB2-7951887F0DE3}"/>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TW" altLang="en-US" sz="5400" dirty="0"/>
              <a:t>第</a:t>
            </a:r>
            <a:r>
              <a:rPr lang="en-US" altLang="zh-TW" sz="5400" dirty="0"/>
              <a:t>3</a:t>
            </a:r>
            <a:r>
              <a:rPr lang="zh-TW" altLang="en-US" sz="5400" dirty="0"/>
              <a:t>單元 </a:t>
            </a:r>
            <a:endParaRPr lang="en-US" altLang="zh-TW" sz="5400" dirty="0"/>
          </a:p>
          <a:p>
            <a:pPr algn="ctr"/>
            <a:r>
              <a:rPr lang="zh-TW" altLang="en-US" sz="5400" dirty="0"/>
              <a:t>數位鑑識與證據保全</a:t>
            </a:r>
          </a:p>
        </p:txBody>
      </p:sp>
    </p:spTree>
    <p:extLst>
      <p:ext uri="{BB962C8B-B14F-4D97-AF65-F5344CB8AC3E}">
        <p14:creationId xmlns:p14="http://schemas.microsoft.com/office/powerpoint/2010/main" val="1755532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CC2B32-742B-4A77-A471-D10320462510}"/>
              </a:ext>
            </a:extLst>
          </p:cNvPr>
          <p:cNvSpPr>
            <a:spLocks noGrp="1"/>
          </p:cNvSpPr>
          <p:nvPr>
            <p:ph type="title"/>
          </p:nvPr>
        </p:nvSpPr>
        <p:spPr/>
        <p:txBody>
          <a:bodyPr/>
          <a:lstStyle/>
          <a:p>
            <a:r>
              <a:rPr lang="zh-TW" altLang="en-US" dirty="0"/>
              <a:t>單元學習目標</a:t>
            </a:r>
          </a:p>
        </p:txBody>
      </p:sp>
      <p:sp>
        <p:nvSpPr>
          <p:cNvPr id="3" name="內容版面配置區 2">
            <a:extLst>
              <a:ext uri="{FF2B5EF4-FFF2-40B4-BE49-F238E27FC236}">
                <a16:creationId xmlns:a16="http://schemas.microsoft.com/office/drawing/2014/main" id="{5075581F-A5EB-4ADA-8831-74DD3C9A509E}"/>
              </a:ext>
            </a:extLst>
          </p:cNvPr>
          <p:cNvSpPr>
            <a:spLocks noGrp="1"/>
          </p:cNvSpPr>
          <p:nvPr>
            <p:ph idx="1"/>
          </p:nvPr>
        </p:nvSpPr>
        <p:spPr/>
        <p:txBody>
          <a:bodyPr/>
          <a:lstStyle/>
          <a:p>
            <a:r>
              <a:rPr lang="zh-TW" altLang="en-US" dirty="0"/>
              <a:t>了解數位鑑識執行時應</a:t>
            </a:r>
            <a:r>
              <a:rPr lang="zh-TW" altLang="en-US" b="1" dirty="0">
                <a:solidFill>
                  <a:srgbClr val="FF0000"/>
                </a:solidFill>
                <a:effectLst>
                  <a:outerShdw blurRad="38100" dist="38100" dir="2700000" algn="tl">
                    <a:srgbClr val="000000">
                      <a:alpha val="43137"/>
                    </a:srgbClr>
                  </a:outerShdw>
                </a:effectLst>
              </a:rPr>
              <a:t>注意之原則與程序</a:t>
            </a:r>
            <a:r>
              <a:rPr lang="zh-TW" altLang="en-US" dirty="0"/>
              <a:t>， 並延伸至政府機構</a:t>
            </a:r>
            <a:endParaRPr lang="en-US" altLang="zh-TW" dirty="0"/>
          </a:p>
          <a:p>
            <a:pPr marL="0" indent="0">
              <a:buNone/>
            </a:pPr>
            <a:r>
              <a:rPr lang="zh-TW" altLang="en-US" dirty="0"/>
              <a:t>   資安事件數位證據保全標準作業程序之說明。</a:t>
            </a:r>
            <a:endParaRPr lang="en-US" altLang="zh-TW" dirty="0"/>
          </a:p>
          <a:p>
            <a:r>
              <a:rPr lang="zh-TW" altLang="en-US" dirty="0"/>
              <a:t>數位鑑識執行時應注意之原則與程序，包含如何避免破壞數位證據以及如何確認數位證據之</a:t>
            </a:r>
            <a:r>
              <a:rPr lang="zh-TW" altLang="en-US" b="1" dirty="0">
                <a:solidFill>
                  <a:srgbClr val="FF0000"/>
                </a:solidFill>
                <a:effectLst>
                  <a:outerShdw blurRad="38100" dist="38100" dir="2700000" algn="tl">
                    <a:srgbClr val="000000">
                      <a:alpha val="43137"/>
                    </a:srgbClr>
                  </a:outerShdw>
                </a:effectLst>
              </a:rPr>
              <a:t>同一性 </a:t>
            </a:r>
            <a:r>
              <a:rPr lang="zh-TW" altLang="en-US" dirty="0"/>
              <a:t>。</a:t>
            </a:r>
          </a:p>
        </p:txBody>
      </p:sp>
    </p:spTree>
    <p:extLst>
      <p:ext uri="{BB962C8B-B14F-4D97-AF65-F5344CB8AC3E}">
        <p14:creationId xmlns:p14="http://schemas.microsoft.com/office/powerpoint/2010/main" val="909984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4D161-970A-464B-8BD8-A68FC89BCC34}"/>
              </a:ext>
            </a:extLst>
          </p:cNvPr>
          <p:cNvSpPr/>
          <p:nvPr/>
        </p:nvSpPr>
        <p:spPr>
          <a:xfrm>
            <a:off x="0" y="4269996"/>
            <a:ext cx="12192000" cy="123318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a:solidFill>
                  <a:schemeClr val="tx1"/>
                </a:solidFill>
              </a:rPr>
              <a:t>資安事件處理 </a:t>
            </a:r>
            <a:r>
              <a:rPr lang="en-US" altLang="zh-TW" sz="3200" dirty="0">
                <a:solidFill>
                  <a:schemeClr val="tx1"/>
                </a:solidFill>
              </a:rPr>
              <a:t>V.S. </a:t>
            </a:r>
            <a:r>
              <a:rPr lang="zh-TW" altLang="en-US" sz="3200" dirty="0">
                <a:solidFill>
                  <a:schemeClr val="tx1"/>
                </a:solidFill>
              </a:rPr>
              <a:t>數位鑑識</a:t>
            </a:r>
          </a:p>
        </p:txBody>
      </p:sp>
    </p:spTree>
    <p:extLst>
      <p:ext uri="{BB962C8B-B14F-4D97-AF65-F5344CB8AC3E}">
        <p14:creationId xmlns:p14="http://schemas.microsoft.com/office/powerpoint/2010/main" val="3067131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713CD9-3932-4847-A283-CAC53369E233}"/>
              </a:ext>
            </a:extLst>
          </p:cNvPr>
          <p:cNvSpPr>
            <a:spLocks noGrp="1"/>
          </p:cNvSpPr>
          <p:nvPr>
            <p:ph type="title"/>
          </p:nvPr>
        </p:nvSpPr>
        <p:spPr/>
        <p:txBody>
          <a:bodyPr/>
          <a:lstStyle/>
          <a:p>
            <a:r>
              <a:rPr lang="zh-TW" altLang="en-US" dirty="0"/>
              <a:t>介紹</a:t>
            </a:r>
          </a:p>
        </p:txBody>
      </p:sp>
      <p:sp>
        <p:nvSpPr>
          <p:cNvPr id="3" name="內容版面配置區 2">
            <a:extLst>
              <a:ext uri="{FF2B5EF4-FFF2-40B4-BE49-F238E27FC236}">
                <a16:creationId xmlns:a16="http://schemas.microsoft.com/office/drawing/2014/main" id="{84CBE719-E66E-400D-8127-FDAEDB8BFB9D}"/>
              </a:ext>
            </a:extLst>
          </p:cNvPr>
          <p:cNvSpPr>
            <a:spLocks noGrp="1"/>
          </p:cNvSpPr>
          <p:nvPr>
            <p:ph idx="1"/>
          </p:nvPr>
        </p:nvSpPr>
        <p:spPr/>
        <p:txBody>
          <a:bodyPr/>
          <a:lstStyle/>
          <a:p>
            <a:pPr marL="0" indent="0">
              <a:buNone/>
            </a:pPr>
            <a:r>
              <a:rPr lang="en-US" altLang="zh-TW" dirty="0"/>
              <a:t>1.</a:t>
            </a:r>
            <a:r>
              <a:rPr lang="zh-TW" altLang="en-US" dirty="0"/>
              <a:t> 資安事件應變處理</a:t>
            </a:r>
            <a:endParaRPr lang="en-US" altLang="zh-TW" dirty="0"/>
          </a:p>
          <a:p>
            <a:r>
              <a:rPr lang="zh-TW" altLang="en-US" sz="1800" dirty="0"/>
              <a:t>迅速有效的消除資安事件 </a:t>
            </a:r>
            <a:endParaRPr lang="en-US" altLang="zh-TW" sz="1800" dirty="0"/>
          </a:p>
          <a:p>
            <a:r>
              <a:rPr lang="zh-TW" altLang="en-US" sz="1800" dirty="0"/>
              <a:t>找出問題成因，避免再發生 </a:t>
            </a:r>
            <a:endParaRPr lang="en-US" altLang="zh-TW" sz="1800" dirty="0"/>
          </a:p>
          <a:p>
            <a:r>
              <a:rPr lang="zh-TW" altLang="en-US" sz="1800" dirty="0"/>
              <a:t>著重「時效性」 </a:t>
            </a:r>
            <a:endParaRPr lang="en-US" altLang="zh-TW" sz="1800" dirty="0"/>
          </a:p>
          <a:p>
            <a:pPr marL="0" indent="0">
              <a:buNone/>
            </a:pPr>
            <a:r>
              <a:rPr lang="en-US" altLang="zh-TW" dirty="0"/>
              <a:t>2.</a:t>
            </a:r>
            <a:r>
              <a:rPr lang="zh-TW" altLang="en-US" dirty="0"/>
              <a:t> 數位鑑識</a:t>
            </a:r>
            <a:endParaRPr lang="en-US" altLang="zh-TW" dirty="0"/>
          </a:p>
          <a:p>
            <a:r>
              <a:rPr lang="zh-TW" altLang="en-US" sz="1800" dirty="0"/>
              <a:t>程序、方法、工具 </a:t>
            </a:r>
            <a:endParaRPr lang="en-US" altLang="zh-TW" sz="1800" dirty="0"/>
          </a:p>
          <a:p>
            <a:r>
              <a:rPr lang="zh-TW" altLang="en-US" sz="1800" dirty="0"/>
              <a:t>第一時間的處理動作 </a:t>
            </a:r>
            <a:endParaRPr lang="en-US" altLang="zh-TW" sz="1800" dirty="0"/>
          </a:p>
          <a:p>
            <a:r>
              <a:rPr lang="zh-TW" altLang="en-US" sz="1800" dirty="0"/>
              <a:t>採取法律行動的必要動作 </a:t>
            </a:r>
            <a:endParaRPr lang="en-US" altLang="zh-TW" sz="1800" dirty="0"/>
          </a:p>
          <a:p>
            <a:r>
              <a:rPr lang="zh-TW" altLang="en-US" sz="1800" dirty="0"/>
              <a:t>著重「適法性」</a:t>
            </a:r>
          </a:p>
        </p:txBody>
      </p:sp>
    </p:spTree>
    <p:extLst>
      <p:ext uri="{BB962C8B-B14F-4D97-AF65-F5344CB8AC3E}">
        <p14:creationId xmlns:p14="http://schemas.microsoft.com/office/powerpoint/2010/main" val="1030333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DA1D7A-65F4-4503-966B-62E0880B6B5D}"/>
              </a:ext>
            </a:extLst>
          </p:cNvPr>
          <p:cNvSpPr>
            <a:spLocks noGrp="1"/>
          </p:cNvSpPr>
          <p:nvPr>
            <p:ph type="title"/>
          </p:nvPr>
        </p:nvSpPr>
        <p:spPr/>
        <p:txBody>
          <a:bodyPr/>
          <a:lstStyle/>
          <a:p>
            <a:r>
              <a:rPr lang="zh-TW" altLang="en-US" dirty="0"/>
              <a:t>資安事件通報資訊</a:t>
            </a:r>
          </a:p>
        </p:txBody>
      </p:sp>
      <p:sp>
        <p:nvSpPr>
          <p:cNvPr id="6" name="矩形 5">
            <a:extLst>
              <a:ext uri="{FF2B5EF4-FFF2-40B4-BE49-F238E27FC236}">
                <a16:creationId xmlns:a16="http://schemas.microsoft.com/office/drawing/2014/main" id="{A556AA7F-2532-4E2D-8BF8-79F096063EFC}"/>
              </a:ext>
            </a:extLst>
          </p:cNvPr>
          <p:cNvSpPr/>
          <p:nvPr/>
        </p:nvSpPr>
        <p:spPr>
          <a:xfrm>
            <a:off x="1409350" y="1690688"/>
            <a:ext cx="2785145" cy="490305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TW" altLang="en-US" dirty="0">
                <a:solidFill>
                  <a:sysClr val="windowText" lastClr="000000"/>
                </a:solidFill>
              </a:rPr>
              <a:t>發生機關 </a:t>
            </a:r>
            <a:endParaRPr lang="en-US" altLang="zh-TW" dirty="0">
              <a:solidFill>
                <a:sysClr val="windowText" lastClr="000000"/>
              </a:solidFill>
            </a:endParaRPr>
          </a:p>
          <a:p>
            <a:pPr marL="285750" indent="-285750">
              <a:buFont typeface="Arial" panose="020B0604020202020204" pitchFamily="34" charset="0"/>
              <a:buChar char="•"/>
            </a:pPr>
            <a:r>
              <a:rPr lang="zh-TW" altLang="en-US" dirty="0">
                <a:solidFill>
                  <a:sysClr val="windowText" lastClr="000000"/>
                </a:solidFill>
              </a:rPr>
              <a:t>發生或知悉時間 </a:t>
            </a:r>
            <a:endParaRPr lang="en-US" altLang="zh-TW" dirty="0">
              <a:solidFill>
                <a:sysClr val="windowText" lastClr="000000"/>
              </a:solidFill>
            </a:endParaRPr>
          </a:p>
          <a:p>
            <a:pPr marL="285750" indent="-285750">
              <a:buFont typeface="Arial" panose="020B0604020202020204" pitchFamily="34" charset="0"/>
              <a:buChar char="•"/>
            </a:pPr>
            <a:r>
              <a:rPr lang="zh-TW" altLang="en-US" dirty="0">
                <a:solidFill>
                  <a:sysClr val="windowText" lastClr="000000"/>
                </a:solidFill>
              </a:rPr>
              <a:t>狀況之描述 </a:t>
            </a:r>
            <a:endParaRPr lang="en-US" altLang="zh-TW" dirty="0">
              <a:solidFill>
                <a:sysClr val="windowText" lastClr="000000"/>
              </a:solidFill>
            </a:endParaRPr>
          </a:p>
          <a:p>
            <a:pPr marL="285750" indent="-285750">
              <a:buFont typeface="Arial" panose="020B0604020202020204" pitchFamily="34" charset="0"/>
              <a:buChar char="•"/>
            </a:pPr>
            <a:r>
              <a:rPr lang="zh-TW" altLang="en-US" dirty="0">
                <a:solidFill>
                  <a:sysClr val="windowText" lastClr="000000"/>
                </a:solidFill>
              </a:rPr>
              <a:t>其他相關事項 </a:t>
            </a:r>
            <a:endParaRPr lang="en-US" altLang="zh-TW" dirty="0">
              <a:solidFill>
                <a:sysClr val="windowText" lastClr="000000"/>
              </a:solidFill>
            </a:endParaRPr>
          </a:p>
          <a:p>
            <a:pPr marL="285750" indent="-285750">
              <a:buFont typeface="Arial" panose="020B0604020202020204" pitchFamily="34" charset="0"/>
              <a:buChar char="•"/>
            </a:pPr>
            <a:r>
              <a:rPr lang="zh-TW" altLang="en-US" dirty="0">
                <a:solidFill>
                  <a:sysClr val="windowText" lastClr="000000"/>
                </a:solidFill>
              </a:rPr>
              <a:t>等級之評估 </a:t>
            </a:r>
            <a:endParaRPr lang="en-US" altLang="zh-TW" dirty="0">
              <a:solidFill>
                <a:sysClr val="windowText" lastClr="000000"/>
              </a:solidFill>
            </a:endParaRPr>
          </a:p>
          <a:p>
            <a:pPr marL="285750" indent="-285750">
              <a:buFont typeface="Arial" panose="020B0604020202020204" pitchFamily="34" charset="0"/>
              <a:buChar char="•"/>
            </a:pPr>
            <a:r>
              <a:rPr lang="zh-TW" altLang="en-US" dirty="0">
                <a:solidFill>
                  <a:sysClr val="windowText" lastClr="000000"/>
                </a:solidFill>
              </a:rPr>
              <a:t>外部支援需求評估</a:t>
            </a:r>
            <a:endParaRPr lang="en-US" altLang="zh-TW" dirty="0">
              <a:solidFill>
                <a:sysClr val="windowText" lastClr="000000"/>
              </a:solidFill>
            </a:endParaRPr>
          </a:p>
          <a:p>
            <a:pPr marL="285750" indent="-285750">
              <a:buFont typeface="Arial" panose="020B0604020202020204" pitchFamily="34" charset="0"/>
              <a:buChar char="•"/>
            </a:pPr>
            <a:r>
              <a:rPr lang="zh-TW" altLang="en-US" dirty="0">
                <a:solidFill>
                  <a:sysClr val="windowText" lastClr="000000"/>
                </a:solidFill>
              </a:rPr>
              <a:t>因應事件所採取之措施</a:t>
            </a:r>
          </a:p>
        </p:txBody>
      </p:sp>
      <p:sp>
        <p:nvSpPr>
          <p:cNvPr id="9" name="矩形 8">
            <a:extLst>
              <a:ext uri="{FF2B5EF4-FFF2-40B4-BE49-F238E27FC236}">
                <a16:creationId xmlns:a16="http://schemas.microsoft.com/office/drawing/2014/main" id="{86D8165E-C8F0-4069-8559-6407A3935631}"/>
              </a:ext>
            </a:extLst>
          </p:cNvPr>
          <p:cNvSpPr/>
          <p:nvPr/>
        </p:nvSpPr>
        <p:spPr>
          <a:xfrm>
            <a:off x="4703427" y="1690687"/>
            <a:ext cx="2785145" cy="4903059"/>
          </a:xfrm>
          <a:prstGeom prst="rect">
            <a:avLst/>
          </a:prstGeom>
          <a:solidFill>
            <a:schemeClr val="accent6">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zh-TW" altLang="en-US" dirty="0">
                <a:solidFill>
                  <a:sysClr val="windowText" lastClr="000000"/>
                </a:solidFill>
              </a:rPr>
              <a:t>根據機關內部處理資安事件之程序，記錄損害控制或復原之歷程</a:t>
            </a:r>
          </a:p>
        </p:txBody>
      </p:sp>
      <p:sp>
        <p:nvSpPr>
          <p:cNvPr id="10" name="矩形 9">
            <a:extLst>
              <a:ext uri="{FF2B5EF4-FFF2-40B4-BE49-F238E27FC236}">
                <a16:creationId xmlns:a16="http://schemas.microsoft.com/office/drawing/2014/main" id="{600E28D6-4CF3-4F39-936B-3568EF2633A1}"/>
              </a:ext>
            </a:extLst>
          </p:cNvPr>
          <p:cNvSpPr/>
          <p:nvPr/>
        </p:nvSpPr>
        <p:spPr>
          <a:xfrm>
            <a:off x="8059722" y="1690687"/>
            <a:ext cx="2785145" cy="49030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TW" altLang="en-US" dirty="0">
                <a:solidFill>
                  <a:schemeClr val="tx1"/>
                </a:solidFill>
              </a:rPr>
              <a:t>事件發生或知悉其發 生、完成損害控制或 復原作業之時間</a:t>
            </a:r>
            <a:endParaRPr lang="en-US" altLang="zh-TW" dirty="0">
              <a:solidFill>
                <a:schemeClr val="tx1"/>
              </a:solidFill>
            </a:endParaRPr>
          </a:p>
          <a:p>
            <a:pPr marL="285750" indent="-285750">
              <a:buFont typeface="Arial" panose="020B0604020202020204" pitchFamily="34" charset="0"/>
              <a:buChar char="•"/>
            </a:pPr>
            <a:r>
              <a:rPr lang="zh-TW" altLang="en-US" dirty="0">
                <a:solidFill>
                  <a:schemeClr val="tx1"/>
                </a:solidFill>
              </a:rPr>
              <a:t>事件影響之範圍及損 害評估</a:t>
            </a:r>
            <a:endParaRPr lang="en-US" altLang="zh-TW" dirty="0">
              <a:solidFill>
                <a:schemeClr val="tx1"/>
              </a:solidFill>
            </a:endParaRPr>
          </a:p>
          <a:p>
            <a:pPr marL="285750" indent="-285750">
              <a:buFont typeface="Arial" panose="020B0604020202020204" pitchFamily="34" charset="0"/>
              <a:buChar char="•"/>
            </a:pPr>
            <a:r>
              <a:rPr lang="zh-TW" altLang="en-US" dirty="0">
                <a:solidFill>
                  <a:schemeClr val="tx1"/>
                </a:solidFill>
              </a:rPr>
              <a:t>損害控制及復原作業 之歷程</a:t>
            </a:r>
            <a:endParaRPr lang="en-US" altLang="zh-TW" dirty="0">
              <a:solidFill>
                <a:schemeClr val="tx1"/>
              </a:solidFill>
            </a:endParaRPr>
          </a:p>
          <a:p>
            <a:pPr marL="285750" indent="-285750">
              <a:buFont typeface="Arial" panose="020B0604020202020204" pitchFamily="34" charset="0"/>
              <a:buChar char="•"/>
            </a:pPr>
            <a:r>
              <a:rPr lang="zh-TW" altLang="en-US" dirty="0">
                <a:solidFill>
                  <a:schemeClr val="tx1"/>
                </a:solidFill>
              </a:rPr>
              <a:t>事件調查及處理作業 之歷程</a:t>
            </a:r>
            <a:endParaRPr lang="en-US" altLang="zh-TW" dirty="0">
              <a:solidFill>
                <a:schemeClr val="tx1"/>
              </a:solidFill>
            </a:endParaRPr>
          </a:p>
          <a:p>
            <a:pPr marL="285750" indent="-285750">
              <a:buFont typeface="Arial" panose="020B0604020202020204" pitchFamily="34" charset="0"/>
              <a:buChar char="•"/>
            </a:pPr>
            <a:r>
              <a:rPr lang="zh-TW" altLang="en-US" dirty="0">
                <a:solidFill>
                  <a:schemeClr val="tx1"/>
                </a:solidFill>
              </a:rPr>
              <a:t>事件根因分析</a:t>
            </a:r>
            <a:endParaRPr lang="en-US" altLang="zh-TW" dirty="0">
              <a:solidFill>
                <a:schemeClr val="tx1"/>
              </a:solidFill>
            </a:endParaRPr>
          </a:p>
          <a:p>
            <a:pPr marL="285750" indent="-285750">
              <a:buFont typeface="Arial" panose="020B0604020202020204" pitchFamily="34" charset="0"/>
              <a:buChar char="•"/>
            </a:pPr>
            <a:r>
              <a:rPr lang="zh-TW" altLang="en-US" dirty="0">
                <a:solidFill>
                  <a:schemeClr val="tx1"/>
                </a:solidFill>
              </a:rPr>
              <a:t>為防範類似事件再次 發生所採取之管理、 技術、人力或資源等 層面之措施</a:t>
            </a:r>
            <a:endParaRPr lang="en-US" altLang="zh-TW" dirty="0">
              <a:solidFill>
                <a:schemeClr val="tx1"/>
              </a:solidFill>
            </a:endParaRPr>
          </a:p>
          <a:p>
            <a:pPr marL="285750" indent="-285750">
              <a:buFont typeface="Arial" panose="020B0604020202020204" pitchFamily="34" charset="0"/>
              <a:buChar char="•"/>
            </a:pPr>
            <a:r>
              <a:rPr lang="zh-TW" altLang="en-US" dirty="0">
                <a:solidFill>
                  <a:schemeClr val="tx1"/>
                </a:solidFill>
              </a:rPr>
              <a:t>預定完成時程及成效 追蹤機制</a:t>
            </a:r>
          </a:p>
        </p:txBody>
      </p:sp>
      <p:sp>
        <p:nvSpPr>
          <p:cNvPr id="11" name="矩形: 圓角 10">
            <a:extLst>
              <a:ext uri="{FF2B5EF4-FFF2-40B4-BE49-F238E27FC236}">
                <a16:creationId xmlns:a16="http://schemas.microsoft.com/office/drawing/2014/main" id="{9A38325E-412F-40D4-9397-F6F298031AFA}"/>
              </a:ext>
            </a:extLst>
          </p:cNvPr>
          <p:cNvSpPr/>
          <p:nvPr/>
        </p:nvSpPr>
        <p:spPr>
          <a:xfrm>
            <a:off x="1921078" y="1392877"/>
            <a:ext cx="1761688" cy="595619"/>
          </a:xfrm>
          <a:prstGeom prst="round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a:t>資安事件通報 基本項目</a:t>
            </a:r>
          </a:p>
        </p:txBody>
      </p:sp>
      <p:sp>
        <p:nvSpPr>
          <p:cNvPr id="12" name="矩形: 圓角 11">
            <a:extLst>
              <a:ext uri="{FF2B5EF4-FFF2-40B4-BE49-F238E27FC236}">
                <a16:creationId xmlns:a16="http://schemas.microsoft.com/office/drawing/2014/main" id="{031BD99A-EF95-4F2A-8C14-5913606FFF29}"/>
              </a:ext>
            </a:extLst>
          </p:cNvPr>
          <p:cNvSpPr/>
          <p:nvPr/>
        </p:nvSpPr>
        <p:spPr>
          <a:xfrm>
            <a:off x="5215156" y="1392876"/>
            <a:ext cx="1761688" cy="595619"/>
          </a:xfrm>
          <a:prstGeom prst="roundRect">
            <a:avLst/>
          </a:prstGeom>
          <a:solidFill>
            <a:schemeClr val="accent6">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損害控制 </a:t>
            </a:r>
            <a:endParaRPr lang="en-US" altLang="zh-TW" dirty="0"/>
          </a:p>
          <a:p>
            <a:pPr algn="ctr"/>
            <a:r>
              <a:rPr lang="zh-TW" altLang="en-US" dirty="0"/>
              <a:t>內容</a:t>
            </a:r>
          </a:p>
        </p:txBody>
      </p:sp>
      <p:sp>
        <p:nvSpPr>
          <p:cNvPr id="13" name="矩形: 圓角 12">
            <a:extLst>
              <a:ext uri="{FF2B5EF4-FFF2-40B4-BE49-F238E27FC236}">
                <a16:creationId xmlns:a16="http://schemas.microsoft.com/office/drawing/2014/main" id="{820EDC7D-2DB0-4DB9-B697-EE71105EB648}"/>
              </a:ext>
            </a:extLst>
          </p:cNvPr>
          <p:cNvSpPr/>
          <p:nvPr/>
        </p:nvSpPr>
        <p:spPr>
          <a:xfrm>
            <a:off x="8571450" y="1392875"/>
            <a:ext cx="1761688" cy="595619"/>
          </a:xfrm>
          <a:prstGeom prst="roundRect">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損害控制 </a:t>
            </a:r>
            <a:endParaRPr lang="en-US" altLang="zh-TW" dirty="0"/>
          </a:p>
          <a:p>
            <a:pPr algn="ctr"/>
            <a:r>
              <a:rPr lang="zh-TW" altLang="en-US" dirty="0"/>
              <a:t>內容</a:t>
            </a:r>
          </a:p>
        </p:txBody>
      </p:sp>
      <p:sp>
        <p:nvSpPr>
          <p:cNvPr id="14" name="箭號: 向右 13">
            <a:extLst>
              <a:ext uri="{FF2B5EF4-FFF2-40B4-BE49-F238E27FC236}">
                <a16:creationId xmlns:a16="http://schemas.microsoft.com/office/drawing/2014/main" id="{83C0DB12-780C-4BC6-856E-C25409B205B3}"/>
              </a:ext>
            </a:extLst>
          </p:cNvPr>
          <p:cNvSpPr/>
          <p:nvPr/>
        </p:nvSpPr>
        <p:spPr>
          <a:xfrm>
            <a:off x="4077050" y="3791824"/>
            <a:ext cx="688595" cy="62078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箭號: 向右 14">
            <a:extLst>
              <a:ext uri="{FF2B5EF4-FFF2-40B4-BE49-F238E27FC236}">
                <a16:creationId xmlns:a16="http://schemas.microsoft.com/office/drawing/2014/main" id="{2573693E-17E7-4982-8237-BD2447C38899}"/>
              </a:ext>
            </a:extLst>
          </p:cNvPr>
          <p:cNvSpPr/>
          <p:nvPr/>
        </p:nvSpPr>
        <p:spPr>
          <a:xfrm>
            <a:off x="7433345" y="3831823"/>
            <a:ext cx="688595" cy="62078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12472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369E98-7ABA-4496-9DA5-C006EB0E1081}"/>
              </a:ext>
            </a:extLst>
          </p:cNvPr>
          <p:cNvSpPr>
            <a:spLocks noGrp="1"/>
          </p:cNvSpPr>
          <p:nvPr>
            <p:ph type="title"/>
          </p:nvPr>
        </p:nvSpPr>
        <p:spPr/>
        <p:txBody>
          <a:bodyPr/>
          <a:lstStyle/>
          <a:p>
            <a:r>
              <a:rPr lang="zh-TW" altLang="en-US" dirty="0"/>
              <a:t>通報作業流程規範</a:t>
            </a:r>
          </a:p>
        </p:txBody>
      </p:sp>
      <p:sp>
        <p:nvSpPr>
          <p:cNvPr id="3" name="內容版面配置區 2">
            <a:extLst>
              <a:ext uri="{FF2B5EF4-FFF2-40B4-BE49-F238E27FC236}">
                <a16:creationId xmlns:a16="http://schemas.microsoft.com/office/drawing/2014/main" id="{DD8908DF-F044-4EFE-8D49-0A88EF31A4FA}"/>
              </a:ext>
            </a:extLst>
          </p:cNvPr>
          <p:cNvSpPr>
            <a:spLocks noGrp="1"/>
          </p:cNvSpPr>
          <p:nvPr>
            <p:ph idx="1"/>
          </p:nvPr>
        </p:nvSpPr>
        <p:spPr>
          <a:xfrm>
            <a:off x="838200" y="1448119"/>
            <a:ext cx="10515600" cy="4944291"/>
          </a:xfrm>
        </p:spPr>
        <p:txBody>
          <a:bodyPr>
            <a:normAutofit/>
          </a:bodyPr>
          <a:lstStyle/>
          <a:p>
            <a:pPr marL="0" indent="0">
              <a:buNone/>
            </a:pPr>
            <a:r>
              <a:rPr lang="en-US" altLang="zh-TW" sz="2400" dirty="0"/>
              <a:t>1.</a:t>
            </a:r>
            <a:r>
              <a:rPr lang="zh-TW" altLang="en-US" sz="2400" dirty="0"/>
              <a:t>公務機關</a:t>
            </a:r>
            <a:r>
              <a:rPr lang="en-US" altLang="zh-TW" sz="2400" dirty="0"/>
              <a:t>/</a:t>
            </a:r>
            <a:r>
              <a:rPr lang="zh-TW" altLang="en-US" sz="2400" dirty="0"/>
              <a:t>特定非公務機關應於知悉資安事件後，</a:t>
            </a:r>
            <a:r>
              <a:rPr lang="en-US" altLang="zh-TW" sz="2400" b="1" dirty="0">
                <a:solidFill>
                  <a:srgbClr val="FF0000"/>
                </a:solidFill>
                <a:effectLst>
                  <a:outerShdw blurRad="38100" dist="38100" dir="2700000" algn="tl">
                    <a:srgbClr val="000000">
                      <a:alpha val="43137"/>
                    </a:srgbClr>
                  </a:outerShdw>
                </a:effectLst>
              </a:rPr>
              <a:t>1</a:t>
            </a:r>
            <a:r>
              <a:rPr lang="zh-TW" altLang="en-US" sz="2400" b="1" dirty="0">
                <a:solidFill>
                  <a:srgbClr val="FF0000"/>
                </a:solidFill>
                <a:effectLst>
                  <a:outerShdw blurRad="38100" dist="38100" dir="2700000" algn="tl">
                    <a:srgbClr val="000000">
                      <a:alpha val="43137"/>
                    </a:srgbClr>
                  </a:outerShdw>
                </a:effectLst>
              </a:rPr>
              <a:t>小時內</a:t>
            </a:r>
            <a:endParaRPr lang="en-US" altLang="zh-TW" sz="2400" b="1" dirty="0">
              <a:solidFill>
                <a:srgbClr val="FF0000"/>
              </a:solidFill>
              <a:effectLst>
                <a:outerShdw blurRad="38100" dist="38100" dir="2700000" algn="tl">
                  <a:srgbClr val="000000">
                    <a:alpha val="43137"/>
                  </a:srgbClr>
                </a:outerShdw>
              </a:effectLst>
            </a:endParaRPr>
          </a:p>
          <a:p>
            <a:pPr marL="0" indent="0">
              <a:buNone/>
            </a:pPr>
            <a:r>
              <a:rPr lang="zh-TW" altLang="en-US" sz="2400" dirty="0"/>
              <a:t>   向上呈報相關事件相關資訊，並於限定時間內，</a:t>
            </a:r>
            <a:endParaRPr lang="en-US" altLang="zh-TW" sz="2400" dirty="0"/>
          </a:p>
          <a:p>
            <a:pPr marL="0" indent="0">
              <a:buNone/>
            </a:pPr>
            <a:r>
              <a:rPr lang="zh-TW" altLang="en-US" sz="2400" dirty="0"/>
              <a:t>   儘速完成損害</a:t>
            </a:r>
            <a:r>
              <a:rPr lang="zh-TW" altLang="en-US" sz="2400" b="1" dirty="0">
                <a:solidFill>
                  <a:srgbClr val="FF0000"/>
                </a:solidFill>
                <a:effectLst>
                  <a:outerShdw blurRad="38100" dist="38100" dir="2700000" algn="tl">
                    <a:srgbClr val="000000">
                      <a:alpha val="43137"/>
                    </a:srgbClr>
                  </a:outerShdw>
                </a:effectLst>
              </a:rPr>
              <a:t>控制或復原</a:t>
            </a:r>
            <a:endParaRPr lang="en-US" altLang="zh-TW" sz="2400" b="1" dirty="0">
              <a:solidFill>
                <a:srgbClr val="FF0000"/>
              </a:solidFill>
              <a:effectLst>
                <a:outerShdw blurRad="38100" dist="38100" dir="2700000" algn="tl">
                  <a:srgbClr val="000000">
                    <a:alpha val="43137"/>
                  </a:srgbClr>
                </a:outerShdw>
              </a:effectLst>
            </a:endParaRPr>
          </a:p>
          <a:p>
            <a:pPr marL="0" indent="0">
              <a:buNone/>
            </a:pPr>
            <a:r>
              <a:rPr lang="en-US" altLang="zh-TW" sz="2400" dirty="0"/>
              <a:t>2.</a:t>
            </a:r>
            <a:r>
              <a:rPr lang="zh-TW" altLang="en-US" sz="2400" dirty="0"/>
              <a:t>上級</a:t>
            </a:r>
            <a:r>
              <a:rPr lang="en-US" altLang="zh-TW" sz="2400" dirty="0"/>
              <a:t>/</a:t>
            </a:r>
            <a:r>
              <a:rPr lang="zh-TW" altLang="en-US" sz="2400" dirty="0"/>
              <a:t>監督機關或中央目的事業主管機關接獲資安事件通報後，</a:t>
            </a:r>
            <a:endParaRPr lang="en-US" altLang="zh-TW" sz="2400" dirty="0"/>
          </a:p>
          <a:p>
            <a:pPr marL="0" indent="0">
              <a:buNone/>
            </a:pPr>
            <a:r>
              <a:rPr lang="en-US" altLang="zh-TW" sz="2400" dirty="0"/>
              <a:t>   </a:t>
            </a:r>
            <a:r>
              <a:rPr lang="zh-TW" altLang="en-US" sz="2400" dirty="0"/>
              <a:t>應於</a:t>
            </a:r>
            <a:r>
              <a:rPr lang="zh-TW" altLang="en-US" sz="2400" b="1" dirty="0">
                <a:solidFill>
                  <a:srgbClr val="FF0000"/>
                </a:solidFill>
                <a:effectLst>
                  <a:outerShdw blurRad="38100" dist="38100" dir="2700000" algn="tl">
                    <a:srgbClr val="000000">
                      <a:alpha val="43137"/>
                    </a:srgbClr>
                  </a:outerShdw>
                </a:effectLst>
              </a:rPr>
              <a:t>時限內</a:t>
            </a:r>
            <a:r>
              <a:rPr lang="zh-TW" altLang="en-US" sz="2400" dirty="0"/>
              <a:t>進行審核作業，並視情況提供必要支援服務</a:t>
            </a:r>
            <a:endParaRPr lang="en-US" altLang="zh-TW" sz="2400" dirty="0"/>
          </a:p>
          <a:p>
            <a:r>
              <a:rPr lang="en-US" altLang="zh-TW" sz="1800" b="1" dirty="0">
                <a:solidFill>
                  <a:srgbClr val="FF0000"/>
                </a:solidFill>
                <a:effectLst>
                  <a:outerShdw blurRad="38100" dist="38100" dir="2700000" algn="tl">
                    <a:srgbClr val="000000">
                      <a:alpha val="43137"/>
                    </a:srgbClr>
                  </a:outerShdw>
                </a:effectLst>
              </a:rPr>
              <a:t>1</a:t>
            </a:r>
            <a:r>
              <a:rPr lang="zh-TW" altLang="en-US" sz="1800" b="1" dirty="0">
                <a:solidFill>
                  <a:srgbClr val="FF0000"/>
                </a:solidFill>
                <a:effectLst>
                  <a:outerShdw blurRad="38100" dist="38100" dir="2700000" algn="tl">
                    <a:srgbClr val="000000">
                      <a:alpha val="43137"/>
                    </a:srgbClr>
                  </a:outerShdw>
                </a:effectLst>
              </a:rPr>
              <a:t>、</a:t>
            </a:r>
            <a:r>
              <a:rPr lang="en-US" altLang="zh-TW" sz="1800" b="1" dirty="0">
                <a:solidFill>
                  <a:srgbClr val="FF0000"/>
                </a:solidFill>
                <a:effectLst>
                  <a:outerShdw blurRad="38100" dist="38100" dir="2700000" algn="tl">
                    <a:srgbClr val="000000">
                      <a:alpha val="43137"/>
                    </a:srgbClr>
                  </a:outerShdw>
                </a:effectLst>
              </a:rPr>
              <a:t>2</a:t>
            </a:r>
            <a:r>
              <a:rPr lang="zh-TW" altLang="en-US" sz="1800" b="1" dirty="0">
                <a:solidFill>
                  <a:srgbClr val="FF0000"/>
                </a:solidFill>
                <a:effectLst>
                  <a:outerShdw blurRad="38100" dist="38100" dir="2700000" algn="tl">
                    <a:srgbClr val="000000">
                      <a:alpha val="43137"/>
                    </a:srgbClr>
                  </a:outerShdw>
                </a:effectLst>
              </a:rPr>
              <a:t>級</a:t>
            </a:r>
            <a:r>
              <a:rPr lang="zh-TW" altLang="en-US" sz="1800" dirty="0"/>
              <a:t>事件應於</a:t>
            </a:r>
            <a:r>
              <a:rPr lang="en-US" altLang="zh-TW" sz="1800" b="1" dirty="0">
                <a:solidFill>
                  <a:srgbClr val="FF0000"/>
                </a:solidFill>
                <a:effectLst>
                  <a:outerShdw blurRad="38100" dist="38100" dir="2700000" algn="tl">
                    <a:srgbClr val="000000">
                      <a:alpha val="43137"/>
                    </a:srgbClr>
                  </a:outerShdw>
                </a:effectLst>
              </a:rPr>
              <a:t>8</a:t>
            </a:r>
            <a:r>
              <a:rPr lang="zh-TW" altLang="en-US" sz="1800" b="1" dirty="0">
                <a:solidFill>
                  <a:srgbClr val="FF0000"/>
                </a:solidFill>
                <a:effectLst>
                  <a:outerShdw blurRad="38100" dist="38100" dir="2700000" algn="tl">
                    <a:srgbClr val="000000">
                      <a:alpha val="43137"/>
                    </a:srgbClr>
                  </a:outerShdw>
                </a:effectLst>
              </a:rPr>
              <a:t>小時內</a:t>
            </a:r>
            <a:r>
              <a:rPr lang="zh-TW" altLang="en-US" sz="1800" dirty="0"/>
              <a:t>完成審核，</a:t>
            </a:r>
            <a:r>
              <a:rPr lang="en-US" altLang="zh-TW" sz="1800" b="1" dirty="0">
                <a:solidFill>
                  <a:srgbClr val="FF0000"/>
                </a:solidFill>
                <a:effectLst>
                  <a:outerShdw blurRad="38100" dist="38100" dir="2700000" algn="tl">
                    <a:srgbClr val="000000">
                      <a:alpha val="43137"/>
                    </a:srgbClr>
                  </a:outerShdw>
                </a:effectLst>
              </a:rPr>
              <a:t>3</a:t>
            </a:r>
            <a:r>
              <a:rPr lang="zh-TW" altLang="en-US" sz="1800" b="1" dirty="0">
                <a:solidFill>
                  <a:srgbClr val="FF0000"/>
                </a:solidFill>
                <a:effectLst>
                  <a:outerShdw blurRad="38100" dist="38100" dir="2700000" algn="tl">
                    <a:srgbClr val="000000">
                      <a:alpha val="43137"/>
                    </a:srgbClr>
                  </a:outerShdw>
                </a:effectLst>
              </a:rPr>
              <a:t>、</a:t>
            </a:r>
            <a:r>
              <a:rPr lang="en-US" altLang="zh-TW" sz="1800" b="1" dirty="0">
                <a:solidFill>
                  <a:srgbClr val="FF0000"/>
                </a:solidFill>
                <a:effectLst>
                  <a:outerShdw blurRad="38100" dist="38100" dir="2700000" algn="tl">
                    <a:srgbClr val="000000">
                      <a:alpha val="43137"/>
                    </a:srgbClr>
                  </a:outerShdw>
                </a:effectLst>
              </a:rPr>
              <a:t>4</a:t>
            </a:r>
            <a:r>
              <a:rPr lang="zh-TW" altLang="en-US" sz="1800" b="1" dirty="0">
                <a:solidFill>
                  <a:srgbClr val="FF0000"/>
                </a:solidFill>
                <a:effectLst>
                  <a:outerShdw blurRad="38100" dist="38100" dir="2700000" algn="tl">
                    <a:srgbClr val="000000">
                      <a:alpha val="43137"/>
                    </a:srgbClr>
                  </a:outerShdw>
                </a:effectLst>
              </a:rPr>
              <a:t>級</a:t>
            </a:r>
            <a:r>
              <a:rPr lang="zh-TW" altLang="en-US" sz="1800" dirty="0"/>
              <a:t>事件應於</a:t>
            </a:r>
            <a:r>
              <a:rPr lang="en-US" altLang="zh-TW" sz="1800" b="1" dirty="0">
                <a:solidFill>
                  <a:srgbClr val="FF0000"/>
                </a:solidFill>
                <a:effectLst>
                  <a:outerShdw blurRad="38100" dist="38100" dir="2700000" algn="tl">
                    <a:srgbClr val="000000">
                      <a:alpha val="43137"/>
                    </a:srgbClr>
                  </a:outerShdw>
                </a:effectLst>
              </a:rPr>
              <a:t>2</a:t>
            </a:r>
            <a:r>
              <a:rPr lang="zh-TW" altLang="en-US" sz="1800" b="1" dirty="0">
                <a:solidFill>
                  <a:srgbClr val="FF0000"/>
                </a:solidFill>
                <a:effectLst>
                  <a:outerShdw blurRad="38100" dist="38100" dir="2700000" algn="tl">
                    <a:srgbClr val="000000">
                      <a:alpha val="43137"/>
                    </a:srgbClr>
                  </a:outerShdw>
                </a:effectLst>
              </a:rPr>
              <a:t>小時內</a:t>
            </a:r>
            <a:r>
              <a:rPr lang="zh-TW" altLang="en-US" sz="1800" dirty="0"/>
              <a:t>完成審核</a:t>
            </a:r>
          </a:p>
          <a:p>
            <a:r>
              <a:rPr lang="zh-TW" altLang="en-US" sz="1800" dirty="0"/>
              <a:t>中央目的事業主管機關須定期彙送</a:t>
            </a:r>
            <a:r>
              <a:rPr lang="en-US" altLang="zh-TW" sz="1800" dirty="0"/>
              <a:t>1</a:t>
            </a:r>
            <a:r>
              <a:rPr lang="zh-TW" altLang="en-US" sz="1800" dirty="0"/>
              <a:t>、</a:t>
            </a:r>
            <a:r>
              <a:rPr lang="en-US" altLang="zh-TW" sz="1800" dirty="0"/>
              <a:t>2</a:t>
            </a:r>
            <a:r>
              <a:rPr lang="zh-TW" altLang="en-US" sz="1800" dirty="0"/>
              <a:t>級資安事件</a:t>
            </a:r>
          </a:p>
          <a:p>
            <a:pPr marL="0" indent="0">
              <a:buNone/>
            </a:pPr>
            <a:r>
              <a:rPr lang="en-US" altLang="zh-TW" sz="2400" dirty="0"/>
              <a:t>3.</a:t>
            </a:r>
            <a:r>
              <a:rPr lang="zh-TW" altLang="en-US" sz="2400" dirty="0"/>
              <a:t>主管機關接獲審核機關呈報所屬資安事件後，應進行</a:t>
            </a:r>
            <a:r>
              <a:rPr lang="zh-TW" altLang="en-US" sz="2400" b="1" dirty="0">
                <a:solidFill>
                  <a:srgbClr val="FF0000"/>
                </a:solidFill>
                <a:effectLst>
                  <a:outerShdw blurRad="38100" dist="38100" dir="2700000" algn="tl">
                    <a:srgbClr val="000000">
                      <a:alpha val="43137"/>
                    </a:srgbClr>
                  </a:outerShdw>
                </a:effectLst>
              </a:rPr>
              <a:t>複核作業</a:t>
            </a:r>
            <a:r>
              <a:rPr lang="zh-TW" altLang="en-US" sz="2400" dirty="0"/>
              <a:t>，</a:t>
            </a:r>
            <a:endParaRPr lang="en-US" altLang="zh-TW" sz="2400" dirty="0"/>
          </a:p>
          <a:p>
            <a:pPr marL="0" indent="0">
              <a:buNone/>
            </a:pPr>
            <a:r>
              <a:rPr lang="en-US" altLang="zh-TW" sz="2400" dirty="0"/>
              <a:t>    </a:t>
            </a:r>
            <a:r>
              <a:rPr lang="zh-TW" altLang="en-US" sz="2400" dirty="0"/>
              <a:t>並視情況召開資安防護會議</a:t>
            </a:r>
            <a:endParaRPr lang="en-US" altLang="zh-TW" sz="2400" dirty="0"/>
          </a:p>
          <a:p>
            <a:r>
              <a:rPr lang="zh-TW" altLang="en-US" sz="1800" dirty="0"/>
              <a:t>複核公務機關</a:t>
            </a:r>
            <a:r>
              <a:rPr lang="en-US" altLang="zh-TW" sz="1800" dirty="0"/>
              <a:t>1-4</a:t>
            </a:r>
            <a:r>
              <a:rPr lang="zh-TW" altLang="en-US" sz="1800" dirty="0"/>
              <a:t>級資安事件</a:t>
            </a:r>
          </a:p>
          <a:p>
            <a:r>
              <a:rPr lang="zh-TW" altLang="en-US" sz="1800" dirty="0"/>
              <a:t>複核特定非公務機關</a:t>
            </a:r>
            <a:r>
              <a:rPr lang="en-US" altLang="zh-TW" sz="1800" dirty="0"/>
              <a:t>3</a:t>
            </a:r>
            <a:r>
              <a:rPr lang="zh-TW" altLang="en-US" sz="1800" dirty="0"/>
              <a:t>、</a:t>
            </a:r>
            <a:r>
              <a:rPr lang="en-US" altLang="zh-TW" sz="1800" dirty="0"/>
              <a:t>4</a:t>
            </a:r>
            <a:r>
              <a:rPr lang="zh-TW" altLang="en-US" sz="1800" dirty="0"/>
              <a:t>級資安事件</a:t>
            </a:r>
          </a:p>
        </p:txBody>
      </p:sp>
    </p:spTree>
    <p:extLst>
      <p:ext uri="{BB962C8B-B14F-4D97-AF65-F5344CB8AC3E}">
        <p14:creationId xmlns:p14="http://schemas.microsoft.com/office/powerpoint/2010/main" val="2931449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995DE-8640-489C-9A22-1F7430DE8E74}"/>
              </a:ext>
            </a:extLst>
          </p:cNvPr>
          <p:cNvSpPr>
            <a:spLocks noGrp="1"/>
          </p:cNvSpPr>
          <p:nvPr>
            <p:ph type="title"/>
          </p:nvPr>
        </p:nvSpPr>
        <p:spPr>
          <a:xfrm>
            <a:off x="0" y="19494"/>
            <a:ext cx="10515600" cy="1325563"/>
          </a:xfrm>
        </p:spPr>
        <p:txBody>
          <a:bodyPr/>
          <a:lstStyle/>
          <a:p>
            <a:r>
              <a:rPr lang="zh-TW" altLang="en-US" dirty="0"/>
              <a:t>通報作業流程規範</a:t>
            </a:r>
          </a:p>
        </p:txBody>
      </p:sp>
      <p:sp>
        <p:nvSpPr>
          <p:cNvPr id="5" name="箭號: 向右 4">
            <a:extLst>
              <a:ext uri="{FF2B5EF4-FFF2-40B4-BE49-F238E27FC236}">
                <a16:creationId xmlns:a16="http://schemas.microsoft.com/office/drawing/2014/main" id="{82FD300A-1EF8-4F71-9DB2-454B6235FA44}"/>
              </a:ext>
            </a:extLst>
          </p:cNvPr>
          <p:cNvSpPr/>
          <p:nvPr/>
        </p:nvSpPr>
        <p:spPr>
          <a:xfrm>
            <a:off x="1031847" y="3196206"/>
            <a:ext cx="8078598" cy="1400962"/>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t>                                    </a:t>
            </a:r>
            <a:r>
              <a:rPr lang="zh-TW" altLang="en-US" dirty="0">
                <a:solidFill>
                  <a:schemeClr val="tx1"/>
                </a:solidFill>
              </a:rPr>
              <a:t>通報               事件處理與損害管制                    改善報告</a:t>
            </a:r>
          </a:p>
        </p:txBody>
      </p:sp>
      <p:sp>
        <p:nvSpPr>
          <p:cNvPr id="7" name="矩形: 圓角 6">
            <a:extLst>
              <a:ext uri="{FF2B5EF4-FFF2-40B4-BE49-F238E27FC236}">
                <a16:creationId xmlns:a16="http://schemas.microsoft.com/office/drawing/2014/main" id="{8E1A1A41-95B3-4051-8C15-EB72D82E8965}"/>
              </a:ext>
            </a:extLst>
          </p:cNvPr>
          <p:cNvSpPr/>
          <p:nvPr/>
        </p:nvSpPr>
        <p:spPr>
          <a:xfrm>
            <a:off x="958444" y="3542094"/>
            <a:ext cx="1241570" cy="729842"/>
          </a:xfrm>
          <a:prstGeom prst="roundRect">
            <a:avLst/>
          </a:prstGeom>
          <a:solidFill>
            <a:schemeClr val="accent1">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通報機關</a:t>
            </a:r>
          </a:p>
        </p:txBody>
      </p:sp>
      <p:sp>
        <p:nvSpPr>
          <p:cNvPr id="8" name="文字方塊 7">
            <a:extLst>
              <a:ext uri="{FF2B5EF4-FFF2-40B4-BE49-F238E27FC236}">
                <a16:creationId xmlns:a16="http://schemas.microsoft.com/office/drawing/2014/main" id="{6991952A-A1C3-458C-93DB-313B5039F3D5}"/>
              </a:ext>
            </a:extLst>
          </p:cNvPr>
          <p:cNvSpPr txBox="1"/>
          <p:nvPr/>
        </p:nvSpPr>
        <p:spPr>
          <a:xfrm>
            <a:off x="1031847" y="2497704"/>
            <a:ext cx="1111542" cy="923330"/>
          </a:xfrm>
          <a:prstGeom prst="rect">
            <a:avLst/>
          </a:prstGeom>
          <a:noFill/>
        </p:spPr>
        <p:txBody>
          <a:bodyPr wrap="square" rtlCol="0">
            <a:spAutoFit/>
          </a:bodyPr>
          <a:lstStyle/>
          <a:p>
            <a:pPr algn="ctr"/>
            <a:r>
              <a:rPr lang="zh-TW" altLang="en-US" dirty="0"/>
              <a:t>上級機關</a:t>
            </a:r>
            <a:endParaRPr lang="en-US" altLang="zh-TW" dirty="0"/>
          </a:p>
          <a:p>
            <a:pPr algn="ctr"/>
            <a:r>
              <a:rPr lang="zh-TW" altLang="en-US" dirty="0"/>
              <a:t>或</a:t>
            </a:r>
            <a:endParaRPr lang="en-US" altLang="zh-TW" dirty="0"/>
          </a:p>
          <a:p>
            <a:pPr algn="ctr"/>
            <a:r>
              <a:rPr lang="zh-TW" altLang="en-US" dirty="0"/>
              <a:t>監督機關</a:t>
            </a:r>
          </a:p>
        </p:txBody>
      </p:sp>
      <p:sp>
        <p:nvSpPr>
          <p:cNvPr id="10" name="文字方塊 9">
            <a:extLst>
              <a:ext uri="{FF2B5EF4-FFF2-40B4-BE49-F238E27FC236}">
                <a16:creationId xmlns:a16="http://schemas.microsoft.com/office/drawing/2014/main" id="{BC42E9F9-9AB7-4423-91CF-9B958BFB7717}"/>
              </a:ext>
            </a:extLst>
          </p:cNvPr>
          <p:cNvSpPr txBox="1"/>
          <p:nvPr/>
        </p:nvSpPr>
        <p:spPr>
          <a:xfrm>
            <a:off x="958444" y="4392996"/>
            <a:ext cx="1111542" cy="923330"/>
          </a:xfrm>
          <a:prstGeom prst="rect">
            <a:avLst/>
          </a:prstGeom>
          <a:noFill/>
        </p:spPr>
        <p:txBody>
          <a:bodyPr wrap="square" rtlCol="0">
            <a:spAutoFit/>
          </a:bodyPr>
          <a:lstStyle/>
          <a:p>
            <a:pPr algn="ctr"/>
            <a:r>
              <a:rPr lang="zh-TW" altLang="en-US" dirty="0"/>
              <a:t>中央目的</a:t>
            </a:r>
            <a:endParaRPr lang="en-US" altLang="zh-TW" dirty="0"/>
          </a:p>
          <a:p>
            <a:pPr algn="ctr"/>
            <a:r>
              <a:rPr lang="zh-TW" altLang="en-US" dirty="0"/>
              <a:t>事業主管</a:t>
            </a:r>
            <a:endParaRPr lang="en-US" altLang="zh-TW" dirty="0"/>
          </a:p>
          <a:p>
            <a:pPr algn="ctr"/>
            <a:r>
              <a:rPr lang="zh-TW" altLang="en-US" dirty="0"/>
              <a:t>機        關</a:t>
            </a:r>
          </a:p>
        </p:txBody>
      </p:sp>
      <p:sp>
        <p:nvSpPr>
          <p:cNvPr id="11" name="矩形: 圓角 10">
            <a:extLst>
              <a:ext uri="{FF2B5EF4-FFF2-40B4-BE49-F238E27FC236}">
                <a16:creationId xmlns:a16="http://schemas.microsoft.com/office/drawing/2014/main" id="{E9D51C84-4F41-4D7F-BEBE-89F62B3AB441}"/>
              </a:ext>
            </a:extLst>
          </p:cNvPr>
          <p:cNvSpPr/>
          <p:nvPr/>
        </p:nvSpPr>
        <p:spPr>
          <a:xfrm>
            <a:off x="3129094" y="2657637"/>
            <a:ext cx="1233181" cy="427839"/>
          </a:xfrm>
          <a:prstGeom prst="round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solidFill>
                  <a:sysClr val="windowText" lastClr="000000"/>
                </a:solidFill>
              </a:rPr>
              <a:t>通報審核</a:t>
            </a:r>
          </a:p>
        </p:txBody>
      </p:sp>
      <p:sp>
        <p:nvSpPr>
          <p:cNvPr id="12" name="矩形: 圓角 11">
            <a:extLst>
              <a:ext uri="{FF2B5EF4-FFF2-40B4-BE49-F238E27FC236}">
                <a16:creationId xmlns:a16="http://schemas.microsoft.com/office/drawing/2014/main" id="{6711DA7E-EF5F-43D0-80DA-B1677F5AEB61}"/>
              </a:ext>
            </a:extLst>
          </p:cNvPr>
          <p:cNvSpPr/>
          <p:nvPr/>
        </p:nvSpPr>
        <p:spPr>
          <a:xfrm>
            <a:off x="5823359" y="2657638"/>
            <a:ext cx="1233181" cy="427839"/>
          </a:xfrm>
          <a:prstGeom prst="round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solidFill>
                  <a:sysClr val="windowText" lastClr="000000"/>
                </a:solidFill>
              </a:rPr>
              <a:t>支援協助</a:t>
            </a:r>
          </a:p>
        </p:txBody>
      </p:sp>
      <p:sp>
        <p:nvSpPr>
          <p:cNvPr id="13" name="矩形: 圓角 12">
            <a:extLst>
              <a:ext uri="{FF2B5EF4-FFF2-40B4-BE49-F238E27FC236}">
                <a16:creationId xmlns:a16="http://schemas.microsoft.com/office/drawing/2014/main" id="{7FA23F70-5531-40AE-8B94-FFF80153DA2A}"/>
              </a:ext>
            </a:extLst>
          </p:cNvPr>
          <p:cNvSpPr/>
          <p:nvPr/>
        </p:nvSpPr>
        <p:spPr>
          <a:xfrm>
            <a:off x="7877264" y="2657637"/>
            <a:ext cx="1233181" cy="427839"/>
          </a:xfrm>
          <a:prstGeom prst="roundRect">
            <a:avLst/>
          </a:prstGeom>
          <a:solidFill>
            <a:schemeClr val="accent4">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solidFill>
                  <a:sysClr val="windowText" lastClr="000000"/>
                </a:solidFill>
              </a:rPr>
              <a:t>檢視報告</a:t>
            </a:r>
          </a:p>
        </p:txBody>
      </p:sp>
      <p:sp>
        <p:nvSpPr>
          <p:cNvPr id="14" name="矩形: 圓角 13">
            <a:extLst>
              <a:ext uri="{FF2B5EF4-FFF2-40B4-BE49-F238E27FC236}">
                <a16:creationId xmlns:a16="http://schemas.microsoft.com/office/drawing/2014/main" id="{F3DC1B72-EFAB-4BE7-8B8E-0018DF4ECDF9}"/>
              </a:ext>
            </a:extLst>
          </p:cNvPr>
          <p:cNvSpPr/>
          <p:nvPr/>
        </p:nvSpPr>
        <p:spPr>
          <a:xfrm>
            <a:off x="3124898" y="4742827"/>
            <a:ext cx="1233181" cy="427839"/>
          </a:xfrm>
          <a:prstGeom prst="roundRect">
            <a:avLst/>
          </a:prstGeom>
          <a:solidFill>
            <a:srgbClr val="F08A7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solidFill>
                  <a:sysClr val="windowText" lastClr="000000"/>
                </a:solidFill>
              </a:rPr>
              <a:t>通報審核</a:t>
            </a:r>
          </a:p>
        </p:txBody>
      </p:sp>
      <p:sp>
        <p:nvSpPr>
          <p:cNvPr id="15" name="矩形: 圓角 14">
            <a:extLst>
              <a:ext uri="{FF2B5EF4-FFF2-40B4-BE49-F238E27FC236}">
                <a16:creationId xmlns:a16="http://schemas.microsoft.com/office/drawing/2014/main" id="{BB1D1FE9-83A2-4C59-98A8-04F1F923942E}"/>
              </a:ext>
            </a:extLst>
          </p:cNvPr>
          <p:cNvSpPr/>
          <p:nvPr/>
        </p:nvSpPr>
        <p:spPr>
          <a:xfrm>
            <a:off x="5823358" y="4752591"/>
            <a:ext cx="1233181" cy="427839"/>
          </a:xfrm>
          <a:prstGeom prst="roundRect">
            <a:avLst/>
          </a:prstGeom>
          <a:solidFill>
            <a:srgbClr val="F08A7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solidFill>
                  <a:sysClr val="windowText" lastClr="000000"/>
                </a:solidFill>
              </a:rPr>
              <a:t>支援協助</a:t>
            </a:r>
          </a:p>
        </p:txBody>
      </p:sp>
      <p:sp>
        <p:nvSpPr>
          <p:cNvPr id="16" name="矩形: 圓角 15">
            <a:extLst>
              <a:ext uri="{FF2B5EF4-FFF2-40B4-BE49-F238E27FC236}">
                <a16:creationId xmlns:a16="http://schemas.microsoft.com/office/drawing/2014/main" id="{38060E7F-D452-4F73-A74A-18127751AEFD}"/>
              </a:ext>
            </a:extLst>
          </p:cNvPr>
          <p:cNvSpPr/>
          <p:nvPr/>
        </p:nvSpPr>
        <p:spPr>
          <a:xfrm>
            <a:off x="7877263" y="4752591"/>
            <a:ext cx="1233181" cy="427839"/>
          </a:xfrm>
          <a:prstGeom prst="roundRect">
            <a:avLst/>
          </a:prstGeom>
          <a:solidFill>
            <a:srgbClr val="F08A7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solidFill>
                  <a:sysClr val="windowText" lastClr="000000"/>
                </a:solidFill>
              </a:rPr>
              <a:t>檢視報告</a:t>
            </a:r>
          </a:p>
        </p:txBody>
      </p:sp>
      <p:sp>
        <p:nvSpPr>
          <p:cNvPr id="17" name="橢圓 16">
            <a:extLst>
              <a:ext uri="{FF2B5EF4-FFF2-40B4-BE49-F238E27FC236}">
                <a16:creationId xmlns:a16="http://schemas.microsoft.com/office/drawing/2014/main" id="{C1C0E253-FFF7-4AEA-AEE5-BF508CF9334F}"/>
              </a:ext>
            </a:extLst>
          </p:cNvPr>
          <p:cNvSpPr/>
          <p:nvPr/>
        </p:nvSpPr>
        <p:spPr>
          <a:xfrm>
            <a:off x="2944537" y="3724712"/>
            <a:ext cx="595618" cy="400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DDB2F335-6964-4191-AFBE-DFF6001F5719}"/>
              </a:ext>
            </a:extLst>
          </p:cNvPr>
          <p:cNvSpPr/>
          <p:nvPr/>
        </p:nvSpPr>
        <p:spPr>
          <a:xfrm>
            <a:off x="5117285" y="3724712"/>
            <a:ext cx="511729" cy="40057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13767F48-E521-4583-AB7D-2A2C7F56160B}"/>
              </a:ext>
            </a:extLst>
          </p:cNvPr>
          <p:cNvSpPr/>
          <p:nvPr/>
        </p:nvSpPr>
        <p:spPr>
          <a:xfrm>
            <a:off x="7558482" y="3716323"/>
            <a:ext cx="511729" cy="400574"/>
          </a:xfrm>
          <a:prstGeom prst="ellipse">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a:extLst>
              <a:ext uri="{FF2B5EF4-FFF2-40B4-BE49-F238E27FC236}">
                <a16:creationId xmlns:a16="http://schemas.microsoft.com/office/drawing/2014/main" id="{FC4C8128-FD7B-4AFA-BF45-71B39FCF5EB0}"/>
              </a:ext>
            </a:extLst>
          </p:cNvPr>
          <p:cNvCxnSpPr>
            <a:endCxn id="17" idx="0"/>
          </p:cNvCxnSpPr>
          <p:nvPr/>
        </p:nvCxnSpPr>
        <p:spPr>
          <a:xfrm flipH="1">
            <a:off x="3242346" y="3085476"/>
            <a:ext cx="356532" cy="63923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F8BA57FA-9434-4B9F-B45B-0E09D8227F3B}"/>
              </a:ext>
            </a:extLst>
          </p:cNvPr>
          <p:cNvCxnSpPr>
            <a:stCxn id="17" idx="4"/>
            <a:endCxn id="14" idx="0"/>
          </p:cNvCxnSpPr>
          <p:nvPr/>
        </p:nvCxnSpPr>
        <p:spPr>
          <a:xfrm>
            <a:off x="3242346" y="4125286"/>
            <a:ext cx="499143" cy="617541"/>
          </a:xfrm>
          <a:prstGeom prst="line">
            <a:avLst/>
          </a:prstGeom>
          <a:ln w="38100">
            <a:solidFill>
              <a:srgbClr val="F08A76"/>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F2B7462-3054-47BF-AEA2-F8486D1377C7}"/>
              </a:ext>
            </a:extLst>
          </p:cNvPr>
          <p:cNvCxnSpPr>
            <a:stCxn id="12" idx="2"/>
            <a:endCxn id="18" idx="0"/>
          </p:cNvCxnSpPr>
          <p:nvPr/>
        </p:nvCxnSpPr>
        <p:spPr>
          <a:xfrm flipH="1">
            <a:off x="5373150" y="3085477"/>
            <a:ext cx="1066800" cy="63923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E1062750-8310-43CA-8447-F780BE0AC593}"/>
              </a:ext>
            </a:extLst>
          </p:cNvPr>
          <p:cNvCxnSpPr>
            <a:stCxn id="18" idx="4"/>
            <a:endCxn id="15" idx="0"/>
          </p:cNvCxnSpPr>
          <p:nvPr/>
        </p:nvCxnSpPr>
        <p:spPr>
          <a:xfrm>
            <a:off x="5373150" y="4125286"/>
            <a:ext cx="1066799" cy="627305"/>
          </a:xfrm>
          <a:prstGeom prst="line">
            <a:avLst/>
          </a:prstGeom>
          <a:ln w="38100">
            <a:solidFill>
              <a:srgbClr val="F08A76"/>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C2EF1B-7954-4515-8A49-8A82D13A4594}"/>
              </a:ext>
            </a:extLst>
          </p:cNvPr>
          <p:cNvCxnSpPr>
            <a:stCxn id="13" idx="2"/>
            <a:endCxn id="19" idx="0"/>
          </p:cNvCxnSpPr>
          <p:nvPr/>
        </p:nvCxnSpPr>
        <p:spPr>
          <a:xfrm flipH="1">
            <a:off x="7814347" y="3085476"/>
            <a:ext cx="679508" cy="63084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D32178B4-2866-46BE-82F8-8AF28D06F365}"/>
              </a:ext>
            </a:extLst>
          </p:cNvPr>
          <p:cNvCxnSpPr>
            <a:stCxn id="19" idx="4"/>
            <a:endCxn id="16" idx="0"/>
          </p:cNvCxnSpPr>
          <p:nvPr/>
        </p:nvCxnSpPr>
        <p:spPr>
          <a:xfrm>
            <a:off x="7814347" y="4116897"/>
            <a:ext cx="679507" cy="635694"/>
          </a:xfrm>
          <a:prstGeom prst="line">
            <a:avLst/>
          </a:prstGeom>
          <a:ln w="38100">
            <a:solidFill>
              <a:srgbClr val="F08A76"/>
            </a:solidFill>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9492119E-C9E2-4B66-B236-34C1BA3B08CF}"/>
              </a:ext>
            </a:extLst>
          </p:cNvPr>
          <p:cNvSpPr txBox="1"/>
          <p:nvPr/>
        </p:nvSpPr>
        <p:spPr>
          <a:xfrm>
            <a:off x="2407642" y="3062528"/>
            <a:ext cx="3020038" cy="523220"/>
          </a:xfrm>
          <a:prstGeom prst="rect">
            <a:avLst/>
          </a:prstGeom>
          <a:noFill/>
        </p:spPr>
        <p:txBody>
          <a:bodyPr wrap="square" rtlCol="0">
            <a:spAutoFit/>
          </a:bodyPr>
          <a:lstStyle/>
          <a:p>
            <a:pPr marL="285750" indent="-285750">
              <a:buFont typeface="Arial" panose="020B0604020202020204" pitchFamily="34" charset="0"/>
              <a:buChar char="•"/>
            </a:pPr>
            <a:r>
              <a:rPr lang="zh-TW" altLang="en-US" sz="1400" dirty="0">
                <a:latin typeface="PMingLiU" panose="02020500000000000000" pitchFamily="18" charset="-120"/>
                <a:ea typeface="PMingLiU" panose="02020500000000000000" pitchFamily="18" charset="-120"/>
              </a:rPr>
              <a:t>「</a:t>
            </a:r>
            <a:r>
              <a:rPr lang="en-US" altLang="zh-TW" sz="1400" dirty="0"/>
              <a:t>4</a:t>
            </a:r>
            <a:r>
              <a:rPr lang="zh-TW" altLang="en-US" sz="1400" dirty="0">
                <a:latin typeface="PMingLiU" panose="02020500000000000000" pitchFamily="18" charset="-120"/>
                <a:ea typeface="PMingLiU" panose="02020500000000000000" pitchFamily="18" charset="-120"/>
              </a:rPr>
              <a:t>」、「</a:t>
            </a:r>
            <a:r>
              <a:rPr lang="en-US" altLang="zh-TW" sz="1400" dirty="0"/>
              <a:t>3</a:t>
            </a:r>
            <a:r>
              <a:rPr lang="zh-TW" altLang="en-US" sz="1400" dirty="0">
                <a:latin typeface="PMingLiU" panose="02020500000000000000" pitchFamily="18" charset="-120"/>
                <a:ea typeface="PMingLiU" panose="02020500000000000000" pitchFamily="18" charset="-120"/>
              </a:rPr>
              <a:t>」級事件 </a:t>
            </a:r>
            <a:r>
              <a:rPr lang="en-US" altLang="zh-TW" sz="1400" dirty="0">
                <a:latin typeface="PMingLiU" panose="02020500000000000000" pitchFamily="18" charset="-120"/>
                <a:ea typeface="PMingLiU" panose="02020500000000000000" pitchFamily="18" charset="-120"/>
              </a:rPr>
              <a:t>:</a:t>
            </a:r>
            <a:r>
              <a:rPr lang="zh-TW" altLang="en-US" sz="1400" dirty="0">
                <a:latin typeface="PMingLiU" panose="02020500000000000000" pitchFamily="18" charset="-120"/>
                <a:ea typeface="PMingLiU" panose="02020500000000000000" pitchFamily="18" charset="-120"/>
              </a:rPr>
              <a:t> </a:t>
            </a:r>
            <a:r>
              <a:rPr lang="en-US" altLang="zh-TW" sz="1400" dirty="0">
                <a:latin typeface="PMingLiU" panose="02020500000000000000" pitchFamily="18" charset="-120"/>
                <a:ea typeface="PMingLiU" panose="02020500000000000000" pitchFamily="18" charset="-120"/>
              </a:rPr>
              <a:t>2</a:t>
            </a:r>
            <a:r>
              <a:rPr lang="zh-TW" altLang="en-US" sz="1400" dirty="0">
                <a:latin typeface="PMingLiU" panose="02020500000000000000" pitchFamily="18" charset="-120"/>
                <a:ea typeface="PMingLiU" panose="02020500000000000000" pitchFamily="18" charset="-120"/>
              </a:rPr>
              <a:t>小時</a:t>
            </a:r>
            <a:endParaRPr lang="en-US" altLang="zh-TW" sz="1400" dirty="0">
              <a:latin typeface="PMingLiU" panose="02020500000000000000" pitchFamily="18" charset="-120"/>
              <a:ea typeface="PMingLiU" panose="02020500000000000000" pitchFamily="18" charset="-120"/>
            </a:endParaRPr>
          </a:p>
          <a:p>
            <a:pPr marL="285750" indent="-285750">
              <a:buFont typeface="Arial" panose="020B0604020202020204" pitchFamily="34" charset="0"/>
              <a:buChar char="•"/>
            </a:pPr>
            <a:r>
              <a:rPr lang="zh-TW" altLang="en-US" sz="1400" dirty="0">
                <a:latin typeface="PMingLiU" panose="02020500000000000000" pitchFamily="18" charset="-120"/>
                <a:ea typeface="PMingLiU" panose="02020500000000000000" pitchFamily="18" charset="-120"/>
              </a:rPr>
              <a:t>「</a:t>
            </a:r>
            <a:r>
              <a:rPr lang="en-US" altLang="zh-TW" sz="1400" dirty="0">
                <a:ea typeface="PMingLiU" panose="02020500000000000000" pitchFamily="18" charset="-120"/>
              </a:rPr>
              <a:t>2</a:t>
            </a:r>
            <a:r>
              <a:rPr lang="zh-TW" altLang="en-US" sz="1400" dirty="0">
                <a:latin typeface="PMingLiU" panose="02020500000000000000" pitchFamily="18" charset="-120"/>
                <a:ea typeface="PMingLiU" panose="02020500000000000000" pitchFamily="18" charset="-120"/>
              </a:rPr>
              <a:t>」、「</a:t>
            </a:r>
            <a:r>
              <a:rPr lang="en-US" altLang="zh-TW" sz="1400" dirty="0">
                <a:ea typeface="PMingLiU" panose="02020500000000000000" pitchFamily="18" charset="-120"/>
              </a:rPr>
              <a:t>1</a:t>
            </a:r>
            <a:r>
              <a:rPr lang="zh-TW" altLang="en-US" sz="1400" dirty="0">
                <a:latin typeface="PMingLiU" panose="02020500000000000000" pitchFamily="18" charset="-120"/>
                <a:ea typeface="PMingLiU" panose="02020500000000000000" pitchFamily="18" charset="-120"/>
              </a:rPr>
              <a:t>」級事件 </a:t>
            </a:r>
            <a:r>
              <a:rPr lang="en-US" altLang="zh-TW" sz="1400" dirty="0">
                <a:latin typeface="PMingLiU" panose="02020500000000000000" pitchFamily="18" charset="-120"/>
                <a:ea typeface="PMingLiU" panose="02020500000000000000" pitchFamily="18" charset="-120"/>
              </a:rPr>
              <a:t>:</a:t>
            </a:r>
            <a:r>
              <a:rPr lang="zh-TW" altLang="en-US" sz="1400" dirty="0">
                <a:latin typeface="PMingLiU" panose="02020500000000000000" pitchFamily="18" charset="-120"/>
                <a:ea typeface="PMingLiU" panose="02020500000000000000" pitchFamily="18" charset="-120"/>
              </a:rPr>
              <a:t> </a:t>
            </a:r>
            <a:r>
              <a:rPr lang="en-US" altLang="zh-TW" sz="1400" dirty="0">
                <a:latin typeface="PMingLiU" panose="02020500000000000000" pitchFamily="18" charset="-120"/>
                <a:ea typeface="PMingLiU" panose="02020500000000000000" pitchFamily="18" charset="-120"/>
              </a:rPr>
              <a:t>8</a:t>
            </a:r>
            <a:r>
              <a:rPr lang="zh-TW" altLang="en-US" sz="1400" dirty="0">
                <a:latin typeface="PMingLiU" panose="02020500000000000000" pitchFamily="18" charset="-120"/>
                <a:ea typeface="PMingLiU" panose="02020500000000000000" pitchFamily="18" charset="-120"/>
              </a:rPr>
              <a:t>小時</a:t>
            </a:r>
            <a:endParaRPr lang="zh-TW" altLang="en-US" sz="1400" dirty="0"/>
          </a:p>
        </p:txBody>
      </p:sp>
      <p:sp>
        <p:nvSpPr>
          <p:cNvPr id="34" name="文字方塊 33">
            <a:extLst>
              <a:ext uri="{FF2B5EF4-FFF2-40B4-BE49-F238E27FC236}">
                <a16:creationId xmlns:a16="http://schemas.microsoft.com/office/drawing/2014/main" id="{21064BCF-BE6E-437F-975E-C162C5DC5E5A}"/>
              </a:ext>
            </a:extLst>
          </p:cNvPr>
          <p:cNvSpPr txBox="1"/>
          <p:nvPr/>
        </p:nvSpPr>
        <p:spPr>
          <a:xfrm>
            <a:off x="2488733" y="4221705"/>
            <a:ext cx="3020038" cy="523220"/>
          </a:xfrm>
          <a:prstGeom prst="rect">
            <a:avLst/>
          </a:prstGeom>
          <a:noFill/>
        </p:spPr>
        <p:txBody>
          <a:bodyPr wrap="square" rtlCol="0">
            <a:spAutoFit/>
          </a:bodyPr>
          <a:lstStyle/>
          <a:p>
            <a:pPr marL="285750" indent="-285750">
              <a:buFont typeface="Arial" panose="020B0604020202020204" pitchFamily="34" charset="0"/>
              <a:buChar char="•"/>
            </a:pPr>
            <a:r>
              <a:rPr lang="zh-TW" altLang="en-US" sz="1400" dirty="0">
                <a:latin typeface="PMingLiU" panose="02020500000000000000" pitchFamily="18" charset="-120"/>
                <a:ea typeface="PMingLiU" panose="02020500000000000000" pitchFamily="18" charset="-120"/>
              </a:rPr>
              <a:t>「</a:t>
            </a:r>
            <a:r>
              <a:rPr lang="en-US" altLang="zh-TW" sz="1400" dirty="0"/>
              <a:t>4</a:t>
            </a:r>
            <a:r>
              <a:rPr lang="zh-TW" altLang="en-US" sz="1400" dirty="0">
                <a:latin typeface="PMingLiU" panose="02020500000000000000" pitchFamily="18" charset="-120"/>
                <a:ea typeface="PMingLiU" panose="02020500000000000000" pitchFamily="18" charset="-120"/>
              </a:rPr>
              <a:t>」、「</a:t>
            </a:r>
            <a:r>
              <a:rPr lang="en-US" altLang="zh-TW" sz="1400" dirty="0"/>
              <a:t>3</a:t>
            </a:r>
            <a:r>
              <a:rPr lang="zh-TW" altLang="en-US" sz="1400" dirty="0">
                <a:latin typeface="PMingLiU" panose="02020500000000000000" pitchFamily="18" charset="-120"/>
                <a:ea typeface="PMingLiU" panose="02020500000000000000" pitchFamily="18" charset="-120"/>
              </a:rPr>
              <a:t>」級事件 </a:t>
            </a:r>
            <a:r>
              <a:rPr lang="en-US" altLang="zh-TW" sz="1400" dirty="0">
                <a:latin typeface="PMingLiU" panose="02020500000000000000" pitchFamily="18" charset="-120"/>
                <a:ea typeface="PMingLiU" panose="02020500000000000000" pitchFamily="18" charset="-120"/>
              </a:rPr>
              <a:t>:</a:t>
            </a:r>
            <a:r>
              <a:rPr lang="zh-TW" altLang="en-US" sz="1400" dirty="0">
                <a:latin typeface="PMingLiU" panose="02020500000000000000" pitchFamily="18" charset="-120"/>
                <a:ea typeface="PMingLiU" panose="02020500000000000000" pitchFamily="18" charset="-120"/>
              </a:rPr>
              <a:t> </a:t>
            </a:r>
            <a:r>
              <a:rPr lang="en-US" altLang="zh-TW" sz="1400" dirty="0">
                <a:latin typeface="PMingLiU" panose="02020500000000000000" pitchFamily="18" charset="-120"/>
                <a:ea typeface="PMingLiU" panose="02020500000000000000" pitchFamily="18" charset="-120"/>
              </a:rPr>
              <a:t>2</a:t>
            </a:r>
            <a:r>
              <a:rPr lang="zh-TW" altLang="en-US" sz="1400" dirty="0">
                <a:latin typeface="PMingLiU" panose="02020500000000000000" pitchFamily="18" charset="-120"/>
                <a:ea typeface="PMingLiU" panose="02020500000000000000" pitchFamily="18" charset="-120"/>
              </a:rPr>
              <a:t>小時</a:t>
            </a:r>
            <a:endParaRPr lang="en-US" altLang="zh-TW" sz="1400" dirty="0">
              <a:latin typeface="PMingLiU" panose="02020500000000000000" pitchFamily="18" charset="-120"/>
              <a:ea typeface="PMingLiU" panose="02020500000000000000" pitchFamily="18" charset="-120"/>
            </a:endParaRPr>
          </a:p>
          <a:p>
            <a:pPr marL="285750" indent="-285750">
              <a:buFont typeface="Arial" panose="020B0604020202020204" pitchFamily="34" charset="0"/>
              <a:buChar char="•"/>
            </a:pPr>
            <a:r>
              <a:rPr lang="zh-TW" altLang="en-US" sz="1400" dirty="0">
                <a:latin typeface="PMingLiU" panose="02020500000000000000" pitchFamily="18" charset="-120"/>
                <a:ea typeface="PMingLiU" panose="02020500000000000000" pitchFamily="18" charset="-120"/>
              </a:rPr>
              <a:t>「</a:t>
            </a:r>
            <a:r>
              <a:rPr lang="en-US" altLang="zh-TW" sz="1400" dirty="0">
                <a:ea typeface="PMingLiU" panose="02020500000000000000" pitchFamily="18" charset="-120"/>
              </a:rPr>
              <a:t>2</a:t>
            </a:r>
            <a:r>
              <a:rPr lang="zh-TW" altLang="en-US" sz="1400" dirty="0">
                <a:latin typeface="PMingLiU" panose="02020500000000000000" pitchFamily="18" charset="-120"/>
                <a:ea typeface="PMingLiU" panose="02020500000000000000" pitchFamily="18" charset="-120"/>
              </a:rPr>
              <a:t>」、「</a:t>
            </a:r>
            <a:r>
              <a:rPr lang="en-US" altLang="zh-TW" sz="1400" dirty="0">
                <a:ea typeface="PMingLiU" panose="02020500000000000000" pitchFamily="18" charset="-120"/>
              </a:rPr>
              <a:t>1</a:t>
            </a:r>
            <a:r>
              <a:rPr lang="zh-TW" altLang="en-US" sz="1400" dirty="0">
                <a:latin typeface="PMingLiU" panose="02020500000000000000" pitchFamily="18" charset="-120"/>
                <a:ea typeface="PMingLiU" panose="02020500000000000000" pitchFamily="18" charset="-120"/>
              </a:rPr>
              <a:t>」級事件 </a:t>
            </a:r>
            <a:r>
              <a:rPr lang="en-US" altLang="zh-TW" sz="1400" dirty="0">
                <a:latin typeface="PMingLiU" panose="02020500000000000000" pitchFamily="18" charset="-120"/>
                <a:ea typeface="PMingLiU" panose="02020500000000000000" pitchFamily="18" charset="-120"/>
              </a:rPr>
              <a:t>:</a:t>
            </a:r>
            <a:r>
              <a:rPr lang="zh-TW" altLang="en-US" sz="1400" dirty="0">
                <a:latin typeface="PMingLiU" panose="02020500000000000000" pitchFamily="18" charset="-120"/>
                <a:ea typeface="PMingLiU" panose="02020500000000000000" pitchFamily="18" charset="-120"/>
              </a:rPr>
              <a:t> </a:t>
            </a:r>
            <a:r>
              <a:rPr lang="en-US" altLang="zh-TW" sz="1400" dirty="0">
                <a:latin typeface="PMingLiU" panose="02020500000000000000" pitchFamily="18" charset="-120"/>
                <a:ea typeface="PMingLiU" panose="02020500000000000000" pitchFamily="18" charset="-120"/>
              </a:rPr>
              <a:t>8</a:t>
            </a:r>
            <a:r>
              <a:rPr lang="zh-TW" altLang="en-US" sz="1400" dirty="0">
                <a:latin typeface="PMingLiU" panose="02020500000000000000" pitchFamily="18" charset="-120"/>
                <a:ea typeface="PMingLiU" panose="02020500000000000000" pitchFamily="18" charset="-120"/>
              </a:rPr>
              <a:t>小時</a:t>
            </a:r>
            <a:endParaRPr lang="zh-TW" altLang="en-US" sz="1400" dirty="0"/>
          </a:p>
        </p:txBody>
      </p:sp>
      <p:sp>
        <p:nvSpPr>
          <p:cNvPr id="35" name="文字方塊 34">
            <a:extLst>
              <a:ext uri="{FF2B5EF4-FFF2-40B4-BE49-F238E27FC236}">
                <a16:creationId xmlns:a16="http://schemas.microsoft.com/office/drawing/2014/main" id="{C890CC46-FAF3-4ACD-AC33-1FB4A13A32AF}"/>
              </a:ext>
            </a:extLst>
          </p:cNvPr>
          <p:cNvSpPr txBox="1"/>
          <p:nvPr/>
        </p:nvSpPr>
        <p:spPr>
          <a:xfrm>
            <a:off x="8557122" y="3170249"/>
            <a:ext cx="2880919" cy="307777"/>
          </a:xfrm>
          <a:prstGeom prst="rect">
            <a:avLst/>
          </a:prstGeom>
          <a:noFill/>
        </p:spPr>
        <p:txBody>
          <a:bodyPr wrap="square" rtlCol="0">
            <a:spAutoFit/>
          </a:bodyPr>
          <a:lstStyle/>
          <a:p>
            <a:r>
              <a:rPr lang="zh-TW" altLang="en-US" sz="1400" dirty="0">
                <a:latin typeface="PMingLiU" panose="02020500000000000000" pitchFamily="18" charset="-120"/>
                <a:ea typeface="PMingLiU" panose="02020500000000000000" pitchFamily="18" charset="-120"/>
              </a:rPr>
              <a:t>視需要得要求從屬機關調整或說明</a:t>
            </a:r>
            <a:endParaRPr lang="zh-TW" altLang="en-US" sz="1400" dirty="0"/>
          </a:p>
        </p:txBody>
      </p:sp>
      <p:sp>
        <p:nvSpPr>
          <p:cNvPr id="36" name="文字方塊 35">
            <a:extLst>
              <a:ext uri="{FF2B5EF4-FFF2-40B4-BE49-F238E27FC236}">
                <a16:creationId xmlns:a16="http://schemas.microsoft.com/office/drawing/2014/main" id="{1A7650FC-AB9E-4056-ABDE-87F17342FC7A}"/>
              </a:ext>
            </a:extLst>
          </p:cNvPr>
          <p:cNvSpPr txBox="1"/>
          <p:nvPr/>
        </p:nvSpPr>
        <p:spPr>
          <a:xfrm>
            <a:off x="8629477" y="4362220"/>
            <a:ext cx="2880919" cy="307777"/>
          </a:xfrm>
          <a:prstGeom prst="rect">
            <a:avLst/>
          </a:prstGeom>
          <a:noFill/>
        </p:spPr>
        <p:txBody>
          <a:bodyPr wrap="square" rtlCol="0">
            <a:spAutoFit/>
          </a:bodyPr>
          <a:lstStyle/>
          <a:p>
            <a:r>
              <a:rPr lang="zh-TW" altLang="en-US" sz="1400" dirty="0">
                <a:latin typeface="PMingLiU" panose="02020500000000000000" pitchFamily="18" charset="-120"/>
                <a:ea typeface="PMingLiU" panose="02020500000000000000" pitchFamily="18" charset="-120"/>
              </a:rPr>
              <a:t>視需要得要求從屬機關調整或說明</a:t>
            </a:r>
            <a:endParaRPr lang="zh-TW" altLang="en-US" sz="1400" dirty="0"/>
          </a:p>
        </p:txBody>
      </p:sp>
      <p:sp>
        <p:nvSpPr>
          <p:cNvPr id="37" name="文字方塊 36">
            <a:extLst>
              <a:ext uri="{FF2B5EF4-FFF2-40B4-BE49-F238E27FC236}">
                <a16:creationId xmlns:a16="http://schemas.microsoft.com/office/drawing/2014/main" id="{AD85C0B8-2BDA-4A8A-BD00-D39BB7DFC5D3}"/>
              </a:ext>
            </a:extLst>
          </p:cNvPr>
          <p:cNvSpPr txBox="1"/>
          <p:nvPr/>
        </p:nvSpPr>
        <p:spPr>
          <a:xfrm>
            <a:off x="2426517" y="1467042"/>
            <a:ext cx="3322040" cy="369332"/>
          </a:xfrm>
          <a:prstGeom prst="rect">
            <a:avLst/>
          </a:prstGeom>
          <a:noFill/>
        </p:spPr>
        <p:txBody>
          <a:bodyPr wrap="square" rtlCol="0">
            <a:spAutoFit/>
          </a:bodyPr>
          <a:lstStyle/>
          <a:p>
            <a:r>
              <a:rPr lang="zh-TW" altLang="en-US" b="1" dirty="0"/>
              <a:t>通報事件呈報主管機關</a:t>
            </a:r>
            <a:r>
              <a:rPr lang="en-US" altLang="zh-TW" b="1" dirty="0"/>
              <a:t>(</a:t>
            </a:r>
            <a:r>
              <a:rPr lang="zh-TW" altLang="en-US" b="1" dirty="0"/>
              <a:t>行政院</a:t>
            </a:r>
            <a:r>
              <a:rPr lang="en-US" altLang="zh-TW" b="1" dirty="0"/>
              <a:t>)</a:t>
            </a:r>
            <a:endParaRPr lang="zh-TW" altLang="en-US" b="1" dirty="0"/>
          </a:p>
        </p:txBody>
      </p:sp>
      <p:sp>
        <p:nvSpPr>
          <p:cNvPr id="38" name="矩形 37">
            <a:extLst>
              <a:ext uri="{FF2B5EF4-FFF2-40B4-BE49-F238E27FC236}">
                <a16:creationId xmlns:a16="http://schemas.microsoft.com/office/drawing/2014/main" id="{6EADF499-16C7-4F63-B9B3-6F22CF86D0F7}"/>
              </a:ext>
            </a:extLst>
          </p:cNvPr>
          <p:cNvSpPr/>
          <p:nvPr/>
        </p:nvSpPr>
        <p:spPr>
          <a:xfrm>
            <a:off x="2426517" y="1436119"/>
            <a:ext cx="3315050" cy="4516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a:extLst>
              <a:ext uri="{FF2B5EF4-FFF2-40B4-BE49-F238E27FC236}">
                <a16:creationId xmlns:a16="http://schemas.microsoft.com/office/drawing/2014/main" id="{A2DC3753-8F93-41C6-9253-776755AF0C56}"/>
              </a:ext>
            </a:extLst>
          </p:cNvPr>
          <p:cNvCxnSpPr>
            <a:stCxn id="11" idx="0"/>
            <a:endCxn id="38" idx="2"/>
          </p:cNvCxnSpPr>
          <p:nvPr/>
        </p:nvCxnSpPr>
        <p:spPr>
          <a:xfrm flipV="1">
            <a:off x="3745685" y="1887802"/>
            <a:ext cx="338357" cy="769835"/>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42" name="矩形 41">
            <a:extLst>
              <a:ext uri="{FF2B5EF4-FFF2-40B4-BE49-F238E27FC236}">
                <a16:creationId xmlns:a16="http://schemas.microsoft.com/office/drawing/2014/main" id="{D74E4D4E-8D16-4240-9129-3A01388D09F5}"/>
              </a:ext>
            </a:extLst>
          </p:cNvPr>
          <p:cNvSpPr/>
          <p:nvPr/>
        </p:nvSpPr>
        <p:spPr>
          <a:xfrm>
            <a:off x="7200550" y="1427651"/>
            <a:ext cx="3315050" cy="4516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3" name="直線接點 42">
            <a:extLst>
              <a:ext uri="{FF2B5EF4-FFF2-40B4-BE49-F238E27FC236}">
                <a16:creationId xmlns:a16="http://schemas.microsoft.com/office/drawing/2014/main" id="{183735D2-11C2-4D5C-86D8-57AFA1DB1DD2}"/>
              </a:ext>
            </a:extLst>
          </p:cNvPr>
          <p:cNvCxnSpPr>
            <a:endCxn id="42" idx="2"/>
          </p:cNvCxnSpPr>
          <p:nvPr/>
        </p:nvCxnSpPr>
        <p:spPr>
          <a:xfrm flipV="1">
            <a:off x="8519718" y="1879334"/>
            <a:ext cx="338357" cy="769835"/>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44" name="文字方塊 43">
            <a:extLst>
              <a:ext uri="{FF2B5EF4-FFF2-40B4-BE49-F238E27FC236}">
                <a16:creationId xmlns:a16="http://schemas.microsoft.com/office/drawing/2014/main" id="{7EA0EFAE-37BC-4EB9-BA8A-B4896D3F49D6}"/>
              </a:ext>
            </a:extLst>
          </p:cNvPr>
          <p:cNvSpPr txBox="1"/>
          <p:nvPr/>
        </p:nvSpPr>
        <p:spPr>
          <a:xfrm>
            <a:off x="7207540" y="1477294"/>
            <a:ext cx="3322040" cy="369332"/>
          </a:xfrm>
          <a:prstGeom prst="rect">
            <a:avLst/>
          </a:prstGeom>
          <a:noFill/>
        </p:spPr>
        <p:txBody>
          <a:bodyPr wrap="square" rtlCol="0">
            <a:spAutoFit/>
          </a:bodyPr>
          <a:lstStyle/>
          <a:p>
            <a:r>
              <a:rPr lang="zh-TW" altLang="en-US" b="1" dirty="0"/>
              <a:t>改善報告呈報主管機關</a:t>
            </a:r>
            <a:r>
              <a:rPr lang="en-US" altLang="zh-TW" b="1" dirty="0"/>
              <a:t>(</a:t>
            </a:r>
            <a:r>
              <a:rPr lang="zh-TW" altLang="en-US" b="1" dirty="0"/>
              <a:t>行政院</a:t>
            </a:r>
            <a:r>
              <a:rPr lang="en-US" altLang="zh-TW" b="1" dirty="0"/>
              <a:t>)</a:t>
            </a:r>
            <a:endParaRPr lang="zh-TW" altLang="en-US" b="1" dirty="0"/>
          </a:p>
        </p:txBody>
      </p:sp>
      <p:sp>
        <p:nvSpPr>
          <p:cNvPr id="45" name="文字方塊 44">
            <a:extLst>
              <a:ext uri="{FF2B5EF4-FFF2-40B4-BE49-F238E27FC236}">
                <a16:creationId xmlns:a16="http://schemas.microsoft.com/office/drawing/2014/main" id="{FBDCA52E-404A-415A-ADE3-C93B46DAB96B}"/>
              </a:ext>
            </a:extLst>
          </p:cNvPr>
          <p:cNvSpPr txBox="1"/>
          <p:nvPr/>
        </p:nvSpPr>
        <p:spPr>
          <a:xfrm>
            <a:off x="2226579" y="2034760"/>
            <a:ext cx="3254929" cy="369332"/>
          </a:xfrm>
          <a:prstGeom prst="rect">
            <a:avLst/>
          </a:prstGeom>
          <a:noFill/>
        </p:spPr>
        <p:txBody>
          <a:bodyPr wrap="square" rtlCol="0">
            <a:spAutoFit/>
          </a:bodyPr>
          <a:lstStyle/>
          <a:p>
            <a:r>
              <a:rPr lang="en-US" altLang="zh-TW" b="1" dirty="0">
                <a:solidFill>
                  <a:srgbClr val="FF0000"/>
                </a:solidFill>
                <a:effectLst>
                  <a:outerShdw blurRad="38100" dist="38100" dir="2700000" algn="tl">
                    <a:srgbClr val="000000">
                      <a:alpha val="43137"/>
                    </a:srgbClr>
                  </a:outerShdw>
                </a:effectLst>
              </a:rPr>
              <a:t>1-4</a:t>
            </a:r>
            <a:r>
              <a:rPr lang="zh-TW" altLang="en-US" b="1" dirty="0">
                <a:solidFill>
                  <a:srgbClr val="FF0000"/>
                </a:solidFill>
                <a:effectLst>
                  <a:outerShdw blurRad="38100" dist="38100" dir="2700000" algn="tl">
                    <a:srgbClr val="000000">
                      <a:alpha val="43137"/>
                    </a:srgbClr>
                  </a:outerShdw>
                </a:effectLst>
              </a:rPr>
              <a:t>級事件審核後，送交行政院</a:t>
            </a:r>
          </a:p>
        </p:txBody>
      </p:sp>
      <p:sp>
        <p:nvSpPr>
          <p:cNvPr id="46" name="文字方塊 45">
            <a:extLst>
              <a:ext uri="{FF2B5EF4-FFF2-40B4-BE49-F238E27FC236}">
                <a16:creationId xmlns:a16="http://schemas.microsoft.com/office/drawing/2014/main" id="{C8F32457-DE65-4AB7-A218-89EBE10398AA}"/>
              </a:ext>
            </a:extLst>
          </p:cNvPr>
          <p:cNvSpPr txBox="1"/>
          <p:nvPr/>
        </p:nvSpPr>
        <p:spPr>
          <a:xfrm>
            <a:off x="7083804" y="2028247"/>
            <a:ext cx="3561825" cy="369332"/>
          </a:xfrm>
          <a:prstGeom prst="rect">
            <a:avLst/>
          </a:prstGeom>
          <a:noFill/>
        </p:spPr>
        <p:txBody>
          <a:bodyPr wrap="square" rtlCol="0">
            <a:spAutoFit/>
          </a:bodyPr>
          <a:lstStyle/>
          <a:p>
            <a:r>
              <a:rPr lang="en-US" altLang="zh-TW" b="1" dirty="0">
                <a:solidFill>
                  <a:srgbClr val="FF0000"/>
                </a:solidFill>
                <a:effectLst>
                  <a:outerShdw blurRad="38100" dist="38100" dir="2700000" algn="tl">
                    <a:srgbClr val="000000">
                      <a:alpha val="43137"/>
                    </a:srgbClr>
                  </a:outerShdw>
                </a:effectLst>
              </a:rPr>
              <a:t>1-4</a:t>
            </a:r>
            <a:r>
              <a:rPr lang="zh-TW" altLang="en-US" b="1" dirty="0">
                <a:solidFill>
                  <a:srgbClr val="FF0000"/>
                </a:solidFill>
                <a:effectLst>
                  <a:outerShdw blurRad="38100" dist="38100" dir="2700000" algn="tl">
                    <a:srgbClr val="000000">
                      <a:alpha val="43137"/>
                    </a:srgbClr>
                  </a:outerShdw>
                </a:effectLst>
              </a:rPr>
              <a:t>級事件改善報告，送交行政院</a:t>
            </a:r>
          </a:p>
        </p:txBody>
      </p:sp>
      <p:sp>
        <p:nvSpPr>
          <p:cNvPr id="47" name="文字方塊 46">
            <a:extLst>
              <a:ext uri="{FF2B5EF4-FFF2-40B4-BE49-F238E27FC236}">
                <a16:creationId xmlns:a16="http://schemas.microsoft.com/office/drawing/2014/main" id="{D92084B4-0027-40CB-9C59-C8F37B3DCE02}"/>
              </a:ext>
            </a:extLst>
          </p:cNvPr>
          <p:cNvSpPr txBox="1"/>
          <p:nvPr/>
        </p:nvSpPr>
        <p:spPr>
          <a:xfrm>
            <a:off x="2313964" y="5868166"/>
            <a:ext cx="3322040" cy="369332"/>
          </a:xfrm>
          <a:prstGeom prst="rect">
            <a:avLst/>
          </a:prstGeom>
          <a:noFill/>
        </p:spPr>
        <p:txBody>
          <a:bodyPr wrap="square" rtlCol="0">
            <a:spAutoFit/>
          </a:bodyPr>
          <a:lstStyle/>
          <a:p>
            <a:r>
              <a:rPr lang="zh-TW" altLang="en-US" b="1" dirty="0"/>
              <a:t>通報事件呈報主管機關</a:t>
            </a:r>
            <a:r>
              <a:rPr lang="en-US" altLang="zh-TW" b="1" dirty="0"/>
              <a:t>(</a:t>
            </a:r>
            <a:r>
              <a:rPr lang="zh-TW" altLang="en-US" b="1" dirty="0"/>
              <a:t>行政院</a:t>
            </a:r>
            <a:r>
              <a:rPr lang="en-US" altLang="zh-TW" b="1" dirty="0"/>
              <a:t>)</a:t>
            </a:r>
            <a:endParaRPr lang="zh-TW" altLang="en-US" b="1" dirty="0"/>
          </a:p>
        </p:txBody>
      </p:sp>
      <p:sp>
        <p:nvSpPr>
          <p:cNvPr id="48" name="矩形 47">
            <a:extLst>
              <a:ext uri="{FF2B5EF4-FFF2-40B4-BE49-F238E27FC236}">
                <a16:creationId xmlns:a16="http://schemas.microsoft.com/office/drawing/2014/main" id="{5B305D51-3077-4359-A776-370D4B42B9D2}"/>
              </a:ext>
            </a:extLst>
          </p:cNvPr>
          <p:cNvSpPr/>
          <p:nvPr/>
        </p:nvSpPr>
        <p:spPr>
          <a:xfrm>
            <a:off x="2313964" y="5837243"/>
            <a:ext cx="3315050" cy="451683"/>
          </a:xfrm>
          <a:prstGeom prst="rect">
            <a:avLst/>
          </a:prstGeom>
          <a:noFill/>
          <a:ln w="38100">
            <a:solidFill>
              <a:srgbClr val="F08A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560F3591-CBDA-4BD7-8052-6305534A1273}"/>
              </a:ext>
            </a:extLst>
          </p:cNvPr>
          <p:cNvSpPr/>
          <p:nvPr/>
        </p:nvSpPr>
        <p:spPr>
          <a:xfrm>
            <a:off x="7099882" y="5840952"/>
            <a:ext cx="3315050" cy="451683"/>
          </a:xfrm>
          <a:prstGeom prst="rect">
            <a:avLst/>
          </a:prstGeom>
          <a:noFill/>
          <a:ln w="38100">
            <a:solidFill>
              <a:srgbClr val="F08A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a:extLst>
              <a:ext uri="{FF2B5EF4-FFF2-40B4-BE49-F238E27FC236}">
                <a16:creationId xmlns:a16="http://schemas.microsoft.com/office/drawing/2014/main" id="{86DB2A3B-22F9-4D3C-B9D2-5C12312C5C40}"/>
              </a:ext>
            </a:extLst>
          </p:cNvPr>
          <p:cNvSpPr txBox="1"/>
          <p:nvPr/>
        </p:nvSpPr>
        <p:spPr>
          <a:xfrm>
            <a:off x="7113862" y="5868166"/>
            <a:ext cx="3322040" cy="369332"/>
          </a:xfrm>
          <a:prstGeom prst="rect">
            <a:avLst/>
          </a:prstGeom>
          <a:noFill/>
        </p:spPr>
        <p:txBody>
          <a:bodyPr wrap="square" rtlCol="0">
            <a:spAutoFit/>
          </a:bodyPr>
          <a:lstStyle/>
          <a:p>
            <a:r>
              <a:rPr lang="zh-TW" altLang="en-US" b="1" dirty="0"/>
              <a:t>改善報告呈報主管機關</a:t>
            </a:r>
            <a:r>
              <a:rPr lang="en-US" altLang="zh-TW" b="1" dirty="0"/>
              <a:t>(</a:t>
            </a:r>
            <a:r>
              <a:rPr lang="zh-TW" altLang="en-US" b="1" dirty="0"/>
              <a:t>行政院</a:t>
            </a:r>
            <a:r>
              <a:rPr lang="en-US" altLang="zh-TW" b="1" dirty="0"/>
              <a:t>)</a:t>
            </a:r>
            <a:endParaRPr lang="zh-TW" altLang="en-US" b="1" dirty="0"/>
          </a:p>
        </p:txBody>
      </p:sp>
      <p:cxnSp>
        <p:nvCxnSpPr>
          <p:cNvPr id="51" name="直線接點 50">
            <a:extLst>
              <a:ext uri="{FF2B5EF4-FFF2-40B4-BE49-F238E27FC236}">
                <a16:creationId xmlns:a16="http://schemas.microsoft.com/office/drawing/2014/main" id="{53B96997-9216-469A-8452-30311E96CED7}"/>
              </a:ext>
            </a:extLst>
          </p:cNvPr>
          <p:cNvCxnSpPr>
            <a:cxnSpLocks/>
            <a:stCxn id="14" idx="2"/>
            <a:endCxn id="48" idx="0"/>
          </p:cNvCxnSpPr>
          <p:nvPr/>
        </p:nvCxnSpPr>
        <p:spPr>
          <a:xfrm>
            <a:off x="3741489" y="5170666"/>
            <a:ext cx="230000" cy="666577"/>
          </a:xfrm>
          <a:prstGeom prst="line">
            <a:avLst/>
          </a:prstGeom>
          <a:ln w="38100">
            <a:solidFill>
              <a:srgbClr val="F08A76"/>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8B2A4F27-A575-4306-B626-1376F1529626}"/>
              </a:ext>
            </a:extLst>
          </p:cNvPr>
          <p:cNvCxnSpPr>
            <a:cxnSpLocks/>
            <a:stCxn id="16" idx="2"/>
            <a:endCxn id="49" idx="0"/>
          </p:cNvCxnSpPr>
          <p:nvPr/>
        </p:nvCxnSpPr>
        <p:spPr>
          <a:xfrm>
            <a:off x="8493854" y="5180430"/>
            <a:ext cx="263553" cy="660522"/>
          </a:xfrm>
          <a:prstGeom prst="line">
            <a:avLst/>
          </a:prstGeom>
          <a:ln w="38100">
            <a:solidFill>
              <a:srgbClr val="F08A76"/>
            </a:solidFill>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DED9CE80-6444-449A-8B13-C0F3025F5DAE}"/>
              </a:ext>
            </a:extLst>
          </p:cNvPr>
          <p:cNvSpPr txBox="1"/>
          <p:nvPr/>
        </p:nvSpPr>
        <p:spPr>
          <a:xfrm>
            <a:off x="2401351" y="5143401"/>
            <a:ext cx="3808602"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rgbClr val="FF0000"/>
                </a:solidFill>
                <a:effectLst>
                  <a:outerShdw blurRad="38100" dist="38100" dir="2700000" algn="tl">
                    <a:srgbClr val="000000">
                      <a:alpha val="43137"/>
                    </a:srgbClr>
                  </a:outerShdw>
                </a:effectLst>
              </a:rPr>
              <a:t>3-4</a:t>
            </a:r>
            <a:r>
              <a:rPr lang="zh-TW" altLang="en-US" b="1" dirty="0">
                <a:solidFill>
                  <a:srgbClr val="FF0000"/>
                </a:solidFill>
                <a:effectLst>
                  <a:outerShdw blurRad="38100" dist="38100" dir="2700000" algn="tl">
                    <a:srgbClr val="000000">
                      <a:alpha val="43137"/>
                    </a:srgbClr>
                  </a:outerShdw>
                </a:effectLst>
              </a:rPr>
              <a:t>級事件審核後，送交行政院</a:t>
            </a:r>
            <a:endParaRPr lang="en-US" altLang="zh-TW" b="1" dirty="0">
              <a:solidFill>
                <a:srgbClr val="FF0000"/>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altLang="zh-TW" b="1" dirty="0">
                <a:solidFill>
                  <a:srgbClr val="FF0000"/>
                </a:solidFill>
                <a:effectLst>
                  <a:outerShdw blurRad="38100" dist="38100" dir="2700000" algn="tl">
                    <a:srgbClr val="000000">
                      <a:alpha val="43137"/>
                    </a:srgbClr>
                  </a:outerShdw>
                </a:effectLst>
              </a:rPr>
              <a:t>1-2</a:t>
            </a:r>
            <a:r>
              <a:rPr lang="zh-TW" altLang="en-US" b="1" dirty="0">
                <a:solidFill>
                  <a:srgbClr val="FF0000"/>
                </a:solidFill>
                <a:effectLst>
                  <a:outerShdw blurRad="38100" dist="38100" dir="2700000" algn="tl">
                    <a:srgbClr val="000000">
                      <a:alpha val="43137"/>
                    </a:srgbClr>
                  </a:outerShdw>
                </a:effectLst>
              </a:rPr>
              <a:t>級事件，定期彙送行政院</a:t>
            </a:r>
          </a:p>
        </p:txBody>
      </p:sp>
      <p:sp>
        <p:nvSpPr>
          <p:cNvPr id="58" name="文字方塊 57">
            <a:extLst>
              <a:ext uri="{FF2B5EF4-FFF2-40B4-BE49-F238E27FC236}">
                <a16:creationId xmlns:a16="http://schemas.microsoft.com/office/drawing/2014/main" id="{1E8270AF-35B4-44CF-AA04-D378AC23DA27}"/>
              </a:ext>
            </a:extLst>
          </p:cNvPr>
          <p:cNvSpPr txBox="1"/>
          <p:nvPr/>
        </p:nvSpPr>
        <p:spPr>
          <a:xfrm>
            <a:off x="7207540" y="5335853"/>
            <a:ext cx="3561825" cy="369332"/>
          </a:xfrm>
          <a:prstGeom prst="rect">
            <a:avLst/>
          </a:prstGeom>
          <a:noFill/>
        </p:spPr>
        <p:txBody>
          <a:bodyPr wrap="square" rtlCol="0">
            <a:spAutoFit/>
          </a:bodyPr>
          <a:lstStyle/>
          <a:p>
            <a:r>
              <a:rPr lang="en-US" altLang="zh-TW" b="1" dirty="0">
                <a:solidFill>
                  <a:srgbClr val="FF0000"/>
                </a:solidFill>
                <a:effectLst>
                  <a:outerShdw blurRad="38100" dist="38100" dir="2700000" algn="tl">
                    <a:srgbClr val="000000">
                      <a:alpha val="43137"/>
                    </a:srgbClr>
                  </a:outerShdw>
                </a:effectLst>
              </a:rPr>
              <a:t>1-4</a:t>
            </a:r>
            <a:r>
              <a:rPr lang="zh-TW" altLang="en-US" b="1" dirty="0">
                <a:solidFill>
                  <a:srgbClr val="FF0000"/>
                </a:solidFill>
                <a:effectLst>
                  <a:outerShdw blurRad="38100" dist="38100" dir="2700000" algn="tl">
                    <a:srgbClr val="000000">
                      <a:alpha val="43137"/>
                    </a:srgbClr>
                  </a:outerShdw>
                </a:effectLst>
              </a:rPr>
              <a:t>級事件改善報告，送交行政院</a:t>
            </a:r>
          </a:p>
        </p:txBody>
      </p:sp>
    </p:spTree>
    <p:extLst>
      <p:ext uri="{BB962C8B-B14F-4D97-AF65-F5344CB8AC3E}">
        <p14:creationId xmlns:p14="http://schemas.microsoft.com/office/powerpoint/2010/main" val="3825192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9F9B59-1507-4A47-9D1F-CE647C5E8A5B}"/>
              </a:ext>
            </a:extLst>
          </p:cNvPr>
          <p:cNvSpPr>
            <a:spLocks noGrp="1"/>
          </p:cNvSpPr>
          <p:nvPr>
            <p:ph type="title"/>
          </p:nvPr>
        </p:nvSpPr>
        <p:spPr/>
        <p:txBody>
          <a:bodyPr/>
          <a:lstStyle/>
          <a:p>
            <a:r>
              <a:rPr lang="zh-TW" altLang="en-US" dirty="0"/>
              <a:t>補充</a:t>
            </a:r>
          </a:p>
        </p:txBody>
      </p:sp>
      <p:sp>
        <p:nvSpPr>
          <p:cNvPr id="3" name="內容版面配置區 2">
            <a:extLst>
              <a:ext uri="{FF2B5EF4-FFF2-40B4-BE49-F238E27FC236}">
                <a16:creationId xmlns:a16="http://schemas.microsoft.com/office/drawing/2014/main" id="{21B10CE8-C555-4DF4-86C4-66331FEA6630}"/>
              </a:ext>
            </a:extLst>
          </p:cNvPr>
          <p:cNvSpPr>
            <a:spLocks noGrp="1"/>
          </p:cNvSpPr>
          <p:nvPr>
            <p:ph idx="1"/>
          </p:nvPr>
        </p:nvSpPr>
        <p:spPr>
          <a:xfrm>
            <a:off x="676362" y="1808847"/>
            <a:ext cx="10839275" cy="4351338"/>
          </a:xfrm>
        </p:spPr>
        <p:txBody>
          <a:bodyPr/>
          <a:lstStyle/>
          <a:p>
            <a:r>
              <a:rPr lang="zh-TW" altLang="en-US" dirty="0"/>
              <a:t>通報機關於事件調查過程中，發現事件</a:t>
            </a:r>
            <a:r>
              <a:rPr lang="zh-TW" altLang="en-US" b="1" dirty="0">
                <a:solidFill>
                  <a:srgbClr val="FF0000"/>
                </a:solidFill>
                <a:effectLst>
                  <a:outerShdw blurRad="38100" dist="38100" dir="2700000" algn="tl">
                    <a:srgbClr val="000000">
                      <a:alpha val="43137"/>
                    </a:srgbClr>
                  </a:outerShdw>
                </a:effectLst>
              </a:rPr>
              <a:t>影響範圍擴大</a:t>
            </a:r>
            <a:r>
              <a:rPr lang="zh-TW" altLang="en-US" dirty="0"/>
              <a:t>，</a:t>
            </a:r>
            <a:endParaRPr lang="en-US" altLang="zh-TW" dirty="0"/>
          </a:p>
          <a:p>
            <a:pPr marL="0" indent="0">
              <a:buNone/>
            </a:pPr>
            <a:r>
              <a:rPr lang="zh-TW" altLang="en-US" dirty="0"/>
              <a:t>   應適時提出等級變更申請， 並說明等級變更</a:t>
            </a:r>
            <a:r>
              <a:rPr lang="zh-TW" altLang="en-US" b="1" dirty="0">
                <a:solidFill>
                  <a:srgbClr val="FF0000"/>
                </a:solidFill>
                <a:effectLst>
                  <a:outerShdw blurRad="38100" dist="38100" dir="2700000" algn="tl">
                    <a:srgbClr val="000000">
                      <a:alpha val="43137"/>
                    </a:srgbClr>
                  </a:outerShdw>
                </a:effectLst>
              </a:rPr>
              <a:t>原因與事件調查情況</a:t>
            </a:r>
            <a:r>
              <a:rPr lang="zh-TW" altLang="en-US" dirty="0"/>
              <a:t>，</a:t>
            </a:r>
            <a:endParaRPr lang="en-US" altLang="zh-TW" dirty="0"/>
          </a:p>
          <a:p>
            <a:pPr marL="0" indent="0">
              <a:buNone/>
            </a:pPr>
            <a:r>
              <a:rPr lang="zh-TW" altLang="en-US" dirty="0"/>
              <a:t>   以利審核機關</a:t>
            </a:r>
            <a:r>
              <a:rPr lang="en-US" altLang="zh-TW" dirty="0"/>
              <a:t>/</a:t>
            </a:r>
            <a:r>
              <a:rPr lang="zh-TW" altLang="en-US" dirty="0"/>
              <a:t>主管機關儘早知悉，以適時提供必要支援</a:t>
            </a:r>
            <a:endParaRPr lang="en-US" altLang="zh-TW" dirty="0"/>
          </a:p>
          <a:p>
            <a:r>
              <a:rPr lang="zh-TW" altLang="en-US" dirty="0"/>
              <a:t>資通安全事件調查、處理及改善報告應於</a:t>
            </a:r>
            <a:r>
              <a:rPr lang="en-US" altLang="zh-TW" dirty="0"/>
              <a:t>1</a:t>
            </a:r>
            <a:r>
              <a:rPr lang="zh-TW" altLang="en-US" dirty="0"/>
              <a:t>個月內提交，視情況可提出</a:t>
            </a:r>
            <a:r>
              <a:rPr lang="zh-TW" altLang="en-US" b="1" dirty="0">
                <a:solidFill>
                  <a:srgbClr val="FF0000"/>
                </a:solidFill>
                <a:effectLst>
                  <a:outerShdw blurRad="38100" dist="38100" dir="2700000" algn="tl">
                    <a:srgbClr val="000000">
                      <a:alpha val="43137"/>
                    </a:srgbClr>
                  </a:outerShdw>
                </a:effectLst>
              </a:rPr>
              <a:t>延後提交申請</a:t>
            </a:r>
          </a:p>
        </p:txBody>
      </p:sp>
    </p:spTree>
    <p:extLst>
      <p:ext uri="{BB962C8B-B14F-4D97-AF65-F5344CB8AC3E}">
        <p14:creationId xmlns:p14="http://schemas.microsoft.com/office/powerpoint/2010/main" val="13828965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126584-AEED-486F-AD5F-05DC0414C9CC}"/>
              </a:ext>
            </a:extLst>
          </p:cNvPr>
          <p:cNvSpPr>
            <a:spLocks noGrp="1"/>
          </p:cNvSpPr>
          <p:nvPr>
            <p:ph type="title"/>
          </p:nvPr>
        </p:nvSpPr>
        <p:spPr/>
        <p:txBody>
          <a:bodyPr/>
          <a:lstStyle/>
          <a:p>
            <a:r>
              <a:rPr lang="zh-TW" altLang="en-US" dirty="0"/>
              <a:t>數位鑑識範圍 </a:t>
            </a:r>
          </a:p>
        </p:txBody>
      </p:sp>
      <p:sp>
        <p:nvSpPr>
          <p:cNvPr id="3" name="內容版面配置區 2">
            <a:extLst>
              <a:ext uri="{FF2B5EF4-FFF2-40B4-BE49-F238E27FC236}">
                <a16:creationId xmlns:a16="http://schemas.microsoft.com/office/drawing/2014/main" id="{2C7F17B9-7AB8-4E79-8EAE-A48A1F1E9D73}"/>
              </a:ext>
            </a:extLst>
          </p:cNvPr>
          <p:cNvSpPr>
            <a:spLocks noGrp="1"/>
          </p:cNvSpPr>
          <p:nvPr>
            <p:ph idx="1"/>
          </p:nvPr>
        </p:nvSpPr>
        <p:spPr/>
        <p:txBody>
          <a:bodyPr/>
          <a:lstStyle/>
          <a:p>
            <a:pPr marL="514350" indent="-514350">
              <a:buAutoNum type="arabicPeriod"/>
            </a:pPr>
            <a:r>
              <a:rPr lang="zh-TW" altLang="en-US" dirty="0"/>
              <a:t>周延的方法與程序 </a:t>
            </a:r>
            <a:endParaRPr lang="en-US" altLang="zh-TW" dirty="0"/>
          </a:p>
          <a:p>
            <a:r>
              <a:rPr lang="zh-TW" altLang="en-US" sz="1800" dirty="0"/>
              <a:t>保存、識別、抽取、記載及解讀</a:t>
            </a:r>
            <a:endParaRPr lang="en-US" altLang="zh-TW" sz="1800" dirty="0"/>
          </a:p>
          <a:p>
            <a:pPr marL="0" indent="0">
              <a:buNone/>
            </a:pPr>
            <a:r>
              <a:rPr lang="en-US" altLang="zh-TW" dirty="0"/>
              <a:t>2. </a:t>
            </a:r>
            <a:r>
              <a:rPr lang="zh-TW" altLang="en-US" dirty="0"/>
              <a:t>以數位方式儲存的相關設備</a:t>
            </a:r>
            <a:endParaRPr lang="en-US" altLang="zh-TW" dirty="0"/>
          </a:p>
          <a:p>
            <a:r>
              <a:rPr lang="zh-TW" altLang="en-US" sz="1800" dirty="0"/>
              <a:t>電腦、網路設備、</a:t>
            </a:r>
            <a:r>
              <a:rPr lang="en-US" altLang="zh-TW" sz="1800" dirty="0"/>
              <a:t>PAD</a:t>
            </a:r>
            <a:r>
              <a:rPr lang="zh-TW" altLang="en-US" sz="1800" dirty="0"/>
              <a:t>、手機、數位相機、記憶 卡、</a:t>
            </a:r>
            <a:r>
              <a:rPr lang="en-US" altLang="zh-TW" sz="1800" dirty="0"/>
              <a:t>…</a:t>
            </a:r>
            <a:r>
              <a:rPr lang="zh-TW" altLang="en-US" sz="1800" dirty="0"/>
              <a:t>等數位設備</a:t>
            </a:r>
            <a:endParaRPr lang="en-US" altLang="zh-TW" sz="1800" dirty="0"/>
          </a:p>
        </p:txBody>
      </p:sp>
    </p:spTree>
    <p:extLst>
      <p:ext uri="{BB962C8B-B14F-4D97-AF65-F5344CB8AC3E}">
        <p14:creationId xmlns:p14="http://schemas.microsoft.com/office/powerpoint/2010/main" val="1525975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9146C3-2247-45CC-A089-9AFAF4E92AF8}"/>
              </a:ext>
            </a:extLst>
          </p:cNvPr>
          <p:cNvSpPr>
            <a:spLocks noGrp="1"/>
          </p:cNvSpPr>
          <p:nvPr>
            <p:ph type="title"/>
          </p:nvPr>
        </p:nvSpPr>
        <p:spPr/>
        <p:txBody>
          <a:bodyPr/>
          <a:lstStyle/>
          <a:p>
            <a:r>
              <a:rPr lang="zh-TW" altLang="en-US" dirty="0"/>
              <a:t>數位證據</a:t>
            </a:r>
          </a:p>
        </p:txBody>
      </p:sp>
      <p:sp>
        <p:nvSpPr>
          <p:cNvPr id="3" name="內容版面配置區 2">
            <a:extLst>
              <a:ext uri="{FF2B5EF4-FFF2-40B4-BE49-F238E27FC236}">
                <a16:creationId xmlns:a16="http://schemas.microsoft.com/office/drawing/2014/main" id="{2EC3F7D3-A5DC-4F5E-8F87-1758657C31BA}"/>
              </a:ext>
            </a:extLst>
          </p:cNvPr>
          <p:cNvSpPr>
            <a:spLocks noGrp="1"/>
          </p:cNvSpPr>
          <p:nvPr>
            <p:ph idx="1"/>
          </p:nvPr>
        </p:nvSpPr>
        <p:spPr/>
        <p:txBody>
          <a:bodyPr/>
          <a:lstStyle/>
          <a:p>
            <a:r>
              <a:rPr lang="zh-TW" altLang="en-US" dirty="0"/>
              <a:t>證明待證事實 </a:t>
            </a:r>
            <a:endParaRPr lang="en-US" altLang="zh-TW" dirty="0"/>
          </a:p>
          <a:p>
            <a:r>
              <a:rPr lang="zh-TW" altLang="en-US" dirty="0"/>
              <a:t>足以證明犯罪構成要件或關聯 </a:t>
            </a:r>
            <a:endParaRPr lang="en-US" altLang="zh-TW" dirty="0"/>
          </a:p>
          <a:p>
            <a:r>
              <a:rPr lang="zh-TW" altLang="en-US" dirty="0"/>
              <a:t>物理證據 </a:t>
            </a:r>
            <a:endParaRPr lang="en-US" altLang="zh-TW" dirty="0"/>
          </a:p>
          <a:p>
            <a:r>
              <a:rPr lang="zh-TW" altLang="en-US" dirty="0"/>
              <a:t>無限制、無差異性複製 </a:t>
            </a:r>
            <a:endParaRPr lang="en-US" altLang="zh-TW" dirty="0"/>
          </a:p>
          <a:p>
            <a:r>
              <a:rPr lang="zh-TW" altLang="en-US" dirty="0"/>
              <a:t>容易修改、刪除 </a:t>
            </a:r>
            <a:endParaRPr lang="en-US" altLang="zh-TW" dirty="0"/>
          </a:p>
          <a:p>
            <a:r>
              <a:rPr lang="zh-TW" altLang="en-US" dirty="0"/>
              <a:t>不易個化、無法直接感知、理解內容</a:t>
            </a:r>
          </a:p>
        </p:txBody>
      </p:sp>
    </p:spTree>
    <p:extLst>
      <p:ext uri="{BB962C8B-B14F-4D97-AF65-F5344CB8AC3E}">
        <p14:creationId xmlns:p14="http://schemas.microsoft.com/office/powerpoint/2010/main" val="48161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120CAB-7723-4CA8-955B-5B7BF4CE8A6E}"/>
              </a:ext>
            </a:extLst>
          </p:cNvPr>
          <p:cNvSpPr>
            <a:spLocks noGrp="1"/>
          </p:cNvSpPr>
          <p:nvPr>
            <p:ph type="title"/>
          </p:nvPr>
        </p:nvSpPr>
        <p:spPr/>
        <p:txBody>
          <a:bodyPr/>
          <a:lstStyle/>
          <a:p>
            <a:r>
              <a:rPr lang="zh-TW" altLang="en-US" dirty="0"/>
              <a:t>單元學習目標</a:t>
            </a:r>
          </a:p>
        </p:txBody>
      </p:sp>
      <p:sp>
        <p:nvSpPr>
          <p:cNvPr id="3" name="內容版面配置區 2">
            <a:extLst>
              <a:ext uri="{FF2B5EF4-FFF2-40B4-BE49-F238E27FC236}">
                <a16:creationId xmlns:a16="http://schemas.microsoft.com/office/drawing/2014/main" id="{8B0409D1-B025-4E29-9DEE-04EAE7CD20E9}"/>
              </a:ext>
            </a:extLst>
          </p:cNvPr>
          <p:cNvSpPr>
            <a:spLocks noGrp="1"/>
          </p:cNvSpPr>
          <p:nvPr>
            <p:ph idx="1"/>
          </p:nvPr>
        </p:nvSpPr>
        <p:spPr/>
        <p:txBody>
          <a:bodyPr/>
          <a:lstStyle/>
          <a:p>
            <a:r>
              <a:rPr lang="zh-TW" altLang="en-US" dirty="0"/>
              <a:t>處理資安事件時，應注意的相關法規，及資安事件處理結束後的相關管理議題。 </a:t>
            </a:r>
            <a:endParaRPr lang="en-US" altLang="zh-TW" dirty="0"/>
          </a:p>
          <a:p>
            <a:r>
              <a:rPr lang="zh-TW" altLang="en-US" dirty="0"/>
              <a:t>我國刑法電腦犯罪罪章、刑事訴訟法有關證據說明數位證據保全在資安事件處理過程之重要性。</a:t>
            </a:r>
            <a:endParaRPr lang="en-US" altLang="zh-TW" dirty="0"/>
          </a:p>
          <a:p>
            <a:r>
              <a:rPr lang="zh-TW" altLang="en-US" dirty="0"/>
              <a:t>探討個人資料保護法與資安管理議題。</a:t>
            </a:r>
            <a:endParaRPr lang="en-US" altLang="zh-TW" dirty="0"/>
          </a:p>
        </p:txBody>
      </p:sp>
    </p:spTree>
    <p:extLst>
      <p:ext uri="{BB962C8B-B14F-4D97-AF65-F5344CB8AC3E}">
        <p14:creationId xmlns:p14="http://schemas.microsoft.com/office/powerpoint/2010/main" val="1669838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8E40D8-68B2-47D5-AE99-0B242098C66F}"/>
              </a:ext>
            </a:extLst>
          </p:cNvPr>
          <p:cNvSpPr>
            <a:spLocks noGrp="1"/>
          </p:cNvSpPr>
          <p:nvPr>
            <p:ph type="title"/>
          </p:nvPr>
        </p:nvSpPr>
        <p:spPr/>
        <p:txBody>
          <a:bodyPr/>
          <a:lstStyle/>
          <a:p>
            <a:r>
              <a:rPr lang="zh-TW" altLang="en-US" dirty="0"/>
              <a:t>數位證據保全</a:t>
            </a:r>
          </a:p>
        </p:txBody>
      </p:sp>
      <p:sp>
        <p:nvSpPr>
          <p:cNvPr id="3" name="內容版面配置區 2">
            <a:extLst>
              <a:ext uri="{FF2B5EF4-FFF2-40B4-BE49-F238E27FC236}">
                <a16:creationId xmlns:a16="http://schemas.microsoft.com/office/drawing/2014/main" id="{E343C92D-1ACC-411D-9E7A-5B6BDC4DC844}"/>
              </a:ext>
            </a:extLst>
          </p:cNvPr>
          <p:cNvSpPr>
            <a:spLocks noGrp="1"/>
          </p:cNvSpPr>
          <p:nvPr>
            <p:ph idx="1"/>
          </p:nvPr>
        </p:nvSpPr>
        <p:spPr>
          <a:xfrm>
            <a:off x="838200" y="1792069"/>
            <a:ext cx="10515600" cy="4351338"/>
          </a:xfrm>
        </p:spPr>
        <p:txBody>
          <a:bodyPr/>
          <a:lstStyle/>
          <a:p>
            <a:pPr marL="514350" indent="-514350">
              <a:buAutoNum type="arabicPeriod"/>
            </a:pPr>
            <a:r>
              <a:rPr lang="zh-TW" altLang="en-US" dirty="0"/>
              <a:t>保全什麼？ </a:t>
            </a:r>
            <a:endParaRPr lang="en-US" altLang="zh-TW" dirty="0"/>
          </a:p>
          <a:p>
            <a:r>
              <a:rPr lang="zh-TW" altLang="en-US" sz="2000" dirty="0"/>
              <a:t>交易、連線、存取</a:t>
            </a:r>
            <a:r>
              <a:rPr lang="en-US" altLang="zh-TW" sz="2000" dirty="0"/>
              <a:t>…</a:t>
            </a:r>
          </a:p>
          <a:p>
            <a:pPr marL="0" indent="0">
              <a:buNone/>
            </a:pPr>
            <a:r>
              <a:rPr lang="en-US" altLang="zh-TW" dirty="0"/>
              <a:t>2.</a:t>
            </a:r>
            <a:r>
              <a:rPr lang="zh-TW" altLang="en-US" dirty="0"/>
              <a:t> 如何保全？</a:t>
            </a:r>
            <a:endParaRPr lang="en-US" altLang="zh-TW" dirty="0"/>
          </a:p>
          <a:p>
            <a:r>
              <a:rPr lang="zh-TW" altLang="en-US" sz="2000" dirty="0"/>
              <a:t>保全重要觀念</a:t>
            </a:r>
            <a:endParaRPr lang="en-US" altLang="zh-TW" sz="2000" dirty="0"/>
          </a:p>
          <a:p>
            <a:pPr>
              <a:buFont typeface="Wingdings" panose="05000000000000000000" pitchFamily="2" charset="2"/>
              <a:buChar char="Ø"/>
            </a:pPr>
            <a:r>
              <a:rPr lang="zh-TW" altLang="en-US" sz="2000" dirty="0"/>
              <a:t>集中</a:t>
            </a:r>
            <a:endParaRPr lang="en-US" altLang="zh-TW" sz="2000" dirty="0"/>
          </a:p>
          <a:p>
            <a:pPr>
              <a:buFont typeface="Wingdings" panose="05000000000000000000" pitchFamily="2" charset="2"/>
              <a:buChar char="Ø"/>
            </a:pPr>
            <a:r>
              <a:rPr lang="zh-TW" altLang="en-US" sz="2000" dirty="0"/>
              <a:t>正規化</a:t>
            </a:r>
            <a:endParaRPr lang="en-US" altLang="zh-TW" sz="2000" dirty="0"/>
          </a:p>
          <a:p>
            <a:pPr>
              <a:buFont typeface="Wingdings" panose="05000000000000000000" pitchFamily="2" charset="2"/>
              <a:buChar char="Ø"/>
            </a:pPr>
            <a:r>
              <a:rPr lang="zh-TW" altLang="en-US" sz="2000" dirty="0"/>
              <a:t>同一性</a:t>
            </a:r>
          </a:p>
          <a:p>
            <a:pPr>
              <a:buFont typeface="Wingdings" panose="05000000000000000000" pitchFamily="2" charset="2"/>
              <a:buChar char="Ø"/>
            </a:pPr>
            <a:endParaRPr lang="zh-TW" altLang="en-US" sz="2000" dirty="0"/>
          </a:p>
        </p:txBody>
      </p:sp>
      <p:sp>
        <p:nvSpPr>
          <p:cNvPr id="5" name="文字方塊 4">
            <a:extLst>
              <a:ext uri="{FF2B5EF4-FFF2-40B4-BE49-F238E27FC236}">
                <a16:creationId xmlns:a16="http://schemas.microsoft.com/office/drawing/2014/main" id="{93C63F55-16D8-4E69-BB82-5793623A02AD}"/>
              </a:ext>
            </a:extLst>
          </p:cNvPr>
          <p:cNvSpPr txBox="1"/>
          <p:nvPr/>
        </p:nvSpPr>
        <p:spPr>
          <a:xfrm>
            <a:off x="838200" y="5289069"/>
            <a:ext cx="8591026" cy="400110"/>
          </a:xfrm>
          <a:prstGeom prst="rect">
            <a:avLst/>
          </a:prstGeom>
          <a:noFill/>
        </p:spPr>
        <p:txBody>
          <a:bodyPr wrap="square">
            <a:spAutoFit/>
          </a:bodyPr>
          <a:lstStyle/>
          <a:p>
            <a:r>
              <a:rPr lang="zh-TW" altLang="en-US" sz="2000" dirty="0"/>
              <a:t>在數位證據中要證明某一件事，必須能夠證明</a:t>
            </a:r>
            <a:r>
              <a:rPr lang="zh-TW" altLang="en-US" sz="2000" b="1" dirty="0">
                <a:solidFill>
                  <a:srgbClr val="FF0000"/>
                </a:solidFill>
                <a:effectLst>
                  <a:outerShdw blurRad="38100" dist="38100" dir="2700000" algn="tl">
                    <a:srgbClr val="000000">
                      <a:alpha val="43137"/>
                    </a:srgbClr>
                  </a:outerShdw>
                </a:effectLst>
              </a:rPr>
              <a:t>人、事、時、地、物</a:t>
            </a:r>
            <a:r>
              <a:rPr lang="zh-TW" altLang="en-US" sz="2000" dirty="0"/>
              <a:t>等之關聯</a:t>
            </a:r>
          </a:p>
        </p:txBody>
      </p:sp>
    </p:spTree>
    <p:extLst>
      <p:ext uri="{BB962C8B-B14F-4D97-AF65-F5344CB8AC3E}">
        <p14:creationId xmlns:p14="http://schemas.microsoft.com/office/powerpoint/2010/main" val="33373650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59270E-4B38-4C25-80CF-9C3B0C96A47D}"/>
              </a:ext>
            </a:extLst>
          </p:cNvPr>
          <p:cNvSpPr>
            <a:spLocks noGrp="1"/>
          </p:cNvSpPr>
          <p:nvPr>
            <p:ph type="title"/>
          </p:nvPr>
        </p:nvSpPr>
        <p:spPr/>
        <p:txBody>
          <a:bodyPr>
            <a:normAutofit/>
          </a:bodyPr>
          <a:lstStyle/>
          <a:p>
            <a:r>
              <a:rPr lang="zh-TW" altLang="en-US" sz="3600" dirty="0"/>
              <a:t>政府機關</a:t>
            </a:r>
            <a:r>
              <a:rPr lang="en-US" altLang="zh-TW" sz="3600" dirty="0"/>
              <a:t>(</a:t>
            </a:r>
            <a:r>
              <a:rPr lang="zh-TW" altLang="en-US" sz="3600" dirty="0"/>
              <a:t>構</a:t>
            </a:r>
            <a:r>
              <a:rPr lang="en-US" altLang="zh-TW" sz="3600" dirty="0"/>
              <a:t>)</a:t>
            </a:r>
            <a:r>
              <a:rPr lang="zh-TW" altLang="en-US" sz="3600" dirty="0"/>
              <a:t>資安事件數位證據 保全標準作業程序</a:t>
            </a:r>
          </a:p>
        </p:txBody>
      </p:sp>
      <p:sp>
        <p:nvSpPr>
          <p:cNvPr id="3" name="內容版面配置區 2">
            <a:extLst>
              <a:ext uri="{FF2B5EF4-FFF2-40B4-BE49-F238E27FC236}">
                <a16:creationId xmlns:a16="http://schemas.microsoft.com/office/drawing/2014/main" id="{9291FDAC-A24E-4FC5-8AA7-7E6F1E6070BC}"/>
              </a:ext>
            </a:extLst>
          </p:cNvPr>
          <p:cNvSpPr>
            <a:spLocks noGrp="1"/>
          </p:cNvSpPr>
          <p:nvPr>
            <p:ph idx="1"/>
          </p:nvPr>
        </p:nvSpPr>
        <p:spPr/>
        <p:txBody>
          <a:bodyPr/>
          <a:lstStyle/>
          <a:p>
            <a:pPr marL="0" indent="0">
              <a:buNone/>
            </a:pPr>
            <a:r>
              <a:rPr lang="en-US" altLang="zh-TW" dirty="0"/>
              <a:t>1.</a:t>
            </a:r>
            <a:r>
              <a:rPr lang="zh-TW" altLang="en-US" dirty="0"/>
              <a:t>訂定目的</a:t>
            </a:r>
            <a:endParaRPr lang="en-US" altLang="zh-TW" dirty="0"/>
          </a:p>
          <a:p>
            <a:r>
              <a:rPr lang="zh-TW" altLang="en-US" sz="1800" dirty="0"/>
              <a:t>執行資安事件調查時能有效保全及運用數位證據</a:t>
            </a:r>
            <a:endParaRPr lang="en-US" altLang="zh-TW" sz="1800" dirty="0"/>
          </a:p>
          <a:p>
            <a:r>
              <a:rPr lang="en-US" altLang="zh-TW" dirty="0"/>
              <a:t>2.</a:t>
            </a:r>
            <a:r>
              <a:rPr lang="zh-TW" altLang="en-US" dirty="0"/>
              <a:t>適用機關</a:t>
            </a:r>
            <a:endParaRPr lang="en-US" altLang="zh-TW" dirty="0"/>
          </a:p>
          <a:p>
            <a:r>
              <a:rPr lang="zh-TW" altLang="en-US" sz="1800" dirty="0"/>
              <a:t>各級政府機關（構）</a:t>
            </a:r>
            <a:endParaRPr lang="en-US" altLang="zh-TW" sz="1800" dirty="0"/>
          </a:p>
          <a:p>
            <a:pPr marL="0" indent="0">
              <a:buNone/>
            </a:pPr>
            <a:r>
              <a:rPr lang="en-US" altLang="zh-TW" dirty="0"/>
              <a:t>3.</a:t>
            </a:r>
            <a:r>
              <a:rPr lang="zh-TW" altLang="en-US" dirty="0"/>
              <a:t>適用時機 </a:t>
            </a:r>
            <a:endParaRPr lang="en-US" altLang="zh-TW" dirty="0"/>
          </a:p>
          <a:p>
            <a:r>
              <a:rPr lang="zh-TW" altLang="en-US" sz="1800" dirty="0"/>
              <a:t>進行電腦系統之數位證據識別、蒐集、擷取、封緘 及運送作業時</a:t>
            </a:r>
            <a:endParaRPr lang="en-US" altLang="zh-TW" sz="1800" dirty="0"/>
          </a:p>
          <a:p>
            <a:pPr marL="0" indent="0">
              <a:buNone/>
            </a:pPr>
            <a:r>
              <a:rPr lang="en-US" altLang="zh-TW" dirty="0"/>
              <a:t>4.</a:t>
            </a:r>
            <a:r>
              <a:rPr lang="zh-TW" altLang="en-US" dirty="0"/>
              <a:t>人員職掌</a:t>
            </a:r>
            <a:endParaRPr lang="en-US" altLang="zh-TW" dirty="0"/>
          </a:p>
          <a:p>
            <a:r>
              <a:rPr lang="zh-TW" altLang="en-US" sz="1800" dirty="0"/>
              <a:t>數位證據保全人員、記錄人員</a:t>
            </a:r>
          </a:p>
        </p:txBody>
      </p:sp>
    </p:spTree>
    <p:extLst>
      <p:ext uri="{BB962C8B-B14F-4D97-AF65-F5344CB8AC3E}">
        <p14:creationId xmlns:p14="http://schemas.microsoft.com/office/powerpoint/2010/main" val="40203378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a:extLst>
              <a:ext uri="{FF2B5EF4-FFF2-40B4-BE49-F238E27FC236}">
                <a16:creationId xmlns:a16="http://schemas.microsoft.com/office/drawing/2014/main" id="{8711BA3A-FA88-4BC5-AC8A-84C3EAFA88FC}"/>
              </a:ext>
            </a:extLst>
          </p:cNvPr>
          <p:cNvSpPr/>
          <p:nvPr/>
        </p:nvSpPr>
        <p:spPr>
          <a:xfrm>
            <a:off x="1677522" y="664063"/>
            <a:ext cx="1132515" cy="542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抵達現場</a:t>
            </a:r>
          </a:p>
        </p:txBody>
      </p:sp>
      <p:sp>
        <p:nvSpPr>
          <p:cNvPr id="6" name="文字方塊 5">
            <a:extLst>
              <a:ext uri="{FF2B5EF4-FFF2-40B4-BE49-F238E27FC236}">
                <a16:creationId xmlns:a16="http://schemas.microsoft.com/office/drawing/2014/main" id="{22FAE33E-2B57-4813-92B3-A9A9FB845AF7}"/>
              </a:ext>
            </a:extLst>
          </p:cNvPr>
          <p:cNvSpPr txBox="1"/>
          <p:nvPr/>
        </p:nvSpPr>
        <p:spPr>
          <a:xfrm>
            <a:off x="358628" y="184450"/>
            <a:ext cx="6094602" cy="369332"/>
          </a:xfrm>
          <a:prstGeom prst="rect">
            <a:avLst/>
          </a:prstGeom>
          <a:noFill/>
        </p:spPr>
        <p:txBody>
          <a:bodyPr wrap="square">
            <a:spAutoFit/>
          </a:bodyPr>
          <a:lstStyle/>
          <a:p>
            <a:r>
              <a:rPr lang="zh-TW" altLang="en-US" dirty="0"/>
              <a:t>數位證據保全標準作業程序</a:t>
            </a:r>
          </a:p>
        </p:txBody>
      </p:sp>
      <p:sp>
        <p:nvSpPr>
          <p:cNvPr id="7" name="矩形 6">
            <a:extLst>
              <a:ext uri="{FF2B5EF4-FFF2-40B4-BE49-F238E27FC236}">
                <a16:creationId xmlns:a16="http://schemas.microsoft.com/office/drawing/2014/main" id="{F7FD570E-3A4E-4E64-BE9D-8E21911DD00B}"/>
              </a:ext>
            </a:extLst>
          </p:cNvPr>
          <p:cNvSpPr/>
          <p:nvPr/>
        </p:nvSpPr>
        <p:spPr>
          <a:xfrm>
            <a:off x="1719467" y="1514172"/>
            <a:ext cx="1048624"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維持現場完整</a:t>
            </a:r>
          </a:p>
        </p:txBody>
      </p:sp>
      <p:sp>
        <p:nvSpPr>
          <p:cNvPr id="8" name="矩形 7">
            <a:extLst>
              <a:ext uri="{FF2B5EF4-FFF2-40B4-BE49-F238E27FC236}">
                <a16:creationId xmlns:a16="http://schemas.microsoft.com/office/drawing/2014/main" id="{9A4A3649-758E-4B3A-9468-279AC6F94153}"/>
              </a:ext>
            </a:extLst>
          </p:cNvPr>
          <p:cNvSpPr/>
          <p:nvPr/>
        </p:nvSpPr>
        <p:spPr>
          <a:xfrm>
            <a:off x="3304842" y="1514172"/>
            <a:ext cx="1144256"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判斷與案情相關之數位證物</a:t>
            </a:r>
          </a:p>
        </p:txBody>
      </p:sp>
      <p:sp>
        <p:nvSpPr>
          <p:cNvPr id="9" name="矩形 8">
            <a:extLst>
              <a:ext uri="{FF2B5EF4-FFF2-40B4-BE49-F238E27FC236}">
                <a16:creationId xmlns:a16="http://schemas.microsoft.com/office/drawing/2014/main" id="{7C6A985E-E073-41E6-B45D-EB0241840DA6}"/>
              </a:ext>
            </a:extLst>
          </p:cNvPr>
          <p:cNvSpPr/>
          <p:nvPr/>
        </p:nvSpPr>
        <p:spPr>
          <a:xfrm>
            <a:off x="4950904" y="1521770"/>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紀錄現場現況</a:t>
            </a:r>
          </a:p>
        </p:txBody>
      </p:sp>
      <p:sp>
        <p:nvSpPr>
          <p:cNvPr id="10" name="流程圖: 決策 9">
            <a:extLst>
              <a:ext uri="{FF2B5EF4-FFF2-40B4-BE49-F238E27FC236}">
                <a16:creationId xmlns:a16="http://schemas.microsoft.com/office/drawing/2014/main" id="{BB94C92C-971A-445E-AB98-1770C51A2F77}"/>
              </a:ext>
            </a:extLst>
          </p:cNvPr>
          <p:cNvSpPr/>
          <p:nvPr/>
        </p:nvSpPr>
        <p:spPr>
          <a:xfrm>
            <a:off x="4993824" y="2129786"/>
            <a:ext cx="1144256" cy="579856"/>
          </a:xfrm>
          <a:prstGeom prst="flowChartDecisi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100" dirty="0"/>
          </a:p>
        </p:txBody>
      </p:sp>
      <p:sp>
        <p:nvSpPr>
          <p:cNvPr id="11" name="文字方塊 10">
            <a:extLst>
              <a:ext uri="{FF2B5EF4-FFF2-40B4-BE49-F238E27FC236}">
                <a16:creationId xmlns:a16="http://schemas.microsoft.com/office/drawing/2014/main" id="{0A1D7B58-6824-437D-AE3B-AC6448433B38}"/>
              </a:ext>
            </a:extLst>
          </p:cNvPr>
          <p:cNvSpPr txBox="1"/>
          <p:nvPr/>
        </p:nvSpPr>
        <p:spPr>
          <a:xfrm>
            <a:off x="4949639" y="2204271"/>
            <a:ext cx="1188441" cy="430887"/>
          </a:xfrm>
          <a:prstGeom prst="rect">
            <a:avLst/>
          </a:prstGeom>
          <a:noFill/>
        </p:spPr>
        <p:txBody>
          <a:bodyPr wrap="square" rtlCol="0">
            <a:spAutoFit/>
          </a:bodyPr>
          <a:lstStyle/>
          <a:p>
            <a:r>
              <a:rPr lang="zh-TW" altLang="en-US" sz="1100" dirty="0"/>
              <a:t>判斷為電腦設備</a:t>
            </a:r>
            <a:endParaRPr lang="en-US" altLang="zh-TW" sz="1100" dirty="0"/>
          </a:p>
          <a:p>
            <a:r>
              <a:rPr lang="zh-TW" altLang="en-US" sz="1100" dirty="0"/>
              <a:t>或外接儲存設備</a:t>
            </a:r>
          </a:p>
        </p:txBody>
      </p:sp>
      <p:sp>
        <p:nvSpPr>
          <p:cNvPr id="12" name="流程圖: 決策 11">
            <a:extLst>
              <a:ext uri="{FF2B5EF4-FFF2-40B4-BE49-F238E27FC236}">
                <a16:creationId xmlns:a16="http://schemas.microsoft.com/office/drawing/2014/main" id="{6CDC66F6-F584-46C8-B735-F9232D11DD75}"/>
              </a:ext>
            </a:extLst>
          </p:cNvPr>
          <p:cNvSpPr/>
          <p:nvPr/>
        </p:nvSpPr>
        <p:spPr>
          <a:xfrm>
            <a:off x="3355595" y="2129788"/>
            <a:ext cx="1144256" cy="579855"/>
          </a:xfrm>
          <a:prstGeom prst="flowChartDecisi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100" dirty="0"/>
          </a:p>
        </p:txBody>
      </p:sp>
      <p:sp>
        <p:nvSpPr>
          <p:cNvPr id="13" name="文字方塊 12">
            <a:extLst>
              <a:ext uri="{FF2B5EF4-FFF2-40B4-BE49-F238E27FC236}">
                <a16:creationId xmlns:a16="http://schemas.microsoft.com/office/drawing/2014/main" id="{0CAAC247-349F-4417-8F6E-17CDFC38D9B3}"/>
              </a:ext>
            </a:extLst>
          </p:cNvPr>
          <p:cNvSpPr txBox="1"/>
          <p:nvPr/>
        </p:nvSpPr>
        <p:spPr>
          <a:xfrm>
            <a:off x="3365240" y="2204271"/>
            <a:ext cx="1043032" cy="430887"/>
          </a:xfrm>
          <a:prstGeom prst="rect">
            <a:avLst/>
          </a:prstGeom>
          <a:noFill/>
        </p:spPr>
        <p:txBody>
          <a:bodyPr wrap="square" rtlCol="0">
            <a:spAutoFit/>
          </a:bodyPr>
          <a:lstStyle/>
          <a:p>
            <a:r>
              <a:rPr lang="zh-TW" altLang="en-US" sz="1100" dirty="0"/>
              <a:t>判斷儲存媒體</a:t>
            </a:r>
            <a:endParaRPr lang="en-US" altLang="zh-TW" sz="1100" dirty="0"/>
          </a:p>
          <a:p>
            <a:r>
              <a:rPr lang="zh-TW" altLang="en-US" sz="1100" dirty="0"/>
              <a:t>  是否可攜回</a:t>
            </a:r>
          </a:p>
        </p:txBody>
      </p:sp>
      <p:sp>
        <p:nvSpPr>
          <p:cNvPr id="14" name="流程圖: 決策 13">
            <a:extLst>
              <a:ext uri="{FF2B5EF4-FFF2-40B4-BE49-F238E27FC236}">
                <a16:creationId xmlns:a16="http://schemas.microsoft.com/office/drawing/2014/main" id="{70FF10C4-E859-45C4-932E-FEE9F0CFE4CB}"/>
              </a:ext>
            </a:extLst>
          </p:cNvPr>
          <p:cNvSpPr/>
          <p:nvPr/>
        </p:nvSpPr>
        <p:spPr>
          <a:xfrm>
            <a:off x="4976069" y="2926846"/>
            <a:ext cx="1188441" cy="579857"/>
          </a:xfrm>
          <a:prstGeom prst="flowChartDecisi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100" dirty="0"/>
          </a:p>
        </p:txBody>
      </p:sp>
      <p:sp>
        <p:nvSpPr>
          <p:cNvPr id="15" name="文字方塊 14">
            <a:extLst>
              <a:ext uri="{FF2B5EF4-FFF2-40B4-BE49-F238E27FC236}">
                <a16:creationId xmlns:a16="http://schemas.microsoft.com/office/drawing/2014/main" id="{F530B569-D0AF-4CF7-A19E-B8E57B63709E}"/>
              </a:ext>
            </a:extLst>
          </p:cNvPr>
          <p:cNvSpPr txBox="1"/>
          <p:nvPr/>
        </p:nvSpPr>
        <p:spPr>
          <a:xfrm>
            <a:off x="4949639" y="2996016"/>
            <a:ext cx="1853968" cy="430887"/>
          </a:xfrm>
          <a:prstGeom prst="rect">
            <a:avLst/>
          </a:prstGeom>
          <a:noFill/>
        </p:spPr>
        <p:txBody>
          <a:bodyPr wrap="square" rtlCol="0">
            <a:spAutoFit/>
          </a:bodyPr>
          <a:lstStyle/>
          <a:p>
            <a:r>
              <a:rPr lang="zh-TW" altLang="en-US" sz="1100" dirty="0"/>
              <a:t>判斷是否可開機</a:t>
            </a:r>
            <a:endParaRPr lang="en-US" altLang="zh-TW" sz="1100" dirty="0"/>
          </a:p>
          <a:p>
            <a:r>
              <a:rPr lang="zh-TW" altLang="en-US" sz="1100" dirty="0"/>
              <a:t>或保持開機狀態</a:t>
            </a:r>
          </a:p>
        </p:txBody>
      </p:sp>
      <p:sp>
        <p:nvSpPr>
          <p:cNvPr id="16" name="矩形 15">
            <a:extLst>
              <a:ext uri="{FF2B5EF4-FFF2-40B4-BE49-F238E27FC236}">
                <a16:creationId xmlns:a16="http://schemas.microsoft.com/office/drawing/2014/main" id="{77065797-F69F-4779-83E3-FC7A800E3CBF}"/>
              </a:ext>
            </a:extLst>
          </p:cNvPr>
          <p:cNvSpPr/>
          <p:nvPr/>
        </p:nvSpPr>
        <p:spPr>
          <a:xfrm>
            <a:off x="6604933" y="2978197"/>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揮發性資料</a:t>
            </a:r>
            <a:endParaRPr lang="en-US" altLang="zh-TW" sz="1100" dirty="0"/>
          </a:p>
          <a:p>
            <a:pPr algn="ctr"/>
            <a:r>
              <a:rPr lang="zh-TW" altLang="en-US" sz="1100" dirty="0"/>
              <a:t>蒐集</a:t>
            </a:r>
          </a:p>
        </p:txBody>
      </p:sp>
      <p:sp>
        <p:nvSpPr>
          <p:cNvPr id="17" name="矩形 16">
            <a:extLst>
              <a:ext uri="{FF2B5EF4-FFF2-40B4-BE49-F238E27FC236}">
                <a16:creationId xmlns:a16="http://schemas.microsoft.com/office/drawing/2014/main" id="{C7C68F67-B12B-4549-8046-FCC17C11811F}"/>
              </a:ext>
            </a:extLst>
          </p:cNvPr>
          <p:cNvSpPr/>
          <p:nvPr/>
        </p:nvSpPr>
        <p:spPr>
          <a:xfrm>
            <a:off x="8217017" y="2978197"/>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邏輯性資料</a:t>
            </a:r>
            <a:endParaRPr lang="en-US" altLang="zh-TW" sz="1100" dirty="0"/>
          </a:p>
          <a:p>
            <a:pPr algn="ctr"/>
            <a:r>
              <a:rPr lang="zh-TW" altLang="en-US" sz="1100" dirty="0"/>
              <a:t>蒐集</a:t>
            </a:r>
          </a:p>
        </p:txBody>
      </p:sp>
      <p:sp>
        <p:nvSpPr>
          <p:cNvPr id="18" name="矩形 17">
            <a:extLst>
              <a:ext uri="{FF2B5EF4-FFF2-40B4-BE49-F238E27FC236}">
                <a16:creationId xmlns:a16="http://schemas.microsoft.com/office/drawing/2014/main" id="{D08E5660-6D72-4D85-951B-C130717C0071}"/>
              </a:ext>
            </a:extLst>
          </p:cNvPr>
          <p:cNvSpPr/>
          <p:nvPr/>
        </p:nvSpPr>
        <p:spPr>
          <a:xfrm>
            <a:off x="6604933" y="3734283"/>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將標的設備進行關機</a:t>
            </a:r>
          </a:p>
        </p:txBody>
      </p:sp>
      <p:sp>
        <p:nvSpPr>
          <p:cNvPr id="19" name="矩形 18">
            <a:extLst>
              <a:ext uri="{FF2B5EF4-FFF2-40B4-BE49-F238E27FC236}">
                <a16:creationId xmlns:a16="http://schemas.microsoft.com/office/drawing/2014/main" id="{2E1820D1-5440-4000-B90F-5F5D178FEDC4}"/>
              </a:ext>
            </a:extLst>
          </p:cNvPr>
          <p:cNvSpPr/>
          <p:nvPr/>
        </p:nvSpPr>
        <p:spPr>
          <a:xfrm>
            <a:off x="8258962" y="4436096"/>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取出儲存媒體</a:t>
            </a:r>
          </a:p>
        </p:txBody>
      </p:sp>
      <p:sp>
        <p:nvSpPr>
          <p:cNvPr id="20" name="矩形 19">
            <a:extLst>
              <a:ext uri="{FF2B5EF4-FFF2-40B4-BE49-F238E27FC236}">
                <a16:creationId xmlns:a16="http://schemas.microsoft.com/office/drawing/2014/main" id="{AFA281EB-4E8C-4CC2-AA98-B1F610784E91}"/>
              </a:ext>
            </a:extLst>
          </p:cNvPr>
          <p:cNvSpPr/>
          <p:nvPr/>
        </p:nvSpPr>
        <p:spPr>
          <a:xfrm>
            <a:off x="6604933" y="5143955"/>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封緘完整電腦設備或儲存媒體</a:t>
            </a:r>
          </a:p>
        </p:txBody>
      </p:sp>
      <p:sp>
        <p:nvSpPr>
          <p:cNvPr id="21" name="矩形 20">
            <a:extLst>
              <a:ext uri="{FF2B5EF4-FFF2-40B4-BE49-F238E27FC236}">
                <a16:creationId xmlns:a16="http://schemas.microsoft.com/office/drawing/2014/main" id="{032C8BAD-E6B4-4A14-B32D-380637174C51}"/>
              </a:ext>
            </a:extLst>
          </p:cNvPr>
          <p:cNvSpPr/>
          <p:nvPr/>
        </p:nvSpPr>
        <p:spPr>
          <a:xfrm>
            <a:off x="8258962" y="5440990"/>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進行證據封緘</a:t>
            </a:r>
          </a:p>
        </p:txBody>
      </p:sp>
      <p:sp>
        <p:nvSpPr>
          <p:cNvPr id="22" name="矩形 21">
            <a:extLst>
              <a:ext uri="{FF2B5EF4-FFF2-40B4-BE49-F238E27FC236}">
                <a16:creationId xmlns:a16="http://schemas.microsoft.com/office/drawing/2014/main" id="{D697CD6F-9A16-4CBB-A47E-43F02094BFF7}"/>
              </a:ext>
            </a:extLst>
          </p:cNvPr>
          <p:cNvSpPr/>
          <p:nvPr/>
        </p:nvSpPr>
        <p:spPr>
          <a:xfrm>
            <a:off x="8258962" y="6139951"/>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清點數位證據</a:t>
            </a:r>
          </a:p>
        </p:txBody>
      </p:sp>
      <p:sp>
        <p:nvSpPr>
          <p:cNvPr id="23" name="矩形 22">
            <a:extLst>
              <a:ext uri="{FF2B5EF4-FFF2-40B4-BE49-F238E27FC236}">
                <a16:creationId xmlns:a16="http://schemas.microsoft.com/office/drawing/2014/main" id="{56DC1300-94F4-4C79-A820-E039E240BE1F}"/>
              </a:ext>
            </a:extLst>
          </p:cNvPr>
          <p:cNvSpPr/>
          <p:nvPr/>
        </p:nvSpPr>
        <p:spPr>
          <a:xfrm>
            <a:off x="6604933" y="6139951"/>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數位證據進行妥善包裹</a:t>
            </a:r>
          </a:p>
        </p:txBody>
      </p:sp>
      <p:sp>
        <p:nvSpPr>
          <p:cNvPr id="24" name="矩形 23">
            <a:extLst>
              <a:ext uri="{FF2B5EF4-FFF2-40B4-BE49-F238E27FC236}">
                <a16:creationId xmlns:a16="http://schemas.microsoft.com/office/drawing/2014/main" id="{889D74CF-8A3C-4764-A64F-1EBBA75AE182}"/>
              </a:ext>
            </a:extLst>
          </p:cNvPr>
          <p:cNvSpPr/>
          <p:nvPr/>
        </p:nvSpPr>
        <p:spPr>
          <a:xfrm>
            <a:off x="9222298" y="4989780"/>
            <a:ext cx="1232338" cy="375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在上級機關或監督下轉錄資料</a:t>
            </a:r>
          </a:p>
        </p:txBody>
      </p:sp>
      <p:sp>
        <p:nvSpPr>
          <p:cNvPr id="25" name="矩形 24">
            <a:extLst>
              <a:ext uri="{FF2B5EF4-FFF2-40B4-BE49-F238E27FC236}">
                <a16:creationId xmlns:a16="http://schemas.microsoft.com/office/drawing/2014/main" id="{850C0F76-3C6B-4D59-B23A-9C6B837C4E2D}"/>
              </a:ext>
            </a:extLst>
          </p:cNvPr>
          <p:cNvSpPr/>
          <p:nvPr/>
        </p:nvSpPr>
        <p:spPr>
          <a:xfrm>
            <a:off x="4950904" y="6139951"/>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將數位證據及相關文件放置收集容器或公文袋</a:t>
            </a:r>
          </a:p>
        </p:txBody>
      </p:sp>
      <p:sp>
        <p:nvSpPr>
          <p:cNvPr id="26" name="矩形 25">
            <a:extLst>
              <a:ext uri="{FF2B5EF4-FFF2-40B4-BE49-F238E27FC236}">
                <a16:creationId xmlns:a16="http://schemas.microsoft.com/office/drawing/2014/main" id="{4502ADCF-4D7A-4284-B4C1-A2AD8F2C13AD}"/>
              </a:ext>
            </a:extLst>
          </p:cNvPr>
          <p:cNvSpPr/>
          <p:nvPr/>
        </p:nvSpPr>
        <p:spPr>
          <a:xfrm>
            <a:off x="3260801" y="6136547"/>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接縫處簽章及</a:t>
            </a:r>
            <a:endParaRPr lang="en-US" altLang="zh-TW" sz="1100" dirty="0"/>
          </a:p>
          <a:p>
            <a:pPr algn="ctr"/>
            <a:r>
              <a:rPr lang="zh-TW" altLang="en-US" sz="1100" dirty="0"/>
              <a:t>簽具日期時間</a:t>
            </a:r>
          </a:p>
        </p:txBody>
      </p:sp>
      <p:sp>
        <p:nvSpPr>
          <p:cNvPr id="27" name="矩形 26">
            <a:extLst>
              <a:ext uri="{FF2B5EF4-FFF2-40B4-BE49-F238E27FC236}">
                <a16:creationId xmlns:a16="http://schemas.microsoft.com/office/drawing/2014/main" id="{78EFF7AC-15F9-415B-8F66-FD09A98C89D9}"/>
              </a:ext>
            </a:extLst>
          </p:cNvPr>
          <p:cNvSpPr/>
          <p:nvPr/>
        </p:nvSpPr>
        <p:spPr>
          <a:xfrm>
            <a:off x="1627610" y="6136547"/>
            <a:ext cx="1232338" cy="47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進行證據運送</a:t>
            </a:r>
          </a:p>
        </p:txBody>
      </p:sp>
      <p:sp>
        <p:nvSpPr>
          <p:cNvPr id="28" name="流程圖: 決策 27">
            <a:extLst>
              <a:ext uri="{FF2B5EF4-FFF2-40B4-BE49-F238E27FC236}">
                <a16:creationId xmlns:a16="http://schemas.microsoft.com/office/drawing/2014/main" id="{7EB2AF7C-BE3A-4E16-86F3-1F41F868D9A3}"/>
              </a:ext>
            </a:extLst>
          </p:cNvPr>
          <p:cNvSpPr/>
          <p:nvPr/>
        </p:nvSpPr>
        <p:spPr>
          <a:xfrm>
            <a:off x="8258962" y="3648023"/>
            <a:ext cx="1144256" cy="579856"/>
          </a:xfrm>
          <a:prstGeom prst="flowChartDecisi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100" dirty="0"/>
          </a:p>
        </p:txBody>
      </p:sp>
      <p:sp>
        <p:nvSpPr>
          <p:cNvPr id="29" name="文字方塊 28">
            <a:extLst>
              <a:ext uri="{FF2B5EF4-FFF2-40B4-BE49-F238E27FC236}">
                <a16:creationId xmlns:a16="http://schemas.microsoft.com/office/drawing/2014/main" id="{98BDF1E2-F2BF-4C6A-A735-3BBEA79173DA}"/>
              </a:ext>
            </a:extLst>
          </p:cNvPr>
          <p:cNvSpPr txBox="1"/>
          <p:nvPr/>
        </p:nvSpPr>
        <p:spPr>
          <a:xfrm>
            <a:off x="8214777" y="3722508"/>
            <a:ext cx="1188441" cy="430887"/>
          </a:xfrm>
          <a:prstGeom prst="rect">
            <a:avLst/>
          </a:prstGeom>
          <a:noFill/>
        </p:spPr>
        <p:txBody>
          <a:bodyPr wrap="square" rtlCol="0">
            <a:spAutoFit/>
          </a:bodyPr>
          <a:lstStyle/>
          <a:p>
            <a:r>
              <a:rPr lang="zh-TW" altLang="en-US" sz="1100" dirty="0"/>
              <a:t>  判斷標的設備</a:t>
            </a:r>
            <a:endParaRPr lang="en-US" altLang="zh-TW" sz="1100" dirty="0"/>
          </a:p>
          <a:p>
            <a:r>
              <a:rPr lang="zh-TW" altLang="en-US" sz="1100" dirty="0"/>
              <a:t>是否可進行關機</a:t>
            </a:r>
          </a:p>
        </p:txBody>
      </p:sp>
      <p:sp>
        <p:nvSpPr>
          <p:cNvPr id="30" name="流程圖: 決策 29">
            <a:extLst>
              <a:ext uri="{FF2B5EF4-FFF2-40B4-BE49-F238E27FC236}">
                <a16:creationId xmlns:a16="http://schemas.microsoft.com/office/drawing/2014/main" id="{9A6F1218-BDFF-40D2-B7FC-60653432BB30}"/>
              </a:ext>
            </a:extLst>
          </p:cNvPr>
          <p:cNvSpPr/>
          <p:nvPr/>
        </p:nvSpPr>
        <p:spPr>
          <a:xfrm>
            <a:off x="6654711" y="4384082"/>
            <a:ext cx="1144256" cy="579856"/>
          </a:xfrm>
          <a:prstGeom prst="flowChartDecisi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100" dirty="0"/>
          </a:p>
        </p:txBody>
      </p:sp>
      <p:sp>
        <p:nvSpPr>
          <p:cNvPr id="31" name="文字方塊 30">
            <a:extLst>
              <a:ext uri="{FF2B5EF4-FFF2-40B4-BE49-F238E27FC236}">
                <a16:creationId xmlns:a16="http://schemas.microsoft.com/office/drawing/2014/main" id="{24601A16-5658-41BE-891B-D8A9B5F7744F}"/>
              </a:ext>
            </a:extLst>
          </p:cNvPr>
          <p:cNvSpPr txBox="1"/>
          <p:nvPr/>
        </p:nvSpPr>
        <p:spPr>
          <a:xfrm>
            <a:off x="6643239" y="4454156"/>
            <a:ext cx="1188441" cy="430887"/>
          </a:xfrm>
          <a:prstGeom prst="rect">
            <a:avLst/>
          </a:prstGeom>
          <a:noFill/>
        </p:spPr>
        <p:txBody>
          <a:bodyPr wrap="square" rtlCol="0">
            <a:spAutoFit/>
          </a:bodyPr>
          <a:lstStyle/>
          <a:p>
            <a:r>
              <a:rPr lang="zh-TW" altLang="en-US" sz="1100" dirty="0"/>
              <a:t>判斷是否可取出獲攜出儲存媒體</a:t>
            </a:r>
          </a:p>
        </p:txBody>
      </p:sp>
      <p:sp>
        <p:nvSpPr>
          <p:cNvPr id="32" name="文字方塊 31">
            <a:extLst>
              <a:ext uri="{FF2B5EF4-FFF2-40B4-BE49-F238E27FC236}">
                <a16:creationId xmlns:a16="http://schemas.microsoft.com/office/drawing/2014/main" id="{69007F10-FF86-40A1-836E-AEB37E2053B5}"/>
              </a:ext>
            </a:extLst>
          </p:cNvPr>
          <p:cNvSpPr txBox="1"/>
          <p:nvPr/>
        </p:nvSpPr>
        <p:spPr>
          <a:xfrm>
            <a:off x="7864393" y="4515056"/>
            <a:ext cx="281032" cy="267574"/>
          </a:xfrm>
          <a:prstGeom prst="rect">
            <a:avLst/>
          </a:prstGeom>
          <a:noFill/>
        </p:spPr>
        <p:txBody>
          <a:bodyPr wrap="square" rtlCol="0">
            <a:spAutoFit/>
          </a:bodyPr>
          <a:lstStyle/>
          <a:p>
            <a:r>
              <a:rPr lang="zh-TW" altLang="en-US" sz="1100" dirty="0"/>
              <a:t>是</a:t>
            </a:r>
          </a:p>
        </p:txBody>
      </p:sp>
      <p:sp>
        <p:nvSpPr>
          <p:cNvPr id="33" name="文字方塊 32">
            <a:extLst>
              <a:ext uri="{FF2B5EF4-FFF2-40B4-BE49-F238E27FC236}">
                <a16:creationId xmlns:a16="http://schemas.microsoft.com/office/drawing/2014/main" id="{C31B9D1A-BE93-44EB-BDAC-AB3248C187C6}"/>
              </a:ext>
            </a:extLst>
          </p:cNvPr>
          <p:cNvSpPr txBox="1"/>
          <p:nvPr/>
        </p:nvSpPr>
        <p:spPr>
          <a:xfrm>
            <a:off x="7882291" y="3804164"/>
            <a:ext cx="281032" cy="267574"/>
          </a:xfrm>
          <a:prstGeom prst="rect">
            <a:avLst/>
          </a:prstGeom>
          <a:noFill/>
        </p:spPr>
        <p:txBody>
          <a:bodyPr wrap="square" rtlCol="0">
            <a:spAutoFit/>
          </a:bodyPr>
          <a:lstStyle/>
          <a:p>
            <a:r>
              <a:rPr lang="zh-TW" altLang="en-US" sz="1100" dirty="0"/>
              <a:t>是</a:t>
            </a:r>
          </a:p>
        </p:txBody>
      </p:sp>
      <p:sp>
        <p:nvSpPr>
          <p:cNvPr id="36" name="文字方塊 35">
            <a:extLst>
              <a:ext uri="{FF2B5EF4-FFF2-40B4-BE49-F238E27FC236}">
                <a16:creationId xmlns:a16="http://schemas.microsoft.com/office/drawing/2014/main" id="{8AF44B9C-5B03-44F8-9B13-C3C5E2042EA6}"/>
              </a:ext>
            </a:extLst>
          </p:cNvPr>
          <p:cNvSpPr txBox="1"/>
          <p:nvPr/>
        </p:nvSpPr>
        <p:spPr>
          <a:xfrm>
            <a:off x="7064230" y="4201724"/>
            <a:ext cx="281032" cy="261610"/>
          </a:xfrm>
          <a:prstGeom prst="rect">
            <a:avLst/>
          </a:prstGeom>
          <a:noFill/>
        </p:spPr>
        <p:txBody>
          <a:bodyPr wrap="square" rtlCol="0">
            <a:spAutoFit/>
          </a:bodyPr>
          <a:lstStyle/>
          <a:p>
            <a:r>
              <a:rPr lang="zh-TW" altLang="en-US" sz="1100" dirty="0"/>
              <a:t>否</a:t>
            </a:r>
          </a:p>
        </p:txBody>
      </p:sp>
      <p:sp>
        <p:nvSpPr>
          <p:cNvPr id="37" name="文字方塊 36">
            <a:extLst>
              <a:ext uri="{FF2B5EF4-FFF2-40B4-BE49-F238E27FC236}">
                <a16:creationId xmlns:a16="http://schemas.microsoft.com/office/drawing/2014/main" id="{1B3CEDE4-B9DB-4AEB-BE2B-343325A18ED5}"/>
              </a:ext>
            </a:extLst>
          </p:cNvPr>
          <p:cNvSpPr txBox="1"/>
          <p:nvPr/>
        </p:nvSpPr>
        <p:spPr>
          <a:xfrm>
            <a:off x="7062833" y="4923142"/>
            <a:ext cx="281032" cy="261610"/>
          </a:xfrm>
          <a:prstGeom prst="rect">
            <a:avLst/>
          </a:prstGeom>
          <a:noFill/>
        </p:spPr>
        <p:txBody>
          <a:bodyPr wrap="square" rtlCol="0">
            <a:spAutoFit/>
          </a:bodyPr>
          <a:lstStyle/>
          <a:p>
            <a:r>
              <a:rPr lang="zh-TW" altLang="en-US" sz="1100" dirty="0"/>
              <a:t>否</a:t>
            </a:r>
          </a:p>
        </p:txBody>
      </p:sp>
      <p:sp>
        <p:nvSpPr>
          <p:cNvPr id="38" name="文字方塊 37">
            <a:extLst>
              <a:ext uri="{FF2B5EF4-FFF2-40B4-BE49-F238E27FC236}">
                <a16:creationId xmlns:a16="http://schemas.microsoft.com/office/drawing/2014/main" id="{AAB7E0C1-5C17-484F-BA22-4250EE09FB6B}"/>
              </a:ext>
            </a:extLst>
          </p:cNvPr>
          <p:cNvSpPr txBox="1"/>
          <p:nvPr/>
        </p:nvSpPr>
        <p:spPr>
          <a:xfrm>
            <a:off x="10632206" y="3810128"/>
            <a:ext cx="281032" cy="261610"/>
          </a:xfrm>
          <a:prstGeom prst="rect">
            <a:avLst/>
          </a:prstGeom>
          <a:noFill/>
        </p:spPr>
        <p:txBody>
          <a:bodyPr wrap="square" rtlCol="0">
            <a:spAutoFit/>
          </a:bodyPr>
          <a:lstStyle/>
          <a:p>
            <a:r>
              <a:rPr lang="zh-TW" altLang="en-US" sz="1100" dirty="0"/>
              <a:t>否</a:t>
            </a:r>
          </a:p>
        </p:txBody>
      </p:sp>
      <p:cxnSp>
        <p:nvCxnSpPr>
          <p:cNvPr id="40" name="直線接點 39">
            <a:extLst>
              <a:ext uri="{FF2B5EF4-FFF2-40B4-BE49-F238E27FC236}">
                <a16:creationId xmlns:a16="http://schemas.microsoft.com/office/drawing/2014/main" id="{D5EDC3F8-9949-4C07-B436-CC5085846405}"/>
              </a:ext>
            </a:extLst>
          </p:cNvPr>
          <p:cNvCxnSpPr>
            <a:stCxn id="29" idx="3"/>
            <a:endCxn id="38" idx="1"/>
          </p:cNvCxnSpPr>
          <p:nvPr/>
        </p:nvCxnSpPr>
        <p:spPr>
          <a:xfrm>
            <a:off x="9403218" y="3937952"/>
            <a:ext cx="1228988" cy="2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BD7246B7-3324-4D1E-B95D-A7DA2FCA4997}"/>
              </a:ext>
            </a:extLst>
          </p:cNvPr>
          <p:cNvCxnSpPr>
            <a:stCxn id="38" idx="2"/>
          </p:cNvCxnSpPr>
          <p:nvPr/>
        </p:nvCxnSpPr>
        <p:spPr>
          <a:xfrm>
            <a:off x="10772722" y="4071738"/>
            <a:ext cx="0" cy="110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CC13C286-386D-483A-833A-76EF235DDF14}"/>
              </a:ext>
            </a:extLst>
          </p:cNvPr>
          <p:cNvCxnSpPr>
            <a:endCxn id="24" idx="3"/>
          </p:cNvCxnSpPr>
          <p:nvPr/>
        </p:nvCxnSpPr>
        <p:spPr>
          <a:xfrm flipH="1" flipV="1">
            <a:off x="10454636" y="5177629"/>
            <a:ext cx="318086" cy="7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76F58A1-C34C-478F-9CA2-ACFADB175A64}"/>
              </a:ext>
            </a:extLst>
          </p:cNvPr>
          <p:cNvCxnSpPr>
            <a:stCxn id="12" idx="3"/>
            <a:endCxn id="11" idx="1"/>
          </p:cNvCxnSpPr>
          <p:nvPr/>
        </p:nvCxnSpPr>
        <p:spPr>
          <a:xfrm flipV="1">
            <a:off x="4499851" y="2419715"/>
            <a:ext cx="449788" cy="1"/>
          </a:xfrm>
          <a:prstGeom prst="line">
            <a:avLst/>
          </a:prstGeom>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4D40FC02-C6D0-4D13-90D2-0F1CCB5F184D}"/>
              </a:ext>
            </a:extLst>
          </p:cNvPr>
          <p:cNvSpPr txBox="1"/>
          <p:nvPr/>
        </p:nvSpPr>
        <p:spPr>
          <a:xfrm>
            <a:off x="4321164" y="2084581"/>
            <a:ext cx="1188441" cy="261610"/>
          </a:xfrm>
          <a:prstGeom prst="rect">
            <a:avLst/>
          </a:prstGeom>
          <a:noFill/>
        </p:spPr>
        <p:txBody>
          <a:bodyPr wrap="square" rtlCol="0">
            <a:spAutoFit/>
          </a:bodyPr>
          <a:lstStyle/>
          <a:p>
            <a:r>
              <a:rPr lang="zh-TW" altLang="en-US" sz="1100" dirty="0"/>
              <a:t>儲存媒體</a:t>
            </a:r>
          </a:p>
        </p:txBody>
      </p:sp>
      <p:sp>
        <p:nvSpPr>
          <p:cNvPr id="48" name="文字方塊 47">
            <a:extLst>
              <a:ext uri="{FF2B5EF4-FFF2-40B4-BE49-F238E27FC236}">
                <a16:creationId xmlns:a16="http://schemas.microsoft.com/office/drawing/2014/main" id="{8AD940C6-DF72-4096-ABB2-7029DB5E4F90}"/>
              </a:ext>
            </a:extLst>
          </p:cNvPr>
          <p:cNvSpPr txBox="1"/>
          <p:nvPr/>
        </p:nvSpPr>
        <p:spPr>
          <a:xfrm>
            <a:off x="5706045" y="2704328"/>
            <a:ext cx="747185" cy="261610"/>
          </a:xfrm>
          <a:prstGeom prst="rect">
            <a:avLst/>
          </a:prstGeom>
          <a:noFill/>
        </p:spPr>
        <p:txBody>
          <a:bodyPr wrap="square" rtlCol="0">
            <a:spAutoFit/>
          </a:bodyPr>
          <a:lstStyle/>
          <a:p>
            <a:r>
              <a:rPr lang="zh-TW" altLang="en-US" sz="1100" dirty="0"/>
              <a:t>電腦設備</a:t>
            </a:r>
          </a:p>
        </p:txBody>
      </p:sp>
      <p:cxnSp>
        <p:nvCxnSpPr>
          <p:cNvPr id="50" name="直線接點 49">
            <a:extLst>
              <a:ext uri="{FF2B5EF4-FFF2-40B4-BE49-F238E27FC236}">
                <a16:creationId xmlns:a16="http://schemas.microsoft.com/office/drawing/2014/main" id="{81B09C76-4843-4DCD-85C0-74806CC4E743}"/>
              </a:ext>
            </a:extLst>
          </p:cNvPr>
          <p:cNvCxnSpPr>
            <a:stCxn id="10" idx="2"/>
            <a:endCxn id="14" idx="0"/>
          </p:cNvCxnSpPr>
          <p:nvPr/>
        </p:nvCxnSpPr>
        <p:spPr>
          <a:xfrm>
            <a:off x="5565952" y="2709642"/>
            <a:ext cx="4338" cy="2172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EBB6F5C3-85D2-47B1-8652-A03EEF2A6102}"/>
              </a:ext>
            </a:extLst>
          </p:cNvPr>
          <p:cNvSpPr txBox="1"/>
          <p:nvPr/>
        </p:nvSpPr>
        <p:spPr>
          <a:xfrm>
            <a:off x="6904975" y="2717709"/>
            <a:ext cx="2199868" cy="261610"/>
          </a:xfrm>
          <a:prstGeom prst="rect">
            <a:avLst/>
          </a:prstGeom>
          <a:noFill/>
        </p:spPr>
        <p:txBody>
          <a:bodyPr wrap="square" rtlCol="0">
            <a:spAutoFit/>
          </a:bodyPr>
          <a:lstStyle/>
          <a:p>
            <a:r>
              <a:rPr lang="zh-TW" altLang="en-US" sz="1100" dirty="0">
                <a:latin typeface="PMingLiU" panose="02020500000000000000" pitchFamily="18" charset="-120"/>
                <a:ea typeface="PMingLiU" panose="02020500000000000000" pitchFamily="18" charset="-120"/>
              </a:rPr>
              <a:t>「揮發性與邏輯性資料擷取紀錄」</a:t>
            </a:r>
            <a:endParaRPr lang="zh-TW" altLang="en-US" sz="1100" dirty="0"/>
          </a:p>
        </p:txBody>
      </p:sp>
      <p:sp>
        <p:nvSpPr>
          <p:cNvPr id="52" name="文字方塊 51">
            <a:extLst>
              <a:ext uri="{FF2B5EF4-FFF2-40B4-BE49-F238E27FC236}">
                <a16:creationId xmlns:a16="http://schemas.microsoft.com/office/drawing/2014/main" id="{C2CF4353-A6A7-4A72-987C-F9348ECB4CAE}"/>
              </a:ext>
            </a:extLst>
          </p:cNvPr>
          <p:cNvSpPr txBox="1"/>
          <p:nvPr/>
        </p:nvSpPr>
        <p:spPr>
          <a:xfrm>
            <a:off x="2629670" y="5630844"/>
            <a:ext cx="2596106" cy="261610"/>
          </a:xfrm>
          <a:prstGeom prst="rect">
            <a:avLst/>
          </a:prstGeom>
          <a:noFill/>
        </p:spPr>
        <p:txBody>
          <a:bodyPr wrap="square" rtlCol="0">
            <a:spAutoFit/>
          </a:bodyPr>
          <a:lstStyle/>
          <a:p>
            <a:r>
              <a:rPr lang="zh-TW" altLang="en-US" sz="1100" dirty="0">
                <a:latin typeface="PMingLiU" panose="02020500000000000000" pitchFamily="18" charset="-120"/>
                <a:ea typeface="PMingLiU" panose="02020500000000000000" pitchFamily="18" charset="-120"/>
              </a:rPr>
              <a:t>填寫「數位證據蒐集工作表</a:t>
            </a:r>
            <a:r>
              <a:rPr lang="en-US" altLang="zh-TW" sz="1100" dirty="0">
                <a:latin typeface="PMingLiU" panose="02020500000000000000" pitchFamily="18" charset="-120"/>
                <a:ea typeface="PMingLiU" panose="02020500000000000000" pitchFamily="18" charset="-120"/>
              </a:rPr>
              <a:t>(</a:t>
            </a:r>
            <a:r>
              <a:rPr lang="zh-TW" altLang="en-US" sz="1100" dirty="0">
                <a:latin typeface="PMingLiU" panose="02020500000000000000" pitchFamily="18" charset="-120"/>
                <a:ea typeface="PMingLiU" panose="02020500000000000000" pitchFamily="18" charset="-120"/>
              </a:rPr>
              <a:t>電腦設備</a:t>
            </a:r>
            <a:r>
              <a:rPr lang="en-US" altLang="zh-TW" sz="1100" dirty="0">
                <a:latin typeface="PMingLiU" panose="02020500000000000000" pitchFamily="18" charset="-120"/>
                <a:ea typeface="PMingLiU" panose="02020500000000000000" pitchFamily="18" charset="-120"/>
              </a:rPr>
              <a:t>)</a:t>
            </a:r>
            <a:r>
              <a:rPr lang="zh-TW" altLang="en-US" sz="1100" dirty="0">
                <a:latin typeface="PMingLiU" panose="02020500000000000000" pitchFamily="18" charset="-120"/>
                <a:ea typeface="PMingLiU" panose="02020500000000000000" pitchFamily="18" charset="-120"/>
              </a:rPr>
              <a:t>」</a:t>
            </a:r>
            <a:endParaRPr lang="zh-TW" altLang="en-US" sz="1100" dirty="0"/>
          </a:p>
        </p:txBody>
      </p:sp>
      <p:cxnSp>
        <p:nvCxnSpPr>
          <p:cNvPr id="54" name="直線接點 53">
            <a:extLst>
              <a:ext uri="{FF2B5EF4-FFF2-40B4-BE49-F238E27FC236}">
                <a16:creationId xmlns:a16="http://schemas.microsoft.com/office/drawing/2014/main" id="{1B6C664C-8085-4076-9B46-8FF0F64A3A52}"/>
              </a:ext>
            </a:extLst>
          </p:cNvPr>
          <p:cNvCxnSpPr>
            <a:stCxn id="4" idx="4"/>
            <a:endCxn id="7" idx="0"/>
          </p:cNvCxnSpPr>
          <p:nvPr/>
        </p:nvCxnSpPr>
        <p:spPr>
          <a:xfrm flipH="1">
            <a:off x="2243779" y="1206556"/>
            <a:ext cx="1" cy="307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58E3BE45-005C-433F-9A78-EF6E604A0F8C}"/>
              </a:ext>
            </a:extLst>
          </p:cNvPr>
          <p:cNvCxnSpPr>
            <a:stCxn id="7" idx="3"/>
            <a:endCxn id="8" idx="1"/>
          </p:cNvCxnSpPr>
          <p:nvPr/>
        </p:nvCxnSpPr>
        <p:spPr>
          <a:xfrm>
            <a:off x="2768091" y="1753258"/>
            <a:ext cx="5367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D4A7A740-EF34-4696-8C85-3EEAA228D48E}"/>
              </a:ext>
            </a:extLst>
          </p:cNvPr>
          <p:cNvCxnSpPr>
            <a:stCxn id="8" idx="3"/>
            <a:endCxn id="9" idx="1"/>
          </p:cNvCxnSpPr>
          <p:nvPr/>
        </p:nvCxnSpPr>
        <p:spPr>
          <a:xfrm>
            <a:off x="4449098" y="1753258"/>
            <a:ext cx="501806" cy="7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10B96230-966F-4B69-ABAC-A491CAA38473}"/>
              </a:ext>
            </a:extLst>
          </p:cNvPr>
          <p:cNvCxnSpPr>
            <a:stCxn id="9" idx="2"/>
            <a:endCxn id="10" idx="0"/>
          </p:cNvCxnSpPr>
          <p:nvPr/>
        </p:nvCxnSpPr>
        <p:spPr>
          <a:xfrm flipH="1">
            <a:off x="5565952" y="1999942"/>
            <a:ext cx="1121" cy="129844"/>
          </a:xfrm>
          <a:prstGeom prst="line">
            <a:avLst/>
          </a:prstGeom>
        </p:spPr>
        <p:style>
          <a:lnRef idx="1">
            <a:schemeClr val="accent1"/>
          </a:lnRef>
          <a:fillRef idx="0">
            <a:schemeClr val="accent1"/>
          </a:fillRef>
          <a:effectRef idx="0">
            <a:schemeClr val="accent1"/>
          </a:effectRef>
          <a:fontRef idx="minor">
            <a:schemeClr val="tx1"/>
          </a:fontRef>
        </p:style>
      </p:cxnSp>
      <p:sp>
        <p:nvSpPr>
          <p:cNvPr id="61" name="文字方塊 60">
            <a:extLst>
              <a:ext uri="{FF2B5EF4-FFF2-40B4-BE49-F238E27FC236}">
                <a16:creationId xmlns:a16="http://schemas.microsoft.com/office/drawing/2014/main" id="{959782B3-1261-4428-84A7-91E22EA70A0C}"/>
              </a:ext>
            </a:extLst>
          </p:cNvPr>
          <p:cNvSpPr txBox="1"/>
          <p:nvPr/>
        </p:nvSpPr>
        <p:spPr>
          <a:xfrm>
            <a:off x="6172198" y="3077590"/>
            <a:ext cx="281032" cy="267574"/>
          </a:xfrm>
          <a:prstGeom prst="rect">
            <a:avLst/>
          </a:prstGeom>
          <a:noFill/>
        </p:spPr>
        <p:txBody>
          <a:bodyPr wrap="square" rtlCol="0">
            <a:spAutoFit/>
          </a:bodyPr>
          <a:lstStyle/>
          <a:p>
            <a:r>
              <a:rPr lang="zh-TW" altLang="en-US" sz="1100" dirty="0"/>
              <a:t>是</a:t>
            </a:r>
          </a:p>
        </p:txBody>
      </p:sp>
      <p:sp>
        <p:nvSpPr>
          <p:cNvPr id="70" name="文字方塊 69">
            <a:extLst>
              <a:ext uri="{FF2B5EF4-FFF2-40B4-BE49-F238E27FC236}">
                <a16:creationId xmlns:a16="http://schemas.microsoft.com/office/drawing/2014/main" id="{E278218B-6CFC-42EA-A58B-0F18CBBA6F48}"/>
              </a:ext>
            </a:extLst>
          </p:cNvPr>
          <p:cNvSpPr txBox="1"/>
          <p:nvPr/>
        </p:nvSpPr>
        <p:spPr>
          <a:xfrm>
            <a:off x="5972397" y="3842564"/>
            <a:ext cx="281032" cy="261610"/>
          </a:xfrm>
          <a:prstGeom prst="rect">
            <a:avLst/>
          </a:prstGeom>
          <a:noFill/>
        </p:spPr>
        <p:txBody>
          <a:bodyPr wrap="square" rtlCol="0">
            <a:spAutoFit/>
          </a:bodyPr>
          <a:lstStyle/>
          <a:p>
            <a:r>
              <a:rPr lang="zh-TW" altLang="en-US" sz="1100" dirty="0"/>
              <a:t>否</a:t>
            </a:r>
          </a:p>
        </p:txBody>
      </p:sp>
      <p:cxnSp>
        <p:nvCxnSpPr>
          <p:cNvPr id="72" name="接點: 肘形 71">
            <a:extLst>
              <a:ext uri="{FF2B5EF4-FFF2-40B4-BE49-F238E27FC236}">
                <a16:creationId xmlns:a16="http://schemas.microsoft.com/office/drawing/2014/main" id="{FF96C7E6-5549-4D59-8816-EB76DD64C735}"/>
              </a:ext>
            </a:extLst>
          </p:cNvPr>
          <p:cNvCxnSpPr>
            <a:stCxn id="14" idx="2"/>
            <a:endCxn id="70" idx="1"/>
          </p:cNvCxnSpPr>
          <p:nvPr/>
        </p:nvCxnSpPr>
        <p:spPr>
          <a:xfrm rot="16200000" flipH="1">
            <a:off x="5538010" y="3538982"/>
            <a:ext cx="466666" cy="4021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直線接點 73">
            <a:extLst>
              <a:ext uri="{FF2B5EF4-FFF2-40B4-BE49-F238E27FC236}">
                <a16:creationId xmlns:a16="http://schemas.microsoft.com/office/drawing/2014/main" id="{83ACE9D4-8F1E-4419-BA30-DE20473892AA}"/>
              </a:ext>
            </a:extLst>
          </p:cNvPr>
          <p:cNvCxnSpPr>
            <a:stCxn id="70" idx="3"/>
            <a:endCxn id="18" idx="1"/>
          </p:cNvCxnSpPr>
          <p:nvPr/>
        </p:nvCxnSpPr>
        <p:spPr>
          <a:xfrm>
            <a:off x="6253429" y="3973369"/>
            <a:ext cx="351504"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文字方塊 74">
            <a:extLst>
              <a:ext uri="{FF2B5EF4-FFF2-40B4-BE49-F238E27FC236}">
                <a16:creationId xmlns:a16="http://schemas.microsoft.com/office/drawing/2014/main" id="{941096B9-2CF1-4947-A4DE-D3B28704E2C5}"/>
              </a:ext>
            </a:extLst>
          </p:cNvPr>
          <p:cNvSpPr txBox="1"/>
          <p:nvPr/>
        </p:nvSpPr>
        <p:spPr>
          <a:xfrm>
            <a:off x="3744843" y="2946785"/>
            <a:ext cx="281032" cy="261610"/>
          </a:xfrm>
          <a:prstGeom prst="rect">
            <a:avLst/>
          </a:prstGeom>
          <a:noFill/>
        </p:spPr>
        <p:txBody>
          <a:bodyPr wrap="square" rtlCol="0">
            <a:spAutoFit/>
          </a:bodyPr>
          <a:lstStyle/>
          <a:p>
            <a:r>
              <a:rPr lang="zh-TW" altLang="en-US" sz="1100" dirty="0"/>
              <a:t>否</a:t>
            </a:r>
          </a:p>
        </p:txBody>
      </p:sp>
      <p:sp>
        <p:nvSpPr>
          <p:cNvPr id="80" name="文字方塊 79">
            <a:extLst>
              <a:ext uri="{FF2B5EF4-FFF2-40B4-BE49-F238E27FC236}">
                <a16:creationId xmlns:a16="http://schemas.microsoft.com/office/drawing/2014/main" id="{BD358E2F-AB04-4B1D-A302-FE68CE2FDAA1}"/>
              </a:ext>
            </a:extLst>
          </p:cNvPr>
          <p:cNvSpPr txBox="1"/>
          <p:nvPr/>
        </p:nvSpPr>
        <p:spPr>
          <a:xfrm>
            <a:off x="2148978" y="2285927"/>
            <a:ext cx="281032" cy="267574"/>
          </a:xfrm>
          <a:prstGeom prst="rect">
            <a:avLst/>
          </a:prstGeom>
          <a:noFill/>
        </p:spPr>
        <p:txBody>
          <a:bodyPr wrap="square" rtlCol="0">
            <a:spAutoFit/>
          </a:bodyPr>
          <a:lstStyle/>
          <a:p>
            <a:r>
              <a:rPr lang="zh-TW" altLang="en-US" sz="1100" dirty="0"/>
              <a:t>是</a:t>
            </a:r>
          </a:p>
        </p:txBody>
      </p:sp>
      <p:cxnSp>
        <p:nvCxnSpPr>
          <p:cNvPr id="82" name="直線接點 81">
            <a:extLst>
              <a:ext uri="{FF2B5EF4-FFF2-40B4-BE49-F238E27FC236}">
                <a16:creationId xmlns:a16="http://schemas.microsoft.com/office/drawing/2014/main" id="{9BFDF11F-F1CE-484D-B9CC-476FAF3D07E2}"/>
              </a:ext>
            </a:extLst>
          </p:cNvPr>
          <p:cNvCxnSpPr>
            <a:stCxn id="13" idx="2"/>
            <a:endCxn id="75" idx="0"/>
          </p:cNvCxnSpPr>
          <p:nvPr/>
        </p:nvCxnSpPr>
        <p:spPr>
          <a:xfrm flipH="1">
            <a:off x="3885359" y="2635158"/>
            <a:ext cx="1397" cy="311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接點: 肘形 83">
            <a:extLst>
              <a:ext uri="{FF2B5EF4-FFF2-40B4-BE49-F238E27FC236}">
                <a16:creationId xmlns:a16="http://schemas.microsoft.com/office/drawing/2014/main" id="{21F75272-7885-4A84-9005-8528169823E5}"/>
              </a:ext>
            </a:extLst>
          </p:cNvPr>
          <p:cNvCxnSpPr>
            <a:stCxn id="75" idx="2"/>
            <a:endCxn id="20" idx="1"/>
          </p:cNvCxnSpPr>
          <p:nvPr/>
        </p:nvCxnSpPr>
        <p:spPr>
          <a:xfrm rot="16200000" flipH="1">
            <a:off x="4157823" y="2935931"/>
            <a:ext cx="2174646" cy="271957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6" name="直線接點 85">
            <a:extLst>
              <a:ext uri="{FF2B5EF4-FFF2-40B4-BE49-F238E27FC236}">
                <a16:creationId xmlns:a16="http://schemas.microsoft.com/office/drawing/2014/main" id="{27D3EAA5-EE85-4BBE-A305-008284295390}"/>
              </a:ext>
            </a:extLst>
          </p:cNvPr>
          <p:cNvCxnSpPr>
            <a:stCxn id="13" idx="1"/>
            <a:endCxn id="80" idx="3"/>
          </p:cNvCxnSpPr>
          <p:nvPr/>
        </p:nvCxnSpPr>
        <p:spPr>
          <a:xfrm flipH="1" flipV="1">
            <a:off x="2430010" y="2419714"/>
            <a:ext cx="9352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接點: 肘形 87">
            <a:extLst>
              <a:ext uri="{FF2B5EF4-FFF2-40B4-BE49-F238E27FC236}">
                <a16:creationId xmlns:a16="http://schemas.microsoft.com/office/drawing/2014/main" id="{5AE546D8-15AD-4744-BA19-2D855A1E80FC}"/>
              </a:ext>
            </a:extLst>
          </p:cNvPr>
          <p:cNvCxnSpPr>
            <a:stCxn id="80" idx="2"/>
            <a:endCxn id="21" idx="1"/>
          </p:cNvCxnSpPr>
          <p:nvPr/>
        </p:nvCxnSpPr>
        <p:spPr>
          <a:xfrm rot="16200000" flipH="1">
            <a:off x="3710941" y="1132054"/>
            <a:ext cx="3126575" cy="596946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2F9CBE52-56FF-4E55-9BAD-D6BC0BCF5D79}"/>
              </a:ext>
            </a:extLst>
          </p:cNvPr>
          <p:cNvCxnSpPr>
            <a:stCxn id="27" idx="3"/>
            <a:endCxn id="26" idx="1"/>
          </p:cNvCxnSpPr>
          <p:nvPr/>
        </p:nvCxnSpPr>
        <p:spPr>
          <a:xfrm>
            <a:off x="2859948" y="6375633"/>
            <a:ext cx="4008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a:extLst>
              <a:ext uri="{FF2B5EF4-FFF2-40B4-BE49-F238E27FC236}">
                <a16:creationId xmlns:a16="http://schemas.microsoft.com/office/drawing/2014/main" id="{8A4B0A9B-CBFD-4154-8AAE-7C8A8D047FDE}"/>
              </a:ext>
            </a:extLst>
          </p:cNvPr>
          <p:cNvCxnSpPr>
            <a:stCxn id="26" idx="3"/>
            <a:endCxn id="25" idx="1"/>
          </p:cNvCxnSpPr>
          <p:nvPr/>
        </p:nvCxnSpPr>
        <p:spPr>
          <a:xfrm>
            <a:off x="4493139" y="6375633"/>
            <a:ext cx="457765" cy="3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AFD61D37-EAA7-4825-871F-6B7B991F605B}"/>
              </a:ext>
            </a:extLst>
          </p:cNvPr>
          <p:cNvCxnSpPr>
            <a:stCxn id="25" idx="3"/>
            <a:endCxn id="23" idx="1"/>
          </p:cNvCxnSpPr>
          <p:nvPr/>
        </p:nvCxnSpPr>
        <p:spPr>
          <a:xfrm>
            <a:off x="6183242" y="6379037"/>
            <a:ext cx="421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71EB5005-1223-4202-A7BD-DDB7E233E4E3}"/>
              </a:ext>
            </a:extLst>
          </p:cNvPr>
          <p:cNvCxnSpPr>
            <a:stCxn id="23" idx="3"/>
            <a:endCxn id="22" idx="1"/>
          </p:cNvCxnSpPr>
          <p:nvPr/>
        </p:nvCxnSpPr>
        <p:spPr>
          <a:xfrm>
            <a:off x="7837271" y="6379037"/>
            <a:ext cx="421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82CB8319-A2FC-4BC7-B296-FCF44AF93253}"/>
              </a:ext>
            </a:extLst>
          </p:cNvPr>
          <p:cNvCxnSpPr>
            <a:stCxn id="21" idx="2"/>
            <a:endCxn id="22" idx="0"/>
          </p:cNvCxnSpPr>
          <p:nvPr/>
        </p:nvCxnSpPr>
        <p:spPr>
          <a:xfrm>
            <a:off x="8875131" y="5919162"/>
            <a:ext cx="0" cy="220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接點: 肘形 99">
            <a:extLst>
              <a:ext uri="{FF2B5EF4-FFF2-40B4-BE49-F238E27FC236}">
                <a16:creationId xmlns:a16="http://schemas.microsoft.com/office/drawing/2014/main" id="{C41FFF7D-10E5-4BCF-B4EF-384917846465}"/>
              </a:ext>
            </a:extLst>
          </p:cNvPr>
          <p:cNvCxnSpPr>
            <a:stCxn id="20" idx="3"/>
            <a:endCxn id="21" idx="0"/>
          </p:cNvCxnSpPr>
          <p:nvPr/>
        </p:nvCxnSpPr>
        <p:spPr>
          <a:xfrm>
            <a:off x="7837271" y="5383041"/>
            <a:ext cx="1037860" cy="579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2" name="直線接點 101">
            <a:extLst>
              <a:ext uri="{FF2B5EF4-FFF2-40B4-BE49-F238E27FC236}">
                <a16:creationId xmlns:a16="http://schemas.microsoft.com/office/drawing/2014/main" id="{720688AB-8C3F-41C2-B50B-57A9D77D1E65}"/>
              </a:ext>
            </a:extLst>
          </p:cNvPr>
          <p:cNvCxnSpPr>
            <a:stCxn id="16" idx="3"/>
            <a:endCxn id="17" idx="1"/>
          </p:cNvCxnSpPr>
          <p:nvPr/>
        </p:nvCxnSpPr>
        <p:spPr>
          <a:xfrm>
            <a:off x="7837271" y="3217283"/>
            <a:ext cx="3797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接點 103">
            <a:extLst>
              <a:ext uri="{FF2B5EF4-FFF2-40B4-BE49-F238E27FC236}">
                <a16:creationId xmlns:a16="http://schemas.microsoft.com/office/drawing/2014/main" id="{9F004E94-B5FF-49B7-97A9-6D0F831780C6}"/>
              </a:ext>
            </a:extLst>
          </p:cNvPr>
          <p:cNvCxnSpPr>
            <a:stCxn id="17" idx="2"/>
            <a:endCxn id="28" idx="0"/>
          </p:cNvCxnSpPr>
          <p:nvPr/>
        </p:nvCxnSpPr>
        <p:spPr>
          <a:xfrm flipH="1">
            <a:off x="8831090" y="3456369"/>
            <a:ext cx="2096" cy="1916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76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0D0C5A-29AF-4539-9AA1-DECB78734739}"/>
              </a:ext>
            </a:extLst>
          </p:cNvPr>
          <p:cNvSpPr>
            <a:spLocks noGrp="1"/>
          </p:cNvSpPr>
          <p:nvPr>
            <p:ph type="title"/>
          </p:nvPr>
        </p:nvSpPr>
        <p:spPr/>
        <p:txBody>
          <a:bodyPr/>
          <a:lstStyle/>
          <a:p>
            <a:r>
              <a:rPr lang="zh-TW" altLang="en-US" dirty="0"/>
              <a:t>數位證據保全標準作業程序</a:t>
            </a:r>
          </a:p>
        </p:txBody>
      </p:sp>
      <p:sp>
        <p:nvSpPr>
          <p:cNvPr id="3" name="內容版面配置區 2">
            <a:extLst>
              <a:ext uri="{FF2B5EF4-FFF2-40B4-BE49-F238E27FC236}">
                <a16:creationId xmlns:a16="http://schemas.microsoft.com/office/drawing/2014/main" id="{42AFC2F5-A379-4C91-99F6-AD7521CDEA34}"/>
              </a:ext>
            </a:extLst>
          </p:cNvPr>
          <p:cNvSpPr>
            <a:spLocks noGrp="1"/>
          </p:cNvSpPr>
          <p:nvPr>
            <p:ph idx="1"/>
          </p:nvPr>
        </p:nvSpPr>
        <p:spPr/>
        <p:txBody>
          <a:bodyPr/>
          <a:lstStyle/>
          <a:p>
            <a:pPr marL="0" indent="0">
              <a:buNone/>
            </a:pPr>
            <a:r>
              <a:rPr lang="en-US" altLang="zh-TW" dirty="0"/>
              <a:t>1.</a:t>
            </a:r>
            <a:r>
              <a:rPr lang="zh-TW" altLang="en-US" dirty="0"/>
              <a:t>資安事件及數位證據編號</a:t>
            </a:r>
            <a:endParaRPr lang="en-US" altLang="zh-TW" dirty="0"/>
          </a:p>
          <a:p>
            <a:r>
              <a:rPr lang="zh-TW" altLang="en-US" dirty="0"/>
              <a:t>資安事件編號格式：西元○年○月○日</a:t>
            </a:r>
            <a:r>
              <a:rPr lang="en-US" altLang="zh-TW" dirty="0"/>
              <a:t>-</a:t>
            </a:r>
            <a:r>
              <a:rPr lang="zh-TW" altLang="en-US" dirty="0"/>
              <a:t>流水編號 </a:t>
            </a:r>
            <a:r>
              <a:rPr lang="en-US" altLang="zh-TW" dirty="0"/>
              <a:t>(2</a:t>
            </a:r>
            <a:r>
              <a:rPr lang="zh-TW" altLang="en-US" dirty="0"/>
              <a:t>碼</a:t>
            </a:r>
            <a:r>
              <a:rPr lang="en-US" altLang="zh-TW" dirty="0"/>
              <a:t>)</a:t>
            </a:r>
          </a:p>
          <a:p>
            <a:r>
              <a:rPr lang="zh-TW" altLang="en-US" dirty="0"/>
              <a:t>數位證據編號格式：資安事件編號</a:t>
            </a:r>
            <a:r>
              <a:rPr lang="en-US" altLang="zh-TW" dirty="0"/>
              <a:t>-</a:t>
            </a:r>
            <a:r>
              <a:rPr lang="zh-TW" altLang="en-US" dirty="0"/>
              <a:t>流水編號</a:t>
            </a:r>
            <a:r>
              <a:rPr lang="en-US" altLang="zh-TW" dirty="0"/>
              <a:t>(2</a:t>
            </a:r>
            <a:r>
              <a:rPr lang="zh-TW" altLang="en-US" dirty="0"/>
              <a:t>碼</a:t>
            </a:r>
            <a:r>
              <a:rPr lang="en-US" altLang="zh-TW" dirty="0"/>
              <a:t>)</a:t>
            </a:r>
            <a:endParaRPr lang="zh-TW" altLang="en-US" dirty="0"/>
          </a:p>
        </p:txBody>
      </p:sp>
    </p:spTree>
    <p:extLst>
      <p:ext uri="{BB962C8B-B14F-4D97-AF65-F5344CB8AC3E}">
        <p14:creationId xmlns:p14="http://schemas.microsoft.com/office/powerpoint/2010/main" val="40631774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563D6C-3A8B-43F6-883A-958F5C87ABDA}"/>
              </a:ext>
            </a:extLst>
          </p:cNvPr>
          <p:cNvSpPr>
            <a:spLocks noGrp="1"/>
          </p:cNvSpPr>
          <p:nvPr>
            <p:ph type="title"/>
          </p:nvPr>
        </p:nvSpPr>
        <p:spPr/>
        <p:txBody>
          <a:bodyPr/>
          <a:lstStyle/>
          <a:p>
            <a:r>
              <a:rPr lang="zh-TW" altLang="en-US" dirty="0"/>
              <a:t>常用異常行為檢測指令</a:t>
            </a:r>
            <a:r>
              <a:rPr lang="en-US" altLang="zh-TW" dirty="0"/>
              <a:t>/</a:t>
            </a:r>
            <a:r>
              <a:rPr lang="zh-TW" altLang="en-US" dirty="0"/>
              <a:t>工具</a:t>
            </a:r>
          </a:p>
        </p:txBody>
      </p:sp>
      <p:sp>
        <p:nvSpPr>
          <p:cNvPr id="3" name="內容版面配置區 2">
            <a:extLst>
              <a:ext uri="{FF2B5EF4-FFF2-40B4-BE49-F238E27FC236}">
                <a16:creationId xmlns:a16="http://schemas.microsoft.com/office/drawing/2014/main" id="{1DCB008F-272C-480C-8B75-55C74E61000F}"/>
              </a:ext>
            </a:extLst>
          </p:cNvPr>
          <p:cNvSpPr>
            <a:spLocks noGrp="1"/>
          </p:cNvSpPr>
          <p:nvPr>
            <p:ph idx="1"/>
          </p:nvPr>
        </p:nvSpPr>
        <p:spPr>
          <a:xfrm>
            <a:off x="838200" y="1825624"/>
            <a:ext cx="10515600" cy="4843623"/>
          </a:xfrm>
        </p:spPr>
        <p:txBody>
          <a:bodyPr>
            <a:normAutofit/>
          </a:bodyPr>
          <a:lstStyle/>
          <a:p>
            <a:pPr marL="0" indent="0">
              <a:buNone/>
            </a:pPr>
            <a:r>
              <a:rPr lang="en-US" altLang="zh-TW" dirty="0"/>
              <a:t>1.</a:t>
            </a:r>
            <a:r>
              <a:rPr lang="zh-TW" altLang="en-US" dirty="0"/>
              <a:t>通常系統管理者可從下列項目透過檢測指令或工 具找出異常行為</a:t>
            </a:r>
            <a:endParaRPr lang="en-US" altLang="zh-TW" dirty="0"/>
          </a:p>
          <a:p>
            <a:r>
              <a:rPr lang="zh-TW" altLang="en-US" dirty="0"/>
              <a:t>程序與服務 </a:t>
            </a:r>
            <a:endParaRPr lang="en-US" altLang="zh-TW" dirty="0"/>
          </a:p>
          <a:p>
            <a:r>
              <a:rPr lang="zh-TW" altLang="en-US" dirty="0"/>
              <a:t>檔案 </a:t>
            </a:r>
            <a:endParaRPr lang="en-US" altLang="zh-TW" dirty="0"/>
          </a:p>
          <a:p>
            <a:r>
              <a:rPr lang="zh-TW" altLang="en-US" dirty="0"/>
              <a:t>網路使用量 </a:t>
            </a:r>
            <a:endParaRPr lang="en-US" altLang="zh-TW" dirty="0"/>
          </a:p>
          <a:p>
            <a:r>
              <a:rPr lang="zh-TW" altLang="en-US" dirty="0"/>
              <a:t>排程工作 </a:t>
            </a:r>
            <a:endParaRPr lang="en-US" altLang="zh-TW" dirty="0"/>
          </a:p>
          <a:p>
            <a:r>
              <a:rPr lang="zh-TW" altLang="en-US" dirty="0"/>
              <a:t>帳號 </a:t>
            </a:r>
            <a:endParaRPr lang="en-US" altLang="zh-TW" dirty="0"/>
          </a:p>
          <a:p>
            <a:r>
              <a:rPr lang="zh-TW" altLang="en-US" dirty="0"/>
              <a:t>日誌檔內容 </a:t>
            </a:r>
            <a:endParaRPr lang="en-US" altLang="zh-TW" dirty="0"/>
          </a:p>
          <a:p>
            <a:r>
              <a:rPr lang="zh-TW" altLang="en-US" dirty="0"/>
              <a:t>其他不尋常的事件 </a:t>
            </a:r>
            <a:endParaRPr lang="en-US" altLang="zh-TW" dirty="0"/>
          </a:p>
          <a:p>
            <a:r>
              <a:rPr lang="zh-TW" altLang="en-US" dirty="0"/>
              <a:t>其他協助的工具</a:t>
            </a:r>
          </a:p>
        </p:txBody>
      </p:sp>
    </p:spTree>
    <p:extLst>
      <p:ext uri="{BB962C8B-B14F-4D97-AF65-F5344CB8AC3E}">
        <p14:creationId xmlns:p14="http://schemas.microsoft.com/office/powerpoint/2010/main" val="1350536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E11683-0F09-4554-AB76-B6FDA9A4FA59}"/>
              </a:ext>
            </a:extLst>
          </p:cNvPr>
          <p:cNvSpPr>
            <a:spLocks noGrp="1"/>
          </p:cNvSpPr>
          <p:nvPr>
            <p:ph type="title"/>
          </p:nvPr>
        </p:nvSpPr>
        <p:spPr/>
        <p:txBody>
          <a:bodyPr/>
          <a:lstStyle/>
          <a:p>
            <a:r>
              <a:rPr lang="zh-TW" altLang="en-US" dirty="0"/>
              <a:t>資料來源</a:t>
            </a:r>
          </a:p>
        </p:txBody>
      </p:sp>
      <p:sp>
        <p:nvSpPr>
          <p:cNvPr id="3" name="內容版面配置區 2">
            <a:extLst>
              <a:ext uri="{FF2B5EF4-FFF2-40B4-BE49-F238E27FC236}">
                <a16:creationId xmlns:a16="http://schemas.microsoft.com/office/drawing/2014/main" id="{19591EF5-DBD5-420F-BFF5-88EC4F9BE531}"/>
              </a:ext>
            </a:extLst>
          </p:cNvPr>
          <p:cNvSpPr>
            <a:spLocks noGrp="1"/>
          </p:cNvSpPr>
          <p:nvPr>
            <p:ph idx="1"/>
          </p:nvPr>
        </p:nvSpPr>
        <p:spPr/>
        <p:txBody>
          <a:bodyPr/>
          <a:lstStyle/>
          <a:p>
            <a:r>
              <a:rPr lang="en-US" altLang="zh-TW" dirty="0">
                <a:hlinkClick r:id="rId2"/>
              </a:rPr>
              <a:t>https://ctts.nccst.nat.gov.tw/DownloadDetail/52</a:t>
            </a:r>
            <a:endParaRPr lang="zh-TW" altLang="en-US" dirty="0"/>
          </a:p>
        </p:txBody>
      </p:sp>
    </p:spTree>
    <p:extLst>
      <p:ext uri="{BB962C8B-B14F-4D97-AF65-F5344CB8AC3E}">
        <p14:creationId xmlns:p14="http://schemas.microsoft.com/office/powerpoint/2010/main" val="189043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74D161-970A-464B-8BD8-A68FC89BCC34}"/>
              </a:ext>
            </a:extLst>
          </p:cNvPr>
          <p:cNvSpPr/>
          <p:nvPr/>
        </p:nvSpPr>
        <p:spPr>
          <a:xfrm>
            <a:off x="0" y="4244829"/>
            <a:ext cx="12192000" cy="123318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a:solidFill>
                  <a:schemeClr val="tx1"/>
                </a:solidFill>
              </a:rPr>
              <a:t>資通安全管理法</a:t>
            </a:r>
          </a:p>
        </p:txBody>
      </p:sp>
    </p:spTree>
    <p:extLst>
      <p:ext uri="{BB962C8B-B14F-4D97-AF65-F5344CB8AC3E}">
        <p14:creationId xmlns:p14="http://schemas.microsoft.com/office/powerpoint/2010/main" val="97914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43374E-5DAC-4960-A65C-865648B8F9DB}"/>
              </a:ext>
            </a:extLst>
          </p:cNvPr>
          <p:cNvSpPr>
            <a:spLocks noGrp="1"/>
          </p:cNvSpPr>
          <p:nvPr>
            <p:ph type="title"/>
          </p:nvPr>
        </p:nvSpPr>
        <p:spPr/>
        <p:txBody>
          <a:bodyPr/>
          <a:lstStyle/>
          <a:p>
            <a:r>
              <a:rPr lang="zh-TW" altLang="en-US" dirty="0"/>
              <a:t>介紹</a:t>
            </a:r>
          </a:p>
        </p:txBody>
      </p:sp>
      <p:sp>
        <p:nvSpPr>
          <p:cNvPr id="3" name="內容版面配置區 2">
            <a:extLst>
              <a:ext uri="{FF2B5EF4-FFF2-40B4-BE49-F238E27FC236}">
                <a16:creationId xmlns:a16="http://schemas.microsoft.com/office/drawing/2014/main" id="{A5D2BC04-4DCC-4071-BE26-45A54F3592A6}"/>
              </a:ext>
            </a:extLst>
          </p:cNvPr>
          <p:cNvSpPr>
            <a:spLocks noGrp="1"/>
          </p:cNvSpPr>
          <p:nvPr>
            <p:ph idx="1"/>
          </p:nvPr>
        </p:nvSpPr>
        <p:spPr>
          <a:xfrm>
            <a:off x="838200" y="1867569"/>
            <a:ext cx="10515600" cy="4351338"/>
          </a:xfrm>
        </p:spPr>
        <p:txBody>
          <a:bodyPr>
            <a:normAutofit/>
          </a:bodyPr>
          <a:lstStyle/>
          <a:p>
            <a:r>
              <a:rPr lang="zh-TW" altLang="en-US" sz="2400" dirty="0"/>
              <a:t>透過專法之設立，賦予各機關資通安全維護義務之法律基礎，將更有效提昇我國公務機關資通安全</a:t>
            </a:r>
            <a:endParaRPr lang="en-US" altLang="zh-TW" sz="2400" dirty="0"/>
          </a:p>
          <a:p>
            <a:r>
              <a:rPr lang="zh-TW" altLang="en-US" sz="2400" dirty="0"/>
              <a:t>防止資通系統及透過其運作之資訊免於遭受未經授權之存取、使 用、控制、洩漏、破壞、修改、銷毀或其他作為，以確保其機密性、 完整性及可用性</a:t>
            </a:r>
          </a:p>
        </p:txBody>
      </p:sp>
      <p:sp>
        <p:nvSpPr>
          <p:cNvPr id="7" name="文字方塊 6">
            <a:extLst>
              <a:ext uri="{FF2B5EF4-FFF2-40B4-BE49-F238E27FC236}">
                <a16:creationId xmlns:a16="http://schemas.microsoft.com/office/drawing/2014/main" id="{208A6E1A-D800-4424-A495-50532B80F6ED}"/>
              </a:ext>
            </a:extLst>
          </p:cNvPr>
          <p:cNvSpPr txBox="1"/>
          <p:nvPr/>
        </p:nvSpPr>
        <p:spPr>
          <a:xfrm>
            <a:off x="838200" y="1409797"/>
            <a:ext cx="6094602" cy="369332"/>
          </a:xfrm>
          <a:prstGeom prst="rect">
            <a:avLst/>
          </a:prstGeom>
          <a:noFill/>
        </p:spPr>
        <p:txBody>
          <a:bodyPr wrap="square">
            <a:spAutoFit/>
          </a:bodyPr>
          <a:lstStyle/>
          <a:p>
            <a:r>
              <a:rPr lang="en-US" altLang="zh-TW" dirty="0"/>
              <a:t>107/5/11</a:t>
            </a:r>
            <a:r>
              <a:rPr lang="zh-TW" altLang="en-US" dirty="0"/>
              <a:t>三讀通過、</a:t>
            </a:r>
            <a:r>
              <a:rPr lang="en-US" altLang="zh-TW" dirty="0"/>
              <a:t>107/6/6</a:t>
            </a:r>
            <a:r>
              <a:rPr lang="zh-TW" altLang="en-US" dirty="0"/>
              <a:t>總統公告、</a:t>
            </a:r>
            <a:r>
              <a:rPr lang="en-US" altLang="zh-TW" dirty="0"/>
              <a:t>108/1/1</a:t>
            </a:r>
            <a:r>
              <a:rPr lang="zh-TW" altLang="en-US" dirty="0"/>
              <a:t>施行</a:t>
            </a:r>
          </a:p>
        </p:txBody>
      </p:sp>
      <p:sp>
        <p:nvSpPr>
          <p:cNvPr id="9" name="文字方塊 8">
            <a:extLst>
              <a:ext uri="{FF2B5EF4-FFF2-40B4-BE49-F238E27FC236}">
                <a16:creationId xmlns:a16="http://schemas.microsoft.com/office/drawing/2014/main" id="{2C48242B-C44A-4C65-A925-C60908C3E00C}"/>
              </a:ext>
            </a:extLst>
          </p:cNvPr>
          <p:cNvSpPr txBox="1"/>
          <p:nvPr/>
        </p:nvSpPr>
        <p:spPr>
          <a:xfrm>
            <a:off x="838200" y="3531656"/>
            <a:ext cx="2316061" cy="707886"/>
          </a:xfrm>
          <a:prstGeom prst="rect">
            <a:avLst/>
          </a:prstGeom>
          <a:noFill/>
        </p:spPr>
        <p:txBody>
          <a:bodyPr wrap="square">
            <a:spAutoFit/>
          </a:bodyPr>
          <a:lstStyle/>
          <a:p>
            <a:r>
              <a:rPr lang="zh-TW" altLang="en-US" sz="4000"/>
              <a:t>規範對象</a:t>
            </a:r>
            <a:endParaRPr lang="zh-TW" altLang="en-US" sz="4000" dirty="0"/>
          </a:p>
        </p:txBody>
      </p:sp>
      <p:sp>
        <p:nvSpPr>
          <p:cNvPr id="11" name="文字方塊 10">
            <a:extLst>
              <a:ext uri="{FF2B5EF4-FFF2-40B4-BE49-F238E27FC236}">
                <a16:creationId xmlns:a16="http://schemas.microsoft.com/office/drawing/2014/main" id="{C9968B0D-87A4-403D-9728-9EF886B105F2}"/>
              </a:ext>
            </a:extLst>
          </p:cNvPr>
          <p:cNvSpPr txBox="1"/>
          <p:nvPr/>
        </p:nvSpPr>
        <p:spPr>
          <a:xfrm>
            <a:off x="838200" y="4243290"/>
            <a:ext cx="8093279" cy="1754326"/>
          </a:xfrm>
          <a:prstGeom prst="rect">
            <a:avLst/>
          </a:prstGeom>
          <a:noFill/>
        </p:spPr>
        <p:txBody>
          <a:bodyPr wrap="square">
            <a:spAutoFit/>
          </a:bodyPr>
          <a:lstStyle/>
          <a:p>
            <a:r>
              <a:rPr lang="en-US" altLang="zh-TW" dirty="0"/>
              <a:t> </a:t>
            </a:r>
            <a:r>
              <a:rPr lang="zh-TW" altLang="en-US" dirty="0"/>
              <a:t>公務機關：</a:t>
            </a:r>
            <a:endParaRPr lang="en-US" altLang="zh-TW" dirty="0"/>
          </a:p>
          <a:p>
            <a:pPr marL="285750" indent="-285750">
              <a:buFont typeface="Arial" panose="020B0604020202020204" pitchFamily="34" charset="0"/>
              <a:buChar char="•"/>
            </a:pPr>
            <a:r>
              <a:rPr lang="zh-TW" altLang="en-US" dirty="0"/>
              <a:t>指依法行使公權力之中央、地方機關</a:t>
            </a:r>
            <a:r>
              <a:rPr lang="en-US" altLang="zh-TW" dirty="0"/>
              <a:t>(</a:t>
            </a:r>
            <a:r>
              <a:rPr lang="zh-TW" altLang="en-US" dirty="0"/>
              <a:t>構</a:t>
            </a:r>
            <a:r>
              <a:rPr lang="en-US" altLang="zh-TW" dirty="0"/>
              <a:t>)</a:t>
            </a:r>
            <a:r>
              <a:rPr lang="zh-TW" altLang="en-US" dirty="0"/>
              <a:t>或公法人 </a:t>
            </a:r>
            <a:endParaRPr lang="en-US" altLang="zh-TW" dirty="0"/>
          </a:p>
          <a:p>
            <a:pPr marL="285750" indent="-285750">
              <a:buFont typeface="Arial" panose="020B0604020202020204" pitchFamily="34" charset="0"/>
              <a:buChar char="•"/>
            </a:pPr>
            <a:r>
              <a:rPr lang="zh-TW" altLang="en-US" dirty="0"/>
              <a:t>但不包括軍事機關及情報機關</a:t>
            </a:r>
            <a:endParaRPr lang="en-US" altLang="zh-TW" dirty="0"/>
          </a:p>
          <a:p>
            <a:r>
              <a:rPr lang="zh-TW" altLang="en-US" dirty="0"/>
              <a:t>特定非公務機關</a:t>
            </a:r>
            <a:r>
              <a:rPr lang="en-US" altLang="zh-TW" dirty="0"/>
              <a:t>:</a:t>
            </a:r>
          </a:p>
          <a:p>
            <a:pPr marL="285750" indent="-285750">
              <a:buFont typeface="Arial" panose="020B0604020202020204" pitchFamily="34" charset="0"/>
              <a:buChar char="•"/>
            </a:pPr>
            <a:r>
              <a:rPr lang="zh-TW" altLang="en-US" dirty="0"/>
              <a:t>關鍵基礎設施提供者 </a:t>
            </a:r>
            <a:endParaRPr lang="en-US" altLang="zh-TW" dirty="0"/>
          </a:p>
          <a:p>
            <a:pPr marL="285750" indent="-285750">
              <a:buFont typeface="Arial" panose="020B0604020202020204" pitchFamily="34" charset="0"/>
              <a:buChar char="•"/>
            </a:pPr>
            <a:r>
              <a:rPr lang="zh-TW" altLang="en-US" dirty="0"/>
              <a:t>公營事業及政府捐助之財團法人</a:t>
            </a:r>
          </a:p>
        </p:txBody>
      </p:sp>
    </p:spTree>
    <p:extLst>
      <p:ext uri="{BB962C8B-B14F-4D97-AF65-F5344CB8AC3E}">
        <p14:creationId xmlns:p14="http://schemas.microsoft.com/office/powerpoint/2010/main" val="11593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2C2B5-0210-45D4-9C0D-B94E38453DFD}"/>
              </a:ext>
            </a:extLst>
          </p:cNvPr>
          <p:cNvSpPr>
            <a:spLocks noGrp="1"/>
          </p:cNvSpPr>
          <p:nvPr>
            <p:ph type="title"/>
          </p:nvPr>
        </p:nvSpPr>
        <p:spPr/>
        <p:txBody>
          <a:bodyPr/>
          <a:lstStyle/>
          <a:p>
            <a:r>
              <a:rPr lang="zh-TW" altLang="en-US" dirty="0"/>
              <a:t>資通安全管理法相關子法</a:t>
            </a:r>
          </a:p>
        </p:txBody>
      </p:sp>
      <p:sp>
        <p:nvSpPr>
          <p:cNvPr id="4" name="橢圓 3">
            <a:extLst>
              <a:ext uri="{FF2B5EF4-FFF2-40B4-BE49-F238E27FC236}">
                <a16:creationId xmlns:a16="http://schemas.microsoft.com/office/drawing/2014/main" id="{2075DCEB-2AAA-434E-9F5B-0A6EB4EBEBA1}"/>
              </a:ext>
            </a:extLst>
          </p:cNvPr>
          <p:cNvSpPr/>
          <p:nvPr/>
        </p:nvSpPr>
        <p:spPr>
          <a:xfrm>
            <a:off x="868260" y="1851869"/>
            <a:ext cx="2881618" cy="173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r>
              <a:rPr lang="zh-TW" altLang="en-US" dirty="0"/>
              <a:t>資通安全管理法 施行細則 </a:t>
            </a:r>
          </a:p>
        </p:txBody>
      </p:sp>
      <p:sp>
        <p:nvSpPr>
          <p:cNvPr id="5" name="橢圓 4">
            <a:extLst>
              <a:ext uri="{FF2B5EF4-FFF2-40B4-BE49-F238E27FC236}">
                <a16:creationId xmlns:a16="http://schemas.microsoft.com/office/drawing/2014/main" id="{82211E25-BB46-4802-BE64-1EBC675DD65B}"/>
              </a:ext>
            </a:extLst>
          </p:cNvPr>
          <p:cNvSpPr/>
          <p:nvPr/>
        </p:nvSpPr>
        <p:spPr>
          <a:xfrm>
            <a:off x="4376256" y="1853659"/>
            <a:ext cx="2881618" cy="173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 </a:t>
            </a:r>
            <a:r>
              <a:rPr lang="zh-TW" altLang="en-US" dirty="0"/>
              <a:t>資通安全責任</a:t>
            </a:r>
            <a:endParaRPr lang="en-US" altLang="zh-TW" dirty="0"/>
          </a:p>
          <a:p>
            <a:pPr algn="ctr"/>
            <a:r>
              <a:rPr lang="zh-TW" altLang="en-US" dirty="0"/>
              <a:t>    等級分級辦法</a:t>
            </a:r>
          </a:p>
        </p:txBody>
      </p:sp>
      <p:sp>
        <p:nvSpPr>
          <p:cNvPr id="6" name="橢圓 5">
            <a:extLst>
              <a:ext uri="{FF2B5EF4-FFF2-40B4-BE49-F238E27FC236}">
                <a16:creationId xmlns:a16="http://schemas.microsoft.com/office/drawing/2014/main" id="{D08B6F47-0139-4408-B248-A4846D309509}"/>
              </a:ext>
            </a:extLst>
          </p:cNvPr>
          <p:cNvSpPr/>
          <p:nvPr/>
        </p:nvSpPr>
        <p:spPr>
          <a:xfrm>
            <a:off x="7884252" y="1851868"/>
            <a:ext cx="2881618" cy="173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 </a:t>
            </a:r>
            <a:r>
              <a:rPr lang="zh-TW" altLang="en-US" dirty="0"/>
              <a:t>資通安全事件</a:t>
            </a:r>
            <a:endParaRPr lang="en-US" altLang="zh-TW" dirty="0"/>
          </a:p>
          <a:p>
            <a:pPr algn="ctr"/>
            <a:r>
              <a:rPr lang="zh-TW" altLang="en-US" dirty="0"/>
              <a:t>通報及應變辦法</a:t>
            </a:r>
          </a:p>
        </p:txBody>
      </p:sp>
      <p:sp>
        <p:nvSpPr>
          <p:cNvPr id="7" name="橢圓 6">
            <a:extLst>
              <a:ext uri="{FF2B5EF4-FFF2-40B4-BE49-F238E27FC236}">
                <a16:creationId xmlns:a16="http://schemas.microsoft.com/office/drawing/2014/main" id="{A14412D5-5A69-483B-82C8-C9DC23D0215E}"/>
              </a:ext>
            </a:extLst>
          </p:cNvPr>
          <p:cNvSpPr/>
          <p:nvPr/>
        </p:nvSpPr>
        <p:spPr>
          <a:xfrm>
            <a:off x="838200" y="3900181"/>
            <a:ext cx="2881618" cy="173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 </a:t>
            </a:r>
            <a:r>
              <a:rPr lang="zh-TW" altLang="en-US" dirty="0"/>
              <a:t>特定非公務機關資通安全維護計畫實施情形稽核辦法</a:t>
            </a:r>
          </a:p>
        </p:txBody>
      </p:sp>
      <p:sp>
        <p:nvSpPr>
          <p:cNvPr id="8" name="橢圓 7">
            <a:extLst>
              <a:ext uri="{FF2B5EF4-FFF2-40B4-BE49-F238E27FC236}">
                <a16:creationId xmlns:a16="http://schemas.microsoft.com/office/drawing/2014/main" id="{1DDBAD13-2FE0-483E-9AEA-B849AECE0D5A}"/>
              </a:ext>
            </a:extLst>
          </p:cNvPr>
          <p:cNvSpPr/>
          <p:nvPr/>
        </p:nvSpPr>
        <p:spPr>
          <a:xfrm>
            <a:off x="4346196" y="3901971"/>
            <a:ext cx="2881618" cy="173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 </a:t>
            </a:r>
            <a:r>
              <a:rPr lang="zh-TW" altLang="en-US" dirty="0"/>
              <a:t>資通安全情資</a:t>
            </a:r>
            <a:endParaRPr lang="en-US" altLang="zh-TW" dirty="0"/>
          </a:p>
          <a:p>
            <a:pPr algn="ctr"/>
            <a:r>
              <a:rPr lang="zh-TW" altLang="en-US" dirty="0"/>
              <a:t>分享辦法</a:t>
            </a:r>
          </a:p>
        </p:txBody>
      </p:sp>
      <p:sp>
        <p:nvSpPr>
          <p:cNvPr id="9" name="橢圓 8">
            <a:extLst>
              <a:ext uri="{FF2B5EF4-FFF2-40B4-BE49-F238E27FC236}">
                <a16:creationId xmlns:a16="http://schemas.microsoft.com/office/drawing/2014/main" id="{703919B7-4F49-417E-9DFB-612EE8F083BF}"/>
              </a:ext>
            </a:extLst>
          </p:cNvPr>
          <p:cNvSpPr/>
          <p:nvPr/>
        </p:nvSpPr>
        <p:spPr>
          <a:xfrm>
            <a:off x="7854192" y="3900180"/>
            <a:ext cx="2881618" cy="1738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 </a:t>
            </a:r>
            <a:r>
              <a:rPr lang="zh-TW" altLang="en-US" dirty="0"/>
              <a:t>公務機關所屬人員資通安全事項</a:t>
            </a:r>
            <a:endParaRPr lang="en-US" altLang="zh-TW" dirty="0"/>
          </a:p>
          <a:p>
            <a:pPr algn="ctr"/>
            <a:r>
              <a:rPr lang="zh-TW" altLang="en-US" dirty="0"/>
              <a:t>獎懲辦法</a:t>
            </a:r>
          </a:p>
        </p:txBody>
      </p:sp>
    </p:spTree>
    <p:extLst>
      <p:ext uri="{BB962C8B-B14F-4D97-AF65-F5344CB8AC3E}">
        <p14:creationId xmlns:p14="http://schemas.microsoft.com/office/powerpoint/2010/main" val="27564750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4566</Words>
  <Application>Microsoft Office PowerPoint</Application>
  <PresentationFormat>寬螢幕</PresentationFormat>
  <Paragraphs>535</Paragraphs>
  <Slides>65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65</vt:i4>
      </vt:variant>
    </vt:vector>
  </HeadingPairs>
  <TitlesOfParts>
    <vt:vector size="73" baseType="lpstr">
      <vt:lpstr>Noto Sans TC</vt:lpstr>
      <vt:lpstr>PMingLiU</vt:lpstr>
      <vt:lpstr>Roboto Slab</vt:lpstr>
      <vt:lpstr>Arial</vt:lpstr>
      <vt:lpstr>Calibri</vt:lpstr>
      <vt:lpstr>Calibri Light</vt:lpstr>
      <vt:lpstr>Wingdings</vt:lpstr>
      <vt:lpstr>Office 佈景主題</vt:lpstr>
      <vt:lpstr>資安職能訓練資安事件處理</vt:lpstr>
      <vt:lpstr>學習目標</vt:lpstr>
      <vt:lpstr>agenda</vt:lpstr>
      <vt:lpstr>PowerPoint 簡報</vt:lpstr>
      <vt:lpstr>管理議題與相關法規</vt:lpstr>
      <vt:lpstr>單元學習目標</vt:lpstr>
      <vt:lpstr>PowerPoint 簡報</vt:lpstr>
      <vt:lpstr>介紹</vt:lpstr>
      <vt:lpstr>資通安全管理法相關子法</vt:lpstr>
      <vt:lpstr>資通安全事件通報及應變辦法</vt:lpstr>
      <vt:lpstr>資通安全事件通報及應變辦法</vt:lpstr>
      <vt:lpstr>PowerPoint 簡報</vt:lpstr>
      <vt:lpstr>介紹</vt:lpstr>
      <vt:lpstr>刑法</vt:lpstr>
      <vt:lpstr>刑法</vt:lpstr>
      <vt:lpstr>刑法</vt:lpstr>
      <vt:lpstr>PowerPoint 簡報</vt:lpstr>
      <vt:lpstr>刑法</vt:lpstr>
      <vt:lpstr>PowerPoint 簡報</vt:lpstr>
      <vt:lpstr>介紹</vt:lpstr>
      <vt:lpstr>個人資料保護法</vt:lpstr>
      <vt:lpstr>個人資料保護法</vt:lpstr>
      <vt:lpstr>PowerPoint 簡報</vt:lpstr>
      <vt:lpstr>NIST 800-34</vt:lpstr>
      <vt:lpstr>內容</vt:lpstr>
      <vt:lpstr>ISO 27001:2013</vt:lpstr>
      <vt:lpstr>Annex A 控制目標(2013版)</vt:lpstr>
      <vt:lpstr>PowerPoint 簡報</vt:lpstr>
      <vt:lpstr>單元學習目標</vt:lpstr>
      <vt:lpstr>PowerPoint 簡報</vt:lpstr>
      <vt:lpstr>造成資安事件的原因</vt:lpstr>
      <vt:lpstr>資安事件處理時機</vt:lpstr>
      <vt:lpstr>資安事件資料保存 </vt:lpstr>
      <vt:lpstr>PowerPoint 簡報</vt:lpstr>
      <vt:lpstr>4個資安事件處理的階段</vt:lpstr>
      <vt:lpstr>I. 準備階段(Preparation)</vt:lpstr>
      <vt:lpstr>II. 偵測與分析階段(Detection and Analysis)</vt:lpstr>
      <vt:lpstr>II-1. 什麼情形需要進行事件識別</vt:lpstr>
      <vt:lpstr>網路端防護偵測</vt:lpstr>
      <vt:lpstr>主機端防護偵測</vt:lpstr>
      <vt:lpstr>系統防護偵測</vt:lpstr>
      <vt:lpstr>II-2.初始評估</vt:lpstr>
      <vt:lpstr>II-3.損失評估 </vt:lpstr>
      <vt:lpstr>III-1.封鎖階段(Containment)</vt:lpstr>
      <vt:lpstr>III-2.根除階段(Eradication)</vt:lpstr>
      <vt:lpstr>III-3.復原階段(Recovery)</vt:lpstr>
      <vt:lpstr>III-4.回復作業</vt:lpstr>
      <vt:lpstr>III-5. 監控</vt:lpstr>
      <vt:lpstr>IV.事後處置階段(Post-Incident Activity)</vt:lpstr>
      <vt:lpstr>PowerPoint 簡報</vt:lpstr>
      <vt:lpstr>單元學習目標</vt:lpstr>
      <vt:lpstr>PowerPoint 簡報</vt:lpstr>
      <vt:lpstr>介紹</vt:lpstr>
      <vt:lpstr>資安事件通報資訊</vt:lpstr>
      <vt:lpstr>通報作業流程規範</vt:lpstr>
      <vt:lpstr>通報作業流程規範</vt:lpstr>
      <vt:lpstr>補充</vt:lpstr>
      <vt:lpstr>數位鑑識範圍 </vt:lpstr>
      <vt:lpstr>數位證據</vt:lpstr>
      <vt:lpstr>數位證據保全</vt:lpstr>
      <vt:lpstr>政府機關(構)資安事件數位證據 保全標準作業程序</vt:lpstr>
      <vt:lpstr>PowerPoint 簡報</vt:lpstr>
      <vt:lpstr>數位證據保全標準作業程序</vt:lpstr>
      <vt:lpstr>常用異常行為檢測指令/工具</vt:lpstr>
      <vt:lpstr>資料來源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資安職能訓練資安事件處理</dc:title>
  <dc:creator>ssindychen2@gmail.com</dc:creator>
  <cp:lastModifiedBy>ssindychen2@gmail.com</cp:lastModifiedBy>
  <cp:revision>33</cp:revision>
  <dcterms:created xsi:type="dcterms:W3CDTF">2020-07-14T06:20:40Z</dcterms:created>
  <dcterms:modified xsi:type="dcterms:W3CDTF">2020-07-14T10:59:31Z</dcterms:modified>
</cp:coreProperties>
</file>