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D87CBB-EEB5-4133-93FB-3EC7246213C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F245CA7-DB7F-4B0C-9CCC-C3CF99523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6632C13-A214-40E7-8878-13C61BFD0E69}"/>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11EC9C54-D277-47CC-AD02-A962B8257C7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1BBAE28-E772-45C1-BCEE-C03B29F09C54}"/>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214044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B4819F-A6D1-4617-933B-65FD96B9078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08DA075-8E68-4E40-82E3-6CCCD02D572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2EDBCD-8542-4C61-BCA8-D7DF444B791A}"/>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57425B3A-906F-4116-9671-8C53409862F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39CBDF-3D1E-4FEB-AB42-06DF98EEE3B4}"/>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27222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1887D36-0F56-4FA9-9A71-361D1254EF3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D6F486B-F6BC-4FC6-9B7B-3E91A28F64D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DB6D5D1-0A88-468C-83BA-D360E2BF42B0}"/>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5CE1F8D1-B076-4A49-A843-5032424FA9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CF72591-4F8D-4967-AA5A-C9959A8A5D6A}"/>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194377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2C377-0D4A-4F30-BC1E-A36969B38EB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AFC05E-D40D-43A0-B5AC-1F1321B3B55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642D17-1931-47BE-99C0-2A10C76E32C2}"/>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B4C2682B-10C9-43FF-9A86-1118645C39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FE63426-DE6E-41E6-9E08-477993A8ADD8}"/>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343370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82E514-F1B6-4328-9AE5-05345822C82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906B784-8A2B-4192-8989-F492E307E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6B6BBC2-5B35-482A-A854-76F3BBA862E8}"/>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B43C161F-7096-4859-978C-F0B01587F2A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192DBD-F446-45FB-BA48-E6775977E396}"/>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41157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DF5DD1-FF2A-4219-A0D3-DBE54948A0B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E0189A1-5DB9-42A7-8DAF-46F11681D18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04791CE-77DA-43D6-83DB-87B490F8AAD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8BC81C2-B39A-4200-8D3A-85FCA644612D}"/>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6" name="頁尾版面配置區 5">
            <a:extLst>
              <a:ext uri="{FF2B5EF4-FFF2-40B4-BE49-F238E27FC236}">
                <a16:creationId xmlns:a16="http://schemas.microsoft.com/office/drawing/2014/main" id="{0A99ECF6-4ED7-43EE-ADD6-96D2DBB8041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AE7E5E3-1853-482B-822E-1CB29C8806F8}"/>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253805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F0D6B8-0B00-40A6-8BDD-4D21FB621D0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3B91497-630C-4D22-9838-4FA4843F0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F7CFB93-1513-4135-B101-B212F0655DD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8E78C07-11A7-41CE-BCBF-438EF573F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5690F9E-B206-42CC-93D0-2AA781FFB77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0EB78B4-2BC8-4924-9338-1C49BD6E5593}"/>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8" name="頁尾版面配置區 7">
            <a:extLst>
              <a:ext uri="{FF2B5EF4-FFF2-40B4-BE49-F238E27FC236}">
                <a16:creationId xmlns:a16="http://schemas.microsoft.com/office/drawing/2014/main" id="{7D6A99AD-A753-4E60-AFC0-5F9416D5F89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A843C53-7B30-47EA-BB04-95759C5063DE}"/>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260053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7BA2A2-858F-4194-98E3-5BCD95E06BB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5280C31-C818-4387-843F-DB6F16B48B1D}"/>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4" name="頁尾版面配置區 3">
            <a:extLst>
              <a:ext uri="{FF2B5EF4-FFF2-40B4-BE49-F238E27FC236}">
                <a16:creationId xmlns:a16="http://schemas.microsoft.com/office/drawing/2014/main" id="{79A191BB-EF93-454F-8FB6-64B5F6017ED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E834A32-E110-483A-94A9-219B730C1CEC}"/>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341191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52C568D-FD0F-49C8-881F-54D57F8F660B}"/>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3" name="頁尾版面配置區 2">
            <a:extLst>
              <a:ext uri="{FF2B5EF4-FFF2-40B4-BE49-F238E27FC236}">
                <a16:creationId xmlns:a16="http://schemas.microsoft.com/office/drawing/2014/main" id="{263DDF1D-27AD-40E9-99DF-0AC51D76C81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2DA686C-3750-4299-896F-5575F9B01EB7}"/>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2230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C1E355-1CEA-4A34-B035-01D14333BD5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67F797D-DF65-40DB-8401-3692905282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717B908-F92B-49EA-A9C2-E6AEB69A5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5C044E1-B750-40DF-B399-A0B0D1A0B8FD}"/>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6" name="頁尾版面配置區 5">
            <a:extLst>
              <a:ext uri="{FF2B5EF4-FFF2-40B4-BE49-F238E27FC236}">
                <a16:creationId xmlns:a16="http://schemas.microsoft.com/office/drawing/2014/main" id="{408A47B5-3A14-4645-8654-A341A3755F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89A9773-82F9-44DE-B7F9-7CDA4C9D7D11}"/>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12136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5F4E6A-F714-477D-B334-A72086E20E2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4734AE-EDBA-4754-BE73-188DDEF7E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373DC4B-73E6-4EAA-91D7-06A3A99FB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4C5C1A8-35A1-42D5-A3A8-735CAC774B43}"/>
              </a:ext>
            </a:extLst>
          </p:cNvPr>
          <p:cNvSpPr>
            <a:spLocks noGrp="1"/>
          </p:cNvSpPr>
          <p:nvPr>
            <p:ph type="dt" sz="half" idx="10"/>
          </p:nvPr>
        </p:nvSpPr>
        <p:spPr/>
        <p:txBody>
          <a:bodyPr/>
          <a:lstStyle/>
          <a:p>
            <a:fld id="{85F334AA-5740-40E7-9772-638B8B82434A}" type="datetimeFigureOut">
              <a:rPr lang="zh-TW" altLang="en-US" smtClean="0"/>
              <a:t>2020/7/14</a:t>
            </a:fld>
            <a:endParaRPr lang="zh-TW" altLang="en-US"/>
          </a:p>
        </p:txBody>
      </p:sp>
      <p:sp>
        <p:nvSpPr>
          <p:cNvPr id="6" name="頁尾版面配置區 5">
            <a:extLst>
              <a:ext uri="{FF2B5EF4-FFF2-40B4-BE49-F238E27FC236}">
                <a16:creationId xmlns:a16="http://schemas.microsoft.com/office/drawing/2014/main" id="{A652BD0D-BC30-4728-930E-186E96AED9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597BAD2-F168-4C95-8B83-946A1547ED3E}"/>
              </a:ext>
            </a:extLst>
          </p:cNvPr>
          <p:cNvSpPr>
            <a:spLocks noGrp="1"/>
          </p:cNvSpPr>
          <p:nvPr>
            <p:ph type="sldNum" sz="quarter" idx="12"/>
          </p:nvPr>
        </p:nvSpPr>
        <p:spPr/>
        <p:txBody>
          <a:body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34158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B88AF0A-5599-4096-B97D-5E7B4DA24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D986FB2-250E-4251-AC85-5C285DE27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C361F3-EE4F-4053-96BE-B7521329D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334AA-5740-40E7-9772-638B8B82434A}" type="datetimeFigureOut">
              <a:rPr lang="zh-TW" altLang="en-US" smtClean="0"/>
              <a:t>2020/7/14</a:t>
            </a:fld>
            <a:endParaRPr lang="zh-TW" altLang="en-US"/>
          </a:p>
        </p:txBody>
      </p:sp>
      <p:sp>
        <p:nvSpPr>
          <p:cNvPr id="5" name="頁尾版面配置區 4">
            <a:extLst>
              <a:ext uri="{FF2B5EF4-FFF2-40B4-BE49-F238E27FC236}">
                <a16:creationId xmlns:a16="http://schemas.microsoft.com/office/drawing/2014/main" id="{3913A60F-9312-42A3-8124-E582F9992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0F00D22-10F5-4322-A19C-0A50B133FC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F18BD-2BF5-4995-A988-86BD7333C437}" type="slidenum">
              <a:rPr lang="zh-TW" altLang="en-US" smtClean="0"/>
              <a:t>‹#›</a:t>
            </a:fld>
            <a:endParaRPr lang="zh-TW" altLang="en-US"/>
          </a:p>
        </p:txBody>
      </p:sp>
    </p:spTree>
    <p:extLst>
      <p:ext uri="{BB962C8B-B14F-4D97-AF65-F5344CB8AC3E}">
        <p14:creationId xmlns:p14="http://schemas.microsoft.com/office/powerpoint/2010/main" val="262025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78D735-13AC-441E-949F-C5C13654BA73}"/>
              </a:ext>
            </a:extLst>
          </p:cNvPr>
          <p:cNvSpPr>
            <a:spLocks noGrp="1"/>
          </p:cNvSpPr>
          <p:nvPr>
            <p:ph type="ctrTitle"/>
          </p:nvPr>
        </p:nvSpPr>
        <p:spPr>
          <a:xfrm>
            <a:off x="2088858" y="2898811"/>
            <a:ext cx="8014283" cy="1060378"/>
          </a:xfrm>
        </p:spPr>
        <p:txBody>
          <a:bodyPr/>
          <a:lstStyle/>
          <a:p>
            <a:r>
              <a:rPr lang="zh-TW" altLang="en-US" dirty="0"/>
              <a:t>資通安全服務採購規範</a:t>
            </a:r>
          </a:p>
        </p:txBody>
      </p:sp>
    </p:spTree>
    <p:extLst>
      <p:ext uri="{BB962C8B-B14F-4D97-AF65-F5344CB8AC3E}">
        <p14:creationId xmlns:p14="http://schemas.microsoft.com/office/powerpoint/2010/main" val="192412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CEB0A6-B902-49BC-B1A4-54206BF1C1FB}"/>
              </a:ext>
            </a:extLst>
          </p:cNvPr>
          <p:cNvSpPr>
            <a:spLocks noGrp="1"/>
          </p:cNvSpPr>
          <p:nvPr>
            <p:ph type="title"/>
          </p:nvPr>
        </p:nvSpPr>
        <p:spPr/>
        <p:txBody>
          <a:bodyPr/>
          <a:lstStyle/>
          <a:p>
            <a:r>
              <a:rPr lang="zh-TW" altLang="en-US" dirty="0"/>
              <a:t>伺服器主機惡意程式或檔案檢視</a:t>
            </a:r>
          </a:p>
        </p:txBody>
      </p:sp>
      <p:sp>
        <p:nvSpPr>
          <p:cNvPr id="3" name="內容版面配置區 2">
            <a:extLst>
              <a:ext uri="{FF2B5EF4-FFF2-40B4-BE49-F238E27FC236}">
                <a16:creationId xmlns:a16="http://schemas.microsoft.com/office/drawing/2014/main" id="{450A4912-14AF-4BA5-84F4-76F206059B8C}"/>
              </a:ext>
            </a:extLst>
          </p:cNvPr>
          <p:cNvSpPr>
            <a:spLocks noGrp="1"/>
          </p:cNvSpPr>
          <p:nvPr>
            <p:ph idx="1"/>
          </p:nvPr>
        </p:nvSpPr>
        <p:spPr/>
        <p:txBody>
          <a:bodyPr/>
          <a:lstStyle/>
          <a:p>
            <a:pPr marL="0" indent="0">
              <a:buNone/>
            </a:pPr>
            <a:r>
              <a:rPr lang="zh-TW" altLang="en-US" dirty="0"/>
              <a:t>針對伺服器主機進行</a:t>
            </a:r>
            <a:r>
              <a:rPr lang="zh-TW" altLang="en-US" b="1" dirty="0">
                <a:solidFill>
                  <a:srgbClr val="FF0000"/>
                </a:solidFill>
                <a:effectLst>
                  <a:outerShdw blurRad="38100" dist="38100" dir="2700000" algn="tl">
                    <a:srgbClr val="000000">
                      <a:alpha val="43137"/>
                    </a:srgbClr>
                  </a:outerShdw>
                </a:effectLst>
              </a:rPr>
              <a:t>是否存在</a:t>
            </a:r>
            <a:r>
              <a:rPr lang="zh-TW" altLang="en-US" dirty="0"/>
              <a:t>惡意程式或檔案檢視，</a:t>
            </a:r>
            <a:endParaRPr lang="en-US" altLang="zh-TW" dirty="0"/>
          </a:p>
          <a:p>
            <a:pPr marL="0" indent="0">
              <a:buNone/>
            </a:pPr>
            <a:r>
              <a:rPr lang="zh-TW" altLang="en-US" dirty="0"/>
              <a:t>檢視項目包含</a:t>
            </a:r>
            <a:r>
              <a:rPr lang="zh-TW" altLang="en-US" b="1" dirty="0">
                <a:solidFill>
                  <a:srgbClr val="FF0000"/>
                </a:solidFill>
                <a:effectLst>
                  <a:outerShdw blurRad="38100" dist="38100" dir="2700000" algn="tl">
                    <a:srgbClr val="000000">
                      <a:alpha val="43137"/>
                    </a:srgbClr>
                  </a:outerShdw>
                </a:effectLst>
              </a:rPr>
              <a:t>活動中與潛藏</a:t>
            </a:r>
            <a:r>
              <a:rPr lang="zh-TW" altLang="en-US" dirty="0"/>
              <a:t>惡意程式、</a:t>
            </a:r>
            <a:endParaRPr lang="en-US" altLang="zh-TW" dirty="0"/>
          </a:p>
          <a:p>
            <a:pPr marL="0" indent="0">
              <a:buNone/>
            </a:pPr>
            <a:r>
              <a:rPr lang="zh-TW" altLang="en-US" dirty="0"/>
              <a:t>駭客工具程式及異常帳號與群組</a:t>
            </a:r>
          </a:p>
        </p:txBody>
      </p:sp>
    </p:spTree>
    <p:extLst>
      <p:ext uri="{BB962C8B-B14F-4D97-AF65-F5344CB8AC3E}">
        <p14:creationId xmlns:p14="http://schemas.microsoft.com/office/powerpoint/2010/main" val="246788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BFEE5E-68CB-4F38-B9DC-A4A588D914F9}"/>
              </a:ext>
            </a:extLst>
          </p:cNvPr>
          <p:cNvSpPr>
            <a:spLocks noGrp="1"/>
          </p:cNvSpPr>
          <p:nvPr>
            <p:ph type="title"/>
          </p:nvPr>
        </p:nvSpPr>
        <p:spPr>
          <a:xfrm>
            <a:off x="414905" y="365125"/>
            <a:ext cx="10938895" cy="1325563"/>
          </a:xfrm>
        </p:spPr>
        <p:txBody>
          <a:bodyPr/>
          <a:lstStyle/>
          <a:p>
            <a:r>
              <a:rPr lang="zh-TW" altLang="en-US" dirty="0"/>
              <a:t>伺服器主機更新檢視</a:t>
            </a:r>
          </a:p>
        </p:txBody>
      </p:sp>
      <p:sp>
        <p:nvSpPr>
          <p:cNvPr id="3" name="內容版面配置區 2">
            <a:extLst>
              <a:ext uri="{FF2B5EF4-FFF2-40B4-BE49-F238E27FC236}">
                <a16:creationId xmlns:a16="http://schemas.microsoft.com/office/drawing/2014/main" id="{D7DF557F-4A97-4E5A-B675-AC33B9F8BBD6}"/>
              </a:ext>
            </a:extLst>
          </p:cNvPr>
          <p:cNvSpPr>
            <a:spLocks noGrp="1"/>
          </p:cNvSpPr>
          <p:nvPr>
            <p:ph idx="1"/>
          </p:nvPr>
        </p:nvSpPr>
        <p:spPr>
          <a:xfrm>
            <a:off x="414905" y="1690688"/>
            <a:ext cx="11777095" cy="2646420"/>
          </a:xfrm>
        </p:spPr>
        <p:txBody>
          <a:bodyPr/>
          <a:lstStyle/>
          <a:p>
            <a:pPr marL="0" indent="0">
              <a:buNone/>
            </a:pPr>
            <a:r>
              <a:rPr lang="zh-TW" altLang="en-US" dirty="0"/>
              <a:t>作業系統與伺服器主機安裝之</a:t>
            </a:r>
            <a:r>
              <a:rPr lang="en-US" altLang="zh-TW" dirty="0"/>
              <a:t>Microsoft</a:t>
            </a:r>
            <a:r>
              <a:rPr lang="zh-TW" altLang="en-US" dirty="0"/>
              <a:t>各項</a:t>
            </a:r>
            <a:r>
              <a:rPr lang="zh-TW" altLang="en-US" b="1" dirty="0">
                <a:solidFill>
                  <a:srgbClr val="FF0000"/>
                </a:solidFill>
                <a:effectLst>
                  <a:outerShdw blurRad="38100" dist="38100" dir="2700000" algn="tl">
                    <a:srgbClr val="000000">
                      <a:alpha val="43137"/>
                    </a:srgbClr>
                  </a:outerShdw>
                </a:effectLst>
              </a:rPr>
              <a:t>應用程式安全性更新</a:t>
            </a:r>
            <a:endParaRPr lang="en-US" altLang="zh-TW" b="1" dirty="0">
              <a:solidFill>
                <a:srgbClr val="FF0000"/>
              </a:solidFill>
              <a:effectLst>
                <a:outerShdw blurRad="38100" dist="38100" dir="2700000" algn="tl">
                  <a:srgbClr val="000000">
                    <a:alpha val="43137"/>
                  </a:srgbClr>
                </a:outerShdw>
              </a:effectLst>
            </a:endParaRPr>
          </a:p>
          <a:p>
            <a:pPr marL="0" indent="0">
              <a:buNone/>
            </a:pPr>
            <a:r>
              <a:rPr lang="zh-TW" altLang="en-US" dirty="0"/>
              <a:t>作業系統、</a:t>
            </a:r>
            <a:r>
              <a:rPr lang="en-US" altLang="zh-TW" dirty="0"/>
              <a:t>Office</a:t>
            </a:r>
            <a:r>
              <a:rPr lang="zh-TW" altLang="en-US" dirty="0"/>
              <a:t>應用程式、 </a:t>
            </a:r>
            <a:r>
              <a:rPr lang="en-US" altLang="zh-TW" dirty="0"/>
              <a:t>Adobe Acrobat</a:t>
            </a:r>
            <a:r>
              <a:rPr lang="zh-TW" altLang="en-US" dirty="0"/>
              <a:t>、</a:t>
            </a:r>
            <a:r>
              <a:rPr lang="en-US" altLang="zh-TW" dirty="0"/>
              <a:t>Adobe flash player </a:t>
            </a:r>
          </a:p>
          <a:p>
            <a:pPr marL="0" indent="0">
              <a:buNone/>
            </a:pPr>
            <a:r>
              <a:rPr lang="zh-TW" altLang="en-US" dirty="0"/>
              <a:t>及</a:t>
            </a:r>
            <a:r>
              <a:rPr lang="en-US" altLang="zh-TW" dirty="0"/>
              <a:t>Java</a:t>
            </a:r>
            <a:r>
              <a:rPr lang="zh-TW" altLang="en-US" dirty="0"/>
              <a:t>應用程式</a:t>
            </a:r>
            <a:r>
              <a:rPr lang="zh-TW" altLang="en-US" b="1" dirty="0">
                <a:solidFill>
                  <a:srgbClr val="FF0000"/>
                </a:solidFill>
                <a:effectLst>
                  <a:outerShdw blurRad="38100" dist="38100" dir="2700000" algn="tl">
                    <a:srgbClr val="000000">
                      <a:alpha val="43137"/>
                    </a:srgbClr>
                  </a:outerShdw>
                </a:effectLst>
              </a:rPr>
              <a:t>更新檢視</a:t>
            </a:r>
            <a:r>
              <a:rPr lang="zh-TW" altLang="en-US" dirty="0"/>
              <a:t>包含檢視伺服器是否使用</a:t>
            </a:r>
            <a:r>
              <a:rPr lang="zh-TW" altLang="en-US" b="1" dirty="0">
                <a:solidFill>
                  <a:srgbClr val="FF0000"/>
                </a:solidFill>
                <a:effectLst>
                  <a:outerShdw blurRad="38100" dist="38100" dir="2700000" algn="tl">
                    <a:srgbClr val="000000">
                      <a:alpha val="43137"/>
                    </a:srgbClr>
                  </a:outerShdw>
                </a:effectLst>
              </a:rPr>
              <a:t>已經停止支援</a:t>
            </a:r>
            <a:endParaRPr lang="en-US" altLang="zh-TW" b="1" dirty="0">
              <a:solidFill>
                <a:srgbClr val="FF0000"/>
              </a:solidFill>
              <a:effectLst>
                <a:outerShdw blurRad="38100" dist="38100" dir="2700000" algn="tl">
                  <a:srgbClr val="000000">
                    <a:alpha val="43137"/>
                  </a:srgbClr>
                </a:outerShdw>
              </a:effectLst>
            </a:endParaRPr>
          </a:p>
          <a:p>
            <a:pPr marL="0" indent="0">
              <a:buNone/>
            </a:pPr>
            <a:r>
              <a:rPr lang="zh-TW" altLang="en-US" dirty="0"/>
              <a:t>之作業系統或軟體</a:t>
            </a:r>
            <a:r>
              <a:rPr lang="en-US" altLang="zh-TW" dirty="0"/>
              <a:t>(</a:t>
            </a:r>
            <a:r>
              <a:rPr lang="zh-TW" altLang="en-US" dirty="0"/>
              <a:t>如 </a:t>
            </a:r>
            <a:r>
              <a:rPr lang="en-US" altLang="zh-TW" dirty="0"/>
              <a:t>Windows XP </a:t>
            </a:r>
            <a:r>
              <a:rPr lang="zh-TW" altLang="en-US" dirty="0"/>
              <a:t>、 </a:t>
            </a:r>
            <a:r>
              <a:rPr lang="en-US" altLang="zh-TW" dirty="0"/>
              <a:t>Windows Server 2003 </a:t>
            </a:r>
            <a:r>
              <a:rPr lang="zh-TW" altLang="en-US" dirty="0"/>
              <a:t>或 </a:t>
            </a:r>
            <a:r>
              <a:rPr lang="en-US" altLang="zh-TW" dirty="0"/>
              <a:t>Office 2003)</a:t>
            </a:r>
          </a:p>
          <a:p>
            <a:pPr marL="0" indent="0">
              <a:buNone/>
            </a:pPr>
            <a:r>
              <a:rPr lang="zh-TW" altLang="en-US" dirty="0"/>
              <a:t>針對伺服器主機防毒軟體</a:t>
            </a:r>
            <a:r>
              <a:rPr lang="zh-TW" altLang="en-US" b="1" dirty="0">
                <a:solidFill>
                  <a:srgbClr val="FF0000"/>
                </a:solidFill>
                <a:effectLst>
                  <a:outerShdw blurRad="38100" dist="38100" dir="2700000" algn="tl">
                    <a:srgbClr val="000000">
                      <a:alpha val="43137"/>
                    </a:srgbClr>
                  </a:outerShdw>
                </a:effectLst>
              </a:rPr>
              <a:t>安裝、 更新及定期</a:t>
            </a:r>
            <a:r>
              <a:rPr lang="zh-TW" altLang="en-US" dirty="0"/>
              <a:t>全系統</a:t>
            </a:r>
            <a:r>
              <a:rPr lang="zh-TW" altLang="en-US" b="1" dirty="0">
                <a:solidFill>
                  <a:srgbClr val="FF0000"/>
                </a:solidFill>
                <a:effectLst>
                  <a:outerShdw blurRad="38100" dist="38100" dir="2700000" algn="tl">
                    <a:srgbClr val="000000">
                      <a:alpha val="43137"/>
                    </a:srgbClr>
                  </a:outerShdw>
                </a:effectLst>
              </a:rPr>
              <a:t>掃描</a:t>
            </a:r>
            <a:r>
              <a:rPr lang="zh-TW" altLang="en-US" dirty="0"/>
              <a:t>狀況進行檢視</a:t>
            </a:r>
          </a:p>
        </p:txBody>
      </p:sp>
    </p:spTree>
    <p:extLst>
      <p:ext uri="{BB962C8B-B14F-4D97-AF65-F5344CB8AC3E}">
        <p14:creationId xmlns:p14="http://schemas.microsoft.com/office/powerpoint/2010/main" val="127629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12778-BD7A-4608-B849-8EBF6182341D}"/>
              </a:ext>
            </a:extLst>
          </p:cNvPr>
          <p:cNvSpPr>
            <a:spLocks noGrp="1"/>
          </p:cNvSpPr>
          <p:nvPr>
            <p:ph type="title"/>
          </p:nvPr>
        </p:nvSpPr>
        <p:spPr/>
        <p:txBody>
          <a:bodyPr/>
          <a:lstStyle/>
          <a:p>
            <a:r>
              <a:rPr lang="zh-TW" altLang="en-US" dirty="0"/>
              <a:t>使用者電腦組態設定檢視</a:t>
            </a:r>
          </a:p>
        </p:txBody>
      </p:sp>
      <p:sp>
        <p:nvSpPr>
          <p:cNvPr id="3" name="內容版面配置區 2">
            <a:extLst>
              <a:ext uri="{FF2B5EF4-FFF2-40B4-BE49-F238E27FC236}">
                <a16:creationId xmlns:a16="http://schemas.microsoft.com/office/drawing/2014/main" id="{0A6E061D-F9E3-4920-ADB2-3D02E0263634}"/>
              </a:ext>
            </a:extLst>
          </p:cNvPr>
          <p:cNvSpPr>
            <a:spLocks noGrp="1"/>
          </p:cNvSpPr>
          <p:nvPr>
            <p:ph idx="1"/>
          </p:nvPr>
        </p:nvSpPr>
        <p:spPr/>
        <p:txBody>
          <a:bodyPr/>
          <a:lstStyle/>
          <a:p>
            <a:pPr marL="0" indent="0">
              <a:buNone/>
            </a:pPr>
            <a:r>
              <a:rPr lang="zh-TW" altLang="en-US" dirty="0"/>
              <a:t>針對使用者個人電腦組態設定，</a:t>
            </a:r>
            <a:endParaRPr lang="en-US" altLang="zh-TW" dirty="0"/>
          </a:p>
          <a:p>
            <a:pPr marL="0" indent="0">
              <a:buNone/>
            </a:pPr>
            <a:r>
              <a:rPr lang="zh-TW" altLang="en-US" dirty="0"/>
              <a:t>依行政院國家資通安全會報技術服務中心，</a:t>
            </a:r>
            <a:endParaRPr lang="en-US" altLang="zh-TW" dirty="0"/>
          </a:p>
          <a:p>
            <a:pPr marL="0" indent="0">
              <a:buNone/>
            </a:pPr>
            <a:r>
              <a:rPr lang="zh-TW" altLang="en-US" dirty="0"/>
              <a:t>官方網站「政府組態基準」專區所</a:t>
            </a:r>
            <a:r>
              <a:rPr lang="zh-TW" altLang="en-US" b="1" dirty="0">
                <a:solidFill>
                  <a:srgbClr val="FF0000"/>
                </a:solidFill>
                <a:effectLst>
                  <a:outerShdw blurRad="38100" dist="38100" dir="2700000" algn="tl">
                    <a:srgbClr val="000000">
                      <a:alpha val="43137"/>
                    </a:srgbClr>
                  </a:outerShdw>
                </a:effectLst>
              </a:rPr>
              <a:t>公布安全性檢視之內容</a:t>
            </a:r>
            <a:r>
              <a:rPr lang="zh-TW" altLang="en-US" dirty="0"/>
              <a:t>為主，</a:t>
            </a:r>
            <a:endParaRPr lang="en-US" altLang="zh-TW" dirty="0"/>
          </a:p>
          <a:p>
            <a:pPr marL="0" indent="0">
              <a:buNone/>
            </a:pPr>
            <a:r>
              <a:rPr lang="zh-TW" altLang="en-US" dirty="0"/>
              <a:t>以</a:t>
            </a:r>
            <a:r>
              <a:rPr lang="zh-TW" altLang="en-US" b="1" dirty="0">
                <a:solidFill>
                  <a:srgbClr val="FF0000"/>
                </a:solidFill>
                <a:effectLst>
                  <a:outerShdw blurRad="38100" dist="38100" dir="2700000" algn="tl">
                    <a:srgbClr val="000000">
                      <a:alpha val="43137"/>
                    </a:srgbClr>
                  </a:outerShdw>
                </a:effectLst>
              </a:rPr>
              <a:t>確認</a:t>
            </a:r>
            <a:r>
              <a:rPr lang="zh-TW" altLang="en-US" dirty="0"/>
              <a:t>機關對於組態設定之</a:t>
            </a:r>
            <a:r>
              <a:rPr lang="zh-TW" altLang="en-US" b="1" dirty="0">
                <a:solidFill>
                  <a:srgbClr val="FF0000"/>
                </a:solidFill>
                <a:effectLst>
                  <a:outerShdw blurRad="38100" dist="38100" dir="2700000" algn="tl">
                    <a:srgbClr val="000000">
                      <a:alpha val="43137"/>
                    </a:srgbClr>
                  </a:outerShdw>
                </a:effectLst>
              </a:rPr>
              <a:t>落實情形</a:t>
            </a:r>
            <a:r>
              <a:rPr lang="zh-TW" altLang="en-US" dirty="0"/>
              <a:t>。參考網址為 </a:t>
            </a:r>
            <a:endParaRPr lang="en-US" altLang="zh-TW" dirty="0"/>
          </a:p>
          <a:p>
            <a:pPr marL="0" indent="0">
              <a:buNone/>
            </a:pPr>
            <a:r>
              <a:rPr lang="en-US" altLang="zh-TW" dirty="0"/>
              <a:t>https://www.nccst.nat.gov.tw/GCB</a:t>
            </a:r>
            <a:endParaRPr lang="zh-TW" altLang="en-US" dirty="0"/>
          </a:p>
        </p:txBody>
      </p:sp>
    </p:spTree>
    <p:extLst>
      <p:ext uri="{BB962C8B-B14F-4D97-AF65-F5344CB8AC3E}">
        <p14:creationId xmlns:p14="http://schemas.microsoft.com/office/powerpoint/2010/main" val="361281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4E5AC4-11D4-4B1F-877A-81B365B5A64D}"/>
              </a:ext>
            </a:extLst>
          </p:cNvPr>
          <p:cNvSpPr>
            <a:spLocks noGrp="1"/>
          </p:cNvSpPr>
          <p:nvPr>
            <p:ph type="title"/>
          </p:nvPr>
        </p:nvSpPr>
        <p:spPr/>
        <p:txBody>
          <a:bodyPr/>
          <a:lstStyle/>
          <a:p>
            <a:r>
              <a:rPr lang="zh-TW" altLang="en-US" dirty="0"/>
              <a:t>網通設備組態設定檢視</a:t>
            </a:r>
          </a:p>
        </p:txBody>
      </p:sp>
      <p:sp>
        <p:nvSpPr>
          <p:cNvPr id="3" name="內容版面配置區 2">
            <a:extLst>
              <a:ext uri="{FF2B5EF4-FFF2-40B4-BE49-F238E27FC236}">
                <a16:creationId xmlns:a16="http://schemas.microsoft.com/office/drawing/2014/main" id="{BDCC5336-5B57-4519-8F35-B1BCA5B8FF7E}"/>
              </a:ext>
            </a:extLst>
          </p:cNvPr>
          <p:cNvSpPr>
            <a:spLocks noGrp="1"/>
          </p:cNvSpPr>
          <p:nvPr>
            <p:ph idx="1"/>
          </p:nvPr>
        </p:nvSpPr>
        <p:spPr/>
        <p:txBody>
          <a:bodyPr/>
          <a:lstStyle/>
          <a:p>
            <a:pPr marL="0" indent="0">
              <a:buNone/>
            </a:pPr>
            <a:r>
              <a:rPr lang="zh-TW" altLang="en-US" dirty="0"/>
              <a:t>針對網通設備 </a:t>
            </a:r>
            <a:r>
              <a:rPr lang="en-US" altLang="zh-TW" dirty="0"/>
              <a:t>(</a:t>
            </a:r>
            <a:r>
              <a:rPr lang="zh-TW" altLang="en-US" dirty="0"/>
              <a:t>如：</a:t>
            </a:r>
            <a:r>
              <a:rPr lang="en-US" altLang="zh-TW" dirty="0"/>
              <a:t>Juniper Firewall</a:t>
            </a:r>
            <a:r>
              <a:rPr lang="zh-TW" altLang="en-US" dirty="0"/>
              <a:t>、</a:t>
            </a:r>
            <a:r>
              <a:rPr lang="en-US" altLang="zh-TW" dirty="0"/>
              <a:t>Fortinet Fortigate</a:t>
            </a:r>
            <a:r>
              <a:rPr lang="zh-TW" altLang="en-US" dirty="0"/>
              <a:t>、無線 網路</a:t>
            </a:r>
            <a:r>
              <a:rPr lang="en-US" altLang="zh-TW" dirty="0"/>
              <a:t>)</a:t>
            </a:r>
          </a:p>
          <a:p>
            <a:pPr marL="0" indent="0">
              <a:buNone/>
            </a:pPr>
            <a:r>
              <a:rPr lang="zh-TW" altLang="en-US" dirty="0"/>
              <a:t>之</a:t>
            </a:r>
            <a:r>
              <a:rPr lang="zh-TW" altLang="en-US" b="1" dirty="0">
                <a:solidFill>
                  <a:srgbClr val="FF0000"/>
                </a:solidFill>
                <a:effectLst>
                  <a:outerShdw blurRad="38100" dist="38100" dir="2700000" algn="tl">
                    <a:srgbClr val="000000">
                      <a:alpha val="43137"/>
                    </a:srgbClr>
                  </a:outerShdw>
                </a:effectLst>
              </a:rPr>
              <a:t>組態設定安全檢測</a:t>
            </a:r>
            <a:r>
              <a:rPr lang="zh-TW" altLang="en-US" dirty="0"/>
              <a:t>，依行政院國家資通安全會報技術服務中心，</a:t>
            </a:r>
            <a:endParaRPr lang="en-US" altLang="zh-TW" dirty="0"/>
          </a:p>
          <a:p>
            <a:pPr marL="0" indent="0">
              <a:buNone/>
            </a:pPr>
            <a:r>
              <a:rPr lang="zh-TW" altLang="en-US" dirty="0"/>
              <a:t>官方網站「政府組態基準」專區所公布安全性檢視之</a:t>
            </a:r>
            <a:r>
              <a:rPr lang="zh-TW" altLang="en-US" b="1" dirty="0">
                <a:solidFill>
                  <a:srgbClr val="FF0000"/>
                </a:solidFill>
                <a:effectLst>
                  <a:outerShdw blurRad="38100" dist="38100" dir="2700000" algn="tl">
                    <a:srgbClr val="000000">
                      <a:alpha val="43137"/>
                    </a:srgbClr>
                  </a:outerShdw>
                </a:effectLst>
              </a:rPr>
              <a:t>內容為主</a:t>
            </a:r>
            <a:r>
              <a:rPr lang="zh-TW" altLang="en-US" dirty="0"/>
              <a:t>，以</a:t>
            </a:r>
            <a:endParaRPr lang="en-US" altLang="zh-TW" dirty="0"/>
          </a:p>
          <a:p>
            <a:pPr marL="0" indent="0">
              <a:buNone/>
            </a:pPr>
            <a:r>
              <a:rPr lang="zh-TW" altLang="en-US" dirty="0"/>
              <a:t>確認機關對於組態設定之</a:t>
            </a:r>
            <a:r>
              <a:rPr lang="zh-TW" altLang="en-US" b="1" dirty="0">
                <a:solidFill>
                  <a:srgbClr val="FF0000"/>
                </a:solidFill>
                <a:effectLst>
                  <a:outerShdw blurRad="38100" dist="38100" dir="2700000" algn="tl">
                    <a:srgbClr val="000000">
                      <a:alpha val="43137"/>
                    </a:srgbClr>
                  </a:outerShdw>
                </a:effectLst>
              </a:rPr>
              <a:t>落實情形</a:t>
            </a:r>
            <a:r>
              <a:rPr lang="zh-TW" altLang="en-US" dirty="0"/>
              <a:t>。參考網址為 </a:t>
            </a:r>
            <a:endParaRPr lang="en-US" altLang="zh-TW" dirty="0"/>
          </a:p>
          <a:p>
            <a:pPr marL="0" indent="0">
              <a:buNone/>
            </a:pPr>
            <a:r>
              <a:rPr lang="en-US" altLang="zh-TW" dirty="0"/>
              <a:t>https://www.nccst.nat.gov.tw/GCB </a:t>
            </a:r>
            <a:endParaRPr lang="zh-TW" altLang="en-US" dirty="0"/>
          </a:p>
        </p:txBody>
      </p:sp>
    </p:spTree>
    <p:extLst>
      <p:ext uri="{BB962C8B-B14F-4D97-AF65-F5344CB8AC3E}">
        <p14:creationId xmlns:p14="http://schemas.microsoft.com/office/powerpoint/2010/main" val="754585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D91813-3534-474D-AD33-9F0B076F6413}"/>
              </a:ext>
            </a:extLst>
          </p:cNvPr>
          <p:cNvSpPr>
            <a:spLocks noGrp="1"/>
          </p:cNvSpPr>
          <p:nvPr>
            <p:ph type="title"/>
          </p:nvPr>
        </p:nvSpPr>
        <p:spPr/>
        <p:txBody>
          <a:bodyPr/>
          <a:lstStyle/>
          <a:p>
            <a:r>
              <a:rPr lang="zh-TW" altLang="en-US" dirty="0"/>
              <a:t>應用程式伺服主機組態設定檢視</a:t>
            </a:r>
          </a:p>
        </p:txBody>
      </p:sp>
      <p:sp>
        <p:nvSpPr>
          <p:cNvPr id="3" name="內容版面配置區 2">
            <a:extLst>
              <a:ext uri="{FF2B5EF4-FFF2-40B4-BE49-F238E27FC236}">
                <a16:creationId xmlns:a16="http://schemas.microsoft.com/office/drawing/2014/main" id="{7B042B05-6D5C-40F2-891C-1E24A8373FF6}"/>
              </a:ext>
            </a:extLst>
          </p:cNvPr>
          <p:cNvSpPr>
            <a:spLocks noGrp="1"/>
          </p:cNvSpPr>
          <p:nvPr>
            <p:ph idx="1"/>
          </p:nvPr>
        </p:nvSpPr>
        <p:spPr/>
        <p:txBody>
          <a:bodyPr/>
          <a:lstStyle/>
          <a:p>
            <a:pPr marL="0" indent="0">
              <a:buNone/>
            </a:pPr>
            <a:r>
              <a:rPr lang="zh-TW" altLang="en-US" dirty="0"/>
              <a:t>針對應用程式</a:t>
            </a:r>
            <a:r>
              <a:rPr lang="en-US" altLang="zh-TW" dirty="0"/>
              <a:t>(</a:t>
            </a:r>
            <a:r>
              <a:rPr lang="zh-TW" altLang="en-US" dirty="0"/>
              <a:t>如：</a:t>
            </a:r>
            <a:r>
              <a:rPr lang="en-US" altLang="zh-TW" dirty="0"/>
              <a:t>Exchange Server2013) </a:t>
            </a:r>
            <a:r>
              <a:rPr lang="zh-TW" altLang="en-US" dirty="0"/>
              <a:t>之組態</a:t>
            </a:r>
            <a:r>
              <a:rPr lang="zh-TW" altLang="en-US" b="1" dirty="0">
                <a:solidFill>
                  <a:srgbClr val="FF0000"/>
                </a:solidFill>
                <a:effectLst>
                  <a:outerShdw blurRad="38100" dist="38100" dir="2700000" algn="tl">
                    <a:srgbClr val="000000">
                      <a:alpha val="43137"/>
                    </a:srgbClr>
                  </a:outerShdw>
                </a:effectLst>
              </a:rPr>
              <a:t>設定安全檢測</a:t>
            </a:r>
            <a:r>
              <a:rPr lang="zh-TW" altLang="en-US" dirty="0"/>
              <a:t>，</a:t>
            </a:r>
            <a:endParaRPr lang="en-US" altLang="zh-TW" dirty="0"/>
          </a:p>
          <a:p>
            <a:pPr marL="0" indent="0">
              <a:buNone/>
            </a:pPr>
            <a:r>
              <a:rPr lang="zh-TW" altLang="en-US" dirty="0"/>
              <a:t>依行政院國家資通安全會報技術服務中心，</a:t>
            </a:r>
            <a:endParaRPr lang="en-US" altLang="zh-TW" dirty="0"/>
          </a:p>
          <a:p>
            <a:pPr marL="0" indent="0">
              <a:buNone/>
            </a:pPr>
            <a:r>
              <a:rPr lang="zh-TW" altLang="en-US" dirty="0"/>
              <a:t>官方網站「政府組態基準」專區所</a:t>
            </a:r>
            <a:r>
              <a:rPr lang="zh-TW" altLang="en-US" b="1" dirty="0">
                <a:solidFill>
                  <a:srgbClr val="FF0000"/>
                </a:solidFill>
                <a:effectLst>
                  <a:outerShdw blurRad="38100" dist="38100" dir="2700000" algn="tl">
                    <a:srgbClr val="000000">
                      <a:alpha val="43137"/>
                    </a:srgbClr>
                  </a:outerShdw>
                </a:effectLst>
              </a:rPr>
              <a:t>公布</a:t>
            </a:r>
            <a:r>
              <a:rPr lang="zh-TW" altLang="en-US" dirty="0"/>
              <a:t>安全性檢視之內容為主，</a:t>
            </a:r>
            <a:endParaRPr lang="en-US" altLang="zh-TW" dirty="0"/>
          </a:p>
          <a:p>
            <a:pPr marL="0" indent="0">
              <a:buNone/>
            </a:pPr>
            <a:r>
              <a:rPr lang="zh-TW" altLang="en-US" dirty="0"/>
              <a:t>以確認機關對於組態設定之落實情形。參考網址為 </a:t>
            </a:r>
            <a:endParaRPr lang="en-US" altLang="zh-TW" dirty="0"/>
          </a:p>
          <a:p>
            <a:pPr marL="0" indent="0">
              <a:buNone/>
            </a:pPr>
            <a:r>
              <a:rPr lang="en-US" altLang="zh-TW" dirty="0"/>
              <a:t>https://www.nccst.nat.gov.tw/GCB</a:t>
            </a:r>
            <a:endParaRPr lang="zh-TW" altLang="en-US" dirty="0"/>
          </a:p>
        </p:txBody>
      </p:sp>
    </p:spTree>
    <p:extLst>
      <p:ext uri="{BB962C8B-B14F-4D97-AF65-F5344CB8AC3E}">
        <p14:creationId xmlns:p14="http://schemas.microsoft.com/office/powerpoint/2010/main" val="2958970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B62907-3C7B-4276-9E5F-2E8AA4AC3A00}"/>
              </a:ext>
            </a:extLst>
          </p:cNvPr>
          <p:cNvSpPr>
            <a:spLocks noGrp="1"/>
          </p:cNvSpPr>
          <p:nvPr>
            <p:ph type="title"/>
          </p:nvPr>
        </p:nvSpPr>
        <p:spPr/>
        <p:txBody>
          <a:bodyPr/>
          <a:lstStyle/>
          <a:p>
            <a:r>
              <a:rPr lang="zh-TW" altLang="en-US" dirty="0"/>
              <a:t>目錄伺服器組態設定檢視</a:t>
            </a:r>
          </a:p>
        </p:txBody>
      </p:sp>
      <p:sp>
        <p:nvSpPr>
          <p:cNvPr id="3" name="內容版面配置區 2">
            <a:extLst>
              <a:ext uri="{FF2B5EF4-FFF2-40B4-BE49-F238E27FC236}">
                <a16:creationId xmlns:a16="http://schemas.microsoft.com/office/drawing/2014/main" id="{E41E37E5-732F-4272-B17B-E2FAD8BF5D96}"/>
              </a:ext>
            </a:extLst>
          </p:cNvPr>
          <p:cNvSpPr>
            <a:spLocks noGrp="1"/>
          </p:cNvSpPr>
          <p:nvPr>
            <p:ph idx="1"/>
          </p:nvPr>
        </p:nvSpPr>
        <p:spPr/>
        <p:txBody>
          <a:bodyPr/>
          <a:lstStyle/>
          <a:p>
            <a:pPr marL="0" indent="0">
              <a:buNone/>
            </a:pPr>
            <a:r>
              <a:rPr lang="zh-TW" altLang="en-US" dirty="0"/>
              <a:t>針對 </a:t>
            </a:r>
            <a:r>
              <a:rPr lang="en-US" altLang="zh-TW" b="1" dirty="0">
                <a:solidFill>
                  <a:srgbClr val="FF0000"/>
                </a:solidFill>
                <a:effectLst>
                  <a:outerShdw blurRad="38100" dist="38100" dir="2700000" algn="tl">
                    <a:srgbClr val="000000">
                      <a:alpha val="43137"/>
                    </a:srgbClr>
                  </a:outerShdw>
                </a:effectLst>
              </a:rPr>
              <a:t>AD </a:t>
            </a:r>
            <a:r>
              <a:rPr lang="zh-TW" altLang="en-US" b="1" dirty="0">
                <a:solidFill>
                  <a:srgbClr val="FF0000"/>
                </a:solidFill>
                <a:effectLst>
                  <a:outerShdw blurRad="38100" dist="38100" dir="2700000" algn="tl">
                    <a:srgbClr val="000000">
                      <a:alpha val="43137"/>
                    </a:srgbClr>
                  </a:outerShdw>
                </a:effectLst>
              </a:rPr>
              <a:t>伺服器組態設定</a:t>
            </a:r>
            <a:r>
              <a:rPr lang="en-US" altLang="zh-TW" dirty="0"/>
              <a:t>(</a:t>
            </a:r>
            <a:r>
              <a:rPr lang="zh-TW" altLang="en-US" dirty="0"/>
              <a:t>如 </a:t>
            </a:r>
            <a:r>
              <a:rPr lang="en-US" altLang="zh-TW" dirty="0"/>
              <a:t>MSAD)</a:t>
            </a:r>
            <a:r>
              <a:rPr lang="zh-TW" altLang="en-US" dirty="0"/>
              <a:t>，</a:t>
            </a:r>
            <a:endParaRPr lang="en-US" altLang="zh-TW" dirty="0"/>
          </a:p>
          <a:p>
            <a:pPr marL="0" indent="0">
              <a:buNone/>
            </a:pPr>
            <a:r>
              <a:rPr lang="zh-TW" altLang="en-US" dirty="0"/>
              <a:t>依行政院國家資通安全會報 技術服務中心，</a:t>
            </a:r>
            <a:endParaRPr lang="en-US" altLang="zh-TW" dirty="0"/>
          </a:p>
          <a:p>
            <a:pPr marL="0" indent="0">
              <a:buNone/>
            </a:pPr>
            <a:r>
              <a:rPr lang="zh-TW" altLang="en-US" dirty="0"/>
              <a:t>官方網站「政府組態基準」專區所</a:t>
            </a:r>
            <a:r>
              <a:rPr lang="zh-TW" altLang="en-US" b="1" dirty="0">
                <a:solidFill>
                  <a:srgbClr val="FF0000"/>
                </a:solidFill>
                <a:effectLst>
                  <a:outerShdw blurRad="38100" dist="38100" dir="2700000" algn="tl">
                    <a:srgbClr val="000000">
                      <a:alpha val="43137"/>
                    </a:srgbClr>
                  </a:outerShdw>
                </a:effectLst>
              </a:rPr>
              <a:t>公布</a:t>
            </a:r>
            <a:r>
              <a:rPr lang="zh-TW" altLang="en-US" dirty="0"/>
              <a:t>安全性檢視之內容為主，</a:t>
            </a:r>
            <a:endParaRPr lang="en-US" altLang="zh-TW" dirty="0"/>
          </a:p>
          <a:p>
            <a:pPr marL="0" indent="0">
              <a:buNone/>
            </a:pPr>
            <a:r>
              <a:rPr lang="zh-TW" altLang="en-US" dirty="0"/>
              <a:t>以確認機關對於組態設定之落實情形。參考網址為 </a:t>
            </a:r>
            <a:endParaRPr lang="en-US" altLang="zh-TW" dirty="0"/>
          </a:p>
          <a:p>
            <a:pPr marL="0" indent="0">
              <a:buNone/>
            </a:pPr>
            <a:r>
              <a:rPr lang="en-US" altLang="zh-TW" dirty="0"/>
              <a:t>https://www.nccst.nat.gov.tw/GCB</a:t>
            </a:r>
            <a:endParaRPr lang="zh-TW" altLang="en-US" dirty="0"/>
          </a:p>
        </p:txBody>
      </p:sp>
    </p:spTree>
    <p:extLst>
      <p:ext uri="{BB962C8B-B14F-4D97-AF65-F5344CB8AC3E}">
        <p14:creationId xmlns:p14="http://schemas.microsoft.com/office/powerpoint/2010/main" val="375913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F9BC5A-B364-49BB-8E62-794A1CAFC36E}"/>
              </a:ext>
            </a:extLst>
          </p:cNvPr>
          <p:cNvSpPr>
            <a:spLocks noGrp="1"/>
          </p:cNvSpPr>
          <p:nvPr>
            <p:ph type="title"/>
          </p:nvPr>
        </p:nvSpPr>
        <p:spPr>
          <a:xfrm>
            <a:off x="310217" y="398681"/>
            <a:ext cx="4177893" cy="1325563"/>
          </a:xfrm>
        </p:spPr>
        <p:txBody>
          <a:bodyPr/>
          <a:lstStyle/>
          <a:p>
            <a:r>
              <a:rPr lang="zh-TW" altLang="en-US" dirty="0"/>
              <a:t>防火牆連線設定</a:t>
            </a:r>
          </a:p>
        </p:txBody>
      </p:sp>
      <p:sp>
        <p:nvSpPr>
          <p:cNvPr id="3" name="內容版面配置區 2">
            <a:extLst>
              <a:ext uri="{FF2B5EF4-FFF2-40B4-BE49-F238E27FC236}">
                <a16:creationId xmlns:a16="http://schemas.microsoft.com/office/drawing/2014/main" id="{0815DB1D-7AF8-45A8-AD4C-2FFAEABC0489}"/>
              </a:ext>
            </a:extLst>
          </p:cNvPr>
          <p:cNvSpPr>
            <a:spLocks noGrp="1"/>
          </p:cNvSpPr>
          <p:nvPr>
            <p:ph idx="1"/>
          </p:nvPr>
        </p:nvSpPr>
        <p:spPr>
          <a:xfrm>
            <a:off x="310217" y="1724244"/>
            <a:ext cx="11571565" cy="4351338"/>
          </a:xfrm>
        </p:spPr>
        <p:txBody>
          <a:bodyPr/>
          <a:lstStyle/>
          <a:p>
            <a:pPr marL="0" indent="0">
              <a:buNone/>
            </a:pPr>
            <a:r>
              <a:rPr lang="zh-TW" altLang="en-US" dirty="0"/>
              <a:t>若</a:t>
            </a:r>
            <a:r>
              <a:rPr lang="zh-TW" altLang="en-US" b="1" dirty="0">
                <a:solidFill>
                  <a:srgbClr val="FF0000"/>
                </a:solidFill>
                <a:effectLst>
                  <a:outerShdw blurRad="38100" dist="38100" dir="2700000" algn="tl">
                    <a:srgbClr val="000000">
                      <a:alpha val="43137"/>
                    </a:srgbClr>
                  </a:outerShdw>
                </a:effectLst>
              </a:rPr>
              <a:t>無</a:t>
            </a:r>
            <a:r>
              <a:rPr lang="en-US" altLang="zh-TW" b="1" dirty="0">
                <a:solidFill>
                  <a:srgbClr val="FF0000"/>
                </a:solidFill>
                <a:effectLst>
                  <a:outerShdw blurRad="38100" dist="38100" dir="2700000" algn="tl">
                    <a:srgbClr val="000000">
                      <a:alpha val="43137"/>
                    </a:srgbClr>
                  </a:outerShdw>
                </a:effectLst>
              </a:rPr>
              <a:t>AD</a:t>
            </a:r>
            <a:r>
              <a:rPr lang="zh-TW" altLang="en-US" b="1" dirty="0">
                <a:solidFill>
                  <a:srgbClr val="FF0000"/>
                </a:solidFill>
                <a:effectLst>
                  <a:outerShdw blurRad="38100" dist="38100" dir="2700000" algn="tl">
                    <a:srgbClr val="000000">
                      <a:alpha val="43137"/>
                    </a:srgbClr>
                  </a:outerShdw>
                </a:effectLst>
              </a:rPr>
              <a:t>伺服器</a:t>
            </a:r>
            <a:r>
              <a:rPr lang="zh-TW" altLang="en-US" dirty="0"/>
              <a:t>，可以其他組態設定檢視項目</a:t>
            </a:r>
            <a:r>
              <a:rPr lang="zh-TW" altLang="en-US" b="1" dirty="0">
                <a:solidFill>
                  <a:srgbClr val="FF0000"/>
                </a:solidFill>
                <a:effectLst>
                  <a:outerShdw blurRad="38100" dist="38100" dir="2700000" algn="tl">
                    <a:srgbClr val="000000">
                      <a:alpha val="43137"/>
                    </a:srgbClr>
                  </a:outerShdw>
                </a:effectLst>
              </a:rPr>
              <a:t>替代</a:t>
            </a:r>
            <a:endParaRPr lang="en-US" altLang="zh-TW" b="1" dirty="0">
              <a:solidFill>
                <a:srgbClr val="FF0000"/>
              </a:solidFill>
              <a:effectLst>
                <a:outerShdw blurRad="38100" dist="38100" dir="2700000" algn="tl">
                  <a:srgbClr val="000000">
                    <a:alpha val="43137"/>
                  </a:srgbClr>
                </a:outerShdw>
              </a:effectLst>
            </a:endParaRPr>
          </a:p>
          <a:p>
            <a:pPr marL="0" indent="0">
              <a:buNone/>
            </a:pPr>
            <a:r>
              <a:rPr lang="zh-TW" altLang="en-US" dirty="0"/>
              <a:t>檢視防火牆的連線設定規則</a:t>
            </a:r>
            <a:r>
              <a:rPr lang="en-US" altLang="zh-TW" dirty="0"/>
              <a:t>(</a:t>
            </a:r>
            <a:r>
              <a:rPr lang="zh-TW" altLang="en-US" dirty="0"/>
              <a:t>如外網對內網、內網對外網、內網對內網</a:t>
            </a:r>
            <a:r>
              <a:rPr lang="en-US" altLang="zh-TW" dirty="0"/>
              <a:t>)</a:t>
            </a:r>
          </a:p>
          <a:p>
            <a:pPr marL="0" indent="0">
              <a:buNone/>
            </a:pPr>
            <a:r>
              <a:rPr lang="zh-TW" altLang="en-US" dirty="0"/>
              <a:t>是否有</a:t>
            </a:r>
            <a:r>
              <a:rPr lang="zh-TW" altLang="en-US" b="1" dirty="0">
                <a:solidFill>
                  <a:srgbClr val="FF0000"/>
                </a:solidFill>
                <a:effectLst>
                  <a:outerShdw blurRad="38100" dist="38100" dir="2700000" algn="tl">
                    <a:srgbClr val="000000">
                      <a:alpha val="43137"/>
                    </a:srgbClr>
                  </a:outerShdw>
                </a:effectLst>
              </a:rPr>
              <a:t>安全性弱點</a:t>
            </a:r>
            <a:r>
              <a:rPr lang="zh-TW" altLang="en-US" dirty="0"/>
              <a:t>，確認</a:t>
            </a:r>
            <a:r>
              <a:rPr lang="zh-TW" altLang="en-US" b="1" dirty="0">
                <a:solidFill>
                  <a:srgbClr val="FF0000"/>
                </a:solidFill>
                <a:effectLst>
                  <a:outerShdw blurRad="38100" dist="38100" dir="2700000" algn="tl">
                    <a:srgbClr val="000000">
                      <a:alpha val="43137"/>
                    </a:srgbClr>
                  </a:outerShdw>
                </a:effectLst>
              </a:rPr>
              <a:t>來源與目的 </a:t>
            </a:r>
            <a:r>
              <a:rPr lang="en-US" altLang="zh-TW" b="1" dirty="0">
                <a:solidFill>
                  <a:srgbClr val="FF0000"/>
                </a:solidFill>
                <a:effectLst>
                  <a:outerShdw blurRad="38100" dist="38100" dir="2700000" algn="tl">
                    <a:srgbClr val="000000">
                      <a:alpha val="43137"/>
                    </a:srgbClr>
                  </a:outerShdw>
                </a:effectLst>
              </a:rPr>
              <a:t>IP </a:t>
            </a:r>
            <a:r>
              <a:rPr lang="zh-TW" altLang="en-US" dirty="0"/>
              <a:t>與</a:t>
            </a:r>
            <a:r>
              <a:rPr lang="zh-TW" altLang="en-US" b="1" dirty="0">
                <a:solidFill>
                  <a:srgbClr val="FF0000"/>
                </a:solidFill>
                <a:effectLst>
                  <a:outerShdw blurRad="38100" dist="38100" dir="2700000" algn="tl">
                    <a:srgbClr val="000000">
                      <a:alpha val="43137"/>
                    </a:srgbClr>
                  </a:outerShdw>
                </a:effectLst>
              </a:rPr>
              <a:t>通訊埠</a:t>
            </a:r>
            <a:r>
              <a:rPr lang="zh-TW" altLang="en-US" dirty="0"/>
              <a:t>連通的</a:t>
            </a:r>
            <a:r>
              <a:rPr lang="zh-TW" altLang="en-US" b="1" dirty="0">
                <a:solidFill>
                  <a:srgbClr val="FF0000"/>
                </a:solidFill>
                <a:effectLst>
                  <a:outerShdw blurRad="38100" dist="38100" dir="2700000" algn="tl">
                    <a:srgbClr val="000000">
                      <a:alpha val="43137"/>
                    </a:srgbClr>
                  </a:outerShdw>
                </a:effectLst>
              </a:rPr>
              <a:t>適當性</a:t>
            </a:r>
            <a:r>
              <a:rPr lang="zh-TW" altLang="en-US" dirty="0"/>
              <a:t>。</a:t>
            </a:r>
            <a:endParaRPr lang="en-US" altLang="zh-TW" dirty="0"/>
          </a:p>
          <a:p>
            <a:pPr marL="0" indent="0">
              <a:buNone/>
            </a:pPr>
            <a:r>
              <a:rPr lang="en-US" altLang="zh-TW" dirty="0"/>
              <a:t>(</a:t>
            </a:r>
            <a:r>
              <a:rPr lang="zh-TW" altLang="en-US" dirty="0"/>
              <a:t>包含設置「</a:t>
            </a:r>
            <a:r>
              <a:rPr lang="en-US" altLang="zh-TW" dirty="0"/>
              <a:t>Permit All/Any</a:t>
            </a:r>
            <a:r>
              <a:rPr lang="zh-TW" altLang="en-US" dirty="0"/>
              <a:t>」與「</a:t>
            </a:r>
            <a:r>
              <a:rPr lang="en-US" altLang="zh-TW" dirty="0"/>
              <a:t>Deny All/Any</a:t>
            </a:r>
            <a:r>
              <a:rPr lang="zh-TW" altLang="en-US" dirty="0"/>
              <a:t>」等</a:t>
            </a:r>
            <a:r>
              <a:rPr lang="en-US" altLang="zh-TW" dirty="0"/>
              <a:t>2</a:t>
            </a:r>
            <a:r>
              <a:rPr lang="zh-TW" altLang="en-US" dirty="0"/>
              <a:t>項防火牆檢測規則確認</a:t>
            </a:r>
            <a:r>
              <a:rPr lang="en-US" altLang="zh-TW" dirty="0"/>
              <a:t>)</a:t>
            </a:r>
            <a:endParaRPr lang="zh-TW" altLang="en-US" dirty="0"/>
          </a:p>
        </p:txBody>
      </p:sp>
    </p:spTree>
    <p:extLst>
      <p:ext uri="{BB962C8B-B14F-4D97-AF65-F5344CB8AC3E}">
        <p14:creationId xmlns:p14="http://schemas.microsoft.com/office/powerpoint/2010/main" val="213144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88C084-C677-4E16-A921-23D8CB974D9C}"/>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C66D4CEF-155F-4C2C-B3B3-4398995701BC}"/>
              </a:ext>
            </a:extLst>
          </p:cNvPr>
          <p:cNvSpPr>
            <a:spLocks noGrp="1"/>
          </p:cNvSpPr>
          <p:nvPr>
            <p:ph type="title"/>
          </p:nvPr>
        </p:nvSpPr>
        <p:spPr>
          <a:xfrm>
            <a:off x="4282955" y="2766218"/>
            <a:ext cx="3626089" cy="1325563"/>
          </a:xfrm>
        </p:spPr>
        <p:txBody>
          <a:bodyPr/>
          <a:lstStyle/>
          <a:p>
            <a:r>
              <a:rPr lang="en-US" altLang="zh-TW" dirty="0">
                <a:solidFill>
                  <a:schemeClr val="bg1"/>
                </a:solidFill>
              </a:rPr>
              <a:t>SOC </a:t>
            </a:r>
            <a:r>
              <a:rPr lang="zh-TW" altLang="en-US" dirty="0">
                <a:solidFill>
                  <a:schemeClr val="bg1"/>
                </a:solidFill>
              </a:rPr>
              <a:t>監控服務</a:t>
            </a:r>
          </a:p>
        </p:txBody>
      </p:sp>
    </p:spTree>
    <p:extLst>
      <p:ext uri="{BB962C8B-B14F-4D97-AF65-F5344CB8AC3E}">
        <p14:creationId xmlns:p14="http://schemas.microsoft.com/office/powerpoint/2010/main" val="282719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6451721-E5F5-4590-8163-E6B646097F63}"/>
              </a:ext>
            </a:extLst>
          </p:cNvPr>
          <p:cNvSpPr/>
          <p:nvPr/>
        </p:nvSpPr>
        <p:spPr>
          <a:xfrm>
            <a:off x="1275127" y="0"/>
            <a:ext cx="805343"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56D2DD5-16B0-406B-8EF1-983A8EB6EAC5}"/>
              </a:ext>
            </a:extLst>
          </p:cNvPr>
          <p:cNvSpPr/>
          <p:nvPr/>
        </p:nvSpPr>
        <p:spPr>
          <a:xfrm>
            <a:off x="0" y="4479721"/>
            <a:ext cx="12192000" cy="12751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dirty="0">
                <a:solidFill>
                  <a:schemeClr val="tx1"/>
                </a:solidFill>
              </a:rPr>
              <a:t>SOC </a:t>
            </a:r>
            <a:r>
              <a:rPr lang="zh-TW" altLang="en-US" sz="3600" dirty="0">
                <a:solidFill>
                  <a:schemeClr val="tx1"/>
                </a:solidFill>
              </a:rPr>
              <a:t>監控服務</a:t>
            </a:r>
            <a:r>
              <a:rPr lang="en-US" altLang="zh-TW" sz="3600" dirty="0">
                <a:solidFill>
                  <a:schemeClr val="tx1"/>
                </a:solidFill>
              </a:rPr>
              <a:t>-</a:t>
            </a:r>
            <a:r>
              <a:rPr lang="zh-TW" altLang="en-US" sz="3600" dirty="0">
                <a:solidFill>
                  <a:schemeClr val="tx1"/>
                </a:solidFill>
              </a:rPr>
              <a:t>低流量</a:t>
            </a:r>
          </a:p>
        </p:txBody>
      </p:sp>
    </p:spTree>
    <p:extLst>
      <p:ext uri="{BB962C8B-B14F-4D97-AF65-F5344CB8AC3E}">
        <p14:creationId xmlns:p14="http://schemas.microsoft.com/office/powerpoint/2010/main" val="324997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093DD69-EC6B-45DC-9B5E-5486FADCEEA9}"/>
              </a:ext>
            </a:extLst>
          </p:cNvPr>
          <p:cNvSpPr>
            <a:spLocks noGrp="1"/>
          </p:cNvSpPr>
          <p:nvPr>
            <p:ph idx="1"/>
          </p:nvPr>
        </p:nvSpPr>
        <p:spPr>
          <a:xfrm>
            <a:off x="838200" y="1253331"/>
            <a:ext cx="10515600" cy="4351338"/>
          </a:xfrm>
        </p:spPr>
        <p:txBody>
          <a:bodyPr/>
          <a:lstStyle/>
          <a:p>
            <a:pPr marL="0" indent="0">
              <a:buNone/>
            </a:pPr>
            <a:r>
              <a:rPr lang="en-US" altLang="zh-TW" dirty="0"/>
              <a:t>SOC</a:t>
            </a:r>
            <a:r>
              <a:rPr lang="zh-TW" altLang="en-US" dirty="0"/>
              <a:t>監控服務</a:t>
            </a:r>
            <a:r>
              <a:rPr lang="zh-TW" altLang="en-US" b="1" dirty="0">
                <a:solidFill>
                  <a:srgbClr val="FF0000"/>
                </a:solidFill>
                <a:effectLst>
                  <a:outerShdw blurRad="38100" dist="38100" dir="2700000" algn="tl">
                    <a:srgbClr val="000000">
                      <a:alpha val="43137"/>
                    </a:srgbClr>
                  </a:outerShdw>
                </a:effectLst>
              </a:rPr>
              <a:t>提供</a:t>
            </a:r>
            <a:r>
              <a:rPr lang="zh-TW" altLang="en-US" dirty="0"/>
              <a:t>防毒軟體、網路防火牆、應用程式防火牆、</a:t>
            </a:r>
            <a:endParaRPr lang="en-US" altLang="zh-TW" dirty="0"/>
          </a:p>
          <a:p>
            <a:pPr marL="0" indent="0">
              <a:buNone/>
            </a:pPr>
            <a:r>
              <a:rPr lang="en-US" altLang="zh-TW" dirty="0"/>
              <a:t>APT</a:t>
            </a:r>
            <a:r>
              <a:rPr lang="zh-TW" altLang="en-US" dirty="0"/>
              <a:t>防護機制、電子郵件過濾機制及</a:t>
            </a:r>
            <a:r>
              <a:rPr lang="en-US" altLang="zh-TW" dirty="0"/>
              <a:t>IDS/IPS</a:t>
            </a:r>
            <a:r>
              <a:rPr lang="zh-TW" altLang="en-US" dirty="0"/>
              <a:t>等資安事件監控及分析統計報表。</a:t>
            </a:r>
            <a:endParaRPr lang="en-US" altLang="zh-TW" dirty="0"/>
          </a:p>
          <a:p>
            <a:pPr marL="0" indent="0">
              <a:buNone/>
            </a:pPr>
            <a:r>
              <a:rPr lang="zh-TW" altLang="en-US" b="1" dirty="0">
                <a:solidFill>
                  <a:srgbClr val="FF0000"/>
                </a:solidFill>
                <a:effectLst>
                  <a:outerShdw blurRad="38100" dist="38100" dir="2700000" algn="tl">
                    <a:srgbClr val="000000">
                      <a:alpha val="43137"/>
                    </a:srgbClr>
                  </a:outerShdw>
                </a:effectLst>
              </a:rPr>
              <a:t>透過</a:t>
            </a:r>
            <a:r>
              <a:rPr lang="zh-TW" altLang="en-US" dirty="0"/>
              <a:t>監控及分析，可將防毒軟體、網路防火牆、應用程式防火牆、</a:t>
            </a:r>
            <a:endParaRPr lang="en-US" altLang="zh-TW" dirty="0"/>
          </a:p>
          <a:p>
            <a:pPr marL="0" indent="0">
              <a:buNone/>
            </a:pPr>
            <a:r>
              <a:rPr lang="en-US" altLang="zh-TW" dirty="0"/>
              <a:t>APT</a:t>
            </a:r>
            <a:r>
              <a:rPr lang="zh-TW" altLang="en-US" dirty="0"/>
              <a:t>防護機制、電子郵件過濾機制及</a:t>
            </a:r>
            <a:r>
              <a:rPr lang="en-US" altLang="zh-TW" dirty="0"/>
              <a:t>IDS/IPS</a:t>
            </a:r>
            <a:r>
              <a:rPr lang="zh-TW" altLang="en-US" dirty="0"/>
              <a:t>等所</a:t>
            </a:r>
            <a:r>
              <a:rPr lang="zh-TW" altLang="en-US" b="1" dirty="0">
                <a:solidFill>
                  <a:srgbClr val="FF0000"/>
                </a:solidFill>
                <a:effectLst>
                  <a:outerShdw blurRad="38100" dist="38100" dir="2700000" algn="tl">
                    <a:srgbClr val="000000">
                      <a:alpha val="43137"/>
                    </a:srgbClr>
                  </a:outerShdw>
                </a:effectLst>
              </a:rPr>
              <a:t>產生的資安日誌</a:t>
            </a:r>
            <a:r>
              <a:rPr lang="zh-TW" altLang="en-US" dirty="0"/>
              <a:t>，</a:t>
            </a:r>
            <a:endParaRPr lang="en-US" altLang="zh-TW" dirty="0"/>
          </a:p>
          <a:p>
            <a:pPr marL="0" indent="0">
              <a:buNone/>
            </a:pPr>
            <a:r>
              <a:rPr lang="zh-TW" altLang="en-US" dirty="0"/>
              <a:t>以</a:t>
            </a:r>
            <a:r>
              <a:rPr lang="zh-TW" altLang="en-US" b="1" dirty="0">
                <a:solidFill>
                  <a:srgbClr val="FF0000"/>
                </a:solidFill>
                <a:effectLst>
                  <a:outerShdw blurRad="38100" dist="38100" dir="2700000" algn="tl">
                    <a:srgbClr val="000000">
                      <a:alpha val="43137"/>
                    </a:srgbClr>
                  </a:outerShdw>
                </a:effectLst>
              </a:rPr>
              <a:t>系統化方式</a:t>
            </a:r>
            <a:r>
              <a:rPr lang="zh-TW" altLang="en-US" dirty="0"/>
              <a:t>進行</a:t>
            </a:r>
            <a:r>
              <a:rPr lang="zh-TW" altLang="en-US" b="1" dirty="0">
                <a:solidFill>
                  <a:srgbClr val="FF0000"/>
                </a:solidFill>
                <a:effectLst>
                  <a:outerShdw blurRad="38100" dist="38100" dir="2700000" algn="tl">
                    <a:srgbClr val="000000">
                      <a:alpha val="43137"/>
                    </a:srgbClr>
                  </a:outerShdw>
                </a:effectLst>
              </a:rPr>
              <a:t>收集、關聯性分析</a:t>
            </a:r>
            <a:r>
              <a:rPr lang="zh-TW" altLang="en-US" dirty="0"/>
              <a:t>後，</a:t>
            </a:r>
            <a:r>
              <a:rPr lang="zh-TW" altLang="en-US" b="1" dirty="0">
                <a:solidFill>
                  <a:srgbClr val="FF0000"/>
                </a:solidFill>
                <a:effectLst>
                  <a:outerShdw blurRad="38100" dist="38100" dir="2700000" algn="tl">
                    <a:srgbClr val="000000">
                      <a:alpha val="43137"/>
                    </a:srgbClr>
                  </a:outerShdw>
                </a:effectLst>
              </a:rPr>
              <a:t>定期產生</a:t>
            </a:r>
            <a:r>
              <a:rPr lang="zh-TW" altLang="en-US" dirty="0"/>
              <a:t>報表，提供給</a:t>
            </a:r>
            <a:endParaRPr lang="en-US" altLang="zh-TW" dirty="0"/>
          </a:p>
          <a:p>
            <a:pPr marL="0" indent="0">
              <a:buNone/>
            </a:pPr>
            <a:r>
              <a:rPr lang="zh-TW" altLang="en-US" dirty="0"/>
              <a:t>客戶作為資訊安全的</a:t>
            </a:r>
            <a:r>
              <a:rPr lang="zh-TW" altLang="en-US" b="1" dirty="0">
                <a:solidFill>
                  <a:srgbClr val="FF0000"/>
                </a:solidFill>
                <a:effectLst>
                  <a:outerShdw blurRad="38100" dist="38100" dir="2700000" algn="tl">
                    <a:srgbClr val="000000">
                      <a:alpha val="43137"/>
                    </a:srgbClr>
                  </a:outerShdw>
                </a:effectLst>
              </a:rPr>
              <a:t>管理依據</a:t>
            </a:r>
            <a:r>
              <a:rPr lang="zh-TW" altLang="en-US" dirty="0"/>
              <a:t>。</a:t>
            </a:r>
          </a:p>
        </p:txBody>
      </p:sp>
    </p:spTree>
    <p:extLst>
      <p:ext uri="{BB962C8B-B14F-4D97-AF65-F5344CB8AC3E}">
        <p14:creationId xmlns:p14="http://schemas.microsoft.com/office/powerpoint/2010/main" val="178002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E781C1-F8DB-4941-B796-7B194F77BDF3}"/>
              </a:ext>
            </a:extLst>
          </p:cNvPr>
          <p:cNvSpPr>
            <a:spLocks noGrp="1"/>
          </p:cNvSpPr>
          <p:nvPr>
            <p:ph type="title"/>
          </p:nvPr>
        </p:nvSpPr>
        <p:spPr/>
        <p:txBody>
          <a:bodyPr/>
          <a:lstStyle/>
          <a:p>
            <a:r>
              <a:rPr lang="en-US" altLang="zh-TW" dirty="0"/>
              <a:t>agenda</a:t>
            </a:r>
            <a:endParaRPr lang="zh-TW" altLang="en-US" dirty="0"/>
          </a:p>
        </p:txBody>
      </p:sp>
      <p:sp>
        <p:nvSpPr>
          <p:cNvPr id="3" name="內容版面配置區 2">
            <a:extLst>
              <a:ext uri="{FF2B5EF4-FFF2-40B4-BE49-F238E27FC236}">
                <a16:creationId xmlns:a16="http://schemas.microsoft.com/office/drawing/2014/main" id="{D6C9470D-D08F-46F6-9CB2-94F09BB4456F}"/>
              </a:ext>
            </a:extLst>
          </p:cNvPr>
          <p:cNvSpPr>
            <a:spLocks noGrp="1"/>
          </p:cNvSpPr>
          <p:nvPr>
            <p:ph idx="1"/>
          </p:nvPr>
        </p:nvSpPr>
        <p:spPr/>
        <p:txBody>
          <a:bodyPr/>
          <a:lstStyle/>
          <a:p>
            <a:r>
              <a:rPr lang="zh-TW" altLang="en-US" dirty="0"/>
              <a:t>資安健診服務</a:t>
            </a:r>
            <a:endParaRPr lang="en-US" altLang="zh-TW" dirty="0"/>
          </a:p>
          <a:p>
            <a:r>
              <a:rPr lang="en-US" altLang="zh-TW" dirty="0"/>
              <a:t>SOC </a:t>
            </a:r>
            <a:r>
              <a:rPr lang="zh-TW" altLang="en-US" dirty="0"/>
              <a:t>監控服務</a:t>
            </a:r>
            <a:endParaRPr lang="en-US" altLang="zh-TW" dirty="0"/>
          </a:p>
          <a:p>
            <a:pPr marL="0" indent="0">
              <a:buNone/>
            </a:pPr>
            <a:r>
              <a:rPr lang="zh-TW" altLang="en-US" dirty="0"/>
              <a:t>  低      中       高</a:t>
            </a:r>
            <a:endParaRPr lang="en-US" altLang="zh-TW" dirty="0"/>
          </a:p>
          <a:p>
            <a:r>
              <a:rPr lang="zh-TW" altLang="en-US" dirty="0"/>
              <a:t>弱點掃描服務</a:t>
            </a:r>
            <a:endParaRPr lang="en-US" altLang="zh-TW" dirty="0"/>
          </a:p>
          <a:p>
            <a:r>
              <a:rPr lang="zh-TW" altLang="en-US" dirty="0"/>
              <a:t>滲透測試服務</a:t>
            </a:r>
            <a:endParaRPr lang="en-US" altLang="zh-TW" dirty="0"/>
          </a:p>
          <a:p>
            <a:r>
              <a:rPr lang="zh-TW" altLang="en-US" dirty="0"/>
              <a:t>社交工程郵件測試服務</a:t>
            </a:r>
            <a:endParaRPr lang="en-US" altLang="zh-TW" dirty="0"/>
          </a:p>
          <a:p>
            <a:r>
              <a:rPr lang="zh-TW" altLang="en-US" dirty="0"/>
              <a:t>防火牆服務</a:t>
            </a:r>
            <a:endParaRPr lang="en-US" altLang="zh-TW" dirty="0"/>
          </a:p>
          <a:p>
            <a:r>
              <a:rPr lang="zh-TW" altLang="en-US" dirty="0"/>
              <a:t>服務要求</a:t>
            </a:r>
          </a:p>
        </p:txBody>
      </p:sp>
    </p:spTree>
    <p:extLst>
      <p:ext uri="{BB962C8B-B14F-4D97-AF65-F5344CB8AC3E}">
        <p14:creationId xmlns:p14="http://schemas.microsoft.com/office/powerpoint/2010/main" val="1909576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29540D4-5EEE-4FD8-90B2-0B1CEAD32448}"/>
              </a:ext>
            </a:extLst>
          </p:cNvPr>
          <p:cNvSpPr>
            <a:spLocks noGrp="1"/>
          </p:cNvSpPr>
          <p:nvPr>
            <p:ph idx="1"/>
          </p:nvPr>
        </p:nvSpPr>
        <p:spPr>
          <a:xfrm>
            <a:off x="243280" y="226845"/>
            <a:ext cx="10515600" cy="1357742"/>
          </a:xfrm>
        </p:spPr>
        <p:txBody>
          <a:bodyPr>
            <a:normAutofit/>
          </a:bodyPr>
          <a:lstStyle/>
          <a:p>
            <a:pPr marL="0" indent="0">
              <a:buNone/>
            </a:pPr>
            <a:r>
              <a:rPr lang="zh-TW" altLang="en-US" sz="1600" dirty="0"/>
              <a:t>受監控的網路整體處理效能可達 </a:t>
            </a:r>
            <a:r>
              <a:rPr lang="en-US" altLang="zh-TW" sz="1600" dirty="0"/>
              <a:t>900 EPS(Event Per Second)</a:t>
            </a:r>
            <a:r>
              <a:rPr lang="zh-TW" altLang="en-US" sz="1600" dirty="0"/>
              <a:t>，</a:t>
            </a:r>
            <a:endParaRPr lang="en-US" altLang="zh-TW" sz="1600" dirty="0"/>
          </a:p>
          <a:p>
            <a:pPr marL="0" indent="0">
              <a:buNone/>
            </a:pPr>
            <a:r>
              <a:rPr lang="zh-TW" altLang="en-US" sz="1600" dirty="0"/>
              <a:t>為分析日誌種類，設備數量或以網路流量推算所得。</a:t>
            </a:r>
            <a:endParaRPr lang="en-US" altLang="zh-TW" sz="1600" dirty="0"/>
          </a:p>
          <a:p>
            <a:pPr marL="0" indent="0">
              <a:buNone/>
            </a:pPr>
            <a:r>
              <a:rPr lang="zh-TW" altLang="en-US" sz="1600" dirty="0"/>
              <a:t>機關訂購前可根據日誌種類</a:t>
            </a:r>
            <a:r>
              <a:rPr lang="en-US" altLang="zh-TW" sz="1600" dirty="0"/>
              <a:t>EPS</a:t>
            </a:r>
            <a:r>
              <a:rPr lang="zh-TW" altLang="en-US" sz="1600" dirty="0"/>
              <a:t>參考表，加總機關內擁有的資安設備 </a:t>
            </a:r>
            <a:r>
              <a:rPr lang="en-US" altLang="zh-TW" sz="1600" dirty="0"/>
              <a:t>EPS</a:t>
            </a:r>
            <a:r>
              <a:rPr lang="zh-TW" altLang="en-US" sz="1600" dirty="0"/>
              <a:t>，</a:t>
            </a:r>
            <a:endParaRPr lang="en-US" altLang="zh-TW" sz="1600" dirty="0"/>
          </a:p>
          <a:p>
            <a:pPr marL="0" indent="0">
              <a:buNone/>
            </a:pPr>
            <a:r>
              <a:rPr lang="zh-TW" altLang="en-US" sz="1600" dirty="0"/>
              <a:t>計算監控所需要的</a:t>
            </a:r>
            <a:r>
              <a:rPr lang="en-US" altLang="zh-TW" sz="1600" dirty="0"/>
              <a:t>EPS</a:t>
            </a:r>
            <a:r>
              <a:rPr lang="zh-TW" altLang="en-US" sz="1600" dirty="0"/>
              <a:t>總量。日誌種類 </a:t>
            </a:r>
            <a:r>
              <a:rPr lang="en-US" altLang="zh-TW" sz="1600" dirty="0"/>
              <a:t>EPS </a:t>
            </a:r>
            <a:r>
              <a:rPr lang="zh-TW" altLang="en-US" sz="1600" dirty="0"/>
              <a:t>參考表：</a:t>
            </a:r>
          </a:p>
        </p:txBody>
      </p:sp>
      <p:graphicFrame>
        <p:nvGraphicFramePr>
          <p:cNvPr id="6" name="表格 6">
            <a:extLst>
              <a:ext uri="{FF2B5EF4-FFF2-40B4-BE49-F238E27FC236}">
                <a16:creationId xmlns:a16="http://schemas.microsoft.com/office/drawing/2014/main" id="{BFF86B6A-6609-4090-82AF-1AA68434AE90}"/>
              </a:ext>
            </a:extLst>
          </p:cNvPr>
          <p:cNvGraphicFramePr>
            <a:graphicFrameLocks noGrp="1"/>
          </p:cNvGraphicFramePr>
          <p:nvPr>
            <p:extLst>
              <p:ext uri="{D42A27DB-BD31-4B8C-83A1-F6EECF244321}">
                <p14:modId xmlns:p14="http://schemas.microsoft.com/office/powerpoint/2010/main" val="3629707640"/>
              </p:ext>
            </p:extLst>
          </p:nvPr>
        </p:nvGraphicFramePr>
        <p:xfrm>
          <a:off x="3639890" y="1584587"/>
          <a:ext cx="4912220" cy="5130800"/>
        </p:xfrm>
        <a:graphic>
          <a:graphicData uri="http://schemas.openxmlformats.org/drawingml/2006/table">
            <a:tbl>
              <a:tblPr firstRow="1" bandRow="1">
                <a:tableStyleId>{5C22544A-7EE6-4342-B048-85BDC9FD1C3A}</a:tableStyleId>
              </a:tblPr>
              <a:tblGrid>
                <a:gridCol w="2798859">
                  <a:extLst>
                    <a:ext uri="{9D8B030D-6E8A-4147-A177-3AD203B41FA5}">
                      <a16:colId xmlns:a16="http://schemas.microsoft.com/office/drawing/2014/main" val="2433647042"/>
                    </a:ext>
                  </a:extLst>
                </a:gridCol>
                <a:gridCol w="1371010">
                  <a:extLst>
                    <a:ext uri="{9D8B030D-6E8A-4147-A177-3AD203B41FA5}">
                      <a16:colId xmlns:a16="http://schemas.microsoft.com/office/drawing/2014/main" val="1484803976"/>
                    </a:ext>
                  </a:extLst>
                </a:gridCol>
                <a:gridCol w="742351">
                  <a:extLst>
                    <a:ext uri="{9D8B030D-6E8A-4147-A177-3AD203B41FA5}">
                      <a16:colId xmlns:a16="http://schemas.microsoft.com/office/drawing/2014/main" val="939570514"/>
                    </a:ext>
                  </a:extLst>
                </a:gridCol>
              </a:tblGrid>
              <a:tr h="370840">
                <a:tc>
                  <a:txBody>
                    <a:bodyPr/>
                    <a:lstStyle/>
                    <a:p>
                      <a:r>
                        <a:rPr lang="zh-TW" altLang="en-US" dirty="0"/>
                        <a:t>日誌種類</a:t>
                      </a:r>
                    </a:p>
                  </a:txBody>
                  <a:tcPr/>
                </a:tc>
                <a:tc>
                  <a:txBody>
                    <a:bodyPr/>
                    <a:lstStyle/>
                    <a:p>
                      <a:r>
                        <a:rPr lang="zh-TW" altLang="en-US" dirty="0"/>
                        <a:t>型式</a:t>
                      </a:r>
                    </a:p>
                  </a:txBody>
                  <a:tcPr/>
                </a:tc>
                <a:tc>
                  <a:txBody>
                    <a:bodyPr/>
                    <a:lstStyle/>
                    <a:p>
                      <a:r>
                        <a:rPr lang="en-US" altLang="zh-TW" dirty="0"/>
                        <a:t>EPS</a:t>
                      </a:r>
                      <a:endParaRPr lang="zh-TW" altLang="en-US" dirty="0"/>
                    </a:p>
                  </a:txBody>
                  <a:tcPr/>
                </a:tc>
                <a:extLst>
                  <a:ext uri="{0D108BD9-81ED-4DB2-BD59-A6C34878D82A}">
                    <a16:rowId xmlns:a16="http://schemas.microsoft.com/office/drawing/2014/main" val="3081240739"/>
                  </a:ext>
                </a:extLst>
              </a:tr>
              <a:tr h="370840">
                <a:tc>
                  <a:txBody>
                    <a:bodyPr/>
                    <a:lstStyle/>
                    <a:p>
                      <a:r>
                        <a:rPr lang="zh-TW" altLang="en-US" dirty="0"/>
                        <a:t>網路設備</a:t>
                      </a:r>
                      <a:r>
                        <a:rPr lang="en-US" altLang="zh-TW" dirty="0"/>
                        <a:t>(</a:t>
                      </a:r>
                      <a:r>
                        <a:rPr lang="zh-TW" altLang="en-US" dirty="0"/>
                        <a:t>路由器</a:t>
                      </a:r>
                      <a:r>
                        <a:rPr lang="en-US" altLang="zh-TW" dirty="0"/>
                        <a:t>)</a:t>
                      </a:r>
                      <a:endParaRPr lang="zh-TW" altLang="en-US" dirty="0"/>
                    </a:p>
                  </a:txBody>
                  <a:tcPr anchor="ctr"/>
                </a:tc>
                <a:tc>
                  <a:txBody>
                    <a:bodyPr/>
                    <a:lstStyle/>
                    <a:p>
                      <a:endParaRPr lang="zh-TW" altLang="en-US"/>
                    </a:p>
                  </a:txBody>
                  <a:tcPr/>
                </a:tc>
                <a:tc>
                  <a:txBody>
                    <a:bodyPr/>
                    <a:lstStyle/>
                    <a:p>
                      <a:r>
                        <a:rPr lang="en-US" altLang="zh-TW" dirty="0"/>
                        <a:t>250</a:t>
                      </a:r>
                      <a:endParaRPr lang="zh-TW" altLang="en-US" dirty="0"/>
                    </a:p>
                  </a:txBody>
                  <a:tcPr anchor="ctr"/>
                </a:tc>
                <a:extLst>
                  <a:ext uri="{0D108BD9-81ED-4DB2-BD59-A6C34878D82A}">
                    <a16:rowId xmlns:a16="http://schemas.microsoft.com/office/drawing/2014/main" val="3984125610"/>
                  </a:ext>
                </a:extLst>
              </a:tr>
              <a:tr h="370840">
                <a:tc>
                  <a:txBody>
                    <a:bodyPr/>
                    <a:lstStyle/>
                    <a:p>
                      <a:r>
                        <a:rPr lang="zh-TW" altLang="en-US" dirty="0"/>
                        <a:t>資安設備</a:t>
                      </a:r>
                      <a:r>
                        <a:rPr lang="en-US" altLang="zh-TW" dirty="0"/>
                        <a:t>(Firewall </a:t>
                      </a:r>
                      <a:r>
                        <a:rPr lang="zh-TW" altLang="en-US" dirty="0"/>
                        <a:t>防火牆</a:t>
                      </a:r>
                      <a:r>
                        <a:rPr lang="en-US" altLang="zh-TW" dirty="0"/>
                        <a:t>)</a:t>
                      </a:r>
                      <a:endParaRPr lang="zh-TW" altLang="en-US" dirty="0"/>
                    </a:p>
                  </a:txBody>
                  <a:tcPr anchor="ctr"/>
                </a:tc>
                <a:tc>
                  <a:txBody>
                    <a:bodyPr/>
                    <a:lstStyle/>
                    <a:p>
                      <a:r>
                        <a:rPr lang="zh-TW" altLang="en-US" dirty="0"/>
                        <a:t>低階</a:t>
                      </a:r>
                      <a:endParaRPr lang="en-US" altLang="zh-TW" dirty="0"/>
                    </a:p>
                    <a:p>
                      <a:r>
                        <a:rPr lang="zh-TW" altLang="en-US" dirty="0"/>
                        <a:t>高階</a:t>
                      </a:r>
                    </a:p>
                  </a:txBody>
                  <a:tcPr/>
                </a:tc>
                <a:tc>
                  <a:txBody>
                    <a:bodyPr/>
                    <a:lstStyle/>
                    <a:p>
                      <a:r>
                        <a:rPr lang="en-US" altLang="zh-TW" dirty="0"/>
                        <a:t>300</a:t>
                      </a:r>
                      <a:endParaRPr lang="zh-TW" altLang="en-US" dirty="0"/>
                    </a:p>
                  </a:txBody>
                  <a:tcPr anchor="ctr"/>
                </a:tc>
                <a:extLst>
                  <a:ext uri="{0D108BD9-81ED-4DB2-BD59-A6C34878D82A}">
                    <a16:rowId xmlns:a16="http://schemas.microsoft.com/office/drawing/2014/main" val="3943519523"/>
                  </a:ext>
                </a:extLst>
              </a:tr>
              <a:tr h="370840">
                <a:tc>
                  <a:txBody>
                    <a:bodyPr/>
                    <a:lstStyle/>
                    <a:p>
                      <a:r>
                        <a:rPr lang="zh-TW" altLang="en-US" dirty="0"/>
                        <a:t>資安設備</a:t>
                      </a:r>
                      <a:r>
                        <a:rPr lang="en-US" altLang="zh-TW" dirty="0"/>
                        <a:t>(IDS)</a:t>
                      </a:r>
                      <a:endParaRPr lang="zh-TW" altLang="en-US" dirty="0"/>
                    </a:p>
                  </a:txBody>
                  <a:tcPr anchor="ctr"/>
                </a:tc>
                <a:tc>
                  <a:txBody>
                    <a:bodyPr/>
                    <a:lstStyle/>
                    <a:p>
                      <a:r>
                        <a:rPr lang="zh-TW" altLang="en-US" dirty="0"/>
                        <a:t>低階</a:t>
                      </a:r>
                      <a:endParaRPr lang="en-US" altLang="zh-TW" dirty="0"/>
                    </a:p>
                    <a:p>
                      <a:r>
                        <a:rPr lang="zh-TW" altLang="en-US" dirty="0"/>
                        <a:t>高階</a:t>
                      </a:r>
                    </a:p>
                  </a:txBody>
                  <a:tcPr/>
                </a:tc>
                <a:tc>
                  <a:txBody>
                    <a:bodyPr/>
                    <a:lstStyle/>
                    <a:p>
                      <a:r>
                        <a:rPr lang="en-US" altLang="zh-TW" dirty="0"/>
                        <a:t>500</a:t>
                      </a:r>
                      <a:endParaRPr lang="zh-TW" altLang="en-US" dirty="0"/>
                    </a:p>
                  </a:txBody>
                  <a:tcPr anchor="ctr"/>
                </a:tc>
                <a:extLst>
                  <a:ext uri="{0D108BD9-81ED-4DB2-BD59-A6C34878D82A}">
                    <a16:rowId xmlns:a16="http://schemas.microsoft.com/office/drawing/2014/main" val="3474399254"/>
                  </a:ext>
                </a:extLst>
              </a:tr>
              <a:tr h="370840">
                <a:tc>
                  <a:txBody>
                    <a:bodyPr/>
                    <a:lstStyle/>
                    <a:p>
                      <a:r>
                        <a:rPr lang="zh-TW" altLang="en-US" dirty="0"/>
                        <a:t>資安設備</a:t>
                      </a:r>
                      <a:r>
                        <a:rPr lang="en-US" altLang="zh-TW" dirty="0"/>
                        <a:t>(IPS) </a:t>
                      </a:r>
                      <a:endParaRPr lang="zh-TW" altLang="en-US" dirty="0"/>
                    </a:p>
                  </a:txBody>
                  <a:tcPr anchor="ctr"/>
                </a:tc>
                <a:tc>
                  <a:txBody>
                    <a:bodyPr/>
                    <a:lstStyle/>
                    <a:p>
                      <a:r>
                        <a:rPr lang="zh-TW" altLang="en-US" dirty="0"/>
                        <a:t>低階</a:t>
                      </a:r>
                      <a:endParaRPr lang="en-US" altLang="zh-TW" dirty="0"/>
                    </a:p>
                    <a:p>
                      <a:r>
                        <a:rPr lang="zh-TW" altLang="en-US" dirty="0"/>
                        <a:t>中階</a:t>
                      </a:r>
                      <a:endParaRPr lang="en-US" altLang="zh-TW" dirty="0"/>
                    </a:p>
                    <a:p>
                      <a:r>
                        <a:rPr lang="zh-TW" altLang="en-US" dirty="0"/>
                        <a:t>高階</a:t>
                      </a:r>
                    </a:p>
                  </a:txBody>
                  <a:tcPr/>
                </a:tc>
                <a:tc>
                  <a:txBody>
                    <a:bodyPr/>
                    <a:lstStyle/>
                    <a:p>
                      <a:r>
                        <a:rPr lang="en-US" altLang="zh-TW" dirty="0"/>
                        <a:t>150</a:t>
                      </a:r>
                      <a:endParaRPr lang="zh-TW" altLang="en-US" dirty="0"/>
                    </a:p>
                  </a:txBody>
                  <a:tcPr anchor="ctr"/>
                </a:tc>
                <a:extLst>
                  <a:ext uri="{0D108BD9-81ED-4DB2-BD59-A6C34878D82A}">
                    <a16:rowId xmlns:a16="http://schemas.microsoft.com/office/drawing/2014/main" val="1426797537"/>
                  </a:ext>
                </a:extLst>
              </a:tr>
              <a:tr h="370840">
                <a:tc>
                  <a:txBody>
                    <a:bodyPr/>
                    <a:lstStyle/>
                    <a:p>
                      <a:r>
                        <a:rPr lang="zh-TW" altLang="en-US" dirty="0"/>
                        <a:t>資安設備</a:t>
                      </a:r>
                      <a:r>
                        <a:rPr lang="en-US" altLang="zh-TW" dirty="0"/>
                        <a:t>(WAF </a:t>
                      </a:r>
                      <a:r>
                        <a:rPr lang="zh-TW" altLang="en-US" dirty="0"/>
                        <a:t>防火牆</a:t>
                      </a:r>
                      <a:r>
                        <a:rPr lang="en-US" altLang="zh-TW" dirty="0"/>
                        <a:t>)</a:t>
                      </a:r>
                      <a:endParaRPr lang="zh-TW" altLang="en-US" dirty="0"/>
                    </a:p>
                  </a:txBody>
                  <a:tcPr anchor="ctr"/>
                </a:tc>
                <a:tc>
                  <a:txBody>
                    <a:bodyPr/>
                    <a:lstStyle/>
                    <a:p>
                      <a:r>
                        <a:rPr lang="zh-TW" altLang="en-US" dirty="0"/>
                        <a:t>低階</a:t>
                      </a:r>
                      <a:endParaRPr lang="en-US" altLang="zh-TW" dirty="0"/>
                    </a:p>
                    <a:p>
                      <a:r>
                        <a:rPr lang="zh-TW" altLang="en-US" dirty="0"/>
                        <a:t>中階</a:t>
                      </a:r>
                      <a:endParaRPr lang="en-US" altLang="zh-TW" dirty="0"/>
                    </a:p>
                    <a:p>
                      <a:r>
                        <a:rPr lang="zh-TW" altLang="en-US" dirty="0"/>
                        <a:t>高階</a:t>
                      </a:r>
                    </a:p>
                  </a:txBody>
                  <a:tcPr/>
                </a:tc>
                <a:tc>
                  <a:txBody>
                    <a:bodyPr/>
                    <a:lstStyle/>
                    <a:p>
                      <a:r>
                        <a:rPr lang="en-US" altLang="zh-TW" dirty="0"/>
                        <a:t>450</a:t>
                      </a:r>
                      <a:endParaRPr lang="zh-TW" altLang="en-US" dirty="0"/>
                    </a:p>
                  </a:txBody>
                  <a:tcPr anchor="ctr"/>
                </a:tc>
                <a:extLst>
                  <a:ext uri="{0D108BD9-81ED-4DB2-BD59-A6C34878D82A}">
                    <a16:rowId xmlns:a16="http://schemas.microsoft.com/office/drawing/2014/main" val="3428102934"/>
                  </a:ext>
                </a:extLst>
              </a:tr>
              <a:tr h="370840">
                <a:tc>
                  <a:txBody>
                    <a:bodyPr/>
                    <a:lstStyle/>
                    <a:p>
                      <a:r>
                        <a:rPr lang="zh-TW" altLang="en-US" dirty="0"/>
                        <a:t>個人防毒</a:t>
                      </a:r>
                      <a:endParaRPr lang="en-US" altLang="zh-TW" dirty="0"/>
                    </a:p>
                    <a:p>
                      <a:r>
                        <a:rPr lang="en-US" altLang="zh-TW" dirty="0"/>
                        <a:t>(</a:t>
                      </a:r>
                      <a:r>
                        <a:rPr lang="zh-TW" altLang="en-US" dirty="0"/>
                        <a:t>防毒伺服器，防毒閘道器</a:t>
                      </a:r>
                      <a:r>
                        <a:rPr lang="en-US" altLang="zh-TW" dirty="0"/>
                        <a:t>)</a:t>
                      </a:r>
                      <a:endParaRPr lang="zh-TW" altLang="en-US" dirty="0"/>
                    </a:p>
                  </a:txBody>
                  <a:tcPr anchor="ctr"/>
                </a:tc>
                <a:tc>
                  <a:txBody>
                    <a:bodyPr/>
                    <a:lstStyle/>
                    <a:p>
                      <a:endParaRPr lang="zh-TW" altLang="en-US" dirty="0"/>
                    </a:p>
                  </a:txBody>
                  <a:tcPr anchor="ctr"/>
                </a:tc>
                <a:tc>
                  <a:txBody>
                    <a:bodyPr/>
                    <a:lstStyle/>
                    <a:p>
                      <a:r>
                        <a:rPr lang="en-US" altLang="zh-TW" dirty="0"/>
                        <a:t>250</a:t>
                      </a:r>
                      <a:endParaRPr lang="zh-TW" altLang="en-US" dirty="0"/>
                    </a:p>
                  </a:txBody>
                  <a:tcPr anchor="ctr"/>
                </a:tc>
                <a:extLst>
                  <a:ext uri="{0D108BD9-81ED-4DB2-BD59-A6C34878D82A}">
                    <a16:rowId xmlns:a16="http://schemas.microsoft.com/office/drawing/2014/main" val="3703149887"/>
                  </a:ext>
                </a:extLst>
              </a:tr>
              <a:tr h="370840">
                <a:tc>
                  <a:txBody>
                    <a:bodyPr/>
                    <a:lstStyle/>
                    <a:p>
                      <a:r>
                        <a:rPr lang="zh-TW" altLang="en-US" dirty="0"/>
                        <a:t>網站主機 </a:t>
                      </a:r>
                    </a:p>
                  </a:txBody>
                  <a:tcPr anchor="ctr"/>
                </a:tc>
                <a:tc>
                  <a:txBody>
                    <a:bodyPr/>
                    <a:lstStyle/>
                    <a:p>
                      <a:r>
                        <a:rPr lang="zh-TW" altLang="en-US" dirty="0"/>
                        <a:t>低階</a:t>
                      </a:r>
                      <a:endParaRPr lang="en-US" altLang="zh-TW" dirty="0"/>
                    </a:p>
                    <a:p>
                      <a:r>
                        <a:rPr lang="zh-TW" altLang="en-US" dirty="0"/>
                        <a:t>高階</a:t>
                      </a:r>
                    </a:p>
                  </a:txBody>
                  <a:tcPr/>
                </a:tc>
                <a:tc>
                  <a:txBody>
                    <a:bodyPr/>
                    <a:lstStyle/>
                    <a:p>
                      <a:r>
                        <a:rPr lang="en-US" altLang="zh-TW" dirty="0"/>
                        <a:t>300</a:t>
                      </a:r>
                      <a:endParaRPr lang="zh-TW" altLang="en-US" dirty="0"/>
                    </a:p>
                  </a:txBody>
                  <a:tcPr anchor="ctr"/>
                </a:tc>
                <a:extLst>
                  <a:ext uri="{0D108BD9-81ED-4DB2-BD59-A6C34878D82A}">
                    <a16:rowId xmlns:a16="http://schemas.microsoft.com/office/drawing/2014/main" val="2237965402"/>
                  </a:ext>
                </a:extLst>
              </a:tr>
            </a:tbl>
          </a:graphicData>
        </a:graphic>
      </p:graphicFrame>
    </p:spTree>
    <p:extLst>
      <p:ext uri="{BB962C8B-B14F-4D97-AF65-F5344CB8AC3E}">
        <p14:creationId xmlns:p14="http://schemas.microsoft.com/office/powerpoint/2010/main" val="3631647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6">
            <a:extLst>
              <a:ext uri="{FF2B5EF4-FFF2-40B4-BE49-F238E27FC236}">
                <a16:creationId xmlns:a16="http://schemas.microsoft.com/office/drawing/2014/main" id="{DBA57E5B-C546-41DD-97B9-0B32E9ADCC9B}"/>
              </a:ext>
            </a:extLst>
          </p:cNvPr>
          <p:cNvGraphicFramePr>
            <a:graphicFrameLocks noGrp="1"/>
          </p:cNvGraphicFramePr>
          <p:nvPr>
            <p:extLst>
              <p:ext uri="{D42A27DB-BD31-4B8C-83A1-F6EECF244321}">
                <p14:modId xmlns:p14="http://schemas.microsoft.com/office/powerpoint/2010/main" val="713241675"/>
              </p:ext>
            </p:extLst>
          </p:nvPr>
        </p:nvGraphicFramePr>
        <p:xfrm>
          <a:off x="3639890" y="1813560"/>
          <a:ext cx="4912220" cy="3230880"/>
        </p:xfrm>
        <a:graphic>
          <a:graphicData uri="http://schemas.openxmlformats.org/drawingml/2006/table">
            <a:tbl>
              <a:tblPr firstRow="1" bandRow="1">
                <a:tableStyleId>{5C22544A-7EE6-4342-B048-85BDC9FD1C3A}</a:tableStyleId>
              </a:tblPr>
              <a:tblGrid>
                <a:gridCol w="2798859">
                  <a:extLst>
                    <a:ext uri="{9D8B030D-6E8A-4147-A177-3AD203B41FA5}">
                      <a16:colId xmlns:a16="http://schemas.microsoft.com/office/drawing/2014/main" val="2433647042"/>
                    </a:ext>
                  </a:extLst>
                </a:gridCol>
                <a:gridCol w="1371010">
                  <a:extLst>
                    <a:ext uri="{9D8B030D-6E8A-4147-A177-3AD203B41FA5}">
                      <a16:colId xmlns:a16="http://schemas.microsoft.com/office/drawing/2014/main" val="1484803976"/>
                    </a:ext>
                  </a:extLst>
                </a:gridCol>
                <a:gridCol w="742351">
                  <a:extLst>
                    <a:ext uri="{9D8B030D-6E8A-4147-A177-3AD203B41FA5}">
                      <a16:colId xmlns:a16="http://schemas.microsoft.com/office/drawing/2014/main" val="939570514"/>
                    </a:ext>
                  </a:extLst>
                </a:gridCol>
              </a:tblGrid>
              <a:tr h="370840">
                <a:tc>
                  <a:txBody>
                    <a:bodyPr/>
                    <a:lstStyle/>
                    <a:p>
                      <a:r>
                        <a:rPr lang="zh-TW" altLang="en-US" dirty="0"/>
                        <a:t>日誌種類</a:t>
                      </a:r>
                    </a:p>
                  </a:txBody>
                  <a:tcPr/>
                </a:tc>
                <a:tc>
                  <a:txBody>
                    <a:bodyPr/>
                    <a:lstStyle/>
                    <a:p>
                      <a:r>
                        <a:rPr lang="zh-TW" altLang="en-US" dirty="0"/>
                        <a:t>型式</a:t>
                      </a:r>
                    </a:p>
                  </a:txBody>
                  <a:tcPr/>
                </a:tc>
                <a:tc>
                  <a:txBody>
                    <a:bodyPr/>
                    <a:lstStyle/>
                    <a:p>
                      <a:r>
                        <a:rPr lang="en-US" altLang="zh-TW" dirty="0"/>
                        <a:t>EPS</a:t>
                      </a:r>
                      <a:endParaRPr lang="zh-TW" altLang="en-US" dirty="0"/>
                    </a:p>
                  </a:txBody>
                  <a:tcPr/>
                </a:tc>
                <a:extLst>
                  <a:ext uri="{0D108BD9-81ED-4DB2-BD59-A6C34878D82A}">
                    <a16:rowId xmlns:a16="http://schemas.microsoft.com/office/drawing/2014/main" val="3081240739"/>
                  </a:ext>
                </a:extLst>
              </a:tr>
              <a:tr h="370840">
                <a:tc>
                  <a:txBody>
                    <a:bodyPr/>
                    <a:lstStyle/>
                    <a:p>
                      <a:r>
                        <a:rPr lang="zh-TW" altLang="en-US" dirty="0"/>
                        <a:t>代理伺服器</a:t>
                      </a:r>
                    </a:p>
                  </a:txBody>
                  <a:tcPr anchor="ctr"/>
                </a:tc>
                <a:tc>
                  <a:txBody>
                    <a:bodyPr/>
                    <a:lstStyle/>
                    <a:p>
                      <a:endParaRPr lang="zh-TW" altLang="en-US"/>
                    </a:p>
                  </a:txBody>
                  <a:tcPr/>
                </a:tc>
                <a:tc>
                  <a:txBody>
                    <a:bodyPr/>
                    <a:lstStyle/>
                    <a:p>
                      <a:r>
                        <a:rPr lang="en-US" altLang="zh-TW" dirty="0"/>
                        <a:t>250</a:t>
                      </a:r>
                      <a:endParaRPr lang="zh-TW" altLang="en-US" dirty="0"/>
                    </a:p>
                  </a:txBody>
                  <a:tcPr anchor="ctr"/>
                </a:tc>
                <a:extLst>
                  <a:ext uri="{0D108BD9-81ED-4DB2-BD59-A6C34878D82A}">
                    <a16:rowId xmlns:a16="http://schemas.microsoft.com/office/drawing/2014/main" val="3984125610"/>
                  </a:ext>
                </a:extLst>
              </a:tr>
              <a:tr h="370840">
                <a:tc>
                  <a:txBody>
                    <a:bodyPr/>
                    <a:lstStyle/>
                    <a:p>
                      <a:r>
                        <a:rPr lang="zh-TW" altLang="en-US" dirty="0"/>
                        <a:t>郵件伺服器</a:t>
                      </a:r>
                    </a:p>
                  </a:txBody>
                  <a:tcPr anchor="ctr"/>
                </a:tc>
                <a:tc>
                  <a:txBody>
                    <a:bodyPr/>
                    <a:lstStyle/>
                    <a:p>
                      <a:endParaRPr lang="zh-TW" altLang="en-US" dirty="0"/>
                    </a:p>
                  </a:txBody>
                  <a:tcPr/>
                </a:tc>
                <a:tc>
                  <a:txBody>
                    <a:bodyPr/>
                    <a:lstStyle/>
                    <a:p>
                      <a:r>
                        <a:rPr lang="en-US" altLang="zh-TW" dirty="0"/>
                        <a:t>200</a:t>
                      </a:r>
                      <a:endParaRPr lang="zh-TW" altLang="en-US" dirty="0"/>
                    </a:p>
                  </a:txBody>
                  <a:tcPr anchor="ctr"/>
                </a:tc>
                <a:extLst>
                  <a:ext uri="{0D108BD9-81ED-4DB2-BD59-A6C34878D82A}">
                    <a16:rowId xmlns:a16="http://schemas.microsoft.com/office/drawing/2014/main" val="3943519523"/>
                  </a:ext>
                </a:extLst>
              </a:tr>
              <a:tr h="370840">
                <a:tc>
                  <a:txBody>
                    <a:bodyPr/>
                    <a:lstStyle/>
                    <a:p>
                      <a:r>
                        <a:rPr lang="zh-TW" altLang="en-US" dirty="0"/>
                        <a:t>郵件管理過濾器</a:t>
                      </a:r>
                    </a:p>
                  </a:txBody>
                  <a:tcPr anchor="ctr"/>
                </a:tc>
                <a:tc>
                  <a:txBody>
                    <a:bodyPr/>
                    <a:lstStyle/>
                    <a:p>
                      <a:endParaRPr lang="zh-TW" altLang="en-US" dirty="0"/>
                    </a:p>
                  </a:txBody>
                  <a:tcPr/>
                </a:tc>
                <a:tc>
                  <a:txBody>
                    <a:bodyPr/>
                    <a:lstStyle/>
                    <a:p>
                      <a:r>
                        <a:rPr lang="en-US" altLang="zh-TW" dirty="0"/>
                        <a:t>150</a:t>
                      </a:r>
                      <a:endParaRPr lang="zh-TW" altLang="en-US" dirty="0"/>
                    </a:p>
                  </a:txBody>
                  <a:tcPr anchor="ctr"/>
                </a:tc>
                <a:extLst>
                  <a:ext uri="{0D108BD9-81ED-4DB2-BD59-A6C34878D82A}">
                    <a16:rowId xmlns:a16="http://schemas.microsoft.com/office/drawing/2014/main" val="3474399254"/>
                  </a:ext>
                </a:extLst>
              </a:tr>
              <a:tr h="370840">
                <a:tc>
                  <a:txBody>
                    <a:bodyPr/>
                    <a:lstStyle/>
                    <a:p>
                      <a:r>
                        <a:rPr lang="zh-TW" altLang="en-US" dirty="0"/>
                        <a:t>目錄伺服器</a:t>
                      </a:r>
                    </a:p>
                  </a:txBody>
                  <a:tcPr anchor="ctr"/>
                </a:tc>
                <a:tc>
                  <a:txBody>
                    <a:bodyPr/>
                    <a:lstStyle/>
                    <a:p>
                      <a:endParaRPr lang="zh-TW" altLang="en-US" dirty="0"/>
                    </a:p>
                  </a:txBody>
                  <a:tcPr/>
                </a:tc>
                <a:tc>
                  <a:txBody>
                    <a:bodyPr/>
                    <a:lstStyle/>
                    <a:p>
                      <a:r>
                        <a:rPr lang="en-US" altLang="zh-TW" dirty="0"/>
                        <a:t>150</a:t>
                      </a:r>
                      <a:endParaRPr lang="zh-TW" altLang="en-US" dirty="0"/>
                    </a:p>
                  </a:txBody>
                  <a:tcPr anchor="ctr"/>
                </a:tc>
                <a:extLst>
                  <a:ext uri="{0D108BD9-81ED-4DB2-BD59-A6C34878D82A}">
                    <a16:rowId xmlns:a16="http://schemas.microsoft.com/office/drawing/2014/main" val="1426797537"/>
                  </a:ext>
                </a:extLst>
              </a:tr>
              <a:tr h="346046">
                <a:tc>
                  <a:txBody>
                    <a:bodyPr/>
                    <a:lstStyle/>
                    <a:p>
                      <a:r>
                        <a:rPr lang="zh-TW" altLang="en-US" dirty="0"/>
                        <a:t>檔案伺服器</a:t>
                      </a:r>
                    </a:p>
                  </a:txBody>
                  <a:tcPr anchor="ctr"/>
                </a:tc>
                <a:tc>
                  <a:txBody>
                    <a:bodyPr/>
                    <a:lstStyle/>
                    <a:p>
                      <a:endParaRPr lang="zh-TW" altLang="en-US" dirty="0"/>
                    </a:p>
                  </a:txBody>
                  <a:tcPr/>
                </a:tc>
                <a:tc>
                  <a:txBody>
                    <a:bodyPr/>
                    <a:lstStyle/>
                    <a:p>
                      <a:r>
                        <a:rPr lang="en-US" altLang="zh-TW" dirty="0"/>
                        <a:t>150</a:t>
                      </a:r>
                      <a:endParaRPr lang="zh-TW" altLang="en-US" dirty="0"/>
                    </a:p>
                  </a:txBody>
                  <a:tcPr anchor="ctr"/>
                </a:tc>
                <a:extLst>
                  <a:ext uri="{0D108BD9-81ED-4DB2-BD59-A6C34878D82A}">
                    <a16:rowId xmlns:a16="http://schemas.microsoft.com/office/drawing/2014/main" val="3428102934"/>
                  </a:ext>
                </a:extLst>
              </a:tr>
              <a:tr h="370840">
                <a:tc>
                  <a:txBody>
                    <a:bodyPr/>
                    <a:lstStyle/>
                    <a:p>
                      <a:r>
                        <a:rPr lang="zh-TW" altLang="en-US" dirty="0"/>
                        <a:t>資料庫伺服器</a:t>
                      </a:r>
                    </a:p>
                  </a:txBody>
                  <a:tcPr anchor="ctr"/>
                </a:tc>
                <a:tc>
                  <a:txBody>
                    <a:bodyPr/>
                    <a:lstStyle/>
                    <a:p>
                      <a:endParaRPr lang="zh-TW" altLang="en-US" dirty="0"/>
                    </a:p>
                  </a:txBody>
                  <a:tcPr anchor="ctr"/>
                </a:tc>
                <a:tc>
                  <a:txBody>
                    <a:bodyPr/>
                    <a:lstStyle/>
                    <a:p>
                      <a:r>
                        <a:rPr lang="en-US" altLang="zh-TW" dirty="0"/>
                        <a:t>500</a:t>
                      </a:r>
                      <a:endParaRPr lang="zh-TW" altLang="en-US" dirty="0"/>
                    </a:p>
                  </a:txBody>
                  <a:tcPr anchor="ctr"/>
                </a:tc>
                <a:extLst>
                  <a:ext uri="{0D108BD9-81ED-4DB2-BD59-A6C34878D82A}">
                    <a16:rowId xmlns:a16="http://schemas.microsoft.com/office/drawing/2014/main" val="3703149887"/>
                  </a:ext>
                </a:extLst>
              </a:tr>
              <a:tr h="370840">
                <a:tc>
                  <a:txBody>
                    <a:bodyPr/>
                    <a:lstStyle/>
                    <a:p>
                      <a:r>
                        <a:rPr lang="en-US" altLang="zh-TW" dirty="0"/>
                        <a:t>DNS </a:t>
                      </a:r>
                      <a:r>
                        <a:rPr lang="zh-TW" altLang="en-US" dirty="0"/>
                        <a:t>伺服器</a:t>
                      </a:r>
                    </a:p>
                  </a:txBody>
                  <a:tcPr anchor="ctr"/>
                </a:tc>
                <a:tc>
                  <a:txBody>
                    <a:bodyPr/>
                    <a:lstStyle/>
                    <a:p>
                      <a:r>
                        <a:rPr lang="zh-TW" altLang="en-US" dirty="0"/>
                        <a:t>低階</a:t>
                      </a:r>
                      <a:endParaRPr lang="en-US" altLang="zh-TW" dirty="0"/>
                    </a:p>
                    <a:p>
                      <a:r>
                        <a:rPr lang="zh-TW" altLang="en-US" dirty="0"/>
                        <a:t>高階</a:t>
                      </a:r>
                    </a:p>
                  </a:txBody>
                  <a:tcPr/>
                </a:tc>
                <a:tc>
                  <a:txBody>
                    <a:bodyPr/>
                    <a:lstStyle/>
                    <a:p>
                      <a:r>
                        <a:rPr lang="en-US" altLang="zh-TW" dirty="0"/>
                        <a:t>150</a:t>
                      </a:r>
                    </a:p>
                    <a:p>
                      <a:r>
                        <a:rPr lang="en-US" altLang="zh-TW" dirty="0"/>
                        <a:t>250</a:t>
                      </a:r>
                      <a:endParaRPr lang="zh-TW" altLang="en-US" dirty="0"/>
                    </a:p>
                  </a:txBody>
                  <a:tcPr anchor="ctr"/>
                </a:tc>
                <a:extLst>
                  <a:ext uri="{0D108BD9-81ED-4DB2-BD59-A6C34878D82A}">
                    <a16:rowId xmlns:a16="http://schemas.microsoft.com/office/drawing/2014/main" val="2237965402"/>
                  </a:ext>
                </a:extLst>
              </a:tr>
            </a:tbl>
          </a:graphicData>
        </a:graphic>
      </p:graphicFrame>
    </p:spTree>
    <p:extLst>
      <p:ext uri="{BB962C8B-B14F-4D97-AF65-F5344CB8AC3E}">
        <p14:creationId xmlns:p14="http://schemas.microsoft.com/office/powerpoint/2010/main" val="4113298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en-US" altLang="zh-TW" dirty="0"/>
              <a:t>SOC </a:t>
            </a:r>
            <a:r>
              <a:rPr lang="zh-TW" altLang="en-US" dirty="0"/>
              <a:t>監控環境部署</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2677656"/>
          </a:xfrm>
          <a:prstGeom prst="rect">
            <a:avLst/>
          </a:prstGeom>
          <a:noFill/>
        </p:spPr>
        <p:txBody>
          <a:bodyPr wrap="square">
            <a:spAutoFit/>
          </a:bodyPr>
          <a:lstStyle/>
          <a:p>
            <a:r>
              <a:rPr lang="en-US" altLang="zh-TW" sz="2400" dirty="0"/>
              <a:t>(1)</a:t>
            </a:r>
          </a:p>
          <a:p>
            <a:r>
              <a:rPr lang="zh-TW" altLang="en-US" sz="2400" dirty="0"/>
              <a:t>廠商應於機關訂購單通知之</a:t>
            </a:r>
            <a:r>
              <a:rPr lang="zh-TW" altLang="en-US" sz="2400" b="1" dirty="0">
                <a:solidFill>
                  <a:srgbClr val="FF0000"/>
                </a:solidFill>
                <a:effectLst>
                  <a:outerShdw blurRad="38100" dist="38100" dir="2700000" algn="tl">
                    <a:srgbClr val="000000">
                      <a:alpha val="43137"/>
                    </a:srgbClr>
                  </a:outerShdw>
                </a:effectLst>
              </a:rPr>
              <a:t>次工作日</a:t>
            </a:r>
            <a:r>
              <a:rPr lang="zh-TW" altLang="en-US" sz="2400" dirty="0"/>
              <a:t>起算 </a:t>
            </a:r>
            <a:r>
              <a:rPr lang="en-US" altLang="zh-TW" sz="2400" b="1" dirty="0">
                <a:solidFill>
                  <a:srgbClr val="FF0000"/>
                </a:solidFill>
                <a:effectLst>
                  <a:outerShdw blurRad="38100" dist="38100" dir="2700000" algn="tl">
                    <a:srgbClr val="000000">
                      <a:alpha val="43137"/>
                    </a:srgbClr>
                  </a:outerShdw>
                </a:effectLst>
              </a:rPr>
              <a:t>30 </a:t>
            </a:r>
            <a:r>
              <a:rPr lang="zh-TW" altLang="en-US" sz="2400" b="1" dirty="0">
                <a:solidFill>
                  <a:srgbClr val="FF0000"/>
                </a:solidFill>
                <a:effectLst>
                  <a:outerShdw blurRad="38100" dist="38100" dir="2700000" algn="tl">
                    <a:srgbClr val="000000">
                      <a:alpha val="43137"/>
                    </a:srgbClr>
                  </a:outerShdw>
                </a:effectLst>
              </a:rPr>
              <a:t>個日曆天</a:t>
            </a:r>
            <a:r>
              <a:rPr lang="zh-TW" altLang="en-US" sz="2400" dirty="0"/>
              <a:t>內，</a:t>
            </a:r>
            <a:endParaRPr lang="en-US" altLang="zh-TW" sz="2400" dirty="0"/>
          </a:p>
          <a:p>
            <a:r>
              <a:rPr lang="zh-TW" altLang="en-US" sz="2400" dirty="0"/>
              <a:t>勘查機關現有</a:t>
            </a:r>
            <a:r>
              <a:rPr lang="zh-TW" altLang="en-US" sz="2400" b="1" dirty="0">
                <a:solidFill>
                  <a:srgbClr val="FF0000"/>
                </a:solidFill>
                <a:effectLst>
                  <a:outerShdw blurRad="38100" dist="38100" dir="2700000" algn="tl">
                    <a:srgbClr val="000000">
                      <a:alpha val="43137"/>
                    </a:srgbClr>
                  </a:outerShdw>
                </a:effectLst>
              </a:rPr>
              <a:t>網路環境與需求</a:t>
            </a:r>
            <a:r>
              <a:rPr lang="zh-TW" altLang="en-US" sz="2400" dirty="0"/>
              <a:t>，提出</a:t>
            </a:r>
            <a:r>
              <a:rPr lang="zh-TW" altLang="en-US" sz="2400" b="1" dirty="0">
                <a:solidFill>
                  <a:srgbClr val="FF0000"/>
                </a:solidFill>
                <a:effectLst>
                  <a:outerShdw blurRad="38100" dist="38100" dir="2700000" algn="tl">
                    <a:srgbClr val="000000">
                      <a:alpha val="43137"/>
                    </a:srgbClr>
                  </a:outerShdw>
                </a:effectLst>
              </a:rPr>
              <a:t>部署建議報告</a:t>
            </a:r>
            <a:r>
              <a:rPr lang="zh-TW" altLang="en-US" sz="2400" dirty="0"/>
              <a:t>，</a:t>
            </a:r>
            <a:endParaRPr lang="en-US" altLang="zh-TW" sz="2400" dirty="0"/>
          </a:p>
          <a:p>
            <a:r>
              <a:rPr lang="zh-TW" altLang="en-US" sz="2400" dirty="0"/>
              <a:t>並部署監控</a:t>
            </a:r>
            <a:r>
              <a:rPr lang="zh-TW" altLang="en-US" sz="2400" b="1" dirty="0">
                <a:solidFill>
                  <a:srgbClr val="FF0000"/>
                </a:solidFill>
                <a:effectLst>
                  <a:outerShdw blurRad="38100" dist="38100" dir="2700000" algn="tl">
                    <a:srgbClr val="000000">
                      <a:alpha val="43137"/>
                    </a:srgbClr>
                  </a:outerShdw>
                </a:effectLst>
              </a:rPr>
              <a:t>必要之遠端偵測器</a:t>
            </a:r>
            <a:r>
              <a:rPr lang="en-US" altLang="zh-TW" sz="2400" dirty="0"/>
              <a:t>(</a:t>
            </a:r>
            <a:r>
              <a:rPr lang="zh-TW" altLang="en-US" sz="2400" dirty="0"/>
              <a:t>日誌收集或 </a:t>
            </a:r>
            <a:r>
              <a:rPr lang="en-US" altLang="zh-TW" sz="2400" dirty="0"/>
              <a:t>SIEM </a:t>
            </a:r>
            <a:r>
              <a:rPr lang="zh-TW" altLang="en-US" sz="2400" dirty="0"/>
              <a:t>等事件收集器</a:t>
            </a:r>
            <a:r>
              <a:rPr lang="en-US" altLang="zh-TW" sz="2400" dirty="0"/>
              <a:t>)</a:t>
            </a:r>
            <a:r>
              <a:rPr lang="zh-TW" altLang="en-US" sz="2400" dirty="0"/>
              <a:t>， </a:t>
            </a:r>
            <a:endParaRPr lang="en-US" altLang="zh-TW" sz="2400" dirty="0"/>
          </a:p>
          <a:p>
            <a:r>
              <a:rPr lang="zh-TW" altLang="en-US" sz="2400" dirty="0"/>
              <a:t>所部署之設備</a:t>
            </a:r>
            <a:r>
              <a:rPr lang="zh-TW" altLang="en-US" sz="2400" b="1" dirty="0">
                <a:solidFill>
                  <a:srgbClr val="FF0000"/>
                </a:solidFill>
                <a:effectLst>
                  <a:outerShdw blurRad="38100" dist="38100" dir="2700000" algn="tl">
                    <a:srgbClr val="000000">
                      <a:alpha val="43137"/>
                    </a:srgbClr>
                  </a:outerShdw>
                </a:effectLst>
              </a:rPr>
              <a:t>不得影響</a:t>
            </a:r>
            <a:r>
              <a:rPr lang="zh-TW" altLang="en-US" sz="2400" dirty="0"/>
              <a:t>現有各項安全設備之正常運作。</a:t>
            </a:r>
            <a:endParaRPr lang="en-US" altLang="zh-TW" sz="2400" dirty="0"/>
          </a:p>
          <a:p>
            <a:r>
              <a:rPr lang="zh-TW" altLang="en-US" sz="2400" dirty="0"/>
              <a:t>部署工作應包含</a:t>
            </a:r>
            <a:r>
              <a:rPr lang="zh-TW" altLang="en-US" sz="2400" b="1" dirty="0">
                <a:solidFill>
                  <a:srgbClr val="FF0000"/>
                </a:solidFill>
                <a:effectLst>
                  <a:outerShdw blurRad="38100" dist="38100" dir="2700000" algn="tl">
                    <a:srgbClr val="000000">
                      <a:alpha val="43137"/>
                    </a:srgbClr>
                  </a:outerShdw>
                </a:effectLst>
              </a:rPr>
              <a:t>事件收集</a:t>
            </a:r>
            <a:r>
              <a:rPr lang="zh-TW" altLang="en-US" sz="2400" dirty="0"/>
              <a:t>設備安裝、網段部署、設定、系統調校</a:t>
            </a:r>
            <a:endParaRPr lang="en-US" altLang="zh-TW" sz="2400" dirty="0"/>
          </a:p>
          <a:p>
            <a:r>
              <a:rPr lang="zh-TW" altLang="en-US" sz="2400" dirty="0"/>
              <a:t>與重要資安事件 </a:t>
            </a:r>
            <a:r>
              <a:rPr lang="en-US" altLang="zh-TW" sz="2400" b="1" dirty="0">
                <a:solidFill>
                  <a:srgbClr val="FF0000"/>
                </a:solidFill>
                <a:effectLst>
                  <a:outerShdw blurRad="38100" dist="38100" dir="2700000" algn="tl">
                    <a:srgbClr val="000000">
                      <a:alpha val="43137"/>
                    </a:srgbClr>
                  </a:outerShdw>
                </a:effectLst>
              </a:rPr>
              <a:t>Rule </a:t>
            </a:r>
            <a:r>
              <a:rPr lang="zh-TW" altLang="en-US" sz="2400" b="1" dirty="0">
                <a:solidFill>
                  <a:srgbClr val="FF0000"/>
                </a:solidFill>
                <a:effectLst>
                  <a:outerShdw blurRad="38100" dist="38100" dir="2700000" algn="tl">
                    <a:srgbClr val="000000">
                      <a:alpha val="43137"/>
                    </a:srgbClr>
                  </a:outerShdw>
                </a:effectLst>
              </a:rPr>
              <a:t>導入</a:t>
            </a:r>
            <a:r>
              <a:rPr lang="zh-TW" altLang="en-US" sz="2400" dirty="0"/>
              <a:t>等工作。</a:t>
            </a:r>
          </a:p>
        </p:txBody>
      </p:sp>
    </p:spTree>
    <p:extLst>
      <p:ext uri="{BB962C8B-B14F-4D97-AF65-F5344CB8AC3E}">
        <p14:creationId xmlns:p14="http://schemas.microsoft.com/office/powerpoint/2010/main" val="153488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en-US" altLang="zh-TW" dirty="0"/>
              <a:t>SOC </a:t>
            </a:r>
            <a:r>
              <a:rPr lang="zh-TW" altLang="en-US" dirty="0"/>
              <a:t>監控環境部署</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1200329"/>
          </a:xfrm>
          <a:prstGeom prst="rect">
            <a:avLst/>
          </a:prstGeom>
          <a:noFill/>
        </p:spPr>
        <p:txBody>
          <a:bodyPr wrap="square">
            <a:spAutoFit/>
          </a:bodyPr>
          <a:lstStyle/>
          <a:p>
            <a:r>
              <a:rPr lang="en-US" altLang="zh-TW" sz="2400" dirty="0"/>
              <a:t>(2)</a:t>
            </a:r>
          </a:p>
          <a:p>
            <a:r>
              <a:rPr lang="zh-TW" altLang="en-US" sz="2400" dirty="0"/>
              <a:t>發現事件收集</a:t>
            </a:r>
            <a:r>
              <a:rPr lang="zh-TW" altLang="en-US" sz="2400" b="1" dirty="0">
                <a:solidFill>
                  <a:srgbClr val="FF0000"/>
                </a:solidFill>
                <a:effectLst>
                  <a:outerShdw blurRad="38100" dist="38100" dir="2700000" algn="tl">
                    <a:srgbClr val="000000">
                      <a:alpha val="43137"/>
                    </a:srgbClr>
                  </a:outerShdw>
                </a:effectLst>
              </a:rPr>
              <a:t>設備故障</a:t>
            </a:r>
            <a:r>
              <a:rPr lang="zh-TW" altLang="en-US" sz="2400" dirty="0"/>
              <a:t>，</a:t>
            </a:r>
            <a:endParaRPr lang="en-US" altLang="zh-TW" sz="2400" dirty="0"/>
          </a:p>
          <a:p>
            <a:r>
              <a:rPr lang="zh-TW" altLang="en-US" sz="2400" dirty="0"/>
              <a:t>必須於 </a:t>
            </a:r>
            <a:r>
              <a:rPr lang="en-US" altLang="zh-TW" sz="2400" dirty="0"/>
              <a:t>24 </a:t>
            </a:r>
            <a:r>
              <a:rPr lang="zh-TW" altLang="en-US" sz="2400" dirty="0"/>
              <a:t>小時內</a:t>
            </a:r>
            <a:r>
              <a:rPr lang="zh-TW" altLang="en-US" sz="2400" b="1" dirty="0">
                <a:solidFill>
                  <a:srgbClr val="FF0000"/>
                </a:solidFill>
                <a:effectLst>
                  <a:outerShdw blurRad="38100" dist="38100" dir="2700000" algn="tl">
                    <a:srgbClr val="000000">
                      <a:alpha val="43137"/>
                    </a:srgbClr>
                  </a:outerShdw>
                </a:effectLst>
              </a:rPr>
              <a:t>修復完成或調換</a:t>
            </a:r>
            <a:r>
              <a:rPr lang="zh-TW" altLang="en-US" sz="2400" dirty="0"/>
              <a:t>同等級以上之相容設備。</a:t>
            </a:r>
          </a:p>
        </p:txBody>
      </p:sp>
    </p:spTree>
    <p:extLst>
      <p:ext uri="{BB962C8B-B14F-4D97-AF65-F5344CB8AC3E}">
        <p14:creationId xmlns:p14="http://schemas.microsoft.com/office/powerpoint/2010/main" val="2905655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en-US" altLang="zh-TW" dirty="0"/>
              <a:t>SOC </a:t>
            </a:r>
            <a:r>
              <a:rPr lang="zh-TW" altLang="en-US" dirty="0"/>
              <a:t>監控環境部署</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1569660"/>
          </a:xfrm>
          <a:prstGeom prst="rect">
            <a:avLst/>
          </a:prstGeom>
          <a:noFill/>
        </p:spPr>
        <p:txBody>
          <a:bodyPr wrap="square">
            <a:spAutoFit/>
          </a:bodyPr>
          <a:lstStyle/>
          <a:p>
            <a:r>
              <a:rPr lang="en-US" altLang="zh-TW" sz="2400" dirty="0"/>
              <a:t>(3)</a:t>
            </a:r>
          </a:p>
          <a:p>
            <a:r>
              <a:rPr lang="zh-TW" altLang="en-US" sz="2400" dirty="0"/>
              <a:t>全年故障次數、總時間與搶救恢復時限</a:t>
            </a:r>
            <a:r>
              <a:rPr lang="zh-TW" altLang="en-US" sz="2400" b="1" dirty="0">
                <a:solidFill>
                  <a:srgbClr val="FF0000"/>
                </a:solidFill>
                <a:effectLst>
                  <a:outerShdw blurRad="38100" dist="38100" dir="2700000" algn="tl">
                    <a:srgbClr val="000000">
                      <a:alpha val="43137"/>
                    </a:srgbClr>
                  </a:outerShdw>
                </a:effectLst>
              </a:rPr>
              <a:t>作為指標</a:t>
            </a:r>
            <a:r>
              <a:rPr lang="zh-TW" altLang="en-US" sz="2400" dirty="0"/>
              <a:t>，</a:t>
            </a:r>
            <a:endParaRPr lang="en-US" altLang="zh-TW" sz="2400" dirty="0"/>
          </a:p>
          <a:p>
            <a:r>
              <a:rPr lang="zh-TW" altLang="en-US" sz="2400" dirty="0"/>
              <a:t>全年故障次數</a:t>
            </a:r>
            <a:r>
              <a:rPr lang="zh-TW" altLang="en-US" sz="2400" b="1" dirty="0">
                <a:solidFill>
                  <a:srgbClr val="FF0000"/>
                </a:solidFill>
                <a:effectLst>
                  <a:outerShdw blurRad="38100" dist="38100" dir="2700000" algn="tl">
                    <a:srgbClr val="000000">
                      <a:alpha val="43137"/>
                    </a:srgbClr>
                  </a:outerShdw>
                </a:effectLst>
              </a:rPr>
              <a:t>不可超過</a:t>
            </a:r>
            <a:r>
              <a:rPr lang="en-US" altLang="zh-TW" sz="2400" b="1" dirty="0">
                <a:solidFill>
                  <a:srgbClr val="FF0000"/>
                </a:solidFill>
                <a:effectLst>
                  <a:outerShdw blurRad="38100" dist="38100" dir="2700000" algn="tl">
                    <a:srgbClr val="000000">
                      <a:alpha val="43137"/>
                    </a:srgbClr>
                  </a:outerShdw>
                </a:effectLst>
              </a:rPr>
              <a:t>5</a:t>
            </a:r>
            <a:r>
              <a:rPr lang="zh-TW" altLang="en-US" sz="2400" b="1" dirty="0">
                <a:solidFill>
                  <a:srgbClr val="FF0000"/>
                </a:solidFill>
                <a:effectLst>
                  <a:outerShdw blurRad="38100" dist="38100" dir="2700000" algn="tl">
                    <a:srgbClr val="000000">
                      <a:alpha val="43137"/>
                    </a:srgbClr>
                  </a:outerShdw>
                </a:effectLst>
              </a:rPr>
              <a:t>次</a:t>
            </a:r>
            <a:r>
              <a:rPr lang="zh-TW" altLang="en-US" sz="2400" dirty="0"/>
              <a:t>，故障總時間</a:t>
            </a:r>
            <a:r>
              <a:rPr lang="zh-TW" altLang="en-US" sz="2400" b="1" dirty="0">
                <a:solidFill>
                  <a:srgbClr val="FF0000"/>
                </a:solidFill>
                <a:effectLst>
                  <a:outerShdw blurRad="38100" dist="38100" dir="2700000" algn="tl">
                    <a:srgbClr val="000000">
                      <a:alpha val="43137"/>
                    </a:srgbClr>
                  </a:outerShdw>
                </a:effectLst>
              </a:rPr>
              <a:t>不可超過 </a:t>
            </a:r>
            <a:r>
              <a:rPr lang="en-US" altLang="zh-TW" sz="2400" b="1" dirty="0">
                <a:solidFill>
                  <a:srgbClr val="FF0000"/>
                </a:solidFill>
                <a:effectLst>
                  <a:outerShdw blurRad="38100" dist="38100" dir="2700000" algn="tl">
                    <a:srgbClr val="000000">
                      <a:alpha val="43137"/>
                    </a:srgbClr>
                  </a:outerShdw>
                </a:effectLst>
              </a:rPr>
              <a:t>104 </a:t>
            </a:r>
            <a:r>
              <a:rPr lang="zh-TW" altLang="en-US" sz="2400" b="1" dirty="0">
                <a:solidFill>
                  <a:srgbClr val="FF0000"/>
                </a:solidFill>
                <a:effectLst>
                  <a:outerShdw blurRad="38100" dist="38100" dir="2700000" algn="tl">
                    <a:srgbClr val="000000">
                      <a:alpha val="43137"/>
                    </a:srgbClr>
                  </a:outerShdw>
                </a:effectLst>
              </a:rPr>
              <a:t>小時</a:t>
            </a:r>
            <a:r>
              <a:rPr lang="zh-TW" altLang="en-US" sz="2400" dirty="0"/>
              <a:t>，</a:t>
            </a:r>
            <a:endParaRPr lang="en-US" altLang="zh-TW" sz="2400" dirty="0"/>
          </a:p>
          <a:p>
            <a:r>
              <a:rPr lang="zh-TW" altLang="en-US" sz="2400" dirty="0"/>
              <a:t>每次</a:t>
            </a:r>
            <a:r>
              <a:rPr lang="zh-TW" altLang="en-US" sz="2400" b="1" dirty="0">
                <a:solidFill>
                  <a:srgbClr val="FF0000"/>
                </a:solidFill>
                <a:effectLst>
                  <a:outerShdw blurRad="38100" dist="38100" dir="2700000" algn="tl">
                    <a:srgbClr val="000000">
                      <a:alpha val="43137"/>
                    </a:srgbClr>
                  </a:outerShdw>
                </a:effectLst>
              </a:rPr>
              <a:t>須於</a:t>
            </a:r>
            <a:r>
              <a:rPr lang="en-US" altLang="zh-TW" sz="2400" b="1" dirty="0">
                <a:solidFill>
                  <a:srgbClr val="FF0000"/>
                </a:solidFill>
                <a:effectLst>
                  <a:outerShdw blurRad="38100" dist="38100" dir="2700000" algn="tl">
                    <a:srgbClr val="000000">
                      <a:alpha val="43137"/>
                    </a:srgbClr>
                  </a:outerShdw>
                </a:effectLst>
              </a:rPr>
              <a:t>24 </a:t>
            </a:r>
            <a:r>
              <a:rPr lang="zh-TW" altLang="en-US" sz="2400" b="1" dirty="0">
                <a:solidFill>
                  <a:srgbClr val="FF0000"/>
                </a:solidFill>
                <a:effectLst>
                  <a:outerShdw blurRad="38100" dist="38100" dir="2700000" algn="tl">
                    <a:srgbClr val="000000">
                      <a:alpha val="43137"/>
                    </a:srgbClr>
                  </a:outerShdw>
                </a:effectLst>
              </a:rPr>
              <a:t>小時內</a:t>
            </a:r>
            <a:r>
              <a:rPr lang="zh-TW" altLang="en-US" sz="2400" dirty="0"/>
              <a:t>完成修復。 </a:t>
            </a:r>
          </a:p>
        </p:txBody>
      </p:sp>
    </p:spTree>
    <p:extLst>
      <p:ext uri="{BB962C8B-B14F-4D97-AF65-F5344CB8AC3E}">
        <p14:creationId xmlns:p14="http://schemas.microsoft.com/office/powerpoint/2010/main" val="2293232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a:xfrm>
            <a:off x="516971" y="365125"/>
            <a:ext cx="10515600" cy="1325563"/>
          </a:xfrm>
        </p:spPr>
        <p:txBody>
          <a:bodyPr/>
          <a:lstStyle/>
          <a:p>
            <a:r>
              <a:rPr lang="en-US" altLang="zh-TW" dirty="0"/>
              <a:t>SOC </a:t>
            </a:r>
            <a:r>
              <a:rPr lang="zh-TW" altLang="en-US" dirty="0"/>
              <a:t>監控環境部署</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516971" y="1690688"/>
            <a:ext cx="11158057" cy="1200329"/>
          </a:xfrm>
          <a:prstGeom prst="rect">
            <a:avLst/>
          </a:prstGeom>
          <a:noFill/>
        </p:spPr>
        <p:txBody>
          <a:bodyPr wrap="square">
            <a:spAutoFit/>
          </a:bodyPr>
          <a:lstStyle/>
          <a:p>
            <a:r>
              <a:rPr lang="en-US" altLang="zh-TW" sz="2400" dirty="0"/>
              <a:t>(4)</a:t>
            </a:r>
          </a:p>
          <a:p>
            <a:r>
              <a:rPr lang="zh-TW" altLang="en-US" sz="2400" dirty="0"/>
              <a:t>若部署設備之實地場所有多處，最多以 </a:t>
            </a:r>
            <a:r>
              <a:rPr lang="en-US" altLang="zh-TW" sz="2400" b="1" dirty="0">
                <a:solidFill>
                  <a:srgbClr val="FF0000"/>
                </a:solidFill>
                <a:effectLst>
                  <a:outerShdw blurRad="38100" dist="38100" dir="2700000" algn="tl">
                    <a:srgbClr val="000000">
                      <a:alpha val="43137"/>
                    </a:srgbClr>
                  </a:outerShdw>
                </a:effectLst>
              </a:rPr>
              <a:t>3 </a:t>
            </a:r>
            <a:r>
              <a:rPr lang="zh-TW" altLang="en-US" sz="2400" b="1" dirty="0">
                <a:solidFill>
                  <a:srgbClr val="FF0000"/>
                </a:solidFill>
                <a:effectLst>
                  <a:outerShdw blurRad="38100" dist="38100" dir="2700000" algn="tl">
                    <a:srgbClr val="000000">
                      <a:alpha val="43137"/>
                    </a:srgbClr>
                  </a:outerShdw>
                </a:effectLst>
              </a:rPr>
              <a:t>處為限</a:t>
            </a:r>
            <a:r>
              <a:rPr lang="zh-TW" altLang="en-US" sz="2400" dirty="0"/>
              <a:t>，</a:t>
            </a:r>
            <a:endParaRPr lang="en-US" altLang="zh-TW" sz="2400" dirty="0"/>
          </a:p>
          <a:p>
            <a:r>
              <a:rPr lang="zh-TW" altLang="en-US" sz="2400" b="1" dirty="0">
                <a:solidFill>
                  <a:srgbClr val="FF0000"/>
                </a:solidFill>
                <a:effectLst>
                  <a:outerShdw blurRad="38100" dist="38100" dir="2700000" algn="tl">
                    <a:srgbClr val="000000">
                      <a:alpha val="43137"/>
                    </a:srgbClr>
                  </a:outerShdw>
                </a:effectLst>
              </a:rPr>
              <a:t>超過</a:t>
            </a:r>
            <a:r>
              <a:rPr lang="zh-TW" altLang="en-US" sz="2400" dirty="0"/>
              <a:t>額度部分，機關可請廠商</a:t>
            </a:r>
            <a:r>
              <a:rPr lang="zh-TW" altLang="en-US" sz="2400" b="1" dirty="0">
                <a:solidFill>
                  <a:srgbClr val="FF0000"/>
                </a:solidFill>
                <a:effectLst>
                  <a:outerShdw blurRad="38100" dist="38100" dir="2700000" algn="tl">
                    <a:srgbClr val="000000">
                      <a:alpha val="43137"/>
                    </a:srgbClr>
                  </a:outerShdw>
                </a:effectLst>
              </a:rPr>
              <a:t>提出服務費用報價</a:t>
            </a:r>
            <a:r>
              <a:rPr lang="zh-TW" altLang="en-US" sz="2400" dirty="0"/>
              <a:t>或於下單前約定</a:t>
            </a:r>
            <a:r>
              <a:rPr lang="zh-TW" altLang="en-US" sz="2400" b="1" dirty="0">
                <a:solidFill>
                  <a:srgbClr val="FF0000"/>
                </a:solidFill>
                <a:effectLst>
                  <a:outerShdw blurRad="38100" dist="38100" dir="2700000" algn="tl">
                    <a:srgbClr val="000000">
                      <a:alpha val="43137"/>
                    </a:srgbClr>
                  </a:outerShdw>
                </a:effectLst>
              </a:rPr>
              <a:t>超出之服務費用</a:t>
            </a:r>
            <a:r>
              <a:rPr lang="zh-TW" altLang="en-US" sz="2400" dirty="0"/>
              <a:t>。</a:t>
            </a:r>
          </a:p>
        </p:txBody>
      </p:sp>
    </p:spTree>
    <p:extLst>
      <p:ext uri="{BB962C8B-B14F-4D97-AF65-F5344CB8AC3E}">
        <p14:creationId xmlns:p14="http://schemas.microsoft.com/office/powerpoint/2010/main" val="3031053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a:xfrm>
            <a:off x="537944" y="268344"/>
            <a:ext cx="10515600" cy="1325563"/>
          </a:xfrm>
        </p:spPr>
        <p:txBody>
          <a:bodyPr/>
          <a:lstStyle/>
          <a:p>
            <a:r>
              <a:rPr lang="en-US" altLang="zh-TW" dirty="0"/>
              <a:t>SOC </a:t>
            </a:r>
            <a:r>
              <a:rPr lang="zh-TW" altLang="en-US" dirty="0"/>
              <a:t>監控環境部署</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537944" y="1593907"/>
            <a:ext cx="11116112" cy="1569660"/>
          </a:xfrm>
          <a:prstGeom prst="rect">
            <a:avLst/>
          </a:prstGeom>
          <a:noFill/>
        </p:spPr>
        <p:txBody>
          <a:bodyPr wrap="square">
            <a:spAutoFit/>
          </a:bodyPr>
          <a:lstStyle/>
          <a:p>
            <a:r>
              <a:rPr lang="en-US" altLang="zh-TW" sz="2400" dirty="0"/>
              <a:t>(5)</a:t>
            </a:r>
          </a:p>
          <a:p>
            <a:r>
              <a:rPr lang="zh-TW" altLang="en-US" sz="2400" dirty="0"/>
              <a:t>若機關有調整監控設備部署之需求，</a:t>
            </a:r>
            <a:endParaRPr lang="en-US" altLang="zh-TW" sz="2400" dirty="0"/>
          </a:p>
          <a:p>
            <a:r>
              <a:rPr lang="zh-TW" altLang="en-US" sz="2400" dirty="0"/>
              <a:t>最多全年</a:t>
            </a:r>
            <a:r>
              <a:rPr lang="zh-TW" altLang="en-US" sz="2400" b="1" dirty="0">
                <a:solidFill>
                  <a:srgbClr val="FF0000"/>
                </a:solidFill>
                <a:effectLst>
                  <a:outerShdw blurRad="38100" dist="38100" dir="2700000" algn="tl">
                    <a:srgbClr val="000000">
                      <a:alpha val="43137"/>
                    </a:srgbClr>
                  </a:outerShdw>
                </a:effectLst>
              </a:rPr>
              <a:t>不得超過 </a:t>
            </a:r>
            <a:r>
              <a:rPr lang="en-US" altLang="zh-TW" sz="2400" b="1" dirty="0">
                <a:solidFill>
                  <a:srgbClr val="FF0000"/>
                </a:solidFill>
                <a:effectLst>
                  <a:outerShdw blurRad="38100" dist="38100" dir="2700000" algn="tl">
                    <a:srgbClr val="000000">
                      <a:alpha val="43137"/>
                    </a:srgbClr>
                  </a:outerShdw>
                </a:effectLst>
              </a:rPr>
              <a:t>8 </a:t>
            </a:r>
            <a:r>
              <a:rPr lang="zh-TW" altLang="en-US" sz="2400" b="1" dirty="0">
                <a:solidFill>
                  <a:srgbClr val="FF0000"/>
                </a:solidFill>
                <a:effectLst>
                  <a:outerShdw blurRad="38100" dist="38100" dir="2700000" algn="tl">
                    <a:srgbClr val="000000">
                      <a:alpha val="43137"/>
                    </a:srgbClr>
                  </a:outerShdw>
                </a:effectLst>
              </a:rPr>
              <a:t>次</a:t>
            </a:r>
            <a:r>
              <a:rPr lang="zh-TW" altLang="en-US" sz="2400" dirty="0"/>
              <a:t>，</a:t>
            </a:r>
            <a:endParaRPr lang="en-US" altLang="zh-TW" sz="2400" dirty="0"/>
          </a:p>
          <a:p>
            <a:r>
              <a:rPr lang="zh-TW" altLang="en-US" sz="2400" b="1" dirty="0">
                <a:solidFill>
                  <a:srgbClr val="FF0000"/>
                </a:solidFill>
                <a:effectLst>
                  <a:outerShdw blurRad="38100" dist="38100" dir="2700000" algn="tl">
                    <a:srgbClr val="000000">
                      <a:alpha val="43137"/>
                    </a:srgbClr>
                  </a:outerShdw>
                </a:effectLst>
              </a:rPr>
              <a:t>超過</a:t>
            </a:r>
            <a:r>
              <a:rPr lang="zh-TW" altLang="en-US" sz="2400" dirty="0"/>
              <a:t>額度部分，機關可請廠商提出服務費用報價或於 下單前</a:t>
            </a:r>
            <a:r>
              <a:rPr lang="zh-TW" altLang="en-US" sz="2400" b="1" dirty="0">
                <a:solidFill>
                  <a:srgbClr val="FF0000"/>
                </a:solidFill>
                <a:effectLst>
                  <a:outerShdw blurRad="38100" dist="38100" dir="2700000" algn="tl">
                    <a:srgbClr val="000000">
                      <a:alpha val="43137"/>
                    </a:srgbClr>
                  </a:outerShdw>
                </a:effectLst>
              </a:rPr>
              <a:t>約定超出之服務費用</a:t>
            </a:r>
            <a:r>
              <a:rPr lang="zh-TW" altLang="en-US" sz="2400" dirty="0"/>
              <a:t>。</a:t>
            </a:r>
          </a:p>
        </p:txBody>
      </p:sp>
    </p:spTree>
    <p:extLst>
      <p:ext uri="{BB962C8B-B14F-4D97-AF65-F5344CB8AC3E}">
        <p14:creationId xmlns:p14="http://schemas.microsoft.com/office/powerpoint/2010/main" val="1435419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zh-TW" altLang="en-US" dirty="0"/>
              <a:t>監控服務</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1569660"/>
          </a:xfrm>
          <a:prstGeom prst="rect">
            <a:avLst/>
          </a:prstGeom>
          <a:noFill/>
        </p:spPr>
        <p:txBody>
          <a:bodyPr wrap="square">
            <a:spAutoFit/>
          </a:bodyPr>
          <a:lstStyle/>
          <a:p>
            <a:r>
              <a:rPr lang="en-US" altLang="zh-TW" sz="2400" dirty="0"/>
              <a:t>(1)</a:t>
            </a:r>
          </a:p>
          <a:p>
            <a:r>
              <a:rPr lang="zh-TW" altLang="en-US" sz="2400" dirty="0"/>
              <a:t>廠商應</a:t>
            </a:r>
            <a:r>
              <a:rPr lang="zh-TW" altLang="en-US" sz="2400" b="1" dirty="0">
                <a:solidFill>
                  <a:srgbClr val="FF0000"/>
                </a:solidFill>
                <a:effectLst>
                  <a:outerShdw blurRad="38100" dist="38100" dir="2700000" algn="tl">
                    <a:srgbClr val="000000">
                      <a:alpha val="43137"/>
                    </a:srgbClr>
                  </a:outerShdw>
                </a:effectLst>
              </a:rPr>
              <a:t>遵循</a:t>
            </a:r>
            <a:r>
              <a:rPr lang="zh-TW" altLang="en-US" sz="2400" dirty="0"/>
              <a:t>行政院國家資通安全會報技術服務中心制定之 </a:t>
            </a:r>
            <a:endParaRPr lang="en-US" altLang="zh-TW" sz="2400" dirty="0"/>
          </a:p>
          <a:p>
            <a:r>
              <a:rPr lang="zh-TW" altLang="en-US" sz="2400" dirty="0"/>
              <a:t>「政府領域聯防監控作業規範」，通過</a:t>
            </a:r>
            <a:r>
              <a:rPr lang="zh-TW" altLang="en-US" sz="2400" b="1" dirty="0">
                <a:solidFill>
                  <a:srgbClr val="FF0000"/>
                </a:solidFill>
                <a:effectLst>
                  <a:outerShdw blurRad="38100" dist="38100" dir="2700000" algn="tl">
                    <a:srgbClr val="000000">
                      <a:alpha val="43137"/>
                    </a:srgbClr>
                  </a:outerShdw>
                </a:effectLst>
              </a:rPr>
              <a:t>連通測試作業</a:t>
            </a:r>
            <a:r>
              <a:rPr lang="zh-TW" altLang="en-US" sz="2400" dirty="0"/>
              <a:t>，</a:t>
            </a:r>
            <a:endParaRPr lang="en-US" altLang="zh-TW" sz="2400" dirty="0"/>
          </a:p>
          <a:p>
            <a:r>
              <a:rPr lang="zh-TW" altLang="en-US" sz="2400" dirty="0"/>
              <a:t>並協助機關</a:t>
            </a:r>
            <a:r>
              <a:rPr lang="zh-TW" altLang="en-US" sz="2400" b="1" dirty="0">
                <a:solidFill>
                  <a:srgbClr val="FF0000"/>
                </a:solidFill>
                <a:effectLst>
                  <a:outerShdw blurRad="38100" dist="38100" dir="2700000" algn="tl">
                    <a:srgbClr val="000000">
                      <a:alpha val="43137"/>
                    </a:srgbClr>
                  </a:outerShdw>
                </a:effectLst>
              </a:rPr>
              <a:t>回傳</a:t>
            </a:r>
            <a:r>
              <a:rPr lang="zh-TW" altLang="en-US" sz="2400" dirty="0"/>
              <a:t>資安監控情資至</a:t>
            </a:r>
            <a:r>
              <a:rPr lang="zh-TW" altLang="en-US" sz="2400" b="1" dirty="0">
                <a:solidFill>
                  <a:srgbClr val="FF0000"/>
                </a:solidFill>
                <a:effectLst>
                  <a:outerShdw blurRad="38100" dist="38100" dir="2700000" algn="tl">
                    <a:srgbClr val="000000">
                      <a:alpha val="43137"/>
                    </a:srgbClr>
                  </a:outerShdw>
                </a:effectLst>
              </a:rPr>
              <a:t>指定之聯防監控平台</a:t>
            </a:r>
            <a:r>
              <a:rPr lang="zh-TW" altLang="en-US" sz="2400" dirty="0"/>
              <a:t>。</a:t>
            </a:r>
          </a:p>
        </p:txBody>
      </p:sp>
    </p:spTree>
    <p:extLst>
      <p:ext uri="{BB962C8B-B14F-4D97-AF65-F5344CB8AC3E}">
        <p14:creationId xmlns:p14="http://schemas.microsoft.com/office/powerpoint/2010/main" val="117001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zh-TW" altLang="en-US" dirty="0"/>
              <a:t>監控服務</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1569660"/>
          </a:xfrm>
          <a:prstGeom prst="rect">
            <a:avLst/>
          </a:prstGeom>
          <a:noFill/>
        </p:spPr>
        <p:txBody>
          <a:bodyPr wrap="square">
            <a:spAutoFit/>
          </a:bodyPr>
          <a:lstStyle/>
          <a:p>
            <a:r>
              <a:rPr lang="en-US" altLang="zh-TW" sz="2400" dirty="0"/>
              <a:t>(2)</a:t>
            </a:r>
          </a:p>
          <a:p>
            <a:r>
              <a:rPr lang="zh-TW" altLang="en-US" sz="2400" dirty="0"/>
              <a:t>廠商所提供之監控服務系統可從</a:t>
            </a:r>
            <a:r>
              <a:rPr lang="zh-TW" altLang="en-US" sz="2400" b="1" dirty="0">
                <a:solidFill>
                  <a:srgbClr val="FF0000"/>
                </a:solidFill>
                <a:effectLst>
                  <a:outerShdw blurRad="38100" dist="38100" dir="2700000" algn="tl">
                    <a:srgbClr val="000000">
                      <a:alpha val="43137"/>
                    </a:srgbClr>
                  </a:outerShdw>
                </a:effectLst>
              </a:rPr>
              <a:t>被監控端</a:t>
            </a:r>
            <a:r>
              <a:rPr lang="zh-TW" altLang="en-US" sz="2400" dirty="0"/>
              <a:t>取得</a:t>
            </a:r>
            <a:r>
              <a:rPr lang="zh-TW" altLang="en-US" sz="2400" b="1" dirty="0">
                <a:solidFill>
                  <a:srgbClr val="FF0000"/>
                </a:solidFill>
                <a:effectLst>
                  <a:outerShdw blurRad="38100" dist="38100" dir="2700000" algn="tl">
                    <a:srgbClr val="000000">
                      <a:alpha val="43137"/>
                    </a:srgbClr>
                  </a:outerShdw>
                </a:effectLst>
              </a:rPr>
              <a:t>不同來源</a:t>
            </a:r>
            <a:r>
              <a:rPr lang="zh-TW" altLang="en-US" sz="2400" dirty="0"/>
              <a:t>的日誌，</a:t>
            </a:r>
            <a:endParaRPr lang="en-US" altLang="zh-TW" sz="2400" dirty="0"/>
          </a:p>
          <a:p>
            <a:r>
              <a:rPr lang="zh-TW" altLang="en-US" sz="2400" dirty="0"/>
              <a:t>經後送回 </a:t>
            </a:r>
            <a:r>
              <a:rPr lang="en-US" altLang="zh-TW" sz="2400" dirty="0"/>
              <a:t>SOC </a:t>
            </a:r>
            <a:r>
              <a:rPr lang="zh-TW" altLang="en-US" sz="2400" dirty="0"/>
              <a:t>進行</a:t>
            </a:r>
            <a:r>
              <a:rPr lang="zh-TW" altLang="en-US" sz="2400" b="1" dirty="0">
                <a:solidFill>
                  <a:srgbClr val="FF0000"/>
                </a:solidFill>
                <a:effectLst>
                  <a:outerShdw blurRad="38100" dist="38100" dir="2700000" algn="tl">
                    <a:srgbClr val="000000">
                      <a:alpha val="43137"/>
                    </a:srgbClr>
                  </a:outerShdw>
                </a:effectLst>
              </a:rPr>
              <a:t>交叉比對</a:t>
            </a:r>
            <a:r>
              <a:rPr lang="zh-TW" altLang="en-US" sz="2400" dirty="0"/>
              <a:t>後，可歸納出</a:t>
            </a:r>
            <a:r>
              <a:rPr lang="zh-TW" altLang="en-US" sz="2400" b="1" dirty="0">
                <a:solidFill>
                  <a:srgbClr val="FF0000"/>
                </a:solidFill>
                <a:effectLst>
                  <a:outerShdw blurRad="38100" dist="38100" dir="2700000" algn="tl">
                    <a:srgbClr val="000000">
                      <a:alpha val="43137"/>
                    </a:srgbClr>
                  </a:outerShdw>
                </a:effectLst>
              </a:rPr>
              <a:t>疑似資安 </a:t>
            </a:r>
            <a:r>
              <a:rPr lang="en-US" altLang="zh-TW" sz="2400" b="1" dirty="0">
                <a:solidFill>
                  <a:srgbClr val="FF0000"/>
                </a:solidFill>
                <a:effectLst>
                  <a:outerShdw blurRad="38100" dist="38100" dir="2700000" algn="tl">
                    <a:srgbClr val="000000">
                      <a:alpha val="43137"/>
                    </a:srgbClr>
                  </a:outerShdw>
                </a:effectLst>
              </a:rPr>
              <a:t>12 </a:t>
            </a:r>
            <a:r>
              <a:rPr lang="zh-TW" altLang="en-US" sz="2400" b="1" dirty="0">
                <a:solidFill>
                  <a:srgbClr val="FF0000"/>
                </a:solidFill>
                <a:effectLst>
                  <a:outerShdw blurRad="38100" dist="38100" dir="2700000" algn="tl">
                    <a:srgbClr val="000000">
                      <a:alpha val="43137"/>
                    </a:srgbClr>
                  </a:outerShdw>
                </a:effectLst>
              </a:rPr>
              <a:t>事件或惡意軟體行為</a:t>
            </a:r>
            <a:r>
              <a:rPr lang="zh-TW" altLang="en-US" sz="2400" dirty="0"/>
              <a:t>，能從警示系統</a:t>
            </a:r>
            <a:r>
              <a:rPr lang="zh-TW" altLang="en-US" sz="2400" b="1" dirty="0">
                <a:solidFill>
                  <a:srgbClr val="FF0000"/>
                </a:solidFill>
                <a:effectLst>
                  <a:outerShdw blurRad="38100" dist="38100" dir="2700000" algn="tl">
                    <a:srgbClr val="000000">
                      <a:alpha val="43137"/>
                    </a:srgbClr>
                  </a:outerShdw>
                </a:effectLst>
              </a:rPr>
              <a:t>產生工單、或者事件單</a:t>
            </a:r>
            <a:r>
              <a:rPr lang="zh-TW" altLang="en-US" sz="2400" dirty="0"/>
              <a:t>由專業資安人員判斷是否為資安事件。 </a:t>
            </a:r>
          </a:p>
        </p:txBody>
      </p:sp>
    </p:spTree>
    <p:extLst>
      <p:ext uri="{BB962C8B-B14F-4D97-AF65-F5344CB8AC3E}">
        <p14:creationId xmlns:p14="http://schemas.microsoft.com/office/powerpoint/2010/main" val="113477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zh-TW" altLang="en-US" dirty="0"/>
              <a:t>監控服務</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1938992"/>
          </a:xfrm>
          <a:prstGeom prst="rect">
            <a:avLst/>
          </a:prstGeom>
          <a:noFill/>
        </p:spPr>
        <p:txBody>
          <a:bodyPr wrap="square">
            <a:spAutoFit/>
          </a:bodyPr>
          <a:lstStyle/>
          <a:p>
            <a:r>
              <a:rPr lang="en-US" altLang="zh-TW" sz="2400" dirty="0"/>
              <a:t>(3)</a:t>
            </a:r>
          </a:p>
          <a:p>
            <a:r>
              <a:rPr lang="zh-TW" altLang="en-US" sz="2400" dirty="0"/>
              <a:t>監控事件經監控中心</a:t>
            </a:r>
            <a:r>
              <a:rPr lang="zh-TW" altLang="en-US" sz="2400" b="1" dirty="0">
                <a:solidFill>
                  <a:srgbClr val="FF0000"/>
                </a:solidFill>
                <a:effectLst>
                  <a:outerShdw blurRad="38100" dist="38100" dir="2700000" algn="tl">
                    <a:srgbClr val="000000">
                      <a:alpha val="43137"/>
                    </a:srgbClr>
                  </a:outerShdw>
                </a:effectLst>
              </a:rPr>
              <a:t>判斷</a:t>
            </a:r>
            <a:r>
              <a:rPr lang="zh-TW" altLang="en-US" sz="2400" dirty="0"/>
              <a:t>資安事件時，</a:t>
            </a:r>
            <a:endParaRPr lang="en-US" altLang="zh-TW" sz="2400" dirty="0"/>
          </a:p>
          <a:p>
            <a:r>
              <a:rPr lang="zh-TW" altLang="en-US" sz="2400" dirty="0"/>
              <a:t>應即以</a:t>
            </a:r>
            <a:r>
              <a:rPr lang="zh-TW" altLang="en-US" sz="2400" b="1" dirty="0">
                <a:solidFill>
                  <a:srgbClr val="FF0000"/>
                </a:solidFill>
                <a:effectLst>
                  <a:outerShdw blurRad="38100" dist="38100" dir="2700000" algn="tl">
                    <a:srgbClr val="000000">
                      <a:alpha val="43137"/>
                    </a:srgbClr>
                  </a:outerShdw>
                </a:effectLst>
              </a:rPr>
              <a:t>適當方式</a:t>
            </a:r>
            <a:r>
              <a:rPr lang="en-US" altLang="zh-TW" sz="2400" dirty="0"/>
              <a:t>(</a:t>
            </a:r>
            <a:r>
              <a:rPr lang="zh-TW" altLang="en-US" sz="2400" dirty="0"/>
              <a:t>以</a:t>
            </a:r>
            <a:r>
              <a:rPr lang="zh-TW" altLang="en-US" sz="2400" b="1" dirty="0">
                <a:solidFill>
                  <a:srgbClr val="FF0000"/>
                </a:solidFill>
                <a:effectLst>
                  <a:outerShdw blurRad="38100" dist="38100" dir="2700000" algn="tl">
                    <a:srgbClr val="000000">
                      <a:alpha val="43137"/>
                    </a:srgbClr>
                  </a:outerShdw>
                </a:effectLst>
              </a:rPr>
              <a:t>電話、傳真、手機簡訊、電子郵件</a:t>
            </a:r>
            <a:r>
              <a:rPr lang="zh-TW" altLang="en-US" sz="2400" dirty="0"/>
              <a:t>等</a:t>
            </a:r>
            <a:r>
              <a:rPr lang="en-US" altLang="zh-TW" sz="2400" dirty="0"/>
              <a:t>)</a:t>
            </a:r>
            <a:r>
              <a:rPr lang="zh-TW" altLang="en-US" sz="2400" b="1" dirty="0">
                <a:solidFill>
                  <a:srgbClr val="FF0000"/>
                </a:solidFill>
                <a:effectLst>
                  <a:outerShdw blurRad="38100" dist="38100" dir="2700000" algn="tl">
                    <a:srgbClr val="000000">
                      <a:alpha val="43137"/>
                    </a:srgbClr>
                  </a:outerShdw>
                </a:effectLst>
              </a:rPr>
              <a:t>通知</a:t>
            </a:r>
            <a:r>
              <a:rPr lang="zh-TW" altLang="en-US" sz="2400" dirty="0"/>
              <a:t>機關資安連絡人， 俾其依「資通安全事件通報及應變辦法」之規定於</a:t>
            </a:r>
            <a:r>
              <a:rPr lang="zh-TW" altLang="en-US" sz="2400" b="1" dirty="0">
                <a:solidFill>
                  <a:srgbClr val="FF0000"/>
                </a:solidFill>
                <a:effectLst>
                  <a:outerShdw blurRad="38100" dist="38100" dir="2700000" algn="tl">
                    <a:srgbClr val="000000">
                      <a:alpha val="43137"/>
                    </a:srgbClr>
                  </a:outerShdw>
                </a:effectLst>
              </a:rPr>
              <a:t>知悉資安事件</a:t>
            </a:r>
            <a:r>
              <a:rPr lang="en-US" altLang="zh-TW" sz="2400" b="1" dirty="0">
                <a:solidFill>
                  <a:srgbClr val="FF0000"/>
                </a:solidFill>
                <a:effectLst>
                  <a:outerShdw blurRad="38100" dist="38100" dir="2700000" algn="tl">
                    <a:srgbClr val="000000">
                      <a:alpha val="43137"/>
                    </a:srgbClr>
                  </a:outerShdw>
                </a:effectLst>
              </a:rPr>
              <a:t>1</a:t>
            </a:r>
            <a:r>
              <a:rPr lang="zh-TW" altLang="en-US" sz="2400" b="1" dirty="0">
                <a:solidFill>
                  <a:srgbClr val="FF0000"/>
                </a:solidFill>
                <a:effectLst>
                  <a:outerShdw blurRad="38100" dist="38100" dir="2700000" algn="tl">
                    <a:srgbClr val="000000">
                      <a:alpha val="43137"/>
                    </a:srgbClr>
                  </a:outerShdw>
                </a:effectLst>
              </a:rPr>
              <a:t>小時</a:t>
            </a:r>
            <a:r>
              <a:rPr lang="zh-TW" altLang="en-US" sz="2400" dirty="0"/>
              <a:t>內進行資安事件通報。</a:t>
            </a:r>
          </a:p>
        </p:txBody>
      </p:sp>
    </p:spTree>
    <p:extLst>
      <p:ext uri="{BB962C8B-B14F-4D97-AF65-F5344CB8AC3E}">
        <p14:creationId xmlns:p14="http://schemas.microsoft.com/office/powerpoint/2010/main" val="201454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88C084-C677-4E16-A921-23D8CB974D9C}"/>
              </a:ext>
            </a:extLst>
          </p:cNvPr>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C66D4CEF-155F-4C2C-B3B3-4398995701BC}"/>
              </a:ext>
            </a:extLst>
          </p:cNvPr>
          <p:cNvSpPr>
            <a:spLocks noGrp="1"/>
          </p:cNvSpPr>
          <p:nvPr>
            <p:ph type="title"/>
          </p:nvPr>
        </p:nvSpPr>
        <p:spPr>
          <a:xfrm>
            <a:off x="4282955" y="2766218"/>
            <a:ext cx="3626089" cy="1325563"/>
          </a:xfrm>
        </p:spPr>
        <p:txBody>
          <a:bodyPr/>
          <a:lstStyle/>
          <a:p>
            <a:r>
              <a:rPr lang="zh-TW" altLang="en-US" dirty="0">
                <a:solidFill>
                  <a:schemeClr val="bg1"/>
                </a:solidFill>
              </a:rPr>
              <a:t>資安健診服務 </a:t>
            </a:r>
          </a:p>
        </p:txBody>
      </p:sp>
    </p:spTree>
    <p:extLst>
      <p:ext uri="{BB962C8B-B14F-4D97-AF65-F5344CB8AC3E}">
        <p14:creationId xmlns:p14="http://schemas.microsoft.com/office/powerpoint/2010/main" val="2135854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zh-TW" altLang="en-US" dirty="0"/>
              <a:t>監控服務</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690688"/>
            <a:ext cx="10637939" cy="1569660"/>
          </a:xfrm>
          <a:prstGeom prst="rect">
            <a:avLst/>
          </a:prstGeom>
          <a:noFill/>
        </p:spPr>
        <p:txBody>
          <a:bodyPr wrap="square">
            <a:spAutoFit/>
          </a:bodyPr>
          <a:lstStyle/>
          <a:p>
            <a:r>
              <a:rPr lang="en-US" altLang="zh-TW" sz="2400" dirty="0"/>
              <a:t>(3)</a:t>
            </a:r>
          </a:p>
          <a:p>
            <a:r>
              <a:rPr lang="zh-TW" altLang="en-US" sz="2400" dirty="0"/>
              <a:t>廠商應定期提供</a:t>
            </a:r>
            <a:r>
              <a:rPr lang="zh-TW" altLang="en-US" sz="2400" b="1" dirty="0">
                <a:solidFill>
                  <a:srgbClr val="FF0000"/>
                </a:solidFill>
                <a:effectLst>
                  <a:outerShdw blurRad="38100" dist="38100" dir="2700000" algn="tl">
                    <a:srgbClr val="000000">
                      <a:alpha val="43137"/>
                    </a:srgbClr>
                  </a:outerShdw>
                </a:effectLst>
              </a:rPr>
              <a:t>月報、季報</a:t>
            </a:r>
            <a:r>
              <a:rPr lang="zh-TW" altLang="en-US" sz="2400" dirty="0"/>
              <a:t>予機關，</a:t>
            </a:r>
            <a:endParaRPr lang="en-US" altLang="zh-TW" sz="2400" dirty="0"/>
          </a:p>
          <a:p>
            <a:r>
              <a:rPr lang="zh-TW" altLang="en-US" sz="2400" dirty="0"/>
              <a:t>俾其依「資通安全責任等級分級辦法」之</a:t>
            </a:r>
            <a:r>
              <a:rPr lang="zh-TW" altLang="en-US" sz="2400" b="1" dirty="0">
                <a:solidFill>
                  <a:srgbClr val="FF0000"/>
                </a:solidFill>
                <a:effectLst>
                  <a:outerShdw blurRad="38100" dist="38100" dir="2700000" algn="tl">
                    <a:srgbClr val="000000">
                      <a:alpha val="43137"/>
                    </a:srgbClr>
                  </a:outerShdw>
                </a:effectLst>
              </a:rPr>
              <a:t>相關規定提交</a:t>
            </a:r>
            <a:r>
              <a:rPr lang="zh-TW" altLang="en-US" sz="2400" dirty="0"/>
              <a:t>監控管理資料。</a:t>
            </a:r>
            <a:endParaRPr lang="en-US" altLang="zh-TW" sz="2400" dirty="0"/>
          </a:p>
          <a:p>
            <a:r>
              <a:rPr lang="zh-TW" altLang="en-US" sz="2400" dirty="0"/>
              <a:t>報告需提供以下內容： </a:t>
            </a:r>
          </a:p>
        </p:txBody>
      </p:sp>
    </p:spTree>
    <p:extLst>
      <p:ext uri="{BB962C8B-B14F-4D97-AF65-F5344CB8AC3E}">
        <p14:creationId xmlns:p14="http://schemas.microsoft.com/office/powerpoint/2010/main" val="648890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CD64F399-D555-4B86-B3BC-78CBD1B84D02}"/>
              </a:ext>
            </a:extLst>
          </p:cNvPr>
          <p:cNvSpPr txBox="1"/>
          <p:nvPr/>
        </p:nvSpPr>
        <p:spPr>
          <a:xfrm>
            <a:off x="3048699" y="305068"/>
            <a:ext cx="6094602" cy="6247864"/>
          </a:xfrm>
          <a:prstGeom prst="rect">
            <a:avLst/>
          </a:prstGeom>
          <a:noFill/>
        </p:spPr>
        <p:txBody>
          <a:bodyPr wrap="square">
            <a:spAutoFit/>
          </a:bodyPr>
          <a:lstStyle/>
          <a:p>
            <a:r>
              <a:rPr lang="en-US" altLang="zh-TW" sz="1600" dirty="0"/>
              <a:t>A</a:t>
            </a:r>
            <a:r>
              <a:rPr lang="zh-TW" altLang="en-US" sz="1600" dirty="0"/>
              <a:t>、事件通知或警訊發布統計</a:t>
            </a:r>
          </a:p>
          <a:p>
            <a:r>
              <a:rPr lang="zh-TW" altLang="en-US" sz="1600" dirty="0"/>
              <a:t> 發生</a:t>
            </a:r>
            <a:r>
              <a:rPr lang="zh-TW" altLang="en-US" sz="1600" b="1" dirty="0">
                <a:solidFill>
                  <a:srgbClr val="FF0000"/>
                </a:solidFill>
                <a:effectLst>
                  <a:outerShdw blurRad="38100" dist="38100" dir="2700000" algn="tl">
                    <a:srgbClr val="000000">
                      <a:alpha val="43137"/>
                    </a:srgbClr>
                  </a:outerShdw>
                </a:effectLst>
              </a:rPr>
              <a:t>事件編號、事件名稱、事件處理</a:t>
            </a:r>
            <a:r>
              <a:rPr lang="zh-TW" altLang="en-US" sz="1600" dirty="0"/>
              <a:t>結果。</a:t>
            </a:r>
          </a:p>
          <a:p>
            <a:r>
              <a:rPr lang="zh-TW" altLang="en-US" sz="1600" dirty="0"/>
              <a:t> 持續</a:t>
            </a:r>
            <a:r>
              <a:rPr lang="zh-TW" altLang="en-US" sz="1600" b="1" dirty="0">
                <a:solidFill>
                  <a:srgbClr val="FF0000"/>
                </a:solidFill>
                <a:effectLst>
                  <a:outerShdw blurRad="38100" dist="38100" dir="2700000" algn="tl">
                    <a:srgbClr val="000000">
                      <a:alpha val="43137"/>
                    </a:srgbClr>
                  </a:outerShdw>
                </a:effectLst>
              </a:rPr>
              <a:t>追蹤</a:t>
            </a:r>
            <a:r>
              <a:rPr lang="zh-TW" altLang="en-US" sz="1600" dirty="0"/>
              <a:t>的資安事件列表。</a:t>
            </a:r>
          </a:p>
          <a:p>
            <a:r>
              <a:rPr lang="zh-TW" altLang="en-US" sz="1600" dirty="0"/>
              <a:t> 造成受監控設備</a:t>
            </a:r>
            <a:r>
              <a:rPr lang="zh-TW" altLang="en-US" sz="1600" b="1" dirty="0">
                <a:solidFill>
                  <a:srgbClr val="FF0000"/>
                </a:solidFill>
                <a:effectLst>
                  <a:outerShdw blurRad="38100" dist="38100" dir="2700000" algn="tl">
                    <a:srgbClr val="000000">
                      <a:alpha val="43137"/>
                    </a:srgbClr>
                  </a:outerShdw>
                </a:effectLst>
              </a:rPr>
              <a:t>停止或受影響時間</a:t>
            </a:r>
            <a:r>
              <a:rPr lang="zh-TW" altLang="en-US" sz="1600" dirty="0"/>
              <a:t>。</a:t>
            </a:r>
          </a:p>
          <a:p>
            <a:r>
              <a:rPr lang="zh-TW" altLang="en-US" sz="1600" dirty="0"/>
              <a:t> 受</a:t>
            </a:r>
            <a:r>
              <a:rPr lang="zh-TW" altLang="en-US" sz="1600" b="1" dirty="0">
                <a:solidFill>
                  <a:srgbClr val="FF0000"/>
                </a:solidFill>
                <a:effectLst>
                  <a:outerShdw blurRad="38100" dist="38100" dir="2700000" algn="tl">
                    <a:srgbClr val="000000">
                      <a:alpha val="43137"/>
                    </a:srgbClr>
                  </a:outerShdw>
                </a:effectLst>
              </a:rPr>
              <a:t>影響 </a:t>
            </a:r>
            <a:r>
              <a:rPr lang="en-US" altLang="zh-TW" sz="1600" b="1" dirty="0">
                <a:solidFill>
                  <a:srgbClr val="FF0000"/>
                </a:solidFill>
                <a:effectLst>
                  <a:outerShdw blurRad="38100" dist="38100" dir="2700000" algn="tl">
                    <a:srgbClr val="000000">
                      <a:alpha val="43137"/>
                    </a:srgbClr>
                  </a:outerShdw>
                </a:effectLst>
              </a:rPr>
              <a:t>IP </a:t>
            </a:r>
            <a:r>
              <a:rPr lang="zh-TW" altLang="en-US" sz="1600" dirty="0"/>
              <a:t>列表。</a:t>
            </a:r>
          </a:p>
          <a:p>
            <a:r>
              <a:rPr lang="zh-TW" altLang="en-US" sz="1600" dirty="0"/>
              <a:t> </a:t>
            </a:r>
            <a:endParaRPr lang="en-US" altLang="zh-TW" sz="1600" dirty="0"/>
          </a:p>
          <a:p>
            <a:r>
              <a:rPr lang="en-US" altLang="zh-TW" sz="1600" dirty="0"/>
              <a:t>B</a:t>
            </a:r>
            <a:r>
              <a:rPr lang="zh-TW" altLang="en-US" sz="1600" dirty="0"/>
              <a:t>、監控與警示系統監控情形</a:t>
            </a:r>
          </a:p>
          <a:p>
            <a:r>
              <a:rPr lang="zh-TW" altLang="en-US" sz="1600" dirty="0"/>
              <a:t> 事件工單</a:t>
            </a:r>
            <a:r>
              <a:rPr lang="zh-TW" altLang="en-US" sz="1600" b="1" dirty="0">
                <a:solidFill>
                  <a:srgbClr val="FF0000"/>
                </a:solidFill>
                <a:effectLst>
                  <a:outerShdw blurRad="38100" dist="38100" dir="2700000" algn="tl">
                    <a:srgbClr val="000000">
                      <a:alpha val="43137"/>
                    </a:srgbClr>
                  </a:outerShdw>
                </a:effectLst>
              </a:rPr>
              <a:t>處理狀態與數量</a:t>
            </a:r>
            <a:r>
              <a:rPr lang="zh-TW" altLang="en-US" sz="1600" dirty="0"/>
              <a:t>。</a:t>
            </a:r>
          </a:p>
          <a:p>
            <a:r>
              <a:rPr lang="zh-TW" altLang="en-US" sz="1600" dirty="0"/>
              <a:t> 機關內員工</a:t>
            </a:r>
            <a:r>
              <a:rPr lang="zh-TW" altLang="en-US" sz="1600" b="1" dirty="0">
                <a:solidFill>
                  <a:srgbClr val="FF0000"/>
                </a:solidFill>
                <a:effectLst>
                  <a:outerShdw blurRad="38100" dist="38100" dir="2700000" algn="tl">
                    <a:srgbClr val="000000">
                      <a:alpha val="43137"/>
                    </a:srgbClr>
                  </a:outerShdw>
                </a:effectLst>
              </a:rPr>
              <a:t>連接</a:t>
            </a:r>
            <a:r>
              <a:rPr lang="zh-TW" altLang="en-US" sz="1600" dirty="0"/>
              <a:t>中繼站</a:t>
            </a:r>
            <a:r>
              <a:rPr lang="en-US" altLang="zh-TW" sz="1600" dirty="0"/>
              <a:t>(IP</a:t>
            </a:r>
            <a:r>
              <a:rPr lang="zh-TW" altLang="en-US" sz="1600" dirty="0"/>
              <a:t>、</a:t>
            </a:r>
            <a:r>
              <a:rPr lang="en-US" altLang="zh-TW" sz="1600" dirty="0"/>
              <a:t>DNS)</a:t>
            </a:r>
            <a:r>
              <a:rPr lang="zh-TW" altLang="en-US" sz="1600" b="1" dirty="0">
                <a:solidFill>
                  <a:srgbClr val="FF0000"/>
                </a:solidFill>
                <a:effectLst>
                  <a:outerShdw blurRad="38100" dist="38100" dir="2700000" algn="tl">
                    <a:srgbClr val="000000">
                      <a:alpha val="43137"/>
                    </a:srgbClr>
                  </a:outerShdw>
                </a:effectLst>
              </a:rPr>
              <a:t>數量</a:t>
            </a:r>
            <a:r>
              <a:rPr lang="zh-TW" altLang="en-US" sz="1600" dirty="0"/>
              <a:t>。</a:t>
            </a:r>
          </a:p>
          <a:p>
            <a:r>
              <a:rPr lang="zh-TW" altLang="en-US" sz="1600" dirty="0"/>
              <a:t> 惡意軟體攻擊類型</a:t>
            </a:r>
            <a:r>
              <a:rPr lang="zh-TW" altLang="en-US" sz="1600" b="1" dirty="0">
                <a:solidFill>
                  <a:srgbClr val="FF0000"/>
                </a:solidFill>
                <a:effectLst>
                  <a:outerShdw blurRad="38100" dist="38100" dir="2700000" algn="tl">
                    <a:srgbClr val="000000">
                      <a:alpha val="43137"/>
                    </a:srgbClr>
                  </a:outerShdw>
                </a:effectLst>
              </a:rPr>
              <a:t>說明與數量</a:t>
            </a:r>
            <a:r>
              <a:rPr lang="zh-TW" altLang="en-US" sz="1600" dirty="0"/>
              <a:t>。</a:t>
            </a:r>
          </a:p>
          <a:p>
            <a:r>
              <a:rPr lang="zh-TW" altLang="en-US" sz="1600" dirty="0"/>
              <a:t> 受攻擊服務</a:t>
            </a:r>
            <a:r>
              <a:rPr lang="zh-TW" altLang="en-US" sz="1600" b="1" dirty="0">
                <a:solidFill>
                  <a:srgbClr val="FF0000"/>
                </a:solidFill>
                <a:effectLst>
                  <a:outerShdw blurRad="38100" dist="38100" dir="2700000" algn="tl">
                    <a:srgbClr val="000000">
                      <a:alpha val="43137"/>
                    </a:srgbClr>
                  </a:outerShdw>
                </a:effectLst>
              </a:rPr>
              <a:t>統計圖表</a:t>
            </a:r>
            <a:r>
              <a:rPr lang="zh-TW" altLang="en-US" sz="1600" dirty="0"/>
              <a:t>。</a:t>
            </a:r>
          </a:p>
          <a:p>
            <a:r>
              <a:rPr lang="zh-TW" altLang="en-US" sz="1600" dirty="0"/>
              <a:t> </a:t>
            </a:r>
            <a:endParaRPr lang="en-US" altLang="zh-TW" sz="1600" dirty="0"/>
          </a:p>
          <a:p>
            <a:r>
              <a:rPr lang="en-US" altLang="zh-TW" sz="1600" dirty="0"/>
              <a:t>C</a:t>
            </a:r>
            <a:r>
              <a:rPr lang="zh-TW" altLang="en-US" sz="1600" dirty="0"/>
              <a:t>、資安事件處理說明</a:t>
            </a:r>
          </a:p>
          <a:p>
            <a:r>
              <a:rPr lang="zh-TW" altLang="en-US" sz="1600" dirty="0"/>
              <a:t> </a:t>
            </a:r>
            <a:r>
              <a:rPr lang="zh-TW" altLang="en-US" sz="1600" b="1" dirty="0">
                <a:solidFill>
                  <a:srgbClr val="FF0000"/>
                </a:solidFill>
                <a:effectLst>
                  <a:outerShdw blurRad="38100" dist="38100" dir="2700000" algn="tl">
                    <a:srgbClr val="000000">
                      <a:alpha val="43137"/>
                    </a:srgbClr>
                  </a:outerShdw>
                </a:effectLst>
              </a:rPr>
              <a:t>處理紀錄</a:t>
            </a:r>
            <a:r>
              <a:rPr lang="zh-TW" altLang="en-US" sz="1600" dirty="0"/>
              <a:t>說明。</a:t>
            </a:r>
          </a:p>
          <a:p>
            <a:r>
              <a:rPr lang="zh-TW" altLang="en-US" sz="1600" dirty="0"/>
              <a:t> 提供</a:t>
            </a:r>
            <a:r>
              <a:rPr lang="zh-TW" altLang="en-US" sz="1600" b="1" dirty="0">
                <a:solidFill>
                  <a:srgbClr val="FF0000"/>
                </a:solidFill>
                <a:effectLst>
                  <a:outerShdw blurRad="38100" dist="38100" dir="2700000" algn="tl">
                    <a:srgbClr val="000000">
                      <a:alpha val="43137"/>
                    </a:srgbClr>
                  </a:outerShdw>
                </a:effectLst>
              </a:rPr>
              <a:t>防禦措施</a:t>
            </a:r>
            <a:r>
              <a:rPr lang="zh-TW" altLang="en-US" sz="1600" dirty="0"/>
              <a:t>說明。</a:t>
            </a:r>
          </a:p>
          <a:p>
            <a:r>
              <a:rPr lang="zh-TW" altLang="en-US" sz="1600" dirty="0"/>
              <a:t> </a:t>
            </a:r>
            <a:endParaRPr lang="en-US" altLang="zh-TW" sz="1600" dirty="0"/>
          </a:p>
          <a:p>
            <a:r>
              <a:rPr lang="en-US" altLang="zh-TW" sz="1600" dirty="0"/>
              <a:t>D</a:t>
            </a:r>
            <a:r>
              <a:rPr lang="zh-TW" altLang="en-US" sz="1600" dirty="0"/>
              <a:t>、資安威脅預警情形</a:t>
            </a:r>
          </a:p>
          <a:p>
            <a:r>
              <a:rPr lang="zh-TW" altLang="en-US" sz="1600" dirty="0"/>
              <a:t> 資安威脅預警</a:t>
            </a:r>
            <a:r>
              <a:rPr lang="zh-TW" altLang="en-US" sz="1600" b="1" dirty="0">
                <a:solidFill>
                  <a:srgbClr val="FF0000"/>
                </a:solidFill>
                <a:effectLst>
                  <a:outerShdw blurRad="38100" dist="38100" dir="2700000" algn="tl">
                    <a:srgbClr val="000000">
                      <a:alpha val="43137"/>
                    </a:srgbClr>
                  </a:outerShdw>
                </a:effectLst>
              </a:rPr>
              <a:t>公告</a:t>
            </a:r>
            <a:r>
              <a:rPr lang="zh-TW" altLang="en-US" sz="1600" dirty="0"/>
              <a:t>。</a:t>
            </a:r>
          </a:p>
          <a:p>
            <a:r>
              <a:rPr lang="zh-TW" altLang="en-US" sz="1600" dirty="0"/>
              <a:t> 資安威脅預警</a:t>
            </a:r>
            <a:r>
              <a:rPr lang="zh-TW" altLang="en-US" sz="1600" b="1" dirty="0">
                <a:solidFill>
                  <a:srgbClr val="FF0000"/>
                </a:solidFill>
                <a:effectLst>
                  <a:outerShdw blurRad="38100" dist="38100" dir="2700000" algn="tl">
                    <a:srgbClr val="000000">
                      <a:alpha val="43137"/>
                    </a:srgbClr>
                  </a:outerShdw>
                </a:effectLst>
              </a:rPr>
              <a:t>建議</a:t>
            </a:r>
            <a:r>
              <a:rPr lang="zh-TW" altLang="en-US" sz="1600" dirty="0"/>
              <a:t>。</a:t>
            </a:r>
          </a:p>
          <a:p>
            <a:r>
              <a:rPr lang="zh-TW" altLang="en-US" sz="1600" dirty="0"/>
              <a:t> 資安威脅預警</a:t>
            </a:r>
            <a:r>
              <a:rPr lang="zh-TW" altLang="en-US" sz="1600" b="1" dirty="0">
                <a:solidFill>
                  <a:srgbClr val="FF0000"/>
                </a:solidFill>
                <a:effectLst>
                  <a:outerShdw blurRad="38100" dist="38100" dir="2700000" algn="tl">
                    <a:srgbClr val="000000">
                      <a:alpha val="43137"/>
                    </a:srgbClr>
                  </a:outerShdw>
                </a:effectLst>
              </a:rPr>
              <a:t>諮詢</a:t>
            </a:r>
            <a:r>
              <a:rPr lang="zh-TW" altLang="en-US" sz="1600" dirty="0"/>
              <a:t>。</a:t>
            </a:r>
          </a:p>
          <a:p>
            <a:r>
              <a:rPr lang="zh-TW" altLang="en-US" sz="1600" dirty="0"/>
              <a:t> </a:t>
            </a:r>
            <a:endParaRPr lang="en-US" altLang="zh-TW" sz="1600" dirty="0"/>
          </a:p>
          <a:p>
            <a:r>
              <a:rPr lang="en-US" altLang="zh-TW" sz="1600" dirty="0"/>
              <a:t>E</a:t>
            </a:r>
            <a:r>
              <a:rPr lang="zh-TW" altLang="en-US" sz="1600" dirty="0"/>
              <a:t>、評估建議改善項目</a:t>
            </a:r>
          </a:p>
          <a:p>
            <a:r>
              <a:rPr lang="zh-TW" altLang="en-US" sz="1600" dirty="0"/>
              <a:t>資安監控服務</a:t>
            </a:r>
            <a:r>
              <a:rPr lang="zh-TW" altLang="en-US" sz="1600" b="1" dirty="0">
                <a:solidFill>
                  <a:srgbClr val="FF0000"/>
                </a:solidFill>
                <a:effectLst>
                  <a:outerShdw blurRad="38100" dist="38100" dir="2700000" algn="tl">
                    <a:srgbClr val="000000">
                      <a:alpha val="43137"/>
                    </a:srgbClr>
                  </a:outerShdw>
                </a:effectLst>
              </a:rPr>
              <a:t>狀況報告</a:t>
            </a:r>
            <a:r>
              <a:rPr lang="zh-TW" altLang="en-US" sz="1600" dirty="0"/>
              <a:t>，</a:t>
            </a:r>
            <a:endParaRPr lang="en-US" altLang="zh-TW" sz="1600" dirty="0"/>
          </a:p>
          <a:p>
            <a:r>
              <a:rPr lang="zh-TW" altLang="en-US" sz="1600" b="1" dirty="0">
                <a:solidFill>
                  <a:srgbClr val="FF0000"/>
                </a:solidFill>
                <a:effectLst>
                  <a:outerShdw blurRad="38100" dist="38100" dir="2700000" algn="tl">
                    <a:srgbClr val="000000">
                      <a:alpha val="43137"/>
                    </a:srgbClr>
                  </a:outerShdw>
                </a:effectLst>
              </a:rPr>
              <a:t>月報</a:t>
            </a:r>
            <a:r>
              <a:rPr lang="zh-TW" altLang="en-US" sz="1600" dirty="0"/>
              <a:t>得以</a:t>
            </a:r>
            <a:r>
              <a:rPr lang="zh-TW" altLang="en-US" sz="1600" b="1" dirty="0">
                <a:solidFill>
                  <a:srgbClr val="FF0000"/>
                </a:solidFill>
                <a:effectLst>
                  <a:outerShdw blurRad="38100" dist="38100" dir="2700000" algn="tl">
                    <a:srgbClr val="000000">
                      <a:alpha val="43137"/>
                    </a:srgbClr>
                  </a:outerShdw>
                </a:effectLst>
              </a:rPr>
              <a:t>電子郵件或客戶服務</a:t>
            </a:r>
            <a:r>
              <a:rPr lang="zh-TW" altLang="en-US" sz="1600" dirty="0"/>
              <a:t>網站等方式獲得，</a:t>
            </a:r>
            <a:endParaRPr lang="en-US" altLang="zh-TW" sz="1600" dirty="0"/>
          </a:p>
          <a:p>
            <a:r>
              <a:rPr lang="zh-TW" altLang="en-US" sz="1600" b="1" dirty="0">
                <a:solidFill>
                  <a:srgbClr val="FF0000"/>
                </a:solidFill>
                <a:effectLst>
                  <a:outerShdw blurRad="38100" dist="38100" dir="2700000" algn="tl">
                    <a:srgbClr val="000000">
                      <a:alpha val="43137"/>
                    </a:srgbClr>
                  </a:outerShdw>
                </a:effectLst>
              </a:rPr>
              <a:t>季報</a:t>
            </a:r>
            <a:r>
              <a:rPr lang="zh-TW" altLang="en-US" sz="1600" dirty="0"/>
              <a:t>則須</a:t>
            </a:r>
            <a:r>
              <a:rPr lang="zh-TW" altLang="en-US" sz="1600" b="1" dirty="0">
                <a:solidFill>
                  <a:srgbClr val="FF0000"/>
                </a:solidFill>
                <a:effectLst>
                  <a:outerShdw blurRad="38100" dist="38100" dir="2700000" algn="tl">
                    <a:srgbClr val="000000">
                      <a:alpha val="43137"/>
                    </a:srgbClr>
                  </a:outerShdw>
                </a:effectLst>
              </a:rPr>
              <a:t>到府進行提報</a:t>
            </a:r>
            <a:r>
              <a:rPr lang="zh-TW" altLang="en-US" sz="1600" dirty="0"/>
              <a:t>。</a:t>
            </a:r>
          </a:p>
        </p:txBody>
      </p:sp>
    </p:spTree>
    <p:extLst>
      <p:ext uri="{BB962C8B-B14F-4D97-AF65-F5344CB8AC3E}">
        <p14:creationId xmlns:p14="http://schemas.microsoft.com/office/powerpoint/2010/main" val="2930870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zh-TW" altLang="en-US" dirty="0"/>
              <a:t>資安事件處理</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1938992"/>
          </a:xfrm>
          <a:prstGeom prst="rect">
            <a:avLst/>
          </a:prstGeom>
          <a:noFill/>
        </p:spPr>
        <p:txBody>
          <a:bodyPr wrap="square">
            <a:spAutoFit/>
          </a:bodyPr>
          <a:lstStyle/>
          <a:p>
            <a:r>
              <a:rPr lang="en-US" altLang="zh-TW" sz="2400" dirty="0"/>
              <a:t>(1)</a:t>
            </a:r>
          </a:p>
          <a:p>
            <a:r>
              <a:rPr lang="zh-TW" altLang="en-US" sz="2400" dirty="0"/>
              <a:t>若發生資安事件，機關可向廠商</a:t>
            </a:r>
            <a:r>
              <a:rPr lang="zh-TW" altLang="en-US" sz="2400" b="1" dirty="0">
                <a:solidFill>
                  <a:srgbClr val="FF0000"/>
                </a:solidFill>
                <a:effectLst>
                  <a:outerShdw blurRad="38100" dist="38100" dir="2700000" algn="tl">
                    <a:srgbClr val="000000">
                      <a:alpha val="43137"/>
                    </a:srgbClr>
                  </a:outerShdw>
                </a:effectLst>
              </a:rPr>
              <a:t>提出</a:t>
            </a:r>
            <a:r>
              <a:rPr lang="zh-TW" altLang="en-US" sz="2400" dirty="0"/>
              <a:t>事件處理服務需求，</a:t>
            </a:r>
            <a:endParaRPr lang="en-US" altLang="zh-TW" sz="2400" dirty="0"/>
          </a:p>
          <a:p>
            <a:r>
              <a:rPr lang="zh-TW" altLang="en-US" sz="2400" dirty="0"/>
              <a:t>處理件數</a:t>
            </a:r>
            <a:r>
              <a:rPr lang="zh-TW" altLang="en-US" sz="2400" b="1" dirty="0">
                <a:solidFill>
                  <a:srgbClr val="FF0000"/>
                </a:solidFill>
                <a:effectLst>
                  <a:outerShdw blurRad="38100" dist="38100" dir="2700000" algn="tl">
                    <a:srgbClr val="000000">
                      <a:alpha val="43137"/>
                    </a:srgbClr>
                  </a:outerShdw>
                </a:effectLst>
              </a:rPr>
              <a:t>共 </a:t>
            </a:r>
            <a:r>
              <a:rPr lang="en-US" altLang="zh-TW" sz="2400" b="1" dirty="0">
                <a:solidFill>
                  <a:srgbClr val="FF0000"/>
                </a:solidFill>
                <a:effectLst>
                  <a:outerShdw blurRad="38100" dist="38100" dir="2700000" algn="tl">
                    <a:srgbClr val="000000">
                      <a:alpha val="43137"/>
                    </a:srgbClr>
                  </a:outerShdw>
                </a:effectLst>
              </a:rPr>
              <a:t>3 </a:t>
            </a:r>
            <a:r>
              <a:rPr lang="zh-TW" altLang="en-US" sz="2400" b="1" dirty="0">
                <a:solidFill>
                  <a:srgbClr val="FF0000"/>
                </a:solidFill>
                <a:effectLst>
                  <a:outerShdw blurRad="38100" dist="38100" dir="2700000" algn="tl">
                    <a:srgbClr val="000000">
                      <a:alpha val="43137"/>
                    </a:srgbClr>
                  </a:outerShdw>
                </a:effectLst>
              </a:rPr>
              <a:t>件</a:t>
            </a:r>
            <a:r>
              <a:rPr lang="zh-TW" altLang="en-US" sz="2400" dirty="0"/>
              <a:t>，若請求件數超過</a:t>
            </a:r>
            <a:r>
              <a:rPr lang="zh-TW" altLang="en-US" sz="2400" b="1" dirty="0">
                <a:solidFill>
                  <a:srgbClr val="FF0000"/>
                </a:solidFill>
                <a:effectLst>
                  <a:outerShdw blurRad="38100" dist="38100" dir="2700000" algn="tl">
                    <a:srgbClr val="000000">
                      <a:alpha val="43137"/>
                    </a:srgbClr>
                  </a:outerShdw>
                </a:effectLst>
              </a:rPr>
              <a:t>處理件數額度</a:t>
            </a:r>
            <a:r>
              <a:rPr lang="zh-TW" altLang="en-US" sz="2400" dirty="0"/>
              <a:t>，</a:t>
            </a:r>
            <a:endParaRPr lang="en-US" altLang="zh-TW" sz="2400" dirty="0"/>
          </a:p>
          <a:p>
            <a:r>
              <a:rPr lang="zh-TW" altLang="en-US" sz="2400" dirty="0"/>
              <a:t>機關可請廠商</a:t>
            </a:r>
            <a:r>
              <a:rPr lang="zh-TW" altLang="en-US" sz="2400" b="1" dirty="0">
                <a:solidFill>
                  <a:srgbClr val="FF0000"/>
                </a:solidFill>
                <a:effectLst>
                  <a:outerShdw blurRad="38100" dist="38100" dir="2700000" algn="tl">
                    <a:srgbClr val="000000">
                      <a:alpha val="43137"/>
                    </a:srgbClr>
                  </a:outerShdw>
                </a:effectLst>
              </a:rPr>
              <a:t>提出服務費用報價</a:t>
            </a:r>
            <a:r>
              <a:rPr lang="zh-TW" altLang="en-US" sz="2400" dirty="0"/>
              <a:t>或於下單前</a:t>
            </a:r>
            <a:r>
              <a:rPr lang="zh-TW" altLang="en-US" sz="2400" b="1" dirty="0">
                <a:solidFill>
                  <a:srgbClr val="FF0000"/>
                </a:solidFill>
                <a:effectLst>
                  <a:outerShdw blurRad="38100" dist="38100" dir="2700000" algn="tl">
                    <a:srgbClr val="000000">
                      <a:alpha val="43137"/>
                    </a:srgbClr>
                  </a:outerShdw>
                </a:effectLst>
              </a:rPr>
              <a:t>約定超出</a:t>
            </a:r>
            <a:r>
              <a:rPr lang="zh-TW" altLang="en-US" sz="2400" dirty="0"/>
              <a:t>之資安事件處理 </a:t>
            </a:r>
            <a:r>
              <a:rPr lang="en-US" altLang="zh-TW" sz="2400" dirty="0"/>
              <a:t>(</a:t>
            </a:r>
            <a:r>
              <a:rPr lang="zh-TW" altLang="en-US" sz="2400" dirty="0"/>
              <a:t>鑑識</a:t>
            </a:r>
            <a:r>
              <a:rPr lang="en-US" altLang="zh-TW" sz="2400" dirty="0"/>
              <a:t>)</a:t>
            </a:r>
            <a:r>
              <a:rPr lang="zh-TW" altLang="en-US" sz="2400" dirty="0"/>
              <a:t>處理</a:t>
            </a:r>
            <a:r>
              <a:rPr lang="zh-TW" altLang="en-US" sz="2400" b="1" dirty="0">
                <a:solidFill>
                  <a:srgbClr val="FF0000"/>
                </a:solidFill>
                <a:effectLst>
                  <a:outerShdw blurRad="38100" dist="38100" dir="2700000" algn="tl">
                    <a:srgbClr val="000000">
                      <a:alpha val="43137"/>
                    </a:srgbClr>
                  </a:outerShdw>
                </a:effectLst>
              </a:rPr>
              <a:t>費用</a:t>
            </a:r>
            <a:r>
              <a:rPr lang="zh-TW" altLang="en-US" sz="2400" dirty="0"/>
              <a:t>。</a:t>
            </a:r>
          </a:p>
        </p:txBody>
      </p:sp>
    </p:spTree>
    <p:extLst>
      <p:ext uri="{BB962C8B-B14F-4D97-AF65-F5344CB8AC3E}">
        <p14:creationId xmlns:p14="http://schemas.microsoft.com/office/powerpoint/2010/main" val="3607357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zh-TW" altLang="en-US" dirty="0"/>
              <a:t>資安事件處理</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4647426"/>
          </a:xfrm>
          <a:prstGeom prst="rect">
            <a:avLst/>
          </a:prstGeom>
          <a:noFill/>
        </p:spPr>
        <p:txBody>
          <a:bodyPr wrap="square">
            <a:spAutoFit/>
          </a:bodyPr>
          <a:lstStyle/>
          <a:p>
            <a:r>
              <a:rPr lang="en-US" altLang="zh-TW" sz="2400" dirty="0"/>
              <a:t>(2)</a:t>
            </a:r>
          </a:p>
          <a:p>
            <a:r>
              <a:rPr lang="zh-TW" altLang="en-US" sz="2400" dirty="0"/>
              <a:t>資安事件處理工作範圍包括：</a:t>
            </a:r>
            <a:endParaRPr lang="en-US" altLang="zh-TW" sz="2400" dirty="0"/>
          </a:p>
          <a:p>
            <a:endParaRPr lang="en-US" altLang="zh-TW" sz="2400" dirty="0"/>
          </a:p>
          <a:p>
            <a:r>
              <a:rPr lang="zh-TW" altLang="en-US" sz="2400" dirty="0"/>
              <a:t> </a:t>
            </a:r>
            <a:r>
              <a:rPr lang="en-US" altLang="zh-TW" sz="2000" dirty="0"/>
              <a:t>A</a:t>
            </a:r>
            <a:r>
              <a:rPr lang="zh-TW" altLang="en-US" sz="2000" dirty="0"/>
              <a:t>、廠商必須進行受駭原因</a:t>
            </a:r>
            <a:r>
              <a:rPr lang="zh-TW" altLang="en-US" sz="2000" b="1" dirty="0">
                <a:solidFill>
                  <a:srgbClr val="FF0000"/>
                </a:solidFill>
                <a:effectLst>
                  <a:outerShdw blurRad="38100" dist="38100" dir="2700000" algn="tl">
                    <a:srgbClr val="000000">
                      <a:alpha val="43137"/>
                    </a:srgbClr>
                  </a:outerShdw>
                </a:effectLst>
              </a:rPr>
              <a:t>分析與影響範圍之確認</a:t>
            </a:r>
            <a:r>
              <a:rPr lang="zh-TW" altLang="en-US" sz="2000" dirty="0"/>
              <a:t>，</a:t>
            </a:r>
            <a:endParaRPr lang="en-US" altLang="zh-TW" sz="2000" dirty="0"/>
          </a:p>
          <a:p>
            <a:r>
              <a:rPr lang="zh-TW" altLang="en-US" sz="2000" dirty="0"/>
              <a:t>        並協助機關將造成資安事件的</a:t>
            </a:r>
            <a:r>
              <a:rPr lang="zh-TW" altLang="en-US" sz="2000" b="1" dirty="0">
                <a:solidFill>
                  <a:srgbClr val="FF0000"/>
                </a:solidFill>
                <a:effectLst>
                  <a:outerShdw blurRad="38100" dist="38100" dir="2700000" algn="tl">
                    <a:srgbClr val="000000">
                      <a:alpha val="43137"/>
                    </a:srgbClr>
                  </a:outerShdw>
                </a:effectLst>
              </a:rPr>
              <a:t>漏洞關閉</a:t>
            </a:r>
            <a:r>
              <a:rPr lang="zh-TW" altLang="en-US" sz="2000" dirty="0"/>
              <a:t>，以</a:t>
            </a:r>
            <a:r>
              <a:rPr lang="zh-TW" altLang="en-US" sz="2000" b="1" dirty="0">
                <a:solidFill>
                  <a:srgbClr val="FF0000"/>
                </a:solidFill>
                <a:effectLst>
                  <a:outerShdw blurRad="38100" dist="38100" dir="2700000" algn="tl">
                    <a:srgbClr val="000000">
                      <a:alpha val="43137"/>
                    </a:srgbClr>
                  </a:outerShdw>
                </a:effectLst>
              </a:rPr>
              <a:t>避免</a:t>
            </a:r>
            <a:r>
              <a:rPr lang="zh-TW" altLang="en-US" sz="2000" dirty="0"/>
              <a:t>進一步擴散。</a:t>
            </a:r>
            <a:endParaRPr lang="en-US" altLang="zh-TW" sz="2000" dirty="0"/>
          </a:p>
          <a:p>
            <a:endParaRPr lang="en-US" altLang="zh-TW" sz="2000" dirty="0"/>
          </a:p>
          <a:p>
            <a:r>
              <a:rPr lang="zh-TW" altLang="en-US" sz="2000" dirty="0"/>
              <a:t> </a:t>
            </a:r>
            <a:r>
              <a:rPr lang="en-US" altLang="zh-TW" sz="2000" dirty="0"/>
              <a:t>B</a:t>
            </a:r>
            <a:r>
              <a:rPr lang="zh-TW" altLang="en-US" sz="2000" dirty="0"/>
              <a:t>、檢測疑似被入侵之主機系統，針對系統資訊、日誌檔及惡意程式進行</a:t>
            </a:r>
            <a:r>
              <a:rPr lang="zh-TW" altLang="en-US" sz="2000" b="1" dirty="0">
                <a:solidFill>
                  <a:srgbClr val="FF0000"/>
                </a:solidFill>
                <a:effectLst>
                  <a:outerShdw blurRad="38100" dist="38100" dir="2700000" algn="tl">
                    <a:srgbClr val="000000">
                      <a:alpha val="43137"/>
                    </a:srgbClr>
                  </a:outerShdw>
                </a:effectLst>
              </a:rPr>
              <a:t>蒐集</a:t>
            </a:r>
            <a:r>
              <a:rPr lang="zh-TW" altLang="en-US" sz="2000" dirty="0"/>
              <a:t>，</a:t>
            </a:r>
            <a:endParaRPr lang="en-US" altLang="zh-TW" sz="2000" dirty="0"/>
          </a:p>
          <a:p>
            <a:r>
              <a:rPr lang="zh-TW" altLang="en-US" sz="2000" dirty="0"/>
              <a:t>        日誌檢視以</a:t>
            </a:r>
            <a:r>
              <a:rPr lang="zh-TW" altLang="en-US" sz="2000" b="1" dirty="0">
                <a:solidFill>
                  <a:srgbClr val="FF0000"/>
                </a:solidFill>
                <a:effectLst>
                  <a:outerShdw blurRad="38100" dist="38100" dir="2700000" algn="tl">
                    <a:srgbClr val="000000">
                      <a:alpha val="43137"/>
                    </a:srgbClr>
                  </a:outerShdw>
                </a:effectLst>
              </a:rPr>
              <a:t>一年為原則</a:t>
            </a:r>
            <a:r>
              <a:rPr lang="en-US" altLang="zh-TW" sz="2000" dirty="0"/>
              <a:t>(</a:t>
            </a:r>
            <a:r>
              <a:rPr lang="zh-TW" altLang="en-US" sz="2000" dirty="0"/>
              <a:t>含線上與離線日誌</a:t>
            </a:r>
            <a:r>
              <a:rPr lang="en-US" altLang="zh-TW" sz="2000" dirty="0"/>
              <a:t>)</a:t>
            </a:r>
            <a:r>
              <a:rPr lang="zh-TW" altLang="en-US" sz="2000" dirty="0"/>
              <a:t>。</a:t>
            </a:r>
            <a:endParaRPr lang="en-US" altLang="zh-TW" sz="2000" dirty="0"/>
          </a:p>
          <a:p>
            <a:endParaRPr lang="en-US" altLang="zh-TW" sz="2000" dirty="0"/>
          </a:p>
          <a:p>
            <a:r>
              <a:rPr lang="zh-TW" altLang="en-US" sz="2000" dirty="0"/>
              <a:t> </a:t>
            </a:r>
            <a:r>
              <a:rPr lang="en-US" altLang="zh-TW" sz="2000" dirty="0"/>
              <a:t>C</a:t>
            </a:r>
            <a:r>
              <a:rPr lang="zh-TW" altLang="en-US" sz="2000" dirty="0"/>
              <a:t>、針對蒐集的資訊進行</a:t>
            </a:r>
            <a:r>
              <a:rPr lang="zh-TW" altLang="en-US" sz="2000" b="1" dirty="0">
                <a:solidFill>
                  <a:srgbClr val="FF0000"/>
                </a:solidFill>
                <a:effectLst>
                  <a:outerShdw blurRad="38100" dist="38100" dir="2700000" algn="tl">
                    <a:srgbClr val="000000">
                      <a:alpha val="43137"/>
                    </a:srgbClr>
                  </a:outerShdw>
                </a:effectLst>
              </a:rPr>
              <a:t>證物保存、磁碟映像檔分析、惡意程式分析</a:t>
            </a:r>
            <a:r>
              <a:rPr lang="zh-TW" altLang="en-US" sz="2000" dirty="0"/>
              <a:t>及</a:t>
            </a:r>
            <a:r>
              <a:rPr lang="zh-TW" altLang="en-US" sz="2000" b="1" dirty="0">
                <a:solidFill>
                  <a:srgbClr val="FF0000"/>
                </a:solidFill>
                <a:effectLst>
                  <a:outerShdw blurRad="38100" dist="38100" dir="2700000" algn="tl">
                    <a:srgbClr val="000000">
                      <a:alpha val="43137"/>
                    </a:srgbClr>
                  </a:outerShdw>
                </a:effectLst>
              </a:rPr>
              <a:t>網路流量分析</a:t>
            </a:r>
            <a:r>
              <a:rPr lang="zh-TW" altLang="en-US" sz="2000" dirty="0"/>
              <a:t>。</a:t>
            </a:r>
            <a:endParaRPr lang="en-US" altLang="zh-TW" sz="2000" dirty="0"/>
          </a:p>
          <a:p>
            <a:r>
              <a:rPr lang="en-US" altLang="zh-TW" sz="2000" dirty="0"/>
              <a:t>        </a:t>
            </a:r>
            <a:r>
              <a:rPr lang="zh-TW" altLang="en-US" sz="2000" dirty="0"/>
              <a:t>以</a:t>
            </a:r>
            <a:r>
              <a:rPr lang="zh-TW" altLang="en-US" sz="2000" b="1" dirty="0">
                <a:solidFill>
                  <a:srgbClr val="FF0000"/>
                </a:solidFill>
                <a:effectLst>
                  <a:outerShdw blurRad="38100" dist="38100" dir="2700000" algn="tl">
                    <a:srgbClr val="000000">
                      <a:alpha val="43137"/>
                    </a:srgbClr>
                  </a:outerShdw>
                </a:effectLst>
              </a:rPr>
              <a:t>動態或靜態</a:t>
            </a:r>
            <a:r>
              <a:rPr lang="zh-TW" altLang="en-US" sz="2000" dirty="0"/>
              <a:t>方法分析惡意程式功能，瞭解</a:t>
            </a:r>
            <a:r>
              <a:rPr lang="zh-TW" altLang="en-US" sz="2000" b="1" dirty="0">
                <a:solidFill>
                  <a:srgbClr val="FF0000"/>
                </a:solidFill>
                <a:effectLst>
                  <a:outerShdw blurRad="38100" dist="38100" dir="2700000" algn="tl">
                    <a:srgbClr val="000000">
                      <a:alpha val="43137"/>
                    </a:srgbClr>
                  </a:outerShdw>
                </a:effectLst>
              </a:rPr>
              <a:t>駭客入侵</a:t>
            </a:r>
            <a:r>
              <a:rPr lang="zh-TW" altLang="en-US" sz="2000" dirty="0"/>
              <a:t>之主要目的。</a:t>
            </a:r>
            <a:endParaRPr lang="en-US" altLang="zh-TW" sz="2000" dirty="0"/>
          </a:p>
          <a:p>
            <a:endParaRPr lang="en-US" altLang="zh-TW" sz="2000" dirty="0"/>
          </a:p>
          <a:p>
            <a:r>
              <a:rPr lang="zh-TW" altLang="en-US" sz="2000" dirty="0"/>
              <a:t> </a:t>
            </a:r>
            <a:r>
              <a:rPr lang="en-US" altLang="zh-TW" sz="2000" dirty="0"/>
              <a:t>D</a:t>
            </a:r>
            <a:r>
              <a:rPr lang="zh-TW" altLang="en-US" sz="2000" dirty="0"/>
              <a:t>、將磁碟映像檔、惡意程式及網路封包等分析</a:t>
            </a:r>
            <a:r>
              <a:rPr lang="zh-TW" altLang="en-US" sz="2000" b="1" dirty="0">
                <a:solidFill>
                  <a:srgbClr val="FF0000"/>
                </a:solidFill>
                <a:effectLst>
                  <a:outerShdw blurRad="38100" dist="38100" dir="2700000" algn="tl">
                    <a:srgbClr val="000000">
                      <a:alpha val="43137"/>
                    </a:srgbClr>
                  </a:outerShdw>
                </a:effectLst>
              </a:rPr>
              <a:t>結果加以彙整</a:t>
            </a:r>
            <a:r>
              <a:rPr lang="zh-TW" altLang="en-US" sz="2000" dirty="0"/>
              <a:t>進行</a:t>
            </a:r>
            <a:r>
              <a:rPr lang="zh-TW" altLang="en-US" sz="2000" b="1" dirty="0">
                <a:solidFill>
                  <a:srgbClr val="FF0000"/>
                </a:solidFill>
                <a:effectLst>
                  <a:outerShdw blurRad="38100" dist="38100" dir="2700000" algn="tl">
                    <a:srgbClr val="000000">
                      <a:alpha val="43137"/>
                    </a:srgbClr>
                  </a:outerShdw>
                </a:effectLst>
              </a:rPr>
              <a:t>關聯分析</a:t>
            </a:r>
            <a:r>
              <a:rPr lang="zh-TW" altLang="en-US" sz="2000" dirty="0"/>
              <a:t>，</a:t>
            </a:r>
            <a:endParaRPr lang="en-US" altLang="zh-TW" sz="2000" dirty="0"/>
          </a:p>
          <a:p>
            <a:r>
              <a:rPr lang="zh-TW" altLang="en-US" sz="2000" dirty="0"/>
              <a:t>        將研判駭客</a:t>
            </a:r>
            <a:r>
              <a:rPr lang="zh-TW" altLang="en-US" sz="2000" b="1" dirty="0">
                <a:solidFill>
                  <a:srgbClr val="FF0000"/>
                </a:solidFill>
                <a:effectLst>
                  <a:outerShdw blurRad="38100" dist="38100" dir="2700000" algn="tl">
                    <a:srgbClr val="000000">
                      <a:alpha val="43137"/>
                    </a:srgbClr>
                  </a:outerShdw>
                </a:effectLst>
              </a:rPr>
              <a:t>入侵手法、入侵時間、影響範圍及威脅程度</a:t>
            </a:r>
            <a:r>
              <a:rPr lang="zh-TW" altLang="en-US" sz="2000" dirty="0"/>
              <a:t>等。 </a:t>
            </a:r>
          </a:p>
        </p:txBody>
      </p:sp>
    </p:spTree>
    <p:extLst>
      <p:ext uri="{BB962C8B-B14F-4D97-AF65-F5344CB8AC3E}">
        <p14:creationId xmlns:p14="http://schemas.microsoft.com/office/powerpoint/2010/main" val="1650023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a:xfrm>
            <a:off x="838200" y="0"/>
            <a:ext cx="10515600" cy="1325563"/>
          </a:xfrm>
        </p:spPr>
        <p:txBody>
          <a:bodyPr/>
          <a:lstStyle/>
          <a:p>
            <a:r>
              <a:rPr lang="zh-TW" altLang="en-US" dirty="0"/>
              <a:t>資安威脅預警</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103845"/>
            <a:ext cx="10637939" cy="5170646"/>
          </a:xfrm>
          <a:prstGeom prst="rect">
            <a:avLst/>
          </a:prstGeom>
          <a:noFill/>
        </p:spPr>
        <p:txBody>
          <a:bodyPr wrap="square">
            <a:spAutoFit/>
          </a:bodyPr>
          <a:lstStyle/>
          <a:p>
            <a:r>
              <a:rPr lang="en-US" altLang="zh-TW" sz="2400" dirty="0"/>
              <a:t>(1)</a:t>
            </a:r>
          </a:p>
          <a:p>
            <a:r>
              <a:rPr lang="zh-TW" altLang="en-US" dirty="0"/>
              <a:t>資安威脅預警服務範圍為廠商發現及蒐集國內外資安組織之資安威脅情資，</a:t>
            </a:r>
            <a:endParaRPr lang="en-US" altLang="zh-TW" dirty="0"/>
          </a:p>
          <a:p>
            <a:r>
              <a:rPr lang="zh-TW" altLang="en-US" dirty="0"/>
              <a:t>至少包括：</a:t>
            </a:r>
          </a:p>
          <a:p>
            <a:endParaRPr lang="en-US" altLang="zh-TW" dirty="0"/>
          </a:p>
          <a:p>
            <a:r>
              <a:rPr lang="en-US" altLang="zh-TW" dirty="0"/>
              <a:t>A</a:t>
            </a:r>
            <a:r>
              <a:rPr lang="zh-TW" altLang="en-US" dirty="0"/>
              <a:t>、資安聯防情資：行政院資通安全處不定時提供之惡意中</a:t>
            </a:r>
          </a:p>
          <a:p>
            <a:r>
              <a:rPr lang="zh-TW" altLang="en-US" dirty="0"/>
              <a:t>       繼站清單、高危險惡意特徵情資及其他</a:t>
            </a:r>
            <a:r>
              <a:rPr lang="zh-TW" altLang="en-US" b="1" dirty="0">
                <a:solidFill>
                  <a:srgbClr val="FF0000"/>
                </a:solidFill>
                <a:effectLst>
                  <a:outerShdw blurRad="38100" dist="38100" dir="2700000" algn="tl">
                    <a:srgbClr val="000000">
                      <a:alpha val="43137"/>
                    </a:srgbClr>
                  </a:outerShdw>
                </a:effectLst>
              </a:rPr>
              <a:t>情資通報</a:t>
            </a:r>
            <a:r>
              <a:rPr lang="zh-TW" altLang="en-US" dirty="0"/>
              <a:t>。</a:t>
            </a:r>
          </a:p>
          <a:p>
            <a:endParaRPr lang="en-US" altLang="zh-TW" dirty="0"/>
          </a:p>
          <a:p>
            <a:r>
              <a:rPr lang="en-US" altLang="zh-TW" dirty="0"/>
              <a:t>B</a:t>
            </a:r>
            <a:r>
              <a:rPr lang="zh-TW" altLang="en-US" dirty="0"/>
              <a:t>、病毒資訊警訊：如趨勢科技、</a:t>
            </a:r>
            <a:r>
              <a:rPr lang="en-US" altLang="zh-TW" dirty="0"/>
              <a:t>Symantec </a:t>
            </a:r>
            <a:r>
              <a:rPr lang="zh-TW" altLang="en-US" dirty="0"/>
              <a:t>等防毒廠商</a:t>
            </a:r>
          </a:p>
          <a:p>
            <a:r>
              <a:rPr lang="zh-TW" altLang="en-US" dirty="0"/>
              <a:t>       </a:t>
            </a:r>
            <a:r>
              <a:rPr lang="zh-TW" altLang="en-US" b="1" dirty="0">
                <a:solidFill>
                  <a:srgbClr val="FF0000"/>
                </a:solidFill>
                <a:effectLst>
                  <a:outerShdw blurRad="38100" dist="38100" dir="2700000" algn="tl">
                    <a:srgbClr val="000000">
                      <a:alpha val="43137"/>
                    </a:srgbClr>
                  </a:outerShdw>
                </a:effectLst>
              </a:rPr>
              <a:t>中級以上病毒警訊</a:t>
            </a:r>
            <a:r>
              <a:rPr lang="zh-TW" altLang="en-US" dirty="0"/>
              <a:t>。</a:t>
            </a:r>
          </a:p>
          <a:p>
            <a:endParaRPr lang="en-US" altLang="zh-TW" dirty="0"/>
          </a:p>
          <a:p>
            <a:r>
              <a:rPr lang="en-US" altLang="zh-TW" dirty="0"/>
              <a:t>C</a:t>
            </a:r>
            <a:r>
              <a:rPr lang="zh-TW" altLang="en-US" dirty="0"/>
              <a:t>、系統弱點公告：如 </a:t>
            </a:r>
            <a:r>
              <a:rPr lang="en-US" altLang="zh-TW" dirty="0"/>
              <a:t>NCCST</a:t>
            </a:r>
            <a:r>
              <a:rPr lang="zh-TW" altLang="en-US" dirty="0"/>
              <a:t>、</a:t>
            </a:r>
            <a:r>
              <a:rPr lang="en-US" altLang="zh-TW" dirty="0"/>
              <a:t>Microsoft</a:t>
            </a:r>
            <a:r>
              <a:rPr lang="zh-TW" altLang="en-US" dirty="0"/>
              <a:t>、</a:t>
            </a:r>
            <a:r>
              <a:rPr lang="en-US" altLang="zh-TW" dirty="0" err="1"/>
              <a:t>SecurityFocus</a:t>
            </a:r>
            <a:endParaRPr lang="en-US" altLang="zh-TW" dirty="0"/>
          </a:p>
          <a:p>
            <a:r>
              <a:rPr lang="en-US" altLang="zh-TW" dirty="0"/>
              <a:t>       </a:t>
            </a:r>
            <a:r>
              <a:rPr lang="zh-TW" altLang="en-US" dirty="0"/>
              <a:t>及各國 </a:t>
            </a:r>
            <a:r>
              <a:rPr lang="en-US" altLang="zh-TW" dirty="0"/>
              <a:t>CERT </a:t>
            </a:r>
            <a:r>
              <a:rPr lang="zh-TW" altLang="en-US" dirty="0"/>
              <a:t>等</a:t>
            </a:r>
            <a:r>
              <a:rPr lang="zh-TW" altLang="en-US" b="1" dirty="0">
                <a:solidFill>
                  <a:srgbClr val="FF0000"/>
                </a:solidFill>
                <a:effectLst>
                  <a:outerShdw blurRad="38100" dist="38100" dir="2700000" algn="tl">
                    <a:srgbClr val="000000">
                      <a:alpha val="43137"/>
                    </a:srgbClr>
                  </a:outerShdw>
                </a:effectLst>
              </a:rPr>
              <a:t>國內外資安組織公告</a:t>
            </a:r>
            <a:r>
              <a:rPr lang="zh-TW" altLang="en-US" dirty="0"/>
              <a:t>。</a:t>
            </a:r>
          </a:p>
          <a:p>
            <a:endParaRPr lang="en-US" altLang="zh-TW" dirty="0"/>
          </a:p>
          <a:p>
            <a:r>
              <a:rPr lang="en-US" altLang="zh-TW" dirty="0"/>
              <a:t>D</a:t>
            </a:r>
            <a:r>
              <a:rPr lang="zh-TW" altLang="en-US" dirty="0"/>
              <a:t>、網頁攻擊資訊：如 </a:t>
            </a:r>
            <a:r>
              <a:rPr lang="en-US" altLang="zh-TW" dirty="0"/>
              <a:t>Zone-H</a:t>
            </a:r>
            <a:r>
              <a:rPr lang="zh-TW" altLang="en-US" dirty="0"/>
              <a:t>、</a:t>
            </a:r>
            <a:r>
              <a:rPr lang="en-US" altLang="zh-TW" dirty="0"/>
              <a:t>OWASP </a:t>
            </a:r>
            <a:r>
              <a:rPr lang="zh-TW" altLang="en-US" dirty="0"/>
              <a:t>資安組織</a:t>
            </a:r>
            <a:r>
              <a:rPr lang="zh-TW" altLang="en-US" b="1" dirty="0">
                <a:solidFill>
                  <a:srgbClr val="FF0000"/>
                </a:solidFill>
                <a:effectLst>
                  <a:outerShdw blurRad="38100" dist="38100" dir="2700000" algn="tl">
                    <a:srgbClr val="000000">
                      <a:alpha val="43137"/>
                    </a:srgbClr>
                  </a:outerShdw>
                </a:effectLst>
              </a:rPr>
              <a:t>公告</a:t>
            </a:r>
            <a:r>
              <a:rPr lang="zh-TW" altLang="en-US" dirty="0"/>
              <a:t>等。</a:t>
            </a:r>
          </a:p>
          <a:p>
            <a:endParaRPr lang="en-US" altLang="zh-TW" dirty="0"/>
          </a:p>
          <a:p>
            <a:r>
              <a:rPr lang="en-US" altLang="zh-TW" dirty="0"/>
              <a:t>E</a:t>
            </a:r>
            <a:r>
              <a:rPr lang="zh-TW" altLang="en-US" dirty="0"/>
              <a:t>、新聞事件：如 </a:t>
            </a:r>
            <a:r>
              <a:rPr lang="en-US" altLang="zh-TW" dirty="0"/>
              <a:t>CNN</a:t>
            </a:r>
            <a:r>
              <a:rPr lang="zh-TW" altLang="en-US" dirty="0"/>
              <a:t>、</a:t>
            </a:r>
            <a:r>
              <a:rPr lang="en-US" altLang="zh-TW" dirty="0"/>
              <a:t>Google </a:t>
            </a:r>
            <a:r>
              <a:rPr lang="zh-TW" altLang="en-US" dirty="0"/>
              <a:t>及 </a:t>
            </a:r>
            <a:r>
              <a:rPr lang="en-US" altLang="zh-TW" dirty="0"/>
              <a:t>Yahoo </a:t>
            </a:r>
            <a:r>
              <a:rPr lang="zh-TW" altLang="en-US" dirty="0"/>
              <a:t>等</a:t>
            </a:r>
            <a:r>
              <a:rPr lang="zh-TW" altLang="en-US" b="1" dirty="0">
                <a:solidFill>
                  <a:srgbClr val="FF0000"/>
                </a:solidFill>
                <a:effectLst>
                  <a:outerShdw blurRad="38100" dist="38100" dir="2700000" algn="tl">
                    <a:srgbClr val="000000">
                      <a:alpha val="43137"/>
                    </a:srgbClr>
                  </a:outerShdw>
                </a:effectLst>
              </a:rPr>
              <a:t>資安新聞</a:t>
            </a:r>
            <a:r>
              <a:rPr lang="zh-TW" altLang="en-US" dirty="0"/>
              <a:t>。</a:t>
            </a:r>
          </a:p>
          <a:p>
            <a:endParaRPr lang="en-US" altLang="zh-TW" dirty="0"/>
          </a:p>
          <a:p>
            <a:r>
              <a:rPr lang="en-US" altLang="zh-TW" dirty="0"/>
              <a:t>F</a:t>
            </a:r>
            <a:r>
              <a:rPr lang="zh-TW" altLang="en-US" dirty="0"/>
              <a:t>、廠商發現之威脅：如 </a:t>
            </a:r>
            <a:r>
              <a:rPr lang="en-US" altLang="zh-TW" dirty="0"/>
              <a:t>Zero-Day </a:t>
            </a:r>
            <a:r>
              <a:rPr lang="zh-TW" altLang="en-US" dirty="0"/>
              <a:t>事件。</a:t>
            </a:r>
          </a:p>
        </p:txBody>
      </p:sp>
    </p:spTree>
    <p:extLst>
      <p:ext uri="{BB962C8B-B14F-4D97-AF65-F5344CB8AC3E}">
        <p14:creationId xmlns:p14="http://schemas.microsoft.com/office/powerpoint/2010/main" val="87785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zh-TW" altLang="en-US" dirty="0"/>
              <a:t>監控服務</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2308324"/>
          </a:xfrm>
          <a:prstGeom prst="rect">
            <a:avLst/>
          </a:prstGeom>
          <a:noFill/>
        </p:spPr>
        <p:txBody>
          <a:bodyPr wrap="square">
            <a:spAutoFit/>
          </a:bodyPr>
          <a:lstStyle/>
          <a:p>
            <a:r>
              <a:rPr lang="en-US" altLang="zh-TW" sz="2400" dirty="0"/>
              <a:t>(2)</a:t>
            </a:r>
          </a:p>
          <a:p>
            <a:r>
              <a:rPr lang="zh-TW" altLang="en-US" sz="2400" dirty="0"/>
              <a:t>國內外資安威脅發表</a:t>
            </a:r>
            <a:r>
              <a:rPr lang="zh-TW" altLang="en-US" sz="2400" b="1" dirty="0">
                <a:solidFill>
                  <a:srgbClr val="FF0000"/>
                </a:solidFill>
                <a:effectLst>
                  <a:outerShdw blurRad="38100" dist="38100" dir="2700000" algn="tl">
                    <a:srgbClr val="000000">
                      <a:alpha val="43137"/>
                    </a:srgbClr>
                  </a:outerShdw>
                </a:effectLst>
              </a:rPr>
              <a:t>後 </a:t>
            </a:r>
            <a:r>
              <a:rPr lang="en-US" altLang="zh-TW" sz="2400" b="1" dirty="0">
                <a:solidFill>
                  <a:srgbClr val="FF0000"/>
                </a:solidFill>
                <a:effectLst>
                  <a:outerShdw blurRad="38100" dist="38100" dir="2700000" algn="tl">
                    <a:srgbClr val="000000">
                      <a:alpha val="43137"/>
                    </a:srgbClr>
                  </a:outerShdw>
                </a:effectLst>
              </a:rPr>
              <a:t>3 </a:t>
            </a:r>
            <a:r>
              <a:rPr lang="zh-TW" altLang="en-US" sz="2400" b="1" dirty="0">
                <a:solidFill>
                  <a:srgbClr val="FF0000"/>
                </a:solidFill>
                <a:effectLst>
                  <a:outerShdw blurRad="38100" dist="38100" dir="2700000" algn="tl">
                    <a:srgbClr val="000000">
                      <a:alpha val="43137"/>
                    </a:srgbClr>
                  </a:outerShdw>
                </a:effectLst>
              </a:rPr>
              <a:t>個工作日</a:t>
            </a:r>
            <a:r>
              <a:rPr lang="zh-TW" altLang="en-US" sz="2400" dirty="0"/>
              <a:t>，整理相關訊息於客戶服務網站，</a:t>
            </a:r>
            <a:endParaRPr lang="en-US" altLang="zh-TW" sz="2400" dirty="0"/>
          </a:p>
          <a:p>
            <a:r>
              <a:rPr lang="zh-TW" altLang="en-US" sz="2400" dirty="0"/>
              <a:t>並以電子郵件</a:t>
            </a:r>
            <a:r>
              <a:rPr lang="zh-TW" altLang="en-US" sz="2400" b="1" dirty="0">
                <a:solidFill>
                  <a:srgbClr val="FF0000"/>
                </a:solidFill>
                <a:effectLst>
                  <a:outerShdw blurRad="38100" dist="38100" dir="2700000" algn="tl">
                    <a:srgbClr val="000000">
                      <a:alpha val="43137"/>
                    </a:srgbClr>
                  </a:outerShdw>
                </a:effectLst>
              </a:rPr>
              <a:t>通知機關</a:t>
            </a:r>
            <a:r>
              <a:rPr lang="zh-TW" altLang="en-US" sz="2400" dirty="0"/>
              <a:t>，提供資安威脅預警</a:t>
            </a:r>
            <a:r>
              <a:rPr lang="zh-TW" altLang="en-US" sz="2400" b="1" dirty="0">
                <a:solidFill>
                  <a:srgbClr val="FF0000"/>
                </a:solidFill>
                <a:effectLst>
                  <a:outerShdw blurRad="38100" dist="38100" dir="2700000" algn="tl">
                    <a:srgbClr val="000000">
                      <a:alpha val="43137"/>
                    </a:srgbClr>
                  </a:outerShdw>
                </a:effectLst>
              </a:rPr>
              <a:t>通報服務</a:t>
            </a:r>
            <a:r>
              <a:rPr lang="zh-TW" altLang="en-US" sz="2400" dirty="0"/>
              <a:t>，</a:t>
            </a:r>
            <a:endParaRPr lang="en-US" altLang="zh-TW" sz="2400" dirty="0"/>
          </a:p>
          <a:p>
            <a:r>
              <a:rPr lang="zh-TW" altLang="en-US" sz="2400" dirty="0"/>
              <a:t>內容包含資訊安全威脅</a:t>
            </a:r>
            <a:r>
              <a:rPr lang="zh-TW" altLang="en-US" sz="2400" b="1" dirty="0">
                <a:solidFill>
                  <a:srgbClr val="FF0000"/>
                </a:solidFill>
                <a:effectLst>
                  <a:outerShdw blurRad="38100" dist="38100" dir="2700000" algn="tl">
                    <a:srgbClr val="000000">
                      <a:alpha val="43137"/>
                    </a:srgbClr>
                  </a:outerShdw>
                </a:effectLst>
              </a:rPr>
              <a:t>類型、說明、可能造成之影響</a:t>
            </a:r>
            <a:r>
              <a:rPr lang="zh-TW" altLang="en-US" sz="2400" dirty="0"/>
              <a:t>、 各大原廠發布的最新修正檔、新發現資訊安全漏洞與補救措施、資訊安全事件</a:t>
            </a:r>
            <a:r>
              <a:rPr lang="zh-TW" altLang="en-US" sz="2400" b="1" dirty="0">
                <a:solidFill>
                  <a:srgbClr val="FF0000"/>
                </a:solidFill>
                <a:effectLst>
                  <a:outerShdw blurRad="38100" dist="38100" dir="2700000" algn="tl">
                    <a:srgbClr val="000000">
                      <a:alpha val="43137"/>
                    </a:srgbClr>
                  </a:outerShdw>
                </a:effectLst>
              </a:rPr>
              <a:t>報導、漏洞分析、修補方式或對策</a:t>
            </a:r>
            <a:r>
              <a:rPr lang="zh-TW" altLang="en-US" sz="2400" dirty="0"/>
              <a:t>。 </a:t>
            </a:r>
          </a:p>
        </p:txBody>
      </p:sp>
    </p:spTree>
    <p:extLst>
      <p:ext uri="{BB962C8B-B14F-4D97-AF65-F5344CB8AC3E}">
        <p14:creationId xmlns:p14="http://schemas.microsoft.com/office/powerpoint/2010/main" val="1731282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0B98A4C-D0C7-44CA-A778-0F27849DD012}"/>
              </a:ext>
            </a:extLst>
          </p:cNvPr>
          <p:cNvSpPr>
            <a:spLocks noGrp="1"/>
          </p:cNvSpPr>
          <p:nvPr>
            <p:ph type="title"/>
          </p:nvPr>
        </p:nvSpPr>
        <p:spPr/>
        <p:txBody>
          <a:bodyPr/>
          <a:lstStyle/>
          <a:p>
            <a:r>
              <a:rPr lang="zh-TW" altLang="en-US" dirty="0"/>
              <a:t>監控服務</a:t>
            </a:r>
          </a:p>
        </p:txBody>
      </p:sp>
      <p:sp>
        <p:nvSpPr>
          <p:cNvPr id="9" name="文字方塊 8">
            <a:extLst>
              <a:ext uri="{FF2B5EF4-FFF2-40B4-BE49-F238E27FC236}">
                <a16:creationId xmlns:a16="http://schemas.microsoft.com/office/drawing/2014/main" id="{CBB6C750-E64D-45F1-9217-E979F79E3F29}"/>
              </a:ext>
            </a:extLst>
          </p:cNvPr>
          <p:cNvSpPr txBox="1"/>
          <p:nvPr/>
        </p:nvSpPr>
        <p:spPr>
          <a:xfrm>
            <a:off x="838200" y="1551962"/>
            <a:ext cx="10637939" cy="3785652"/>
          </a:xfrm>
          <a:prstGeom prst="rect">
            <a:avLst/>
          </a:prstGeom>
          <a:noFill/>
        </p:spPr>
        <p:txBody>
          <a:bodyPr wrap="square">
            <a:spAutoFit/>
          </a:bodyPr>
          <a:lstStyle/>
          <a:p>
            <a:r>
              <a:rPr lang="en-US" altLang="zh-TW" sz="2400" dirty="0"/>
              <a:t>(2)</a:t>
            </a:r>
          </a:p>
          <a:p>
            <a:r>
              <a:rPr lang="zh-TW" altLang="en-US" sz="2400" dirty="0"/>
              <a:t>資安威脅預警</a:t>
            </a:r>
            <a:r>
              <a:rPr lang="zh-TW" altLang="en-US" sz="2400" b="1" dirty="0">
                <a:solidFill>
                  <a:srgbClr val="FF0000"/>
                </a:solidFill>
                <a:effectLst>
                  <a:outerShdw blurRad="38100" dist="38100" dir="2700000" algn="tl">
                    <a:srgbClr val="000000">
                      <a:alpha val="43137"/>
                    </a:srgbClr>
                  </a:outerShdw>
                </a:effectLst>
              </a:rPr>
              <a:t>通報後 </a:t>
            </a:r>
            <a:r>
              <a:rPr lang="en-US" altLang="zh-TW" sz="2400" b="1" dirty="0">
                <a:solidFill>
                  <a:srgbClr val="FF0000"/>
                </a:solidFill>
                <a:effectLst>
                  <a:outerShdw blurRad="38100" dist="38100" dir="2700000" algn="tl">
                    <a:srgbClr val="000000">
                      <a:alpha val="43137"/>
                    </a:srgbClr>
                  </a:outerShdw>
                </a:effectLst>
              </a:rPr>
              <a:t>2 </a:t>
            </a:r>
            <a:r>
              <a:rPr lang="zh-TW" altLang="en-US" sz="2400" b="1" dirty="0">
                <a:solidFill>
                  <a:srgbClr val="FF0000"/>
                </a:solidFill>
                <a:effectLst>
                  <a:outerShdw blurRad="38100" dist="38100" dir="2700000" algn="tl">
                    <a:srgbClr val="000000">
                      <a:alpha val="43137"/>
                    </a:srgbClr>
                  </a:outerShdw>
                </a:effectLst>
              </a:rPr>
              <a:t>個工作日</a:t>
            </a:r>
            <a:r>
              <a:rPr lang="zh-TW" altLang="en-US" sz="2400" dirty="0"/>
              <a:t>，廠商通知機關監控服務範圍設置</a:t>
            </a:r>
            <a:r>
              <a:rPr lang="zh-TW" altLang="en-US" sz="2400" b="1" dirty="0">
                <a:solidFill>
                  <a:srgbClr val="FF0000"/>
                </a:solidFill>
                <a:effectLst>
                  <a:outerShdw blurRad="38100" dist="38100" dir="2700000" algn="tl">
                    <a:srgbClr val="000000">
                      <a:alpha val="43137"/>
                    </a:srgbClr>
                  </a:outerShdw>
                </a:effectLst>
              </a:rPr>
              <a:t>防禦措施</a:t>
            </a:r>
            <a:r>
              <a:rPr lang="zh-TW" altLang="en-US" sz="2400" dirty="0"/>
              <a:t>，並提供資安威脅預警處理紀錄予機關。</a:t>
            </a:r>
            <a:endParaRPr lang="en-US" altLang="zh-TW" sz="2400" dirty="0"/>
          </a:p>
          <a:p>
            <a:r>
              <a:rPr lang="zh-TW" altLang="en-US" sz="2400" dirty="0"/>
              <a:t>預警處理包含： </a:t>
            </a:r>
            <a:endParaRPr lang="en-US" altLang="zh-TW" sz="2400" dirty="0"/>
          </a:p>
          <a:p>
            <a:endParaRPr lang="en-US" altLang="zh-TW" sz="2400" dirty="0"/>
          </a:p>
          <a:p>
            <a:r>
              <a:rPr lang="en-US" altLang="zh-TW" sz="2400" dirty="0"/>
              <a:t>A</a:t>
            </a:r>
            <a:r>
              <a:rPr lang="zh-TW" altLang="en-US" sz="2400" dirty="0"/>
              <a:t>、提供防火牆，</a:t>
            </a:r>
            <a:r>
              <a:rPr lang="en-US" altLang="zh-TW" sz="2400" dirty="0"/>
              <a:t>IPS/IDS </a:t>
            </a:r>
            <a:r>
              <a:rPr lang="zh-TW" altLang="en-US" sz="2400" dirty="0"/>
              <a:t>等</a:t>
            </a:r>
            <a:r>
              <a:rPr lang="zh-TW" altLang="en-US" sz="2400" b="1" dirty="0">
                <a:solidFill>
                  <a:srgbClr val="FF0000"/>
                </a:solidFill>
                <a:effectLst>
                  <a:outerShdw blurRad="38100" dist="38100" dir="2700000" algn="tl">
                    <a:srgbClr val="000000">
                      <a:alpha val="43137"/>
                    </a:srgbClr>
                  </a:outerShdw>
                </a:effectLst>
              </a:rPr>
              <a:t>偵測規則諮詢</a:t>
            </a:r>
            <a:r>
              <a:rPr lang="zh-TW" altLang="en-US" sz="2400" dirty="0"/>
              <a:t>。 </a:t>
            </a:r>
            <a:endParaRPr lang="en-US" altLang="zh-TW" sz="2400" dirty="0"/>
          </a:p>
          <a:p>
            <a:endParaRPr lang="en-US" altLang="zh-TW" sz="2400" dirty="0"/>
          </a:p>
          <a:p>
            <a:r>
              <a:rPr lang="en-US" altLang="zh-TW" sz="2400" dirty="0"/>
              <a:t>B</a:t>
            </a:r>
            <a:r>
              <a:rPr lang="zh-TW" altLang="en-US" sz="2400" dirty="0"/>
              <a:t>、提供如中繼站清單、高危險惡意特徵之</a:t>
            </a:r>
            <a:r>
              <a:rPr lang="zh-TW" altLang="en-US" sz="2400" b="1" dirty="0">
                <a:solidFill>
                  <a:srgbClr val="FF0000"/>
                </a:solidFill>
                <a:effectLst>
                  <a:outerShdw blurRad="38100" dist="38100" dir="2700000" algn="tl">
                    <a:srgbClr val="000000">
                      <a:alpha val="43137"/>
                    </a:srgbClr>
                  </a:outerShdw>
                </a:effectLst>
              </a:rPr>
              <a:t>阻擋與規則更新資訊</a:t>
            </a:r>
            <a:r>
              <a:rPr lang="zh-TW" altLang="en-US" sz="2400" dirty="0"/>
              <a:t>等。 </a:t>
            </a:r>
            <a:endParaRPr lang="en-US" altLang="zh-TW" sz="2400" dirty="0"/>
          </a:p>
          <a:p>
            <a:endParaRPr lang="en-US" altLang="zh-TW" sz="2400" dirty="0"/>
          </a:p>
          <a:p>
            <a:r>
              <a:rPr lang="en-US" altLang="zh-TW" sz="2400" dirty="0"/>
              <a:t>C</a:t>
            </a:r>
            <a:r>
              <a:rPr lang="zh-TW" altLang="en-US" sz="2400" dirty="0"/>
              <a:t>、提醒更新系統安全或防毒軟體</a:t>
            </a:r>
            <a:r>
              <a:rPr lang="zh-TW" altLang="en-US" sz="2400" b="1" dirty="0">
                <a:solidFill>
                  <a:srgbClr val="FF0000"/>
                </a:solidFill>
                <a:effectLst>
                  <a:outerShdw blurRad="38100" dist="38100" dir="2700000" algn="tl">
                    <a:srgbClr val="000000">
                      <a:alpha val="43137"/>
                    </a:srgbClr>
                  </a:outerShdw>
                </a:effectLst>
              </a:rPr>
              <a:t>修正檔，或漏洞修補</a:t>
            </a:r>
            <a:r>
              <a:rPr lang="zh-TW" altLang="en-US" sz="2400" dirty="0"/>
              <a:t>等。 </a:t>
            </a:r>
          </a:p>
        </p:txBody>
      </p:sp>
    </p:spTree>
    <p:extLst>
      <p:ext uri="{BB962C8B-B14F-4D97-AF65-F5344CB8AC3E}">
        <p14:creationId xmlns:p14="http://schemas.microsoft.com/office/powerpoint/2010/main" val="59864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6E8CB7C4-5F56-413B-AAC2-31CE169C31A0}"/>
              </a:ext>
            </a:extLst>
          </p:cNvPr>
          <p:cNvGraphicFramePr>
            <a:graphicFrameLocks noGrp="1"/>
          </p:cNvGraphicFramePr>
          <p:nvPr>
            <p:extLst>
              <p:ext uri="{D42A27DB-BD31-4B8C-83A1-F6EECF244321}">
                <p14:modId xmlns:p14="http://schemas.microsoft.com/office/powerpoint/2010/main" val="1623222087"/>
              </p:ext>
            </p:extLst>
          </p:nvPr>
        </p:nvGraphicFramePr>
        <p:xfrm>
          <a:off x="2349150" y="1366520"/>
          <a:ext cx="7493699" cy="4124960"/>
        </p:xfrm>
        <a:graphic>
          <a:graphicData uri="http://schemas.openxmlformats.org/drawingml/2006/table">
            <a:tbl>
              <a:tblPr firstRow="1" bandRow="1">
                <a:tableStyleId>{5C22544A-7EE6-4342-B048-85BDC9FD1C3A}</a:tableStyleId>
              </a:tblPr>
              <a:tblGrid>
                <a:gridCol w="3046037">
                  <a:extLst>
                    <a:ext uri="{9D8B030D-6E8A-4147-A177-3AD203B41FA5}">
                      <a16:colId xmlns:a16="http://schemas.microsoft.com/office/drawing/2014/main" val="2910337431"/>
                    </a:ext>
                  </a:extLst>
                </a:gridCol>
                <a:gridCol w="4447662">
                  <a:extLst>
                    <a:ext uri="{9D8B030D-6E8A-4147-A177-3AD203B41FA5}">
                      <a16:colId xmlns:a16="http://schemas.microsoft.com/office/drawing/2014/main" val="1114202368"/>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3651049908"/>
                  </a:ext>
                </a:extLst>
              </a:tr>
              <a:tr h="370840">
                <a:tc>
                  <a:txBody>
                    <a:bodyPr/>
                    <a:lstStyle/>
                    <a:p>
                      <a:r>
                        <a:rPr lang="zh-TW" altLang="en-US" dirty="0"/>
                        <a:t>網路架構檢視</a:t>
                      </a:r>
                      <a:endParaRPr lang="en-US" altLang="zh-TW" dirty="0"/>
                    </a:p>
                  </a:txBody>
                  <a:tcPr/>
                </a:tc>
                <a:tc>
                  <a:txBody>
                    <a:bodyPr/>
                    <a:lstStyle/>
                    <a:p>
                      <a:endParaRPr lang="zh-TW" altLang="en-US" dirty="0"/>
                    </a:p>
                  </a:txBody>
                  <a:tcPr/>
                </a:tc>
                <a:extLst>
                  <a:ext uri="{0D108BD9-81ED-4DB2-BD59-A6C34878D82A}">
                    <a16:rowId xmlns:a16="http://schemas.microsoft.com/office/drawing/2014/main" val="3866870319"/>
                  </a:ext>
                </a:extLst>
              </a:tr>
              <a:tr h="0">
                <a:tc>
                  <a:txBody>
                    <a:bodyPr/>
                    <a:lstStyle/>
                    <a:p>
                      <a:r>
                        <a:rPr lang="zh-TW" altLang="en-US" dirty="0"/>
                        <a:t>有線網路惡意活動檢視</a:t>
                      </a:r>
                    </a:p>
                  </a:txBody>
                  <a:tcPr anchor="ctr"/>
                </a:tc>
                <a:tc>
                  <a:txBody>
                    <a:bodyPr/>
                    <a:lstStyle/>
                    <a:p>
                      <a:pPr marL="285750" indent="-285750">
                        <a:buFont typeface="Arial" panose="020B0604020202020204" pitchFamily="34" charset="0"/>
                        <a:buChar char="•"/>
                      </a:pPr>
                      <a:r>
                        <a:rPr lang="zh-TW" altLang="en-US" dirty="0"/>
                        <a:t>封包監聽與分析</a:t>
                      </a:r>
                      <a:endParaRPr lang="en-US" altLang="zh-TW" dirty="0"/>
                    </a:p>
                    <a:p>
                      <a:pPr marL="285750" indent="-285750">
                        <a:buFont typeface="Arial" panose="020B0604020202020204" pitchFamily="34" charset="0"/>
                        <a:buChar char="•"/>
                      </a:pPr>
                      <a:r>
                        <a:rPr lang="zh-TW" altLang="en-US" dirty="0"/>
                        <a:t>網路設備紀錄檔分析</a:t>
                      </a:r>
                    </a:p>
                  </a:txBody>
                  <a:tcPr/>
                </a:tc>
                <a:extLst>
                  <a:ext uri="{0D108BD9-81ED-4DB2-BD59-A6C34878D82A}">
                    <a16:rowId xmlns:a16="http://schemas.microsoft.com/office/drawing/2014/main" val="3618033278"/>
                  </a:ext>
                </a:extLst>
              </a:tr>
              <a:tr h="370840">
                <a:tc>
                  <a:txBody>
                    <a:bodyPr/>
                    <a:lstStyle/>
                    <a:p>
                      <a:r>
                        <a:rPr lang="zh-TW" altLang="en-US" dirty="0"/>
                        <a:t>使用者端電腦檢視</a:t>
                      </a:r>
                    </a:p>
                  </a:txBody>
                  <a:tcPr anchor="ctr"/>
                </a:tc>
                <a:tc>
                  <a:txBody>
                    <a:bodyPr/>
                    <a:lstStyle/>
                    <a:p>
                      <a:pPr marL="285750" indent="-285750">
                        <a:buFont typeface="Arial" panose="020B0604020202020204" pitchFamily="34" charset="0"/>
                        <a:buChar char="•"/>
                      </a:pPr>
                      <a:r>
                        <a:rPr lang="zh-TW" altLang="en-US" dirty="0"/>
                        <a:t>使用者端電腦惡意程式或檔案檢視</a:t>
                      </a:r>
                      <a:endParaRPr lang="en-US" altLang="zh-TW" dirty="0"/>
                    </a:p>
                    <a:p>
                      <a:pPr marL="285750" indent="-285750">
                        <a:buFont typeface="Arial" panose="020B0604020202020204" pitchFamily="34" charset="0"/>
                        <a:buChar char="•"/>
                      </a:pPr>
                      <a:r>
                        <a:rPr lang="zh-TW" altLang="en-US" dirty="0"/>
                        <a:t>使用者電腦更新檢視</a:t>
                      </a:r>
                      <a:endParaRPr lang="en-US" altLang="zh-TW" dirty="0"/>
                    </a:p>
                  </a:txBody>
                  <a:tcPr/>
                </a:tc>
                <a:extLst>
                  <a:ext uri="{0D108BD9-81ED-4DB2-BD59-A6C34878D82A}">
                    <a16:rowId xmlns:a16="http://schemas.microsoft.com/office/drawing/2014/main" val="1186620440"/>
                  </a:ext>
                </a:extLst>
              </a:tr>
              <a:tr h="370840">
                <a:tc>
                  <a:txBody>
                    <a:bodyPr/>
                    <a:lstStyle/>
                    <a:p>
                      <a:r>
                        <a:rPr lang="zh-TW" altLang="en-US" dirty="0"/>
                        <a:t>伺服器主機檢視</a:t>
                      </a:r>
                    </a:p>
                  </a:txBody>
                  <a:tcPr anchor="ctr"/>
                </a:tc>
                <a:tc>
                  <a:txBody>
                    <a:bodyPr/>
                    <a:lstStyle/>
                    <a:p>
                      <a:pPr marL="285750" indent="-285750">
                        <a:buFont typeface="Arial" panose="020B0604020202020204" pitchFamily="34" charset="0"/>
                        <a:buChar char="•"/>
                      </a:pPr>
                      <a:r>
                        <a:rPr lang="zh-TW" altLang="en-US" dirty="0"/>
                        <a:t>伺服器主機惡意程式或檔案檢視</a:t>
                      </a:r>
                      <a:endParaRPr lang="en-US" altLang="zh-TW" dirty="0"/>
                    </a:p>
                    <a:p>
                      <a:pPr marL="285750" indent="-285750">
                        <a:buFont typeface="Arial" panose="020B0604020202020204" pitchFamily="34" charset="0"/>
                        <a:buChar char="•"/>
                      </a:pPr>
                      <a:r>
                        <a:rPr lang="zh-TW" altLang="en-US" dirty="0"/>
                        <a:t>伺服器主機更新檢視</a:t>
                      </a:r>
                      <a:endParaRPr lang="en-US" altLang="zh-TW" dirty="0"/>
                    </a:p>
                  </a:txBody>
                  <a:tcPr/>
                </a:tc>
                <a:extLst>
                  <a:ext uri="{0D108BD9-81ED-4DB2-BD59-A6C34878D82A}">
                    <a16:rowId xmlns:a16="http://schemas.microsoft.com/office/drawing/2014/main" val="3676371424"/>
                  </a:ext>
                </a:extLst>
              </a:tr>
              <a:tr h="370840">
                <a:tc>
                  <a:txBody>
                    <a:bodyPr/>
                    <a:lstStyle/>
                    <a:p>
                      <a:r>
                        <a:rPr lang="zh-TW" altLang="en-US" dirty="0"/>
                        <a:t>安全設定檢視</a:t>
                      </a:r>
                    </a:p>
                  </a:txBody>
                  <a:tcPr anchor="ctr"/>
                </a:tc>
                <a:tc>
                  <a:txBody>
                    <a:bodyPr/>
                    <a:lstStyle/>
                    <a:p>
                      <a:pPr marL="285750" indent="-285750">
                        <a:buFont typeface="Arial" panose="020B0604020202020204" pitchFamily="34" charset="0"/>
                        <a:buChar char="•"/>
                      </a:pPr>
                      <a:r>
                        <a:rPr lang="zh-TW" altLang="en-US" dirty="0"/>
                        <a:t>使用者電腦組態設定檢視</a:t>
                      </a:r>
                      <a:endParaRPr lang="en-US" altLang="zh-TW" dirty="0"/>
                    </a:p>
                    <a:p>
                      <a:pPr marL="285750" indent="-285750">
                        <a:buFont typeface="Arial" panose="020B0604020202020204" pitchFamily="34" charset="0"/>
                        <a:buChar char="•"/>
                      </a:pPr>
                      <a:r>
                        <a:rPr lang="zh-TW" altLang="en-US" dirty="0"/>
                        <a:t>網通設備組態設定檢視</a:t>
                      </a:r>
                    </a:p>
                    <a:p>
                      <a:pPr marL="285750" indent="-285750">
                        <a:buFont typeface="Arial" panose="020B0604020202020204" pitchFamily="34" charset="0"/>
                        <a:buChar char="•"/>
                      </a:pPr>
                      <a:r>
                        <a:rPr lang="zh-TW" altLang="en-US" dirty="0"/>
                        <a:t>應用程式伺服主機組態設定檢視</a:t>
                      </a:r>
                      <a:endParaRPr lang="en-US" altLang="zh-TW" dirty="0"/>
                    </a:p>
                    <a:p>
                      <a:pPr marL="285750" indent="-285750">
                        <a:buFont typeface="Arial" panose="020B0604020202020204" pitchFamily="34" charset="0"/>
                        <a:buChar char="•"/>
                      </a:pPr>
                      <a:r>
                        <a:rPr lang="zh-TW" altLang="en-US" dirty="0"/>
                        <a:t>目錄伺服器組態設定檢視</a:t>
                      </a:r>
                      <a:endParaRPr lang="en-US" altLang="zh-TW" dirty="0"/>
                    </a:p>
                    <a:p>
                      <a:pPr marL="285750" indent="-285750">
                        <a:buFont typeface="Arial" panose="020B0604020202020204" pitchFamily="34" charset="0"/>
                        <a:buChar char="•"/>
                      </a:pPr>
                      <a:r>
                        <a:rPr lang="zh-TW" altLang="en-US" dirty="0"/>
                        <a:t>防火牆連線設定</a:t>
                      </a:r>
                    </a:p>
                  </a:txBody>
                  <a:tcPr/>
                </a:tc>
                <a:extLst>
                  <a:ext uri="{0D108BD9-81ED-4DB2-BD59-A6C34878D82A}">
                    <a16:rowId xmlns:a16="http://schemas.microsoft.com/office/drawing/2014/main" val="333336607"/>
                  </a:ext>
                </a:extLst>
              </a:tr>
            </a:tbl>
          </a:graphicData>
        </a:graphic>
      </p:graphicFrame>
    </p:spTree>
    <p:extLst>
      <p:ext uri="{BB962C8B-B14F-4D97-AF65-F5344CB8AC3E}">
        <p14:creationId xmlns:p14="http://schemas.microsoft.com/office/powerpoint/2010/main" val="3123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2C3697-8B5E-420D-A967-22EDAA4D7443}"/>
              </a:ext>
            </a:extLst>
          </p:cNvPr>
          <p:cNvSpPr>
            <a:spLocks noGrp="1"/>
          </p:cNvSpPr>
          <p:nvPr>
            <p:ph type="title"/>
          </p:nvPr>
        </p:nvSpPr>
        <p:spPr/>
        <p:txBody>
          <a:bodyPr/>
          <a:lstStyle/>
          <a:p>
            <a:r>
              <a:rPr lang="zh-TW" altLang="en-US" dirty="0"/>
              <a:t>網路架構檢視</a:t>
            </a:r>
          </a:p>
        </p:txBody>
      </p:sp>
      <p:sp>
        <p:nvSpPr>
          <p:cNvPr id="3" name="內容版面配置區 2">
            <a:extLst>
              <a:ext uri="{FF2B5EF4-FFF2-40B4-BE49-F238E27FC236}">
                <a16:creationId xmlns:a16="http://schemas.microsoft.com/office/drawing/2014/main" id="{88C6AFDA-9182-4B02-96B9-01D610E9264C}"/>
              </a:ext>
            </a:extLst>
          </p:cNvPr>
          <p:cNvSpPr>
            <a:spLocks noGrp="1"/>
          </p:cNvSpPr>
          <p:nvPr>
            <p:ph idx="1"/>
          </p:nvPr>
        </p:nvSpPr>
        <p:spPr/>
        <p:txBody>
          <a:bodyPr/>
          <a:lstStyle/>
          <a:p>
            <a:pPr marL="0" indent="0">
              <a:buNone/>
            </a:pPr>
            <a:r>
              <a:rPr lang="zh-TW" altLang="en-US" dirty="0"/>
              <a:t>針對網路架構圖進行</a:t>
            </a:r>
            <a:r>
              <a:rPr lang="zh-TW" altLang="en-US" b="1" dirty="0">
                <a:solidFill>
                  <a:srgbClr val="FF0000"/>
                </a:solidFill>
                <a:effectLst>
                  <a:outerShdw blurRad="38100" dist="38100" dir="2700000" algn="tl">
                    <a:srgbClr val="000000">
                      <a:alpha val="43137"/>
                    </a:srgbClr>
                  </a:outerShdw>
                </a:effectLst>
              </a:rPr>
              <a:t>安全性弱點檢視</a:t>
            </a:r>
            <a:r>
              <a:rPr lang="zh-TW" altLang="en-US" dirty="0"/>
              <a:t>，</a:t>
            </a:r>
            <a:endParaRPr lang="en-US" altLang="zh-TW" dirty="0"/>
          </a:p>
          <a:p>
            <a:pPr marL="0" indent="0">
              <a:buNone/>
            </a:pPr>
            <a:r>
              <a:rPr lang="zh-TW" altLang="en-US" dirty="0"/>
              <a:t>檢視項目包含</a:t>
            </a:r>
            <a:r>
              <a:rPr lang="zh-TW" altLang="en-US" b="1" dirty="0">
                <a:solidFill>
                  <a:srgbClr val="FF0000"/>
                </a:solidFill>
                <a:effectLst>
                  <a:outerShdw blurRad="38100" dist="38100" dir="2700000" algn="tl">
                    <a:srgbClr val="000000">
                      <a:alpha val="43137"/>
                    </a:srgbClr>
                  </a:outerShdw>
                </a:effectLst>
              </a:rPr>
              <a:t>設計邏輯</a:t>
            </a:r>
            <a:r>
              <a:rPr lang="zh-TW" altLang="en-US" dirty="0"/>
              <a:t>是否合宜、</a:t>
            </a:r>
            <a:endParaRPr lang="en-US" altLang="zh-TW" dirty="0"/>
          </a:p>
          <a:p>
            <a:pPr marL="0" indent="0">
              <a:buNone/>
            </a:pPr>
            <a:r>
              <a:rPr lang="zh-TW" altLang="en-US" dirty="0"/>
              <a:t>主機</a:t>
            </a:r>
            <a:r>
              <a:rPr lang="zh-TW" altLang="en-US" b="1" dirty="0">
                <a:solidFill>
                  <a:srgbClr val="FF0000"/>
                </a:solidFill>
                <a:effectLst>
                  <a:outerShdw blurRad="38100" dist="38100" dir="2700000" algn="tl">
                    <a:srgbClr val="000000">
                      <a:alpha val="43137"/>
                    </a:srgbClr>
                  </a:outerShdw>
                </a:effectLst>
              </a:rPr>
              <a:t>網路位置</a:t>
            </a:r>
            <a:r>
              <a:rPr lang="zh-TW" altLang="en-US" dirty="0"/>
              <a:t>是否適當</a:t>
            </a:r>
          </a:p>
          <a:p>
            <a:pPr marL="0" indent="0">
              <a:buNone/>
            </a:pPr>
            <a:r>
              <a:rPr lang="zh-TW" altLang="en-US" dirty="0"/>
              <a:t>及現有</a:t>
            </a:r>
            <a:r>
              <a:rPr lang="zh-TW" altLang="en-US" b="1" dirty="0">
                <a:solidFill>
                  <a:srgbClr val="FF0000"/>
                </a:solidFill>
                <a:effectLst>
                  <a:outerShdw blurRad="38100" dist="38100" dir="2700000" algn="tl">
                    <a:srgbClr val="000000">
                      <a:alpha val="43137"/>
                    </a:srgbClr>
                  </a:outerShdw>
                </a:effectLst>
              </a:rPr>
              <a:t>防護程度</a:t>
            </a:r>
            <a:r>
              <a:rPr lang="zh-TW" altLang="en-US" dirty="0"/>
              <a:t>是否足夠。</a:t>
            </a:r>
          </a:p>
        </p:txBody>
      </p:sp>
    </p:spTree>
    <p:extLst>
      <p:ext uri="{BB962C8B-B14F-4D97-AF65-F5344CB8AC3E}">
        <p14:creationId xmlns:p14="http://schemas.microsoft.com/office/powerpoint/2010/main" val="134848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FBE580-7217-401F-9151-9F95D1E0FEB3}"/>
              </a:ext>
            </a:extLst>
          </p:cNvPr>
          <p:cNvSpPr>
            <a:spLocks noGrp="1"/>
          </p:cNvSpPr>
          <p:nvPr>
            <p:ph type="title"/>
          </p:nvPr>
        </p:nvSpPr>
        <p:spPr/>
        <p:txBody>
          <a:bodyPr/>
          <a:lstStyle/>
          <a:p>
            <a:r>
              <a:rPr lang="zh-TW" altLang="en-US" dirty="0"/>
              <a:t>封包監聽與分析</a:t>
            </a:r>
          </a:p>
        </p:txBody>
      </p:sp>
      <p:sp>
        <p:nvSpPr>
          <p:cNvPr id="3" name="內容版面配置區 2">
            <a:extLst>
              <a:ext uri="{FF2B5EF4-FFF2-40B4-BE49-F238E27FC236}">
                <a16:creationId xmlns:a16="http://schemas.microsoft.com/office/drawing/2014/main" id="{40FB02C5-2CFD-41B3-A8F2-915AA83DC282}"/>
              </a:ext>
            </a:extLst>
          </p:cNvPr>
          <p:cNvSpPr>
            <a:spLocks noGrp="1"/>
          </p:cNvSpPr>
          <p:nvPr>
            <p:ph idx="1"/>
          </p:nvPr>
        </p:nvSpPr>
        <p:spPr/>
        <p:txBody>
          <a:bodyPr/>
          <a:lstStyle/>
          <a:p>
            <a:pPr marL="0" indent="0">
              <a:buNone/>
            </a:pPr>
            <a:r>
              <a:rPr lang="zh-TW" altLang="en-US" dirty="0"/>
              <a:t>針對有線網路適當位置</a:t>
            </a:r>
            <a:r>
              <a:rPr lang="zh-TW" altLang="en-US" b="1" dirty="0">
                <a:solidFill>
                  <a:srgbClr val="FF0000"/>
                </a:solidFill>
                <a:effectLst>
                  <a:outerShdw blurRad="38100" dist="38100" dir="2700000" algn="tl">
                    <a:srgbClr val="000000">
                      <a:alpha val="43137"/>
                    </a:srgbClr>
                  </a:outerShdw>
                </a:effectLst>
              </a:rPr>
              <a:t>架設側錄設備</a:t>
            </a:r>
            <a:r>
              <a:rPr lang="zh-TW" altLang="en-US" dirty="0"/>
              <a:t>，</a:t>
            </a:r>
            <a:endParaRPr lang="en-US" altLang="zh-TW" dirty="0"/>
          </a:p>
          <a:p>
            <a:pPr marL="0" indent="0">
              <a:buNone/>
            </a:pPr>
            <a:r>
              <a:rPr lang="zh-TW" altLang="en-US" dirty="0"/>
              <a:t>觀察內部電腦或設備是否有</a:t>
            </a:r>
            <a:r>
              <a:rPr lang="zh-TW" altLang="en-US" b="1" dirty="0">
                <a:solidFill>
                  <a:srgbClr val="FF0000"/>
                </a:solidFill>
                <a:effectLst>
                  <a:outerShdw blurRad="38100" dist="38100" dir="2700000" algn="tl">
                    <a:srgbClr val="000000">
                      <a:alpha val="43137"/>
                    </a:srgbClr>
                  </a:outerShdw>
                </a:effectLst>
              </a:rPr>
              <a:t>對外之異常連線或 </a:t>
            </a:r>
            <a:r>
              <a:rPr lang="en-US" altLang="zh-TW" b="1" dirty="0">
                <a:solidFill>
                  <a:srgbClr val="FF0000"/>
                </a:solidFill>
                <a:effectLst>
                  <a:outerShdw blurRad="38100" dist="38100" dir="2700000" algn="tl">
                    <a:srgbClr val="000000">
                      <a:alpha val="43137"/>
                    </a:srgbClr>
                  </a:outerShdw>
                </a:effectLst>
              </a:rPr>
              <a:t>DNS </a:t>
            </a:r>
            <a:r>
              <a:rPr lang="zh-TW" altLang="en-US" b="1" dirty="0">
                <a:solidFill>
                  <a:srgbClr val="FF0000"/>
                </a:solidFill>
                <a:effectLst>
                  <a:outerShdw blurRad="38100" dist="38100" dir="2700000" algn="tl">
                    <a:srgbClr val="000000">
                      <a:alpha val="43137"/>
                    </a:srgbClr>
                  </a:outerShdw>
                </a:effectLst>
              </a:rPr>
              <a:t>查詢</a:t>
            </a:r>
            <a:r>
              <a:rPr lang="zh-TW" altLang="en-US" dirty="0"/>
              <a:t>， </a:t>
            </a:r>
            <a:endParaRPr lang="en-US" altLang="zh-TW" dirty="0"/>
          </a:p>
          <a:p>
            <a:pPr marL="0" indent="0">
              <a:buNone/>
            </a:pPr>
            <a:r>
              <a:rPr lang="zh-TW" altLang="en-US" dirty="0"/>
              <a:t>並比對是否連線已知</a:t>
            </a:r>
            <a:r>
              <a:rPr lang="zh-TW" altLang="en-US" b="1" dirty="0">
                <a:solidFill>
                  <a:srgbClr val="FF0000"/>
                </a:solidFill>
                <a:effectLst>
                  <a:outerShdw blurRad="38100" dist="38100" dir="2700000" algn="tl">
                    <a:srgbClr val="000000">
                      <a:alpha val="43137"/>
                    </a:srgbClr>
                  </a:outerShdw>
                </a:effectLst>
              </a:rPr>
              <a:t>惡意</a:t>
            </a:r>
            <a:r>
              <a:rPr lang="en-US" altLang="zh-TW" b="1" dirty="0">
                <a:solidFill>
                  <a:srgbClr val="FF0000"/>
                </a:solidFill>
                <a:effectLst>
                  <a:outerShdw blurRad="38100" dist="38100" dir="2700000" algn="tl">
                    <a:srgbClr val="000000">
                      <a:alpha val="43137"/>
                    </a:srgbClr>
                  </a:outerShdw>
                </a:effectLst>
              </a:rPr>
              <a:t>IP</a:t>
            </a:r>
            <a:r>
              <a:rPr lang="zh-TW" altLang="en-US" b="1" dirty="0">
                <a:solidFill>
                  <a:srgbClr val="FF0000"/>
                </a:solidFill>
                <a:effectLst>
                  <a:outerShdw blurRad="38100" dist="38100" dir="2700000" algn="tl">
                    <a:srgbClr val="000000">
                      <a:alpha val="43137"/>
                    </a:srgbClr>
                  </a:outerShdw>
                </a:effectLst>
              </a:rPr>
              <a:t>、中繼站</a:t>
            </a:r>
            <a:r>
              <a:rPr lang="en-US" altLang="zh-TW" b="1" dirty="0">
                <a:solidFill>
                  <a:srgbClr val="FF0000"/>
                </a:solidFill>
                <a:effectLst>
                  <a:outerShdw blurRad="38100" dist="38100" dir="2700000" algn="tl">
                    <a:srgbClr val="000000">
                      <a:alpha val="43137"/>
                    </a:srgbClr>
                  </a:outerShdw>
                </a:effectLst>
              </a:rPr>
              <a:t>(Command and Control </a:t>
            </a:r>
            <a:r>
              <a:rPr lang="zh-TW" altLang="en-US" b="1" dirty="0">
                <a:solidFill>
                  <a:srgbClr val="FF0000"/>
                </a:solidFill>
                <a:effectLst>
                  <a:outerShdw blurRad="38100" dist="38100" dir="2700000" algn="tl">
                    <a:srgbClr val="000000">
                      <a:alpha val="43137"/>
                    </a:srgbClr>
                  </a:outerShdw>
                </a:effectLst>
              </a:rPr>
              <a:t>， </a:t>
            </a:r>
            <a:r>
              <a:rPr lang="en-US" altLang="zh-TW" b="1" dirty="0">
                <a:solidFill>
                  <a:srgbClr val="FF0000"/>
                </a:solidFill>
                <a:effectLst>
                  <a:outerShdw blurRad="38100" dist="38100" dir="2700000" algn="tl">
                    <a:srgbClr val="000000">
                      <a:alpha val="43137"/>
                    </a:srgbClr>
                  </a:outerShdw>
                </a:effectLst>
              </a:rPr>
              <a:t>C&amp;C)</a:t>
            </a:r>
          </a:p>
          <a:p>
            <a:pPr marL="0" indent="0">
              <a:buNone/>
            </a:pPr>
            <a:r>
              <a:rPr lang="zh-TW" altLang="en-US" dirty="0"/>
              <a:t>或有符合</a:t>
            </a:r>
            <a:r>
              <a:rPr lang="zh-TW" altLang="en-US" b="1" dirty="0">
                <a:solidFill>
                  <a:srgbClr val="FF0000"/>
                </a:solidFill>
                <a:effectLst>
                  <a:outerShdw blurRad="38100" dist="38100" dir="2700000" algn="tl">
                    <a:srgbClr val="000000">
                      <a:alpha val="43137"/>
                    </a:srgbClr>
                  </a:outerShdw>
                </a:effectLst>
              </a:rPr>
              <a:t>惡意網路行為</a:t>
            </a:r>
            <a:r>
              <a:rPr lang="zh-TW" altLang="en-US" dirty="0"/>
              <a:t>的特徵 </a:t>
            </a:r>
            <a:endParaRPr lang="en-US" altLang="zh-TW" dirty="0"/>
          </a:p>
          <a:p>
            <a:pPr marL="0" indent="0">
              <a:buNone/>
            </a:pPr>
            <a:r>
              <a:rPr lang="zh-TW" altLang="en-US" dirty="0"/>
              <a:t>發現</a:t>
            </a:r>
            <a:r>
              <a:rPr lang="zh-TW" altLang="en-US" b="1" dirty="0">
                <a:solidFill>
                  <a:srgbClr val="FF0000"/>
                </a:solidFill>
                <a:effectLst>
                  <a:outerShdw blurRad="38100" dist="38100" dir="2700000" algn="tl">
                    <a:srgbClr val="000000">
                      <a:alpha val="43137"/>
                    </a:srgbClr>
                  </a:outerShdw>
                </a:effectLst>
              </a:rPr>
              <a:t>異常連線</a:t>
            </a:r>
            <a:r>
              <a:rPr lang="zh-TW" altLang="en-US" dirty="0"/>
              <a:t>之電腦或設備需確認使用狀況與用途，封包側錄至少以 </a:t>
            </a:r>
            <a:r>
              <a:rPr lang="en-US" altLang="zh-TW" b="1" dirty="0">
                <a:solidFill>
                  <a:srgbClr val="FF0000"/>
                </a:solidFill>
                <a:effectLst>
                  <a:outerShdw blurRad="38100" dist="38100" dir="2700000" algn="tl">
                    <a:srgbClr val="000000">
                      <a:alpha val="43137"/>
                    </a:srgbClr>
                  </a:outerShdw>
                </a:effectLst>
              </a:rPr>
              <a:t>6 </a:t>
            </a:r>
            <a:r>
              <a:rPr lang="zh-TW" altLang="en-US" b="1" dirty="0">
                <a:solidFill>
                  <a:srgbClr val="FF0000"/>
                </a:solidFill>
                <a:effectLst>
                  <a:outerShdw blurRad="38100" dist="38100" dir="2700000" algn="tl">
                    <a:srgbClr val="000000">
                      <a:alpha val="43137"/>
                    </a:srgbClr>
                  </a:outerShdw>
                </a:effectLst>
              </a:rPr>
              <a:t>小時</a:t>
            </a:r>
            <a:r>
              <a:rPr lang="zh-TW" altLang="en-US" dirty="0"/>
              <a:t>為原則， 以觀察是否有異常連線。</a:t>
            </a:r>
          </a:p>
        </p:txBody>
      </p:sp>
    </p:spTree>
    <p:extLst>
      <p:ext uri="{BB962C8B-B14F-4D97-AF65-F5344CB8AC3E}">
        <p14:creationId xmlns:p14="http://schemas.microsoft.com/office/powerpoint/2010/main" val="262623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B3379E-71E5-4765-9B22-163A3D55F006}"/>
              </a:ext>
            </a:extLst>
          </p:cNvPr>
          <p:cNvSpPr>
            <a:spLocks noGrp="1"/>
          </p:cNvSpPr>
          <p:nvPr>
            <p:ph type="title"/>
          </p:nvPr>
        </p:nvSpPr>
        <p:spPr/>
        <p:txBody>
          <a:bodyPr/>
          <a:lstStyle/>
          <a:p>
            <a:r>
              <a:rPr lang="zh-TW" altLang="en-US" dirty="0"/>
              <a:t>網路設備紀錄檔分析</a:t>
            </a:r>
          </a:p>
        </p:txBody>
      </p:sp>
      <p:sp>
        <p:nvSpPr>
          <p:cNvPr id="3" name="內容版面配置區 2">
            <a:extLst>
              <a:ext uri="{FF2B5EF4-FFF2-40B4-BE49-F238E27FC236}">
                <a16:creationId xmlns:a16="http://schemas.microsoft.com/office/drawing/2014/main" id="{F914CCA8-F427-4C92-9B0A-676E20210F68}"/>
              </a:ext>
            </a:extLst>
          </p:cNvPr>
          <p:cNvSpPr>
            <a:spLocks noGrp="1"/>
          </p:cNvSpPr>
          <p:nvPr>
            <p:ph idx="1"/>
          </p:nvPr>
        </p:nvSpPr>
        <p:spPr/>
        <p:txBody>
          <a:bodyPr/>
          <a:lstStyle/>
          <a:p>
            <a:pPr marL="0" indent="0">
              <a:buNone/>
            </a:pPr>
            <a:r>
              <a:rPr lang="zh-TW" altLang="en-US" dirty="0"/>
              <a:t>檢視網路與資安設備</a:t>
            </a:r>
            <a:r>
              <a:rPr lang="en-US" altLang="zh-TW" b="1" dirty="0">
                <a:solidFill>
                  <a:srgbClr val="FF0000"/>
                </a:solidFill>
                <a:effectLst>
                  <a:outerShdw blurRad="38100" dist="38100" dir="2700000" algn="tl">
                    <a:srgbClr val="000000">
                      <a:alpha val="43137"/>
                    </a:srgbClr>
                  </a:outerShdw>
                </a:effectLst>
              </a:rPr>
              <a:t>(</a:t>
            </a:r>
            <a:r>
              <a:rPr lang="zh-TW" altLang="en-US" b="1" dirty="0">
                <a:solidFill>
                  <a:srgbClr val="FF0000"/>
                </a:solidFill>
                <a:effectLst>
                  <a:outerShdw blurRad="38100" dist="38100" dir="2700000" algn="tl">
                    <a:srgbClr val="000000">
                      <a:alpha val="43137"/>
                    </a:srgbClr>
                  </a:outerShdw>
                </a:effectLst>
              </a:rPr>
              <a:t>如防火牆、 入侵偵測</a:t>
            </a:r>
            <a:r>
              <a:rPr lang="en-US" altLang="zh-TW" b="1" dirty="0">
                <a:solidFill>
                  <a:srgbClr val="FF0000"/>
                </a:solidFill>
                <a:effectLst>
                  <a:outerShdw blurRad="38100" dist="38100" dir="2700000" algn="tl">
                    <a:srgbClr val="000000">
                      <a:alpha val="43137"/>
                    </a:srgbClr>
                  </a:outerShdw>
                </a:effectLst>
              </a:rPr>
              <a:t>/</a:t>
            </a:r>
            <a:r>
              <a:rPr lang="zh-TW" altLang="en-US" b="1" dirty="0">
                <a:solidFill>
                  <a:srgbClr val="FF0000"/>
                </a:solidFill>
                <a:effectLst>
                  <a:outerShdw blurRad="38100" dist="38100" dir="2700000" algn="tl">
                    <a:srgbClr val="000000">
                      <a:alpha val="43137"/>
                    </a:srgbClr>
                  </a:outerShdw>
                </a:effectLst>
              </a:rPr>
              <a:t>防護系統等</a:t>
            </a:r>
            <a:r>
              <a:rPr lang="en-US" altLang="zh-TW" b="1" dirty="0">
                <a:solidFill>
                  <a:srgbClr val="FF0000"/>
                </a:solidFill>
                <a:effectLst>
                  <a:outerShdw blurRad="38100" dist="38100" dir="2700000" algn="tl">
                    <a:srgbClr val="000000">
                      <a:alpha val="43137"/>
                    </a:srgbClr>
                  </a:outerShdw>
                </a:effectLst>
              </a:rPr>
              <a:t>)</a:t>
            </a:r>
            <a:r>
              <a:rPr lang="zh-TW" altLang="en-US" b="1" dirty="0">
                <a:solidFill>
                  <a:srgbClr val="FF0000"/>
                </a:solidFill>
                <a:effectLst>
                  <a:outerShdw blurRad="38100" dist="38100" dir="2700000" algn="tl">
                    <a:srgbClr val="000000">
                      <a:alpha val="43137"/>
                    </a:srgbClr>
                  </a:outerShdw>
                </a:effectLst>
              </a:rPr>
              <a:t>紀錄檔</a:t>
            </a:r>
            <a:r>
              <a:rPr lang="zh-TW" altLang="en-US" dirty="0"/>
              <a:t>，</a:t>
            </a:r>
            <a:endParaRPr lang="en-US" altLang="zh-TW" dirty="0"/>
          </a:p>
          <a:p>
            <a:pPr marL="0" indent="0">
              <a:buNone/>
            </a:pPr>
            <a:r>
              <a:rPr lang="zh-TW" altLang="en-US" dirty="0"/>
              <a:t>分析</a:t>
            </a:r>
            <a:r>
              <a:rPr lang="zh-TW" altLang="en-US" b="1" dirty="0">
                <a:solidFill>
                  <a:srgbClr val="FF0000"/>
                </a:solidFill>
                <a:effectLst>
                  <a:outerShdw blurRad="38100" dist="38100" dir="2700000" algn="tl">
                    <a:srgbClr val="000000">
                      <a:alpha val="43137"/>
                    </a:srgbClr>
                  </a:outerShdw>
                </a:effectLst>
              </a:rPr>
              <a:t>過濾</a:t>
            </a:r>
            <a:r>
              <a:rPr lang="zh-TW" altLang="en-US" dirty="0"/>
              <a:t>內部電腦或設備是否有</a:t>
            </a:r>
            <a:r>
              <a:rPr lang="zh-TW" altLang="en-US" b="1" dirty="0">
                <a:solidFill>
                  <a:srgbClr val="FF0000"/>
                </a:solidFill>
                <a:effectLst>
                  <a:outerShdw blurRad="38100" dist="38100" dir="2700000" algn="tl">
                    <a:srgbClr val="000000">
                      <a:alpha val="43137"/>
                    </a:srgbClr>
                  </a:outerShdw>
                </a:effectLst>
              </a:rPr>
              <a:t>對外之異常連線</a:t>
            </a:r>
            <a:r>
              <a:rPr lang="zh-TW" altLang="en-US" dirty="0"/>
              <a:t>紀錄 </a:t>
            </a:r>
            <a:endParaRPr lang="en-US" altLang="zh-TW" dirty="0"/>
          </a:p>
          <a:p>
            <a:pPr marL="0" indent="0">
              <a:buNone/>
            </a:pPr>
            <a:r>
              <a:rPr lang="zh-TW" altLang="en-US" dirty="0"/>
              <a:t>發現異常連線之電腦或設備需</a:t>
            </a:r>
            <a:r>
              <a:rPr lang="zh-TW" altLang="en-US" b="1" dirty="0">
                <a:solidFill>
                  <a:srgbClr val="FF0000"/>
                </a:solidFill>
                <a:effectLst>
                  <a:outerShdw blurRad="38100" dist="38100" dir="2700000" algn="tl">
                    <a:srgbClr val="000000">
                      <a:alpha val="43137"/>
                    </a:srgbClr>
                  </a:outerShdw>
                </a:effectLst>
              </a:rPr>
              <a:t>確認使用狀況與用途 </a:t>
            </a:r>
            <a:endParaRPr lang="en-US" altLang="zh-TW" b="1" dirty="0">
              <a:solidFill>
                <a:srgbClr val="FF0000"/>
              </a:solidFill>
              <a:effectLst>
                <a:outerShdw blurRad="38100" dist="38100" dir="2700000" algn="tl">
                  <a:srgbClr val="000000">
                    <a:alpha val="43137"/>
                  </a:srgbClr>
                </a:outerShdw>
              </a:effectLst>
            </a:endParaRPr>
          </a:p>
          <a:p>
            <a:pPr marL="0" indent="0">
              <a:buNone/>
            </a:pPr>
            <a:r>
              <a:rPr lang="zh-TW" altLang="en-US" dirty="0"/>
              <a:t>網路設備紀錄檔分析以 </a:t>
            </a:r>
            <a:r>
              <a:rPr lang="en-US" altLang="zh-TW" b="1" dirty="0">
                <a:solidFill>
                  <a:srgbClr val="FF0000"/>
                </a:solidFill>
                <a:effectLst>
                  <a:outerShdw blurRad="38100" dist="38100" dir="2700000" algn="tl">
                    <a:srgbClr val="000000">
                      <a:alpha val="43137"/>
                    </a:srgbClr>
                  </a:outerShdw>
                </a:effectLst>
              </a:rPr>
              <a:t>1 </a:t>
            </a:r>
            <a:r>
              <a:rPr lang="zh-TW" altLang="en-US" b="1" dirty="0">
                <a:solidFill>
                  <a:srgbClr val="FF0000"/>
                </a:solidFill>
                <a:effectLst>
                  <a:outerShdw blurRad="38100" dist="38100" dir="2700000" algn="tl">
                    <a:srgbClr val="000000">
                      <a:alpha val="43137"/>
                    </a:srgbClr>
                  </a:outerShdw>
                </a:effectLst>
              </a:rPr>
              <a:t>個月或 </a:t>
            </a:r>
            <a:r>
              <a:rPr lang="en-US" altLang="zh-TW" b="1" dirty="0">
                <a:solidFill>
                  <a:srgbClr val="FF0000"/>
                </a:solidFill>
                <a:effectLst>
                  <a:outerShdw blurRad="38100" dist="38100" dir="2700000" algn="tl">
                    <a:srgbClr val="000000">
                      <a:alpha val="43137"/>
                    </a:srgbClr>
                  </a:outerShdw>
                </a:effectLst>
              </a:rPr>
              <a:t>100 M byte</a:t>
            </a:r>
            <a:r>
              <a:rPr lang="en-US" altLang="zh-TW" dirty="0"/>
              <a:t> </a:t>
            </a:r>
            <a:r>
              <a:rPr lang="zh-TW" altLang="en-US" dirty="0"/>
              <a:t>內的紀錄為原則。</a:t>
            </a:r>
          </a:p>
        </p:txBody>
      </p:sp>
    </p:spTree>
    <p:extLst>
      <p:ext uri="{BB962C8B-B14F-4D97-AF65-F5344CB8AC3E}">
        <p14:creationId xmlns:p14="http://schemas.microsoft.com/office/powerpoint/2010/main" val="412320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1EF784-42F4-4D14-A6CD-7C018B5DBB88}"/>
              </a:ext>
            </a:extLst>
          </p:cNvPr>
          <p:cNvSpPr>
            <a:spLocks noGrp="1"/>
          </p:cNvSpPr>
          <p:nvPr>
            <p:ph type="title"/>
          </p:nvPr>
        </p:nvSpPr>
        <p:spPr/>
        <p:txBody>
          <a:bodyPr/>
          <a:lstStyle/>
          <a:p>
            <a:r>
              <a:rPr lang="zh-TW" altLang="en-US" dirty="0"/>
              <a:t>使用者端電腦惡意程式或檔案檢視</a:t>
            </a:r>
          </a:p>
        </p:txBody>
      </p:sp>
      <p:sp>
        <p:nvSpPr>
          <p:cNvPr id="3" name="內容版面配置區 2">
            <a:extLst>
              <a:ext uri="{FF2B5EF4-FFF2-40B4-BE49-F238E27FC236}">
                <a16:creationId xmlns:a16="http://schemas.microsoft.com/office/drawing/2014/main" id="{1B6AE0E6-9D94-453B-BA22-D8F5475C9A8D}"/>
              </a:ext>
            </a:extLst>
          </p:cNvPr>
          <p:cNvSpPr>
            <a:spLocks noGrp="1"/>
          </p:cNvSpPr>
          <p:nvPr>
            <p:ph idx="1"/>
          </p:nvPr>
        </p:nvSpPr>
        <p:spPr/>
        <p:txBody>
          <a:bodyPr/>
          <a:lstStyle/>
          <a:p>
            <a:pPr marL="0" indent="0">
              <a:buNone/>
            </a:pPr>
            <a:r>
              <a:rPr lang="zh-TW" altLang="en-US" dirty="0"/>
              <a:t>針對個人電腦進行是否</a:t>
            </a:r>
            <a:r>
              <a:rPr lang="zh-TW" altLang="en-US" b="1" dirty="0">
                <a:solidFill>
                  <a:srgbClr val="FF0000"/>
                </a:solidFill>
                <a:effectLst>
                  <a:outerShdw blurRad="38100" dist="38100" dir="2700000" algn="tl">
                    <a:srgbClr val="000000">
                      <a:alpha val="43137"/>
                    </a:srgbClr>
                  </a:outerShdw>
                </a:effectLst>
              </a:rPr>
              <a:t>存在</a:t>
            </a:r>
            <a:r>
              <a:rPr lang="zh-TW" altLang="en-US" dirty="0"/>
              <a:t>惡意程式或檔案檢視，</a:t>
            </a:r>
            <a:endParaRPr lang="en-US" altLang="zh-TW" dirty="0"/>
          </a:p>
          <a:p>
            <a:pPr marL="0" indent="0">
              <a:buNone/>
            </a:pPr>
            <a:r>
              <a:rPr lang="zh-TW" altLang="en-US" dirty="0"/>
              <a:t>檢視項目包含</a:t>
            </a:r>
            <a:r>
              <a:rPr lang="zh-TW" altLang="en-US" b="1" dirty="0">
                <a:solidFill>
                  <a:srgbClr val="FF0000"/>
                </a:solidFill>
                <a:effectLst>
                  <a:outerShdw blurRad="38100" dist="38100" dir="2700000" algn="tl">
                    <a:srgbClr val="000000">
                      <a:alpha val="43137"/>
                    </a:srgbClr>
                  </a:outerShdw>
                </a:effectLst>
              </a:rPr>
              <a:t>活動中與潛藏</a:t>
            </a:r>
            <a:r>
              <a:rPr lang="zh-TW" altLang="en-US" dirty="0"/>
              <a:t>惡意程式、</a:t>
            </a:r>
            <a:endParaRPr lang="en-US" altLang="zh-TW" dirty="0"/>
          </a:p>
          <a:p>
            <a:pPr marL="0" indent="0">
              <a:buNone/>
            </a:pPr>
            <a:r>
              <a:rPr lang="zh-TW" altLang="en-US" dirty="0"/>
              <a:t>駭客工具程式及</a:t>
            </a:r>
            <a:r>
              <a:rPr lang="zh-TW" altLang="en-US" b="1" dirty="0">
                <a:solidFill>
                  <a:srgbClr val="FF0000"/>
                </a:solidFill>
                <a:effectLst>
                  <a:outerShdw blurRad="38100" dist="38100" dir="2700000" algn="tl">
                    <a:srgbClr val="000000">
                      <a:alpha val="43137"/>
                    </a:srgbClr>
                  </a:outerShdw>
                </a:effectLst>
              </a:rPr>
              <a:t>異常帳號與群組</a:t>
            </a:r>
            <a:r>
              <a:rPr lang="zh-TW" altLang="en-US" dirty="0"/>
              <a:t>。</a:t>
            </a:r>
          </a:p>
        </p:txBody>
      </p:sp>
    </p:spTree>
    <p:extLst>
      <p:ext uri="{BB962C8B-B14F-4D97-AF65-F5344CB8AC3E}">
        <p14:creationId xmlns:p14="http://schemas.microsoft.com/office/powerpoint/2010/main" val="320822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01D328-6C9B-4E64-9670-73CB67C895C4}"/>
              </a:ext>
            </a:extLst>
          </p:cNvPr>
          <p:cNvSpPr>
            <a:spLocks noGrp="1"/>
          </p:cNvSpPr>
          <p:nvPr>
            <p:ph type="title"/>
          </p:nvPr>
        </p:nvSpPr>
        <p:spPr/>
        <p:txBody>
          <a:bodyPr/>
          <a:lstStyle/>
          <a:p>
            <a:r>
              <a:rPr lang="zh-TW" altLang="en-US" dirty="0"/>
              <a:t>使用者電腦更新檢視</a:t>
            </a:r>
          </a:p>
        </p:txBody>
      </p:sp>
      <p:sp>
        <p:nvSpPr>
          <p:cNvPr id="3" name="內容版面配置區 2">
            <a:extLst>
              <a:ext uri="{FF2B5EF4-FFF2-40B4-BE49-F238E27FC236}">
                <a16:creationId xmlns:a16="http://schemas.microsoft.com/office/drawing/2014/main" id="{12ACDBFF-024D-474D-A16C-6437B8FA5B7D}"/>
              </a:ext>
            </a:extLst>
          </p:cNvPr>
          <p:cNvSpPr>
            <a:spLocks noGrp="1"/>
          </p:cNvSpPr>
          <p:nvPr>
            <p:ph idx="1"/>
          </p:nvPr>
        </p:nvSpPr>
        <p:spPr>
          <a:xfrm>
            <a:off x="838200" y="1825625"/>
            <a:ext cx="10981888" cy="4351338"/>
          </a:xfrm>
        </p:spPr>
        <p:txBody>
          <a:bodyPr/>
          <a:lstStyle/>
          <a:p>
            <a:pPr marL="0" indent="0">
              <a:buNone/>
            </a:pPr>
            <a:r>
              <a:rPr lang="zh-TW" altLang="en-US" dirty="0"/>
              <a:t>作業系統與使用者電腦安裝之</a:t>
            </a:r>
            <a:r>
              <a:rPr lang="en-US" altLang="zh-TW" dirty="0"/>
              <a:t>Microsoft</a:t>
            </a:r>
            <a:r>
              <a:rPr lang="zh-TW" altLang="en-US" dirty="0"/>
              <a:t>各項應用程式</a:t>
            </a:r>
            <a:r>
              <a:rPr lang="zh-TW" altLang="en-US" b="1" dirty="0">
                <a:solidFill>
                  <a:srgbClr val="FF0000"/>
                </a:solidFill>
                <a:effectLst>
                  <a:outerShdw blurRad="38100" dist="38100" dir="2700000" algn="tl">
                    <a:srgbClr val="000000">
                      <a:alpha val="43137"/>
                    </a:srgbClr>
                  </a:outerShdw>
                </a:effectLst>
              </a:rPr>
              <a:t>安全性更新</a:t>
            </a:r>
            <a:endParaRPr lang="en-US" altLang="zh-TW" b="1" dirty="0">
              <a:solidFill>
                <a:srgbClr val="FF0000"/>
              </a:solidFill>
              <a:effectLst>
                <a:outerShdw blurRad="38100" dist="38100" dir="2700000" algn="tl">
                  <a:srgbClr val="000000">
                    <a:alpha val="43137"/>
                  </a:srgbClr>
                </a:outerShdw>
              </a:effectLst>
            </a:endParaRPr>
          </a:p>
          <a:p>
            <a:pPr marL="0" indent="0">
              <a:buNone/>
            </a:pPr>
            <a:r>
              <a:rPr lang="zh-TW" altLang="en-US" dirty="0"/>
              <a:t>作業系統、</a:t>
            </a:r>
            <a:r>
              <a:rPr lang="en-US" altLang="zh-TW" dirty="0"/>
              <a:t>Office</a:t>
            </a:r>
            <a:r>
              <a:rPr lang="zh-TW" altLang="en-US" dirty="0"/>
              <a:t>應用程式、 </a:t>
            </a:r>
            <a:r>
              <a:rPr lang="en-US" altLang="zh-TW" dirty="0"/>
              <a:t>Adobe</a:t>
            </a:r>
            <a:r>
              <a:rPr lang="zh-TW" altLang="en-US" dirty="0"/>
              <a:t> </a:t>
            </a:r>
            <a:r>
              <a:rPr lang="en-US" altLang="zh-TW" dirty="0"/>
              <a:t>Acrobat</a:t>
            </a:r>
            <a:r>
              <a:rPr lang="zh-TW" altLang="en-US" dirty="0"/>
              <a:t>、</a:t>
            </a:r>
            <a:r>
              <a:rPr lang="en-US" altLang="zh-TW" dirty="0"/>
              <a:t>Adobe flash player </a:t>
            </a:r>
          </a:p>
          <a:p>
            <a:pPr marL="0" indent="0">
              <a:buNone/>
            </a:pPr>
            <a:r>
              <a:rPr lang="zh-TW" altLang="en-US" dirty="0"/>
              <a:t>及</a:t>
            </a:r>
            <a:r>
              <a:rPr lang="en-US" altLang="zh-TW" dirty="0"/>
              <a:t>Java</a:t>
            </a:r>
            <a:r>
              <a:rPr lang="zh-TW" altLang="en-US" dirty="0"/>
              <a:t>應用程式</a:t>
            </a:r>
            <a:r>
              <a:rPr lang="zh-TW" altLang="en-US" b="1" dirty="0">
                <a:solidFill>
                  <a:srgbClr val="FF0000"/>
                </a:solidFill>
                <a:effectLst>
                  <a:outerShdw blurRad="38100" dist="38100" dir="2700000" algn="tl">
                    <a:srgbClr val="000000">
                      <a:alpha val="43137"/>
                    </a:srgbClr>
                  </a:outerShdw>
                </a:effectLst>
              </a:rPr>
              <a:t>更新檢視</a:t>
            </a:r>
            <a:endParaRPr lang="en-US" altLang="zh-TW" b="1" dirty="0">
              <a:solidFill>
                <a:srgbClr val="FF0000"/>
              </a:solidFill>
              <a:effectLst>
                <a:outerShdw blurRad="38100" dist="38100" dir="2700000" algn="tl">
                  <a:srgbClr val="000000">
                    <a:alpha val="43137"/>
                  </a:srgbClr>
                </a:outerShdw>
              </a:effectLst>
            </a:endParaRPr>
          </a:p>
          <a:p>
            <a:pPr marL="0" indent="0">
              <a:buNone/>
            </a:pPr>
            <a:r>
              <a:rPr lang="zh-TW" altLang="en-US" dirty="0"/>
              <a:t>包含檢視使用者電腦是否</a:t>
            </a:r>
            <a:r>
              <a:rPr lang="zh-TW" altLang="en-US" b="1" dirty="0">
                <a:solidFill>
                  <a:srgbClr val="FF0000"/>
                </a:solidFill>
                <a:effectLst>
                  <a:outerShdw blurRad="38100" dist="38100" dir="2700000" algn="tl">
                    <a:srgbClr val="000000">
                      <a:alpha val="43137"/>
                    </a:srgbClr>
                  </a:outerShdw>
                </a:effectLst>
              </a:rPr>
              <a:t>使用已經停止支援</a:t>
            </a:r>
            <a:r>
              <a:rPr lang="zh-TW" altLang="en-US" dirty="0"/>
              <a:t>之作業系統或軟體</a:t>
            </a:r>
            <a:endParaRPr lang="en-US" altLang="zh-TW" dirty="0"/>
          </a:p>
          <a:p>
            <a:pPr marL="0" indent="0">
              <a:buNone/>
            </a:pPr>
            <a:r>
              <a:rPr lang="en-US" altLang="zh-TW" dirty="0"/>
              <a:t>( </a:t>
            </a:r>
            <a:r>
              <a:rPr lang="zh-TW" altLang="en-US" dirty="0"/>
              <a:t>如 </a:t>
            </a:r>
            <a:r>
              <a:rPr lang="en-US" altLang="zh-TW" dirty="0"/>
              <a:t>Windows XP </a:t>
            </a:r>
            <a:r>
              <a:rPr lang="zh-TW" altLang="en-US" dirty="0"/>
              <a:t>或 </a:t>
            </a:r>
            <a:r>
              <a:rPr lang="en-US" altLang="zh-TW" dirty="0"/>
              <a:t>Office 2003)</a:t>
            </a:r>
          </a:p>
          <a:p>
            <a:pPr marL="0" indent="0">
              <a:buNone/>
            </a:pPr>
            <a:r>
              <a:rPr lang="zh-TW" altLang="en-US" dirty="0"/>
              <a:t>針對使用者電腦防毒軟體</a:t>
            </a:r>
            <a:r>
              <a:rPr lang="zh-TW" altLang="en-US" b="1" dirty="0">
                <a:solidFill>
                  <a:srgbClr val="FF0000"/>
                </a:solidFill>
                <a:effectLst>
                  <a:outerShdw blurRad="38100" dist="38100" dir="2700000" algn="tl">
                    <a:srgbClr val="000000">
                      <a:alpha val="43137"/>
                    </a:srgbClr>
                  </a:outerShdw>
                </a:effectLst>
              </a:rPr>
              <a:t>安裝、更新</a:t>
            </a:r>
            <a:r>
              <a:rPr lang="zh-TW" altLang="en-US" dirty="0"/>
              <a:t>及</a:t>
            </a:r>
            <a:r>
              <a:rPr lang="zh-TW" altLang="en-US" b="1" dirty="0">
                <a:solidFill>
                  <a:srgbClr val="FF0000"/>
                </a:solidFill>
                <a:effectLst>
                  <a:outerShdw blurRad="38100" dist="38100" dir="2700000" algn="tl">
                    <a:srgbClr val="000000">
                      <a:alpha val="43137"/>
                    </a:srgbClr>
                  </a:outerShdw>
                </a:effectLst>
              </a:rPr>
              <a:t>定期</a:t>
            </a:r>
            <a:r>
              <a:rPr lang="zh-TW" altLang="en-US" dirty="0"/>
              <a:t>全系統</a:t>
            </a:r>
            <a:r>
              <a:rPr lang="zh-TW" altLang="en-US" b="1" dirty="0">
                <a:solidFill>
                  <a:srgbClr val="FF0000"/>
                </a:solidFill>
                <a:effectLst>
                  <a:outerShdw blurRad="38100" dist="38100" dir="2700000" algn="tl">
                    <a:srgbClr val="000000">
                      <a:alpha val="43137"/>
                    </a:srgbClr>
                  </a:outerShdw>
                </a:effectLst>
              </a:rPr>
              <a:t>掃描</a:t>
            </a:r>
            <a:r>
              <a:rPr lang="zh-TW" altLang="en-US" dirty="0"/>
              <a:t>狀況進行檢視</a:t>
            </a:r>
          </a:p>
        </p:txBody>
      </p:sp>
    </p:spTree>
    <p:extLst>
      <p:ext uri="{BB962C8B-B14F-4D97-AF65-F5344CB8AC3E}">
        <p14:creationId xmlns:p14="http://schemas.microsoft.com/office/powerpoint/2010/main" val="227036192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2412</Words>
  <Application>Microsoft Office PowerPoint</Application>
  <PresentationFormat>寬螢幕</PresentationFormat>
  <Paragraphs>278</Paragraphs>
  <Slides>36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36</vt:i4>
      </vt:variant>
    </vt:vector>
  </HeadingPairs>
  <TitlesOfParts>
    <vt:vector size="40" baseType="lpstr">
      <vt:lpstr>Arial</vt:lpstr>
      <vt:lpstr>Calibri</vt:lpstr>
      <vt:lpstr>Calibri Light</vt:lpstr>
      <vt:lpstr>Office 佈景主題</vt:lpstr>
      <vt:lpstr>資通安全服務採購規範</vt:lpstr>
      <vt:lpstr>agenda</vt:lpstr>
      <vt:lpstr>資安健診服務 </vt:lpstr>
      <vt:lpstr>PowerPoint 簡報</vt:lpstr>
      <vt:lpstr>網路架構檢視</vt:lpstr>
      <vt:lpstr>封包監聽與分析</vt:lpstr>
      <vt:lpstr>網路設備紀錄檔分析</vt:lpstr>
      <vt:lpstr>使用者端電腦惡意程式或檔案檢視</vt:lpstr>
      <vt:lpstr>使用者電腦更新檢視</vt:lpstr>
      <vt:lpstr>伺服器主機惡意程式或檔案檢視</vt:lpstr>
      <vt:lpstr>伺服器主機更新檢視</vt:lpstr>
      <vt:lpstr>使用者電腦組態設定檢視</vt:lpstr>
      <vt:lpstr>網通設備組態設定檢視</vt:lpstr>
      <vt:lpstr>應用程式伺服主機組態設定檢視</vt:lpstr>
      <vt:lpstr>目錄伺服器組態設定檢視</vt:lpstr>
      <vt:lpstr>防火牆連線設定</vt:lpstr>
      <vt:lpstr>SOC 監控服務</vt:lpstr>
      <vt:lpstr>PowerPoint 簡報</vt:lpstr>
      <vt:lpstr>PowerPoint 簡報</vt:lpstr>
      <vt:lpstr>PowerPoint 簡報</vt:lpstr>
      <vt:lpstr>PowerPoint 簡報</vt:lpstr>
      <vt:lpstr>SOC 監控環境部署</vt:lpstr>
      <vt:lpstr>SOC 監控環境部署</vt:lpstr>
      <vt:lpstr>SOC 監控環境部署</vt:lpstr>
      <vt:lpstr>SOC 監控環境部署</vt:lpstr>
      <vt:lpstr>SOC 監控環境部署</vt:lpstr>
      <vt:lpstr>監控服務</vt:lpstr>
      <vt:lpstr>監控服務</vt:lpstr>
      <vt:lpstr>監控服務</vt:lpstr>
      <vt:lpstr>監控服務</vt:lpstr>
      <vt:lpstr>PowerPoint 簡報</vt:lpstr>
      <vt:lpstr>資安事件處理</vt:lpstr>
      <vt:lpstr>資安事件處理</vt:lpstr>
      <vt:lpstr>資安威脅預警</vt:lpstr>
      <vt:lpstr>監控服務</vt:lpstr>
      <vt:lpstr>監控服務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資通安全服務採購規範</dc:title>
  <dc:creator>ssindychen2@gmail.com</dc:creator>
  <cp:lastModifiedBy>ssindychen2@gmail.com</cp:lastModifiedBy>
  <cp:revision>15</cp:revision>
  <dcterms:created xsi:type="dcterms:W3CDTF">2020-07-12T14:34:56Z</dcterms:created>
  <dcterms:modified xsi:type="dcterms:W3CDTF">2020-07-14T06:20:37Z</dcterms:modified>
</cp:coreProperties>
</file>