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6" r:id="rId5"/>
    <p:sldId id="265" r:id="rId6"/>
    <p:sldId id="264" r:id="rId7"/>
    <p:sldId id="267" r:id="rId8"/>
    <p:sldId id="304" r:id="rId9"/>
    <p:sldId id="268" r:id="rId10"/>
    <p:sldId id="259" r:id="rId11"/>
    <p:sldId id="270" r:id="rId12"/>
    <p:sldId id="258" r:id="rId13"/>
    <p:sldId id="262" r:id="rId14"/>
    <p:sldId id="273" r:id="rId15"/>
    <p:sldId id="275" r:id="rId16"/>
    <p:sldId id="274" r:id="rId17"/>
    <p:sldId id="27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271" r:id="rId45"/>
    <p:sldId id="260" r:id="rId46"/>
    <p:sldId id="305" r:id="rId47"/>
    <p:sldId id="306" r:id="rId48"/>
    <p:sldId id="307" r:id="rId49"/>
    <p:sldId id="308" r:id="rId50"/>
    <p:sldId id="309" r:id="rId51"/>
    <p:sldId id="310" r:id="rId52"/>
    <p:sldId id="311" r:id="rId53"/>
    <p:sldId id="312" r:id="rId54"/>
    <p:sldId id="313" r:id="rId55"/>
    <p:sldId id="315" r:id="rId56"/>
    <p:sldId id="316" r:id="rId57"/>
    <p:sldId id="317" r:id="rId58"/>
    <p:sldId id="314" r:id="rId59"/>
    <p:sldId id="318" r:id="rId60"/>
    <p:sldId id="319" r:id="rId61"/>
    <p:sldId id="320" r:id="rId62"/>
    <p:sldId id="321" r:id="rId63"/>
    <p:sldId id="261" r:id="rId6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sindychen2@gmail.com" initials="s" lastIdx="1" clrIdx="0">
    <p:extLst>
      <p:ext uri="{19B8F6BF-5375-455C-9EA6-DF929625EA0E}">
        <p15:presenceInfo xmlns:p15="http://schemas.microsoft.com/office/powerpoint/2012/main" userId="1b34da43e7dd67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8" autoAdjust="0"/>
    <p:restoredTop sz="94660"/>
  </p:normalViewPr>
  <p:slideViewPr>
    <p:cSldViewPr>
      <p:cViewPr varScale="1">
        <p:scale>
          <a:sx n="86" d="100"/>
          <a:sy n="86" d="100"/>
        </p:scale>
        <p:origin x="13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27562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4685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03823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75711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09546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69983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32737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69241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78424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10826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78384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86309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b="1" dirty="0">
                <a:effectLst>
                  <a:outerShdw blurRad="38100" dist="38100" dir="2700000" algn="tl">
                    <a:srgbClr val="000000">
                      <a:alpha val="43137"/>
                    </a:srgbClr>
                  </a:outerShdw>
                </a:effectLst>
              </a:rPr>
              <a:t>NIST</a:t>
            </a:r>
            <a:r>
              <a:rPr lang="zh-TW" altLang="en-US" sz="6600" b="1" dirty="0">
                <a:effectLst>
                  <a:outerShdw blurRad="38100" dist="38100" dir="2700000" algn="tl">
                    <a:srgbClr val="000000">
                      <a:alpha val="43137"/>
                    </a:srgbClr>
                  </a:outerShdw>
                </a:effectLst>
              </a:rPr>
              <a:t> </a:t>
            </a:r>
            <a:r>
              <a:rPr lang="en-US" altLang="zh-TW" sz="6600" b="1" dirty="0">
                <a:effectLst>
                  <a:outerShdw blurRad="38100" dist="38100" dir="2700000" algn="tl">
                    <a:srgbClr val="000000">
                      <a:alpha val="43137"/>
                    </a:srgbClr>
                  </a:outerShdw>
                </a:effectLst>
              </a:rPr>
              <a:t>CSF</a:t>
            </a:r>
            <a:endParaRPr lang="zh-TW" altLang="en-US" sz="6600" b="1"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p:txBody>
          <a:bodyPr/>
          <a:lstStyle/>
          <a:p>
            <a:r>
              <a:rPr lang="zh-TW" altLang="en-US" b="1" dirty="0">
                <a:solidFill>
                  <a:schemeClr val="tx1"/>
                </a:solidFill>
                <a:effectLst>
                  <a:outerShdw blurRad="38100" dist="38100" dir="2700000" algn="tl">
                    <a:srgbClr val="000000">
                      <a:alpha val="43137"/>
                    </a:srgbClr>
                  </a:outerShdw>
                </a:effectLst>
              </a:rPr>
              <a:t>為什麼</a:t>
            </a:r>
            <a:r>
              <a:rPr lang="en-US" altLang="zh-TW" b="1" dirty="0">
                <a:solidFill>
                  <a:schemeClr val="tx1"/>
                </a:solidFill>
                <a:effectLst>
                  <a:outerShdw blurRad="38100" dist="38100" dir="2700000" algn="tl">
                    <a:srgbClr val="000000">
                      <a:alpha val="43137"/>
                    </a:srgbClr>
                  </a:outerShdw>
                </a:effectLst>
              </a:rPr>
              <a:t>?</a:t>
            </a:r>
            <a:r>
              <a:rPr lang="zh-TW" altLang="en-US" b="1" dirty="0">
                <a:solidFill>
                  <a:schemeClr val="tx1"/>
                </a:solidFill>
                <a:effectLst>
                  <a:outerShdw blurRad="38100" dist="38100" dir="2700000" algn="tl">
                    <a:srgbClr val="000000">
                      <a:alpha val="43137"/>
                    </a:srgbClr>
                  </a:outerShdw>
                </a:effectLst>
              </a:rPr>
              <a:t> 重要性</a:t>
            </a:r>
            <a:r>
              <a:rPr lang="en-US" altLang="zh-TW" b="1" dirty="0">
                <a:solidFill>
                  <a:schemeClr val="tx1"/>
                </a:solidFill>
                <a:effectLst>
                  <a:outerShdw blurRad="38100" dist="38100" dir="2700000" algn="tl">
                    <a:srgbClr val="000000">
                      <a:alpha val="43137"/>
                    </a:srgbClr>
                  </a:outerShdw>
                </a:effectLst>
              </a:rPr>
              <a:t>?</a:t>
            </a:r>
            <a:endParaRPr lang="zh-TW" alt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5644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340768"/>
            <a:ext cx="7416824" cy="2677656"/>
          </a:xfrm>
          <a:prstGeom prst="rect">
            <a:avLst/>
          </a:prstGeom>
        </p:spPr>
        <p:txBody>
          <a:bodyPr wrap="square">
            <a:spAutoFit/>
          </a:bodyPr>
          <a:lstStyle/>
          <a:p>
            <a:r>
              <a:rPr lang="en-US" altLang="zh-TW" sz="2800" dirty="0"/>
              <a:t>The Framework is a </a:t>
            </a:r>
            <a:r>
              <a:rPr lang="en-US" altLang="zh-TW" sz="2800" b="1" dirty="0">
                <a:solidFill>
                  <a:srgbClr val="FF0000"/>
                </a:solidFill>
                <a:effectLst>
                  <a:outerShdw blurRad="38100" dist="38100" dir="2700000" algn="tl">
                    <a:srgbClr val="000000">
                      <a:alpha val="43137"/>
                    </a:srgbClr>
                  </a:outerShdw>
                </a:effectLst>
              </a:rPr>
              <a:t>risk-based </a:t>
            </a:r>
            <a:r>
              <a:rPr lang="en-US" altLang="zh-TW" sz="2800" dirty="0"/>
              <a:t>approach to managing cybersecurity risk, and is composed of </a:t>
            </a:r>
            <a:r>
              <a:rPr lang="en-US" altLang="zh-TW" sz="2800" b="1" dirty="0">
                <a:solidFill>
                  <a:srgbClr val="FF0000"/>
                </a:solidFill>
                <a:effectLst>
                  <a:outerShdw blurRad="38100" dist="38100" dir="2700000" algn="tl">
                    <a:srgbClr val="000000">
                      <a:alpha val="43137"/>
                    </a:srgbClr>
                  </a:outerShdw>
                </a:effectLst>
              </a:rPr>
              <a:t>three</a:t>
            </a:r>
            <a:r>
              <a:rPr lang="en-US" altLang="zh-TW" sz="2800" dirty="0"/>
              <a:t> parts: </a:t>
            </a:r>
          </a:p>
          <a:p>
            <a:pPr marL="514350" indent="-514350">
              <a:buFont typeface="+mj-lt"/>
              <a:buAutoNum type="arabicPeriod"/>
            </a:pPr>
            <a:r>
              <a:rPr lang="en-US" altLang="zh-TW" sz="2800" dirty="0"/>
              <a:t>the Framework Core, </a:t>
            </a:r>
          </a:p>
          <a:p>
            <a:pPr marL="514350" indent="-514350">
              <a:buFont typeface="+mj-lt"/>
              <a:buAutoNum type="arabicPeriod"/>
            </a:pPr>
            <a:r>
              <a:rPr lang="en-US" altLang="zh-TW" sz="2800" dirty="0"/>
              <a:t>the Framework Implementation Tiers, and </a:t>
            </a:r>
          </a:p>
          <a:p>
            <a:pPr marL="514350" indent="-514350">
              <a:buFont typeface="+mj-lt"/>
              <a:buAutoNum type="arabicPeriod"/>
            </a:pPr>
            <a:r>
              <a:rPr lang="en-US" altLang="zh-TW" sz="2800" dirty="0"/>
              <a:t>the Framework Profiles.</a:t>
            </a:r>
            <a:endParaRPr lang="zh-TW"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851829890"/>
              </p:ext>
            </p:extLst>
          </p:nvPr>
        </p:nvGraphicFramePr>
        <p:xfrm>
          <a:off x="1343980" y="4221088"/>
          <a:ext cx="6096000" cy="1483360"/>
        </p:xfrm>
        <a:graphic>
          <a:graphicData uri="http://schemas.openxmlformats.org/drawingml/2006/table">
            <a:tbl>
              <a:tblPr firstRow="1" bandRow="1">
                <a:tableStyleId>{5C22544A-7EE6-4342-B048-85BDC9FD1C3A}</a:tableStyleId>
              </a:tblPr>
              <a:tblGrid>
                <a:gridCol w="491716">
                  <a:extLst>
                    <a:ext uri="{9D8B030D-6E8A-4147-A177-3AD203B41FA5}">
                      <a16:colId xmlns:a16="http://schemas.microsoft.com/office/drawing/2014/main" val="20000"/>
                    </a:ext>
                  </a:extLst>
                </a:gridCol>
                <a:gridCol w="4248472">
                  <a:extLst>
                    <a:ext uri="{9D8B030D-6E8A-4147-A177-3AD203B41FA5}">
                      <a16:colId xmlns:a16="http://schemas.microsoft.com/office/drawing/2014/main" val="20001"/>
                    </a:ext>
                  </a:extLst>
                </a:gridCol>
                <a:gridCol w="1355812">
                  <a:extLst>
                    <a:ext uri="{9D8B030D-6E8A-4147-A177-3AD203B41FA5}">
                      <a16:colId xmlns:a16="http://schemas.microsoft.com/office/drawing/2014/main" val="20002"/>
                    </a:ext>
                  </a:extLst>
                </a:gridCol>
              </a:tblGrid>
              <a:tr h="370840">
                <a:tc>
                  <a:txBody>
                    <a:bodyPr/>
                    <a:lstStyle/>
                    <a:p>
                      <a:endParaRPr lang="zh-TW" altLang="en-US" dirty="0"/>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b="1" dirty="0">
                          <a:effectLst>
                            <a:outerShdw blurRad="38100" dist="38100" dir="2700000" algn="tl">
                              <a:srgbClr val="000000">
                                <a:alpha val="43137"/>
                              </a:srgbClr>
                            </a:outerShdw>
                          </a:effectLst>
                        </a:rPr>
                        <a:t>1</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a:effectLst>
                            <a:outerShdw blurRad="38100" dist="38100" dir="2700000" algn="tl">
                              <a:srgbClr val="000000">
                                <a:alpha val="43137"/>
                              </a:srgbClr>
                            </a:outerShdw>
                          </a:effectLst>
                        </a:rPr>
                        <a:t>the Framework Core</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extLst>
                  <a:ext uri="{0D108BD9-81ED-4DB2-BD59-A6C34878D82A}">
                    <a16:rowId xmlns:a16="http://schemas.microsoft.com/office/drawing/2014/main" val="10001"/>
                  </a:ext>
                </a:extLst>
              </a:tr>
              <a:tr h="370840">
                <a:tc>
                  <a:txBody>
                    <a:bodyPr/>
                    <a:lstStyle/>
                    <a:p>
                      <a:r>
                        <a:rPr lang="en-US" altLang="zh-TW" b="1" dirty="0">
                          <a:effectLst>
                            <a:outerShdw blurRad="38100" dist="38100" dir="2700000" algn="tl">
                              <a:srgbClr val="000000">
                                <a:alpha val="43137"/>
                              </a:srgbClr>
                            </a:outerShdw>
                          </a:effectLst>
                        </a:rPr>
                        <a:t>2</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a:effectLst>
                            <a:outerShdw blurRad="38100" dist="38100" dir="2700000" algn="tl">
                              <a:srgbClr val="000000">
                                <a:alpha val="43137"/>
                              </a:srgbClr>
                            </a:outerShdw>
                          </a:effectLst>
                        </a:rPr>
                        <a:t>the Framework Implementation Tiers</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extLst>
                  <a:ext uri="{0D108BD9-81ED-4DB2-BD59-A6C34878D82A}">
                    <a16:rowId xmlns:a16="http://schemas.microsoft.com/office/drawing/2014/main" val="10002"/>
                  </a:ext>
                </a:extLst>
              </a:tr>
              <a:tr h="370840">
                <a:tc>
                  <a:txBody>
                    <a:bodyPr/>
                    <a:lstStyle/>
                    <a:p>
                      <a:r>
                        <a:rPr lang="en-US" altLang="zh-TW" b="1" dirty="0">
                          <a:effectLst>
                            <a:outerShdw blurRad="38100" dist="38100" dir="2700000" algn="tl">
                              <a:srgbClr val="000000">
                                <a:alpha val="43137"/>
                              </a:srgbClr>
                            </a:outerShdw>
                          </a:effectLst>
                        </a:rPr>
                        <a:t>3</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a:effectLst>
                            <a:outerShdw blurRad="38100" dist="38100" dir="2700000" algn="tl">
                              <a:srgbClr val="000000">
                                <a:alpha val="43137"/>
                              </a:srgbClr>
                            </a:outerShdw>
                          </a:effectLst>
                        </a:rPr>
                        <a:t>the Framework Profiles</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0075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5064"/>
            <a:ext cx="9144000"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Framework Core</a:t>
            </a:r>
          </a:p>
        </p:txBody>
      </p:sp>
    </p:spTree>
    <p:extLst>
      <p:ext uri="{BB962C8B-B14F-4D97-AF65-F5344CB8AC3E}">
        <p14:creationId xmlns:p14="http://schemas.microsoft.com/office/powerpoint/2010/main" val="372187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Framework Core</a:t>
            </a:r>
            <a:endParaRPr lang="zh-TW" altLang="en-US" dirty="0"/>
          </a:p>
        </p:txBody>
      </p:sp>
      <p:sp>
        <p:nvSpPr>
          <p:cNvPr id="3" name="內容版面配置區 2"/>
          <p:cNvSpPr>
            <a:spLocks noGrp="1"/>
          </p:cNvSpPr>
          <p:nvPr>
            <p:ph idx="1"/>
          </p:nvPr>
        </p:nvSpPr>
        <p:spPr>
          <a:xfrm>
            <a:off x="457200" y="1556792"/>
            <a:ext cx="8229600" cy="4525963"/>
          </a:xfrm>
        </p:spPr>
        <p:txBody>
          <a:bodyPr>
            <a:normAutofit lnSpcReduction="10000"/>
          </a:bodyPr>
          <a:lstStyle/>
          <a:p>
            <a:r>
              <a:rPr lang="en-US" altLang="zh-TW" dirty="0"/>
              <a:t>represents a common set of activities for managing cybersecurity risk.</a:t>
            </a:r>
          </a:p>
          <a:p>
            <a:r>
              <a:rPr lang="en-US" altLang="zh-TW" dirty="0"/>
              <a:t>No specific order, the importance of each other is the same.</a:t>
            </a:r>
          </a:p>
          <a:p>
            <a:r>
              <a:rPr lang="en-US" altLang="zh-TW" dirty="0"/>
              <a:t>it is extensible, allowing organizations, sectors, and other entities to use Subcategories and Informative References that are cost-effective and efficient and that enable them to manage their cybersecurity risk. </a:t>
            </a:r>
            <a:endParaRPr lang="zh-TW" altLang="en-US" dirty="0"/>
          </a:p>
        </p:txBody>
      </p:sp>
    </p:spTree>
    <p:extLst>
      <p:ext uri="{BB962C8B-B14F-4D97-AF65-F5344CB8AC3E}">
        <p14:creationId xmlns:p14="http://schemas.microsoft.com/office/powerpoint/2010/main" val="289987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332656"/>
            <a:ext cx="7416824" cy="800219"/>
          </a:xfrm>
          <a:prstGeom prst="rect">
            <a:avLst/>
          </a:prstGeom>
        </p:spPr>
        <p:txBody>
          <a:bodyPr wrap="square">
            <a:spAutoFit/>
          </a:bodyPr>
          <a:lstStyle/>
          <a:p>
            <a:r>
              <a:rPr lang="en-US" altLang="zh-TW" dirty="0"/>
              <a:t>The Framework Core consists of five concurrent and continuous Functions—</a:t>
            </a:r>
            <a:r>
              <a:rPr lang="en-US" altLang="zh-TW" sz="2800" b="1" dirty="0">
                <a:effectLst>
                  <a:outerShdw blurRad="38100" dist="38100" dir="2700000" algn="tl">
                    <a:srgbClr val="000000">
                      <a:alpha val="43137"/>
                    </a:srgbClr>
                  </a:outerShdw>
                </a:effectLst>
              </a:rPr>
              <a:t>Identify, Protect, Detect, Respond,Recover </a:t>
            </a:r>
          </a:p>
        </p:txBody>
      </p:sp>
      <p:pic>
        <p:nvPicPr>
          <p:cNvPr id="1028" name="Picture 4" descr="Cybersecurity Framework Functions Wh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2829624" cy="28296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1135123062"/>
              </p:ext>
            </p:extLst>
          </p:nvPr>
        </p:nvGraphicFramePr>
        <p:xfrm>
          <a:off x="3707904" y="1192768"/>
          <a:ext cx="4320480" cy="3388360"/>
        </p:xfrm>
        <a:graphic>
          <a:graphicData uri="http://schemas.openxmlformats.org/drawingml/2006/table">
            <a:tbl>
              <a:tblPr firstRow="1" bandRow="1">
                <a:tableStyleId>{5C22544A-7EE6-4342-B048-85BDC9FD1C3A}</a:tableStyleId>
              </a:tblPr>
              <a:tblGrid>
                <a:gridCol w="425051">
                  <a:extLst>
                    <a:ext uri="{9D8B030D-6E8A-4147-A177-3AD203B41FA5}">
                      <a16:colId xmlns:a16="http://schemas.microsoft.com/office/drawing/2014/main" val="20000"/>
                    </a:ext>
                  </a:extLst>
                </a:gridCol>
                <a:gridCol w="1172200">
                  <a:extLst>
                    <a:ext uri="{9D8B030D-6E8A-4147-A177-3AD203B41FA5}">
                      <a16:colId xmlns:a16="http://schemas.microsoft.com/office/drawing/2014/main" val="20001"/>
                    </a:ext>
                  </a:extLst>
                </a:gridCol>
                <a:gridCol w="2723229">
                  <a:extLst>
                    <a:ext uri="{9D8B030D-6E8A-4147-A177-3AD203B41FA5}">
                      <a16:colId xmlns:a16="http://schemas.microsoft.com/office/drawing/2014/main" val="20002"/>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1</a:t>
                      </a:r>
                      <a:endParaRPr lang="zh-TW" altLang="en-US" dirty="0"/>
                    </a:p>
                  </a:txBody>
                  <a:tcPr/>
                </a:tc>
                <a:tc>
                  <a:txBody>
                    <a:bodyPr/>
                    <a:lstStyle/>
                    <a:p>
                      <a:r>
                        <a:rPr lang="en-US" altLang="zh-TW" b="1" dirty="0">
                          <a:effectLst>
                            <a:outerShdw blurRad="38100" dist="38100" dir="2700000" algn="tl">
                              <a:srgbClr val="000000">
                                <a:alpha val="43137"/>
                              </a:srgbClr>
                            </a:outerShdw>
                          </a:effectLst>
                        </a:rPr>
                        <a:t>Identify</a:t>
                      </a:r>
                      <a:endParaRPr lang="zh-TW" altLang="en-US" b="1" dirty="0">
                        <a:effectLst>
                          <a:outerShdw blurRad="38100" dist="38100" dir="2700000" algn="tl">
                            <a:srgbClr val="000000">
                              <a:alpha val="43137"/>
                            </a:srgbClr>
                          </a:outerShdw>
                        </a:effectLst>
                      </a:endParaRPr>
                    </a:p>
                  </a:txBody>
                  <a:tcPr/>
                </a:tc>
                <a:tc>
                  <a:txBody>
                    <a:bodyPr/>
                    <a:lstStyle/>
                    <a:p>
                      <a:r>
                        <a:rPr lang="en-US" altLang="zh-TW" sz="1050" dirty="0"/>
                        <a:t>Develop an organizational understanding to manage cybersecurity risk to systems, people, assets, data, and capabilities. </a:t>
                      </a:r>
                      <a:endParaRPr lang="zh-TW" altLang="en-US" sz="1050" dirty="0"/>
                    </a:p>
                  </a:txBody>
                  <a:tcPr/>
                </a:tc>
                <a:extLst>
                  <a:ext uri="{0D108BD9-81ED-4DB2-BD59-A6C34878D82A}">
                    <a16:rowId xmlns:a16="http://schemas.microsoft.com/office/drawing/2014/main" val="10001"/>
                  </a:ext>
                </a:extLst>
              </a:tr>
              <a:tr h="370840">
                <a:tc>
                  <a:txBody>
                    <a:bodyPr/>
                    <a:lstStyle/>
                    <a:p>
                      <a:r>
                        <a:rPr lang="en-US" altLang="zh-TW" dirty="0"/>
                        <a:t>2</a:t>
                      </a:r>
                      <a:endParaRPr lang="zh-TW" altLang="en-US" dirty="0"/>
                    </a:p>
                  </a:txBody>
                  <a:tcPr/>
                </a:tc>
                <a:tc>
                  <a:txBody>
                    <a:bodyPr/>
                    <a:lstStyle/>
                    <a:p>
                      <a:r>
                        <a:rPr lang="en-US" altLang="zh-TW" b="1" dirty="0">
                          <a:effectLst>
                            <a:outerShdw blurRad="38100" dist="38100" dir="2700000" algn="tl">
                              <a:srgbClr val="000000">
                                <a:alpha val="43137"/>
                              </a:srgbClr>
                            </a:outerShdw>
                          </a:effectLst>
                        </a:rPr>
                        <a:t>Protect</a:t>
                      </a:r>
                      <a:endParaRPr lang="zh-TW" altLang="en-US" b="1" dirty="0">
                        <a:effectLst>
                          <a:outerShdw blurRad="38100" dist="38100" dir="2700000" algn="tl">
                            <a:srgbClr val="000000">
                              <a:alpha val="43137"/>
                            </a:srgbClr>
                          </a:outerShdw>
                        </a:effectLst>
                      </a:endParaRPr>
                    </a:p>
                  </a:txBody>
                  <a:tcPr/>
                </a:tc>
                <a:tc>
                  <a:txBody>
                    <a:bodyPr/>
                    <a:lstStyle/>
                    <a:p>
                      <a:r>
                        <a:rPr lang="en-US" altLang="zh-TW" sz="1050" dirty="0"/>
                        <a:t>Develop and implement appropriate safeguards to ensure delivery of critical services. </a:t>
                      </a:r>
                      <a:endParaRPr lang="zh-TW" altLang="en-US" sz="1050" dirty="0"/>
                    </a:p>
                  </a:txBody>
                  <a:tcPr/>
                </a:tc>
                <a:extLst>
                  <a:ext uri="{0D108BD9-81ED-4DB2-BD59-A6C34878D82A}">
                    <a16:rowId xmlns:a16="http://schemas.microsoft.com/office/drawing/2014/main" val="10002"/>
                  </a:ext>
                </a:extLst>
              </a:tr>
              <a:tr h="370840">
                <a:tc>
                  <a:txBody>
                    <a:bodyPr/>
                    <a:lstStyle/>
                    <a:p>
                      <a:r>
                        <a:rPr lang="en-US" altLang="zh-TW" dirty="0"/>
                        <a:t>3</a:t>
                      </a:r>
                      <a:endParaRPr lang="zh-TW" altLang="en-US" dirty="0"/>
                    </a:p>
                  </a:txBody>
                  <a:tcPr/>
                </a:tc>
                <a:tc>
                  <a:txBody>
                    <a:bodyPr/>
                    <a:lstStyle/>
                    <a:p>
                      <a:r>
                        <a:rPr lang="en-US" altLang="zh-TW" b="1" dirty="0">
                          <a:effectLst>
                            <a:outerShdw blurRad="38100" dist="38100" dir="2700000" algn="tl">
                              <a:srgbClr val="000000">
                                <a:alpha val="43137"/>
                              </a:srgbClr>
                            </a:outerShdw>
                          </a:effectLst>
                        </a:rPr>
                        <a:t>Detect</a:t>
                      </a:r>
                      <a:endParaRPr lang="zh-TW" altLang="en-US" b="1" dirty="0">
                        <a:effectLst>
                          <a:outerShdw blurRad="38100" dist="38100" dir="2700000" algn="tl">
                            <a:srgbClr val="000000">
                              <a:alpha val="43137"/>
                            </a:srgbClr>
                          </a:outerShdw>
                        </a:effectLst>
                      </a:endParaRPr>
                    </a:p>
                  </a:txBody>
                  <a:tcPr/>
                </a:tc>
                <a:tc>
                  <a:txBody>
                    <a:bodyPr/>
                    <a:lstStyle/>
                    <a:p>
                      <a:r>
                        <a:rPr lang="en-US" altLang="zh-TW" sz="1050" dirty="0"/>
                        <a:t>Develop and implement appropriate activities to identify the occurrence of a cybersecurity event.</a:t>
                      </a:r>
                      <a:endParaRPr lang="zh-TW" altLang="en-US" sz="1050" dirty="0"/>
                    </a:p>
                  </a:txBody>
                  <a:tcPr/>
                </a:tc>
                <a:extLst>
                  <a:ext uri="{0D108BD9-81ED-4DB2-BD59-A6C34878D82A}">
                    <a16:rowId xmlns:a16="http://schemas.microsoft.com/office/drawing/2014/main" val="10003"/>
                  </a:ext>
                </a:extLst>
              </a:tr>
              <a:tr h="370840">
                <a:tc>
                  <a:txBody>
                    <a:bodyPr/>
                    <a:lstStyle/>
                    <a:p>
                      <a:r>
                        <a:rPr lang="en-US" altLang="zh-TW" dirty="0"/>
                        <a:t>4</a:t>
                      </a:r>
                      <a:endParaRPr lang="zh-TW" altLang="en-US" dirty="0"/>
                    </a:p>
                  </a:txBody>
                  <a:tcPr/>
                </a:tc>
                <a:tc>
                  <a:txBody>
                    <a:bodyPr/>
                    <a:lstStyle/>
                    <a:p>
                      <a:r>
                        <a:rPr lang="en-US" altLang="zh-TW" b="1" dirty="0">
                          <a:effectLst>
                            <a:outerShdw blurRad="38100" dist="38100" dir="2700000" algn="tl">
                              <a:srgbClr val="000000">
                                <a:alpha val="43137"/>
                              </a:srgbClr>
                            </a:outerShdw>
                          </a:effectLst>
                        </a:rPr>
                        <a:t>Respond</a:t>
                      </a:r>
                      <a:endParaRPr lang="zh-TW" altLang="en-US" b="1" dirty="0">
                        <a:effectLst>
                          <a:outerShdw blurRad="38100" dist="38100" dir="2700000" algn="tl">
                            <a:srgbClr val="000000">
                              <a:alpha val="43137"/>
                            </a:srgbClr>
                          </a:outerShdw>
                        </a:effectLst>
                      </a:endParaRPr>
                    </a:p>
                  </a:txBody>
                  <a:tcPr/>
                </a:tc>
                <a:tc>
                  <a:txBody>
                    <a:bodyPr/>
                    <a:lstStyle/>
                    <a:p>
                      <a:r>
                        <a:rPr lang="en-US" altLang="zh-TW" sz="1050" dirty="0"/>
                        <a:t>Develop and implement appropriate activities to take action regarding a detected cybersecurity incident. </a:t>
                      </a:r>
                      <a:endParaRPr lang="zh-TW" altLang="en-US" sz="1050" dirty="0"/>
                    </a:p>
                  </a:txBody>
                  <a:tcPr/>
                </a:tc>
                <a:extLst>
                  <a:ext uri="{0D108BD9-81ED-4DB2-BD59-A6C34878D82A}">
                    <a16:rowId xmlns:a16="http://schemas.microsoft.com/office/drawing/2014/main" val="10004"/>
                  </a:ext>
                </a:extLst>
              </a:tr>
              <a:tr h="370840">
                <a:tc>
                  <a:txBody>
                    <a:bodyPr/>
                    <a:lstStyle/>
                    <a:p>
                      <a:r>
                        <a:rPr lang="en-US" altLang="zh-TW" dirty="0"/>
                        <a:t>5</a:t>
                      </a:r>
                      <a:endParaRPr lang="zh-TW" altLang="en-US" dirty="0"/>
                    </a:p>
                  </a:txBody>
                  <a:tcPr/>
                </a:tc>
                <a:tc>
                  <a:txBody>
                    <a:bodyPr/>
                    <a:lstStyle/>
                    <a:p>
                      <a:r>
                        <a:rPr lang="en-US" altLang="zh-TW" b="1" dirty="0">
                          <a:effectLst>
                            <a:outerShdw blurRad="38100" dist="38100" dir="2700000" algn="tl">
                              <a:srgbClr val="000000">
                                <a:alpha val="43137"/>
                              </a:srgbClr>
                            </a:outerShdw>
                          </a:effectLst>
                        </a:rPr>
                        <a:t>Recover</a:t>
                      </a:r>
                      <a:endParaRPr lang="zh-TW" altLang="en-US" b="1" dirty="0">
                        <a:effectLst>
                          <a:outerShdw blurRad="38100" dist="38100" dir="2700000" algn="tl">
                            <a:srgbClr val="000000">
                              <a:alpha val="43137"/>
                            </a:srgbClr>
                          </a:outerShdw>
                        </a:effectLst>
                      </a:endParaRPr>
                    </a:p>
                  </a:txBody>
                  <a:tcPr/>
                </a:tc>
                <a:tc>
                  <a:txBody>
                    <a:bodyPr/>
                    <a:lstStyle/>
                    <a:p>
                      <a:r>
                        <a:rPr lang="en-US" altLang="zh-TW" sz="1050" dirty="0"/>
                        <a:t>Develop and implement appropriate activities to maintain plans for resilience and to restore any capabilities or services that were impaired due to a cybersecurity incident. </a:t>
                      </a:r>
                      <a:endParaRPr lang="zh-TW" altLang="en-US" sz="1050" dirty="0"/>
                    </a:p>
                  </a:txBody>
                  <a:tcPr/>
                </a:tc>
                <a:extLst>
                  <a:ext uri="{0D108BD9-81ED-4DB2-BD59-A6C34878D82A}">
                    <a16:rowId xmlns:a16="http://schemas.microsoft.com/office/drawing/2014/main" val="10005"/>
                  </a:ext>
                </a:extLst>
              </a:tr>
            </a:tbl>
          </a:graphicData>
        </a:graphic>
      </p:graphicFrame>
      <p:sp>
        <p:nvSpPr>
          <p:cNvPr id="6" name="矩形 5"/>
          <p:cNvSpPr/>
          <p:nvPr/>
        </p:nvSpPr>
        <p:spPr>
          <a:xfrm>
            <a:off x="517800" y="4581128"/>
            <a:ext cx="8064896" cy="2031325"/>
          </a:xfrm>
          <a:prstGeom prst="rect">
            <a:avLst/>
          </a:prstGeom>
        </p:spPr>
        <p:txBody>
          <a:bodyPr wrap="square">
            <a:spAutoFit/>
          </a:bodyPr>
          <a:lstStyle/>
          <a:p>
            <a:r>
              <a:rPr lang="en-US" altLang="zh-TW" dirty="0"/>
              <a:t>When considered together, these Functions provide a high-level, strategic view of the lifecycle of an organization’s management of cybersecurity risk. </a:t>
            </a:r>
          </a:p>
          <a:p>
            <a:endParaRPr lang="en-US" altLang="zh-TW" dirty="0"/>
          </a:p>
          <a:p>
            <a:r>
              <a:rPr lang="en-US" altLang="zh-TW" dirty="0"/>
              <a:t>The Framework Core then identifies underlying key Categories and Subcategories – which are discrete outcomes – for each Function, and matches them with example Informative References such as existing standards, guidelines, and practices for each Subcategory.</a:t>
            </a:r>
            <a:endParaRPr lang="zh-TW" altLang="en-US" dirty="0"/>
          </a:p>
        </p:txBody>
      </p:sp>
    </p:spTree>
    <p:extLst>
      <p:ext uri="{BB962C8B-B14F-4D97-AF65-F5344CB8AC3E}">
        <p14:creationId xmlns:p14="http://schemas.microsoft.com/office/powerpoint/2010/main" val="421210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65489069"/>
              </p:ext>
            </p:extLst>
          </p:nvPr>
        </p:nvGraphicFramePr>
        <p:xfrm>
          <a:off x="539552" y="908720"/>
          <a:ext cx="8280920" cy="567436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7200800">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ID.AM</a:t>
                      </a:r>
                      <a:endParaRPr lang="zh-TW" altLang="en-US" dirty="0"/>
                    </a:p>
                  </a:txBody>
                  <a:tcPr/>
                </a:tc>
                <a:tc>
                  <a:txBody>
                    <a:bodyPr/>
                    <a:lstStyle/>
                    <a:p>
                      <a:r>
                        <a:rPr lang="en-US" altLang="zh-TW" dirty="0"/>
                        <a:t>Asset Management (ID.AM): </a:t>
                      </a:r>
                    </a:p>
                    <a:p>
                      <a:r>
                        <a:rPr lang="en-US" altLang="zh-TW" dirty="0"/>
                        <a:t>The </a:t>
                      </a:r>
                      <a:r>
                        <a:rPr lang="en-US" altLang="zh-TW" b="1" dirty="0">
                          <a:solidFill>
                            <a:srgbClr val="FF0000"/>
                          </a:solidFill>
                          <a:effectLst>
                            <a:outerShdw blurRad="38100" dist="38100" dir="2700000" algn="tl">
                              <a:srgbClr val="000000">
                                <a:alpha val="43137"/>
                              </a:srgbClr>
                            </a:outerShdw>
                          </a:effectLst>
                        </a:rPr>
                        <a:t>data, personnel, devices, systems</a:t>
                      </a:r>
                      <a:r>
                        <a:rPr lang="en-US" altLang="zh-TW" dirty="0"/>
                        <a:t>, and </a:t>
                      </a:r>
                      <a:r>
                        <a:rPr lang="en-US" altLang="zh-TW" b="1" dirty="0">
                          <a:solidFill>
                            <a:srgbClr val="FF0000"/>
                          </a:solidFill>
                          <a:effectLst>
                            <a:outerShdw blurRad="38100" dist="38100" dir="2700000" algn="tl">
                              <a:srgbClr val="000000">
                                <a:alpha val="43137"/>
                              </a:srgbClr>
                            </a:outerShdw>
                          </a:effectLst>
                        </a:rPr>
                        <a:t>facilities</a:t>
                      </a:r>
                      <a:r>
                        <a:rPr lang="en-US" altLang="zh-TW" dirty="0"/>
                        <a:t> that enable the organization to achieve business purposes are identified and managed </a:t>
                      </a:r>
                      <a:r>
                        <a:rPr lang="en-US" altLang="zh-TW" b="1" dirty="0">
                          <a:solidFill>
                            <a:srgbClr val="00B050"/>
                          </a:solidFill>
                          <a:effectLst>
                            <a:outerShdw blurRad="38100" dist="38100" dir="2700000" algn="tl">
                              <a:srgbClr val="000000">
                                <a:alpha val="43137"/>
                              </a:srgbClr>
                            </a:outerShdw>
                          </a:effectLst>
                        </a:rPr>
                        <a:t>consistent with their relative importance to organizational objectives and the organization’s risk strategy</a:t>
                      </a:r>
                      <a:r>
                        <a:rPr lang="en-US" altLang="zh-TW" dirty="0"/>
                        <a:t>.</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ID.BE</a:t>
                      </a:r>
                      <a:endParaRPr lang="zh-TW" altLang="en-US" dirty="0"/>
                    </a:p>
                  </a:txBody>
                  <a:tcPr/>
                </a:tc>
                <a:tc>
                  <a:txBody>
                    <a:bodyPr/>
                    <a:lstStyle/>
                    <a:p>
                      <a:r>
                        <a:rPr lang="en-US" altLang="zh-TW" dirty="0"/>
                        <a:t>Business Environment (ID.BE): </a:t>
                      </a:r>
                    </a:p>
                    <a:p>
                      <a:r>
                        <a:rPr lang="en-US" altLang="zh-TW" dirty="0"/>
                        <a:t>The </a:t>
                      </a:r>
                      <a:r>
                        <a:rPr lang="en-US" altLang="zh-TW" b="0" dirty="0">
                          <a:solidFill>
                            <a:schemeClr val="tx1"/>
                          </a:solidFill>
                          <a:effectLst/>
                        </a:rPr>
                        <a:t>organization’s</a:t>
                      </a:r>
                      <a:r>
                        <a:rPr lang="en-US" altLang="zh-TW" b="1" dirty="0">
                          <a:solidFill>
                            <a:srgbClr val="FF0000"/>
                          </a:solidFill>
                          <a:effectLst>
                            <a:outerShdw blurRad="38100" dist="38100" dir="2700000" algn="tl">
                              <a:srgbClr val="000000">
                                <a:alpha val="43137"/>
                              </a:srgbClr>
                            </a:outerShdw>
                          </a:effectLst>
                        </a:rPr>
                        <a:t> mission, objectives, stakeholders, </a:t>
                      </a:r>
                      <a:r>
                        <a:rPr lang="en-US" altLang="zh-TW" dirty="0"/>
                        <a:t>and </a:t>
                      </a:r>
                      <a:r>
                        <a:rPr lang="en-US" altLang="zh-TW" b="1" dirty="0">
                          <a:solidFill>
                            <a:srgbClr val="FF0000"/>
                          </a:solidFill>
                          <a:effectLst>
                            <a:outerShdw blurRad="38100" dist="38100" dir="2700000" algn="tl">
                              <a:srgbClr val="000000">
                                <a:alpha val="43137"/>
                              </a:srgbClr>
                            </a:outerShdw>
                          </a:effectLst>
                        </a:rPr>
                        <a:t>activities</a:t>
                      </a:r>
                      <a:r>
                        <a:rPr lang="en-US" altLang="zh-TW" dirty="0"/>
                        <a:t> are understood and prioritized; this information is </a:t>
                      </a:r>
                      <a:r>
                        <a:rPr lang="en-US" altLang="zh-TW" b="1" dirty="0">
                          <a:solidFill>
                            <a:srgbClr val="00B050"/>
                          </a:solidFill>
                          <a:effectLst>
                            <a:outerShdw blurRad="38100" dist="38100" dir="2700000" algn="tl">
                              <a:srgbClr val="000000">
                                <a:alpha val="43137"/>
                              </a:srgbClr>
                            </a:outerShdw>
                          </a:effectLst>
                        </a:rPr>
                        <a:t>used</a:t>
                      </a:r>
                      <a:r>
                        <a:rPr lang="en-US" altLang="zh-TW" dirty="0"/>
                        <a:t> </a:t>
                      </a:r>
                      <a:r>
                        <a:rPr lang="en-US" altLang="zh-TW" b="1" dirty="0">
                          <a:solidFill>
                            <a:srgbClr val="00B050"/>
                          </a:solidFill>
                          <a:effectLst>
                            <a:outerShdw blurRad="38100" dist="38100" dir="2700000" algn="tl">
                              <a:srgbClr val="000000">
                                <a:alpha val="43137"/>
                              </a:srgbClr>
                            </a:outerShdw>
                          </a:effectLst>
                        </a:rPr>
                        <a:t>to inform cybersecurity roles, responsibilities, and risk management decisions.</a:t>
                      </a:r>
                      <a:endParaRPr lang="zh-TW" altLang="en-US" b="1" dirty="0">
                        <a:solidFill>
                          <a:srgbClr val="00B05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ID.GV</a:t>
                      </a:r>
                      <a:endParaRPr lang="zh-TW" altLang="en-US" dirty="0"/>
                    </a:p>
                  </a:txBody>
                  <a:tcPr/>
                </a:tc>
                <a:tc>
                  <a:txBody>
                    <a:bodyPr/>
                    <a:lstStyle/>
                    <a:p>
                      <a:r>
                        <a:rPr lang="en-US" altLang="zh-TW" dirty="0"/>
                        <a:t>Governance (ID.GV): </a:t>
                      </a:r>
                    </a:p>
                    <a:p>
                      <a:r>
                        <a:rPr lang="en-US" altLang="zh-TW" dirty="0"/>
                        <a:t>The </a:t>
                      </a:r>
                      <a:r>
                        <a:rPr lang="en-US" altLang="zh-TW" b="0" dirty="0">
                          <a:solidFill>
                            <a:schemeClr val="tx1"/>
                          </a:solidFill>
                          <a:effectLst/>
                        </a:rPr>
                        <a:t>policies, procedures, </a:t>
                      </a:r>
                      <a:r>
                        <a:rPr lang="en-US" altLang="zh-TW" dirty="0"/>
                        <a:t>and </a:t>
                      </a:r>
                      <a:r>
                        <a:rPr lang="en-US" altLang="zh-TW" b="0" dirty="0">
                          <a:solidFill>
                            <a:schemeClr val="tx1"/>
                          </a:solidFill>
                          <a:effectLst/>
                        </a:rPr>
                        <a:t>processes </a:t>
                      </a:r>
                      <a:r>
                        <a:rPr lang="en-US" altLang="zh-TW" dirty="0"/>
                        <a:t>to manage and monitor the organization’s </a:t>
                      </a:r>
                      <a:r>
                        <a:rPr lang="en-US" altLang="zh-TW" b="1" dirty="0">
                          <a:solidFill>
                            <a:srgbClr val="FF0000"/>
                          </a:solidFill>
                          <a:effectLst>
                            <a:outerShdw blurRad="38100" dist="38100" dir="2700000" algn="tl">
                              <a:srgbClr val="000000">
                                <a:alpha val="43137"/>
                              </a:srgbClr>
                            </a:outerShdw>
                          </a:effectLst>
                        </a:rPr>
                        <a:t>regulatory, legal, risk, environmental, </a:t>
                      </a:r>
                      <a:r>
                        <a:rPr lang="en-US" altLang="zh-TW" b="0" dirty="0">
                          <a:solidFill>
                            <a:schemeClr val="tx1"/>
                          </a:solidFill>
                          <a:effectLst/>
                        </a:rPr>
                        <a:t>and</a:t>
                      </a:r>
                      <a:r>
                        <a:rPr lang="en-US" altLang="zh-TW" b="1" dirty="0">
                          <a:solidFill>
                            <a:srgbClr val="FF0000"/>
                          </a:solidFill>
                          <a:effectLst>
                            <a:outerShdw blurRad="38100" dist="38100" dir="2700000" algn="tl">
                              <a:srgbClr val="000000">
                                <a:alpha val="43137"/>
                              </a:srgbClr>
                            </a:outerShdw>
                          </a:effectLst>
                        </a:rPr>
                        <a:t> operational requirements </a:t>
                      </a:r>
                      <a:r>
                        <a:rPr lang="en-US" altLang="zh-TW" dirty="0"/>
                        <a:t>are </a:t>
                      </a:r>
                      <a:r>
                        <a:rPr lang="en-US" altLang="zh-TW" b="1" dirty="0">
                          <a:solidFill>
                            <a:srgbClr val="00B050"/>
                          </a:solidFill>
                          <a:effectLst>
                            <a:outerShdw blurRad="38100" dist="38100" dir="2700000" algn="tl">
                              <a:srgbClr val="000000">
                                <a:alpha val="43137"/>
                              </a:srgbClr>
                            </a:outerShdw>
                          </a:effectLst>
                        </a:rPr>
                        <a:t>understood and inform the management of cybersecurity risk.</a:t>
                      </a:r>
                      <a:endParaRPr lang="zh-TW" altLang="en-US" b="1" dirty="0">
                        <a:solidFill>
                          <a:srgbClr val="00B05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3"/>
                  </a:ext>
                </a:extLst>
              </a:tr>
              <a:tr h="451376">
                <a:tc>
                  <a:txBody>
                    <a:bodyPr/>
                    <a:lstStyle/>
                    <a:p>
                      <a:r>
                        <a:rPr lang="en-US" altLang="zh-TW" dirty="0"/>
                        <a:t>ID.RA</a:t>
                      </a:r>
                      <a:endParaRPr lang="zh-TW" altLang="en-US" dirty="0"/>
                    </a:p>
                  </a:txBody>
                  <a:tcPr/>
                </a:tc>
                <a:tc>
                  <a:txBody>
                    <a:bodyPr/>
                    <a:lstStyle/>
                    <a:p>
                      <a:r>
                        <a:rPr lang="en-US" altLang="zh-TW" dirty="0"/>
                        <a:t>Risk Assessment (ID.RA): </a:t>
                      </a:r>
                    </a:p>
                    <a:p>
                      <a:r>
                        <a:rPr lang="en-US" altLang="zh-TW" dirty="0"/>
                        <a:t>The organization </a:t>
                      </a:r>
                      <a:r>
                        <a:rPr lang="en-US" altLang="zh-TW" b="1" dirty="0">
                          <a:solidFill>
                            <a:srgbClr val="00B050"/>
                          </a:solidFill>
                          <a:effectLst>
                            <a:outerShdw blurRad="38100" dist="38100" dir="2700000" algn="tl">
                              <a:srgbClr val="000000">
                                <a:alpha val="43137"/>
                              </a:srgbClr>
                            </a:outerShdw>
                          </a:effectLst>
                        </a:rPr>
                        <a:t>understands the cybersecurity risk to organizational operations</a:t>
                      </a:r>
                      <a:r>
                        <a:rPr lang="en-US" altLang="zh-TW" dirty="0"/>
                        <a:t> (</a:t>
                      </a:r>
                      <a:r>
                        <a:rPr lang="en-US" altLang="zh-TW" b="1" dirty="0">
                          <a:solidFill>
                            <a:srgbClr val="FF0000"/>
                          </a:solidFill>
                          <a:effectLst>
                            <a:outerShdw blurRad="38100" dist="38100" dir="2700000" algn="tl">
                              <a:srgbClr val="000000">
                                <a:alpha val="43137"/>
                              </a:srgbClr>
                            </a:outerShdw>
                          </a:effectLst>
                        </a:rPr>
                        <a:t>including mission, functions, image, </a:t>
                      </a:r>
                      <a:r>
                        <a:rPr lang="en-US" altLang="zh-TW" dirty="0"/>
                        <a:t>or </a:t>
                      </a:r>
                      <a:r>
                        <a:rPr lang="en-US" altLang="zh-TW" b="1" dirty="0">
                          <a:solidFill>
                            <a:srgbClr val="FF0000"/>
                          </a:solidFill>
                          <a:effectLst>
                            <a:outerShdw blurRad="38100" dist="38100" dir="2700000" algn="tl">
                              <a:srgbClr val="000000">
                                <a:alpha val="43137"/>
                              </a:srgbClr>
                            </a:outerShdw>
                          </a:effectLst>
                        </a:rPr>
                        <a:t>reputation</a:t>
                      </a:r>
                      <a:r>
                        <a:rPr lang="en-US" altLang="zh-TW" dirty="0"/>
                        <a:t>), </a:t>
                      </a:r>
                      <a:r>
                        <a:rPr lang="en-US" altLang="zh-TW" b="1" dirty="0">
                          <a:solidFill>
                            <a:srgbClr val="FF0000"/>
                          </a:solidFill>
                          <a:effectLst>
                            <a:outerShdw blurRad="38100" dist="38100" dir="2700000" algn="tl">
                              <a:srgbClr val="000000">
                                <a:alpha val="43137"/>
                              </a:srgbClr>
                            </a:outerShdw>
                          </a:effectLst>
                        </a:rPr>
                        <a:t>organizational assets, </a:t>
                      </a:r>
                      <a:r>
                        <a:rPr lang="en-US" altLang="zh-TW" dirty="0"/>
                        <a:t>and </a:t>
                      </a:r>
                      <a:r>
                        <a:rPr lang="en-US" altLang="zh-TW" b="1" dirty="0">
                          <a:solidFill>
                            <a:srgbClr val="FF0000"/>
                          </a:solidFill>
                          <a:effectLst>
                            <a:outerShdw blurRad="38100" dist="38100" dir="2700000" algn="tl">
                              <a:srgbClr val="000000">
                                <a:alpha val="43137"/>
                              </a:srgbClr>
                            </a:outerShdw>
                          </a:effectLst>
                        </a:rPr>
                        <a:t>individuals.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4"/>
                  </a:ext>
                </a:extLst>
              </a:tr>
            </a:tbl>
          </a:graphicData>
        </a:graphic>
      </p:graphicFrame>
      <p:sp>
        <p:nvSpPr>
          <p:cNvPr id="3" name="矩形 2"/>
          <p:cNvSpPr/>
          <p:nvPr/>
        </p:nvSpPr>
        <p:spPr>
          <a:xfrm>
            <a:off x="683568" y="116632"/>
            <a:ext cx="2304256" cy="707886"/>
          </a:xfrm>
          <a:prstGeom prst="rect">
            <a:avLst/>
          </a:prstGeom>
        </p:spPr>
        <p:txBody>
          <a:bodyPr wrap="square">
            <a:spAutoFit/>
          </a:bodyPr>
          <a:lstStyle/>
          <a:p>
            <a:pPr lvl="0">
              <a:defRPr/>
            </a:pPr>
            <a:r>
              <a:rPr lang="en-US" altLang="zh-TW" sz="4000" dirty="0">
                <a:solidFill>
                  <a:prstClr val="black"/>
                </a:solidFill>
              </a:rPr>
              <a:t>1 </a:t>
            </a:r>
            <a:r>
              <a:rPr lang="en-US" altLang="zh-TW" sz="4000" b="1" dirty="0">
                <a:solidFill>
                  <a:prstClr val="black"/>
                </a:solidFill>
                <a:effectLst>
                  <a:outerShdw blurRad="38100" dist="38100" dir="2700000" algn="tl">
                    <a:srgbClr val="000000">
                      <a:alpha val="43137"/>
                    </a:srgbClr>
                  </a:outerShdw>
                </a:effectLst>
              </a:rPr>
              <a:t>Identify</a:t>
            </a:r>
            <a:endParaRPr lang="zh-TW" altLang="en-US" sz="40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151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3FF9330-FE46-4765-A6A2-9860B60FAF9D}"/>
              </a:ext>
            </a:extLst>
          </p:cNvPr>
          <p:cNvGraphicFramePr>
            <a:graphicFrameLocks noGrp="1"/>
          </p:cNvGraphicFramePr>
          <p:nvPr>
            <p:extLst>
              <p:ext uri="{D42A27DB-BD31-4B8C-83A1-F6EECF244321}">
                <p14:modId xmlns:p14="http://schemas.microsoft.com/office/powerpoint/2010/main" val="3518524565"/>
              </p:ext>
            </p:extLst>
          </p:nvPr>
        </p:nvGraphicFramePr>
        <p:xfrm>
          <a:off x="431540" y="1917700"/>
          <a:ext cx="8280920" cy="3022600"/>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20000"/>
                    </a:ext>
                  </a:extLst>
                </a:gridCol>
                <a:gridCol w="7236804">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pPr algn="l"/>
                      <a:endParaRPr lang="zh-TW" altLang="en-US" dirty="0"/>
                    </a:p>
                  </a:txBody>
                  <a:tcPr anchor="ctr"/>
                </a:tc>
                <a:extLst>
                  <a:ext uri="{0D108BD9-81ED-4DB2-BD59-A6C34878D82A}">
                    <a16:rowId xmlns:a16="http://schemas.microsoft.com/office/drawing/2014/main" val="10000"/>
                  </a:ext>
                </a:extLst>
              </a:tr>
              <a:tr h="370840">
                <a:tc>
                  <a:txBody>
                    <a:bodyPr/>
                    <a:lstStyle/>
                    <a:p>
                      <a:r>
                        <a:rPr lang="en-US" altLang="zh-TW" dirty="0"/>
                        <a:t>ID.RM</a:t>
                      </a:r>
                      <a:endParaRPr lang="zh-TW" altLang="en-US" dirty="0"/>
                    </a:p>
                  </a:txBody>
                  <a:tcPr/>
                </a:tc>
                <a:tc>
                  <a:txBody>
                    <a:bodyPr/>
                    <a:lstStyle/>
                    <a:p>
                      <a:pPr algn="l"/>
                      <a:r>
                        <a:rPr lang="en-US" altLang="zh-TW" dirty="0"/>
                        <a:t>Risk Management Strategy (ID.RM):</a:t>
                      </a:r>
                    </a:p>
                    <a:p>
                      <a:pPr algn="l"/>
                      <a:r>
                        <a:rPr lang="en-US" altLang="zh-TW" dirty="0"/>
                        <a:t>The organization’s </a:t>
                      </a:r>
                      <a:r>
                        <a:rPr lang="en-US" altLang="zh-TW" b="1" dirty="0">
                          <a:solidFill>
                            <a:srgbClr val="FF0000"/>
                          </a:solidFill>
                          <a:effectLst>
                            <a:outerShdw blurRad="38100" dist="38100" dir="2700000" algn="tl">
                              <a:srgbClr val="000000">
                                <a:alpha val="43137"/>
                              </a:srgbClr>
                            </a:outerShdw>
                          </a:effectLst>
                        </a:rPr>
                        <a:t>priorities, constraints, risk tolerances, </a:t>
                      </a:r>
                      <a:r>
                        <a:rPr lang="en-US" altLang="zh-TW" dirty="0"/>
                        <a:t>and </a:t>
                      </a:r>
                      <a:r>
                        <a:rPr lang="en-US" altLang="zh-TW" b="1" u="none" dirty="0">
                          <a:solidFill>
                            <a:srgbClr val="FF0000"/>
                          </a:solidFill>
                          <a:effectLst>
                            <a:outerShdw blurRad="38100" dist="38100" dir="2700000" algn="tl">
                              <a:srgbClr val="000000">
                                <a:alpha val="43137"/>
                              </a:srgbClr>
                            </a:outerShdw>
                          </a:effectLst>
                        </a:rPr>
                        <a:t>assumptions</a:t>
                      </a:r>
                      <a:r>
                        <a:rPr lang="en-US" altLang="zh-TW" dirty="0"/>
                        <a:t> are </a:t>
                      </a:r>
                      <a:r>
                        <a:rPr lang="en-US" altLang="zh-TW" b="1" dirty="0">
                          <a:solidFill>
                            <a:srgbClr val="00B050"/>
                          </a:solidFill>
                          <a:effectLst>
                            <a:outerShdw blurRad="38100" dist="38100" dir="2700000" algn="tl">
                              <a:srgbClr val="000000">
                                <a:alpha val="43137"/>
                              </a:srgbClr>
                            </a:outerShdw>
                          </a:effectLst>
                        </a:rPr>
                        <a:t>established and used to support operational risk decisions.</a:t>
                      </a:r>
                      <a:endParaRPr lang="zh-TW" altLang="en-US" b="1" dirty="0">
                        <a:solidFill>
                          <a:srgbClr val="00B050"/>
                        </a:solidFill>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10001"/>
                  </a:ext>
                </a:extLst>
              </a:tr>
              <a:tr h="370840">
                <a:tc>
                  <a:txBody>
                    <a:bodyPr/>
                    <a:lstStyle/>
                    <a:p>
                      <a:r>
                        <a:rPr lang="en-US" altLang="zh-TW" dirty="0"/>
                        <a:t>ID.SC</a:t>
                      </a:r>
                      <a:endParaRPr lang="zh-TW" altLang="en-US" dirty="0"/>
                    </a:p>
                  </a:txBody>
                  <a:tcPr/>
                </a:tc>
                <a:tc>
                  <a:txBody>
                    <a:bodyPr/>
                    <a:lstStyle/>
                    <a:p>
                      <a:pPr algn="l"/>
                      <a:r>
                        <a:rPr lang="en-US" altLang="zh-TW" b="0" dirty="0">
                          <a:solidFill>
                            <a:schemeClr val="tx1"/>
                          </a:solidFill>
                          <a:effectLst/>
                        </a:rPr>
                        <a:t>Supply Chain Risk Management (ID.SC):</a:t>
                      </a:r>
                    </a:p>
                    <a:p>
                      <a:pPr algn="l"/>
                      <a:r>
                        <a:rPr lang="en-US" altLang="zh-TW" b="0" dirty="0">
                          <a:solidFill>
                            <a:schemeClr val="tx1"/>
                          </a:solidFill>
                          <a:effectLst/>
                        </a:rPr>
                        <a:t>The organization’s </a:t>
                      </a:r>
                      <a:r>
                        <a:rPr lang="en-US" altLang="zh-TW" b="1" dirty="0">
                          <a:solidFill>
                            <a:srgbClr val="FF0000"/>
                          </a:solidFill>
                          <a:effectLst>
                            <a:outerShdw blurRad="38100" dist="38100" dir="2700000" algn="tl">
                              <a:srgbClr val="000000">
                                <a:alpha val="43137"/>
                              </a:srgbClr>
                            </a:outerShdw>
                          </a:effectLst>
                        </a:rPr>
                        <a:t>priorities, constraints, risk tolerances, and assumptions </a:t>
                      </a:r>
                      <a:r>
                        <a:rPr lang="en-US" altLang="zh-TW" b="0" dirty="0">
                          <a:solidFill>
                            <a:schemeClr val="tx1"/>
                          </a:solidFill>
                          <a:effectLst/>
                        </a:rPr>
                        <a:t>are </a:t>
                      </a:r>
                      <a:r>
                        <a:rPr lang="en-US" altLang="zh-TW" b="1" dirty="0">
                          <a:solidFill>
                            <a:srgbClr val="00B050"/>
                          </a:solidFill>
                          <a:effectLst>
                            <a:outerShdw blurRad="38100" dist="38100" dir="2700000" algn="tl">
                              <a:srgbClr val="000000">
                                <a:alpha val="43137"/>
                              </a:srgbClr>
                            </a:outerShdw>
                          </a:effectLst>
                        </a:rPr>
                        <a:t>established and used to support risk decisions associated with managing supply chain risk. </a:t>
                      </a:r>
                      <a:r>
                        <a:rPr lang="en-US" altLang="zh-TW" b="0" dirty="0">
                          <a:solidFill>
                            <a:schemeClr val="tx1"/>
                          </a:solidFill>
                          <a:effectLst/>
                        </a:rPr>
                        <a:t>The organization has established and implemented the processes to identify, assess and manage supply chain risks.</a:t>
                      </a:r>
                      <a:endParaRPr lang="zh-TW" altLang="en-US" b="0" dirty="0">
                        <a:solidFill>
                          <a:schemeClr val="tx1"/>
                        </a:solidFill>
                        <a:effectLst/>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71649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Asset Management (ID.AM)</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042465225"/>
              </p:ext>
            </p:extLst>
          </p:nvPr>
        </p:nvGraphicFramePr>
        <p:xfrm>
          <a:off x="323528" y="1590040"/>
          <a:ext cx="8496944" cy="3677920"/>
        </p:xfrm>
        <a:graphic>
          <a:graphicData uri="http://schemas.openxmlformats.org/drawingml/2006/table">
            <a:tbl>
              <a:tblPr firstRow="1" bandRow="1">
                <a:tableStyleId>{5C22544A-7EE6-4342-B048-85BDC9FD1C3A}</a:tableStyleId>
              </a:tblPr>
              <a:tblGrid>
                <a:gridCol w="1213849">
                  <a:extLst>
                    <a:ext uri="{9D8B030D-6E8A-4147-A177-3AD203B41FA5}">
                      <a16:colId xmlns:a16="http://schemas.microsoft.com/office/drawing/2014/main" val="20000"/>
                    </a:ext>
                  </a:extLst>
                </a:gridCol>
                <a:gridCol w="7283095">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370840">
                <a:tc>
                  <a:txBody>
                    <a:bodyPr/>
                    <a:lstStyle/>
                    <a:p>
                      <a:r>
                        <a:rPr lang="en-US" altLang="zh-TW" dirty="0"/>
                        <a:t>ID.AM-1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a:solidFill>
                            <a:srgbClr val="FF0000"/>
                          </a:solidFill>
                          <a:effectLst>
                            <a:outerShdw blurRad="38100" dist="38100" dir="2700000" algn="tl">
                              <a:srgbClr val="000000">
                                <a:alpha val="43137"/>
                              </a:srgbClr>
                            </a:outerShdw>
                          </a:effectLst>
                        </a:rPr>
                        <a:t>Physical devices and systems </a:t>
                      </a:r>
                      <a:r>
                        <a:rPr lang="en-US" altLang="zh-TW" dirty="0"/>
                        <a:t>within the organization are inventoried</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ID.AM-2</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Software platforms and applications </a:t>
                      </a:r>
                      <a:r>
                        <a:rPr lang="en-US" altLang="zh-TW" dirty="0"/>
                        <a:t>within the organization</a:t>
                      </a:r>
                    </a:p>
                    <a:p>
                      <a:r>
                        <a:rPr lang="en-US" altLang="zh-TW" dirty="0"/>
                        <a:t> are inventoried</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ID.AM-3</a:t>
                      </a:r>
                      <a:endParaRPr lang="zh-TW" altLang="en-US" dirty="0"/>
                    </a:p>
                  </a:txBody>
                  <a:tcPr/>
                </a:tc>
                <a:tc>
                  <a:txBody>
                    <a:bodyPr/>
                    <a:lstStyle/>
                    <a:p>
                      <a:r>
                        <a:rPr lang="en-US" altLang="zh-TW" dirty="0"/>
                        <a:t>Organizational </a:t>
                      </a:r>
                      <a:r>
                        <a:rPr lang="en-US" altLang="zh-TW" b="1" dirty="0">
                          <a:solidFill>
                            <a:srgbClr val="FF0000"/>
                          </a:solidFill>
                          <a:effectLst>
                            <a:outerShdw blurRad="38100" dist="38100" dir="2700000" algn="tl">
                              <a:srgbClr val="000000">
                                <a:alpha val="43137"/>
                              </a:srgbClr>
                            </a:outerShdw>
                          </a:effectLst>
                        </a:rPr>
                        <a:t>communication and data flows </a:t>
                      </a:r>
                      <a:r>
                        <a:rPr lang="en-US" altLang="zh-TW" dirty="0"/>
                        <a:t>are mapped</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ID.AM-4</a:t>
                      </a:r>
                      <a:endParaRPr lang="zh-TW" altLang="en-US" dirty="0"/>
                    </a:p>
                  </a:txBody>
                  <a:tcPr/>
                </a:tc>
                <a:tc>
                  <a:txBody>
                    <a:bodyPr/>
                    <a:lstStyle/>
                    <a:p>
                      <a:r>
                        <a:rPr lang="en-US" altLang="zh-TW" dirty="0"/>
                        <a:t>External information systems are catalogued</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ID.AM-5</a:t>
                      </a:r>
                      <a:endParaRPr lang="zh-TW" altLang="en-US" dirty="0"/>
                    </a:p>
                  </a:txBody>
                  <a:tcPr/>
                </a:tc>
                <a:tc>
                  <a:txBody>
                    <a:bodyPr/>
                    <a:lstStyle/>
                    <a:p>
                      <a:r>
                        <a:rPr lang="en-US" altLang="zh-TW" dirty="0"/>
                        <a:t>Resources (e.g., hardware, devices, data, time, personnel, and software) </a:t>
                      </a:r>
                    </a:p>
                    <a:p>
                      <a:r>
                        <a:rPr lang="en-US" altLang="zh-TW" dirty="0"/>
                        <a:t>are prioritized based on their </a:t>
                      </a:r>
                      <a:r>
                        <a:rPr lang="en-US" altLang="zh-TW" b="1" dirty="0">
                          <a:solidFill>
                            <a:srgbClr val="FF0000"/>
                          </a:solidFill>
                          <a:effectLst>
                            <a:outerShdw blurRad="38100" dist="38100" dir="2700000" algn="tl">
                              <a:srgbClr val="000000">
                                <a:alpha val="43137"/>
                              </a:srgbClr>
                            </a:outerShdw>
                          </a:effectLst>
                        </a:rPr>
                        <a:t>classification, criticality, and business </a:t>
                      </a:r>
                      <a:r>
                        <a:rPr lang="en-US" altLang="zh-TW" dirty="0"/>
                        <a:t>value </a:t>
                      </a:r>
                      <a:endParaRPr lang="zh-TW" altLang="en-US" dirty="0"/>
                    </a:p>
                  </a:txBody>
                  <a:tcPr/>
                </a:tc>
                <a:extLst>
                  <a:ext uri="{0D108BD9-81ED-4DB2-BD59-A6C34878D82A}">
                    <a16:rowId xmlns:a16="http://schemas.microsoft.com/office/drawing/2014/main" val="2502379286"/>
                  </a:ext>
                </a:extLst>
              </a:tr>
              <a:tr h="370840">
                <a:tc>
                  <a:txBody>
                    <a:bodyPr/>
                    <a:lstStyle/>
                    <a:p>
                      <a:r>
                        <a:rPr lang="en-US" altLang="zh-TW" dirty="0"/>
                        <a:t>ID.AM-6</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Cybersecurity roles and responsibilities </a:t>
                      </a:r>
                      <a:r>
                        <a:rPr lang="en-US" altLang="zh-TW" dirty="0"/>
                        <a:t>for the entire workforce and </a:t>
                      </a:r>
                    </a:p>
                    <a:p>
                      <a:r>
                        <a:rPr lang="en-US" altLang="zh-TW" dirty="0"/>
                        <a:t>third-party stakeholders (e.g., suppliers, customers, partners)</a:t>
                      </a:r>
                    </a:p>
                    <a:p>
                      <a:r>
                        <a:rPr lang="en-US" altLang="zh-TW" dirty="0"/>
                        <a:t> are established</a:t>
                      </a:r>
                      <a:endParaRPr lang="zh-TW"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1540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Business Environment (ID.BE)</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1291548108"/>
              </p:ext>
            </p:extLst>
          </p:nvPr>
        </p:nvGraphicFramePr>
        <p:xfrm>
          <a:off x="323528" y="2047240"/>
          <a:ext cx="8189304" cy="357124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7109184">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218832">
                <a:tc>
                  <a:txBody>
                    <a:bodyPr/>
                    <a:lstStyle/>
                    <a:p>
                      <a:r>
                        <a:rPr lang="en-US" altLang="zh-TW" dirty="0"/>
                        <a:t>ID.BE-1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The organization’s </a:t>
                      </a:r>
                      <a:r>
                        <a:rPr lang="en-US" altLang="zh-TW" b="1" u="none" dirty="0">
                          <a:solidFill>
                            <a:srgbClr val="FF0000"/>
                          </a:solidFill>
                          <a:effectLst>
                            <a:outerShdw blurRad="38100" dist="38100" dir="2700000" algn="tl">
                              <a:srgbClr val="000000">
                                <a:alpha val="43137"/>
                              </a:srgbClr>
                            </a:outerShdw>
                          </a:effectLst>
                        </a:rPr>
                        <a:t>role in the supply chain </a:t>
                      </a:r>
                      <a:r>
                        <a:rPr lang="en-US" altLang="zh-TW" dirty="0"/>
                        <a:t>is </a:t>
                      </a:r>
                      <a:r>
                        <a:rPr lang="en-US" altLang="zh-TW" b="0" dirty="0">
                          <a:solidFill>
                            <a:schemeClr val="tx1"/>
                          </a:solidFill>
                          <a:effectLst/>
                        </a:rPr>
                        <a:t>identified and communicated</a:t>
                      </a:r>
                      <a:endParaRPr lang="zh-TW" altLang="en-US" b="0"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ID.BE-2</a:t>
                      </a:r>
                      <a:endParaRPr lang="zh-TW" altLang="en-US" dirty="0"/>
                    </a:p>
                  </a:txBody>
                  <a:tcPr/>
                </a:tc>
                <a:tc>
                  <a:txBody>
                    <a:bodyPr/>
                    <a:lstStyle/>
                    <a:p>
                      <a:r>
                        <a:rPr lang="en-US" altLang="zh-TW" b="0" dirty="0">
                          <a:solidFill>
                            <a:schemeClr val="tx1"/>
                          </a:solidFill>
                          <a:effectLst/>
                        </a:rPr>
                        <a:t>The organization’s </a:t>
                      </a:r>
                      <a:r>
                        <a:rPr lang="en-US" altLang="zh-TW" b="1" dirty="0">
                          <a:solidFill>
                            <a:srgbClr val="FF0000"/>
                          </a:solidFill>
                          <a:effectLst>
                            <a:outerShdw blurRad="38100" dist="38100" dir="2700000" algn="tl">
                              <a:srgbClr val="000000">
                                <a:alpha val="43137"/>
                              </a:srgbClr>
                            </a:outerShdw>
                          </a:effectLst>
                        </a:rPr>
                        <a:t>place in critical infrastructure and its industry sector </a:t>
                      </a:r>
                      <a:r>
                        <a:rPr lang="en-US" altLang="zh-TW" b="0" dirty="0">
                          <a:solidFill>
                            <a:schemeClr val="tx1"/>
                          </a:solidFill>
                          <a:effectLst/>
                        </a:rPr>
                        <a:t>is identified and communicated</a:t>
                      </a:r>
                      <a:endParaRPr lang="zh-TW" altLang="en-US" b="0" dirty="0">
                        <a:solidFill>
                          <a:schemeClr val="tx1"/>
                        </a:solidFill>
                        <a:effectLst/>
                      </a:endParaRPr>
                    </a:p>
                  </a:txBody>
                  <a:tcPr/>
                </a:tc>
                <a:extLst>
                  <a:ext uri="{0D108BD9-81ED-4DB2-BD59-A6C34878D82A}">
                    <a16:rowId xmlns:a16="http://schemas.microsoft.com/office/drawing/2014/main" val="10002"/>
                  </a:ext>
                </a:extLst>
              </a:tr>
              <a:tr h="370840">
                <a:tc>
                  <a:txBody>
                    <a:bodyPr/>
                    <a:lstStyle/>
                    <a:p>
                      <a:r>
                        <a:rPr lang="en-US" altLang="zh-TW" dirty="0"/>
                        <a:t>ID.BE-3</a:t>
                      </a:r>
                      <a:endParaRPr lang="zh-TW" altLang="en-US" dirty="0"/>
                    </a:p>
                  </a:txBody>
                  <a:tcPr/>
                </a:tc>
                <a:tc>
                  <a:txBody>
                    <a:bodyPr/>
                    <a:lstStyle/>
                    <a:p>
                      <a:r>
                        <a:rPr lang="en-US" altLang="zh-TW" dirty="0"/>
                        <a:t>Priorities for organizational </a:t>
                      </a:r>
                      <a:r>
                        <a:rPr lang="en-US" altLang="zh-TW" b="1" dirty="0">
                          <a:solidFill>
                            <a:srgbClr val="FF0000"/>
                          </a:solidFill>
                          <a:effectLst>
                            <a:outerShdw blurRad="38100" dist="38100" dir="2700000" algn="tl">
                              <a:srgbClr val="000000">
                                <a:alpha val="43137"/>
                              </a:srgbClr>
                            </a:outerShdw>
                          </a:effectLst>
                        </a:rPr>
                        <a:t>mission, objectives, and activities </a:t>
                      </a:r>
                      <a:r>
                        <a:rPr lang="en-US" altLang="zh-TW" dirty="0"/>
                        <a:t>are established and communicated</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ID.BE-4</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Dependencies and critical functions </a:t>
                      </a:r>
                      <a:r>
                        <a:rPr lang="en-US" altLang="zh-TW" dirty="0"/>
                        <a:t>for delivery of critical services are established</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ID.BE-5</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Resilience requirements </a:t>
                      </a:r>
                      <a:r>
                        <a:rPr lang="en-US" altLang="zh-TW" dirty="0"/>
                        <a:t>to support delivery of critical services are established for all operating states (e.g. under duress/attack, during recovery, normal operations)</a:t>
                      </a:r>
                      <a:endParaRPr lang="zh-TW" altLang="en-US" dirty="0"/>
                    </a:p>
                  </a:txBody>
                  <a:tcPr/>
                </a:tc>
                <a:extLst>
                  <a:ext uri="{0D108BD9-81ED-4DB2-BD59-A6C34878D82A}">
                    <a16:rowId xmlns:a16="http://schemas.microsoft.com/office/drawing/2014/main" val="2502379286"/>
                  </a:ext>
                </a:extLst>
              </a:tr>
            </a:tbl>
          </a:graphicData>
        </a:graphic>
      </p:graphicFrame>
    </p:spTree>
    <p:extLst>
      <p:ext uri="{BB962C8B-B14F-4D97-AF65-F5344CB8AC3E}">
        <p14:creationId xmlns:p14="http://schemas.microsoft.com/office/powerpoint/2010/main" val="301566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Governance (ID.GV)</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989454366"/>
              </p:ext>
            </p:extLst>
          </p:nvPr>
        </p:nvGraphicFramePr>
        <p:xfrm>
          <a:off x="477348" y="2100580"/>
          <a:ext cx="8189304" cy="2387600"/>
        </p:xfrm>
        <a:graphic>
          <a:graphicData uri="http://schemas.openxmlformats.org/drawingml/2006/table">
            <a:tbl>
              <a:tblPr firstRow="1" bandRow="1">
                <a:tableStyleId>{5C22544A-7EE6-4342-B048-85BDC9FD1C3A}</a:tableStyleId>
              </a:tblPr>
              <a:tblGrid>
                <a:gridCol w="1070316">
                  <a:extLst>
                    <a:ext uri="{9D8B030D-6E8A-4147-A177-3AD203B41FA5}">
                      <a16:colId xmlns:a16="http://schemas.microsoft.com/office/drawing/2014/main" val="20000"/>
                    </a:ext>
                  </a:extLst>
                </a:gridCol>
                <a:gridCol w="7118988">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218832">
                <a:tc>
                  <a:txBody>
                    <a:bodyPr/>
                    <a:lstStyle/>
                    <a:p>
                      <a:r>
                        <a:rPr lang="en-US" altLang="zh-TW" dirty="0"/>
                        <a:t>ID.GV-1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Organizational </a:t>
                      </a:r>
                      <a:r>
                        <a:rPr lang="en-US" altLang="zh-TW" b="1" dirty="0">
                          <a:solidFill>
                            <a:srgbClr val="FF0000"/>
                          </a:solidFill>
                          <a:effectLst>
                            <a:outerShdw blurRad="38100" dist="38100" dir="2700000" algn="tl">
                              <a:srgbClr val="000000">
                                <a:alpha val="43137"/>
                              </a:srgbClr>
                            </a:outerShdw>
                          </a:effectLst>
                        </a:rPr>
                        <a:t>cybersecurity policy </a:t>
                      </a:r>
                      <a:r>
                        <a:rPr lang="en-US" altLang="zh-TW" dirty="0"/>
                        <a:t>is established and communicated</a:t>
                      </a:r>
                      <a:endParaRPr lang="zh-TW" altLang="en-US" b="0"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ID.GV-2</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Cybersecurity roles </a:t>
                      </a:r>
                      <a:r>
                        <a:rPr lang="en-US" altLang="zh-TW" b="0" dirty="0">
                          <a:solidFill>
                            <a:schemeClr val="tx1"/>
                          </a:solidFill>
                          <a:effectLst/>
                        </a:rPr>
                        <a:t>and </a:t>
                      </a:r>
                      <a:r>
                        <a:rPr lang="en-US" altLang="zh-TW" b="1" dirty="0">
                          <a:solidFill>
                            <a:srgbClr val="FF0000"/>
                          </a:solidFill>
                          <a:effectLst>
                            <a:outerShdw blurRad="38100" dist="38100" dir="2700000" algn="tl">
                              <a:srgbClr val="000000">
                                <a:alpha val="43137"/>
                              </a:srgbClr>
                            </a:outerShdw>
                          </a:effectLst>
                        </a:rPr>
                        <a:t>responsibilities </a:t>
                      </a:r>
                      <a:r>
                        <a:rPr lang="en-US" altLang="zh-TW" b="0" dirty="0">
                          <a:solidFill>
                            <a:schemeClr val="tx1"/>
                          </a:solidFill>
                          <a:effectLst/>
                        </a:rPr>
                        <a:t>are coordinated and aligned with internal roles and external partners</a:t>
                      </a:r>
                      <a:endParaRPr lang="zh-TW" altLang="en-US" b="0" dirty="0">
                        <a:solidFill>
                          <a:schemeClr val="tx1"/>
                        </a:solidFill>
                        <a:effectLst/>
                      </a:endParaRPr>
                    </a:p>
                  </a:txBody>
                  <a:tcPr/>
                </a:tc>
                <a:extLst>
                  <a:ext uri="{0D108BD9-81ED-4DB2-BD59-A6C34878D82A}">
                    <a16:rowId xmlns:a16="http://schemas.microsoft.com/office/drawing/2014/main" val="10002"/>
                  </a:ext>
                </a:extLst>
              </a:tr>
              <a:tr h="370840">
                <a:tc>
                  <a:txBody>
                    <a:bodyPr/>
                    <a:lstStyle/>
                    <a:p>
                      <a:r>
                        <a:rPr lang="en-US" altLang="zh-TW" dirty="0"/>
                        <a:t>ID.GV-3</a:t>
                      </a:r>
                      <a:endParaRPr lang="zh-TW" altLang="en-US" dirty="0"/>
                    </a:p>
                  </a:txBody>
                  <a:tcPr/>
                </a:tc>
                <a:tc>
                  <a:txBody>
                    <a:bodyPr/>
                    <a:lstStyle/>
                    <a:p>
                      <a:r>
                        <a:rPr lang="en-US" altLang="zh-TW" dirty="0"/>
                        <a:t>Legal and regulatory requirements regarding </a:t>
                      </a:r>
                      <a:r>
                        <a:rPr lang="en-US" altLang="zh-TW" b="1" dirty="0">
                          <a:solidFill>
                            <a:srgbClr val="FF0000"/>
                          </a:solidFill>
                          <a:effectLst>
                            <a:outerShdw blurRad="38100" dist="38100" dir="2700000" algn="tl">
                              <a:srgbClr val="000000">
                                <a:alpha val="43137"/>
                              </a:srgbClr>
                            </a:outerShdw>
                          </a:effectLst>
                        </a:rPr>
                        <a:t>cybersecurity,</a:t>
                      </a:r>
                      <a:r>
                        <a:rPr lang="en-US" altLang="zh-TW" dirty="0"/>
                        <a:t> including </a:t>
                      </a:r>
                      <a:r>
                        <a:rPr lang="en-US" altLang="zh-TW" b="1" dirty="0">
                          <a:solidFill>
                            <a:srgbClr val="FF0000"/>
                          </a:solidFill>
                          <a:effectLst>
                            <a:outerShdw blurRad="38100" dist="38100" dir="2700000" algn="tl">
                              <a:srgbClr val="000000">
                                <a:alpha val="43137"/>
                              </a:srgbClr>
                            </a:outerShdw>
                          </a:effectLst>
                        </a:rPr>
                        <a:t>privacy and civil liberties obligations</a:t>
                      </a:r>
                      <a:r>
                        <a:rPr lang="en-US" altLang="zh-TW" dirty="0"/>
                        <a:t>, are understood and managed</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ID.GV-4</a:t>
                      </a:r>
                      <a:endParaRPr lang="zh-TW" altLang="en-US" dirty="0"/>
                    </a:p>
                  </a:txBody>
                  <a:tcPr/>
                </a:tc>
                <a:tc>
                  <a:txBody>
                    <a:bodyPr/>
                    <a:lstStyle/>
                    <a:p>
                      <a:r>
                        <a:rPr lang="en-US" altLang="zh-TW" b="0" dirty="0">
                          <a:solidFill>
                            <a:schemeClr val="tx1"/>
                          </a:solidFill>
                          <a:effectLst/>
                        </a:rPr>
                        <a:t>Governance and risk management processes address </a:t>
                      </a:r>
                      <a:r>
                        <a:rPr lang="en-US" altLang="zh-TW" b="1" dirty="0">
                          <a:solidFill>
                            <a:srgbClr val="FF0000"/>
                          </a:solidFill>
                          <a:effectLst>
                            <a:outerShdw blurRad="38100" dist="38100" dir="2700000" algn="tl">
                              <a:srgbClr val="000000">
                                <a:alpha val="43137"/>
                              </a:srgbClr>
                            </a:outerShdw>
                          </a:effectLst>
                        </a:rPr>
                        <a:t>cybersecurity risks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3106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Risk Management Strategy (ID.RM)</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262710790"/>
              </p:ext>
            </p:extLst>
          </p:nvPr>
        </p:nvGraphicFramePr>
        <p:xfrm>
          <a:off x="427456" y="2420620"/>
          <a:ext cx="8374051" cy="2021840"/>
        </p:xfrm>
        <a:graphic>
          <a:graphicData uri="http://schemas.openxmlformats.org/drawingml/2006/table">
            <a:tbl>
              <a:tblPr firstRow="1" bandRow="1">
                <a:tableStyleId>{5C22544A-7EE6-4342-B048-85BDC9FD1C3A}</a:tableStyleId>
              </a:tblPr>
              <a:tblGrid>
                <a:gridCol w="1075309">
                  <a:extLst>
                    <a:ext uri="{9D8B030D-6E8A-4147-A177-3AD203B41FA5}">
                      <a16:colId xmlns:a16="http://schemas.microsoft.com/office/drawing/2014/main" val="20000"/>
                    </a:ext>
                  </a:extLst>
                </a:gridCol>
                <a:gridCol w="7298742">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0"/>
                  </a:ext>
                </a:extLst>
              </a:tr>
              <a:tr h="218832">
                <a:tc>
                  <a:txBody>
                    <a:bodyPr/>
                    <a:lstStyle/>
                    <a:p>
                      <a:r>
                        <a:rPr lang="en-US" altLang="zh-TW" dirty="0"/>
                        <a:t>ID.RM-1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 Risk management processes are </a:t>
                      </a:r>
                      <a:r>
                        <a:rPr lang="en-US" altLang="zh-TW" b="1" dirty="0">
                          <a:solidFill>
                            <a:srgbClr val="FF0000"/>
                          </a:solidFill>
                          <a:effectLst>
                            <a:outerShdw blurRad="38100" dist="38100" dir="2700000" algn="tl">
                              <a:srgbClr val="000000">
                                <a:alpha val="43137"/>
                              </a:srgbClr>
                            </a:outerShdw>
                          </a:effectLst>
                        </a:rPr>
                        <a:t>established, managed, and agreed </a:t>
                      </a:r>
                      <a:r>
                        <a:rPr lang="en-US" altLang="zh-TW" dirty="0"/>
                        <a:t>to by organizational stakeholders</a:t>
                      </a:r>
                      <a:endParaRPr lang="zh-TW" altLang="en-US" b="0"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ID.RM-2</a:t>
                      </a:r>
                      <a:endParaRPr lang="zh-TW" altLang="en-US" dirty="0"/>
                    </a:p>
                  </a:txBody>
                  <a:tcPr/>
                </a:tc>
                <a:tc>
                  <a:txBody>
                    <a:bodyPr/>
                    <a:lstStyle/>
                    <a:p>
                      <a:r>
                        <a:rPr lang="en-US" altLang="zh-TW" b="0" dirty="0">
                          <a:solidFill>
                            <a:schemeClr val="tx1"/>
                          </a:solidFill>
                          <a:effectLst/>
                        </a:rPr>
                        <a:t>Organizational </a:t>
                      </a:r>
                      <a:r>
                        <a:rPr lang="en-US" altLang="zh-TW" b="1" dirty="0">
                          <a:solidFill>
                            <a:srgbClr val="FF0000"/>
                          </a:solidFill>
                          <a:effectLst>
                            <a:outerShdw blurRad="38100" dist="38100" dir="2700000" algn="tl">
                              <a:srgbClr val="000000">
                                <a:alpha val="43137"/>
                              </a:srgbClr>
                            </a:outerShdw>
                          </a:effectLst>
                        </a:rPr>
                        <a:t>risk tolerance is determined and clearly expressed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ID.RM-3</a:t>
                      </a:r>
                      <a:endParaRPr lang="zh-TW" altLang="en-US" dirty="0"/>
                    </a:p>
                  </a:txBody>
                  <a:tcPr/>
                </a:tc>
                <a:tc>
                  <a:txBody>
                    <a:bodyPr/>
                    <a:lstStyle/>
                    <a:p>
                      <a:r>
                        <a:rPr lang="en-US" altLang="zh-TW" dirty="0"/>
                        <a:t>The organization’s determination of risk tolerance is informed by its role in critical </a:t>
                      </a:r>
                      <a:r>
                        <a:rPr lang="en-US" altLang="zh-TW" b="1" dirty="0">
                          <a:solidFill>
                            <a:srgbClr val="FF0000"/>
                          </a:solidFill>
                          <a:effectLst>
                            <a:outerShdw blurRad="38100" dist="38100" dir="2700000" algn="tl">
                              <a:srgbClr val="000000">
                                <a:alpha val="43137"/>
                              </a:srgbClr>
                            </a:outerShdw>
                          </a:effectLst>
                        </a:rPr>
                        <a:t>infrastructure and</a:t>
                      </a:r>
                      <a:r>
                        <a:rPr lang="zh-TW" altLang="en-US" b="1" dirty="0">
                          <a:solidFill>
                            <a:srgbClr val="FF0000"/>
                          </a:solidFill>
                          <a:effectLst>
                            <a:outerShdw blurRad="38100" dist="38100" dir="2700000" algn="tl">
                              <a:srgbClr val="000000">
                                <a:alpha val="43137"/>
                              </a:srgbClr>
                            </a:outerShdw>
                          </a:effectLst>
                        </a:rPr>
                        <a:t> </a:t>
                      </a:r>
                      <a:r>
                        <a:rPr lang="en-US" altLang="zh-TW" b="1" dirty="0">
                          <a:solidFill>
                            <a:srgbClr val="FF0000"/>
                          </a:solidFill>
                          <a:effectLst>
                            <a:outerShdw blurRad="38100" dist="38100" dir="2700000" algn="tl">
                              <a:srgbClr val="000000">
                                <a:alpha val="43137"/>
                              </a:srgbClr>
                            </a:outerShdw>
                          </a:effectLst>
                        </a:rPr>
                        <a:t>sector specific risk analysis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2505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a:xfrm>
            <a:off x="1043608" y="1556792"/>
            <a:ext cx="6840760" cy="4525963"/>
          </a:xfrm>
        </p:spPr>
        <p:txBody>
          <a:bodyPr/>
          <a:lstStyle/>
          <a:p>
            <a:r>
              <a:rPr lang="en-US" altLang="zh-TW" b="1" dirty="0">
                <a:effectLst>
                  <a:outerShdw blurRad="38100" dist="38100" dir="2700000" algn="tl">
                    <a:srgbClr val="000000">
                      <a:alpha val="43137"/>
                    </a:srgbClr>
                  </a:outerShdw>
                </a:effectLst>
              </a:rPr>
              <a:t>Cybersecurity threats</a:t>
            </a:r>
          </a:p>
          <a:p>
            <a:r>
              <a:rPr lang="en-US" altLang="zh-TW" b="1" dirty="0">
                <a:effectLst>
                  <a:outerShdw blurRad="38100" dist="38100" dir="2700000" algn="tl">
                    <a:srgbClr val="000000">
                      <a:alpha val="43137"/>
                    </a:srgbClr>
                  </a:outerShdw>
                </a:effectLst>
              </a:rPr>
              <a:t>NIST</a:t>
            </a:r>
          </a:p>
          <a:p>
            <a:r>
              <a:rPr lang="en-US" altLang="zh-TW" b="1" dirty="0">
                <a:effectLst>
                  <a:outerShdw blurRad="38100" dist="38100" dir="2700000" algn="tl">
                    <a:srgbClr val="000000">
                      <a:alpha val="43137"/>
                    </a:srgbClr>
                  </a:outerShdw>
                </a:effectLst>
              </a:rPr>
              <a:t>CSF</a:t>
            </a:r>
          </a:p>
          <a:p>
            <a:r>
              <a:rPr lang="en-US" altLang="zh-TW" b="1" dirty="0">
                <a:effectLst>
                  <a:outerShdw blurRad="38100" dist="38100" dir="2700000" algn="tl">
                    <a:srgbClr val="000000">
                      <a:alpha val="43137"/>
                    </a:srgbClr>
                  </a:outerShdw>
                </a:effectLst>
              </a:rPr>
              <a:t>Framework</a:t>
            </a:r>
          </a:p>
          <a:p>
            <a:r>
              <a:rPr lang="en-US" altLang="zh-TW" b="1" dirty="0">
                <a:effectLst>
                  <a:outerShdw blurRad="38100" dist="38100" dir="2700000" algn="tl">
                    <a:srgbClr val="000000">
                      <a:alpha val="43137"/>
                    </a:srgbClr>
                  </a:outerShdw>
                </a:effectLst>
              </a:rPr>
              <a:t>Benefits </a:t>
            </a:r>
            <a:r>
              <a:rPr lang="zh-TW" altLang="en-US" b="1" dirty="0">
                <a:effectLst>
                  <a:outerShdw blurRad="38100" dist="38100" dir="2700000" algn="tl">
                    <a:srgbClr val="000000">
                      <a:alpha val="43137"/>
                    </a:srgbClr>
                  </a:outerShdw>
                </a:effectLst>
              </a:rPr>
              <a:t>用處</a:t>
            </a:r>
            <a:endParaRPr lang="en-US" altLang="zh-TW" b="1" dirty="0">
              <a:effectLst>
                <a:outerShdw blurRad="38100" dist="38100" dir="2700000" algn="tl">
                  <a:srgbClr val="000000">
                    <a:alpha val="43137"/>
                  </a:srgbClr>
                </a:outerShdw>
              </a:effectLst>
            </a:endParaRPr>
          </a:p>
          <a:p>
            <a:endParaRPr lang="zh-TW" altLang="en-US" dirty="0"/>
          </a:p>
        </p:txBody>
      </p:sp>
    </p:spTree>
    <p:extLst>
      <p:ext uri="{BB962C8B-B14F-4D97-AF65-F5344CB8AC3E}">
        <p14:creationId xmlns:p14="http://schemas.microsoft.com/office/powerpoint/2010/main" val="330242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Supply Chain Risk Management (ID.SC)</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970470239"/>
              </p:ext>
            </p:extLst>
          </p:nvPr>
        </p:nvGraphicFramePr>
        <p:xfrm>
          <a:off x="397712" y="1772816"/>
          <a:ext cx="8289088" cy="4394200"/>
        </p:xfrm>
        <a:graphic>
          <a:graphicData uri="http://schemas.openxmlformats.org/drawingml/2006/table">
            <a:tbl>
              <a:tblPr firstRow="1" bandRow="1">
                <a:tableStyleId>{5C22544A-7EE6-4342-B048-85BDC9FD1C3A}</a:tableStyleId>
              </a:tblPr>
              <a:tblGrid>
                <a:gridCol w="1149952">
                  <a:extLst>
                    <a:ext uri="{9D8B030D-6E8A-4147-A177-3AD203B41FA5}">
                      <a16:colId xmlns:a16="http://schemas.microsoft.com/office/drawing/2014/main" val="20000"/>
                    </a:ext>
                  </a:extLst>
                </a:gridCol>
                <a:gridCol w="7139136">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218832">
                <a:tc>
                  <a:txBody>
                    <a:bodyPr/>
                    <a:lstStyle/>
                    <a:p>
                      <a:r>
                        <a:rPr lang="en-US" altLang="zh-TW" dirty="0"/>
                        <a:t>ID.SC-1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 Cyber supply chain risk management processes are </a:t>
                      </a:r>
                      <a:r>
                        <a:rPr lang="en-US" altLang="zh-TW" b="1" dirty="0">
                          <a:solidFill>
                            <a:srgbClr val="FF0000"/>
                          </a:solidFill>
                          <a:effectLst>
                            <a:outerShdw blurRad="38100" dist="38100" dir="2700000" algn="tl">
                              <a:srgbClr val="000000">
                                <a:alpha val="43137"/>
                              </a:srgbClr>
                            </a:outerShdw>
                          </a:effectLst>
                        </a:rPr>
                        <a:t>identified, established, assessed, managed, and agreed </a:t>
                      </a:r>
                      <a:r>
                        <a:rPr lang="en-US" altLang="zh-TW" dirty="0"/>
                        <a:t>to by organizational stakeholders</a:t>
                      </a:r>
                      <a:endParaRPr lang="zh-TW" altLang="en-US" b="0"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ID.SC-2</a:t>
                      </a:r>
                      <a:endParaRPr lang="zh-TW" altLang="en-US" dirty="0"/>
                    </a:p>
                  </a:txBody>
                  <a:tcPr/>
                </a:tc>
                <a:tc>
                  <a:txBody>
                    <a:bodyPr/>
                    <a:lstStyle/>
                    <a:p>
                      <a:r>
                        <a:rPr lang="en-US" altLang="zh-TW" b="0" dirty="0">
                          <a:solidFill>
                            <a:schemeClr val="tx1"/>
                          </a:solidFill>
                          <a:effectLst/>
                        </a:rPr>
                        <a:t>Suppliers and third party partners </a:t>
                      </a:r>
                      <a:r>
                        <a:rPr lang="en-US" altLang="zh-TW" b="1" dirty="0">
                          <a:solidFill>
                            <a:srgbClr val="FF0000"/>
                          </a:solidFill>
                          <a:effectLst>
                            <a:outerShdw blurRad="38100" dist="38100" dir="2700000" algn="tl">
                              <a:srgbClr val="000000">
                                <a:alpha val="43137"/>
                              </a:srgbClr>
                            </a:outerShdw>
                          </a:effectLst>
                        </a:rPr>
                        <a:t>of information systems, components, and services are identified, prioritized, and assessed using a cyber supply chain risk assessment process </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ID.SC-3</a:t>
                      </a:r>
                      <a:endParaRPr lang="zh-TW" altLang="en-US" dirty="0"/>
                    </a:p>
                  </a:txBody>
                  <a:tcPr/>
                </a:tc>
                <a:tc>
                  <a:txBody>
                    <a:bodyPr/>
                    <a:lstStyle/>
                    <a:p>
                      <a:pPr algn="l"/>
                      <a:r>
                        <a:rPr lang="en-US" altLang="zh-TW" dirty="0"/>
                        <a:t>Contracts with suppliers and third-party partners are used to implement appropriate measures designed to meet the objectives of an organization’s </a:t>
                      </a:r>
                      <a:r>
                        <a:rPr lang="en-US" altLang="zh-TW" b="1" dirty="0">
                          <a:solidFill>
                            <a:srgbClr val="FF0000"/>
                          </a:solidFill>
                          <a:effectLst>
                            <a:outerShdw blurRad="38100" dist="38100" dir="2700000" algn="tl">
                              <a:srgbClr val="000000">
                                <a:alpha val="43137"/>
                              </a:srgbClr>
                            </a:outerShdw>
                          </a:effectLst>
                        </a:rPr>
                        <a:t>cybersecurity program and Cyber Supply Chain Risk Management Plan</a:t>
                      </a:r>
                      <a:r>
                        <a:rPr lang="en-US" altLang="zh-TW" dirty="0"/>
                        <a:t>.</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3"/>
                  </a:ext>
                </a:extLst>
              </a:tr>
              <a:tr h="370840">
                <a:tc>
                  <a:txBody>
                    <a:bodyPr/>
                    <a:lstStyle/>
                    <a:p>
                      <a:r>
                        <a:rPr lang="en-US" altLang="zh-TW" dirty="0"/>
                        <a:t>ID.SC-4</a:t>
                      </a:r>
                      <a:endParaRPr lang="zh-TW" altLang="en-US" dirty="0"/>
                    </a:p>
                  </a:txBody>
                  <a:tcPr/>
                </a:tc>
                <a:tc>
                  <a:txBody>
                    <a:bodyPr/>
                    <a:lstStyle/>
                    <a:p>
                      <a:r>
                        <a:rPr lang="en-US" altLang="zh-TW" b="0" dirty="0">
                          <a:solidFill>
                            <a:schemeClr val="tx1"/>
                          </a:solidFill>
                          <a:effectLst/>
                        </a:rPr>
                        <a:t>Suppliers and third-party partners </a:t>
                      </a:r>
                      <a:r>
                        <a:rPr lang="en-US" altLang="zh-TW" b="1" dirty="0">
                          <a:solidFill>
                            <a:srgbClr val="FF0000"/>
                          </a:solidFill>
                          <a:effectLst>
                            <a:outerShdw blurRad="38100" dist="38100" dir="2700000" algn="tl">
                              <a:srgbClr val="000000">
                                <a:alpha val="43137"/>
                              </a:srgbClr>
                            </a:outerShdw>
                          </a:effectLst>
                        </a:rPr>
                        <a:t>are routinely assessed using audits, test results, or other forms of evaluations</a:t>
                      </a:r>
                      <a:r>
                        <a:rPr lang="en-US" altLang="zh-TW" b="0" dirty="0">
                          <a:solidFill>
                            <a:schemeClr val="tx1"/>
                          </a:solidFill>
                          <a:effectLst/>
                        </a:rPr>
                        <a:t> to confirm they are meeting their contractual obligations.</a:t>
                      </a:r>
                      <a:endParaRPr lang="zh-TW" altLang="en-US" b="0" dirty="0">
                        <a:solidFill>
                          <a:schemeClr val="tx1"/>
                        </a:solidFill>
                        <a:effectLst/>
                      </a:endParaRPr>
                    </a:p>
                  </a:txBody>
                  <a:tcPr/>
                </a:tc>
                <a:extLst>
                  <a:ext uri="{0D108BD9-81ED-4DB2-BD59-A6C34878D82A}">
                    <a16:rowId xmlns:a16="http://schemas.microsoft.com/office/drawing/2014/main" val="3269985464"/>
                  </a:ext>
                </a:extLst>
              </a:tr>
              <a:tr h="370840">
                <a:tc>
                  <a:txBody>
                    <a:bodyPr/>
                    <a:lstStyle/>
                    <a:p>
                      <a:r>
                        <a:rPr lang="en-US" altLang="zh-TW" dirty="0"/>
                        <a:t>ID.SC-5</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Response and recovery planning and testing are conducted </a:t>
                      </a:r>
                      <a:r>
                        <a:rPr lang="en-US" altLang="zh-TW" b="0" dirty="0">
                          <a:solidFill>
                            <a:schemeClr val="tx1"/>
                          </a:solidFill>
                          <a:effectLst/>
                        </a:rPr>
                        <a:t>with suppliers and third-party providers</a:t>
                      </a:r>
                      <a:endParaRPr lang="zh-TW" altLang="en-US" b="0" dirty="0">
                        <a:solidFill>
                          <a:schemeClr val="tx1"/>
                        </a:solidFill>
                        <a:effectLst/>
                      </a:endParaRPr>
                    </a:p>
                  </a:txBody>
                  <a:tcPr/>
                </a:tc>
                <a:extLst>
                  <a:ext uri="{0D108BD9-81ED-4DB2-BD59-A6C34878D82A}">
                    <a16:rowId xmlns:a16="http://schemas.microsoft.com/office/drawing/2014/main" val="3170874064"/>
                  </a:ext>
                </a:extLst>
              </a:tr>
            </a:tbl>
          </a:graphicData>
        </a:graphic>
      </p:graphicFrame>
    </p:spTree>
    <p:extLst>
      <p:ext uri="{BB962C8B-B14F-4D97-AF65-F5344CB8AC3E}">
        <p14:creationId xmlns:p14="http://schemas.microsoft.com/office/powerpoint/2010/main" val="112908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39537185"/>
              </p:ext>
            </p:extLst>
          </p:nvPr>
        </p:nvGraphicFramePr>
        <p:xfrm>
          <a:off x="323528" y="1383248"/>
          <a:ext cx="8568952" cy="4638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PR.AC</a:t>
                      </a:r>
                      <a:endParaRPr lang="zh-TW" altLang="en-US" dirty="0"/>
                    </a:p>
                  </a:txBody>
                  <a:tcPr/>
                </a:tc>
                <a:tc>
                  <a:txBody>
                    <a:bodyPr/>
                    <a:lstStyle/>
                    <a:p>
                      <a:r>
                        <a:rPr lang="en-US" altLang="zh-TW" sz="1600" dirty="0"/>
                        <a:t>Identity Management, Authentication and Access Control (PR.AC): </a:t>
                      </a:r>
                    </a:p>
                    <a:p>
                      <a:r>
                        <a:rPr lang="en-US" altLang="zh-TW" sz="1600" dirty="0"/>
                        <a:t>Access </a:t>
                      </a:r>
                      <a:r>
                        <a:rPr lang="en-US" altLang="zh-TW" sz="1600" b="1" dirty="0">
                          <a:solidFill>
                            <a:srgbClr val="FF0000"/>
                          </a:solidFill>
                          <a:effectLst>
                            <a:outerShdw blurRad="38100" dist="38100" dir="2700000" algn="tl">
                              <a:srgbClr val="000000">
                                <a:alpha val="43137"/>
                              </a:srgbClr>
                            </a:outerShdw>
                          </a:effectLst>
                        </a:rPr>
                        <a:t>to physical and logical assets and associated facilities</a:t>
                      </a:r>
                      <a:r>
                        <a:rPr lang="en-US" altLang="zh-TW" sz="1600" dirty="0"/>
                        <a:t> is limited to authorized users, processes, and devices, and </a:t>
                      </a:r>
                      <a:r>
                        <a:rPr lang="en-US" altLang="zh-TW" sz="1600" b="1" dirty="0">
                          <a:solidFill>
                            <a:srgbClr val="00B050"/>
                          </a:solidFill>
                          <a:effectLst>
                            <a:outerShdw blurRad="38100" dist="38100" dir="2700000" algn="tl">
                              <a:srgbClr val="000000">
                                <a:alpha val="43137"/>
                              </a:srgbClr>
                            </a:outerShdw>
                          </a:effectLst>
                        </a:rPr>
                        <a:t>is managed consistent with the assessed risk of unauthorized access to authorized activities and transactions</a:t>
                      </a:r>
                      <a:r>
                        <a:rPr lang="en-US" altLang="zh-TW" sz="1600" dirty="0"/>
                        <a:t>.</a:t>
                      </a:r>
                      <a:endParaRPr lang="zh-TW" altLang="en-US" sz="1600" dirty="0"/>
                    </a:p>
                  </a:txBody>
                  <a:tcPr/>
                </a:tc>
                <a:extLst>
                  <a:ext uri="{0D108BD9-81ED-4DB2-BD59-A6C34878D82A}">
                    <a16:rowId xmlns:a16="http://schemas.microsoft.com/office/drawing/2014/main" val="10001"/>
                  </a:ext>
                </a:extLst>
              </a:tr>
              <a:tr h="370840">
                <a:tc>
                  <a:txBody>
                    <a:bodyPr/>
                    <a:lstStyle/>
                    <a:p>
                      <a:r>
                        <a:rPr lang="en-US" altLang="zh-TW" dirty="0"/>
                        <a:t>PR.AT</a:t>
                      </a:r>
                      <a:endParaRPr lang="zh-TW" altLang="en-US" dirty="0"/>
                    </a:p>
                  </a:txBody>
                  <a:tcPr/>
                </a:tc>
                <a:tc>
                  <a:txBody>
                    <a:bodyPr/>
                    <a:lstStyle/>
                    <a:p>
                      <a:r>
                        <a:rPr lang="en-US" altLang="zh-TW" sz="1600" dirty="0"/>
                        <a:t>Awareness and Training (PR.AT): </a:t>
                      </a:r>
                    </a:p>
                    <a:p>
                      <a:r>
                        <a:rPr lang="en-US" altLang="zh-TW" sz="1600" dirty="0"/>
                        <a:t>The organization’s personnel and partners are </a:t>
                      </a:r>
                      <a:r>
                        <a:rPr lang="en-US" altLang="zh-TW" sz="1600" b="1" dirty="0">
                          <a:solidFill>
                            <a:srgbClr val="00B050"/>
                          </a:solidFill>
                          <a:effectLst>
                            <a:outerShdw blurRad="38100" dist="38100" dir="2700000" algn="tl">
                              <a:srgbClr val="000000">
                                <a:alpha val="43137"/>
                              </a:srgbClr>
                            </a:outerShdw>
                          </a:effectLst>
                        </a:rPr>
                        <a:t>provided cybersecurity awareness education and are trained</a:t>
                      </a:r>
                      <a:r>
                        <a:rPr lang="en-US" altLang="zh-TW" sz="1600" dirty="0"/>
                        <a:t> to perform their cybersecurity-related duties and responsibilities consistent with </a:t>
                      </a:r>
                      <a:r>
                        <a:rPr lang="en-US" altLang="zh-TW" sz="1600" b="1" i="0" u="none" dirty="0">
                          <a:solidFill>
                            <a:srgbClr val="FF0000"/>
                          </a:solidFill>
                          <a:effectLst>
                            <a:outerShdw blurRad="38100" dist="38100" dir="2700000" algn="tl">
                              <a:srgbClr val="000000">
                                <a:alpha val="43137"/>
                              </a:srgbClr>
                            </a:outerShdw>
                          </a:effectLst>
                        </a:rPr>
                        <a:t>related policies, procedures, and agreements.</a:t>
                      </a:r>
                      <a:endParaRPr lang="zh-TW" altLang="en-US" sz="1600" b="1" i="0"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PR.DS</a:t>
                      </a:r>
                      <a:endParaRPr lang="zh-TW" altLang="en-US" dirty="0"/>
                    </a:p>
                  </a:txBody>
                  <a:tcPr/>
                </a:tc>
                <a:tc>
                  <a:txBody>
                    <a:bodyPr/>
                    <a:lstStyle/>
                    <a:p>
                      <a:r>
                        <a:rPr lang="en-US" altLang="zh-TW" sz="1600" dirty="0"/>
                        <a:t>Data Security (PR.DS): </a:t>
                      </a:r>
                    </a:p>
                    <a:p>
                      <a:r>
                        <a:rPr lang="en-US" altLang="zh-TW" sz="1600" b="1" dirty="0">
                          <a:solidFill>
                            <a:srgbClr val="00B050"/>
                          </a:solidFill>
                          <a:effectLst>
                            <a:outerShdw blurRad="38100" dist="38100" dir="2700000" algn="tl">
                              <a:srgbClr val="000000">
                                <a:alpha val="43137"/>
                              </a:srgbClr>
                            </a:outerShdw>
                          </a:effectLst>
                        </a:rPr>
                        <a:t>Information and records (data) are managed consistent with the organization’s risk strategy </a:t>
                      </a:r>
                      <a:r>
                        <a:rPr lang="en-US" altLang="zh-TW" sz="1600" dirty="0"/>
                        <a:t>to protect </a:t>
                      </a:r>
                      <a:r>
                        <a:rPr lang="en-US" altLang="zh-TW" sz="1600" b="1" dirty="0">
                          <a:solidFill>
                            <a:srgbClr val="FF0000"/>
                          </a:solidFill>
                          <a:effectLst>
                            <a:outerShdw blurRad="38100" dist="38100" dir="2700000" algn="tl">
                              <a:srgbClr val="000000">
                                <a:alpha val="43137"/>
                              </a:srgbClr>
                            </a:outerShdw>
                          </a:effectLst>
                        </a:rPr>
                        <a:t>the confidentiality, integrity, and availability</a:t>
                      </a:r>
                      <a:r>
                        <a:rPr lang="zh-TW" altLang="en-US" sz="1600" b="1" dirty="0">
                          <a:solidFill>
                            <a:srgbClr val="FF0000"/>
                          </a:solidFill>
                          <a:effectLst>
                            <a:outerShdw blurRad="38100" dist="38100" dir="2700000" algn="tl">
                              <a:srgbClr val="000000">
                                <a:alpha val="43137"/>
                              </a:srgbClr>
                            </a:outerShdw>
                          </a:effectLst>
                        </a:rPr>
                        <a:t> </a:t>
                      </a:r>
                      <a:r>
                        <a:rPr lang="en-US" altLang="zh-TW" sz="1600" dirty="0"/>
                        <a:t>of</a:t>
                      </a:r>
                      <a:r>
                        <a:rPr lang="zh-TW" altLang="en-US" sz="1600" dirty="0"/>
                        <a:t> </a:t>
                      </a:r>
                      <a:r>
                        <a:rPr lang="en-US" altLang="zh-TW" sz="1600" dirty="0"/>
                        <a:t>information.</a:t>
                      </a:r>
                      <a:endParaRPr lang="zh-TW" altLang="en-US" sz="1600" b="1" dirty="0">
                        <a:solidFill>
                          <a:srgbClr val="00B05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3"/>
                  </a:ext>
                </a:extLst>
              </a:tr>
              <a:tr h="451376">
                <a:tc>
                  <a:txBody>
                    <a:bodyPr/>
                    <a:lstStyle/>
                    <a:p>
                      <a:r>
                        <a:rPr lang="en-US" altLang="zh-TW" dirty="0"/>
                        <a:t>PR.IP</a:t>
                      </a:r>
                      <a:endParaRPr lang="zh-TW" altLang="en-US" dirty="0"/>
                    </a:p>
                  </a:txBody>
                  <a:tcPr/>
                </a:tc>
                <a:tc>
                  <a:txBody>
                    <a:bodyPr/>
                    <a:lstStyle/>
                    <a:p>
                      <a:r>
                        <a:rPr lang="en-US" altLang="zh-TW" sz="1600" b="0" dirty="0">
                          <a:solidFill>
                            <a:schemeClr val="tx1"/>
                          </a:solidFill>
                          <a:effectLst/>
                        </a:rPr>
                        <a:t>Information Protection Processes and Procedures (PR.IP): </a:t>
                      </a:r>
                    </a:p>
                    <a:p>
                      <a:r>
                        <a:rPr lang="en-US" altLang="zh-TW" sz="1600" b="0" dirty="0">
                          <a:solidFill>
                            <a:schemeClr val="tx1"/>
                          </a:solidFill>
                          <a:effectLst/>
                        </a:rPr>
                        <a:t>Security policies (that address </a:t>
                      </a:r>
                      <a:r>
                        <a:rPr lang="en-US" altLang="zh-TW" sz="1600" b="1" dirty="0">
                          <a:solidFill>
                            <a:srgbClr val="FF0000"/>
                          </a:solidFill>
                          <a:effectLst>
                            <a:outerShdw blurRad="38100" dist="38100" dir="2700000" algn="tl">
                              <a:srgbClr val="000000">
                                <a:alpha val="43137"/>
                              </a:srgbClr>
                            </a:outerShdw>
                          </a:effectLst>
                        </a:rPr>
                        <a:t>purpose, scope, roles, responsibilities, management commitment,</a:t>
                      </a:r>
                      <a:r>
                        <a:rPr lang="en-US" altLang="zh-TW" sz="1600" b="0" dirty="0">
                          <a:solidFill>
                            <a:schemeClr val="tx1"/>
                          </a:solidFill>
                          <a:effectLst/>
                        </a:rPr>
                        <a:t> and </a:t>
                      </a:r>
                      <a:r>
                        <a:rPr lang="en-US" altLang="zh-TW" sz="1600" b="1" dirty="0">
                          <a:solidFill>
                            <a:srgbClr val="FF0000"/>
                          </a:solidFill>
                          <a:effectLst>
                            <a:outerShdw blurRad="38100" dist="38100" dir="2700000" algn="tl">
                              <a:srgbClr val="000000">
                                <a:alpha val="43137"/>
                              </a:srgbClr>
                            </a:outerShdw>
                          </a:effectLst>
                        </a:rPr>
                        <a:t>coordination among organizational</a:t>
                      </a:r>
                      <a:r>
                        <a:rPr lang="en-US" altLang="zh-TW" sz="1600" b="0" dirty="0">
                          <a:solidFill>
                            <a:schemeClr val="tx1"/>
                          </a:solidFill>
                          <a:effectLst/>
                        </a:rPr>
                        <a:t> entities), processes, and </a:t>
                      </a:r>
                      <a:r>
                        <a:rPr lang="en-US" altLang="zh-TW" sz="1600" b="1" dirty="0">
                          <a:solidFill>
                            <a:srgbClr val="00B050"/>
                          </a:solidFill>
                          <a:effectLst>
                            <a:outerShdw blurRad="38100" dist="38100" dir="2700000" algn="tl">
                              <a:srgbClr val="000000">
                                <a:alpha val="43137"/>
                              </a:srgbClr>
                            </a:outerShdw>
                          </a:effectLst>
                        </a:rPr>
                        <a:t>procedures are maintained and used to manage protection of information systems and assets</a:t>
                      </a:r>
                      <a:r>
                        <a:rPr lang="en-US" altLang="zh-TW" sz="1600" b="0" dirty="0">
                          <a:solidFill>
                            <a:schemeClr val="tx1"/>
                          </a:solidFill>
                          <a:effectLst/>
                        </a:rPr>
                        <a:t>.</a:t>
                      </a:r>
                      <a:endParaRPr lang="zh-TW" altLang="en-US" sz="1600" b="0" dirty="0">
                        <a:solidFill>
                          <a:schemeClr val="tx1"/>
                        </a:solidFill>
                        <a:effectLst/>
                      </a:endParaRPr>
                    </a:p>
                  </a:txBody>
                  <a:tcPr/>
                </a:tc>
                <a:extLst>
                  <a:ext uri="{0D108BD9-81ED-4DB2-BD59-A6C34878D82A}">
                    <a16:rowId xmlns:a16="http://schemas.microsoft.com/office/drawing/2014/main" val="10004"/>
                  </a:ext>
                </a:extLst>
              </a:tr>
            </a:tbl>
          </a:graphicData>
        </a:graphic>
      </p:graphicFrame>
      <p:sp>
        <p:nvSpPr>
          <p:cNvPr id="3" name="矩形 2"/>
          <p:cNvSpPr/>
          <p:nvPr/>
        </p:nvSpPr>
        <p:spPr>
          <a:xfrm>
            <a:off x="683568" y="116632"/>
            <a:ext cx="2592288" cy="707886"/>
          </a:xfrm>
          <a:prstGeom prst="rect">
            <a:avLst/>
          </a:prstGeom>
        </p:spPr>
        <p:txBody>
          <a:bodyPr wrap="square">
            <a:spAutoFit/>
          </a:bodyPr>
          <a:lstStyle/>
          <a:p>
            <a:pPr lvl="0">
              <a:defRPr/>
            </a:pPr>
            <a:r>
              <a:rPr lang="en-US" altLang="zh-TW" sz="4000" dirty="0">
                <a:solidFill>
                  <a:prstClr val="black"/>
                </a:solidFill>
              </a:rPr>
              <a:t>2</a:t>
            </a:r>
            <a:r>
              <a:rPr lang="zh-TW" altLang="en-US" sz="4000" dirty="0">
                <a:solidFill>
                  <a:prstClr val="black"/>
                </a:solidFill>
              </a:rPr>
              <a:t> </a:t>
            </a:r>
            <a:r>
              <a:rPr lang="en-US" altLang="zh-TW" sz="4000" dirty="0">
                <a:solidFill>
                  <a:prstClr val="black"/>
                </a:solidFill>
              </a:rPr>
              <a:t>PROTECT</a:t>
            </a:r>
            <a:endParaRPr lang="zh-TW" altLang="en-US" sz="40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813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3FF9330-FE46-4765-A6A2-9860B60FAF9D}"/>
              </a:ext>
            </a:extLst>
          </p:cNvPr>
          <p:cNvGraphicFramePr>
            <a:graphicFrameLocks noGrp="1"/>
          </p:cNvGraphicFramePr>
          <p:nvPr>
            <p:extLst>
              <p:ext uri="{D42A27DB-BD31-4B8C-83A1-F6EECF244321}">
                <p14:modId xmlns:p14="http://schemas.microsoft.com/office/powerpoint/2010/main" val="347148727"/>
              </p:ext>
            </p:extLst>
          </p:nvPr>
        </p:nvGraphicFramePr>
        <p:xfrm>
          <a:off x="539552" y="1917700"/>
          <a:ext cx="8172908" cy="247396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7020780">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pPr algn="l"/>
                      <a:endParaRPr lang="zh-TW" altLang="en-US" dirty="0"/>
                    </a:p>
                  </a:txBody>
                  <a:tcPr anchor="ctr"/>
                </a:tc>
                <a:extLst>
                  <a:ext uri="{0D108BD9-81ED-4DB2-BD59-A6C34878D82A}">
                    <a16:rowId xmlns:a16="http://schemas.microsoft.com/office/drawing/2014/main" val="10000"/>
                  </a:ext>
                </a:extLst>
              </a:tr>
              <a:tr h="370840">
                <a:tc>
                  <a:txBody>
                    <a:bodyPr/>
                    <a:lstStyle/>
                    <a:p>
                      <a:r>
                        <a:rPr lang="en-US" altLang="zh-TW" dirty="0"/>
                        <a:t>PR.MA</a:t>
                      </a:r>
                      <a:endParaRPr lang="zh-TW" altLang="en-US" dirty="0"/>
                    </a:p>
                  </a:txBody>
                  <a:tcPr/>
                </a:tc>
                <a:tc>
                  <a:txBody>
                    <a:bodyPr/>
                    <a:lstStyle/>
                    <a:p>
                      <a:pPr algn="l"/>
                      <a:r>
                        <a:rPr lang="en-US" altLang="zh-TW" dirty="0"/>
                        <a:t>Maintenance (PR.MA): </a:t>
                      </a:r>
                    </a:p>
                    <a:p>
                      <a:pPr algn="l"/>
                      <a:r>
                        <a:rPr lang="en-US" altLang="zh-TW" dirty="0"/>
                        <a:t>Maintenance and repairs of </a:t>
                      </a:r>
                      <a:r>
                        <a:rPr lang="en-US" altLang="zh-TW" b="1" dirty="0">
                          <a:solidFill>
                            <a:srgbClr val="FF0000"/>
                          </a:solidFill>
                          <a:effectLst>
                            <a:outerShdw blurRad="38100" dist="38100" dir="2700000" algn="tl">
                              <a:srgbClr val="000000">
                                <a:alpha val="43137"/>
                              </a:srgbClr>
                            </a:outerShdw>
                          </a:effectLst>
                        </a:rPr>
                        <a:t>industrial control </a:t>
                      </a:r>
                      <a:r>
                        <a:rPr lang="en-US" altLang="zh-TW" dirty="0"/>
                        <a:t>and </a:t>
                      </a:r>
                      <a:r>
                        <a:rPr lang="en-US" altLang="zh-TW" b="1" dirty="0">
                          <a:solidFill>
                            <a:srgbClr val="FF0000"/>
                          </a:solidFill>
                          <a:effectLst>
                            <a:outerShdw blurRad="38100" dist="38100" dir="2700000" algn="tl">
                              <a:srgbClr val="000000">
                                <a:alpha val="43137"/>
                              </a:srgbClr>
                            </a:outerShdw>
                          </a:effectLst>
                        </a:rPr>
                        <a:t>information system components</a:t>
                      </a:r>
                      <a:r>
                        <a:rPr lang="en-US" altLang="zh-TW" dirty="0"/>
                        <a:t> are </a:t>
                      </a:r>
                      <a:r>
                        <a:rPr lang="en-US" altLang="zh-TW" b="1" dirty="0">
                          <a:solidFill>
                            <a:srgbClr val="00B050"/>
                          </a:solidFill>
                          <a:effectLst>
                            <a:outerShdw blurRad="38100" dist="38100" dir="2700000" algn="tl">
                              <a:srgbClr val="000000">
                                <a:alpha val="43137"/>
                              </a:srgbClr>
                            </a:outerShdw>
                          </a:effectLst>
                        </a:rPr>
                        <a:t>performed consistent with policies and procedures</a:t>
                      </a:r>
                      <a:r>
                        <a:rPr lang="en-US" altLang="zh-TW" dirty="0"/>
                        <a:t>.</a:t>
                      </a:r>
                      <a:endParaRPr lang="zh-TW" altLang="en-US" b="1" dirty="0">
                        <a:solidFill>
                          <a:srgbClr val="00B050"/>
                        </a:solidFill>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10001"/>
                  </a:ext>
                </a:extLst>
              </a:tr>
              <a:tr h="370840">
                <a:tc>
                  <a:txBody>
                    <a:bodyPr/>
                    <a:lstStyle/>
                    <a:p>
                      <a:r>
                        <a:rPr lang="en-US" altLang="zh-TW" dirty="0"/>
                        <a:t>PR.PT</a:t>
                      </a:r>
                      <a:endParaRPr lang="zh-TW" altLang="en-US" dirty="0"/>
                    </a:p>
                  </a:txBody>
                  <a:tcPr/>
                </a:tc>
                <a:tc>
                  <a:txBody>
                    <a:bodyPr/>
                    <a:lstStyle/>
                    <a:p>
                      <a:pPr algn="l"/>
                      <a:r>
                        <a:rPr lang="en-US" altLang="zh-TW" b="0" dirty="0">
                          <a:solidFill>
                            <a:schemeClr val="tx1"/>
                          </a:solidFill>
                          <a:effectLst/>
                        </a:rPr>
                        <a:t>Protective Technology (PR.PT): </a:t>
                      </a:r>
                    </a:p>
                    <a:p>
                      <a:pPr algn="l"/>
                      <a:r>
                        <a:rPr lang="en-US" altLang="zh-TW" b="1" dirty="0">
                          <a:solidFill>
                            <a:srgbClr val="00B050"/>
                          </a:solidFill>
                          <a:effectLst>
                            <a:outerShdw blurRad="38100" dist="38100" dir="2700000" algn="tl">
                              <a:srgbClr val="000000">
                                <a:alpha val="43137"/>
                              </a:srgbClr>
                            </a:outerShdw>
                          </a:effectLst>
                        </a:rPr>
                        <a:t>Technical security solutions are managed to ensure the security </a:t>
                      </a:r>
                      <a:r>
                        <a:rPr lang="en-US" altLang="zh-TW" b="0" dirty="0">
                          <a:solidFill>
                            <a:schemeClr val="tx1"/>
                          </a:solidFill>
                          <a:effectLst/>
                        </a:rPr>
                        <a:t>and resilience of systems and assets, consistent with related </a:t>
                      </a:r>
                      <a:r>
                        <a:rPr lang="en-US" altLang="zh-TW" b="1" dirty="0">
                          <a:solidFill>
                            <a:srgbClr val="FF0000"/>
                          </a:solidFill>
                          <a:effectLst>
                            <a:outerShdw blurRad="38100" dist="38100" dir="2700000" algn="tl">
                              <a:srgbClr val="000000">
                                <a:alpha val="43137"/>
                              </a:srgbClr>
                            </a:outerShdw>
                          </a:effectLst>
                        </a:rPr>
                        <a:t>policies, procedures, </a:t>
                      </a:r>
                      <a:r>
                        <a:rPr lang="en-US" altLang="zh-TW" b="0" dirty="0">
                          <a:solidFill>
                            <a:schemeClr val="tx1"/>
                          </a:solidFill>
                          <a:effectLst/>
                        </a:rPr>
                        <a:t>and </a:t>
                      </a:r>
                      <a:r>
                        <a:rPr lang="en-US" altLang="zh-TW" b="1" dirty="0">
                          <a:solidFill>
                            <a:srgbClr val="FF0000"/>
                          </a:solidFill>
                          <a:effectLst>
                            <a:outerShdw blurRad="38100" dist="38100" dir="2700000" algn="tl">
                              <a:srgbClr val="000000">
                                <a:alpha val="43137"/>
                              </a:srgbClr>
                            </a:outerShdw>
                          </a:effectLst>
                        </a:rPr>
                        <a:t>agreements.</a:t>
                      </a:r>
                      <a:endParaRPr lang="zh-TW" altLang="en-US" b="1" dirty="0">
                        <a:solidFill>
                          <a:srgbClr val="FF0000"/>
                        </a:solidFill>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28077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Identity Management, Authentication and Access Control (PR.AC)</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32698972"/>
              </p:ext>
            </p:extLst>
          </p:nvPr>
        </p:nvGraphicFramePr>
        <p:xfrm>
          <a:off x="323528" y="1590040"/>
          <a:ext cx="8496944" cy="4409544"/>
        </p:xfrm>
        <a:graphic>
          <a:graphicData uri="http://schemas.openxmlformats.org/drawingml/2006/table">
            <a:tbl>
              <a:tblPr firstRow="1" bandRow="1">
                <a:tableStyleId>{5C22544A-7EE6-4342-B048-85BDC9FD1C3A}</a:tableStyleId>
              </a:tblPr>
              <a:tblGrid>
                <a:gridCol w="1213849">
                  <a:extLst>
                    <a:ext uri="{9D8B030D-6E8A-4147-A177-3AD203B41FA5}">
                      <a16:colId xmlns:a16="http://schemas.microsoft.com/office/drawing/2014/main" val="20000"/>
                    </a:ext>
                  </a:extLst>
                </a:gridCol>
                <a:gridCol w="7283095">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370840">
                <a:tc>
                  <a:txBody>
                    <a:bodyPr/>
                    <a:lstStyle/>
                    <a:p>
                      <a:r>
                        <a:rPr lang="en-US" altLang="zh-TW" dirty="0"/>
                        <a:t>PR.AC-1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effectLst/>
                        </a:rPr>
                        <a:t>Identities and credentials are </a:t>
                      </a:r>
                      <a:r>
                        <a:rPr lang="en-US" altLang="zh-TW" b="1" dirty="0">
                          <a:solidFill>
                            <a:srgbClr val="FF0000"/>
                          </a:solidFill>
                          <a:effectLst>
                            <a:outerShdw blurRad="38100" dist="38100" dir="2700000" algn="tl">
                              <a:srgbClr val="000000">
                                <a:alpha val="43137"/>
                              </a:srgbClr>
                            </a:outerShdw>
                          </a:effectLst>
                        </a:rPr>
                        <a:t>issued, managed, verified, revoked, and audited</a:t>
                      </a:r>
                      <a:r>
                        <a:rPr lang="en-US" altLang="zh-TW" b="0" dirty="0">
                          <a:solidFill>
                            <a:schemeClr val="tx1"/>
                          </a:solidFill>
                          <a:effectLst/>
                        </a:rPr>
                        <a:t> for authorized devices, users and processes.</a:t>
                      </a:r>
                      <a:endParaRPr lang="zh-TW" altLang="en-US" b="0"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PR.AC-2</a:t>
                      </a:r>
                      <a:endParaRPr lang="zh-TW" altLang="en-US" dirty="0"/>
                    </a:p>
                  </a:txBody>
                  <a:tcPr/>
                </a:tc>
                <a:tc>
                  <a:txBody>
                    <a:bodyPr/>
                    <a:lstStyle/>
                    <a:p>
                      <a:r>
                        <a:rPr lang="en-US" altLang="zh-TW" b="0" dirty="0">
                          <a:solidFill>
                            <a:schemeClr val="tx1"/>
                          </a:solidFill>
                          <a:effectLst/>
                        </a:rPr>
                        <a:t>Physical access to assets is </a:t>
                      </a:r>
                      <a:r>
                        <a:rPr lang="en-US" altLang="zh-TW" b="1" dirty="0">
                          <a:solidFill>
                            <a:srgbClr val="FF0000"/>
                          </a:solidFill>
                          <a:effectLst>
                            <a:outerShdw blurRad="38100" dist="38100" dir="2700000" algn="tl">
                              <a:srgbClr val="000000">
                                <a:alpha val="43137"/>
                              </a:srgbClr>
                            </a:outerShdw>
                          </a:effectLst>
                        </a:rPr>
                        <a:t>managed and protected</a:t>
                      </a:r>
                      <a:r>
                        <a:rPr lang="en-US" altLang="zh-TW" b="0" dirty="0">
                          <a:solidFill>
                            <a:schemeClr val="tx1"/>
                          </a:solidFill>
                          <a:effectLst/>
                        </a:rPr>
                        <a:t>.</a:t>
                      </a:r>
                      <a:endParaRPr lang="zh-TW" altLang="en-US" b="0" dirty="0">
                        <a:solidFill>
                          <a:schemeClr val="tx1"/>
                        </a:solidFill>
                        <a:effectLst/>
                      </a:endParaRPr>
                    </a:p>
                  </a:txBody>
                  <a:tcPr/>
                </a:tc>
                <a:extLst>
                  <a:ext uri="{0D108BD9-81ED-4DB2-BD59-A6C34878D82A}">
                    <a16:rowId xmlns:a16="http://schemas.microsoft.com/office/drawing/2014/main" val="10002"/>
                  </a:ext>
                </a:extLst>
              </a:tr>
              <a:tr h="370840">
                <a:tc>
                  <a:txBody>
                    <a:bodyPr/>
                    <a:lstStyle/>
                    <a:p>
                      <a:r>
                        <a:rPr lang="en-US" altLang="zh-TW" dirty="0"/>
                        <a:t>PR.AC-3</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Remote access</a:t>
                      </a:r>
                      <a:r>
                        <a:rPr lang="en-US" altLang="zh-TW" dirty="0"/>
                        <a:t> is managed.</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PR.AC-4</a:t>
                      </a:r>
                      <a:endParaRPr lang="zh-TW" altLang="en-US" dirty="0"/>
                    </a:p>
                  </a:txBody>
                  <a:tcPr/>
                </a:tc>
                <a:tc>
                  <a:txBody>
                    <a:bodyPr/>
                    <a:lstStyle/>
                    <a:p>
                      <a:r>
                        <a:rPr lang="en-US" altLang="zh-TW" dirty="0"/>
                        <a:t>Access permissions and authorizations are managed, </a:t>
                      </a:r>
                      <a:r>
                        <a:rPr lang="en-US" altLang="zh-TW" b="1" dirty="0">
                          <a:solidFill>
                            <a:srgbClr val="FF0000"/>
                          </a:solidFill>
                          <a:effectLst>
                            <a:outerShdw blurRad="38100" dist="38100" dir="2700000" algn="tl">
                              <a:srgbClr val="000000">
                                <a:alpha val="43137"/>
                              </a:srgbClr>
                            </a:outerShdw>
                          </a:effectLst>
                        </a:rPr>
                        <a:t>incorporating the principles of least privilege and separation of duties</a:t>
                      </a:r>
                      <a:r>
                        <a:rPr lang="en-US" altLang="zh-TW" dirty="0"/>
                        <a:t>.</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PR.AC-5</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Network integrity is protected</a:t>
                      </a:r>
                      <a:r>
                        <a:rPr lang="en-US" altLang="zh-TW" dirty="0"/>
                        <a:t> (e.g., network segregation, network segmentation)</a:t>
                      </a:r>
                      <a:endParaRPr lang="zh-TW" altLang="en-US" dirty="0"/>
                    </a:p>
                  </a:txBody>
                  <a:tcPr/>
                </a:tc>
                <a:extLst>
                  <a:ext uri="{0D108BD9-81ED-4DB2-BD59-A6C34878D82A}">
                    <a16:rowId xmlns:a16="http://schemas.microsoft.com/office/drawing/2014/main" val="2502379286"/>
                  </a:ext>
                </a:extLst>
              </a:tr>
              <a:tr h="462384">
                <a:tc>
                  <a:txBody>
                    <a:bodyPr/>
                    <a:lstStyle/>
                    <a:p>
                      <a:r>
                        <a:rPr lang="en-US" altLang="zh-TW" dirty="0"/>
                        <a:t>PR.AC-6</a:t>
                      </a:r>
                      <a:endParaRPr lang="zh-TW" altLang="en-US" dirty="0"/>
                    </a:p>
                  </a:txBody>
                  <a:tcPr/>
                </a:tc>
                <a:tc>
                  <a:txBody>
                    <a:bodyPr/>
                    <a:lstStyle/>
                    <a:p>
                      <a:r>
                        <a:rPr lang="en-US" altLang="zh-TW" b="0" dirty="0">
                          <a:solidFill>
                            <a:schemeClr val="tx1"/>
                          </a:solidFill>
                          <a:effectLst/>
                        </a:rPr>
                        <a:t>Identities are </a:t>
                      </a:r>
                      <a:r>
                        <a:rPr lang="en-US" altLang="zh-TW" b="1" dirty="0">
                          <a:solidFill>
                            <a:srgbClr val="FF0000"/>
                          </a:solidFill>
                          <a:effectLst>
                            <a:outerShdw blurRad="38100" dist="38100" dir="2700000" algn="tl">
                              <a:srgbClr val="000000">
                                <a:alpha val="43137"/>
                              </a:srgbClr>
                            </a:outerShdw>
                          </a:effectLst>
                        </a:rPr>
                        <a:t>proofed and bound to credentials </a:t>
                      </a:r>
                      <a:r>
                        <a:rPr lang="en-US" altLang="zh-TW" b="0" dirty="0">
                          <a:solidFill>
                            <a:schemeClr val="tx1"/>
                          </a:solidFill>
                          <a:effectLst/>
                        </a:rPr>
                        <a:t>and asserted in interactions</a:t>
                      </a:r>
                      <a:endParaRPr lang="zh-TW" altLang="en-US" b="0" dirty="0">
                        <a:solidFill>
                          <a:schemeClr val="tx1"/>
                        </a:solidFill>
                        <a:effectLst/>
                      </a:endParaRPr>
                    </a:p>
                  </a:txBody>
                  <a:tcPr/>
                </a:tc>
                <a:extLst>
                  <a:ext uri="{0D108BD9-81ED-4DB2-BD59-A6C34878D82A}">
                    <a16:rowId xmlns:a16="http://schemas.microsoft.com/office/drawing/2014/main" val="10005"/>
                  </a:ext>
                </a:extLst>
              </a:tr>
              <a:tr h="370840">
                <a:tc>
                  <a:txBody>
                    <a:bodyPr/>
                    <a:lstStyle/>
                    <a:p>
                      <a:r>
                        <a:rPr lang="en-US" altLang="zh-TW" dirty="0"/>
                        <a:t>PR.AC-7</a:t>
                      </a:r>
                      <a:endParaRPr lang="zh-TW" altLang="en-US" dirty="0"/>
                    </a:p>
                  </a:txBody>
                  <a:tcPr/>
                </a:tc>
                <a:tc>
                  <a:txBody>
                    <a:bodyPr/>
                    <a:lstStyle/>
                    <a:p>
                      <a:r>
                        <a:rPr lang="en-US" altLang="zh-TW" dirty="0"/>
                        <a:t>Users, devices, and other assets are </a:t>
                      </a:r>
                      <a:r>
                        <a:rPr lang="en-US" altLang="zh-TW" b="1" dirty="0">
                          <a:solidFill>
                            <a:srgbClr val="FF0000"/>
                          </a:solidFill>
                          <a:effectLst>
                            <a:outerShdw blurRad="38100" dist="38100" dir="2700000" algn="tl">
                              <a:srgbClr val="000000">
                                <a:alpha val="43137"/>
                              </a:srgbClr>
                            </a:outerShdw>
                          </a:effectLst>
                        </a:rPr>
                        <a:t>authenticated</a:t>
                      </a:r>
                      <a:r>
                        <a:rPr lang="en-US" altLang="zh-TW" dirty="0"/>
                        <a:t> (e.g., single-factor, multi-factor</a:t>
                      </a:r>
                      <a:r>
                        <a:rPr lang="en-US" altLang="zh-TW" b="1" dirty="0">
                          <a:solidFill>
                            <a:srgbClr val="FF0000"/>
                          </a:solidFill>
                          <a:effectLst>
                            <a:outerShdw blurRad="38100" dist="38100" dir="2700000" algn="tl">
                              <a:srgbClr val="000000">
                                <a:alpha val="43137"/>
                              </a:srgbClr>
                            </a:outerShdw>
                          </a:effectLst>
                        </a:rPr>
                        <a:t>) commensurate with the risk of the transaction </a:t>
                      </a:r>
                      <a:r>
                        <a:rPr lang="en-US" altLang="zh-TW" dirty="0"/>
                        <a:t>(e.g., individuals’ security and privacy risks and other organizational risks)</a:t>
                      </a:r>
                      <a:endParaRPr lang="zh-TW" altLang="en-US" dirty="0"/>
                    </a:p>
                  </a:txBody>
                  <a:tcPr/>
                </a:tc>
                <a:extLst>
                  <a:ext uri="{0D108BD9-81ED-4DB2-BD59-A6C34878D82A}">
                    <a16:rowId xmlns:a16="http://schemas.microsoft.com/office/drawing/2014/main" val="1979583693"/>
                  </a:ext>
                </a:extLst>
              </a:tr>
            </a:tbl>
          </a:graphicData>
        </a:graphic>
      </p:graphicFrame>
    </p:spTree>
    <p:extLst>
      <p:ext uri="{BB962C8B-B14F-4D97-AF65-F5344CB8AC3E}">
        <p14:creationId xmlns:p14="http://schemas.microsoft.com/office/powerpoint/2010/main" val="2475960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Awareness and Training (PR.AT)</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857763881"/>
              </p:ext>
            </p:extLst>
          </p:nvPr>
        </p:nvGraphicFramePr>
        <p:xfrm>
          <a:off x="323528" y="2047240"/>
          <a:ext cx="8496944" cy="2763520"/>
        </p:xfrm>
        <a:graphic>
          <a:graphicData uri="http://schemas.openxmlformats.org/drawingml/2006/table">
            <a:tbl>
              <a:tblPr firstRow="1" bandRow="1">
                <a:tableStyleId>{5C22544A-7EE6-4342-B048-85BDC9FD1C3A}</a:tableStyleId>
              </a:tblPr>
              <a:tblGrid>
                <a:gridCol w="1213849">
                  <a:extLst>
                    <a:ext uri="{9D8B030D-6E8A-4147-A177-3AD203B41FA5}">
                      <a16:colId xmlns:a16="http://schemas.microsoft.com/office/drawing/2014/main" val="20000"/>
                    </a:ext>
                  </a:extLst>
                </a:gridCol>
                <a:gridCol w="7283095">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370840">
                <a:tc>
                  <a:txBody>
                    <a:bodyPr/>
                    <a:lstStyle/>
                    <a:p>
                      <a:r>
                        <a:rPr lang="en-US" altLang="zh-TW" dirty="0"/>
                        <a:t>PR.AT-1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effectLst/>
                        </a:rPr>
                        <a:t>All users are </a:t>
                      </a:r>
                      <a:r>
                        <a:rPr lang="en-US" altLang="zh-TW" b="1" u="none" dirty="0">
                          <a:solidFill>
                            <a:srgbClr val="FF0000"/>
                          </a:solidFill>
                          <a:effectLst>
                            <a:outerShdw blurRad="38100" dist="38100" dir="2700000" algn="tl">
                              <a:srgbClr val="000000">
                                <a:alpha val="43137"/>
                              </a:srgbClr>
                            </a:outerShdw>
                          </a:effectLst>
                        </a:rPr>
                        <a:t>informed and trained </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370840">
                <a:tc>
                  <a:txBody>
                    <a:bodyPr/>
                    <a:lstStyle/>
                    <a:p>
                      <a:r>
                        <a:rPr lang="en-US" altLang="zh-TW" dirty="0"/>
                        <a:t>PR.AT-2</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Privileged users</a:t>
                      </a:r>
                      <a:r>
                        <a:rPr lang="en-US" altLang="zh-TW" b="0" dirty="0">
                          <a:solidFill>
                            <a:schemeClr val="tx1"/>
                          </a:solidFill>
                          <a:effectLst/>
                        </a:rPr>
                        <a:t> understand their roles and responsibilities </a:t>
                      </a:r>
                      <a:endParaRPr lang="zh-TW" altLang="en-US" b="0" dirty="0">
                        <a:solidFill>
                          <a:schemeClr val="tx1"/>
                        </a:solidFill>
                        <a:effectLst/>
                      </a:endParaRPr>
                    </a:p>
                  </a:txBody>
                  <a:tcPr/>
                </a:tc>
                <a:extLst>
                  <a:ext uri="{0D108BD9-81ED-4DB2-BD59-A6C34878D82A}">
                    <a16:rowId xmlns:a16="http://schemas.microsoft.com/office/drawing/2014/main" val="10002"/>
                  </a:ext>
                </a:extLst>
              </a:tr>
              <a:tr h="370840">
                <a:tc>
                  <a:txBody>
                    <a:bodyPr/>
                    <a:lstStyle/>
                    <a:p>
                      <a:r>
                        <a:rPr lang="en-US" altLang="zh-TW" dirty="0"/>
                        <a:t>PR.AT-3</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Third-party stakeholders </a:t>
                      </a:r>
                      <a:r>
                        <a:rPr lang="en-US" altLang="zh-TW" dirty="0"/>
                        <a:t>(e.g., suppliers, customers, partners) understand their roles and responsibilities </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PR.AT-4</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Senior executives </a:t>
                      </a:r>
                      <a:r>
                        <a:rPr lang="en-US" altLang="zh-TW" dirty="0"/>
                        <a:t>understand their roles and responsibilities </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PR.AT-5</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Physical and cybersecurity personnel</a:t>
                      </a:r>
                      <a:r>
                        <a:rPr lang="en-US" altLang="zh-TW" dirty="0"/>
                        <a:t> understand their roles and responsibilities </a:t>
                      </a:r>
                      <a:endParaRPr lang="zh-TW" altLang="en-US" dirty="0"/>
                    </a:p>
                  </a:txBody>
                  <a:tcPr/>
                </a:tc>
                <a:extLst>
                  <a:ext uri="{0D108BD9-81ED-4DB2-BD59-A6C34878D82A}">
                    <a16:rowId xmlns:a16="http://schemas.microsoft.com/office/drawing/2014/main" val="2502379286"/>
                  </a:ext>
                </a:extLst>
              </a:tr>
            </a:tbl>
          </a:graphicData>
        </a:graphic>
      </p:graphicFrame>
    </p:spTree>
    <p:extLst>
      <p:ext uri="{BB962C8B-B14F-4D97-AF65-F5344CB8AC3E}">
        <p14:creationId xmlns:p14="http://schemas.microsoft.com/office/powerpoint/2010/main" val="62949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Data Security (PR.DS)</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698328918"/>
              </p:ext>
            </p:extLst>
          </p:nvPr>
        </p:nvGraphicFramePr>
        <p:xfrm>
          <a:off x="323528" y="2047240"/>
          <a:ext cx="8496944" cy="4145280"/>
        </p:xfrm>
        <a:graphic>
          <a:graphicData uri="http://schemas.openxmlformats.org/drawingml/2006/table">
            <a:tbl>
              <a:tblPr firstRow="1" bandRow="1">
                <a:tableStyleId>{5C22544A-7EE6-4342-B048-85BDC9FD1C3A}</a:tableStyleId>
              </a:tblPr>
              <a:tblGrid>
                <a:gridCol w="1213849">
                  <a:extLst>
                    <a:ext uri="{9D8B030D-6E8A-4147-A177-3AD203B41FA5}">
                      <a16:colId xmlns:a16="http://schemas.microsoft.com/office/drawing/2014/main" val="20000"/>
                    </a:ext>
                  </a:extLst>
                </a:gridCol>
                <a:gridCol w="7283095">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370840">
                <a:tc>
                  <a:txBody>
                    <a:bodyPr/>
                    <a:lstStyle/>
                    <a:p>
                      <a:r>
                        <a:rPr lang="en-US" altLang="zh-TW" dirty="0"/>
                        <a:t>PR.DS-1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Data-</a:t>
                      </a:r>
                      <a:r>
                        <a:rPr lang="en-US" altLang="zh-TW" b="1" u="none" dirty="0">
                          <a:solidFill>
                            <a:srgbClr val="FF0000"/>
                          </a:solidFill>
                          <a:effectLst>
                            <a:outerShdw blurRad="38100" dist="38100" dir="2700000" algn="tl">
                              <a:srgbClr val="000000">
                                <a:alpha val="43137"/>
                              </a:srgbClr>
                            </a:outerShdw>
                          </a:effectLst>
                        </a:rPr>
                        <a:t>at-rest</a:t>
                      </a:r>
                      <a:r>
                        <a:rPr lang="en-US" altLang="zh-TW" b="0" u="none" dirty="0">
                          <a:solidFill>
                            <a:schemeClr val="tx1"/>
                          </a:solidFill>
                          <a:effectLst/>
                        </a:rPr>
                        <a:t> is protected</a:t>
                      </a:r>
                      <a:endParaRPr lang="zh-TW" altLang="en-US" b="0" u="none"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PR.DS-2</a:t>
                      </a:r>
                      <a:endParaRPr lang="zh-TW" altLang="en-US" dirty="0"/>
                    </a:p>
                  </a:txBody>
                  <a:tcPr/>
                </a:tc>
                <a:tc>
                  <a:txBody>
                    <a:bodyPr/>
                    <a:lstStyle/>
                    <a:p>
                      <a:r>
                        <a:rPr lang="en-US" altLang="zh-TW" b="0" dirty="0">
                          <a:solidFill>
                            <a:schemeClr val="tx1"/>
                          </a:solidFill>
                          <a:effectLst/>
                        </a:rPr>
                        <a:t>Data-</a:t>
                      </a:r>
                      <a:r>
                        <a:rPr lang="en-US" altLang="zh-TW" b="1" dirty="0">
                          <a:solidFill>
                            <a:srgbClr val="FF0000"/>
                          </a:solidFill>
                          <a:effectLst>
                            <a:outerShdw blurRad="38100" dist="38100" dir="2700000" algn="tl">
                              <a:srgbClr val="000000">
                                <a:alpha val="43137"/>
                              </a:srgbClr>
                            </a:outerShdw>
                          </a:effectLst>
                        </a:rPr>
                        <a:t>in-transit</a:t>
                      </a:r>
                      <a:r>
                        <a:rPr lang="en-US" altLang="zh-TW" b="0" dirty="0">
                          <a:solidFill>
                            <a:schemeClr val="tx1"/>
                          </a:solidFill>
                          <a:effectLst/>
                        </a:rPr>
                        <a:t> is protected</a:t>
                      </a:r>
                      <a:endParaRPr lang="zh-TW" altLang="en-US" b="0" dirty="0">
                        <a:solidFill>
                          <a:schemeClr val="tx1"/>
                        </a:solidFill>
                        <a:effectLst/>
                      </a:endParaRPr>
                    </a:p>
                  </a:txBody>
                  <a:tcPr/>
                </a:tc>
                <a:extLst>
                  <a:ext uri="{0D108BD9-81ED-4DB2-BD59-A6C34878D82A}">
                    <a16:rowId xmlns:a16="http://schemas.microsoft.com/office/drawing/2014/main" val="10002"/>
                  </a:ext>
                </a:extLst>
              </a:tr>
              <a:tr h="370840">
                <a:tc>
                  <a:txBody>
                    <a:bodyPr/>
                    <a:lstStyle/>
                    <a:p>
                      <a:r>
                        <a:rPr lang="en-US" altLang="zh-TW" dirty="0"/>
                        <a:t>PR.DS-3</a:t>
                      </a:r>
                      <a:endParaRPr lang="zh-TW" altLang="en-US" dirty="0"/>
                    </a:p>
                  </a:txBody>
                  <a:tcPr/>
                </a:tc>
                <a:tc>
                  <a:txBody>
                    <a:bodyPr/>
                    <a:lstStyle/>
                    <a:p>
                      <a:r>
                        <a:rPr lang="en-US" altLang="zh-TW" dirty="0"/>
                        <a:t>Assets are formally managed throughout </a:t>
                      </a:r>
                      <a:r>
                        <a:rPr lang="en-US" altLang="zh-TW" b="1" dirty="0">
                          <a:solidFill>
                            <a:srgbClr val="FF0000"/>
                          </a:solidFill>
                          <a:effectLst>
                            <a:outerShdw blurRad="38100" dist="38100" dir="2700000" algn="tl">
                              <a:srgbClr val="000000">
                                <a:alpha val="43137"/>
                              </a:srgbClr>
                            </a:outerShdw>
                          </a:effectLst>
                        </a:rPr>
                        <a:t>removal, transfers, and disposition</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3"/>
                  </a:ext>
                </a:extLst>
              </a:tr>
              <a:tr h="370840">
                <a:tc>
                  <a:txBody>
                    <a:bodyPr/>
                    <a:lstStyle/>
                    <a:p>
                      <a:r>
                        <a:rPr lang="en-US" altLang="zh-TW" dirty="0"/>
                        <a:t>PR.DS-4</a:t>
                      </a:r>
                      <a:endParaRPr lang="zh-TW" altLang="en-US" dirty="0"/>
                    </a:p>
                  </a:txBody>
                  <a:tcPr/>
                </a:tc>
                <a:tc>
                  <a:txBody>
                    <a:bodyPr/>
                    <a:lstStyle/>
                    <a:p>
                      <a:r>
                        <a:rPr lang="en-US" altLang="zh-TW" dirty="0"/>
                        <a:t>Adequate capacity to </a:t>
                      </a:r>
                      <a:r>
                        <a:rPr lang="en-US" altLang="zh-TW" b="1" dirty="0">
                          <a:solidFill>
                            <a:srgbClr val="FF0000"/>
                          </a:solidFill>
                          <a:effectLst>
                            <a:outerShdw blurRad="38100" dist="38100" dir="2700000" algn="tl">
                              <a:srgbClr val="000000">
                                <a:alpha val="43137"/>
                              </a:srgbClr>
                            </a:outerShdw>
                          </a:effectLst>
                        </a:rPr>
                        <a:t>ensure availability is maintained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4"/>
                  </a:ext>
                </a:extLst>
              </a:tr>
              <a:tr h="370840">
                <a:tc>
                  <a:txBody>
                    <a:bodyPr/>
                    <a:lstStyle/>
                    <a:p>
                      <a:r>
                        <a:rPr lang="en-US" altLang="zh-TW" dirty="0"/>
                        <a:t>PR.DS-5</a:t>
                      </a:r>
                      <a:endParaRPr lang="zh-TW" altLang="en-US" dirty="0"/>
                    </a:p>
                  </a:txBody>
                  <a:tcPr/>
                </a:tc>
                <a:tc>
                  <a:txBody>
                    <a:bodyPr/>
                    <a:lstStyle/>
                    <a:p>
                      <a:r>
                        <a:rPr lang="en-US" altLang="zh-TW" dirty="0"/>
                        <a:t>Protections against data </a:t>
                      </a:r>
                      <a:r>
                        <a:rPr lang="en-US" altLang="zh-TW" b="1" dirty="0">
                          <a:solidFill>
                            <a:srgbClr val="FF0000"/>
                          </a:solidFill>
                          <a:effectLst>
                            <a:outerShdw blurRad="38100" dist="38100" dir="2700000" algn="tl">
                              <a:srgbClr val="000000">
                                <a:alpha val="43137"/>
                              </a:srgbClr>
                            </a:outerShdw>
                          </a:effectLst>
                        </a:rPr>
                        <a:t>leaks are implemented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502379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PR.DS-6</a:t>
                      </a:r>
                      <a:endParaRPr lang="zh-TW" altLang="en-US" dirty="0"/>
                    </a:p>
                  </a:txBody>
                  <a:tcPr/>
                </a:tc>
                <a:tc>
                  <a:txBody>
                    <a:bodyPr/>
                    <a:lstStyle/>
                    <a:p>
                      <a:r>
                        <a:rPr lang="en-US" altLang="zh-TW" dirty="0"/>
                        <a:t>Integrity checking mechanisms are used to verify software, </a:t>
                      </a:r>
                      <a:r>
                        <a:rPr lang="en-US" altLang="zh-TW" b="1" dirty="0">
                          <a:solidFill>
                            <a:srgbClr val="FF0000"/>
                          </a:solidFill>
                          <a:effectLst>
                            <a:outerShdw blurRad="38100" dist="38100" dir="2700000" algn="tl">
                              <a:srgbClr val="000000">
                                <a:alpha val="43137"/>
                              </a:srgbClr>
                            </a:outerShdw>
                          </a:effectLst>
                        </a:rPr>
                        <a:t>firmware, and information integrity</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4027343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PR.DS-7</a:t>
                      </a:r>
                      <a:endParaRPr lang="zh-TW" altLang="en-US" dirty="0"/>
                    </a:p>
                  </a:txBody>
                  <a:tcPr/>
                </a:tc>
                <a:tc>
                  <a:txBody>
                    <a:bodyPr/>
                    <a:lstStyle/>
                    <a:p>
                      <a:r>
                        <a:rPr lang="en-US" altLang="zh-TW" dirty="0"/>
                        <a:t>The </a:t>
                      </a:r>
                      <a:r>
                        <a:rPr lang="en-US" altLang="zh-TW" b="1" dirty="0">
                          <a:solidFill>
                            <a:srgbClr val="FF0000"/>
                          </a:solidFill>
                          <a:effectLst>
                            <a:outerShdw blurRad="38100" dist="38100" dir="2700000" algn="tl">
                              <a:srgbClr val="000000">
                                <a:alpha val="43137"/>
                              </a:srgbClr>
                            </a:outerShdw>
                          </a:effectLst>
                        </a:rPr>
                        <a:t>development and testing environment(s) are separate </a:t>
                      </a:r>
                      <a:r>
                        <a:rPr lang="en-US" altLang="zh-TW" dirty="0"/>
                        <a:t>from the production environment</a:t>
                      </a:r>
                      <a:endParaRPr lang="zh-TW" altLang="en-US" dirty="0"/>
                    </a:p>
                  </a:txBody>
                  <a:tcPr/>
                </a:tc>
                <a:extLst>
                  <a:ext uri="{0D108BD9-81ED-4DB2-BD59-A6C34878D82A}">
                    <a16:rowId xmlns:a16="http://schemas.microsoft.com/office/drawing/2014/main" val="10265489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PR.DS-8</a:t>
                      </a:r>
                      <a:endParaRPr lang="zh-TW" altLang="en-US" dirty="0"/>
                    </a:p>
                  </a:txBody>
                  <a:tcPr/>
                </a:tc>
                <a:tc>
                  <a:txBody>
                    <a:bodyPr/>
                    <a:lstStyle/>
                    <a:p>
                      <a:r>
                        <a:rPr lang="en-US" altLang="zh-TW" dirty="0"/>
                        <a:t>Integrity checking mechanisms are used to </a:t>
                      </a:r>
                      <a:r>
                        <a:rPr lang="en-US" altLang="zh-TW" b="1" dirty="0">
                          <a:solidFill>
                            <a:srgbClr val="FF0000"/>
                          </a:solidFill>
                          <a:effectLst>
                            <a:outerShdw blurRad="38100" dist="38100" dir="2700000" algn="tl">
                              <a:srgbClr val="000000">
                                <a:alpha val="43137"/>
                              </a:srgbClr>
                            </a:outerShdw>
                          </a:effectLst>
                        </a:rPr>
                        <a:t>verify hardware integrity</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018906192"/>
                  </a:ext>
                </a:extLst>
              </a:tr>
            </a:tbl>
          </a:graphicData>
        </a:graphic>
      </p:graphicFrame>
    </p:spTree>
    <p:extLst>
      <p:ext uri="{BB962C8B-B14F-4D97-AF65-F5344CB8AC3E}">
        <p14:creationId xmlns:p14="http://schemas.microsoft.com/office/powerpoint/2010/main" val="306497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Information Protection Processes and Procedures (PR.IP)</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1349537961"/>
              </p:ext>
            </p:extLst>
          </p:nvPr>
        </p:nvGraphicFramePr>
        <p:xfrm>
          <a:off x="467544" y="2047240"/>
          <a:ext cx="8249756" cy="4150360"/>
        </p:xfrm>
        <a:graphic>
          <a:graphicData uri="http://schemas.openxmlformats.org/drawingml/2006/table">
            <a:tbl>
              <a:tblPr firstRow="1" bandRow="1">
                <a:tableStyleId>{5C22544A-7EE6-4342-B048-85BDC9FD1C3A}</a:tableStyleId>
              </a:tblPr>
              <a:tblGrid>
                <a:gridCol w="966661">
                  <a:extLst>
                    <a:ext uri="{9D8B030D-6E8A-4147-A177-3AD203B41FA5}">
                      <a16:colId xmlns:a16="http://schemas.microsoft.com/office/drawing/2014/main" val="20000"/>
                    </a:ext>
                  </a:extLst>
                </a:gridCol>
                <a:gridCol w="7283095">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370840">
                <a:tc>
                  <a:txBody>
                    <a:bodyPr/>
                    <a:lstStyle/>
                    <a:p>
                      <a:r>
                        <a:rPr lang="en-US" altLang="zh-TW" dirty="0"/>
                        <a:t>PR.IP-1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 A baseline configuration of </a:t>
                      </a:r>
                      <a:r>
                        <a:rPr lang="en-US" altLang="zh-TW" b="1" u="none" dirty="0">
                          <a:solidFill>
                            <a:srgbClr val="FF0000"/>
                          </a:solidFill>
                          <a:effectLst>
                            <a:outerShdw blurRad="38100" dist="38100" dir="2700000" algn="tl">
                              <a:srgbClr val="000000">
                                <a:alpha val="43137"/>
                              </a:srgbClr>
                            </a:outerShdw>
                          </a:effectLst>
                        </a:rPr>
                        <a:t>information technology/industrial control systems is created and maintained </a:t>
                      </a:r>
                      <a:r>
                        <a:rPr lang="en-US" altLang="zh-TW" b="0" u="none" dirty="0">
                          <a:solidFill>
                            <a:schemeClr val="tx1"/>
                          </a:solidFill>
                          <a:effectLst/>
                        </a:rPr>
                        <a:t>incorporating security principles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 (e.g. concept of least functionality)</a:t>
                      </a:r>
                      <a:endParaRPr lang="zh-TW" altLang="en-US" b="0" u="none"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PR.IP-2</a:t>
                      </a:r>
                      <a:endParaRPr lang="zh-TW" altLang="en-US" dirty="0"/>
                    </a:p>
                  </a:txBody>
                  <a:tcPr/>
                </a:tc>
                <a:tc>
                  <a:txBody>
                    <a:bodyPr/>
                    <a:lstStyle/>
                    <a:p>
                      <a:r>
                        <a:rPr lang="en-US" altLang="zh-TW" b="0" dirty="0">
                          <a:solidFill>
                            <a:schemeClr val="tx1"/>
                          </a:solidFill>
                          <a:effectLst/>
                        </a:rPr>
                        <a:t>A </a:t>
                      </a:r>
                      <a:r>
                        <a:rPr lang="en-US" altLang="zh-TW" b="1" dirty="0">
                          <a:solidFill>
                            <a:srgbClr val="FF0000"/>
                          </a:solidFill>
                          <a:effectLst>
                            <a:outerShdw blurRad="38100" dist="38100" dir="2700000" algn="tl">
                              <a:srgbClr val="000000">
                                <a:alpha val="43137"/>
                              </a:srgbClr>
                            </a:outerShdw>
                          </a:effectLst>
                        </a:rPr>
                        <a:t>System Development Life Cycle </a:t>
                      </a:r>
                      <a:r>
                        <a:rPr lang="en-US" altLang="zh-TW" b="0" dirty="0">
                          <a:solidFill>
                            <a:schemeClr val="tx1"/>
                          </a:solidFill>
                          <a:effectLst/>
                        </a:rPr>
                        <a:t>to manage systems is implemented</a:t>
                      </a:r>
                      <a:endParaRPr lang="zh-TW" altLang="en-US" b="0" dirty="0">
                        <a:solidFill>
                          <a:schemeClr val="tx1"/>
                        </a:solidFill>
                        <a:effectLst/>
                      </a:endParaRPr>
                    </a:p>
                  </a:txBody>
                  <a:tcPr/>
                </a:tc>
                <a:extLst>
                  <a:ext uri="{0D108BD9-81ED-4DB2-BD59-A6C34878D82A}">
                    <a16:rowId xmlns:a16="http://schemas.microsoft.com/office/drawing/2014/main" val="10002"/>
                  </a:ext>
                </a:extLst>
              </a:tr>
              <a:tr h="370840">
                <a:tc>
                  <a:txBody>
                    <a:bodyPr/>
                    <a:lstStyle/>
                    <a:p>
                      <a:r>
                        <a:rPr lang="en-US" altLang="zh-TW" dirty="0"/>
                        <a:t>PR.IP-3</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Configuration </a:t>
                      </a:r>
                      <a:r>
                        <a:rPr lang="en-US" altLang="zh-TW" b="1" dirty="0" err="1">
                          <a:solidFill>
                            <a:srgbClr val="FF0000"/>
                          </a:solidFill>
                          <a:effectLst>
                            <a:outerShdw blurRad="38100" dist="38100" dir="2700000" algn="tl">
                              <a:srgbClr val="000000">
                                <a:alpha val="43137"/>
                              </a:srgbClr>
                            </a:outerShdw>
                          </a:effectLst>
                        </a:rPr>
                        <a:t>chang</a:t>
                      </a:r>
                      <a:r>
                        <a:rPr lang="zh-TW" altLang="en-US" b="1" dirty="0">
                          <a:solidFill>
                            <a:srgbClr val="FF0000"/>
                          </a:solidFill>
                          <a:effectLst>
                            <a:outerShdw blurRad="38100" dist="38100" dir="2700000" algn="tl">
                              <a:srgbClr val="000000">
                                <a:alpha val="43137"/>
                              </a:srgbClr>
                            </a:outerShdw>
                          </a:effectLst>
                        </a:rPr>
                        <a:t> </a:t>
                      </a:r>
                      <a:r>
                        <a:rPr lang="en-US" altLang="zh-TW" b="1" dirty="0">
                          <a:solidFill>
                            <a:srgbClr val="FF0000"/>
                          </a:solidFill>
                          <a:effectLst>
                            <a:outerShdw blurRad="38100" dist="38100" dir="2700000" algn="tl">
                              <a:srgbClr val="000000">
                                <a:alpha val="43137"/>
                              </a:srgbClr>
                            </a:outerShdw>
                          </a:effectLst>
                        </a:rPr>
                        <a:t>control </a:t>
                      </a:r>
                      <a:r>
                        <a:rPr lang="en-US" altLang="zh-TW" b="1" dirty="0" err="1">
                          <a:solidFill>
                            <a:srgbClr val="FF0000"/>
                          </a:solidFill>
                          <a:effectLst>
                            <a:outerShdw blurRad="38100" dist="38100" dir="2700000" algn="tl">
                              <a:srgbClr val="000000">
                                <a:alpha val="43137"/>
                              </a:srgbClr>
                            </a:outerShdw>
                          </a:effectLst>
                        </a:rPr>
                        <a:t>processese</a:t>
                      </a:r>
                      <a:r>
                        <a:rPr lang="en-US" altLang="zh-TW" b="1" dirty="0">
                          <a:solidFill>
                            <a:srgbClr val="FF0000"/>
                          </a:solidFill>
                          <a:effectLst>
                            <a:outerShdw blurRad="38100" dist="38100" dir="2700000" algn="tl">
                              <a:srgbClr val="000000">
                                <a:alpha val="43137"/>
                              </a:srgbClr>
                            </a:outerShdw>
                          </a:effectLst>
                        </a:rPr>
                        <a:t> </a:t>
                      </a:r>
                      <a:r>
                        <a:rPr lang="en-US" altLang="zh-TW" b="0" dirty="0">
                          <a:solidFill>
                            <a:schemeClr val="tx1"/>
                          </a:solidFill>
                          <a:effectLst/>
                        </a:rPr>
                        <a:t>are in place</a:t>
                      </a:r>
                      <a:endParaRPr lang="zh-TW" altLang="en-US" b="0" dirty="0">
                        <a:solidFill>
                          <a:schemeClr val="tx1"/>
                        </a:solidFill>
                        <a:effectLst/>
                      </a:endParaRPr>
                    </a:p>
                  </a:txBody>
                  <a:tcPr/>
                </a:tc>
                <a:extLst>
                  <a:ext uri="{0D108BD9-81ED-4DB2-BD59-A6C34878D82A}">
                    <a16:rowId xmlns:a16="http://schemas.microsoft.com/office/drawing/2014/main" val="10003"/>
                  </a:ext>
                </a:extLst>
              </a:tr>
              <a:tr h="370840">
                <a:tc>
                  <a:txBody>
                    <a:bodyPr/>
                    <a:lstStyle/>
                    <a:p>
                      <a:r>
                        <a:rPr lang="en-US" altLang="zh-TW" dirty="0"/>
                        <a:t>PR.IP-4</a:t>
                      </a:r>
                      <a:endParaRPr lang="zh-TW" altLang="en-US" dirty="0"/>
                    </a:p>
                  </a:txBody>
                  <a:tcPr/>
                </a:tc>
                <a:tc>
                  <a:txBody>
                    <a:bodyPr/>
                    <a:lstStyle/>
                    <a:p>
                      <a:r>
                        <a:rPr lang="en-US" altLang="zh-TW" b="0" dirty="0">
                          <a:solidFill>
                            <a:schemeClr val="tx1"/>
                          </a:solidFill>
                          <a:effectLst/>
                        </a:rPr>
                        <a:t>Backups of information are </a:t>
                      </a:r>
                      <a:r>
                        <a:rPr lang="en-US" altLang="zh-TW" b="1" dirty="0">
                          <a:solidFill>
                            <a:srgbClr val="FF0000"/>
                          </a:solidFill>
                          <a:effectLst>
                            <a:outerShdw blurRad="38100" dist="38100" dir="2700000" algn="tl">
                              <a:srgbClr val="000000">
                                <a:alpha val="43137"/>
                              </a:srgbClr>
                            </a:outerShdw>
                          </a:effectLst>
                        </a:rPr>
                        <a:t>conducted, maintained, and tested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4"/>
                  </a:ext>
                </a:extLst>
              </a:tr>
              <a:tr h="370840">
                <a:tc>
                  <a:txBody>
                    <a:bodyPr/>
                    <a:lstStyle/>
                    <a:p>
                      <a:r>
                        <a:rPr lang="en-US" altLang="zh-TW" dirty="0"/>
                        <a:t>PR.IP-5</a:t>
                      </a:r>
                      <a:endParaRPr lang="zh-TW" altLang="en-US" dirty="0"/>
                    </a:p>
                  </a:txBody>
                  <a:tcPr/>
                </a:tc>
                <a:tc>
                  <a:txBody>
                    <a:bodyPr/>
                    <a:lstStyle/>
                    <a:p>
                      <a:r>
                        <a:rPr lang="en-US" altLang="zh-TW" b="0" dirty="0">
                          <a:solidFill>
                            <a:schemeClr val="tx1"/>
                          </a:solidFill>
                          <a:effectLst/>
                        </a:rPr>
                        <a:t>Policy and regulations regarding the </a:t>
                      </a:r>
                      <a:r>
                        <a:rPr lang="en-US" altLang="zh-TW" b="1" dirty="0">
                          <a:solidFill>
                            <a:srgbClr val="FF0000"/>
                          </a:solidFill>
                          <a:effectLst>
                            <a:outerShdw blurRad="38100" dist="38100" dir="2700000" algn="tl">
                              <a:srgbClr val="000000">
                                <a:alpha val="43137"/>
                              </a:srgbClr>
                            </a:outerShdw>
                          </a:effectLst>
                        </a:rPr>
                        <a:t>physical operating environment for organizational assets are met</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502379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PR.IP-6</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Data is destroyed </a:t>
                      </a:r>
                      <a:r>
                        <a:rPr lang="en-US" altLang="zh-TW" b="0" dirty="0">
                          <a:solidFill>
                            <a:schemeClr val="tx1"/>
                          </a:solidFill>
                          <a:effectLst/>
                        </a:rPr>
                        <a:t>according to policy</a:t>
                      </a:r>
                      <a:endParaRPr lang="zh-TW" altLang="en-US" b="0" dirty="0">
                        <a:solidFill>
                          <a:schemeClr val="tx1"/>
                        </a:solidFill>
                        <a:effectLst/>
                      </a:endParaRPr>
                    </a:p>
                  </a:txBody>
                  <a:tcPr/>
                </a:tc>
                <a:extLst>
                  <a:ext uri="{0D108BD9-81ED-4DB2-BD59-A6C34878D82A}">
                    <a16:rowId xmlns:a16="http://schemas.microsoft.com/office/drawing/2014/main" val="4027343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PR.IP-7</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Protection processes</a:t>
                      </a:r>
                      <a:r>
                        <a:rPr lang="en-US" altLang="zh-TW" dirty="0"/>
                        <a:t> are improved</a:t>
                      </a:r>
                      <a:endParaRPr lang="zh-TW" altLang="en-US" dirty="0"/>
                    </a:p>
                  </a:txBody>
                  <a:tcPr/>
                </a:tc>
                <a:extLst>
                  <a:ext uri="{0D108BD9-81ED-4DB2-BD59-A6C34878D82A}">
                    <a16:rowId xmlns:a16="http://schemas.microsoft.com/office/drawing/2014/main" val="10265489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PR.IP-8</a:t>
                      </a:r>
                      <a:endParaRPr lang="zh-TW" altLang="en-US" dirty="0"/>
                    </a:p>
                  </a:txBody>
                  <a:tcPr/>
                </a:tc>
                <a:tc>
                  <a:txBody>
                    <a:bodyPr/>
                    <a:lstStyle/>
                    <a:p>
                      <a:r>
                        <a:rPr lang="en-US" altLang="zh-TW" b="1" u="none" dirty="0">
                          <a:solidFill>
                            <a:srgbClr val="FF0000"/>
                          </a:solidFill>
                          <a:effectLst>
                            <a:outerShdw blurRad="38100" dist="38100" dir="2700000" algn="tl">
                              <a:srgbClr val="000000">
                                <a:alpha val="43137"/>
                              </a:srgbClr>
                            </a:outerShdw>
                          </a:effectLst>
                        </a:rPr>
                        <a:t>Effectiveness</a:t>
                      </a:r>
                      <a:r>
                        <a:rPr lang="en-US" altLang="zh-TW" b="0" dirty="0">
                          <a:solidFill>
                            <a:schemeClr val="tx1"/>
                          </a:solidFill>
                          <a:effectLst/>
                        </a:rPr>
                        <a:t> of protection technologies is </a:t>
                      </a:r>
                      <a:r>
                        <a:rPr lang="en-US" altLang="zh-TW" b="1" dirty="0">
                          <a:solidFill>
                            <a:srgbClr val="FF0000"/>
                          </a:solidFill>
                          <a:effectLst>
                            <a:outerShdw blurRad="38100" dist="38100" dir="2700000" algn="tl">
                              <a:srgbClr val="000000">
                                <a:alpha val="43137"/>
                              </a:srgbClr>
                            </a:outerShdw>
                          </a:effectLst>
                        </a:rPr>
                        <a:t>shared</a:t>
                      </a:r>
                      <a:r>
                        <a:rPr lang="en-US" altLang="zh-TW" b="0" dirty="0">
                          <a:solidFill>
                            <a:schemeClr val="tx1"/>
                          </a:solidFill>
                          <a:effectLst/>
                        </a:rPr>
                        <a:t> </a:t>
                      </a:r>
                      <a:endParaRPr lang="zh-TW" altLang="en-US" b="0" dirty="0">
                        <a:solidFill>
                          <a:schemeClr val="tx1"/>
                        </a:solidFill>
                        <a:effectLst/>
                      </a:endParaRPr>
                    </a:p>
                  </a:txBody>
                  <a:tcPr/>
                </a:tc>
                <a:extLst>
                  <a:ext uri="{0D108BD9-81ED-4DB2-BD59-A6C34878D82A}">
                    <a16:rowId xmlns:a16="http://schemas.microsoft.com/office/drawing/2014/main" val="2018906192"/>
                  </a:ext>
                </a:extLst>
              </a:tr>
            </a:tbl>
          </a:graphicData>
        </a:graphic>
      </p:graphicFrame>
    </p:spTree>
    <p:extLst>
      <p:ext uri="{BB962C8B-B14F-4D97-AF65-F5344CB8AC3E}">
        <p14:creationId xmlns:p14="http://schemas.microsoft.com/office/powerpoint/2010/main" val="360853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622158019"/>
              </p:ext>
            </p:extLst>
          </p:nvPr>
        </p:nvGraphicFramePr>
        <p:xfrm>
          <a:off x="447122" y="2501900"/>
          <a:ext cx="8249756" cy="2392680"/>
        </p:xfrm>
        <a:graphic>
          <a:graphicData uri="http://schemas.openxmlformats.org/drawingml/2006/table">
            <a:tbl>
              <a:tblPr firstRow="1" bandRow="1">
                <a:tableStyleId>{5C22544A-7EE6-4342-B048-85BDC9FD1C3A}</a:tableStyleId>
              </a:tblPr>
              <a:tblGrid>
                <a:gridCol w="966661">
                  <a:extLst>
                    <a:ext uri="{9D8B030D-6E8A-4147-A177-3AD203B41FA5}">
                      <a16:colId xmlns:a16="http://schemas.microsoft.com/office/drawing/2014/main" val="20000"/>
                    </a:ext>
                  </a:extLst>
                </a:gridCol>
                <a:gridCol w="7283095">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370840">
                <a:tc>
                  <a:txBody>
                    <a:bodyPr/>
                    <a:lstStyle/>
                    <a:p>
                      <a:r>
                        <a:rPr lang="en-US" altLang="zh-TW" dirty="0"/>
                        <a:t>PR.IP-9</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u="none" dirty="0">
                          <a:solidFill>
                            <a:srgbClr val="FF0000"/>
                          </a:solidFill>
                          <a:effectLst>
                            <a:outerShdw blurRad="38100" dist="38100" dir="2700000" algn="tl">
                              <a:srgbClr val="000000">
                                <a:alpha val="43137"/>
                              </a:srgbClr>
                            </a:outerShdw>
                          </a:effectLst>
                        </a:rPr>
                        <a:t>Response plans </a:t>
                      </a:r>
                      <a:r>
                        <a:rPr lang="en-US" altLang="zh-TW" b="0" u="none" dirty="0">
                          <a:solidFill>
                            <a:schemeClr val="tx1"/>
                          </a:solidFill>
                          <a:effectLst/>
                        </a:rPr>
                        <a:t>(Incident Response and Business Continuity) and recovery plans (Incident Recovery and Disaster Recovery) are in </a:t>
                      </a:r>
                      <a:r>
                        <a:rPr lang="en-US" altLang="zh-TW" b="1" u="none" dirty="0">
                          <a:solidFill>
                            <a:srgbClr val="FF0000"/>
                          </a:solidFill>
                          <a:effectLst>
                            <a:outerShdw blurRad="38100" dist="38100" dir="2700000" algn="tl">
                              <a:srgbClr val="000000">
                                <a:alpha val="43137"/>
                              </a:srgbClr>
                            </a:outerShdw>
                          </a:effectLst>
                        </a:rPr>
                        <a:t>place and managed</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370840">
                <a:tc>
                  <a:txBody>
                    <a:bodyPr/>
                    <a:lstStyle/>
                    <a:p>
                      <a:r>
                        <a:rPr lang="en-US" altLang="zh-TW" dirty="0"/>
                        <a:t>PR.IP-10</a:t>
                      </a:r>
                      <a:endParaRPr lang="zh-TW" altLang="en-US" dirty="0"/>
                    </a:p>
                  </a:txBody>
                  <a:tcPr/>
                </a:tc>
                <a:tc>
                  <a:txBody>
                    <a:bodyPr/>
                    <a:lstStyle/>
                    <a:p>
                      <a:r>
                        <a:rPr lang="en-US" altLang="zh-TW" b="0" dirty="0">
                          <a:solidFill>
                            <a:schemeClr val="tx1"/>
                          </a:solidFill>
                          <a:effectLst/>
                        </a:rPr>
                        <a:t>Response and recovery plans are </a:t>
                      </a:r>
                      <a:r>
                        <a:rPr lang="en-US" altLang="zh-TW" b="1" dirty="0">
                          <a:solidFill>
                            <a:srgbClr val="FF0000"/>
                          </a:solidFill>
                          <a:effectLst>
                            <a:outerShdw blurRad="38100" dist="38100" dir="2700000" algn="tl">
                              <a:srgbClr val="000000">
                                <a:alpha val="43137"/>
                              </a:srgbClr>
                            </a:outerShdw>
                          </a:effectLst>
                        </a:rPr>
                        <a:t>tested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PR.IP-11</a:t>
                      </a:r>
                      <a:endParaRPr lang="zh-TW" altLang="en-US" dirty="0"/>
                    </a:p>
                  </a:txBody>
                  <a:tcPr/>
                </a:tc>
                <a:tc>
                  <a:txBody>
                    <a:bodyPr/>
                    <a:lstStyle/>
                    <a:p>
                      <a:r>
                        <a:rPr lang="en-US" altLang="zh-TW" b="0" dirty="0">
                          <a:solidFill>
                            <a:schemeClr val="tx1"/>
                          </a:solidFill>
                          <a:effectLst/>
                        </a:rPr>
                        <a:t>Cybersecurity is included in </a:t>
                      </a:r>
                      <a:r>
                        <a:rPr lang="en-US" altLang="zh-TW" b="1" dirty="0">
                          <a:solidFill>
                            <a:srgbClr val="FF0000"/>
                          </a:solidFill>
                          <a:effectLst>
                            <a:outerShdw blurRad="38100" dist="38100" dir="2700000" algn="tl">
                              <a:srgbClr val="000000">
                                <a:alpha val="43137"/>
                              </a:srgbClr>
                            </a:outerShdw>
                          </a:effectLst>
                        </a:rPr>
                        <a:t>human resources practices </a:t>
                      </a:r>
                      <a:r>
                        <a:rPr lang="en-US" altLang="zh-TW" b="0" dirty="0">
                          <a:solidFill>
                            <a:schemeClr val="tx1"/>
                          </a:solidFill>
                          <a:effectLst/>
                        </a:rPr>
                        <a:t>(e.g., deprovisioning, personnel screening)</a:t>
                      </a:r>
                      <a:endParaRPr lang="zh-TW" altLang="en-US" b="0" dirty="0">
                        <a:solidFill>
                          <a:schemeClr val="tx1"/>
                        </a:solidFill>
                        <a:effectLst/>
                      </a:endParaRPr>
                    </a:p>
                  </a:txBody>
                  <a:tcPr/>
                </a:tc>
                <a:extLst>
                  <a:ext uri="{0D108BD9-81ED-4DB2-BD59-A6C34878D82A}">
                    <a16:rowId xmlns:a16="http://schemas.microsoft.com/office/drawing/2014/main" val="10003"/>
                  </a:ext>
                </a:extLst>
              </a:tr>
              <a:tr h="370840">
                <a:tc>
                  <a:txBody>
                    <a:bodyPr/>
                    <a:lstStyle/>
                    <a:p>
                      <a:r>
                        <a:rPr lang="en-US" altLang="zh-TW" dirty="0"/>
                        <a:t>PR.IP-12</a:t>
                      </a:r>
                      <a:endParaRPr lang="zh-TW" altLang="en-US" dirty="0"/>
                    </a:p>
                  </a:txBody>
                  <a:tcPr/>
                </a:tc>
                <a:tc>
                  <a:txBody>
                    <a:bodyPr/>
                    <a:lstStyle/>
                    <a:p>
                      <a:r>
                        <a:rPr lang="en-US" altLang="zh-TW" b="0" dirty="0">
                          <a:solidFill>
                            <a:schemeClr val="tx1"/>
                          </a:solidFill>
                          <a:effectLst/>
                        </a:rPr>
                        <a:t>A </a:t>
                      </a:r>
                      <a:r>
                        <a:rPr lang="en-US" altLang="zh-TW" b="1" dirty="0">
                          <a:solidFill>
                            <a:srgbClr val="FF0000"/>
                          </a:solidFill>
                          <a:effectLst>
                            <a:outerShdw blurRad="38100" dist="38100" dir="2700000" algn="tl">
                              <a:srgbClr val="000000">
                                <a:alpha val="43137"/>
                              </a:srgbClr>
                            </a:outerShdw>
                          </a:effectLst>
                        </a:rPr>
                        <a:t>vulnerability management plan </a:t>
                      </a:r>
                      <a:r>
                        <a:rPr lang="en-US" altLang="zh-TW" b="0" dirty="0">
                          <a:solidFill>
                            <a:schemeClr val="tx1"/>
                          </a:solidFill>
                          <a:effectLst/>
                        </a:rPr>
                        <a:t>is </a:t>
                      </a:r>
                      <a:r>
                        <a:rPr lang="en-US" altLang="zh-TW" b="1" dirty="0">
                          <a:solidFill>
                            <a:srgbClr val="FF0000"/>
                          </a:solidFill>
                          <a:effectLst>
                            <a:outerShdw blurRad="38100" dist="38100" dir="2700000" algn="tl">
                              <a:srgbClr val="000000">
                                <a:alpha val="43137"/>
                              </a:srgbClr>
                            </a:outerShdw>
                          </a:effectLst>
                        </a:rPr>
                        <a:t>developed and implemented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633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Maintenance (PR.MA)</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692389944"/>
              </p:ext>
            </p:extLst>
          </p:nvPr>
        </p:nvGraphicFramePr>
        <p:xfrm>
          <a:off x="457200" y="2600960"/>
          <a:ext cx="8206915" cy="1651000"/>
        </p:xfrm>
        <a:graphic>
          <a:graphicData uri="http://schemas.openxmlformats.org/drawingml/2006/table">
            <a:tbl>
              <a:tblPr firstRow="1" bandRow="1">
                <a:tableStyleId>{5C22544A-7EE6-4342-B048-85BDC9FD1C3A}</a:tableStyleId>
              </a:tblPr>
              <a:tblGrid>
                <a:gridCol w="1047623">
                  <a:extLst>
                    <a:ext uri="{9D8B030D-6E8A-4147-A177-3AD203B41FA5}">
                      <a16:colId xmlns:a16="http://schemas.microsoft.com/office/drawing/2014/main" val="20000"/>
                    </a:ext>
                  </a:extLst>
                </a:gridCol>
                <a:gridCol w="7159292">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PR.MA-1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 Maintenance and repair of organizational assets are </a:t>
                      </a:r>
                      <a:r>
                        <a:rPr lang="en-US" altLang="zh-TW" b="1" u="none" dirty="0">
                          <a:solidFill>
                            <a:srgbClr val="FF0000"/>
                          </a:solidFill>
                          <a:effectLst>
                            <a:outerShdw blurRad="38100" dist="38100" dir="2700000" algn="tl">
                              <a:srgbClr val="000000">
                                <a:alpha val="43137"/>
                              </a:srgbClr>
                            </a:outerShdw>
                          </a:effectLst>
                        </a:rPr>
                        <a:t>performed and logged, with approved and controlled tools</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370840">
                <a:tc>
                  <a:txBody>
                    <a:bodyPr/>
                    <a:lstStyle/>
                    <a:p>
                      <a:r>
                        <a:rPr lang="en-US" altLang="zh-TW" dirty="0"/>
                        <a:t>PR.MA-2</a:t>
                      </a:r>
                      <a:endParaRPr lang="zh-TW" altLang="en-US" dirty="0"/>
                    </a:p>
                  </a:txBody>
                  <a:tcPr/>
                </a:tc>
                <a:tc>
                  <a:txBody>
                    <a:bodyPr/>
                    <a:lstStyle/>
                    <a:p>
                      <a:r>
                        <a:rPr lang="en-US" altLang="zh-TW" b="0" dirty="0">
                          <a:solidFill>
                            <a:schemeClr val="tx1"/>
                          </a:solidFill>
                          <a:effectLst/>
                        </a:rPr>
                        <a:t>Remote maintenance of organizational assets is approved, logged, and performed in a </a:t>
                      </a:r>
                      <a:r>
                        <a:rPr lang="en-US" altLang="zh-TW" b="1" dirty="0">
                          <a:solidFill>
                            <a:srgbClr val="FF0000"/>
                          </a:solidFill>
                          <a:effectLst>
                            <a:outerShdw blurRad="38100" dist="38100" dir="2700000" algn="tl">
                              <a:srgbClr val="000000">
                                <a:alpha val="43137"/>
                              </a:srgbClr>
                            </a:outerShdw>
                          </a:effectLst>
                        </a:rPr>
                        <a:t>manner that prevents unauthorized access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4569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Protective Technology (PR.PT)</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730197060"/>
              </p:ext>
            </p:extLst>
          </p:nvPr>
        </p:nvGraphicFramePr>
        <p:xfrm>
          <a:off x="457200" y="2600960"/>
          <a:ext cx="8206915" cy="3032760"/>
        </p:xfrm>
        <a:graphic>
          <a:graphicData uri="http://schemas.openxmlformats.org/drawingml/2006/table">
            <a:tbl>
              <a:tblPr firstRow="1" bandRow="1">
                <a:tableStyleId>{5C22544A-7EE6-4342-B048-85BDC9FD1C3A}</a:tableStyleId>
              </a:tblPr>
              <a:tblGrid>
                <a:gridCol w="1162472">
                  <a:extLst>
                    <a:ext uri="{9D8B030D-6E8A-4147-A177-3AD203B41FA5}">
                      <a16:colId xmlns:a16="http://schemas.microsoft.com/office/drawing/2014/main" val="20000"/>
                    </a:ext>
                  </a:extLst>
                </a:gridCol>
                <a:gridCol w="7044443">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PR.PT-1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 </a:t>
                      </a:r>
                      <a:r>
                        <a:rPr lang="en-US" altLang="zh-TW" b="1" u="none" dirty="0">
                          <a:solidFill>
                            <a:srgbClr val="FF0000"/>
                          </a:solidFill>
                          <a:effectLst>
                            <a:outerShdw blurRad="38100" dist="38100" dir="2700000" algn="tl">
                              <a:srgbClr val="000000">
                                <a:alpha val="43137"/>
                              </a:srgbClr>
                            </a:outerShdw>
                          </a:effectLst>
                        </a:rPr>
                        <a:t>Audit/log records are determined, documented, implemented, and reviewed </a:t>
                      </a:r>
                      <a:r>
                        <a:rPr lang="en-US" altLang="zh-TW" b="0" u="none" dirty="0">
                          <a:solidFill>
                            <a:schemeClr val="tx1"/>
                          </a:solidFill>
                          <a:effectLst/>
                        </a:rPr>
                        <a:t>in accordance with policy</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370840">
                <a:tc>
                  <a:txBody>
                    <a:bodyPr/>
                    <a:lstStyle/>
                    <a:p>
                      <a:r>
                        <a:rPr lang="en-US" altLang="zh-TW" dirty="0"/>
                        <a:t>PR.PT-2</a:t>
                      </a:r>
                      <a:endParaRPr lang="zh-TW" altLang="en-US" dirty="0"/>
                    </a:p>
                  </a:txBody>
                  <a:tcPr/>
                </a:tc>
                <a:tc>
                  <a:txBody>
                    <a:bodyPr/>
                    <a:lstStyle/>
                    <a:p>
                      <a:r>
                        <a:rPr lang="en-US" altLang="zh-TW" b="0" dirty="0">
                          <a:solidFill>
                            <a:schemeClr val="tx1"/>
                          </a:solidFill>
                          <a:effectLst/>
                        </a:rPr>
                        <a:t>Removable media is </a:t>
                      </a:r>
                      <a:r>
                        <a:rPr lang="en-US" altLang="zh-TW" b="1" dirty="0">
                          <a:solidFill>
                            <a:srgbClr val="FF0000"/>
                          </a:solidFill>
                          <a:effectLst>
                            <a:outerShdw blurRad="38100" dist="38100" dir="2700000" algn="tl">
                              <a:srgbClr val="000000">
                                <a:alpha val="43137"/>
                              </a:srgbClr>
                            </a:outerShdw>
                          </a:effectLst>
                        </a:rPr>
                        <a:t>protected and its use restricted </a:t>
                      </a:r>
                      <a:r>
                        <a:rPr lang="en-US" altLang="zh-TW" b="0" dirty="0">
                          <a:solidFill>
                            <a:schemeClr val="tx1"/>
                          </a:solidFill>
                          <a:effectLst/>
                        </a:rPr>
                        <a:t>according to policy</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PR.PT-3</a:t>
                      </a:r>
                      <a:endParaRPr lang="zh-TW" altLang="en-US" dirty="0"/>
                    </a:p>
                  </a:txBody>
                  <a:tcPr/>
                </a:tc>
                <a:tc>
                  <a:txBody>
                    <a:bodyPr/>
                    <a:lstStyle/>
                    <a:p>
                      <a:r>
                        <a:rPr lang="en-US" altLang="zh-TW" b="0" dirty="0">
                          <a:solidFill>
                            <a:schemeClr val="tx1"/>
                          </a:solidFill>
                          <a:effectLst/>
                        </a:rPr>
                        <a:t>The principle of least functionality is incorporated by configuring systems to </a:t>
                      </a:r>
                      <a:r>
                        <a:rPr lang="en-US" altLang="zh-TW" b="1" strike="noStrike" dirty="0">
                          <a:solidFill>
                            <a:srgbClr val="FF0000"/>
                          </a:solidFill>
                          <a:effectLst>
                            <a:outerShdw blurRad="38100" dist="38100" dir="2700000" algn="tl">
                              <a:srgbClr val="000000">
                                <a:alpha val="43137"/>
                              </a:srgbClr>
                            </a:outerShdw>
                          </a:effectLst>
                        </a:rPr>
                        <a:t>provide only essential capabilities</a:t>
                      </a:r>
                      <a:endParaRPr lang="zh-TW" altLang="en-US" b="1" strike="noStrik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989654911"/>
                  </a:ext>
                </a:extLst>
              </a:tr>
              <a:tr h="370840">
                <a:tc>
                  <a:txBody>
                    <a:bodyPr/>
                    <a:lstStyle/>
                    <a:p>
                      <a:r>
                        <a:rPr lang="en-US" altLang="zh-TW" dirty="0"/>
                        <a:t>PR.PT-4</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Communications and control </a:t>
                      </a:r>
                      <a:r>
                        <a:rPr lang="en-US" altLang="zh-TW" b="0" dirty="0">
                          <a:solidFill>
                            <a:schemeClr val="tx1"/>
                          </a:solidFill>
                          <a:effectLst/>
                        </a:rPr>
                        <a:t>networks are protected</a:t>
                      </a:r>
                      <a:endParaRPr lang="zh-TW" altLang="en-US" b="0" dirty="0">
                        <a:solidFill>
                          <a:schemeClr val="tx1"/>
                        </a:solidFill>
                        <a:effectLst/>
                      </a:endParaRPr>
                    </a:p>
                  </a:txBody>
                  <a:tcPr/>
                </a:tc>
                <a:extLst>
                  <a:ext uri="{0D108BD9-81ED-4DB2-BD59-A6C34878D82A}">
                    <a16:rowId xmlns:a16="http://schemas.microsoft.com/office/drawing/2014/main" val="1985659007"/>
                  </a:ext>
                </a:extLst>
              </a:tr>
              <a:tr h="370840">
                <a:tc>
                  <a:txBody>
                    <a:bodyPr/>
                    <a:lstStyle/>
                    <a:p>
                      <a:r>
                        <a:rPr lang="en-US" altLang="zh-TW" dirty="0"/>
                        <a:t>PR.PT-5</a:t>
                      </a:r>
                      <a:endParaRPr lang="zh-TW" altLang="en-US" dirty="0"/>
                    </a:p>
                  </a:txBody>
                  <a:tcPr/>
                </a:tc>
                <a:tc>
                  <a:txBody>
                    <a:bodyPr/>
                    <a:lstStyle/>
                    <a:p>
                      <a:r>
                        <a:rPr lang="en-US" altLang="zh-TW" b="0" dirty="0">
                          <a:solidFill>
                            <a:schemeClr val="tx1"/>
                          </a:solidFill>
                          <a:effectLst/>
                        </a:rPr>
                        <a:t>Mechanisms (e.g., failsafe, load balancing, hot swap) are implemented to </a:t>
                      </a:r>
                      <a:r>
                        <a:rPr lang="en-US" altLang="zh-TW" b="1" dirty="0">
                          <a:solidFill>
                            <a:srgbClr val="FF0000"/>
                          </a:solidFill>
                          <a:effectLst>
                            <a:outerShdw blurRad="38100" dist="38100" dir="2700000" algn="tl">
                              <a:srgbClr val="000000">
                                <a:alpha val="43137"/>
                              </a:srgbClr>
                            </a:outerShdw>
                          </a:effectLst>
                        </a:rPr>
                        <a:t>achieve resilience requirements in normal and adverse situations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429427173"/>
                  </a:ext>
                </a:extLst>
              </a:tr>
            </a:tbl>
          </a:graphicData>
        </a:graphic>
      </p:graphicFrame>
    </p:spTree>
    <p:extLst>
      <p:ext uri="{BB962C8B-B14F-4D97-AF65-F5344CB8AC3E}">
        <p14:creationId xmlns:p14="http://schemas.microsoft.com/office/powerpoint/2010/main" val="318380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a:t>Cybersecurity threats</a:t>
            </a:r>
          </a:p>
        </p:txBody>
      </p:sp>
    </p:spTree>
    <p:extLst>
      <p:ext uri="{BB962C8B-B14F-4D97-AF65-F5344CB8AC3E}">
        <p14:creationId xmlns:p14="http://schemas.microsoft.com/office/powerpoint/2010/main" val="1107740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84589147"/>
              </p:ext>
            </p:extLst>
          </p:nvPr>
        </p:nvGraphicFramePr>
        <p:xfrm>
          <a:off x="287524" y="2009140"/>
          <a:ext cx="8568952" cy="2839720"/>
        </p:xfrm>
        <a:graphic>
          <a:graphicData uri="http://schemas.openxmlformats.org/drawingml/2006/table">
            <a:tbl>
              <a:tblPr firstRow="1" bandRow="1">
                <a:tableStyleId>{5C22544A-7EE6-4342-B048-85BDC9FD1C3A}</a:tableStyleId>
              </a:tblPr>
              <a:tblGrid>
                <a:gridCol w="886443">
                  <a:extLst>
                    <a:ext uri="{9D8B030D-6E8A-4147-A177-3AD203B41FA5}">
                      <a16:colId xmlns:a16="http://schemas.microsoft.com/office/drawing/2014/main" val="20000"/>
                    </a:ext>
                  </a:extLst>
                </a:gridCol>
                <a:gridCol w="7682509">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DE.AE</a:t>
                      </a:r>
                      <a:endParaRPr lang="zh-TW" altLang="en-US" dirty="0"/>
                    </a:p>
                  </a:txBody>
                  <a:tcPr/>
                </a:tc>
                <a:tc>
                  <a:txBody>
                    <a:bodyPr/>
                    <a:lstStyle/>
                    <a:p>
                      <a:r>
                        <a:rPr lang="en-US" altLang="zh-TW" dirty="0"/>
                        <a:t>Anomalies and Events (DE.AE):</a:t>
                      </a:r>
                    </a:p>
                    <a:p>
                      <a:r>
                        <a:rPr lang="en-US" altLang="zh-TW" dirty="0"/>
                        <a:t>Anomalous activity is </a:t>
                      </a:r>
                      <a:r>
                        <a:rPr lang="en-US" altLang="zh-TW" b="1" dirty="0">
                          <a:solidFill>
                            <a:srgbClr val="FF0000"/>
                          </a:solidFill>
                          <a:effectLst>
                            <a:outerShdw blurRad="38100" dist="38100" dir="2700000" algn="tl">
                              <a:srgbClr val="000000">
                                <a:alpha val="43137"/>
                              </a:srgbClr>
                            </a:outerShdw>
                          </a:effectLst>
                        </a:rPr>
                        <a:t>detected</a:t>
                      </a:r>
                      <a:r>
                        <a:rPr lang="en-US" altLang="zh-TW" dirty="0"/>
                        <a:t> and </a:t>
                      </a:r>
                      <a:r>
                        <a:rPr lang="en-US" altLang="zh-TW" b="1" dirty="0">
                          <a:solidFill>
                            <a:srgbClr val="FF0000"/>
                          </a:solidFill>
                          <a:effectLst>
                            <a:outerShdw blurRad="38100" dist="38100" dir="2700000" algn="tl">
                              <a:srgbClr val="000000">
                                <a:alpha val="43137"/>
                              </a:srgbClr>
                            </a:outerShdw>
                          </a:effectLst>
                        </a:rPr>
                        <a:t>the potential impact </a:t>
                      </a:r>
                      <a:r>
                        <a:rPr lang="en-US" altLang="zh-TW" dirty="0"/>
                        <a:t>of events is understood.</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DE.CM</a:t>
                      </a:r>
                      <a:endParaRPr lang="zh-TW" altLang="en-US" dirty="0"/>
                    </a:p>
                  </a:txBody>
                  <a:tcPr/>
                </a:tc>
                <a:tc>
                  <a:txBody>
                    <a:bodyPr/>
                    <a:lstStyle/>
                    <a:p>
                      <a:r>
                        <a:rPr lang="en-US" altLang="zh-TW" dirty="0"/>
                        <a:t>Security Continuous Monitoring (DE.CM): </a:t>
                      </a:r>
                    </a:p>
                    <a:p>
                      <a:r>
                        <a:rPr lang="en-US" altLang="zh-TW" dirty="0"/>
                        <a:t>The </a:t>
                      </a:r>
                      <a:r>
                        <a:rPr lang="en-US" altLang="zh-TW" b="1" dirty="0">
                          <a:solidFill>
                            <a:srgbClr val="FF0000"/>
                          </a:solidFill>
                          <a:effectLst>
                            <a:outerShdw blurRad="38100" dist="38100" dir="2700000" algn="tl">
                              <a:srgbClr val="000000">
                                <a:alpha val="43137"/>
                              </a:srgbClr>
                            </a:outerShdw>
                          </a:effectLst>
                        </a:rPr>
                        <a:t>information system</a:t>
                      </a:r>
                      <a:r>
                        <a:rPr lang="en-US" altLang="zh-TW" dirty="0"/>
                        <a:t> and </a:t>
                      </a:r>
                      <a:r>
                        <a:rPr lang="en-US" altLang="zh-TW" b="1" dirty="0">
                          <a:solidFill>
                            <a:srgbClr val="FF0000"/>
                          </a:solidFill>
                          <a:effectLst>
                            <a:outerShdw blurRad="38100" dist="38100" dir="2700000" algn="tl">
                              <a:srgbClr val="000000">
                                <a:alpha val="43137"/>
                              </a:srgbClr>
                            </a:outerShdw>
                          </a:effectLst>
                        </a:rPr>
                        <a:t>assets</a:t>
                      </a:r>
                      <a:r>
                        <a:rPr lang="en-US" altLang="zh-TW" dirty="0"/>
                        <a:t> are </a:t>
                      </a:r>
                      <a:r>
                        <a:rPr lang="en-US" altLang="zh-TW" b="1" dirty="0">
                          <a:solidFill>
                            <a:srgbClr val="FF0000"/>
                          </a:solidFill>
                          <a:effectLst>
                            <a:outerShdw blurRad="38100" dist="38100" dir="2700000" algn="tl">
                              <a:srgbClr val="000000">
                                <a:alpha val="43137"/>
                              </a:srgbClr>
                            </a:outerShdw>
                          </a:effectLst>
                        </a:rPr>
                        <a:t>monitored</a:t>
                      </a:r>
                      <a:r>
                        <a:rPr lang="en-US" altLang="zh-TW" dirty="0"/>
                        <a:t> to identify cybersecurity events and </a:t>
                      </a:r>
                      <a:r>
                        <a:rPr lang="en-US" altLang="zh-TW" b="1" dirty="0">
                          <a:solidFill>
                            <a:srgbClr val="00B050"/>
                          </a:solidFill>
                          <a:effectLst>
                            <a:outerShdw blurRad="38100" dist="38100" dir="2700000" algn="tl">
                              <a:srgbClr val="000000">
                                <a:alpha val="43137"/>
                              </a:srgbClr>
                            </a:outerShdw>
                          </a:effectLst>
                        </a:rPr>
                        <a:t>verify the effectiveness of protective measures</a:t>
                      </a:r>
                      <a:r>
                        <a:rPr lang="en-US" altLang="zh-TW" dirty="0"/>
                        <a:t>.</a:t>
                      </a:r>
                      <a:endParaRPr lang="zh-TW" altLang="en-US" b="1" i="0"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DE.DP</a:t>
                      </a:r>
                      <a:endParaRPr lang="zh-TW" altLang="en-US" dirty="0"/>
                    </a:p>
                  </a:txBody>
                  <a:tcPr/>
                </a:tc>
                <a:tc>
                  <a:txBody>
                    <a:bodyPr/>
                    <a:lstStyle/>
                    <a:p>
                      <a:r>
                        <a:rPr lang="en-US" altLang="zh-TW" dirty="0"/>
                        <a:t>Detection Processes (DE.DP): </a:t>
                      </a:r>
                    </a:p>
                    <a:p>
                      <a:r>
                        <a:rPr lang="en-US" altLang="zh-TW" b="1" dirty="0">
                          <a:solidFill>
                            <a:srgbClr val="FF0000"/>
                          </a:solidFill>
                          <a:effectLst>
                            <a:outerShdw blurRad="38100" dist="38100" dir="2700000" algn="tl">
                              <a:srgbClr val="000000">
                                <a:alpha val="43137"/>
                              </a:srgbClr>
                            </a:outerShdw>
                          </a:effectLst>
                        </a:rPr>
                        <a:t>Detection processes </a:t>
                      </a:r>
                      <a:r>
                        <a:rPr lang="en-US" altLang="zh-TW" dirty="0"/>
                        <a:t>and </a:t>
                      </a:r>
                      <a:r>
                        <a:rPr lang="en-US" altLang="zh-TW" b="1" dirty="0">
                          <a:solidFill>
                            <a:srgbClr val="FF0000"/>
                          </a:solidFill>
                          <a:effectLst>
                            <a:outerShdw blurRad="38100" dist="38100" dir="2700000" algn="tl">
                              <a:srgbClr val="000000">
                                <a:alpha val="43137"/>
                              </a:srgbClr>
                            </a:outerShdw>
                          </a:effectLst>
                        </a:rPr>
                        <a:t>procedures are maintained </a:t>
                      </a:r>
                      <a:r>
                        <a:rPr lang="en-US" altLang="zh-TW" dirty="0"/>
                        <a:t>and </a:t>
                      </a:r>
                      <a:r>
                        <a:rPr lang="en-US" altLang="zh-TW" b="1" dirty="0">
                          <a:solidFill>
                            <a:srgbClr val="FF0000"/>
                          </a:solidFill>
                          <a:effectLst>
                            <a:outerShdw blurRad="38100" dist="38100" dir="2700000" algn="tl">
                              <a:srgbClr val="000000">
                                <a:alpha val="43137"/>
                              </a:srgbClr>
                            </a:outerShdw>
                          </a:effectLst>
                        </a:rPr>
                        <a:t>tested</a:t>
                      </a:r>
                      <a:r>
                        <a:rPr lang="en-US" altLang="zh-TW" dirty="0"/>
                        <a:t> to </a:t>
                      </a:r>
                      <a:r>
                        <a:rPr lang="en-US" altLang="zh-TW" b="1" i="0" dirty="0">
                          <a:solidFill>
                            <a:srgbClr val="00B050"/>
                          </a:solidFill>
                          <a:effectLst>
                            <a:outerShdw blurRad="38100" dist="38100" dir="2700000" algn="tl">
                              <a:srgbClr val="000000">
                                <a:alpha val="43137"/>
                              </a:srgbClr>
                            </a:outerShdw>
                          </a:effectLst>
                        </a:rPr>
                        <a:t>ensure awareness of anomalous events</a:t>
                      </a:r>
                      <a:r>
                        <a:rPr lang="en-US" altLang="zh-TW" dirty="0"/>
                        <a:t>.</a:t>
                      </a:r>
                      <a:endParaRPr lang="zh-TW" altLang="en-US" b="1" dirty="0">
                        <a:solidFill>
                          <a:srgbClr val="00B05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3"/>
                  </a:ext>
                </a:extLst>
              </a:tr>
            </a:tbl>
          </a:graphicData>
        </a:graphic>
      </p:graphicFrame>
      <p:sp>
        <p:nvSpPr>
          <p:cNvPr id="3" name="矩形 2"/>
          <p:cNvSpPr/>
          <p:nvPr/>
        </p:nvSpPr>
        <p:spPr>
          <a:xfrm>
            <a:off x="323528" y="116632"/>
            <a:ext cx="2592288" cy="707886"/>
          </a:xfrm>
          <a:prstGeom prst="rect">
            <a:avLst/>
          </a:prstGeom>
        </p:spPr>
        <p:txBody>
          <a:bodyPr wrap="square">
            <a:spAutoFit/>
          </a:bodyPr>
          <a:lstStyle/>
          <a:p>
            <a:pPr lvl="0">
              <a:defRPr/>
            </a:pPr>
            <a:r>
              <a:rPr lang="en-US" altLang="zh-TW" sz="4000" dirty="0">
                <a:solidFill>
                  <a:prstClr val="black"/>
                </a:solidFill>
              </a:rPr>
              <a:t>3</a:t>
            </a:r>
            <a:r>
              <a:rPr lang="zh-TW" altLang="en-US" sz="4000" dirty="0">
                <a:solidFill>
                  <a:prstClr val="black"/>
                </a:solidFill>
              </a:rPr>
              <a:t> </a:t>
            </a:r>
            <a:r>
              <a:rPr lang="en-US" altLang="zh-TW" sz="4000" dirty="0">
                <a:solidFill>
                  <a:prstClr val="black"/>
                </a:solidFill>
              </a:rPr>
              <a:t>DETECT</a:t>
            </a:r>
            <a:endParaRPr lang="zh-TW" altLang="en-US" sz="40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562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Anomalies and Events (DE.AE)</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690043282"/>
              </p:ext>
            </p:extLst>
          </p:nvPr>
        </p:nvGraphicFramePr>
        <p:xfrm>
          <a:off x="447122" y="1910080"/>
          <a:ext cx="8268019" cy="2489200"/>
        </p:xfrm>
        <a:graphic>
          <a:graphicData uri="http://schemas.openxmlformats.org/drawingml/2006/table">
            <a:tbl>
              <a:tblPr firstRow="1" bandRow="1">
                <a:tableStyleId>{5C22544A-7EE6-4342-B048-85BDC9FD1C3A}</a:tableStyleId>
              </a:tblPr>
              <a:tblGrid>
                <a:gridCol w="974789">
                  <a:extLst>
                    <a:ext uri="{9D8B030D-6E8A-4147-A177-3AD203B41FA5}">
                      <a16:colId xmlns:a16="http://schemas.microsoft.com/office/drawing/2014/main" val="20000"/>
                    </a:ext>
                  </a:extLst>
                </a:gridCol>
                <a:gridCol w="7293230">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DE.AE-1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 A baseline of </a:t>
                      </a:r>
                      <a:r>
                        <a:rPr lang="en-US" altLang="zh-TW" b="1" u="none" dirty="0">
                          <a:solidFill>
                            <a:srgbClr val="FF0000"/>
                          </a:solidFill>
                          <a:effectLst>
                            <a:outerShdw blurRad="38100" dist="38100" dir="2700000" algn="tl">
                              <a:srgbClr val="000000">
                                <a:alpha val="43137"/>
                              </a:srgbClr>
                            </a:outerShdw>
                          </a:effectLst>
                        </a:rPr>
                        <a:t>network operations and expected data flows </a:t>
                      </a:r>
                      <a:r>
                        <a:rPr lang="en-US" altLang="zh-TW" b="0" u="none" dirty="0">
                          <a:solidFill>
                            <a:schemeClr val="tx1"/>
                          </a:solidFill>
                          <a:effectLst/>
                        </a:rPr>
                        <a:t>for users and systems is established and managed.</a:t>
                      </a:r>
                      <a:endParaRPr lang="zh-TW" altLang="en-US" b="0" u="none"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DE.AE-2</a:t>
                      </a:r>
                      <a:endParaRPr lang="zh-TW" altLang="en-US" dirty="0"/>
                    </a:p>
                  </a:txBody>
                  <a:tcPr/>
                </a:tc>
                <a:tc>
                  <a:txBody>
                    <a:bodyPr/>
                    <a:lstStyle/>
                    <a:p>
                      <a:r>
                        <a:rPr lang="en-US" altLang="zh-TW" b="0" dirty="0">
                          <a:solidFill>
                            <a:schemeClr val="tx1"/>
                          </a:solidFill>
                          <a:effectLst/>
                        </a:rPr>
                        <a:t>Detected events are analyzed to </a:t>
                      </a:r>
                      <a:r>
                        <a:rPr lang="en-US" altLang="zh-TW" b="1" dirty="0">
                          <a:solidFill>
                            <a:srgbClr val="FF0000"/>
                          </a:solidFill>
                          <a:effectLst>
                            <a:outerShdw blurRad="38100" dist="38100" dir="2700000" algn="tl">
                              <a:srgbClr val="000000">
                                <a:alpha val="43137"/>
                              </a:srgbClr>
                            </a:outerShdw>
                          </a:effectLst>
                        </a:rPr>
                        <a:t>understand attack targets and methods.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DE.AE-3</a:t>
                      </a:r>
                      <a:endParaRPr lang="zh-TW" altLang="en-US" dirty="0"/>
                    </a:p>
                  </a:txBody>
                  <a:tcPr/>
                </a:tc>
                <a:tc>
                  <a:txBody>
                    <a:bodyPr/>
                    <a:lstStyle/>
                    <a:p>
                      <a:r>
                        <a:rPr lang="en-US" altLang="zh-TW" b="0" dirty="0">
                          <a:solidFill>
                            <a:schemeClr val="tx1"/>
                          </a:solidFill>
                          <a:effectLst/>
                        </a:rPr>
                        <a:t>Event data are </a:t>
                      </a:r>
                      <a:r>
                        <a:rPr lang="en-US" altLang="zh-TW" b="1" dirty="0">
                          <a:solidFill>
                            <a:srgbClr val="FF0000"/>
                          </a:solidFill>
                          <a:effectLst>
                            <a:outerShdw blurRad="38100" dist="38100" dir="2700000" algn="tl">
                              <a:srgbClr val="000000">
                                <a:alpha val="43137"/>
                              </a:srgbClr>
                            </a:outerShdw>
                          </a:effectLst>
                        </a:rPr>
                        <a:t>collected and correlated </a:t>
                      </a:r>
                      <a:r>
                        <a:rPr lang="en-US" altLang="zh-TW" b="0" dirty="0">
                          <a:solidFill>
                            <a:schemeClr val="tx1"/>
                          </a:solidFill>
                          <a:effectLst/>
                        </a:rPr>
                        <a:t>from </a:t>
                      </a:r>
                      <a:r>
                        <a:rPr lang="en-US" altLang="zh-TW" b="1" dirty="0">
                          <a:solidFill>
                            <a:srgbClr val="FF0000"/>
                          </a:solidFill>
                          <a:effectLst>
                            <a:outerShdw blurRad="38100" dist="38100" dir="2700000" algn="tl">
                              <a:srgbClr val="000000">
                                <a:alpha val="43137"/>
                              </a:srgbClr>
                            </a:outerShdw>
                          </a:effectLst>
                        </a:rPr>
                        <a:t>multiple sources and sensors</a:t>
                      </a:r>
                      <a:r>
                        <a:rPr lang="en-US" altLang="zh-TW" b="0" dirty="0">
                          <a:solidFill>
                            <a:schemeClr val="tx1"/>
                          </a:solidFill>
                          <a:effectLst/>
                        </a:rPr>
                        <a:t>.</a:t>
                      </a:r>
                      <a:endParaRPr lang="zh-TW" altLang="en-US" b="0" dirty="0">
                        <a:solidFill>
                          <a:schemeClr val="tx1"/>
                        </a:solidFill>
                        <a:effectLst/>
                      </a:endParaRPr>
                    </a:p>
                  </a:txBody>
                  <a:tcPr/>
                </a:tc>
                <a:extLst>
                  <a:ext uri="{0D108BD9-81ED-4DB2-BD59-A6C34878D82A}">
                    <a16:rowId xmlns:a16="http://schemas.microsoft.com/office/drawing/2014/main" val="10003"/>
                  </a:ext>
                </a:extLst>
              </a:tr>
              <a:tr h="342384">
                <a:tc>
                  <a:txBody>
                    <a:bodyPr/>
                    <a:lstStyle/>
                    <a:p>
                      <a:r>
                        <a:rPr lang="en-US" altLang="zh-TW" dirty="0"/>
                        <a:t>DE.AE-4</a:t>
                      </a:r>
                      <a:endParaRPr lang="zh-TW" altLang="en-US" dirty="0"/>
                    </a:p>
                  </a:txBody>
                  <a:tcPr/>
                </a:tc>
                <a:tc>
                  <a:txBody>
                    <a:bodyPr/>
                    <a:lstStyle/>
                    <a:p>
                      <a:r>
                        <a:rPr lang="en-US" altLang="zh-TW" b="0" dirty="0">
                          <a:solidFill>
                            <a:schemeClr val="tx1"/>
                          </a:solidFill>
                          <a:effectLst/>
                        </a:rPr>
                        <a:t>Impact of events is determined.</a:t>
                      </a:r>
                      <a:endParaRPr lang="zh-TW" altLang="en-US" b="0" dirty="0">
                        <a:solidFill>
                          <a:schemeClr val="tx1"/>
                        </a:solidFill>
                        <a:effectLst/>
                      </a:endParaRPr>
                    </a:p>
                  </a:txBody>
                  <a:tcPr/>
                </a:tc>
                <a:extLst>
                  <a:ext uri="{0D108BD9-81ED-4DB2-BD59-A6C34878D82A}">
                    <a16:rowId xmlns:a16="http://schemas.microsoft.com/office/drawing/2014/main" val="10004"/>
                  </a:ext>
                </a:extLst>
              </a:tr>
              <a:tr h="370840">
                <a:tc>
                  <a:txBody>
                    <a:bodyPr/>
                    <a:lstStyle/>
                    <a:p>
                      <a:r>
                        <a:rPr lang="en-US" altLang="zh-TW" dirty="0"/>
                        <a:t>DE.AE-5</a:t>
                      </a:r>
                      <a:endParaRPr lang="zh-TW" altLang="en-US" dirty="0"/>
                    </a:p>
                  </a:txBody>
                  <a:tcPr/>
                </a:tc>
                <a:tc>
                  <a:txBody>
                    <a:bodyPr/>
                    <a:lstStyle/>
                    <a:p>
                      <a:r>
                        <a:rPr lang="en-US" altLang="zh-TW" b="0" dirty="0">
                          <a:solidFill>
                            <a:schemeClr val="tx1"/>
                          </a:solidFill>
                          <a:effectLst/>
                        </a:rPr>
                        <a:t>Incident alert </a:t>
                      </a:r>
                      <a:r>
                        <a:rPr lang="en-US" altLang="zh-TW" b="1" dirty="0">
                          <a:solidFill>
                            <a:srgbClr val="FF0000"/>
                          </a:solidFill>
                          <a:effectLst>
                            <a:outerShdw blurRad="38100" dist="38100" dir="2700000" algn="tl">
                              <a:srgbClr val="000000">
                                <a:alpha val="43137"/>
                              </a:srgbClr>
                            </a:outerShdw>
                          </a:effectLst>
                        </a:rPr>
                        <a:t>thresholds are established</a:t>
                      </a:r>
                      <a:r>
                        <a:rPr lang="en-US" altLang="zh-TW" b="0" dirty="0">
                          <a:solidFill>
                            <a:schemeClr val="tx1"/>
                          </a:solidFill>
                          <a:effectLst/>
                        </a:rPr>
                        <a:t>.</a:t>
                      </a:r>
                      <a:endParaRPr lang="zh-TW" altLang="en-US" b="0" dirty="0">
                        <a:solidFill>
                          <a:schemeClr val="tx1"/>
                        </a:solidFill>
                        <a:effectLst/>
                      </a:endParaRPr>
                    </a:p>
                  </a:txBody>
                  <a:tcPr/>
                </a:tc>
                <a:extLst>
                  <a:ext uri="{0D108BD9-81ED-4DB2-BD59-A6C34878D82A}">
                    <a16:rowId xmlns:a16="http://schemas.microsoft.com/office/drawing/2014/main" val="2502379286"/>
                  </a:ext>
                </a:extLst>
              </a:tr>
            </a:tbl>
          </a:graphicData>
        </a:graphic>
      </p:graphicFrame>
    </p:spTree>
    <p:extLst>
      <p:ext uri="{BB962C8B-B14F-4D97-AF65-F5344CB8AC3E}">
        <p14:creationId xmlns:p14="http://schemas.microsoft.com/office/powerpoint/2010/main" val="3825286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Security Continuous Monitoring (DE.CM)</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59120906"/>
              </p:ext>
            </p:extLst>
          </p:nvPr>
        </p:nvGraphicFramePr>
        <p:xfrm>
          <a:off x="447122" y="1910080"/>
          <a:ext cx="8268019" cy="4135120"/>
        </p:xfrm>
        <a:graphic>
          <a:graphicData uri="http://schemas.openxmlformats.org/drawingml/2006/table">
            <a:tbl>
              <a:tblPr firstRow="1" bandRow="1">
                <a:tableStyleId>{5C22544A-7EE6-4342-B048-85BDC9FD1C3A}</a:tableStyleId>
              </a:tblPr>
              <a:tblGrid>
                <a:gridCol w="1100542">
                  <a:extLst>
                    <a:ext uri="{9D8B030D-6E8A-4147-A177-3AD203B41FA5}">
                      <a16:colId xmlns:a16="http://schemas.microsoft.com/office/drawing/2014/main" val="20000"/>
                    </a:ext>
                  </a:extLst>
                </a:gridCol>
                <a:gridCol w="7167477">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DE.CM-1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The network is monitored to </a:t>
                      </a:r>
                      <a:r>
                        <a:rPr lang="en-US" altLang="zh-TW" b="1" u="none" dirty="0">
                          <a:solidFill>
                            <a:srgbClr val="FF0000"/>
                          </a:solidFill>
                          <a:effectLst>
                            <a:outerShdw blurRad="38100" dist="38100" dir="2700000" algn="tl">
                              <a:srgbClr val="000000">
                                <a:alpha val="43137"/>
                              </a:srgbClr>
                            </a:outerShdw>
                          </a:effectLst>
                        </a:rPr>
                        <a:t>detect potential cybersecurity events</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370840">
                <a:tc>
                  <a:txBody>
                    <a:bodyPr/>
                    <a:lstStyle/>
                    <a:p>
                      <a:r>
                        <a:rPr lang="en-US" altLang="zh-TW" dirty="0"/>
                        <a:t>DE.CM-2</a:t>
                      </a:r>
                      <a:endParaRPr lang="zh-TW" altLang="en-US" dirty="0"/>
                    </a:p>
                  </a:txBody>
                  <a:tcPr/>
                </a:tc>
                <a:tc>
                  <a:txBody>
                    <a:bodyPr/>
                    <a:lstStyle/>
                    <a:p>
                      <a:r>
                        <a:rPr lang="en-US" altLang="zh-TW" b="0" dirty="0">
                          <a:solidFill>
                            <a:schemeClr val="tx1"/>
                          </a:solidFill>
                          <a:effectLst/>
                        </a:rPr>
                        <a:t>The </a:t>
                      </a:r>
                      <a:r>
                        <a:rPr lang="en-US" altLang="zh-TW" b="1" dirty="0">
                          <a:solidFill>
                            <a:srgbClr val="FF0000"/>
                          </a:solidFill>
                          <a:effectLst>
                            <a:outerShdw blurRad="38100" dist="38100" dir="2700000" algn="tl">
                              <a:srgbClr val="000000">
                                <a:alpha val="43137"/>
                              </a:srgbClr>
                            </a:outerShdw>
                          </a:effectLst>
                        </a:rPr>
                        <a:t>physical environment is monitored</a:t>
                      </a:r>
                      <a:r>
                        <a:rPr lang="en-US" altLang="zh-TW" b="0" dirty="0">
                          <a:solidFill>
                            <a:schemeClr val="tx1"/>
                          </a:solidFill>
                          <a:effectLst/>
                        </a:rPr>
                        <a:t> to detect potential cybersecurity events</a:t>
                      </a:r>
                      <a:endParaRPr lang="zh-TW" altLang="en-US" b="0" dirty="0">
                        <a:solidFill>
                          <a:schemeClr val="tx1"/>
                        </a:solidFill>
                        <a:effectLst/>
                      </a:endParaRPr>
                    </a:p>
                  </a:txBody>
                  <a:tcPr/>
                </a:tc>
                <a:extLst>
                  <a:ext uri="{0D108BD9-81ED-4DB2-BD59-A6C34878D82A}">
                    <a16:rowId xmlns:a16="http://schemas.microsoft.com/office/drawing/2014/main" val="10002"/>
                  </a:ext>
                </a:extLst>
              </a:tr>
              <a:tr h="370840">
                <a:tc>
                  <a:txBody>
                    <a:bodyPr/>
                    <a:lstStyle/>
                    <a:p>
                      <a:r>
                        <a:rPr lang="en-US" altLang="zh-TW" dirty="0"/>
                        <a:t>DE.CM-3</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Personnel activity is monitored</a:t>
                      </a:r>
                      <a:r>
                        <a:rPr lang="en-US" altLang="zh-TW" b="0" dirty="0">
                          <a:solidFill>
                            <a:schemeClr val="tx1"/>
                          </a:solidFill>
                          <a:effectLst/>
                        </a:rPr>
                        <a:t> to detect potential cybersecurity events</a:t>
                      </a:r>
                      <a:endParaRPr lang="zh-TW" altLang="en-US" b="0" dirty="0">
                        <a:solidFill>
                          <a:schemeClr val="tx1"/>
                        </a:solidFill>
                        <a:effectLst/>
                      </a:endParaRPr>
                    </a:p>
                  </a:txBody>
                  <a:tcPr/>
                </a:tc>
                <a:extLst>
                  <a:ext uri="{0D108BD9-81ED-4DB2-BD59-A6C34878D82A}">
                    <a16:rowId xmlns:a16="http://schemas.microsoft.com/office/drawing/2014/main" val="10003"/>
                  </a:ext>
                </a:extLst>
              </a:tr>
              <a:tr h="342384">
                <a:tc>
                  <a:txBody>
                    <a:bodyPr/>
                    <a:lstStyle/>
                    <a:p>
                      <a:r>
                        <a:rPr lang="en-US" altLang="zh-TW" dirty="0"/>
                        <a:t>DE.CM-4</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Malicious code </a:t>
                      </a:r>
                      <a:r>
                        <a:rPr lang="en-US" altLang="zh-TW" b="0" dirty="0">
                          <a:solidFill>
                            <a:schemeClr val="tx1"/>
                          </a:solidFill>
                          <a:effectLst/>
                        </a:rPr>
                        <a:t>is </a:t>
                      </a:r>
                      <a:r>
                        <a:rPr lang="en-US" altLang="zh-TW" b="1" dirty="0">
                          <a:solidFill>
                            <a:srgbClr val="FF0000"/>
                          </a:solidFill>
                          <a:effectLst>
                            <a:outerShdw blurRad="38100" dist="38100" dir="2700000" algn="tl">
                              <a:srgbClr val="000000">
                                <a:alpha val="43137"/>
                              </a:srgbClr>
                            </a:outerShdw>
                          </a:effectLst>
                        </a:rPr>
                        <a:t>detected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4"/>
                  </a:ext>
                </a:extLst>
              </a:tr>
              <a:tr h="370840">
                <a:tc>
                  <a:txBody>
                    <a:bodyPr/>
                    <a:lstStyle/>
                    <a:p>
                      <a:r>
                        <a:rPr lang="en-US" altLang="zh-TW" dirty="0"/>
                        <a:t>DE.CM-5</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Unauthorized mobile code </a:t>
                      </a:r>
                      <a:r>
                        <a:rPr lang="en-US" altLang="zh-TW" b="0" dirty="0">
                          <a:solidFill>
                            <a:schemeClr val="tx1"/>
                          </a:solidFill>
                          <a:effectLst/>
                        </a:rPr>
                        <a:t>is detected</a:t>
                      </a:r>
                      <a:endParaRPr lang="zh-TW" altLang="en-US" b="0" dirty="0">
                        <a:solidFill>
                          <a:schemeClr val="tx1"/>
                        </a:solidFill>
                        <a:effectLst/>
                      </a:endParaRPr>
                    </a:p>
                  </a:txBody>
                  <a:tcPr/>
                </a:tc>
                <a:extLst>
                  <a:ext uri="{0D108BD9-81ED-4DB2-BD59-A6C34878D82A}">
                    <a16:rowId xmlns:a16="http://schemas.microsoft.com/office/drawing/2014/main" val="2502379286"/>
                  </a:ext>
                </a:extLst>
              </a:tr>
              <a:tr h="370840">
                <a:tc>
                  <a:txBody>
                    <a:bodyPr/>
                    <a:lstStyle/>
                    <a:p>
                      <a:r>
                        <a:rPr lang="en-US" altLang="zh-TW" dirty="0"/>
                        <a:t>DE.CM-6</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External service provider activity is monitored </a:t>
                      </a:r>
                      <a:r>
                        <a:rPr lang="en-US" altLang="zh-TW" b="0" dirty="0">
                          <a:solidFill>
                            <a:schemeClr val="tx1"/>
                          </a:solidFill>
                          <a:effectLst/>
                        </a:rPr>
                        <a:t>to detect potential cybersecurity events</a:t>
                      </a:r>
                      <a:endParaRPr lang="zh-TW" altLang="en-US" b="0" dirty="0">
                        <a:solidFill>
                          <a:schemeClr val="tx1"/>
                        </a:solidFill>
                        <a:effectLst/>
                      </a:endParaRPr>
                    </a:p>
                  </a:txBody>
                  <a:tcPr/>
                </a:tc>
                <a:extLst>
                  <a:ext uri="{0D108BD9-81ED-4DB2-BD59-A6C34878D82A}">
                    <a16:rowId xmlns:a16="http://schemas.microsoft.com/office/drawing/2014/main" val="70274120"/>
                  </a:ext>
                </a:extLst>
              </a:tr>
              <a:tr h="370840">
                <a:tc>
                  <a:txBody>
                    <a:bodyPr/>
                    <a:lstStyle/>
                    <a:p>
                      <a:r>
                        <a:rPr lang="en-US" altLang="zh-TW" dirty="0"/>
                        <a:t>DE.CM-7</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Monitoring for unauthorized personnel, connections, devices</a:t>
                      </a:r>
                      <a:r>
                        <a:rPr lang="en-US" altLang="zh-TW" b="0" dirty="0">
                          <a:solidFill>
                            <a:schemeClr val="tx1"/>
                          </a:solidFill>
                          <a:effectLst/>
                        </a:rPr>
                        <a:t>, and </a:t>
                      </a:r>
                      <a:r>
                        <a:rPr lang="en-US" altLang="zh-TW" b="1" dirty="0">
                          <a:solidFill>
                            <a:srgbClr val="FF0000"/>
                          </a:solidFill>
                          <a:effectLst>
                            <a:outerShdw blurRad="38100" dist="38100" dir="2700000" algn="tl">
                              <a:srgbClr val="000000">
                                <a:alpha val="43137"/>
                              </a:srgbClr>
                            </a:outerShdw>
                          </a:effectLst>
                        </a:rPr>
                        <a:t>software</a:t>
                      </a:r>
                      <a:r>
                        <a:rPr lang="en-US" altLang="zh-TW" b="0" dirty="0">
                          <a:solidFill>
                            <a:schemeClr val="tx1"/>
                          </a:solidFill>
                          <a:effectLst/>
                        </a:rPr>
                        <a:t> is performed</a:t>
                      </a:r>
                      <a:endParaRPr lang="zh-TW" altLang="en-US" b="0" dirty="0">
                        <a:solidFill>
                          <a:schemeClr val="tx1"/>
                        </a:solidFill>
                        <a:effectLst/>
                      </a:endParaRPr>
                    </a:p>
                  </a:txBody>
                  <a:tcPr/>
                </a:tc>
                <a:extLst>
                  <a:ext uri="{0D108BD9-81ED-4DB2-BD59-A6C34878D82A}">
                    <a16:rowId xmlns:a16="http://schemas.microsoft.com/office/drawing/2014/main" val="3595136493"/>
                  </a:ext>
                </a:extLst>
              </a:tr>
              <a:tr h="370840">
                <a:tc>
                  <a:txBody>
                    <a:bodyPr/>
                    <a:lstStyle/>
                    <a:p>
                      <a:r>
                        <a:rPr lang="en-US" altLang="zh-TW" dirty="0"/>
                        <a:t>DE.CM-8</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Vulnerability scans</a:t>
                      </a:r>
                      <a:r>
                        <a:rPr lang="en-US" altLang="zh-TW" b="0" dirty="0">
                          <a:solidFill>
                            <a:schemeClr val="tx1"/>
                          </a:solidFill>
                          <a:effectLst/>
                        </a:rPr>
                        <a:t> are performed</a:t>
                      </a:r>
                      <a:endParaRPr lang="zh-TW" altLang="en-US" b="0" dirty="0">
                        <a:solidFill>
                          <a:schemeClr val="tx1"/>
                        </a:solidFill>
                        <a:effectLst/>
                      </a:endParaRPr>
                    </a:p>
                  </a:txBody>
                  <a:tcPr/>
                </a:tc>
                <a:extLst>
                  <a:ext uri="{0D108BD9-81ED-4DB2-BD59-A6C34878D82A}">
                    <a16:rowId xmlns:a16="http://schemas.microsoft.com/office/drawing/2014/main" val="570192440"/>
                  </a:ext>
                </a:extLst>
              </a:tr>
            </a:tbl>
          </a:graphicData>
        </a:graphic>
      </p:graphicFrame>
    </p:spTree>
    <p:extLst>
      <p:ext uri="{BB962C8B-B14F-4D97-AF65-F5344CB8AC3E}">
        <p14:creationId xmlns:p14="http://schemas.microsoft.com/office/powerpoint/2010/main" val="1337772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Detection Processes (DE.DP)</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79806560"/>
              </p:ext>
            </p:extLst>
          </p:nvPr>
        </p:nvGraphicFramePr>
        <p:xfrm>
          <a:off x="437990" y="2186940"/>
          <a:ext cx="8268019" cy="2489200"/>
        </p:xfrm>
        <a:graphic>
          <a:graphicData uri="http://schemas.openxmlformats.org/drawingml/2006/table">
            <a:tbl>
              <a:tblPr firstRow="1" bandRow="1">
                <a:tableStyleId>{5C22544A-7EE6-4342-B048-85BDC9FD1C3A}</a:tableStyleId>
              </a:tblPr>
              <a:tblGrid>
                <a:gridCol w="1100542">
                  <a:extLst>
                    <a:ext uri="{9D8B030D-6E8A-4147-A177-3AD203B41FA5}">
                      <a16:colId xmlns:a16="http://schemas.microsoft.com/office/drawing/2014/main" val="20000"/>
                    </a:ext>
                  </a:extLst>
                </a:gridCol>
                <a:gridCol w="7167477">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DE.DP-1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Roles and responsibilities for detection are well defined to </a:t>
                      </a:r>
                      <a:r>
                        <a:rPr lang="en-US" altLang="zh-TW" b="1" u="none" dirty="0">
                          <a:solidFill>
                            <a:srgbClr val="FF0000"/>
                          </a:solidFill>
                          <a:effectLst>
                            <a:outerShdw blurRad="38100" dist="38100" dir="2700000" algn="tl">
                              <a:srgbClr val="000000">
                                <a:alpha val="43137"/>
                              </a:srgbClr>
                            </a:outerShdw>
                          </a:effectLst>
                        </a:rPr>
                        <a:t>ensure accountability</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370840">
                <a:tc>
                  <a:txBody>
                    <a:bodyPr/>
                    <a:lstStyle/>
                    <a:p>
                      <a:r>
                        <a:rPr lang="en-US" altLang="zh-TW" dirty="0"/>
                        <a:t>DE.DP-2</a:t>
                      </a:r>
                      <a:endParaRPr lang="zh-TW" altLang="en-US" dirty="0"/>
                    </a:p>
                  </a:txBody>
                  <a:tcPr/>
                </a:tc>
                <a:tc>
                  <a:txBody>
                    <a:bodyPr/>
                    <a:lstStyle/>
                    <a:p>
                      <a:r>
                        <a:rPr lang="en-US" altLang="zh-TW" b="0" dirty="0">
                          <a:solidFill>
                            <a:schemeClr val="tx1"/>
                          </a:solidFill>
                          <a:effectLst/>
                        </a:rPr>
                        <a:t>Detection activities </a:t>
                      </a:r>
                      <a:r>
                        <a:rPr lang="en-US" altLang="zh-TW" b="1" dirty="0">
                          <a:solidFill>
                            <a:srgbClr val="FF0000"/>
                          </a:solidFill>
                          <a:effectLst>
                            <a:outerShdw blurRad="38100" dist="38100" dir="2700000" algn="tl">
                              <a:srgbClr val="000000">
                                <a:alpha val="43137"/>
                              </a:srgbClr>
                            </a:outerShdw>
                          </a:effectLst>
                        </a:rPr>
                        <a:t>comply with all applicable requirements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DE.DP-3</a:t>
                      </a:r>
                      <a:endParaRPr lang="zh-TW" altLang="en-US" dirty="0"/>
                    </a:p>
                  </a:txBody>
                  <a:tcPr/>
                </a:tc>
                <a:tc>
                  <a:txBody>
                    <a:bodyPr/>
                    <a:lstStyle/>
                    <a:p>
                      <a:r>
                        <a:rPr lang="en-US" altLang="zh-TW" b="0" dirty="0">
                          <a:solidFill>
                            <a:schemeClr val="tx1"/>
                          </a:solidFill>
                          <a:effectLst/>
                        </a:rPr>
                        <a:t>Detection processes are </a:t>
                      </a:r>
                      <a:r>
                        <a:rPr lang="en-US" altLang="zh-TW" b="1" dirty="0">
                          <a:solidFill>
                            <a:srgbClr val="FF0000"/>
                          </a:solidFill>
                          <a:effectLst>
                            <a:outerShdw blurRad="38100" dist="38100" dir="2700000" algn="tl">
                              <a:srgbClr val="000000">
                                <a:alpha val="43137"/>
                              </a:srgbClr>
                            </a:outerShdw>
                          </a:effectLst>
                        </a:rPr>
                        <a:t>tested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3"/>
                  </a:ext>
                </a:extLst>
              </a:tr>
              <a:tr h="342384">
                <a:tc>
                  <a:txBody>
                    <a:bodyPr/>
                    <a:lstStyle/>
                    <a:p>
                      <a:r>
                        <a:rPr lang="en-US" altLang="zh-TW" dirty="0"/>
                        <a:t>DE.DP-4</a:t>
                      </a:r>
                      <a:endParaRPr lang="zh-TW" altLang="en-US" dirty="0"/>
                    </a:p>
                  </a:txBody>
                  <a:tcPr/>
                </a:tc>
                <a:tc>
                  <a:txBody>
                    <a:bodyPr/>
                    <a:lstStyle/>
                    <a:p>
                      <a:r>
                        <a:rPr lang="en-US" altLang="zh-TW" b="1" dirty="0">
                          <a:solidFill>
                            <a:srgbClr val="FF0000"/>
                          </a:solidFill>
                          <a:effectLst>
                            <a:outerShdw blurRad="38100" dist="38100" dir="2700000" algn="tl">
                              <a:srgbClr val="000000">
                                <a:alpha val="43137"/>
                              </a:srgbClr>
                            </a:outerShdw>
                          </a:effectLst>
                        </a:rPr>
                        <a:t>Event detection information </a:t>
                      </a:r>
                      <a:r>
                        <a:rPr lang="en-US" altLang="zh-TW" b="0" dirty="0">
                          <a:solidFill>
                            <a:schemeClr val="tx1"/>
                          </a:solidFill>
                          <a:effectLst/>
                        </a:rPr>
                        <a:t>is communicated</a:t>
                      </a:r>
                      <a:endParaRPr lang="zh-TW" altLang="en-US" b="0" dirty="0">
                        <a:solidFill>
                          <a:schemeClr val="tx1"/>
                        </a:solidFill>
                        <a:effectLst/>
                      </a:endParaRPr>
                    </a:p>
                  </a:txBody>
                  <a:tcPr/>
                </a:tc>
                <a:extLst>
                  <a:ext uri="{0D108BD9-81ED-4DB2-BD59-A6C34878D82A}">
                    <a16:rowId xmlns:a16="http://schemas.microsoft.com/office/drawing/2014/main" val="10004"/>
                  </a:ext>
                </a:extLst>
              </a:tr>
              <a:tr h="370840">
                <a:tc>
                  <a:txBody>
                    <a:bodyPr/>
                    <a:lstStyle/>
                    <a:p>
                      <a:r>
                        <a:rPr lang="en-US" altLang="zh-TW" dirty="0"/>
                        <a:t>DE.DP-5</a:t>
                      </a:r>
                      <a:endParaRPr lang="zh-TW" altLang="en-US" dirty="0"/>
                    </a:p>
                  </a:txBody>
                  <a:tcPr/>
                </a:tc>
                <a:tc>
                  <a:txBody>
                    <a:bodyPr/>
                    <a:lstStyle/>
                    <a:p>
                      <a:r>
                        <a:rPr lang="en-US" altLang="zh-TW" b="0" dirty="0">
                          <a:solidFill>
                            <a:schemeClr val="tx1"/>
                          </a:solidFill>
                          <a:effectLst/>
                        </a:rPr>
                        <a:t>Detection processes are </a:t>
                      </a:r>
                      <a:r>
                        <a:rPr lang="en-US" altLang="zh-TW" b="1" dirty="0">
                          <a:solidFill>
                            <a:srgbClr val="FF0000"/>
                          </a:solidFill>
                          <a:effectLst>
                            <a:outerShdw blurRad="38100" dist="38100" dir="2700000" algn="tl">
                              <a:srgbClr val="000000">
                                <a:alpha val="43137"/>
                              </a:srgbClr>
                            </a:outerShdw>
                          </a:effectLst>
                        </a:rPr>
                        <a:t>continuously improved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502379286"/>
                  </a:ext>
                </a:extLst>
              </a:tr>
            </a:tbl>
          </a:graphicData>
        </a:graphic>
      </p:graphicFrame>
    </p:spTree>
    <p:extLst>
      <p:ext uri="{BB962C8B-B14F-4D97-AF65-F5344CB8AC3E}">
        <p14:creationId xmlns:p14="http://schemas.microsoft.com/office/powerpoint/2010/main" val="258542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417523520"/>
              </p:ext>
            </p:extLst>
          </p:nvPr>
        </p:nvGraphicFramePr>
        <p:xfrm>
          <a:off x="287524" y="957580"/>
          <a:ext cx="8568952" cy="4942840"/>
        </p:xfrm>
        <a:graphic>
          <a:graphicData uri="http://schemas.openxmlformats.org/drawingml/2006/table">
            <a:tbl>
              <a:tblPr firstRow="1" bandRow="1">
                <a:tableStyleId>{5C22544A-7EE6-4342-B048-85BDC9FD1C3A}</a:tableStyleId>
              </a:tblPr>
              <a:tblGrid>
                <a:gridCol w="886443">
                  <a:extLst>
                    <a:ext uri="{9D8B030D-6E8A-4147-A177-3AD203B41FA5}">
                      <a16:colId xmlns:a16="http://schemas.microsoft.com/office/drawing/2014/main" val="20000"/>
                    </a:ext>
                  </a:extLst>
                </a:gridCol>
                <a:gridCol w="7682509">
                  <a:extLst>
                    <a:ext uri="{9D8B030D-6E8A-4147-A177-3AD203B41FA5}">
                      <a16:colId xmlns:a16="http://schemas.microsoft.com/office/drawing/2014/main" val="20001"/>
                    </a:ext>
                  </a:extLst>
                </a:gridCol>
              </a:tblGrid>
              <a:tr h="370840">
                <a:tc>
                  <a:txBody>
                    <a:bodyPr/>
                    <a:lstStyle/>
                    <a:p>
                      <a:pPr algn="l"/>
                      <a:endParaRPr lang="zh-TW" altLang="en-US" dirty="0"/>
                    </a:p>
                  </a:txBody>
                  <a:tcPr/>
                </a:tc>
                <a:tc>
                  <a:txBody>
                    <a:bodyPr/>
                    <a:lstStyle/>
                    <a:p>
                      <a:pPr algn="l"/>
                      <a:endParaRPr lang="zh-TW" altLang="en-US" dirty="0"/>
                    </a:p>
                  </a:txBody>
                  <a:tcPr/>
                </a:tc>
                <a:extLst>
                  <a:ext uri="{0D108BD9-81ED-4DB2-BD59-A6C34878D82A}">
                    <a16:rowId xmlns:a16="http://schemas.microsoft.com/office/drawing/2014/main" val="10000"/>
                  </a:ext>
                </a:extLst>
              </a:tr>
              <a:tr h="370840">
                <a:tc>
                  <a:txBody>
                    <a:bodyPr/>
                    <a:lstStyle/>
                    <a:p>
                      <a:pPr algn="l"/>
                      <a:r>
                        <a:rPr lang="en-US" altLang="zh-TW" dirty="0"/>
                        <a:t>RS.RP</a:t>
                      </a:r>
                      <a:endParaRPr lang="zh-TW" altLang="en-US" dirty="0"/>
                    </a:p>
                  </a:txBody>
                  <a:tcPr/>
                </a:tc>
                <a:tc>
                  <a:txBody>
                    <a:bodyPr/>
                    <a:lstStyle/>
                    <a:p>
                      <a:pPr algn="l"/>
                      <a:r>
                        <a:rPr lang="en-US" altLang="zh-TW" dirty="0"/>
                        <a:t>Response Planning (RS.RP): </a:t>
                      </a:r>
                    </a:p>
                    <a:p>
                      <a:pPr algn="l"/>
                      <a:r>
                        <a:rPr lang="en-US" altLang="zh-TW" dirty="0"/>
                        <a:t>Response processes and procedures are executed and maintained, to ensure response to detected cybersecurity incidents.</a:t>
                      </a:r>
                      <a:endParaRPr lang="zh-TW" altLang="en-US" dirty="0"/>
                    </a:p>
                  </a:txBody>
                  <a:tcPr/>
                </a:tc>
                <a:extLst>
                  <a:ext uri="{0D108BD9-81ED-4DB2-BD59-A6C34878D82A}">
                    <a16:rowId xmlns:a16="http://schemas.microsoft.com/office/drawing/2014/main" val="10001"/>
                  </a:ext>
                </a:extLst>
              </a:tr>
              <a:tr h="370840">
                <a:tc>
                  <a:txBody>
                    <a:bodyPr/>
                    <a:lstStyle/>
                    <a:p>
                      <a:pPr algn="l"/>
                      <a:r>
                        <a:rPr lang="en-US" altLang="zh-TW" dirty="0"/>
                        <a:t>RS.CO</a:t>
                      </a:r>
                      <a:endParaRPr lang="zh-TW" altLang="en-US" dirty="0"/>
                    </a:p>
                  </a:txBody>
                  <a:tcPr/>
                </a:tc>
                <a:tc>
                  <a:txBody>
                    <a:bodyPr/>
                    <a:lstStyle/>
                    <a:p>
                      <a:pPr algn="l"/>
                      <a:r>
                        <a:rPr lang="en-US" altLang="zh-TW" b="0" i="0" u="none" dirty="0">
                          <a:solidFill>
                            <a:schemeClr val="tx1"/>
                          </a:solidFill>
                          <a:effectLst/>
                        </a:rPr>
                        <a:t>Communications (RS.CO): </a:t>
                      </a:r>
                    </a:p>
                    <a:p>
                      <a:pPr algn="l"/>
                      <a:r>
                        <a:rPr lang="en-US" altLang="zh-TW" b="0" i="0" u="none" dirty="0">
                          <a:solidFill>
                            <a:schemeClr val="tx1"/>
                          </a:solidFill>
                          <a:effectLst/>
                        </a:rPr>
                        <a:t>Response activities are coordinated with internal and external stakeholders (e.g. external support from law enforcement agencies).</a:t>
                      </a:r>
                      <a:endParaRPr lang="zh-TW" altLang="en-US" b="0" i="0" u="none" dirty="0">
                        <a:solidFill>
                          <a:schemeClr val="tx1"/>
                        </a:solidFill>
                        <a:effectLst/>
                      </a:endParaRPr>
                    </a:p>
                  </a:txBody>
                  <a:tcPr/>
                </a:tc>
                <a:extLst>
                  <a:ext uri="{0D108BD9-81ED-4DB2-BD59-A6C34878D82A}">
                    <a16:rowId xmlns:a16="http://schemas.microsoft.com/office/drawing/2014/main" val="10002"/>
                  </a:ext>
                </a:extLst>
              </a:tr>
              <a:tr h="370840">
                <a:tc>
                  <a:txBody>
                    <a:bodyPr/>
                    <a:lstStyle/>
                    <a:p>
                      <a:pPr algn="l"/>
                      <a:r>
                        <a:rPr lang="en-US" altLang="zh-TW" dirty="0"/>
                        <a:t>RS.AN</a:t>
                      </a:r>
                      <a:endParaRPr lang="zh-TW" altLang="en-US" dirty="0"/>
                    </a:p>
                  </a:txBody>
                  <a:tcPr/>
                </a:tc>
                <a:tc>
                  <a:txBody>
                    <a:bodyPr/>
                    <a:lstStyle/>
                    <a:p>
                      <a:pPr algn="l"/>
                      <a:r>
                        <a:rPr lang="en-US" altLang="zh-TW" b="0" dirty="0">
                          <a:solidFill>
                            <a:schemeClr val="tx1"/>
                          </a:solidFill>
                          <a:effectLst/>
                        </a:rPr>
                        <a:t>Analysis (RS.AN): </a:t>
                      </a:r>
                    </a:p>
                    <a:p>
                      <a:pPr algn="l"/>
                      <a:r>
                        <a:rPr lang="en-US" altLang="zh-TW" b="0" dirty="0">
                          <a:solidFill>
                            <a:schemeClr val="tx1"/>
                          </a:solidFill>
                          <a:effectLst/>
                        </a:rPr>
                        <a:t>Analysis is conducted to ensure effective response and support recovery activities.</a:t>
                      </a:r>
                      <a:endParaRPr lang="zh-TW" altLang="en-US" b="0" dirty="0">
                        <a:solidFill>
                          <a:schemeClr val="tx1"/>
                        </a:solidFill>
                        <a:effectLst/>
                      </a:endParaRPr>
                    </a:p>
                  </a:txBody>
                  <a:tcPr/>
                </a:tc>
                <a:extLst>
                  <a:ext uri="{0D108BD9-81ED-4DB2-BD59-A6C34878D82A}">
                    <a16:rowId xmlns:a16="http://schemas.microsoft.com/office/drawing/2014/main" val="10003"/>
                  </a:ext>
                </a:extLst>
              </a:tr>
              <a:tr h="370840">
                <a:tc>
                  <a:txBody>
                    <a:bodyPr/>
                    <a:lstStyle/>
                    <a:p>
                      <a:pPr algn="l"/>
                      <a:r>
                        <a:rPr lang="en-US" altLang="zh-TW" dirty="0"/>
                        <a:t>RS.MI</a:t>
                      </a:r>
                      <a:endParaRPr lang="zh-TW" altLang="en-US" dirty="0"/>
                    </a:p>
                  </a:txBody>
                  <a:tcPr/>
                </a:tc>
                <a:tc>
                  <a:txBody>
                    <a:bodyPr/>
                    <a:lstStyle/>
                    <a:p>
                      <a:pPr algn="l"/>
                      <a:r>
                        <a:rPr lang="en-US" altLang="zh-TW" b="0" dirty="0">
                          <a:solidFill>
                            <a:schemeClr val="tx1"/>
                          </a:solidFill>
                          <a:effectLst/>
                        </a:rPr>
                        <a:t>Mitigation (RS.MI): </a:t>
                      </a:r>
                    </a:p>
                    <a:p>
                      <a:pPr algn="l"/>
                      <a:r>
                        <a:rPr lang="en-US" altLang="zh-TW" b="0" dirty="0">
                          <a:solidFill>
                            <a:schemeClr val="tx1"/>
                          </a:solidFill>
                          <a:effectLst/>
                        </a:rPr>
                        <a:t>Activities are performed to prevent expansion of an event, mitigate its effects, and resolve the incident.</a:t>
                      </a:r>
                      <a:endParaRPr lang="zh-TW" altLang="en-US" b="0" dirty="0">
                        <a:solidFill>
                          <a:schemeClr val="tx1"/>
                        </a:solidFill>
                        <a:effectLst/>
                      </a:endParaRPr>
                    </a:p>
                  </a:txBody>
                  <a:tcPr/>
                </a:tc>
                <a:extLst>
                  <a:ext uri="{0D108BD9-81ED-4DB2-BD59-A6C34878D82A}">
                    <a16:rowId xmlns:a16="http://schemas.microsoft.com/office/drawing/2014/main" val="2900271851"/>
                  </a:ext>
                </a:extLst>
              </a:tr>
              <a:tr h="370840">
                <a:tc>
                  <a:txBody>
                    <a:bodyPr/>
                    <a:lstStyle/>
                    <a:p>
                      <a:pPr algn="l"/>
                      <a:r>
                        <a:rPr lang="en-US" altLang="zh-TW" dirty="0"/>
                        <a:t>RS.IM</a:t>
                      </a:r>
                      <a:endParaRPr lang="zh-TW" altLang="en-US" dirty="0"/>
                    </a:p>
                  </a:txBody>
                  <a:tcPr/>
                </a:tc>
                <a:tc>
                  <a:txBody>
                    <a:bodyPr/>
                    <a:lstStyle/>
                    <a:p>
                      <a:pPr algn="l"/>
                      <a:r>
                        <a:rPr lang="en-US" altLang="zh-TW" b="0" dirty="0">
                          <a:solidFill>
                            <a:schemeClr val="tx1"/>
                          </a:solidFill>
                          <a:effectLst/>
                        </a:rPr>
                        <a:t>Improvements (RS.IM): </a:t>
                      </a:r>
                    </a:p>
                    <a:p>
                      <a:pPr algn="l"/>
                      <a:r>
                        <a:rPr lang="en-US" altLang="zh-TW" b="0" dirty="0">
                          <a:solidFill>
                            <a:schemeClr val="tx1"/>
                          </a:solidFill>
                          <a:effectLst/>
                        </a:rPr>
                        <a:t>Organizational response activities are improved by incorporating lessons learned from current and previous detection/response activities.</a:t>
                      </a:r>
                      <a:endParaRPr lang="zh-TW" altLang="en-US" b="0" dirty="0">
                        <a:solidFill>
                          <a:schemeClr val="tx1"/>
                        </a:solidFill>
                        <a:effectLst/>
                      </a:endParaRPr>
                    </a:p>
                  </a:txBody>
                  <a:tcPr/>
                </a:tc>
                <a:extLst>
                  <a:ext uri="{0D108BD9-81ED-4DB2-BD59-A6C34878D82A}">
                    <a16:rowId xmlns:a16="http://schemas.microsoft.com/office/drawing/2014/main" val="942855160"/>
                  </a:ext>
                </a:extLst>
              </a:tr>
            </a:tbl>
          </a:graphicData>
        </a:graphic>
      </p:graphicFrame>
      <p:sp>
        <p:nvSpPr>
          <p:cNvPr id="3" name="矩形 2"/>
          <p:cNvSpPr/>
          <p:nvPr/>
        </p:nvSpPr>
        <p:spPr>
          <a:xfrm>
            <a:off x="323528" y="116632"/>
            <a:ext cx="2592288" cy="707886"/>
          </a:xfrm>
          <a:prstGeom prst="rect">
            <a:avLst/>
          </a:prstGeom>
        </p:spPr>
        <p:txBody>
          <a:bodyPr wrap="square">
            <a:spAutoFit/>
          </a:bodyPr>
          <a:lstStyle/>
          <a:p>
            <a:pPr lvl="0">
              <a:defRPr/>
            </a:pPr>
            <a:r>
              <a:rPr lang="en-US" altLang="zh-TW" sz="4000" dirty="0">
                <a:solidFill>
                  <a:prstClr val="black"/>
                </a:solidFill>
              </a:rPr>
              <a:t>4</a:t>
            </a:r>
            <a:r>
              <a:rPr lang="zh-TW" altLang="en-US" sz="4000" dirty="0">
                <a:solidFill>
                  <a:prstClr val="black"/>
                </a:solidFill>
              </a:rPr>
              <a:t> </a:t>
            </a:r>
            <a:r>
              <a:rPr lang="en-US" altLang="zh-TW" sz="4000" dirty="0">
                <a:solidFill>
                  <a:prstClr val="black"/>
                </a:solidFill>
              </a:rPr>
              <a:t>RESPOND</a:t>
            </a:r>
            <a:endParaRPr lang="zh-TW" altLang="en-US" sz="40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1710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Response Planning (RS.RP)</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1683906750"/>
              </p:ext>
            </p:extLst>
          </p:nvPr>
        </p:nvGraphicFramePr>
        <p:xfrm>
          <a:off x="447122" y="1910080"/>
          <a:ext cx="8268019" cy="736600"/>
        </p:xfrm>
        <a:graphic>
          <a:graphicData uri="http://schemas.openxmlformats.org/drawingml/2006/table">
            <a:tbl>
              <a:tblPr firstRow="1" bandRow="1">
                <a:tableStyleId>{5C22544A-7EE6-4342-B048-85BDC9FD1C3A}</a:tableStyleId>
              </a:tblPr>
              <a:tblGrid>
                <a:gridCol w="974789">
                  <a:extLst>
                    <a:ext uri="{9D8B030D-6E8A-4147-A177-3AD203B41FA5}">
                      <a16:colId xmlns:a16="http://schemas.microsoft.com/office/drawing/2014/main" val="20000"/>
                    </a:ext>
                  </a:extLst>
                </a:gridCol>
                <a:gridCol w="7293230">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RS.RP-1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Response plan is </a:t>
                      </a:r>
                      <a:r>
                        <a:rPr lang="en-US" altLang="zh-TW" b="1" u="none" dirty="0">
                          <a:solidFill>
                            <a:srgbClr val="FF0000"/>
                          </a:solidFill>
                          <a:effectLst>
                            <a:outerShdw blurRad="38100" dist="38100" dir="2700000" algn="tl">
                              <a:srgbClr val="000000">
                                <a:alpha val="43137"/>
                              </a:srgbClr>
                            </a:outerShdw>
                          </a:effectLst>
                        </a:rPr>
                        <a:t>executed during </a:t>
                      </a:r>
                      <a:r>
                        <a:rPr lang="en-US" altLang="zh-TW" b="0" u="none" dirty="0">
                          <a:solidFill>
                            <a:schemeClr val="tx1"/>
                          </a:solidFill>
                          <a:effectLst/>
                        </a:rPr>
                        <a:t>or </a:t>
                      </a:r>
                      <a:r>
                        <a:rPr lang="en-US" altLang="zh-TW" b="1" u="none" dirty="0">
                          <a:solidFill>
                            <a:srgbClr val="FF0000"/>
                          </a:solidFill>
                          <a:effectLst>
                            <a:outerShdw blurRad="38100" dist="38100" dir="2700000" algn="tl">
                              <a:srgbClr val="000000">
                                <a:alpha val="43137"/>
                              </a:srgbClr>
                            </a:outerShdw>
                          </a:effectLst>
                        </a:rPr>
                        <a:t>after an incident</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3197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Communications (RS.CO)</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431406804"/>
              </p:ext>
            </p:extLst>
          </p:nvPr>
        </p:nvGraphicFramePr>
        <p:xfrm>
          <a:off x="437990" y="2186940"/>
          <a:ext cx="8268019" cy="2758440"/>
        </p:xfrm>
        <a:graphic>
          <a:graphicData uri="http://schemas.openxmlformats.org/drawingml/2006/table">
            <a:tbl>
              <a:tblPr firstRow="1" bandRow="1">
                <a:tableStyleId>{5C22544A-7EE6-4342-B048-85BDC9FD1C3A}</a:tableStyleId>
              </a:tblPr>
              <a:tblGrid>
                <a:gridCol w="1100542">
                  <a:extLst>
                    <a:ext uri="{9D8B030D-6E8A-4147-A177-3AD203B41FA5}">
                      <a16:colId xmlns:a16="http://schemas.microsoft.com/office/drawing/2014/main" val="20000"/>
                    </a:ext>
                  </a:extLst>
                </a:gridCol>
                <a:gridCol w="7167477">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RS.CO-1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Personnel </a:t>
                      </a:r>
                      <a:r>
                        <a:rPr lang="en-US" altLang="zh-TW" b="1" u="none" dirty="0">
                          <a:solidFill>
                            <a:srgbClr val="FF0000"/>
                          </a:solidFill>
                          <a:effectLst>
                            <a:outerShdw blurRad="38100" dist="38100" dir="2700000" algn="tl">
                              <a:srgbClr val="000000">
                                <a:alpha val="43137"/>
                              </a:srgbClr>
                            </a:outerShdw>
                          </a:effectLst>
                        </a:rPr>
                        <a:t>know their roles and order</a:t>
                      </a:r>
                      <a:r>
                        <a:rPr lang="en-US" altLang="zh-TW" b="0" u="none" dirty="0">
                          <a:solidFill>
                            <a:srgbClr val="FF0000"/>
                          </a:solidFill>
                          <a:effectLst/>
                        </a:rPr>
                        <a:t> </a:t>
                      </a:r>
                      <a:r>
                        <a:rPr lang="en-US" altLang="zh-TW" b="0" u="none" dirty="0">
                          <a:solidFill>
                            <a:schemeClr val="tx1"/>
                          </a:solidFill>
                          <a:effectLst/>
                        </a:rPr>
                        <a:t>of operations when a response is needed</a:t>
                      </a:r>
                      <a:endParaRPr lang="zh-TW" altLang="en-US" b="0" u="none"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RS.CO-2</a:t>
                      </a:r>
                      <a:endParaRPr lang="zh-TW" altLang="en-US" dirty="0"/>
                    </a:p>
                  </a:txBody>
                  <a:tcPr/>
                </a:tc>
                <a:tc>
                  <a:txBody>
                    <a:bodyPr/>
                    <a:lstStyle/>
                    <a:p>
                      <a:r>
                        <a:rPr lang="en-US" altLang="zh-TW" b="0" dirty="0">
                          <a:solidFill>
                            <a:schemeClr val="tx1"/>
                          </a:solidFill>
                          <a:effectLst/>
                        </a:rPr>
                        <a:t>Incidents are reported consistent with </a:t>
                      </a:r>
                      <a:r>
                        <a:rPr lang="en-US" altLang="zh-TW" b="1" dirty="0">
                          <a:solidFill>
                            <a:srgbClr val="FF0000"/>
                          </a:solidFill>
                          <a:effectLst>
                            <a:outerShdw blurRad="38100" dist="38100" dir="2700000" algn="tl">
                              <a:srgbClr val="000000">
                                <a:alpha val="43137"/>
                              </a:srgbClr>
                            </a:outerShdw>
                          </a:effectLst>
                        </a:rPr>
                        <a:t>established criteria</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RS.CO-3</a:t>
                      </a:r>
                      <a:endParaRPr lang="zh-TW" altLang="en-US" dirty="0"/>
                    </a:p>
                  </a:txBody>
                  <a:tcPr/>
                </a:tc>
                <a:tc>
                  <a:txBody>
                    <a:bodyPr/>
                    <a:lstStyle/>
                    <a:p>
                      <a:r>
                        <a:rPr lang="en-US" altLang="zh-TW" b="0" dirty="0">
                          <a:solidFill>
                            <a:schemeClr val="tx1"/>
                          </a:solidFill>
                          <a:effectLst/>
                        </a:rPr>
                        <a:t>Information is shared consistent with </a:t>
                      </a:r>
                      <a:r>
                        <a:rPr lang="en-US" altLang="zh-TW" b="1" dirty="0">
                          <a:solidFill>
                            <a:srgbClr val="FF0000"/>
                          </a:solidFill>
                          <a:effectLst>
                            <a:outerShdw blurRad="38100" dist="38100" dir="2700000" algn="tl">
                              <a:srgbClr val="000000">
                                <a:alpha val="43137"/>
                              </a:srgbClr>
                            </a:outerShdw>
                          </a:effectLst>
                        </a:rPr>
                        <a:t>response plans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3"/>
                  </a:ext>
                </a:extLst>
              </a:tr>
              <a:tr h="342384">
                <a:tc>
                  <a:txBody>
                    <a:bodyPr/>
                    <a:lstStyle/>
                    <a:p>
                      <a:r>
                        <a:rPr lang="en-US" altLang="zh-TW" dirty="0"/>
                        <a:t>RS.CO-4</a:t>
                      </a:r>
                      <a:endParaRPr lang="zh-TW" altLang="en-US" dirty="0"/>
                    </a:p>
                  </a:txBody>
                  <a:tcPr/>
                </a:tc>
                <a:tc>
                  <a:txBody>
                    <a:bodyPr/>
                    <a:lstStyle/>
                    <a:p>
                      <a:r>
                        <a:rPr lang="en-US" altLang="zh-TW" b="0" dirty="0">
                          <a:solidFill>
                            <a:schemeClr val="tx1"/>
                          </a:solidFill>
                          <a:effectLst/>
                        </a:rPr>
                        <a:t>Coordination with </a:t>
                      </a:r>
                      <a:r>
                        <a:rPr lang="en-US" altLang="zh-TW" b="1" dirty="0">
                          <a:solidFill>
                            <a:srgbClr val="FF0000"/>
                          </a:solidFill>
                          <a:effectLst>
                            <a:outerShdw blurRad="38100" dist="38100" dir="2700000" algn="tl">
                              <a:srgbClr val="000000">
                                <a:alpha val="43137"/>
                              </a:srgbClr>
                            </a:outerShdw>
                          </a:effectLst>
                        </a:rPr>
                        <a:t>stakeholders occurs consistent with response plans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4"/>
                  </a:ext>
                </a:extLst>
              </a:tr>
              <a:tr h="370840">
                <a:tc>
                  <a:txBody>
                    <a:bodyPr/>
                    <a:lstStyle/>
                    <a:p>
                      <a:r>
                        <a:rPr lang="en-US" altLang="zh-TW" dirty="0"/>
                        <a:t>RS.CO-5</a:t>
                      </a:r>
                      <a:endParaRPr lang="zh-TW" altLang="en-US" dirty="0"/>
                    </a:p>
                  </a:txBody>
                  <a:tcPr/>
                </a:tc>
                <a:tc>
                  <a:txBody>
                    <a:bodyPr/>
                    <a:lstStyle/>
                    <a:p>
                      <a:r>
                        <a:rPr lang="en-US" altLang="zh-TW" b="0" dirty="0">
                          <a:solidFill>
                            <a:schemeClr val="tx1"/>
                          </a:solidFill>
                          <a:effectLst/>
                        </a:rPr>
                        <a:t>Voluntary information sharing occurs with external stakeholders to achieve </a:t>
                      </a:r>
                      <a:r>
                        <a:rPr lang="en-US" altLang="zh-TW" b="1" dirty="0">
                          <a:solidFill>
                            <a:srgbClr val="FF0000"/>
                          </a:solidFill>
                          <a:effectLst>
                            <a:outerShdw blurRad="38100" dist="38100" dir="2700000" algn="tl">
                              <a:srgbClr val="000000">
                                <a:alpha val="43137"/>
                              </a:srgbClr>
                            </a:outerShdw>
                          </a:effectLst>
                        </a:rPr>
                        <a:t>broader cybersecurity situational awareness </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502379286"/>
                  </a:ext>
                </a:extLst>
              </a:tr>
            </a:tbl>
          </a:graphicData>
        </a:graphic>
      </p:graphicFrame>
    </p:spTree>
    <p:extLst>
      <p:ext uri="{BB962C8B-B14F-4D97-AF65-F5344CB8AC3E}">
        <p14:creationId xmlns:p14="http://schemas.microsoft.com/office/powerpoint/2010/main" val="912679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Analysis (RS.AN)</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1964731197"/>
              </p:ext>
            </p:extLst>
          </p:nvPr>
        </p:nvGraphicFramePr>
        <p:xfrm>
          <a:off x="437990" y="2186940"/>
          <a:ext cx="8268019" cy="2758440"/>
        </p:xfrm>
        <a:graphic>
          <a:graphicData uri="http://schemas.openxmlformats.org/drawingml/2006/table">
            <a:tbl>
              <a:tblPr firstRow="1" bandRow="1">
                <a:tableStyleId>{5C22544A-7EE6-4342-B048-85BDC9FD1C3A}</a:tableStyleId>
              </a:tblPr>
              <a:tblGrid>
                <a:gridCol w="1100542">
                  <a:extLst>
                    <a:ext uri="{9D8B030D-6E8A-4147-A177-3AD203B41FA5}">
                      <a16:colId xmlns:a16="http://schemas.microsoft.com/office/drawing/2014/main" val="20000"/>
                    </a:ext>
                  </a:extLst>
                </a:gridCol>
                <a:gridCol w="7167477">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RS.AN-1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u="none" dirty="0">
                          <a:solidFill>
                            <a:srgbClr val="FF0000"/>
                          </a:solidFill>
                          <a:effectLst>
                            <a:outerShdw blurRad="38100" dist="38100" dir="2700000" algn="tl">
                              <a:srgbClr val="000000">
                                <a:alpha val="43137"/>
                              </a:srgbClr>
                            </a:outerShdw>
                          </a:effectLst>
                        </a:rPr>
                        <a:t>Notifications from detection systems</a:t>
                      </a:r>
                      <a:r>
                        <a:rPr lang="en-US" altLang="zh-TW" b="0" u="none" dirty="0">
                          <a:solidFill>
                            <a:schemeClr val="tx1"/>
                          </a:solidFill>
                          <a:effectLst/>
                        </a:rPr>
                        <a:t> are investigated </a:t>
                      </a:r>
                      <a:endParaRPr lang="zh-TW" altLang="en-US" b="0" u="none" dirty="0">
                        <a:solidFill>
                          <a:schemeClr val="tx1"/>
                        </a:solidFill>
                        <a:effectLst/>
                      </a:endParaRPr>
                    </a:p>
                  </a:txBody>
                  <a:tcPr/>
                </a:tc>
                <a:extLst>
                  <a:ext uri="{0D108BD9-81ED-4DB2-BD59-A6C34878D82A}">
                    <a16:rowId xmlns:a16="http://schemas.microsoft.com/office/drawing/2014/main" val="10001"/>
                  </a:ext>
                </a:extLst>
              </a:tr>
              <a:tr h="370840">
                <a:tc>
                  <a:txBody>
                    <a:bodyPr/>
                    <a:lstStyle/>
                    <a:p>
                      <a:r>
                        <a:rPr lang="en-US" altLang="zh-TW" dirty="0"/>
                        <a:t>RS.AN-2</a:t>
                      </a:r>
                      <a:endParaRPr lang="zh-TW" altLang="en-US" dirty="0"/>
                    </a:p>
                  </a:txBody>
                  <a:tcPr/>
                </a:tc>
                <a:tc>
                  <a:txBody>
                    <a:bodyPr/>
                    <a:lstStyle/>
                    <a:p>
                      <a:r>
                        <a:rPr lang="en-US" altLang="zh-TW" b="0" dirty="0">
                          <a:solidFill>
                            <a:schemeClr val="tx1"/>
                          </a:solidFill>
                          <a:effectLst/>
                        </a:rPr>
                        <a:t>The </a:t>
                      </a:r>
                      <a:r>
                        <a:rPr lang="en-US" altLang="zh-TW" b="1" dirty="0">
                          <a:solidFill>
                            <a:srgbClr val="FF0000"/>
                          </a:solidFill>
                          <a:effectLst>
                            <a:outerShdw blurRad="38100" dist="38100" dir="2700000" algn="tl">
                              <a:srgbClr val="000000">
                                <a:alpha val="43137"/>
                              </a:srgbClr>
                            </a:outerShdw>
                          </a:effectLst>
                        </a:rPr>
                        <a:t>impact of the incident </a:t>
                      </a:r>
                      <a:r>
                        <a:rPr lang="en-US" altLang="zh-TW" b="0" dirty="0">
                          <a:solidFill>
                            <a:schemeClr val="tx1"/>
                          </a:solidFill>
                          <a:effectLst/>
                        </a:rPr>
                        <a:t>is understood</a:t>
                      </a:r>
                      <a:endParaRPr lang="zh-TW" altLang="en-US" b="0" dirty="0">
                        <a:solidFill>
                          <a:schemeClr val="tx1"/>
                        </a:solidFill>
                        <a:effectLst/>
                      </a:endParaRPr>
                    </a:p>
                  </a:txBody>
                  <a:tcPr/>
                </a:tc>
                <a:extLst>
                  <a:ext uri="{0D108BD9-81ED-4DB2-BD59-A6C34878D82A}">
                    <a16:rowId xmlns:a16="http://schemas.microsoft.com/office/drawing/2014/main" val="10002"/>
                  </a:ext>
                </a:extLst>
              </a:tr>
              <a:tr h="370840">
                <a:tc>
                  <a:txBody>
                    <a:bodyPr/>
                    <a:lstStyle/>
                    <a:p>
                      <a:r>
                        <a:rPr lang="en-US" altLang="zh-TW" dirty="0"/>
                        <a:t>RS.AN-3</a:t>
                      </a:r>
                      <a:endParaRPr lang="zh-TW" altLang="en-US" dirty="0"/>
                    </a:p>
                  </a:txBody>
                  <a:tcPr/>
                </a:tc>
                <a:tc>
                  <a:txBody>
                    <a:bodyPr/>
                    <a:lstStyle/>
                    <a:p>
                      <a:r>
                        <a:rPr lang="en-US" altLang="zh-TW" b="1" u="none" dirty="0">
                          <a:solidFill>
                            <a:srgbClr val="FF0000"/>
                          </a:solidFill>
                          <a:effectLst>
                            <a:outerShdw blurRad="38100" dist="38100" dir="2700000" algn="tl">
                              <a:srgbClr val="000000">
                                <a:alpha val="43137"/>
                              </a:srgbClr>
                            </a:outerShdw>
                          </a:effectLst>
                        </a:rPr>
                        <a:t>Forensics</a:t>
                      </a:r>
                      <a:r>
                        <a:rPr lang="en-US" altLang="zh-TW" b="0" dirty="0">
                          <a:solidFill>
                            <a:schemeClr val="tx1"/>
                          </a:solidFill>
                          <a:effectLst/>
                        </a:rPr>
                        <a:t> are performed</a:t>
                      </a:r>
                      <a:endParaRPr lang="zh-TW" altLang="en-US" b="0" dirty="0">
                        <a:solidFill>
                          <a:schemeClr val="tx1"/>
                        </a:solidFill>
                        <a:effectLst/>
                      </a:endParaRPr>
                    </a:p>
                  </a:txBody>
                  <a:tcPr/>
                </a:tc>
                <a:extLst>
                  <a:ext uri="{0D108BD9-81ED-4DB2-BD59-A6C34878D82A}">
                    <a16:rowId xmlns:a16="http://schemas.microsoft.com/office/drawing/2014/main" val="10003"/>
                  </a:ext>
                </a:extLst>
              </a:tr>
              <a:tr h="342384">
                <a:tc>
                  <a:txBody>
                    <a:bodyPr/>
                    <a:lstStyle/>
                    <a:p>
                      <a:r>
                        <a:rPr lang="en-US" altLang="zh-TW" dirty="0"/>
                        <a:t>RS.AN-4</a:t>
                      </a:r>
                      <a:endParaRPr lang="zh-TW" altLang="en-US" dirty="0"/>
                    </a:p>
                  </a:txBody>
                  <a:tcPr/>
                </a:tc>
                <a:tc>
                  <a:txBody>
                    <a:bodyPr/>
                    <a:lstStyle/>
                    <a:p>
                      <a:r>
                        <a:rPr lang="en-US" altLang="zh-TW" b="0" dirty="0">
                          <a:solidFill>
                            <a:schemeClr val="tx1"/>
                          </a:solidFill>
                          <a:effectLst/>
                        </a:rPr>
                        <a:t>Incidents are categorized consistent with response plans</a:t>
                      </a:r>
                      <a:endParaRPr lang="zh-TW" altLang="en-US" b="0" dirty="0">
                        <a:solidFill>
                          <a:schemeClr val="tx1"/>
                        </a:solidFill>
                        <a:effectLst/>
                      </a:endParaRPr>
                    </a:p>
                  </a:txBody>
                  <a:tcPr/>
                </a:tc>
                <a:extLst>
                  <a:ext uri="{0D108BD9-81ED-4DB2-BD59-A6C34878D82A}">
                    <a16:rowId xmlns:a16="http://schemas.microsoft.com/office/drawing/2014/main" val="10004"/>
                  </a:ext>
                </a:extLst>
              </a:tr>
              <a:tr h="370840">
                <a:tc>
                  <a:txBody>
                    <a:bodyPr/>
                    <a:lstStyle/>
                    <a:p>
                      <a:r>
                        <a:rPr lang="en-US" altLang="zh-TW" dirty="0"/>
                        <a:t>RS.AN-5</a:t>
                      </a:r>
                      <a:endParaRPr lang="zh-TW" altLang="en-US" dirty="0"/>
                    </a:p>
                  </a:txBody>
                  <a:tcPr/>
                </a:tc>
                <a:tc>
                  <a:txBody>
                    <a:bodyPr/>
                    <a:lstStyle/>
                    <a:p>
                      <a:r>
                        <a:rPr lang="en-US" altLang="zh-TW" b="0" dirty="0">
                          <a:solidFill>
                            <a:schemeClr val="tx1"/>
                          </a:solidFill>
                          <a:effectLst/>
                        </a:rPr>
                        <a:t> Processes are established to </a:t>
                      </a:r>
                      <a:r>
                        <a:rPr lang="en-US" altLang="zh-TW" b="1" dirty="0">
                          <a:solidFill>
                            <a:srgbClr val="FF0000"/>
                          </a:solidFill>
                          <a:effectLst>
                            <a:outerShdw blurRad="38100" dist="38100" dir="2700000" algn="tl">
                              <a:srgbClr val="000000">
                                <a:alpha val="43137"/>
                              </a:srgbClr>
                            </a:outerShdw>
                          </a:effectLst>
                        </a:rPr>
                        <a:t>receive, analyze and respond to vulnerabilities disclosed</a:t>
                      </a:r>
                      <a:r>
                        <a:rPr lang="en-US" altLang="zh-TW" b="0" dirty="0">
                          <a:solidFill>
                            <a:schemeClr val="tx1"/>
                          </a:solidFill>
                          <a:effectLst/>
                        </a:rPr>
                        <a:t> to the organization from internal and external sources (e.g. internal testing, security bulletins, or security researchers)</a:t>
                      </a:r>
                      <a:endParaRPr lang="zh-TW" altLang="en-US" b="0" dirty="0">
                        <a:solidFill>
                          <a:schemeClr val="tx1"/>
                        </a:solidFill>
                        <a:effectLst/>
                      </a:endParaRPr>
                    </a:p>
                  </a:txBody>
                  <a:tcPr/>
                </a:tc>
                <a:extLst>
                  <a:ext uri="{0D108BD9-81ED-4DB2-BD59-A6C34878D82A}">
                    <a16:rowId xmlns:a16="http://schemas.microsoft.com/office/drawing/2014/main" val="2502379286"/>
                  </a:ext>
                </a:extLst>
              </a:tr>
            </a:tbl>
          </a:graphicData>
        </a:graphic>
      </p:graphicFrame>
    </p:spTree>
    <p:extLst>
      <p:ext uri="{BB962C8B-B14F-4D97-AF65-F5344CB8AC3E}">
        <p14:creationId xmlns:p14="http://schemas.microsoft.com/office/powerpoint/2010/main" val="3208414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Mitigation (RS.MI)</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83298222"/>
              </p:ext>
            </p:extLst>
          </p:nvPr>
        </p:nvGraphicFramePr>
        <p:xfrm>
          <a:off x="437990" y="2186940"/>
          <a:ext cx="8268019" cy="1747520"/>
        </p:xfrm>
        <a:graphic>
          <a:graphicData uri="http://schemas.openxmlformats.org/drawingml/2006/table">
            <a:tbl>
              <a:tblPr firstRow="1" bandRow="1">
                <a:tableStyleId>{5C22544A-7EE6-4342-B048-85BDC9FD1C3A}</a:tableStyleId>
              </a:tblPr>
              <a:tblGrid>
                <a:gridCol w="1100542">
                  <a:extLst>
                    <a:ext uri="{9D8B030D-6E8A-4147-A177-3AD203B41FA5}">
                      <a16:colId xmlns:a16="http://schemas.microsoft.com/office/drawing/2014/main" val="20000"/>
                    </a:ext>
                  </a:extLst>
                </a:gridCol>
                <a:gridCol w="7167477">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RS.MI-1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 Incidents are </a:t>
                      </a:r>
                      <a:r>
                        <a:rPr lang="en-US" altLang="zh-TW" b="1" u="none" dirty="0">
                          <a:solidFill>
                            <a:srgbClr val="FF0000"/>
                          </a:solidFill>
                          <a:effectLst>
                            <a:outerShdw blurRad="38100" dist="38100" dir="2700000" algn="tl">
                              <a:srgbClr val="000000">
                                <a:alpha val="43137"/>
                              </a:srgbClr>
                            </a:outerShdw>
                          </a:effectLst>
                        </a:rPr>
                        <a:t>contained</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370840">
                <a:tc>
                  <a:txBody>
                    <a:bodyPr/>
                    <a:lstStyle/>
                    <a:p>
                      <a:r>
                        <a:rPr lang="en-US" altLang="zh-TW" dirty="0"/>
                        <a:t>RS.MI-2</a:t>
                      </a:r>
                      <a:endParaRPr lang="zh-TW" altLang="en-US" dirty="0"/>
                    </a:p>
                  </a:txBody>
                  <a:tcPr/>
                </a:tc>
                <a:tc>
                  <a:txBody>
                    <a:bodyPr/>
                    <a:lstStyle/>
                    <a:p>
                      <a:r>
                        <a:rPr lang="en-US" altLang="zh-TW" b="0" dirty="0">
                          <a:solidFill>
                            <a:schemeClr val="tx1"/>
                          </a:solidFill>
                          <a:effectLst/>
                        </a:rPr>
                        <a:t> Incidents are </a:t>
                      </a:r>
                      <a:r>
                        <a:rPr lang="en-US" altLang="zh-TW" b="1" dirty="0">
                          <a:solidFill>
                            <a:srgbClr val="FF0000"/>
                          </a:solidFill>
                          <a:effectLst>
                            <a:outerShdw blurRad="38100" dist="38100" dir="2700000" algn="tl">
                              <a:srgbClr val="000000">
                                <a:alpha val="43137"/>
                              </a:srgbClr>
                            </a:outerShdw>
                          </a:effectLst>
                        </a:rPr>
                        <a:t>mitigated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r>
                        <a:rPr lang="en-US" altLang="zh-TW" dirty="0"/>
                        <a:t>RS.MI-3</a:t>
                      </a:r>
                      <a:endParaRPr lang="zh-TW" altLang="en-US" dirty="0"/>
                    </a:p>
                  </a:txBody>
                  <a:tcPr/>
                </a:tc>
                <a:tc>
                  <a:txBody>
                    <a:bodyPr/>
                    <a:lstStyle/>
                    <a:p>
                      <a:r>
                        <a:rPr lang="en-US" altLang="zh-TW" b="0" u="none" dirty="0">
                          <a:solidFill>
                            <a:schemeClr val="tx1"/>
                          </a:solidFill>
                          <a:effectLst/>
                        </a:rPr>
                        <a:t> Newly identified vulnerabilities are </a:t>
                      </a:r>
                      <a:r>
                        <a:rPr lang="en-US" altLang="zh-TW" b="1" u="none" dirty="0">
                          <a:solidFill>
                            <a:srgbClr val="FF0000"/>
                          </a:solidFill>
                          <a:effectLst>
                            <a:outerShdw blurRad="38100" dist="38100" dir="2700000" algn="tl">
                              <a:srgbClr val="000000">
                                <a:alpha val="43137"/>
                              </a:srgbClr>
                            </a:outerShdw>
                          </a:effectLst>
                        </a:rPr>
                        <a:t>mitigated or documented </a:t>
                      </a:r>
                      <a:r>
                        <a:rPr lang="en-US" altLang="zh-TW" b="0" u="none" dirty="0">
                          <a:solidFill>
                            <a:schemeClr val="tx1"/>
                          </a:solidFill>
                          <a:effectLst/>
                        </a:rPr>
                        <a:t>as accepted risks</a:t>
                      </a:r>
                      <a:endParaRPr lang="zh-TW" altLang="en-US" b="0" dirty="0">
                        <a:solidFill>
                          <a:schemeClr val="tx1"/>
                        </a:solidFill>
                        <a:effectLs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82064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Improvements (RS.IM)</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522933012"/>
              </p:ext>
            </p:extLst>
          </p:nvPr>
        </p:nvGraphicFramePr>
        <p:xfrm>
          <a:off x="437990" y="2186940"/>
          <a:ext cx="8268019" cy="1107440"/>
        </p:xfrm>
        <a:graphic>
          <a:graphicData uri="http://schemas.openxmlformats.org/drawingml/2006/table">
            <a:tbl>
              <a:tblPr firstRow="1" bandRow="1">
                <a:tableStyleId>{5C22544A-7EE6-4342-B048-85BDC9FD1C3A}</a:tableStyleId>
              </a:tblPr>
              <a:tblGrid>
                <a:gridCol w="1100542">
                  <a:extLst>
                    <a:ext uri="{9D8B030D-6E8A-4147-A177-3AD203B41FA5}">
                      <a16:colId xmlns:a16="http://schemas.microsoft.com/office/drawing/2014/main" val="20000"/>
                    </a:ext>
                  </a:extLst>
                </a:gridCol>
                <a:gridCol w="7167477">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RS.IM-1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Response plans </a:t>
                      </a:r>
                      <a:r>
                        <a:rPr lang="en-US" altLang="zh-TW" b="1" u="none" dirty="0">
                          <a:solidFill>
                            <a:srgbClr val="FF0000"/>
                          </a:solidFill>
                          <a:effectLst>
                            <a:outerShdw blurRad="38100" dist="38100" dir="2700000" algn="tl">
                              <a:srgbClr val="000000">
                                <a:alpha val="43137"/>
                              </a:srgbClr>
                            </a:outerShdw>
                          </a:effectLst>
                        </a:rPr>
                        <a:t>incorporate lessons learned</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370840">
                <a:tc>
                  <a:txBody>
                    <a:bodyPr/>
                    <a:lstStyle/>
                    <a:p>
                      <a:r>
                        <a:rPr lang="en-US" altLang="zh-TW" dirty="0"/>
                        <a:t>RS.IM-1</a:t>
                      </a:r>
                      <a:endParaRPr lang="zh-TW" altLang="en-US" dirty="0"/>
                    </a:p>
                  </a:txBody>
                  <a:tcPr/>
                </a:tc>
                <a:tc>
                  <a:txBody>
                    <a:bodyPr/>
                    <a:lstStyle/>
                    <a:p>
                      <a:r>
                        <a:rPr lang="en-US" altLang="zh-TW" b="0" dirty="0">
                          <a:solidFill>
                            <a:schemeClr val="tx1"/>
                          </a:solidFill>
                          <a:effectLst/>
                        </a:rPr>
                        <a:t>Response </a:t>
                      </a:r>
                      <a:r>
                        <a:rPr lang="en-US" altLang="zh-TW" b="1" dirty="0">
                          <a:solidFill>
                            <a:srgbClr val="FF0000"/>
                          </a:solidFill>
                          <a:effectLst>
                            <a:outerShdw blurRad="38100" dist="38100" dir="2700000" algn="tl">
                              <a:srgbClr val="000000">
                                <a:alpha val="43137"/>
                              </a:srgbClr>
                            </a:outerShdw>
                          </a:effectLst>
                        </a:rPr>
                        <a:t>strategies are updated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4963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394075"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6141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02985707"/>
              </p:ext>
            </p:extLst>
          </p:nvPr>
        </p:nvGraphicFramePr>
        <p:xfrm>
          <a:off x="287524" y="1871980"/>
          <a:ext cx="8568952" cy="3388360"/>
        </p:xfrm>
        <a:graphic>
          <a:graphicData uri="http://schemas.openxmlformats.org/drawingml/2006/table">
            <a:tbl>
              <a:tblPr firstRow="1" bandRow="1">
                <a:tableStyleId>{5C22544A-7EE6-4342-B048-85BDC9FD1C3A}</a:tableStyleId>
              </a:tblPr>
              <a:tblGrid>
                <a:gridCol w="886443">
                  <a:extLst>
                    <a:ext uri="{9D8B030D-6E8A-4147-A177-3AD203B41FA5}">
                      <a16:colId xmlns:a16="http://schemas.microsoft.com/office/drawing/2014/main" val="20000"/>
                    </a:ext>
                  </a:extLst>
                </a:gridCol>
                <a:gridCol w="7682509">
                  <a:extLst>
                    <a:ext uri="{9D8B030D-6E8A-4147-A177-3AD203B41FA5}">
                      <a16:colId xmlns:a16="http://schemas.microsoft.com/office/drawing/2014/main" val="20001"/>
                    </a:ext>
                  </a:extLst>
                </a:gridCol>
              </a:tblGrid>
              <a:tr h="370840">
                <a:tc>
                  <a:txBody>
                    <a:bodyPr/>
                    <a:lstStyle/>
                    <a:p>
                      <a:pPr algn="l"/>
                      <a:endParaRPr lang="zh-TW" altLang="en-US" dirty="0"/>
                    </a:p>
                  </a:txBody>
                  <a:tcPr/>
                </a:tc>
                <a:tc>
                  <a:txBody>
                    <a:bodyPr/>
                    <a:lstStyle/>
                    <a:p>
                      <a:pPr algn="l"/>
                      <a:endParaRPr lang="zh-TW" altLang="en-US" dirty="0"/>
                    </a:p>
                  </a:txBody>
                  <a:tcPr/>
                </a:tc>
                <a:extLst>
                  <a:ext uri="{0D108BD9-81ED-4DB2-BD59-A6C34878D82A}">
                    <a16:rowId xmlns:a16="http://schemas.microsoft.com/office/drawing/2014/main" val="10000"/>
                  </a:ext>
                </a:extLst>
              </a:tr>
              <a:tr h="370840">
                <a:tc>
                  <a:txBody>
                    <a:bodyPr/>
                    <a:lstStyle/>
                    <a:p>
                      <a:pPr algn="l"/>
                      <a:r>
                        <a:rPr lang="en-US" altLang="zh-TW" dirty="0"/>
                        <a:t>RC.RP</a:t>
                      </a:r>
                      <a:endParaRPr lang="zh-TW" altLang="en-US" dirty="0"/>
                    </a:p>
                  </a:txBody>
                  <a:tcPr/>
                </a:tc>
                <a:tc>
                  <a:txBody>
                    <a:bodyPr/>
                    <a:lstStyle/>
                    <a:p>
                      <a:pPr algn="l"/>
                      <a:r>
                        <a:rPr lang="en-US" altLang="zh-TW" dirty="0"/>
                        <a:t>Recovery Planning (RC.RP): </a:t>
                      </a:r>
                    </a:p>
                    <a:p>
                      <a:pPr algn="l"/>
                      <a:r>
                        <a:rPr lang="en-US" altLang="zh-TW" b="1" dirty="0">
                          <a:solidFill>
                            <a:srgbClr val="FF0000"/>
                          </a:solidFill>
                          <a:effectLst>
                            <a:outerShdw blurRad="38100" dist="38100" dir="2700000" algn="tl">
                              <a:srgbClr val="000000">
                                <a:alpha val="43137"/>
                              </a:srgbClr>
                            </a:outerShdw>
                          </a:effectLst>
                        </a:rPr>
                        <a:t>Recovery processes</a:t>
                      </a:r>
                      <a:r>
                        <a:rPr lang="en-US" altLang="zh-TW" dirty="0"/>
                        <a:t> and </a:t>
                      </a:r>
                      <a:r>
                        <a:rPr lang="en-US" altLang="zh-TW" b="1" dirty="0">
                          <a:solidFill>
                            <a:srgbClr val="FF0000"/>
                          </a:solidFill>
                          <a:effectLst>
                            <a:outerShdw blurRad="38100" dist="38100" dir="2700000" algn="tl">
                              <a:srgbClr val="000000">
                                <a:alpha val="43137"/>
                              </a:srgbClr>
                            </a:outerShdw>
                          </a:effectLst>
                        </a:rPr>
                        <a:t>procedures are executed </a:t>
                      </a:r>
                      <a:r>
                        <a:rPr lang="en-US" altLang="zh-TW" dirty="0"/>
                        <a:t>and </a:t>
                      </a:r>
                      <a:r>
                        <a:rPr lang="en-US" altLang="zh-TW" b="1" dirty="0">
                          <a:solidFill>
                            <a:srgbClr val="FF0000"/>
                          </a:solidFill>
                          <a:effectLst>
                            <a:outerShdw blurRad="38100" dist="38100" dir="2700000" algn="tl">
                              <a:srgbClr val="000000">
                                <a:alpha val="43137"/>
                              </a:srgbClr>
                            </a:outerShdw>
                          </a:effectLst>
                        </a:rPr>
                        <a:t>maintained</a:t>
                      </a:r>
                      <a:r>
                        <a:rPr lang="en-US" altLang="zh-TW" dirty="0"/>
                        <a:t> to ensure </a:t>
                      </a:r>
                      <a:r>
                        <a:rPr lang="en-US" altLang="zh-TW" b="1" dirty="0">
                          <a:solidFill>
                            <a:srgbClr val="00B050"/>
                          </a:solidFill>
                          <a:effectLst>
                            <a:outerShdw blurRad="38100" dist="38100" dir="2700000" algn="tl">
                              <a:srgbClr val="000000">
                                <a:alpha val="43137"/>
                              </a:srgbClr>
                            </a:outerShdw>
                          </a:effectLst>
                        </a:rPr>
                        <a:t>restoration of systems or assets affected by cybersecurity incidents</a:t>
                      </a:r>
                      <a:r>
                        <a:rPr lang="en-US" altLang="zh-TW" dirty="0"/>
                        <a:t>.</a:t>
                      </a:r>
                      <a:endParaRPr lang="zh-TW" altLang="en-US" dirty="0"/>
                    </a:p>
                  </a:txBody>
                  <a:tcPr/>
                </a:tc>
                <a:extLst>
                  <a:ext uri="{0D108BD9-81ED-4DB2-BD59-A6C34878D82A}">
                    <a16:rowId xmlns:a16="http://schemas.microsoft.com/office/drawing/2014/main" val="10001"/>
                  </a:ext>
                </a:extLst>
              </a:tr>
              <a:tr h="370840">
                <a:tc>
                  <a:txBody>
                    <a:bodyPr/>
                    <a:lstStyle/>
                    <a:p>
                      <a:pPr algn="l"/>
                      <a:r>
                        <a:rPr lang="en-US" altLang="zh-TW" dirty="0"/>
                        <a:t>RC.IM</a:t>
                      </a:r>
                      <a:endParaRPr lang="zh-TW" altLang="en-US" dirty="0"/>
                    </a:p>
                  </a:txBody>
                  <a:tcPr/>
                </a:tc>
                <a:tc>
                  <a:txBody>
                    <a:bodyPr/>
                    <a:lstStyle/>
                    <a:p>
                      <a:pPr algn="l"/>
                      <a:r>
                        <a:rPr lang="en-US" altLang="zh-TW" b="0" i="0" u="none" dirty="0">
                          <a:solidFill>
                            <a:schemeClr val="tx1"/>
                          </a:solidFill>
                          <a:effectLst/>
                        </a:rPr>
                        <a:t>Improvements (RC.IM): </a:t>
                      </a:r>
                    </a:p>
                    <a:p>
                      <a:pPr algn="l"/>
                      <a:r>
                        <a:rPr lang="en-US" altLang="zh-TW" b="1" i="0" u="none" dirty="0">
                          <a:solidFill>
                            <a:srgbClr val="FF0000"/>
                          </a:solidFill>
                          <a:effectLst>
                            <a:outerShdw blurRad="38100" dist="38100" dir="2700000" algn="tl">
                              <a:srgbClr val="000000">
                                <a:alpha val="43137"/>
                              </a:srgbClr>
                            </a:outerShdw>
                          </a:effectLst>
                        </a:rPr>
                        <a:t>Recovery planning </a:t>
                      </a:r>
                      <a:r>
                        <a:rPr lang="en-US" altLang="zh-TW" b="0" i="0" u="none" dirty="0">
                          <a:solidFill>
                            <a:schemeClr val="tx1"/>
                          </a:solidFill>
                          <a:effectLst/>
                        </a:rPr>
                        <a:t>and </a:t>
                      </a:r>
                      <a:r>
                        <a:rPr lang="en-US" altLang="zh-TW" b="1" i="0" u="none" dirty="0">
                          <a:solidFill>
                            <a:srgbClr val="FF0000"/>
                          </a:solidFill>
                          <a:effectLst>
                            <a:outerShdw blurRad="38100" dist="38100" dir="2700000" algn="tl">
                              <a:srgbClr val="000000">
                                <a:alpha val="43137"/>
                              </a:srgbClr>
                            </a:outerShdw>
                          </a:effectLst>
                        </a:rPr>
                        <a:t>processes</a:t>
                      </a:r>
                      <a:r>
                        <a:rPr lang="en-US" altLang="zh-TW" b="0" i="0" u="none" dirty="0">
                          <a:solidFill>
                            <a:schemeClr val="tx1"/>
                          </a:solidFill>
                          <a:effectLst/>
                        </a:rPr>
                        <a:t> are improved </a:t>
                      </a:r>
                      <a:r>
                        <a:rPr lang="en-US" altLang="zh-TW" b="1" i="0" u="none" dirty="0">
                          <a:solidFill>
                            <a:srgbClr val="00B050"/>
                          </a:solidFill>
                          <a:effectLst>
                            <a:outerShdw blurRad="38100" dist="38100" dir="2700000" algn="tl">
                              <a:srgbClr val="000000">
                                <a:alpha val="43137"/>
                              </a:srgbClr>
                            </a:outerShdw>
                          </a:effectLst>
                        </a:rPr>
                        <a:t>by incorporating lessons learned into future activities.</a:t>
                      </a:r>
                      <a:endParaRPr lang="zh-TW" altLang="en-US" b="1" i="0" u="none" dirty="0">
                        <a:solidFill>
                          <a:srgbClr val="00B05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2"/>
                  </a:ext>
                </a:extLst>
              </a:tr>
              <a:tr h="370840">
                <a:tc>
                  <a:txBody>
                    <a:bodyPr/>
                    <a:lstStyle/>
                    <a:p>
                      <a:pPr algn="l"/>
                      <a:r>
                        <a:rPr lang="en-US" altLang="zh-TW" dirty="0"/>
                        <a:t>RC.CO</a:t>
                      </a:r>
                      <a:endParaRPr lang="zh-TW" altLang="en-US" dirty="0"/>
                    </a:p>
                  </a:txBody>
                  <a:tcPr/>
                </a:tc>
                <a:tc>
                  <a:txBody>
                    <a:bodyPr/>
                    <a:lstStyle/>
                    <a:p>
                      <a:pPr algn="l"/>
                      <a:r>
                        <a:rPr lang="en-US" altLang="zh-TW" b="0" dirty="0">
                          <a:solidFill>
                            <a:schemeClr val="tx1"/>
                          </a:solidFill>
                          <a:effectLst/>
                        </a:rPr>
                        <a:t>Communications (RC.CO): </a:t>
                      </a:r>
                    </a:p>
                    <a:p>
                      <a:pPr algn="l"/>
                      <a:r>
                        <a:rPr lang="en-US" altLang="zh-TW" b="0" dirty="0">
                          <a:solidFill>
                            <a:schemeClr val="tx1"/>
                          </a:solidFill>
                          <a:effectLst/>
                        </a:rPr>
                        <a:t>Restoration activities are coordinated with </a:t>
                      </a:r>
                      <a:r>
                        <a:rPr lang="en-US" altLang="zh-TW" b="1" dirty="0">
                          <a:solidFill>
                            <a:srgbClr val="FF0000"/>
                          </a:solidFill>
                          <a:effectLst>
                            <a:outerShdw blurRad="38100" dist="38100" dir="2700000" algn="tl">
                              <a:srgbClr val="000000">
                                <a:alpha val="43137"/>
                              </a:srgbClr>
                            </a:outerShdw>
                          </a:effectLst>
                        </a:rPr>
                        <a:t>internal</a:t>
                      </a:r>
                      <a:r>
                        <a:rPr lang="en-US" altLang="zh-TW" b="0" dirty="0">
                          <a:solidFill>
                            <a:schemeClr val="tx1"/>
                          </a:solidFill>
                          <a:effectLst/>
                        </a:rPr>
                        <a:t> and </a:t>
                      </a:r>
                      <a:r>
                        <a:rPr lang="en-US" altLang="zh-TW" b="1" dirty="0">
                          <a:solidFill>
                            <a:srgbClr val="FF0000"/>
                          </a:solidFill>
                          <a:effectLst>
                            <a:outerShdw blurRad="38100" dist="38100" dir="2700000" algn="tl">
                              <a:srgbClr val="000000">
                                <a:alpha val="43137"/>
                              </a:srgbClr>
                            </a:outerShdw>
                          </a:effectLst>
                        </a:rPr>
                        <a:t>external parties </a:t>
                      </a:r>
                      <a:r>
                        <a:rPr lang="en-US" altLang="zh-TW" b="0" dirty="0">
                          <a:solidFill>
                            <a:schemeClr val="tx1"/>
                          </a:solidFill>
                          <a:effectLst/>
                        </a:rPr>
                        <a:t>(e.g.  coordinating centers, Internet Service Providers, owners of attacking systems, victims, other CSIRTs, and vendors).</a:t>
                      </a:r>
                      <a:endParaRPr lang="zh-TW" altLang="en-US" b="0" dirty="0">
                        <a:solidFill>
                          <a:schemeClr val="tx1"/>
                        </a:solidFill>
                        <a:effectLst/>
                      </a:endParaRPr>
                    </a:p>
                  </a:txBody>
                  <a:tcPr/>
                </a:tc>
                <a:extLst>
                  <a:ext uri="{0D108BD9-81ED-4DB2-BD59-A6C34878D82A}">
                    <a16:rowId xmlns:a16="http://schemas.microsoft.com/office/drawing/2014/main" val="10003"/>
                  </a:ext>
                </a:extLst>
              </a:tr>
            </a:tbl>
          </a:graphicData>
        </a:graphic>
      </p:graphicFrame>
      <p:sp>
        <p:nvSpPr>
          <p:cNvPr id="3" name="矩形 2"/>
          <p:cNvSpPr/>
          <p:nvPr/>
        </p:nvSpPr>
        <p:spPr>
          <a:xfrm>
            <a:off x="323528" y="116632"/>
            <a:ext cx="2592288" cy="707886"/>
          </a:xfrm>
          <a:prstGeom prst="rect">
            <a:avLst/>
          </a:prstGeom>
        </p:spPr>
        <p:txBody>
          <a:bodyPr wrap="square">
            <a:spAutoFit/>
          </a:bodyPr>
          <a:lstStyle/>
          <a:p>
            <a:pPr lvl="0">
              <a:defRPr/>
            </a:pPr>
            <a:r>
              <a:rPr lang="en-US" altLang="zh-TW" sz="4000" dirty="0">
                <a:solidFill>
                  <a:prstClr val="black"/>
                </a:solidFill>
              </a:rPr>
              <a:t>5</a:t>
            </a:r>
            <a:r>
              <a:rPr lang="zh-TW" altLang="en-US" sz="4000" dirty="0">
                <a:solidFill>
                  <a:prstClr val="black"/>
                </a:solidFill>
              </a:rPr>
              <a:t> </a:t>
            </a:r>
            <a:r>
              <a:rPr lang="en-US" altLang="zh-TW" sz="4000" dirty="0">
                <a:solidFill>
                  <a:prstClr val="black"/>
                </a:solidFill>
              </a:rPr>
              <a:t>RECOVER</a:t>
            </a:r>
            <a:endParaRPr lang="zh-TW" altLang="en-US" sz="40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2461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Recovery Planning (RC.RP)</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1777547865"/>
              </p:ext>
            </p:extLst>
          </p:nvPr>
        </p:nvGraphicFramePr>
        <p:xfrm>
          <a:off x="457200" y="2060848"/>
          <a:ext cx="8268019" cy="736600"/>
        </p:xfrm>
        <a:graphic>
          <a:graphicData uri="http://schemas.openxmlformats.org/drawingml/2006/table">
            <a:tbl>
              <a:tblPr firstRow="1" bandRow="1">
                <a:tableStyleId>{5C22544A-7EE6-4342-B048-85BDC9FD1C3A}</a:tableStyleId>
              </a:tblPr>
              <a:tblGrid>
                <a:gridCol w="1100542">
                  <a:extLst>
                    <a:ext uri="{9D8B030D-6E8A-4147-A177-3AD203B41FA5}">
                      <a16:colId xmlns:a16="http://schemas.microsoft.com/office/drawing/2014/main" val="20000"/>
                    </a:ext>
                  </a:extLst>
                </a:gridCol>
                <a:gridCol w="7167477">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RC.RP-1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Recovery plan is executed during or after a </a:t>
                      </a:r>
                      <a:r>
                        <a:rPr lang="en-US" altLang="zh-TW" b="1" u="none" dirty="0">
                          <a:solidFill>
                            <a:srgbClr val="FF0000"/>
                          </a:solidFill>
                          <a:effectLst>
                            <a:outerShdw blurRad="38100" dist="38100" dir="2700000" algn="tl">
                              <a:srgbClr val="000000">
                                <a:alpha val="43137"/>
                              </a:srgbClr>
                            </a:outerShdw>
                          </a:effectLst>
                        </a:rPr>
                        <a:t>cybersecurity incident</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2654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Improvements (RC.IM)</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456981837"/>
              </p:ext>
            </p:extLst>
          </p:nvPr>
        </p:nvGraphicFramePr>
        <p:xfrm>
          <a:off x="457200" y="2060848"/>
          <a:ext cx="8268019" cy="1102360"/>
        </p:xfrm>
        <a:graphic>
          <a:graphicData uri="http://schemas.openxmlformats.org/drawingml/2006/table">
            <a:tbl>
              <a:tblPr firstRow="1" bandRow="1">
                <a:tableStyleId>{5C22544A-7EE6-4342-B048-85BDC9FD1C3A}</a:tableStyleId>
              </a:tblPr>
              <a:tblGrid>
                <a:gridCol w="1100542">
                  <a:extLst>
                    <a:ext uri="{9D8B030D-6E8A-4147-A177-3AD203B41FA5}">
                      <a16:colId xmlns:a16="http://schemas.microsoft.com/office/drawing/2014/main" val="20000"/>
                    </a:ext>
                  </a:extLst>
                </a:gridCol>
                <a:gridCol w="7167477">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RC.IM-1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Recovery plans </a:t>
                      </a:r>
                      <a:r>
                        <a:rPr lang="en-US" altLang="zh-TW" b="1" u="none" dirty="0">
                          <a:solidFill>
                            <a:srgbClr val="FF0000"/>
                          </a:solidFill>
                          <a:effectLst>
                            <a:outerShdw blurRad="38100" dist="38100" dir="2700000" algn="tl">
                              <a:srgbClr val="000000">
                                <a:alpha val="43137"/>
                              </a:srgbClr>
                            </a:outerShdw>
                          </a:effectLst>
                        </a:rPr>
                        <a:t>incorporate lessons learned</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0">
                <a:tc>
                  <a:txBody>
                    <a:bodyPr/>
                    <a:lstStyle/>
                    <a:p>
                      <a:r>
                        <a:rPr lang="en-US" altLang="zh-TW" dirty="0"/>
                        <a:t>RC.IM-2</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Recovery </a:t>
                      </a:r>
                      <a:r>
                        <a:rPr lang="en-US" altLang="zh-TW" b="1" u="none" dirty="0">
                          <a:solidFill>
                            <a:srgbClr val="FF0000"/>
                          </a:solidFill>
                          <a:effectLst>
                            <a:outerShdw blurRad="38100" dist="38100" dir="2700000" algn="tl">
                              <a:srgbClr val="000000">
                                <a:alpha val="43137"/>
                              </a:srgbClr>
                            </a:outerShdw>
                          </a:effectLst>
                        </a:rPr>
                        <a:t>strategies are updated</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616995865"/>
                  </a:ext>
                </a:extLst>
              </a:tr>
            </a:tbl>
          </a:graphicData>
        </a:graphic>
      </p:graphicFrame>
    </p:spTree>
    <p:extLst>
      <p:ext uri="{BB962C8B-B14F-4D97-AF65-F5344CB8AC3E}">
        <p14:creationId xmlns:p14="http://schemas.microsoft.com/office/powerpoint/2010/main" val="2393571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Communications (RC.CO)</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405525981"/>
              </p:ext>
            </p:extLst>
          </p:nvPr>
        </p:nvGraphicFramePr>
        <p:xfrm>
          <a:off x="457200" y="2060848"/>
          <a:ext cx="8268019" cy="1742440"/>
        </p:xfrm>
        <a:graphic>
          <a:graphicData uri="http://schemas.openxmlformats.org/drawingml/2006/table">
            <a:tbl>
              <a:tblPr firstRow="1" bandRow="1">
                <a:tableStyleId>{5C22544A-7EE6-4342-B048-85BDC9FD1C3A}</a:tableStyleId>
              </a:tblPr>
              <a:tblGrid>
                <a:gridCol w="1090464">
                  <a:extLst>
                    <a:ext uri="{9D8B030D-6E8A-4147-A177-3AD203B41FA5}">
                      <a16:colId xmlns:a16="http://schemas.microsoft.com/office/drawing/2014/main" val="20000"/>
                    </a:ext>
                  </a:extLst>
                </a:gridCol>
                <a:gridCol w="7177555">
                  <a:extLst>
                    <a:ext uri="{9D8B030D-6E8A-4147-A177-3AD203B41FA5}">
                      <a16:colId xmlns:a16="http://schemas.microsoft.com/office/drawing/2014/main" val="20001"/>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000"/>
                  </a:ext>
                </a:extLst>
              </a:tr>
              <a:tr h="0">
                <a:tc>
                  <a:txBody>
                    <a:bodyPr/>
                    <a:lstStyle/>
                    <a:p>
                      <a:r>
                        <a:rPr lang="en-US" altLang="zh-TW" dirty="0"/>
                        <a:t>RC.CO-1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u="none" dirty="0">
                          <a:solidFill>
                            <a:srgbClr val="FF0000"/>
                          </a:solidFill>
                          <a:effectLst>
                            <a:outerShdw blurRad="38100" dist="38100" dir="2700000" algn="tl">
                              <a:srgbClr val="000000">
                                <a:alpha val="43137"/>
                              </a:srgbClr>
                            </a:outerShdw>
                          </a:effectLst>
                        </a:rPr>
                        <a:t>Public relations </a:t>
                      </a:r>
                      <a:r>
                        <a:rPr lang="en-US" altLang="zh-TW" b="0" u="none" dirty="0">
                          <a:solidFill>
                            <a:schemeClr val="tx1"/>
                          </a:solidFill>
                          <a:effectLst/>
                        </a:rPr>
                        <a:t>are managed</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0">
                <a:tc>
                  <a:txBody>
                    <a:bodyPr/>
                    <a:lstStyle/>
                    <a:p>
                      <a:r>
                        <a:rPr lang="en-US" altLang="zh-TW" dirty="0"/>
                        <a:t>RC.CO-2</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u="none" dirty="0">
                          <a:solidFill>
                            <a:srgbClr val="FF0000"/>
                          </a:solidFill>
                          <a:effectLst>
                            <a:outerShdw blurRad="38100" dist="38100" dir="2700000" algn="tl">
                              <a:srgbClr val="000000">
                                <a:alpha val="43137"/>
                              </a:srgbClr>
                            </a:outerShdw>
                          </a:effectLst>
                        </a:rPr>
                        <a:t>Reputation</a:t>
                      </a:r>
                      <a:r>
                        <a:rPr lang="en-US" altLang="zh-TW" b="0" u="none" dirty="0">
                          <a:solidFill>
                            <a:schemeClr val="tx1"/>
                          </a:solidFill>
                          <a:effectLst/>
                        </a:rPr>
                        <a:t> is repaired after an incident </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616995865"/>
                  </a:ext>
                </a:extLst>
              </a:tr>
              <a:tr h="0">
                <a:tc>
                  <a:txBody>
                    <a:bodyPr/>
                    <a:lstStyle/>
                    <a:p>
                      <a:r>
                        <a:rPr lang="en-US" altLang="zh-TW" dirty="0"/>
                        <a:t>RC.CO-3</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u="none" dirty="0">
                          <a:solidFill>
                            <a:schemeClr val="tx1"/>
                          </a:solidFill>
                          <a:effectLst/>
                        </a:rPr>
                        <a:t>Recovery activities are communicated to </a:t>
                      </a:r>
                      <a:r>
                        <a:rPr lang="en-US" altLang="zh-TW" b="1" u="none" dirty="0">
                          <a:solidFill>
                            <a:srgbClr val="FF0000"/>
                          </a:solidFill>
                          <a:effectLst>
                            <a:outerShdw blurRad="38100" dist="38100" dir="2700000" algn="tl">
                              <a:srgbClr val="000000">
                                <a:alpha val="43137"/>
                              </a:srgbClr>
                            </a:outerShdw>
                          </a:effectLst>
                        </a:rPr>
                        <a:t>internal and external stakeholders </a:t>
                      </a:r>
                      <a:r>
                        <a:rPr lang="en-US" altLang="zh-TW" b="0" u="none" dirty="0">
                          <a:solidFill>
                            <a:schemeClr val="tx1"/>
                          </a:solidFill>
                          <a:effectLst/>
                        </a:rPr>
                        <a:t>as well as </a:t>
                      </a:r>
                      <a:r>
                        <a:rPr lang="en-US" altLang="zh-TW" b="1" u="none" dirty="0">
                          <a:solidFill>
                            <a:srgbClr val="FF0000"/>
                          </a:solidFill>
                          <a:effectLst>
                            <a:outerShdw blurRad="38100" dist="38100" dir="2700000" algn="tl">
                              <a:srgbClr val="000000">
                                <a:alpha val="43137"/>
                              </a:srgbClr>
                            </a:outerShdw>
                          </a:effectLst>
                        </a:rPr>
                        <a:t>executive and management teams</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661914784"/>
                  </a:ext>
                </a:extLst>
              </a:tr>
            </a:tbl>
          </a:graphicData>
        </a:graphic>
      </p:graphicFrame>
    </p:spTree>
    <p:extLst>
      <p:ext uri="{BB962C8B-B14F-4D97-AF65-F5344CB8AC3E}">
        <p14:creationId xmlns:p14="http://schemas.microsoft.com/office/powerpoint/2010/main" val="2763604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5064"/>
            <a:ext cx="9144000"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Framework Implementation Tiers</a:t>
            </a:r>
          </a:p>
        </p:txBody>
      </p:sp>
    </p:spTree>
    <p:extLst>
      <p:ext uri="{BB962C8B-B14F-4D97-AF65-F5344CB8AC3E}">
        <p14:creationId xmlns:p14="http://schemas.microsoft.com/office/powerpoint/2010/main" val="675869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Framework Implementation Tiers</a:t>
            </a:r>
            <a:endParaRPr lang="zh-TW" altLang="en-US" dirty="0"/>
          </a:p>
        </p:txBody>
      </p:sp>
      <p:sp>
        <p:nvSpPr>
          <p:cNvPr id="3" name="內容版面配置區 2"/>
          <p:cNvSpPr>
            <a:spLocks noGrp="1"/>
          </p:cNvSpPr>
          <p:nvPr>
            <p:ph idx="1"/>
          </p:nvPr>
        </p:nvSpPr>
        <p:spPr>
          <a:xfrm>
            <a:off x="457200" y="3756173"/>
            <a:ext cx="8229600" cy="2481139"/>
          </a:xfrm>
        </p:spPr>
        <p:txBody>
          <a:bodyPr>
            <a:normAutofit/>
          </a:bodyPr>
          <a:lstStyle/>
          <a:p>
            <a:r>
              <a:rPr lang="en-US" altLang="zh-TW" sz="2400" dirty="0"/>
              <a:t>The Framework Implementation Tiers (“Tiers”) provide how an organization </a:t>
            </a:r>
            <a:r>
              <a:rPr lang="en-US" altLang="zh-TW" sz="2400" b="1" dirty="0">
                <a:solidFill>
                  <a:srgbClr val="FF0000"/>
                </a:solidFill>
                <a:effectLst>
                  <a:outerShdw blurRad="38100" dist="38100" dir="2700000" algn="tl">
                    <a:srgbClr val="000000">
                      <a:alpha val="43137"/>
                    </a:srgbClr>
                  </a:outerShdw>
                </a:effectLst>
              </a:rPr>
              <a:t>views cybersecurity risk </a:t>
            </a:r>
            <a:r>
              <a:rPr lang="en-US" altLang="zh-TW" sz="2400" dirty="0"/>
              <a:t>and the </a:t>
            </a:r>
            <a:r>
              <a:rPr lang="en-US" altLang="zh-TW" sz="2400" b="1" dirty="0">
                <a:solidFill>
                  <a:srgbClr val="FF0000"/>
                </a:solidFill>
                <a:effectLst>
                  <a:outerShdw blurRad="38100" dist="38100" dir="2700000" algn="tl">
                    <a:srgbClr val="000000">
                      <a:alpha val="43137"/>
                    </a:srgbClr>
                  </a:outerShdw>
                </a:effectLst>
              </a:rPr>
              <a:t>processes in place to manage that risk</a:t>
            </a:r>
          </a:p>
          <a:p>
            <a:r>
              <a:rPr lang="en-US" altLang="zh-TW" sz="2400" dirty="0"/>
              <a:t>Ranging from </a:t>
            </a:r>
            <a:r>
              <a:rPr lang="en-US" altLang="zh-TW" sz="2400" b="1" dirty="0">
                <a:solidFill>
                  <a:srgbClr val="FF0000"/>
                </a:solidFill>
                <a:effectLst>
                  <a:outerShdw blurRad="38100" dist="38100" dir="2700000" algn="tl">
                    <a:srgbClr val="000000">
                      <a:alpha val="43137"/>
                    </a:srgbClr>
                  </a:outerShdw>
                </a:effectLst>
              </a:rPr>
              <a:t>Partial</a:t>
            </a:r>
            <a:r>
              <a:rPr lang="en-US" altLang="zh-TW" sz="2400" dirty="0"/>
              <a:t> (Tier 1) to </a:t>
            </a:r>
            <a:r>
              <a:rPr lang="en-US" altLang="zh-TW" sz="2400" b="1" dirty="0">
                <a:solidFill>
                  <a:srgbClr val="FF0000"/>
                </a:solidFill>
                <a:effectLst>
                  <a:outerShdw blurRad="38100" dist="38100" dir="2700000" algn="tl">
                    <a:srgbClr val="000000">
                      <a:alpha val="43137"/>
                    </a:srgbClr>
                  </a:outerShdw>
                </a:effectLst>
              </a:rPr>
              <a:t>Adaptive</a:t>
            </a:r>
            <a:r>
              <a:rPr lang="en-US" altLang="zh-TW" sz="2400" dirty="0"/>
              <a:t> (Tier 4), Tiers describe </a:t>
            </a:r>
            <a:r>
              <a:rPr lang="en-US" altLang="zh-TW" sz="2400" b="1" dirty="0">
                <a:solidFill>
                  <a:srgbClr val="FF0000"/>
                </a:solidFill>
                <a:effectLst>
                  <a:outerShdw blurRad="38100" dist="38100" dir="2700000" algn="tl">
                    <a:srgbClr val="000000">
                      <a:alpha val="43137"/>
                    </a:srgbClr>
                  </a:outerShdw>
                </a:effectLst>
              </a:rPr>
              <a:t>an increasing degree of rigor and sophistication </a:t>
            </a:r>
            <a:r>
              <a:rPr lang="en-US" altLang="zh-TW" sz="2400" dirty="0"/>
              <a:t>in cybersecurity risk management practices.</a:t>
            </a:r>
          </a:p>
          <a:p>
            <a:endParaRPr lang="en-US" altLang="zh-TW" sz="2400" dirty="0"/>
          </a:p>
          <a:p>
            <a:endParaRPr lang="zh-TW" altLang="en-US" sz="2400" dirty="0"/>
          </a:p>
        </p:txBody>
      </p:sp>
      <p:pic>
        <p:nvPicPr>
          <p:cNvPr id="2050" name="Picture 2" descr="An Introduction to the Components of the Framework | NIST">
            <a:extLst>
              <a:ext uri="{FF2B5EF4-FFF2-40B4-BE49-F238E27FC236}">
                <a16:creationId xmlns:a16="http://schemas.microsoft.com/office/drawing/2014/main" id="{96A830CC-F0A6-44A2-8432-4AFF926462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267997"/>
            <a:ext cx="3600400" cy="217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869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6DE8546E-D214-42FF-9B37-638B09E68AB3}"/>
              </a:ext>
            </a:extLst>
          </p:cNvPr>
          <p:cNvSpPr txBox="1"/>
          <p:nvPr/>
        </p:nvSpPr>
        <p:spPr>
          <a:xfrm>
            <a:off x="3491880" y="2780928"/>
            <a:ext cx="1800200" cy="1200329"/>
          </a:xfrm>
          <a:prstGeom prst="rect">
            <a:avLst/>
          </a:prstGeom>
          <a:noFill/>
        </p:spPr>
        <p:txBody>
          <a:bodyPr wrap="square">
            <a:spAutoFit/>
          </a:bodyPr>
          <a:lstStyle/>
          <a:p>
            <a:r>
              <a:rPr lang="en-US" altLang="zh-TW" sz="3600" dirty="0"/>
              <a:t>  Tier 1        (PartIal) </a:t>
            </a:r>
            <a:endParaRPr lang="zh-TW" altLang="en-US" sz="3600" dirty="0"/>
          </a:p>
        </p:txBody>
      </p:sp>
    </p:spTree>
    <p:extLst>
      <p:ext uri="{BB962C8B-B14F-4D97-AF65-F5344CB8AC3E}">
        <p14:creationId xmlns:p14="http://schemas.microsoft.com/office/powerpoint/2010/main" val="3840760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a:bodyPr>
          <a:lstStyle/>
          <a:p>
            <a:r>
              <a:rPr lang="en-US" altLang="zh-TW" sz="4400" dirty="0"/>
              <a:t>Risk Management Process</a:t>
            </a:r>
            <a:endParaRPr lang="zh-TW" altLang="en-US" dirty="0"/>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p:txBody>
          <a:bodyPr>
            <a:normAutofit/>
          </a:bodyPr>
          <a:lstStyle/>
          <a:p>
            <a:pPr marL="0" indent="0">
              <a:buNone/>
            </a:pPr>
            <a:r>
              <a:rPr lang="en-US" altLang="zh-TW" dirty="0"/>
              <a:t>Organizational cybersecurity risk management practices are </a:t>
            </a:r>
            <a:r>
              <a:rPr lang="en-US" altLang="zh-TW" b="1" dirty="0">
                <a:solidFill>
                  <a:srgbClr val="FF0000"/>
                </a:solidFill>
                <a:effectLst>
                  <a:outerShdw blurRad="38100" dist="38100" dir="2700000" algn="tl">
                    <a:srgbClr val="000000">
                      <a:alpha val="43137"/>
                    </a:srgbClr>
                  </a:outerShdw>
                </a:effectLst>
              </a:rPr>
              <a:t>not formalized</a:t>
            </a:r>
            <a:r>
              <a:rPr lang="en-US" altLang="zh-TW" dirty="0">
                <a:solidFill>
                  <a:srgbClr val="FF0000"/>
                </a:solidFill>
              </a:rPr>
              <a:t>, </a:t>
            </a:r>
          </a:p>
          <a:p>
            <a:pPr marL="0" indent="0">
              <a:buNone/>
            </a:pPr>
            <a:r>
              <a:rPr lang="en-US" altLang="zh-TW" dirty="0"/>
              <a:t>and risk is managed in an </a:t>
            </a:r>
            <a:r>
              <a:rPr lang="en-US" altLang="zh-TW" b="1" dirty="0">
                <a:solidFill>
                  <a:srgbClr val="FF0000"/>
                </a:solidFill>
                <a:effectLst>
                  <a:outerShdw blurRad="38100" dist="38100" dir="2700000" algn="tl">
                    <a:srgbClr val="000000">
                      <a:alpha val="43137"/>
                    </a:srgbClr>
                  </a:outerShdw>
                </a:effectLst>
              </a:rPr>
              <a:t>ad hoc </a:t>
            </a:r>
            <a:r>
              <a:rPr lang="en-US" altLang="zh-TW" dirty="0"/>
              <a:t>and sometimes reactive manner. </a:t>
            </a:r>
          </a:p>
          <a:p>
            <a:pPr marL="0" indent="0">
              <a:buNone/>
            </a:pPr>
            <a:r>
              <a:rPr lang="en-US" altLang="zh-TW" dirty="0"/>
              <a:t>Prioritization of cybersecurity activities may </a:t>
            </a:r>
            <a:r>
              <a:rPr lang="en-US" altLang="zh-TW" b="1" dirty="0">
                <a:solidFill>
                  <a:srgbClr val="FF0000"/>
                </a:solidFill>
                <a:effectLst>
                  <a:outerShdw blurRad="38100" dist="38100" dir="2700000" algn="tl">
                    <a:srgbClr val="000000">
                      <a:alpha val="43137"/>
                    </a:srgbClr>
                  </a:outerShdw>
                </a:effectLst>
              </a:rPr>
              <a:t>not be directly</a:t>
            </a:r>
            <a:r>
              <a:rPr lang="en-US" altLang="zh-TW" dirty="0"/>
              <a:t> informed by organizational risk objectives, the </a:t>
            </a:r>
            <a:r>
              <a:rPr lang="en-US" altLang="zh-TW" b="1" dirty="0">
                <a:solidFill>
                  <a:srgbClr val="FF0000"/>
                </a:solidFill>
                <a:effectLst>
                  <a:outerShdw blurRad="38100" dist="38100" dir="2700000" algn="tl">
                    <a:srgbClr val="000000">
                      <a:alpha val="43137"/>
                    </a:srgbClr>
                  </a:outerShdw>
                </a:effectLst>
              </a:rPr>
              <a:t>threat</a:t>
            </a:r>
            <a:r>
              <a:rPr lang="en-US" altLang="zh-TW" dirty="0"/>
              <a:t> </a:t>
            </a:r>
            <a:r>
              <a:rPr lang="en-US" altLang="zh-TW" b="1" dirty="0">
                <a:solidFill>
                  <a:srgbClr val="FF0000"/>
                </a:solidFill>
                <a:effectLst>
                  <a:outerShdw blurRad="38100" dist="38100" dir="2700000" algn="tl">
                    <a:srgbClr val="000000">
                      <a:alpha val="43137"/>
                    </a:srgbClr>
                  </a:outerShdw>
                </a:effectLst>
              </a:rPr>
              <a:t>environment</a:t>
            </a:r>
            <a:r>
              <a:rPr lang="en-US" altLang="zh-TW" dirty="0"/>
              <a:t>, or </a:t>
            </a:r>
            <a:r>
              <a:rPr lang="en-US" altLang="zh-TW" b="1" dirty="0">
                <a:solidFill>
                  <a:srgbClr val="FF0000"/>
                </a:solidFill>
                <a:effectLst>
                  <a:outerShdw blurRad="38100" dist="38100" dir="2700000" algn="tl">
                    <a:srgbClr val="000000">
                      <a:alpha val="43137"/>
                    </a:srgbClr>
                  </a:outerShdw>
                </a:effectLst>
              </a:rPr>
              <a:t>business/mission requirements</a:t>
            </a:r>
            <a:r>
              <a:rPr lang="en-US" altLang="zh-TW" dirty="0"/>
              <a:t>. </a:t>
            </a:r>
            <a:endParaRPr lang="zh-TW" altLang="en-US" dirty="0"/>
          </a:p>
        </p:txBody>
      </p:sp>
    </p:spTree>
    <p:extLst>
      <p:ext uri="{BB962C8B-B14F-4D97-AF65-F5344CB8AC3E}">
        <p14:creationId xmlns:p14="http://schemas.microsoft.com/office/powerpoint/2010/main" val="3672889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fontScale="90000"/>
          </a:bodyPr>
          <a:lstStyle/>
          <a:p>
            <a:r>
              <a:rPr lang="en-US" altLang="zh-TW" sz="4400" dirty="0"/>
              <a:t>Integrated Risk Management Program</a:t>
            </a:r>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a:xfrm>
            <a:off x="457200" y="1628800"/>
            <a:ext cx="8229600" cy="4525963"/>
          </a:xfrm>
        </p:spPr>
        <p:txBody>
          <a:bodyPr>
            <a:normAutofit/>
          </a:bodyPr>
          <a:lstStyle/>
          <a:p>
            <a:pPr marL="0" indent="0">
              <a:buNone/>
            </a:pPr>
            <a:r>
              <a:rPr lang="en-US" altLang="zh-TW" dirty="0"/>
              <a:t>There is limited awareness of cybersecurity risk at the organizational level. The organization implements cybersecurity risk management on </a:t>
            </a:r>
            <a:r>
              <a:rPr lang="en-US" altLang="zh-TW" b="1" dirty="0">
                <a:solidFill>
                  <a:srgbClr val="FF0000"/>
                </a:solidFill>
                <a:effectLst>
                  <a:outerShdw blurRad="38100" dist="38100" dir="2700000" algn="tl">
                    <a:srgbClr val="000000">
                      <a:alpha val="43137"/>
                    </a:srgbClr>
                  </a:outerShdw>
                </a:effectLst>
              </a:rPr>
              <a:t>an irregular</a:t>
            </a:r>
            <a:r>
              <a:rPr lang="en-US" altLang="zh-TW" dirty="0"/>
              <a:t>, case-by-case basis due to </a:t>
            </a:r>
            <a:r>
              <a:rPr lang="en-US" altLang="zh-TW" b="1" dirty="0">
                <a:solidFill>
                  <a:srgbClr val="FF0000"/>
                </a:solidFill>
                <a:effectLst>
                  <a:outerShdw blurRad="38100" dist="38100" dir="2700000" algn="tl">
                    <a:srgbClr val="000000">
                      <a:alpha val="43137"/>
                    </a:srgbClr>
                  </a:outerShdw>
                </a:effectLst>
              </a:rPr>
              <a:t>varied </a:t>
            </a:r>
            <a:r>
              <a:rPr lang="en-US" altLang="zh-TW" dirty="0"/>
              <a:t>experience or information gained from </a:t>
            </a:r>
            <a:r>
              <a:rPr lang="en-US" altLang="zh-TW" b="1" dirty="0">
                <a:solidFill>
                  <a:srgbClr val="FF0000"/>
                </a:solidFill>
                <a:effectLst>
                  <a:outerShdw blurRad="38100" dist="38100" dir="2700000" algn="tl">
                    <a:srgbClr val="000000">
                      <a:alpha val="43137"/>
                    </a:srgbClr>
                  </a:outerShdw>
                </a:effectLst>
              </a:rPr>
              <a:t>outside sources</a:t>
            </a:r>
            <a:r>
              <a:rPr lang="en-US" altLang="zh-TW" dirty="0"/>
              <a:t>. The organization may not have processes that enable cybersecurity information to be shared within the organization. </a:t>
            </a:r>
            <a:endParaRPr lang="zh-TW" altLang="en-US" dirty="0"/>
          </a:p>
        </p:txBody>
      </p:sp>
    </p:spTree>
    <p:extLst>
      <p:ext uri="{BB962C8B-B14F-4D97-AF65-F5344CB8AC3E}">
        <p14:creationId xmlns:p14="http://schemas.microsoft.com/office/powerpoint/2010/main" val="3550056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a:bodyPr>
          <a:lstStyle/>
          <a:p>
            <a:r>
              <a:rPr lang="en-US" altLang="zh-TW" dirty="0"/>
              <a:t>External Participation</a:t>
            </a:r>
            <a:endParaRPr lang="en-US" altLang="zh-TW" sz="4400" dirty="0"/>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a:xfrm>
            <a:off x="457200" y="1628800"/>
            <a:ext cx="8229600" cy="4525963"/>
          </a:xfrm>
        </p:spPr>
        <p:txBody>
          <a:bodyPr>
            <a:normAutofit fontScale="92500" lnSpcReduction="20000"/>
          </a:bodyPr>
          <a:lstStyle/>
          <a:p>
            <a:pPr marL="0" indent="0">
              <a:buNone/>
            </a:pPr>
            <a:r>
              <a:rPr lang="en-US" altLang="zh-TW" dirty="0"/>
              <a:t>The organization does not understand its role in the </a:t>
            </a:r>
            <a:r>
              <a:rPr lang="en-US" altLang="zh-TW" b="1" dirty="0">
                <a:solidFill>
                  <a:srgbClr val="FF0000"/>
                </a:solidFill>
                <a:effectLst>
                  <a:outerShdw blurRad="38100" dist="38100" dir="2700000" algn="tl">
                    <a:srgbClr val="000000">
                      <a:alpha val="43137"/>
                    </a:srgbClr>
                  </a:outerShdw>
                </a:effectLst>
              </a:rPr>
              <a:t>larger ecosystem </a:t>
            </a:r>
            <a:r>
              <a:rPr lang="en-US" altLang="zh-TW" dirty="0"/>
              <a:t>with respect to either its dependencies or dependents. The organization does </a:t>
            </a:r>
            <a:r>
              <a:rPr lang="en-US" altLang="zh-TW" b="1" dirty="0">
                <a:solidFill>
                  <a:srgbClr val="FF0000"/>
                </a:solidFill>
                <a:effectLst>
                  <a:outerShdw blurRad="38100" dist="38100" dir="2700000" algn="tl">
                    <a:srgbClr val="000000">
                      <a:alpha val="43137"/>
                    </a:srgbClr>
                  </a:outerShdw>
                </a:effectLst>
              </a:rPr>
              <a:t>not collaborate</a:t>
            </a:r>
            <a:r>
              <a:rPr lang="en-US" altLang="zh-TW" dirty="0"/>
              <a:t> with or receive information (e.g., threat intelligence, best practices, technologies) from other entities (e.g., buyers, suppliers, dependencies, dependents, ISAOs, researchers, governments), </a:t>
            </a:r>
            <a:r>
              <a:rPr lang="en-US" altLang="zh-TW" b="1" dirty="0">
                <a:solidFill>
                  <a:srgbClr val="FF0000"/>
                </a:solidFill>
                <a:effectLst>
                  <a:outerShdw blurRad="38100" dist="38100" dir="2700000" algn="tl">
                    <a:srgbClr val="000000">
                      <a:alpha val="43137"/>
                    </a:srgbClr>
                  </a:outerShdw>
                </a:effectLst>
              </a:rPr>
              <a:t>nor does it share information</a:t>
            </a:r>
            <a:r>
              <a:rPr lang="en-US" altLang="zh-TW" dirty="0"/>
              <a:t>. The organization is generally unaware of the cyber supply chain risks of the products and services it provides and that it uses.</a:t>
            </a:r>
            <a:endParaRPr lang="zh-TW" altLang="en-US" dirty="0"/>
          </a:p>
        </p:txBody>
      </p:sp>
    </p:spTree>
    <p:extLst>
      <p:ext uri="{BB962C8B-B14F-4D97-AF65-F5344CB8AC3E}">
        <p14:creationId xmlns:p14="http://schemas.microsoft.com/office/powerpoint/2010/main" val="337103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Ransomeware</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Ransom malware, or ransomware, </a:t>
            </a:r>
          </a:p>
          <a:p>
            <a:r>
              <a:rPr lang="en-US" altLang="zh-TW" dirty="0"/>
              <a:t>is a type of malware that prevents users from accessing their system or personal files and demands ransom payment in order to regain access. </a:t>
            </a:r>
          </a:p>
          <a:p>
            <a:r>
              <a:rPr lang="en-US" altLang="zh-TW" dirty="0"/>
              <a:t>The earliest variants of ransomware were developed in the late 1980s, and payment was to be sent via snail mail. </a:t>
            </a:r>
          </a:p>
          <a:p>
            <a:r>
              <a:rPr lang="en-US" altLang="zh-TW" dirty="0"/>
              <a:t>Today, ransomware authors order that payment be sent via cryptocurrency or credit card.</a:t>
            </a:r>
            <a:endParaRPr lang="zh-TW" altLang="en-US" dirty="0"/>
          </a:p>
        </p:txBody>
      </p:sp>
    </p:spTree>
    <p:extLst>
      <p:ext uri="{BB962C8B-B14F-4D97-AF65-F5344CB8AC3E}">
        <p14:creationId xmlns:p14="http://schemas.microsoft.com/office/powerpoint/2010/main" val="274187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6DE8546E-D214-42FF-9B37-638B09E68AB3}"/>
              </a:ext>
            </a:extLst>
          </p:cNvPr>
          <p:cNvSpPr txBox="1"/>
          <p:nvPr/>
        </p:nvSpPr>
        <p:spPr>
          <a:xfrm>
            <a:off x="3059832" y="2828835"/>
            <a:ext cx="3024336" cy="1200329"/>
          </a:xfrm>
          <a:prstGeom prst="rect">
            <a:avLst/>
          </a:prstGeom>
          <a:noFill/>
        </p:spPr>
        <p:txBody>
          <a:bodyPr wrap="square">
            <a:spAutoFit/>
          </a:bodyPr>
          <a:lstStyle/>
          <a:p>
            <a:r>
              <a:rPr lang="en-US" altLang="zh-TW" sz="3600" dirty="0"/>
              <a:t>        Tier 2       (Risk Informed) </a:t>
            </a:r>
            <a:endParaRPr lang="zh-TW" altLang="en-US" sz="3600" dirty="0"/>
          </a:p>
        </p:txBody>
      </p:sp>
    </p:spTree>
    <p:extLst>
      <p:ext uri="{BB962C8B-B14F-4D97-AF65-F5344CB8AC3E}">
        <p14:creationId xmlns:p14="http://schemas.microsoft.com/office/powerpoint/2010/main" val="2081275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a:bodyPr>
          <a:lstStyle/>
          <a:p>
            <a:r>
              <a:rPr lang="en-US" altLang="zh-TW" sz="4400" dirty="0"/>
              <a:t>Risk Management Process</a:t>
            </a:r>
            <a:endParaRPr lang="zh-TW" altLang="en-US" dirty="0"/>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p:txBody>
          <a:bodyPr>
            <a:normAutofit/>
          </a:bodyPr>
          <a:lstStyle/>
          <a:p>
            <a:pPr marL="0" indent="0">
              <a:buNone/>
            </a:pPr>
            <a:r>
              <a:rPr lang="en-US" altLang="zh-TW" dirty="0"/>
              <a:t>Risk management practices are </a:t>
            </a:r>
            <a:r>
              <a:rPr lang="en-US" altLang="zh-TW" b="1" dirty="0">
                <a:solidFill>
                  <a:srgbClr val="FF0000"/>
                </a:solidFill>
                <a:effectLst>
                  <a:outerShdw blurRad="38100" dist="38100" dir="2700000" algn="tl">
                    <a:srgbClr val="000000">
                      <a:alpha val="43137"/>
                    </a:srgbClr>
                  </a:outerShdw>
                </a:effectLst>
              </a:rPr>
              <a:t>approved by management </a:t>
            </a:r>
            <a:r>
              <a:rPr lang="en-US" altLang="zh-TW" dirty="0"/>
              <a:t>but may </a:t>
            </a:r>
            <a:r>
              <a:rPr lang="en-US" altLang="zh-TW" b="1" dirty="0">
                <a:solidFill>
                  <a:srgbClr val="FF0000"/>
                </a:solidFill>
                <a:effectLst>
                  <a:outerShdw blurRad="38100" dist="38100" dir="2700000" algn="tl">
                    <a:srgbClr val="000000">
                      <a:alpha val="43137"/>
                    </a:srgbClr>
                  </a:outerShdw>
                </a:effectLst>
              </a:rPr>
              <a:t>not be established as organizational-wide </a:t>
            </a:r>
            <a:r>
              <a:rPr lang="en-US" altLang="zh-TW" dirty="0"/>
              <a:t>policy. Prioritization of cybersecurity activities and protection needs is directly informed by organizational risk objectives, the threat environment, or business/mission requirements. </a:t>
            </a:r>
            <a:endParaRPr lang="zh-TW" altLang="en-US" dirty="0"/>
          </a:p>
        </p:txBody>
      </p:sp>
    </p:spTree>
    <p:extLst>
      <p:ext uri="{BB962C8B-B14F-4D97-AF65-F5344CB8AC3E}">
        <p14:creationId xmlns:p14="http://schemas.microsoft.com/office/powerpoint/2010/main" val="2218509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fontScale="90000"/>
          </a:bodyPr>
          <a:lstStyle/>
          <a:p>
            <a:r>
              <a:rPr lang="en-US" altLang="zh-TW" sz="4400" dirty="0"/>
              <a:t>Integrated Risk Management Program</a:t>
            </a:r>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a:xfrm>
            <a:off x="457200" y="1628800"/>
            <a:ext cx="8229600" cy="4525963"/>
          </a:xfrm>
        </p:spPr>
        <p:txBody>
          <a:bodyPr>
            <a:normAutofit fontScale="92500" lnSpcReduction="10000"/>
          </a:bodyPr>
          <a:lstStyle/>
          <a:p>
            <a:pPr marL="0" indent="0">
              <a:buNone/>
            </a:pPr>
            <a:r>
              <a:rPr lang="en-US" altLang="zh-TW" dirty="0"/>
              <a:t>There is an awareness of cybersecurity risk at the organizational level, but an organization-wide approach to managing cybersecurity risk </a:t>
            </a:r>
            <a:r>
              <a:rPr lang="en-US" altLang="zh-TW" b="1" dirty="0">
                <a:solidFill>
                  <a:srgbClr val="FF0000"/>
                </a:solidFill>
                <a:effectLst>
                  <a:outerShdw blurRad="38100" dist="38100" dir="2700000" algn="tl">
                    <a:srgbClr val="000000">
                      <a:alpha val="43137"/>
                    </a:srgbClr>
                  </a:outerShdw>
                </a:effectLst>
              </a:rPr>
              <a:t>has not been established</a:t>
            </a:r>
            <a:r>
              <a:rPr lang="en-US" altLang="zh-TW" dirty="0"/>
              <a:t>. Cybersecurity information is shared within the organization </a:t>
            </a:r>
            <a:r>
              <a:rPr lang="en-US" altLang="zh-TW" b="1" dirty="0">
                <a:solidFill>
                  <a:srgbClr val="FF0000"/>
                </a:solidFill>
                <a:effectLst>
                  <a:outerShdw blurRad="38100" dist="38100" dir="2700000" algn="tl">
                    <a:srgbClr val="000000">
                      <a:alpha val="43137"/>
                    </a:srgbClr>
                  </a:outerShdw>
                </a:effectLst>
              </a:rPr>
              <a:t>on an informal basis</a:t>
            </a:r>
            <a:r>
              <a:rPr lang="en-US" altLang="zh-TW" dirty="0"/>
              <a:t>. Consideration of cybersecurity in organizational objectives and programs may occur at some but not all levels of the organization. Cyber risk assessment of organizational and external assets occurs, but is </a:t>
            </a:r>
            <a:r>
              <a:rPr lang="en-US" altLang="zh-TW" b="1" dirty="0">
                <a:solidFill>
                  <a:srgbClr val="FF0000"/>
                </a:solidFill>
                <a:effectLst>
                  <a:outerShdw blurRad="38100" dist="38100" dir="2700000" algn="tl">
                    <a:srgbClr val="000000">
                      <a:alpha val="43137"/>
                    </a:srgbClr>
                  </a:outerShdw>
                </a:effectLst>
              </a:rPr>
              <a:t>not typically repeatable or reoccurring</a:t>
            </a:r>
            <a:r>
              <a:rPr lang="en-US" altLang="zh-TW" dirty="0"/>
              <a:t>.</a:t>
            </a:r>
            <a:endParaRPr lang="zh-TW" altLang="en-US" dirty="0"/>
          </a:p>
        </p:txBody>
      </p:sp>
    </p:spTree>
    <p:extLst>
      <p:ext uri="{BB962C8B-B14F-4D97-AF65-F5344CB8AC3E}">
        <p14:creationId xmlns:p14="http://schemas.microsoft.com/office/powerpoint/2010/main" val="224058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a:bodyPr>
          <a:lstStyle/>
          <a:p>
            <a:r>
              <a:rPr lang="en-US" altLang="zh-TW" dirty="0"/>
              <a:t>External Participation</a:t>
            </a:r>
            <a:endParaRPr lang="en-US" altLang="zh-TW" sz="4400" dirty="0"/>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a:xfrm>
            <a:off x="457200" y="1628800"/>
            <a:ext cx="8229600" cy="4525963"/>
          </a:xfrm>
        </p:spPr>
        <p:txBody>
          <a:bodyPr>
            <a:normAutofit fontScale="92500" lnSpcReduction="20000"/>
          </a:bodyPr>
          <a:lstStyle/>
          <a:p>
            <a:pPr marL="0" indent="0">
              <a:buNone/>
            </a:pPr>
            <a:r>
              <a:rPr lang="en-US" altLang="zh-TW" dirty="0"/>
              <a:t>Generally, the organization understands its role in the larger ecosystem with respect to either its own </a:t>
            </a:r>
            <a:r>
              <a:rPr lang="en-US" altLang="zh-TW" b="1" dirty="0">
                <a:solidFill>
                  <a:srgbClr val="FF0000"/>
                </a:solidFill>
                <a:effectLst>
                  <a:outerShdw blurRad="38100" dist="38100" dir="2700000" algn="tl">
                    <a:srgbClr val="000000">
                      <a:alpha val="43137"/>
                    </a:srgbClr>
                  </a:outerShdw>
                </a:effectLst>
              </a:rPr>
              <a:t>dependencies or dependents</a:t>
            </a:r>
            <a:r>
              <a:rPr lang="en-US" altLang="zh-TW" dirty="0"/>
              <a:t>, but not both. The organization collaborates with and receives some information from other entities and generates some of its own information, but may not share information with others. Additionally, the organization is aware of the </a:t>
            </a:r>
            <a:r>
              <a:rPr lang="en-US" altLang="zh-TW" b="1" dirty="0">
                <a:solidFill>
                  <a:srgbClr val="FF0000"/>
                </a:solidFill>
                <a:effectLst>
                  <a:outerShdw blurRad="38100" dist="38100" dir="2700000" algn="tl">
                    <a:srgbClr val="000000">
                      <a:alpha val="43137"/>
                    </a:srgbClr>
                  </a:outerShdw>
                </a:effectLst>
              </a:rPr>
              <a:t>cyber supply chain risks associated</a:t>
            </a:r>
            <a:r>
              <a:rPr lang="en-US" altLang="zh-TW" dirty="0"/>
              <a:t> with the products and services it provides and uses, but does not act consistently or formally upon those risks. </a:t>
            </a:r>
            <a:endParaRPr lang="zh-TW" altLang="en-US" dirty="0"/>
          </a:p>
        </p:txBody>
      </p:sp>
    </p:spTree>
    <p:extLst>
      <p:ext uri="{BB962C8B-B14F-4D97-AF65-F5344CB8AC3E}">
        <p14:creationId xmlns:p14="http://schemas.microsoft.com/office/powerpoint/2010/main" val="2822632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6DE8546E-D214-42FF-9B37-638B09E68AB3}"/>
              </a:ext>
            </a:extLst>
          </p:cNvPr>
          <p:cNvSpPr txBox="1"/>
          <p:nvPr/>
        </p:nvSpPr>
        <p:spPr>
          <a:xfrm>
            <a:off x="3059832" y="2828835"/>
            <a:ext cx="2592288" cy="1200329"/>
          </a:xfrm>
          <a:prstGeom prst="rect">
            <a:avLst/>
          </a:prstGeom>
          <a:noFill/>
        </p:spPr>
        <p:txBody>
          <a:bodyPr wrap="square">
            <a:spAutoFit/>
          </a:bodyPr>
          <a:lstStyle/>
          <a:p>
            <a:r>
              <a:rPr lang="en-US" altLang="zh-TW" sz="3600" dirty="0"/>
              <a:t>       Tier 3       (Repeatable) </a:t>
            </a:r>
            <a:endParaRPr lang="zh-TW" altLang="en-US" sz="3600" dirty="0"/>
          </a:p>
        </p:txBody>
      </p:sp>
    </p:spTree>
    <p:extLst>
      <p:ext uri="{BB962C8B-B14F-4D97-AF65-F5344CB8AC3E}">
        <p14:creationId xmlns:p14="http://schemas.microsoft.com/office/powerpoint/2010/main" val="3117353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a:bodyPr>
          <a:lstStyle/>
          <a:p>
            <a:r>
              <a:rPr lang="en-US" altLang="zh-TW" sz="4400" dirty="0"/>
              <a:t>Risk Management Process</a:t>
            </a:r>
            <a:endParaRPr lang="zh-TW" altLang="en-US" dirty="0"/>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p:txBody>
          <a:bodyPr>
            <a:normAutofit/>
          </a:bodyPr>
          <a:lstStyle/>
          <a:p>
            <a:pPr marL="0" indent="0">
              <a:buNone/>
            </a:pPr>
            <a:r>
              <a:rPr lang="en-US" altLang="zh-TW" dirty="0"/>
              <a:t>The organization’s risk management practices are formally approved and expressed as policy. Organizational cybersecurity practices are </a:t>
            </a:r>
            <a:r>
              <a:rPr lang="en-US" altLang="zh-TW" b="1" dirty="0">
                <a:solidFill>
                  <a:srgbClr val="FF0000"/>
                </a:solidFill>
                <a:effectLst>
                  <a:outerShdw blurRad="38100" dist="38100" dir="2700000" algn="tl">
                    <a:srgbClr val="000000">
                      <a:alpha val="43137"/>
                    </a:srgbClr>
                  </a:outerShdw>
                </a:effectLst>
              </a:rPr>
              <a:t>regularly updated</a:t>
            </a:r>
            <a:r>
              <a:rPr lang="en-US" altLang="zh-TW" dirty="0"/>
              <a:t> based on the application of risk management processes to changes in business/mission requirements and </a:t>
            </a:r>
            <a:r>
              <a:rPr lang="en-US" altLang="zh-TW" b="1" dirty="0">
                <a:solidFill>
                  <a:srgbClr val="FF0000"/>
                </a:solidFill>
                <a:effectLst>
                  <a:outerShdw blurRad="38100" dist="38100" dir="2700000" algn="tl">
                    <a:srgbClr val="000000">
                      <a:alpha val="43137"/>
                    </a:srgbClr>
                  </a:outerShdw>
                </a:effectLst>
              </a:rPr>
              <a:t>a changing threat</a:t>
            </a:r>
            <a:r>
              <a:rPr lang="en-US" altLang="zh-TW" dirty="0"/>
              <a:t> and technology landscape</a:t>
            </a:r>
            <a:endParaRPr lang="zh-TW" altLang="en-US" dirty="0"/>
          </a:p>
        </p:txBody>
      </p:sp>
    </p:spTree>
    <p:extLst>
      <p:ext uri="{BB962C8B-B14F-4D97-AF65-F5344CB8AC3E}">
        <p14:creationId xmlns:p14="http://schemas.microsoft.com/office/powerpoint/2010/main" val="3110799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fontScale="90000"/>
          </a:bodyPr>
          <a:lstStyle/>
          <a:p>
            <a:r>
              <a:rPr lang="en-US" altLang="zh-TW" sz="4400" dirty="0"/>
              <a:t>Integrated Risk Management Program</a:t>
            </a:r>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a:xfrm>
            <a:off x="457200" y="1628800"/>
            <a:ext cx="8229600" cy="4525963"/>
          </a:xfrm>
        </p:spPr>
        <p:txBody>
          <a:bodyPr>
            <a:normAutofit fontScale="85000" lnSpcReduction="20000"/>
          </a:bodyPr>
          <a:lstStyle/>
          <a:p>
            <a:pPr marL="0" indent="0">
              <a:buNone/>
            </a:pPr>
            <a:r>
              <a:rPr lang="en-US" altLang="zh-TW" dirty="0"/>
              <a:t>There is an organization-wide approach to manage cybersecurity risk. </a:t>
            </a:r>
            <a:r>
              <a:rPr lang="en-US" altLang="zh-TW" b="1" dirty="0">
                <a:solidFill>
                  <a:srgbClr val="FF0000"/>
                </a:solidFill>
                <a:effectLst>
                  <a:outerShdw blurRad="38100" dist="38100" dir="2700000" algn="tl">
                    <a:srgbClr val="000000">
                      <a:alpha val="43137"/>
                    </a:srgbClr>
                  </a:outerShdw>
                </a:effectLst>
              </a:rPr>
              <a:t>Risk-informed policies</a:t>
            </a:r>
            <a:r>
              <a:rPr lang="en-US" altLang="zh-TW" dirty="0"/>
              <a:t>, </a:t>
            </a:r>
            <a:r>
              <a:rPr lang="en-US" altLang="zh-TW" b="1" dirty="0">
                <a:solidFill>
                  <a:srgbClr val="FF0000"/>
                </a:solidFill>
                <a:effectLst>
                  <a:outerShdw blurRad="38100" dist="38100" dir="2700000" algn="tl">
                    <a:srgbClr val="000000">
                      <a:alpha val="43137"/>
                    </a:srgbClr>
                  </a:outerShdw>
                </a:effectLst>
              </a:rPr>
              <a:t>processes</a:t>
            </a:r>
            <a:r>
              <a:rPr lang="en-US" altLang="zh-TW" dirty="0"/>
              <a:t>, and </a:t>
            </a:r>
            <a:r>
              <a:rPr lang="en-US" altLang="zh-TW" b="1" dirty="0">
                <a:solidFill>
                  <a:srgbClr val="FF0000"/>
                </a:solidFill>
              </a:rPr>
              <a:t>procedures</a:t>
            </a:r>
            <a:r>
              <a:rPr lang="en-US" altLang="zh-TW" dirty="0"/>
              <a:t> are defined, implemented as intended, and reviewed. Consistent methods are in place to respond effectively to changes in risk. Personnel possess the knowledge and skills to perform their appointed roles and responsibilities. The organization consistently and accurately monitors cybersecurity risk of organizational assets. Senior </a:t>
            </a:r>
            <a:r>
              <a:rPr lang="en-US" altLang="zh-TW" b="1" dirty="0">
                <a:solidFill>
                  <a:srgbClr val="FF0000"/>
                </a:solidFill>
                <a:effectLst>
                  <a:outerShdw blurRad="38100" dist="38100" dir="2700000" algn="tl">
                    <a:srgbClr val="000000">
                      <a:alpha val="43137"/>
                    </a:srgbClr>
                  </a:outerShdw>
                </a:effectLst>
              </a:rPr>
              <a:t>cybersecurity and non-cybersecurity executives communicate regularly regarding cybersecurity risk</a:t>
            </a:r>
            <a:r>
              <a:rPr lang="en-US" altLang="zh-TW" dirty="0"/>
              <a:t>. Senior executives ensure consideration of cybersecurity through all lines of operation in the organization</a:t>
            </a:r>
            <a:endParaRPr lang="zh-TW" altLang="en-US" dirty="0"/>
          </a:p>
        </p:txBody>
      </p:sp>
    </p:spTree>
    <p:extLst>
      <p:ext uri="{BB962C8B-B14F-4D97-AF65-F5344CB8AC3E}">
        <p14:creationId xmlns:p14="http://schemas.microsoft.com/office/powerpoint/2010/main" val="699248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a:bodyPr>
          <a:lstStyle/>
          <a:p>
            <a:r>
              <a:rPr lang="en-US" altLang="zh-TW" dirty="0"/>
              <a:t>External Participation</a:t>
            </a:r>
            <a:endParaRPr lang="en-US" altLang="zh-TW" sz="4400" dirty="0"/>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a:xfrm>
            <a:off x="457200" y="1628800"/>
            <a:ext cx="8229600" cy="4525963"/>
          </a:xfrm>
        </p:spPr>
        <p:txBody>
          <a:bodyPr>
            <a:normAutofit fontScale="85000" lnSpcReduction="20000"/>
          </a:bodyPr>
          <a:lstStyle/>
          <a:p>
            <a:pPr marL="0" indent="0">
              <a:buNone/>
            </a:pPr>
            <a:r>
              <a:rPr lang="en-US" altLang="zh-TW" dirty="0"/>
              <a:t>The organization understands its role, dependencies, and dependents in the larger ecosystem and may contribute to the community’s </a:t>
            </a:r>
            <a:r>
              <a:rPr lang="en-US" altLang="zh-TW" b="1" dirty="0">
                <a:solidFill>
                  <a:srgbClr val="FF0000"/>
                </a:solidFill>
                <a:effectLst>
                  <a:outerShdw blurRad="38100" dist="38100" dir="2700000" algn="tl">
                    <a:srgbClr val="000000">
                      <a:alpha val="43137"/>
                    </a:srgbClr>
                  </a:outerShdw>
                </a:effectLst>
              </a:rPr>
              <a:t>broader understanding of risks</a:t>
            </a:r>
            <a:r>
              <a:rPr lang="en-US" altLang="zh-TW" dirty="0"/>
              <a:t>. It collaborates with and receives information from other entities regularly that complements internally generated information, and shares information with other entities. The organization is aware of the cyber supply chain risks associated with the products and services it provides and that it uses. Additionally, it usually acts formally upon those risks, including mechanisms such as written agreements to </a:t>
            </a:r>
            <a:r>
              <a:rPr lang="en-US" altLang="zh-TW" b="1" dirty="0">
                <a:solidFill>
                  <a:srgbClr val="FF0000"/>
                </a:solidFill>
                <a:effectLst>
                  <a:outerShdw blurRad="38100" dist="38100" dir="2700000" algn="tl">
                    <a:srgbClr val="000000">
                      <a:alpha val="43137"/>
                    </a:srgbClr>
                  </a:outerShdw>
                </a:effectLst>
              </a:rPr>
              <a:t>communicate baseline requirements, governance structures</a:t>
            </a:r>
            <a:r>
              <a:rPr lang="en-US" altLang="zh-TW" dirty="0"/>
              <a:t> (e.g., risk councils), and policy implementation and monitoring.</a:t>
            </a:r>
            <a:endParaRPr lang="zh-TW" altLang="en-US" dirty="0"/>
          </a:p>
        </p:txBody>
      </p:sp>
    </p:spTree>
    <p:extLst>
      <p:ext uri="{BB962C8B-B14F-4D97-AF65-F5344CB8AC3E}">
        <p14:creationId xmlns:p14="http://schemas.microsoft.com/office/powerpoint/2010/main" val="3494806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6DE8546E-D214-42FF-9B37-638B09E68AB3}"/>
              </a:ext>
            </a:extLst>
          </p:cNvPr>
          <p:cNvSpPr txBox="1"/>
          <p:nvPr/>
        </p:nvSpPr>
        <p:spPr>
          <a:xfrm>
            <a:off x="3491880" y="2828835"/>
            <a:ext cx="2160240" cy="1200329"/>
          </a:xfrm>
          <a:prstGeom prst="rect">
            <a:avLst/>
          </a:prstGeom>
          <a:noFill/>
        </p:spPr>
        <p:txBody>
          <a:bodyPr wrap="square">
            <a:spAutoFit/>
          </a:bodyPr>
          <a:lstStyle/>
          <a:p>
            <a:r>
              <a:rPr lang="en-US" altLang="zh-TW" sz="3600" dirty="0"/>
              <a:t>    Tier 4        (Adaptive) </a:t>
            </a:r>
            <a:endParaRPr lang="zh-TW" altLang="en-US" sz="3600" dirty="0"/>
          </a:p>
        </p:txBody>
      </p:sp>
    </p:spTree>
    <p:extLst>
      <p:ext uri="{BB962C8B-B14F-4D97-AF65-F5344CB8AC3E}">
        <p14:creationId xmlns:p14="http://schemas.microsoft.com/office/powerpoint/2010/main" val="3134802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a:bodyPr>
          <a:lstStyle/>
          <a:p>
            <a:r>
              <a:rPr lang="en-US" altLang="zh-TW" sz="4400" dirty="0"/>
              <a:t>Risk Management Process</a:t>
            </a:r>
            <a:endParaRPr lang="zh-TW" altLang="en-US" dirty="0"/>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p:txBody>
          <a:bodyPr>
            <a:normAutofit fontScale="92500"/>
          </a:bodyPr>
          <a:lstStyle/>
          <a:p>
            <a:pPr marL="0" indent="0">
              <a:buNone/>
            </a:pPr>
            <a:r>
              <a:rPr lang="en-US" altLang="zh-TW" dirty="0"/>
              <a:t>The organization adapts its cybersecurity practices based on previous and current cybersecurity activities, including </a:t>
            </a:r>
            <a:r>
              <a:rPr lang="en-US" altLang="zh-TW" b="1" dirty="0">
                <a:solidFill>
                  <a:srgbClr val="FF0000"/>
                </a:solidFill>
                <a:effectLst>
                  <a:outerShdw blurRad="38100" dist="38100" dir="2700000" algn="tl">
                    <a:srgbClr val="000000">
                      <a:alpha val="43137"/>
                    </a:srgbClr>
                  </a:outerShdw>
                </a:effectLst>
              </a:rPr>
              <a:t>lessons learned and predictive indicators</a:t>
            </a:r>
            <a:r>
              <a:rPr lang="en-US" altLang="zh-TW" dirty="0"/>
              <a:t>. Through a process of continuous improvement incorporating advanced cybersecurity technologies and practices, the organization actively </a:t>
            </a:r>
            <a:r>
              <a:rPr lang="en-US" altLang="zh-TW" b="1" dirty="0">
                <a:solidFill>
                  <a:srgbClr val="FF0000"/>
                </a:solidFill>
                <a:effectLst>
                  <a:outerShdw blurRad="38100" dist="38100" dir="2700000" algn="tl">
                    <a:srgbClr val="000000">
                      <a:alpha val="43137"/>
                    </a:srgbClr>
                  </a:outerShdw>
                </a:effectLst>
              </a:rPr>
              <a:t>adapts to a changing threat and technology landscape </a:t>
            </a:r>
            <a:r>
              <a:rPr lang="en-US" altLang="zh-TW" dirty="0"/>
              <a:t>and responds in a timely and effective manner to </a:t>
            </a:r>
            <a:r>
              <a:rPr lang="en-US" altLang="zh-TW" b="1" dirty="0">
                <a:solidFill>
                  <a:srgbClr val="FF0000"/>
                </a:solidFill>
                <a:effectLst>
                  <a:outerShdw blurRad="38100" dist="38100" dir="2700000" algn="tl">
                    <a:srgbClr val="000000">
                      <a:alpha val="43137"/>
                    </a:srgbClr>
                  </a:outerShdw>
                </a:effectLst>
              </a:rPr>
              <a:t>evolving, sophisticated threats</a:t>
            </a:r>
            <a:r>
              <a:rPr lang="en-US" altLang="zh-TW" dirty="0"/>
              <a:t>.</a:t>
            </a:r>
            <a:endParaRPr lang="zh-TW" altLang="en-US" dirty="0"/>
          </a:p>
        </p:txBody>
      </p:sp>
    </p:spTree>
    <p:extLst>
      <p:ext uri="{BB962C8B-B14F-4D97-AF65-F5344CB8AC3E}">
        <p14:creationId xmlns:p14="http://schemas.microsoft.com/office/powerpoint/2010/main" val="364536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IOT</a:t>
            </a:r>
            <a:r>
              <a:rPr lang="zh-TW" altLang="en-US" dirty="0"/>
              <a:t> </a:t>
            </a:r>
            <a:r>
              <a:rPr lang="en-US" altLang="zh-TW" dirty="0"/>
              <a:t>security</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IoT security is the technology area concerned with safeguarding connected devices and networks in the internet of things (IoT).</a:t>
            </a:r>
          </a:p>
          <a:p>
            <a:endParaRPr lang="en-US" altLang="zh-TW" dirty="0"/>
          </a:p>
          <a:p>
            <a:r>
              <a:rPr lang="en-US" altLang="zh-TW" dirty="0"/>
              <a:t>IoT involves adding internet connectivity to a system of interrelated computing devices, mechanical and digital machines, objects, animals and/or people. Each "thing" is provided a unique identifier and the ability to automatically transfer data over a network. Allowing devices to connect to the internet opens them up to a number of serious vulnerabilities if they are not properly protected.</a:t>
            </a:r>
            <a:endParaRPr lang="zh-TW" altLang="en-US" dirty="0"/>
          </a:p>
        </p:txBody>
      </p:sp>
    </p:spTree>
    <p:extLst>
      <p:ext uri="{BB962C8B-B14F-4D97-AF65-F5344CB8AC3E}">
        <p14:creationId xmlns:p14="http://schemas.microsoft.com/office/powerpoint/2010/main" val="4258643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fontScale="90000"/>
          </a:bodyPr>
          <a:lstStyle/>
          <a:p>
            <a:r>
              <a:rPr lang="en-US" altLang="zh-TW" sz="4400" dirty="0"/>
              <a:t>Integrated Risk Management Program</a:t>
            </a:r>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a:xfrm>
            <a:off x="457200" y="1628800"/>
            <a:ext cx="8229600" cy="4525963"/>
          </a:xfrm>
        </p:spPr>
        <p:txBody>
          <a:bodyPr>
            <a:normAutofit fontScale="70000" lnSpcReduction="20000"/>
          </a:bodyPr>
          <a:lstStyle/>
          <a:p>
            <a:pPr marL="0" indent="0">
              <a:buNone/>
            </a:pPr>
            <a:r>
              <a:rPr lang="en-US" altLang="zh-TW" dirty="0"/>
              <a:t>There is an organization-wide approach to managing cybersecurity risk that uses </a:t>
            </a:r>
            <a:r>
              <a:rPr lang="en-US" altLang="zh-TW" b="1" dirty="0">
                <a:solidFill>
                  <a:srgbClr val="FF0000"/>
                </a:solidFill>
                <a:effectLst>
                  <a:outerShdw blurRad="38100" dist="38100" dir="2700000" algn="tl">
                    <a:srgbClr val="000000">
                      <a:alpha val="43137"/>
                    </a:srgbClr>
                  </a:outerShdw>
                </a:effectLst>
              </a:rPr>
              <a:t>risk-informed policies</a:t>
            </a:r>
            <a:r>
              <a:rPr lang="en-US" altLang="zh-TW" dirty="0"/>
              <a:t>, </a:t>
            </a:r>
            <a:r>
              <a:rPr lang="en-US" altLang="zh-TW" dirty="0">
                <a:solidFill>
                  <a:srgbClr val="FF0000"/>
                </a:solidFill>
                <a:effectLst>
                  <a:outerShdw blurRad="38100" dist="38100" dir="2700000" algn="tl">
                    <a:srgbClr val="000000">
                      <a:alpha val="43137"/>
                    </a:srgbClr>
                  </a:outerShdw>
                </a:effectLst>
              </a:rPr>
              <a:t>processes</a:t>
            </a:r>
            <a:r>
              <a:rPr lang="en-US" altLang="zh-TW" dirty="0"/>
              <a:t>, and </a:t>
            </a:r>
            <a:r>
              <a:rPr lang="en-US" altLang="zh-TW" b="1" dirty="0">
                <a:solidFill>
                  <a:srgbClr val="FF0000"/>
                </a:solidFill>
                <a:effectLst>
                  <a:outerShdw blurRad="38100" dist="38100" dir="2700000" algn="tl">
                    <a:srgbClr val="000000">
                      <a:alpha val="43137"/>
                    </a:srgbClr>
                  </a:outerShdw>
                </a:effectLst>
              </a:rPr>
              <a:t>procedures to address potential cybersecurity events</a:t>
            </a:r>
            <a:r>
              <a:rPr lang="en-US" altLang="zh-TW" dirty="0"/>
              <a:t>. The relationship between cybersecurity risk and organizational objectives is clearly understood and considered when making decisions. Senior executives monitor cybersecurity risk in the same context as financial risk and other organizational risks. The </a:t>
            </a:r>
            <a:r>
              <a:rPr lang="en-US" altLang="zh-TW" b="1" dirty="0">
                <a:solidFill>
                  <a:srgbClr val="FF0000"/>
                </a:solidFill>
                <a:effectLst>
                  <a:outerShdw blurRad="38100" dist="38100" dir="2700000" algn="tl">
                    <a:srgbClr val="000000">
                      <a:alpha val="43137"/>
                    </a:srgbClr>
                  </a:outerShdw>
                </a:effectLst>
              </a:rPr>
              <a:t>organizational budget is based on an understanding of the current and predicted risk environment and risk tolerance.</a:t>
            </a:r>
            <a:r>
              <a:rPr lang="en-US" altLang="zh-TW" dirty="0"/>
              <a:t> Business units implement executive vision and analyze system-level risks in the context of the organizational risk tolerances. Cybersecurity risk management is part of the organizational culture and evolves from an awareness of previous activities and continuous awareness of activities on their systems and networks. The organization can quickly and efficiently account for changes to business/mission objectives in how risk is approached and communicated.</a:t>
            </a:r>
            <a:endParaRPr lang="zh-TW" altLang="en-US" dirty="0"/>
          </a:p>
        </p:txBody>
      </p:sp>
    </p:spTree>
    <p:extLst>
      <p:ext uri="{BB962C8B-B14F-4D97-AF65-F5344CB8AC3E}">
        <p14:creationId xmlns:p14="http://schemas.microsoft.com/office/powerpoint/2010/main" val="3824776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870AB-17C6-4EBE-9897-BCAAE09DC11F}"/>
              </a:ext>
            </a:extLst>
          </p:cNvPr>
          <p:cNvSpPr>
            <a:spLocks noGrp="1"/>
          </p:cNvSpPr>
          <p:nvPr>
            <p:ph type="title"/>
          </p:nvPr>
        </p:nvSpPr>
        <p:spPr/>
        <p:txBody>
          <a:bodyPr>
            <a:normAutofit/>
          </a:bodyPr>
          <a:lstStyle/>
          <a:p>
            <a:r>
              <a:rPr lang="en-US" altLang="zh-TW" dirty="0"/>
              <a:t>External Participation</a:t>
            </a:r>
            <a:endParaRPr lang="en-US" altLang="zh-TW" sz="4400" dirty="0"/>
          </a:p>
        </p:txBody>
      </p:sp>
      <p:sp>
        <p:nvSpPr>
          <p:cNvPr id="3" name="內容版面配置區 2">
            <a:extLst>
              <a:ext uri="{FF2B5EF4-FFF2-40B4-BE49-F238E27FC236}">
                <a16:creationId xmlns:a16="http://schemas.microsoft.com/office/drawing/2014/main" id="{A093F806-CBBF-44C2-80C5-0112DA958A46}"/>
              </a:ext>
            </a:extLst>
          </p:cNvPr>
          <p:cNvSpPr>
            <a:spLocks noGrp="1"/>
          </p:cNvSpPr>
          <p:nvPr>
            <p:ph idx="1"/>
          </p:nvPr>
        </p:nvSpPr>
        <p:spPr>
          <a:xfrm>
            <a:off x="457200" y="1628800"/>
            <a:ext cx="8229600" cy="4525963"/>
          </a:xfrm>
        </p:spPr>
        <p:txBody>
          <a:bodyPr>
            <a:normAutofit fontScale="77500" lnSpcReduction="20000"/>
          </a:bodyPr>
          <a:lstStyle/>
          <a:p>
            <a:pPr marL="0" indent="0">
              <a:buNone/>
            </a:pPr>
            <a:r>
              <a:rPr lang="en-US" altLang="zh-TW" dirty="0"/>
              <a:t>The organization understands its role, dependencies, and dependents in the larger ecosystem and contributes to the community’s broader understanding of risks. It </a:t>
            </a:r>
            <a:r>
              <a:rPr lang="en-US" altLang="zh-TW" b="1" dirty="0">
                <a:solidFill>
                  <a:srgbClr val="FF0000"/>
                </a:solidFill>
                <a:effectLst>
                  <a:outerShdw blurRad="38100" dist="38100" dir="2700000" algn="tl">
                    <a:srgbClr val="000000">
                      <a:alpha val="43137"/>
                    </a:srgbClr>
                  </a:outerShdw>
                </a:effectLst>
              </a:rPr>
              <a:t>receives, generates, </a:t>
            </a:r>
            <a:r>
              <a:rPr lang="en-US" altLang="zh-TW" dirty="0"/>
              <a:t>and </a:t>
            </a:r>
            <a:r>
              <a:rPr lang="en-US" altLang="zh-TW" b="1" dirty="0">
                <a:solidFill>
                  <a:srgbClr val="FF0000"/>
                </a:solidFill>
                <a:effectLst>
                  <a:outerShdw blurRad="38100" dist="38100" dir="2700000" algn="tl">
                    <a:srgbClr val="000000">
                      <a:alpha val="43137"/>
                    </a:srgbClr>
                  </a:outerShdw>
                </a:effectLst>
              </a:rPr>
              <a:t>reviews</a:t>
            </a:r>
            <a:r>
              <a:rPr lang="en-US" altLang="zh-TW" dirty="0"/>
              <a:t> prioritized information that informs continuous analysis of its risks as the threat and technology landscapes evolve. The organization shares that information internally and externally with other collaborators. The organization uses real-time or near real-time information to understand and consistently act upon cyber supply chain risks associated with the products and services it provides and that it uses. Additionally, it communicates proactively, using </a:t>
            </a:r>
            <a:r>
              <a:rPr lang="en-US" altLang="zh-TW" b="1" dirty="0">
                <a:solidFill>
                  <a:srgbClr val="FF0000"/>
                </a:solidFill>
                <a:effectLst>
                  <a:outerShdw blurRad="38100" dist="38100" dir="2700000" algn="tl">
                    <a:srgbClr val="000000">
                      <a:alpha val="43137"/>
                    </a:srgbClr>
                  </a:outerShdw>
                </a:effectLst>
              </a:rPr>
              <a:t>formal</a:t>
            </a:r>
            <a:r>
              <a:rPr lang="en-US" altLang="zh-TW" dirty="0"/>
              <a:t> (e.g. agreements) and </a:t>
            </a:r>
            <a:r>
              <a:rPr lang="en-US" altLang="zh-TW" b="1" dirty="0">
                <a:solidFill>
                  <a:srgbClr val="FF0000"/>
                </a:solidFill>
                <a:effectLst>
                  <a:outerShdw blurRad="38100" dist="38100" dir="2700000" algn="tl">
                    <a:srgbClr val="000000">
                      <a:alpha val="43137"/>
                    </a:srgbClr>
                  </a:outerShdw>
                </a:effectLst>
              </a:rPr>
              <a:t>informal mechanisms </a:t>
            </a:r>
            <a:r>
              <a:rPr lang="en-US" altLang="zh-TW" dirty="0"/>
              <a:t>to develop and </a:t>
            </a:r>
            <a:r>
              <a:rPr lang="en-US" altLang="zh-TW" b="1" dirty="0">
                <a:solidFill>
                  <a:srgbClr val="FF0000"/>
                </a:solidFill>
                <a:effectLst>
                  <a:outerShdw blurRad="38100" dist="38100" dir="2700000" algn="tl">
                    <a:srgbClr val="000000">
                      <a:alpha val="43137"/>
                    </a:srgbClr>
                  </a:outerShdw>
                </a:effectLst>
              </a:rPr>
              <a:t>maintain strong supply chain relationships</a:t>
            </a:r>
            <a:r>
              <a:rPr lang="en-US" altLang="zh-TW" dirty="0"/>
              <a:t>.</a:t>
            </a:r>
            <a:endParaRPr lang="zh-TW" altLang="en-US" dirty="0"/>
          </a:p>
        </p:txBody>
      </p:sp>
    </p:spTree>
    <p:extLst>
      <p:ext uri="{BB962C8B-B14F-4D97-AF65-F5344CB8AC3E}">
        <p14:creationId xmlns:p14="http://schemas.microsoft.com/office/powerpoint/2010/main" val="2064384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27" y="4077072"/>
            <a:ext cx="9144000"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400" dirty="0">
                <a:effectLst>
                  <a:outerShdw blurRad="38100" dist="38100" dir="2700000" algn="tl">
                    <a:srgbClr val="000000">
                      <a:alpha val="43137"/>
                    </a:srgbClr>
                  </a:outerShdw>
                </a:effectLst>
              </a:rPr>
              <a:t>Framework Profiles</a:t>
            </a:r>
          </a:p>
        </p:txBody>
      </p:sp>
    </p:spTree>
    <p:extLst>
      <p:ext uri="{BB962C8B-B14F-4D97-AF65-F5344CB8AC3E}">
        <p14:creationId xmlns:p14="http://schemas.microsoft.com/office/powerpoint/2010/main" val="798793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Framework Profiles</a:t>
            </a:r>
            <a:endParaRPr lang="zh-TW" altLang="en-US" dirty="0"/>
          </a:p>
        </p:txBody>
      </p:sp>
      <p:sp>
        <p:nvSpPr>
          <p:cNvPr id="3" name="內容版面配置區 2"/>
          <p:cNvSpPr>
            <a:spLocks noGrp="1"/>
          </p:cNvSpPr>
          <p:nvPr>
            <p:ph idx="1"/>
          </p:nvPr>
        </p:nvSpPr>
        <p:spPr/>
        <p:txBody>
          <a:bodyPr>
            <a:normAutofit fontScale="85000" lnSpcReduction="10000"/>
          </a:bodyPr>
          <a:lstStyle/>
          <a:p>
            <a:pPr marL="0" indent="0">
              <a:buNone/>
            </a:pPr>
            <a:r>
              <a:rPr lang="en-US" altLang="zh-TW" dirty="0"/>
              <a:t>The Framework Profile (“Profile”) is the alignment of the Functions, Categories, and Subcategories with the business requirements, risk tolerance, and resources of the organization. A Profile enables organizations to establish a roadmap for reducing cybersecurity risk that is well aligned with organizational and sector goals, considers legal/regulatory requirements and industry best practices, and reflects risk management priorities. Given the complexity of many organizations, they may choose to have multiple profiles, aligned with particular components and recognizing their individual needs.</a:t>
            </a:r>
            <a:endParaRPr lang="zh-TW" altLang="en-US" dirty="0"/>
          </a:p>
        </p:txBody>
      </p:sp>
    </p:spTree>
    <p:extLst>
      <p:ext uri="{BB962C8B-B14F-4D97-AF65-F5344CB8AC3E}">
        <p14:creationId xmlns:p14="http://schemas.microsoft.com/office/powerpoint/2010/main" val="200855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36"/>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NIST</a:t>
            </a:r>
          </a:p>
        </p:txBody>
      </p:sp>
    </p:spTree>
    <p:extLst>
      <p:ext uri="{BB962C8B-B14F-4D97-AF65-F5344CB8AC3E}">
        <p14:creationId xmlns:p14="http://schemas.microsoft.com/office/powerpoint/2010/main" val="364933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9C7C0DA7-19E3-4FC9-98F8-DFAE29E3A37C}"/>
              </a:ext>
            </a:extLst>
          </p:cNvPr>
          <p:cNvSpPr txBox="1"/>
          <p:nvPr/>
        </p:nvSpPr>
        <p:spPr>
          <a:xfrm>
            <a:off x="611560" y="476672"/>
            <a:ext cx="4572000" cy="646331"/>
          </a:xfrm>
          <a:prstGeom prst="rect">
            <a:avLst/>
          </a:prstGeom>
          <a:noFill/>
        </p:spPr>
        <p:txBody>
          <a:bodyPr wrap="square">
            <a:spAutoFit/>
          </a:bodyPr>
          <a:lstStyle/>
          <a:p>
            <a:pPr algn="l"/>
            <a:r>
              <a:rPr lang="en-US" altLang="zh-TW" sz="3600" b="1" i="0" dirty="0">
                <a:solidFill>
                  <a:srgbClr val="000000"/>
                </a:solidFill>
                <a:effectLst/>
                <a:latin typeface="Source Sans Pro Web"/>
              </a:rPr>
              <a:t>About NIST</a:t>
            </a:r>
          </a:p>
        </p:txBody>
      </p:sp>
      <p:sp>
        <p:nvSpPr>
          <p:cNvPr id="5" name="文字方塊 4">
            <a:extLst>
              <a:ext uri="{FF2B5EF4-FFF2-40B4-BE49-F238E27FC236}">
                <a16:creationId xmlns:a16="http://schemas.microsoft.com/office/drawing/2014/main" id="{98E5027F-93E7-40D7-BA50-F5A16008E271}"/>
              </a:ext>
            </a:extLst>
          </p:cNvPr>
          <p:cNvSpPr txBox="1"/>
          <p:nvPr/>
        </p:nvSpPr>
        <p:spPr>
          <a:xfrm>
            <a:off x="683568" y="2413337"/>
            <a:ext cx="8064896" cy="2031325"/>
          </a:xfrm>
          <a:prstGeom prst="rect">
            <a:avLst/>
          </a:prstGeom>
          <a:noFill/>
        </p:spPr>
        <p:txBody>
          <a:bodyPr wrap="square">
            <a:spAutoFit/>
          </a:bodyPr>
          <a:lstStyle/>
          <a:p>
            <a:r>
              <a:rPr lang="en-US" altLang="zh-TW" b="0" i="0" dirty="0">
                <a:solidFill>
                  <a:srgbClr val="000000"/>
                </a:solidFill>
                <a:effectLst/>
                <a:latin typeface="Source Sans Pro Web"/>
              </a:rPr>
              <a:t>The National Institute of Standards and Technology (NIST) </a:t>
            </a:r>
          </a:p>
          <a:p>
            <a:r>
              <a:rPr lang="en-US" altLang="zh-TW" b="0" i="0" dirty="0">
                <a:solidFill>
                  <a:srgbClr val="000000"/>
                </a:solidFill>
                <a:effectLst/>
                <a:latin typeface="Source Sans Pro Web"/>
              </a:rPr>
              <a:t>was founded in 1901 and is now part of the U.S. Department </a:t>
            </a:r>
          </a:p>
          <a:p>
            <a:r>
              <a:rPr lang="en-US" altLang="zh-TW" b="0" i="0" dirty="0">
                <a:solidFill>
                  <a:srgbClr val="000000"/>
                </a:solidFill>
                <a:effectLst/>
                <a:latin typeface="Source Sans Pro Web"/>
              </a:rPr>
              <a:t>of Commerce. NIST is one of the nation's oldest physical science laboratories. Congress established the agency to remove a major challenge to U.S. industrial competitiveness at the time—a second-rate measurement infrastructure that lagged behind the capabilities of the United Kingdom, Germany, and other economic rivals.</a:t>
            </a:r>
            <a:endParaRPr lang="zh-TW" altLang="en-US" dirty="0"/>
          </a:p>
        </p:txBody>
      </p:sp>
    </p:spTree>
    <p:extLst>
      <p:ext uri="{BB962C8B-B14F-4D97-AF65-F5344CB8AC3E}">
        <p14:creationId xmlns:p14="http://schemas.microsoft.com/office/powerpoint/2010/main" val="10513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36"/>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NIST CSF</a:t>
            </a:r>
          </a:p>
          <a:p>
            <a:pPr algn="ctr"/>
            <a:endParaRPr lang="en-US" altLang="zh-TW"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69152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4203</Words>
  <Application>Microsoft Office PowerPoint</Application>
  <PresentationFormat>如螢幕大小 (4:3)</PresentationFormat>
  <Paragraphs>400</Paragraphs>
  <Slides>63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63</vt:i4>
      </vt:variant>
    </vt:vector>
  </HeadingPairs>
  <TitlesOfParts>
    <vt:vector size="67" baseType="lpstr">
      <vt:lpstr>Source Sans Pro Web</vt:lpstr>
      <vt:lpstr>Arial</vt:lpstr>
      <vt:lpstr>Calibri</vt:lpstr>
      <vt:lpstr>Office 佈景主題</vt:lpstr>
      <vt:lpstr>NIST CSF</vt:lpstr>
      <vt:lpstr>agenda</vt:lpstr>
      <vt:lpstr>PowerPoint 簡報</vt:lpstr>
      <vt:lpstr>PowerPoint 簡報</vt:lpstr>
      <vt:lpstr>Ransomeware</vt:lpstr>
      <vt:lpstr>IOT security</vt:lpstr>
      <vt:lpstr>PowerPoint 簡報</vt:lpstr>
      <vt:lpstr>PowerPoint 簡報</vt:lpstr>
      <vt:lpstr>PowerPoint 簡報</vt:lpstr>
      <vt:lpstr>PowerPoint 簡報</vt:lpstr>
      <vt:lpstr>PowerPoint 簡報</vt:lpstr>
      <vt:lpstr>The Framework Core</vt:lpstr>
      <vt:lpstr>PowerPoint 簡報</vt:lpstr>
      <vt:lpstr>PowerPoint 簡報</vt:lpstr>
      <vt:lpstr>PowerPoint 簡報</vt:lpstr>
      <vt:lpstr>Asset Management (ID.AM)</vt:lpstr>
      <vt:lpstr>Business Environment (ID.BE)</vt:lpstr>
      <vt:lpstr>Governance (ID.GV)</vt:lpstr>
      <vt:lpstr>Risk Management Strategy (ID.RM)</vt:lpstr>
      <vt:lpstr>Supply Chain Risk Management (ID.SC)</vt:lpstr>
      <vt:lpstr>PowerPoint 簡報</vt:lpstr>
      <vt:lpstr>PowerPoint 簡報</vt:lpstr>
      <vt:lpstr>Identity Management, Authentication and Access Control (PR.AC)</vt:lpstr>
      <vt:lpstr>Awareness and Training (PR.AT)</vt:lpstr>
      <vt:lpstr>Data Security (PR.DS)</vt:lpstr>
      <vt:lpstr>Information Protection Processes and Procedures (PR.IP)</vt:lpstr>
      <vt:lpstr>PowerPoint 簡報</vt:lpstr>
      <vt:lpstr>Maintenance (PR.MA)</vt:lpstr>
      <vt:lpstr>Protective Technology (PR.PT)</vt:lpstr>
      <vt:lpstr>PowerPoint 簡報</vt:lpstr>
      <vt:lpstr>Anomalies and Events (DE.AE)</vt:lpstr>
      <vt:lpstr>Security Continuous Monitoring (DE.CM)</vt:lpstr>
      <vt:lpstr>Detection Processes (DE.DP)</vt:lpstr>
      <vt:lpstr>PowerPoint 簡報</vt:lpstr>
      <vt:lpstr>Response Planning (RS.RP)</vt:lpstr>
      <vt:lpstr>Communications (RS.CO)</vt:lpstr>
      <vt:lpstr>Analysis (RS.AN)</vt:lpstr>
      <vt:lpstr>Mitigation (RS.MI)</vt:lpstr>
      <vt:lpstr>Improvements (RS.IM)</vt:lpstr>
      <vt:lpstr>PowerPoint 簡報</vt:lpstr>
      <vt:lpstr>Recovery Planning (RC.RP)</vt:lpstr>
      <vt:lpstr>Improvements (RC.IM)</vt:lpstr>
      <vt:lpstr>Communications (RC.CO)</vt:lpstr>
      <vt:lpstr>PowerPoint 簡報</vt:lpstr>
      <vt:lpstr>Framework Implementation Tiers</vt:lpstr>
      <vt:lpstr>PowerPoint 簡報</vt:lpstr>
      <vt:lpstr>Risk Management Process</vt:lpstr>
      <vt:lpstr>Integrated Risk Management Program</vt:lpstr>
      <vt:lpstr>External Participation</vt:lpstr>
      <vt:lpstr>PowerPoint 簡報</vt:lpstr>
      <vt:lpstr>Risk Management Process</vt:lpstr>
      <vt:lpstr>Integrated Risk Management Program</vt:lpstr>
      <vt:lpstr>External Participation</vt:lpstr>
      <vt:lpstr>PowerPoint 簡報</vt:lpstr>
      <vt:lpstr>Risk Management Process</vt:lpstr>
      <vt:lpstr>Integrated Risk Management Program</vt:lpstr>
      <vt:lpstr>External Participation</vt:lpstr>
      <vt:lpstr>PowerPoint 簡報</vt:lpstr>
      <vt:lpstr>Risk Management Process</vt:lpstr>
      <vt:lpstr>Integrated Risk Management Program</vt:lpstr>
      <vt:lpstr>External Participation</vt:lpstr>
      <vt:lpstr>PowerPoint 簡報</vt:lpstr>
      <vt:lpstr>Framework Profiles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CSF</dc:title>
  <dc:creator>KSUIE</dc:creator>
  <cp:lastModifiedBy>ssindychen2@gmail.com</cp:lastModifiedBy>
  <cp:revision>52</cp:revision>
  <dcterms:created xsi:type="dcterms:W3CDTF">2020-07-06T02:19:35Z</dcterms:created>
  <dcterms:modified xsi:type="dcterms:W3CDTF">2020-07-06T17:32:16Z</dcterms:modified>
</cp:coreProperties>
</file>