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6"/>
  </p:notesMasterIdLst>
  <p:handoutMasterIdLst>
    <p:handoutMasterId r:id="rId57"/>
  </p:handoutMasterIdLst>
  <p:sldIdLst>
    <p:sldId id="283" r:id="rId49"/>
    <p:sldId id="290" r:id="rId50"/>
    <p:sldId id="291" r:id="rId51"/>
    <p:sldId id="296" r:id="rId52"/>
    <p:sldId id="294" r:id="rId53"/>
    <p:sldId id="298"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6"/>
            <p14:sldId id="29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28EA5-80D7-4DE3-963B-2B21C083739F}" v="1" dt="2019-06-09T14:24:52.752"/>
    <p1510:client id="{7A22559C-5E2B-4DC7-B9BA-4509AAB98ED0}" v="264" dt="2019-06-09T12:35:51.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78" d="100"/>
          <a:sy n="78" d="100"/>
        </p:scale>
        <p:origin x="869" y="4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10/19/2019 11:18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10/19/2019 11:18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10/19/2019 11:18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10/19/2019 11:18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10/19/2019 11:18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381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10/19/2019 11:18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10/19/2019 11:18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18377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7.xml"/><Relationship Id="rId4" Type="http://schemas.openxmlformats.org/officeDocument/2006/relationships/customXml" Target="../../customXml/item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4.xml"/><Relationship Id="rId7" Type="http://schemas.openxmlformats.org/officeDocument/2006/relationships/image" Target="../media/image2.png"/><Relationship Id="rId2" Type="http://schemas.openxmlformats.org/officeDocument/2006/relationships/customXml" Target="../../customXml/item35.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4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displays output to your console</a:t>
            </a:r>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'Hello world'</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p>
          <a:p>
            <a:endParaRPr lang="en-CA" dirty="0"/>
          </a:p>
          <a:p>
            <a:endParaRPr lang="en-CA" dirty="0"/>
          </a:p>
        </p:txBody>
      </p:sp>
      <p:sp>
        <p:nvSpPr>
          <p:cNvPr id="2" name="文字方塊 1">
            <a:extLst>
              <a:ext uri="{FF2B5EF4-FFF2-40B4-BE49-F238E27FC236}">
                <a16:creationId xmlns:a16="http://schemas.microsoft.com/office/drawing/2014/main" id="{7EAE7C24-816F-4A19-B277-4D10C36B7359}"/>
              </a:ext>
            </a:extLst>
          </p:cNvPr>
          <p:cNvSpPr txBox="1"/>
          <p:nvPr/>
        </p:nvSpPr>
        <p:spPr>
          <a:xfrm>
            <a:off x="4999037" y="1392237"/>
            <a:ext cx="2503634"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hello</a:t>
            </a:r>
            <a:r>
              <a:rPr lang="zh-TW" altLang="en-US" sz="2400" dirty="0">
                <a:gradFill>
                  <a:gsLst>
                    <a:gs pos="2917">
                      <a:schemeClr val="tx1"/>
                    </a:gs>
                    <a:gs pos="30000">
                      <a:schemeClr val="tx1"/>
                    </a:gs>
                  </a:gsLst>
                  <a:lin ang="5400000" scaled="0"/>
                </a:gradFill>
              </a:rPr>
              <a:t> </a:t>
            </a:r>
            <a:r>
              <a:rPr lang="en-US" altLang="zh-TW" sz="2400" dirty="0">
                <a:gradFill>
                  <a:gsLst>
                    <a:gs pos="2917">
                      <a:schemeClr val="tx1"/>
                    </a:gs>
                    <a:gs pos="30000">
                      <a:schemeClr val="tx1"/>
                    </a:gs>
                  </a:gsLst>
                  <a:lin ang="5400000" scaled="0"/>
                </a:gradFill>
              </a:rPr>
              <a:t>world</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
        <p:nvSpPr>
          <p:cNvPr id="2" name="文字方塊 1">
            <a:extLst>
              <a:ext uri="{FF2B5EF4-FFF2-40B4-BE49-F238E27FC236}">
                <a16:creationId xmlns:a16="http://schemas.microsoft.com/office/drawing/2014/main" id="{B928CDF7-4D6A-463F-816B-3AEB9E4042E1}"/>
              </a:ext>
            </a:extLst>
          </p:cNvPr>
          <p:cNvSpPr txBox="1"/>
          <p:nvPr/>
        </p:nvSpPr>
        <p:spPr>
          <a:xfrm>
            <a:off x="8199437" y="1631671"/>
            <a:ext cx="2215991"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印出框內文字</a:t>
            </a:r>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information from the user</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name = input(</a:t>
            </a:r>
            <a:r>
              <a:rPr lang="en-US" dirty="0">
                <a:solidFill>
                  <a:srgbClr val="C00000"/>
                </a:solidFill>
              </a:rPr>
              <a:t>'Please enter your name: '</a:t>
            </a:r>
            <a:r>
              <a:rPr lang="en-US" dirty="0"/>
              <a:t>)</a:t>
            </a:r>
          </a:p>
          <a:p>
            <a:r>
              <a:rPr lang="en-US" dirty="0"/>
              <a:t>print(name</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Please enter your name: Susan</a:t>
            </a:r>
            <a:endParaRPr lang="en-CA" dirty="0">
              <a:solidFill>
                <a:schemeClr val="bg1"/>
              </a:solidFill>
            </a:endParaRPr>
          </a:p>
          <a:p>
            <a:r>
              <a:rPr lang="en-CA" dirty="0">
                <a:solidFill>
                  <a:schemeClr val="bg1"/>
                </a:solidFill>
              </a:rPr>
              <a:t>Susan</a:t>
            </a:r>
          </a:p>
          <a:p>
            <a:endParaRPr lang="en-CA" dirty="0"/>
          </a:p>
          <a:p>
            <a:endParaRPr lang="en-CA" dirty="0"/>
          </a:p>
        </p:txBody>
      </p:sp>
      <p:sp>
        <p:nvSpPr>
          <p:cNvPr id="2" name="文字方塊 1">
            <a:extLst>
              <a:ext uri="{FF2B5EF4-FFF2-40B4-BE49-F238E27FC236}">
                <a16:creationId xmlns:a16="http://schemas.microsoft.com/office/drawing/2014/main" id="{FC2D468D-6D1C-41D3-9C9E-E80E74C7F2D6}"/>
              </a:ext>
            </a:extLst>
          </p:cNvPr>
          <p:cNvSpPr txBox="1"/>
          <p:nvPr/>
        </p:nvSpPr>
        <p:spPr>
          <a:xfrm>
            <a:off x="7513637" y="1011948"/>
            <a:ext cx="3895938"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a:gradFill>
                  <a:gsLst>
                    <a:gs pos="2917">
                      <a:schemeClr val="tx1"/>
                    </a:gs>
                    <a:gs pos="30000">
                      <a:schemeClr val="tx1"/>
                    </a:gs>
                  </a:gsLst>
                  <a:lin ang="5400000" scaled="0"/>
                </a:gradFill>
              </a:rPr>
              <a:t>name</a:t>
            </a:r>
            <a:r>
              <a:rPr lang="zh-TW" altLang="en-US" sz="2400" dirty="0">
                <a:gradFill>
                  <a:gsLst>
                    <a:gs pos="2917">
                      <a:schemeClr val="tx1"/>
                    </a:gs>
                    <a:gs pos="30000">
                      <a:schemeClr val="tx1"/>
                    </a:gs>
                  </a:gsLst>
                  <a:lin ang="5400000" scaled="0"/>
                </a:gradFill>
              </a:rPr>
              <a:t>為框內可輸入問句</a:t>
            </a:r>
          </a:p>
        </p:txBody>
      </p:sp>
      <p:sp>
        <p:nvSpPr>
          <p:cNvPr id="3" name="文字方塊 2">
            <a:extLst>
              <a:ext uri="{FF2B5EF4-FFF2-40B4-BE49-F238E27FC236}">
                <a16:creationId xmlns:a16="http://schemas.microsoft.com/office/drawing/2014/main" id="{982C205C-9EC8-4129-AC99-D37C4D51FD02}"/>
              </a:ext>
            </a:extLst>
          </p:cNvPr>
          <p:cNvSpPr txBox="1"/>
          <p:nvPr/>
        </p:nvSpPr>
        <p:spPr>
          <a:xfrm>
            <a:off x="3094037" y="1945603"/>
            <a:ext cx="174150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a:t>
            </a:r>
            <a:r>
              <a:rPr lang="en-US" altLang="zh-TW" sz="2400" dirty="0">
                <a:gradFill>
                  <a:gsLst>
                    <a:gs pos="2917">
                      <a:schemeClr val="tx1"/>
                    </a:gs>
                    <a:gs pos="30000">
                      <a:schemeClr val="tx1"/>
                    </a:gs>
                  </a:gsLst>
                  <a:lin ang="5400000" scaled="0"/>
                </a:gradFill>
              </a:rPr>
              <a:t>name</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6722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Printing blank lines can improve readability</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print(</a:t>
            </a:r>
            <a:r>
              <a:rPr lang="en-US" dirty="0">
                <a:solidFill>
                  <a:srgbClr val="C00000"/>
                </a:solidFill>
              </a:rPr>
              <a:t>'Hello world'</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'Did you see that blank line?'</a:t>
            </a:r>
            <a:r>
              <a:rPr lang="en-US" dirty="0">
                <a:solidFill>
                  <a:srgbClr val="002050"/>
                </a:solidFill>
              </a:rPr>
              <a:t>)</a:t>
            </a: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Hello world</a:t>
            </a:r>
          </a:p>
          <a:p>
            <a:endParaRPr lang="en-US" dirty="0">
              <a:solidFill>
                <a:schemeClr val="bg1"/>
              </a:solidFill>
            </a:endParaRPr>
          </a:p>
          <a:p>
            <a:r>
              <a:rPr lang="en-US" dirty="0">
                <a:solidFill>
                  <a:schemeClr val="bg1"/>
                </a:solidFill>
              </a:rPr>
              <a:t>Did you see that blank line?</a:t>
            </a:r>
          </a:p>
          <a:p>
            <a:r>
              <a:rPr lang="en-US" dirty="0">
                <a:solidFill>
                  <a:schemeClr val="bg1"/>
                </a:solidFill>
              </a:rPr>
              <a:t>Blank line</a:t>
            </a:r>
          </a:p>
          <a:p>
            <a:r>
              <a:rPr lang="en-US" dirty="0">
                <a:solidFill>
                  <a:schemeClr val="bg1"/>
                </a:solidFill>
              </a:rPr>
              <a:t>in the middle of string</a:t>
            </a:r>
          </a:p>
        </p:txBody>
      </p:sp>
      <p:sp>
        <p:nvSpPr>
          <p:cNvPr id="2" name="文字方塊 1">
            <a:extLst>
              <a:ext uri="{FF2B5EF4-FFF2-40B4-BE49-F238E27FC236}">
                <a16:creationId xmlns:a16="http://schemas.microsoft.com/office/drawing/2014/main" id="{629F25D6-30F4-451B-86A0-D4352A861345}"/>
              </a:ext>
            </a:extLst>
          </p:cNvPr>
          <p:cNvSpPr txBox="1"/>
          <p:nvPr/>
        </p:nvSpPr>
        <p:spPr>
          <a:xfrm>
            <a:off x="4999037" y="1371600"/>
            <a:ext cx="2215991"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印出框內文字</a:t>
            </a:r>
          </a:p>
        </p:txBody>
      </p:sp>
      <p:sp>
        <p:nvSpPr>
          <p:cNvPr id="3" name="文字方塊 2">
            <a:extLst>
              <a:ext uri="{FF2B5EF4-FFF2-40B4-BE49-F238E27FC236}">
                <a16:creationId xmlns:a16="http://schemas.microsoft.com/office/drawing/2014/main" id="{E99841E6-2DBE-461A-9C82-B95086ECD0F5}"/>
              </a:ext>
            </a:extLst>
          </p:cNvPr>
          <p:cNvSpPr txBox="1"/>
          <p:nvPr/>
        </p:nvSpPr>
        <p:spPr>
          <a:xfrm>
            <a:off x="2128303" y="1920867"/>
            <a:ext cx="1600438"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印出空格</a:t>
            </a:r>
          </a:p>
        </p:txBody>
      </p:sp>
      <p:sp>
        <p:nvSpPr>
          <p:cNvPr id="7" name="文字方塊 6">
            <a:extLst>
              <a:ext uri="{FF2B5EF4-FFF2-40B4-BE49-F238E27FC236}">
                <a16:creationId xmlns:a16="http://schemas.microsoft.com/office/drawing/2014/main" id="{2D07F1EA-F47D-4331-80E0-7B813FE8C8E8}"/>
              </a:ext>
            </a:extLst>
          </p:cNvPr>
          <p:cNvSpPr txBox="1"/>
          <p:nvPr/>
        </p:nvSpPr>
        <p:spPr>
          <a:xfrm>
            <a:off x="10256837" y="2954730"/>
            <a:ext cx="2831544"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在文字中加入斷行</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Debugging with print</a:t>
            </a:r>
            <a:endParaRPr lang="en-US" dirty="0"/>
          </a:p>
        </p:txBody>
      </p:sp>
      <p:sp>
        <p:nvSpPr>
          <p:cNvPr id="5" name="Text Placeholder 4"/>
          <p:cNvSpPr>
            <a:spLocks noGrp="1"/>
          </p:cNvSpPr>
          <p:nvPr>
            <p:ph type="body" sz="quarter" idx="10"/>
          </p:nvPr>
        </p:nvSpPr>
        <p:spPr>
          <a:xfrm>
            <a:off x="365760" y="1371600"/>
            <a:ext cx="11704320" cy="3416320"/>
          </a:xfrm>
        </p:spPr>
        <p:txBody>
          <a:bodyPr/>
          <a:lstStyle/>
          <a:p>
            <a:r>
              <a:rPr lang="en-US" sz="2800" dirty="0"/>
              <a:t>print(</a:t>
            </a:r>
            <a:r>
              <a:rPr lang="en-US" sz="2800" dirty="0">
                <a:solidFill>
                  <a:srgbClr val="C00000"/>
                </a:solidFill>
              </a:rPr>
              <a:t>'Adding numbers'</a:t>
            </a:r>
            <a:r>
              <a:rPr lang="en-US" sz="2800" dirty="0">
                <a:solidFill>
                  <a:srgbClr val="002050"/>
                </a:solidFill>
              </a:rPr>
              <a:t>)</a:t>
            </a:r>
          </a:p>
          <a:p>
            <a:r>
              <a:rPr lang="en-US" sz="2800" dirty="0"/>
              <a:t>x = 42 + 206</a:t>
            </a:r>
          </a:p>
          <a:p>
            <a:r>
              <a:rPr lang="en-US" sz="2800" dirty="0"/>
              <a:t>print(</a:t>
            </a:r>
            <a:r>
              <a:rPr lang="en-US" sz="2800" dirty="0">
                <a:solidFill>
                  <a:srgbClr val="C00000"/>
                </a:solidFill>
              </a:rPr>
              <a:t>'Performing division'</a:t>
            </a:r>
            <a:r>
              <a:rPr lang="en-US" sz="2800" dirty="0">
                <a:solidFill>
                  <a:srgbClr val="002050"/>
                </a:solidFill>
              </a:rPr>
              <a:t>)</a:t>
            </a:r>
          </a:p>
          <a:p>
            <a:r>
              <a:rPr lang="en-US" sz="2800" dirty="0"/>
              <a:t>y = x / 0</a:t>
            </a:r>
          </a:p>
          <a:p>
            <a:r>
              <a:rPr lang="en-US" sz="2800" dirty="0"/>
              <a:t>print(</a:t>
            </a:r>
            <a:r>
              <a:rPr lang="en-US" sz="2800" dirty="0">
                <a:solidFill>
                  <a:srgbClr val="C00000"/>
                </a:solidFill>
              </a:rPr>
              <a:t>'Math complete'</a:t>
            </a:r>
            <a:r>
              <a:rPr lang="en-US" sz="2800" dirty="0">
                <a:solidFill>
                  <a:srgbClr val="002050"/>
                </a:solidFill>
              </a:rPr>
              <a:t>)</a:t>
            </a:r>
          </a:p>
          <a:p>
            <a:endParaRPr lang="en-CA" sz="2800" dirty="0"/>
          </a:p>
          <a:p>
            <a:endParaRPr lang="en-US" sz="2800"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53885"/>
            <a:ext cx="11704320" cy="289617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Adding numbers</a:t>
            </a:r>
          </a:p>
          <a:p>
            <a:r>
              <a:rPr lang="en-US" sz="2800" dirty="0">
                <a:solidFill>
                  <a:schemeClr val="bg1"/>
                </a:solidFill>
              </a:rPr>
              <a:t>Performing division</a:t>
            </a:r>
          </a:p>
          <a:p>
            <a:r>
              <a:rPr lang="en-US" sz="2800" dirty="0">
                <a:solidFill>
                  <a:schemeClr val="bg1"/>
                </a:solidFill>
              </a:rPr>
              <a:t>Traceback (most recent call last):</a:t>
            </a:r>
          </a:p>
          <a:p>
            <a:r>
              <a:rPr lang="en-US" sz="2800" dirty="0">
                <a:solidFill>
                  <a:schemeClr val="bg1"/>
                </a:solidFill>
              </a:rPr>
              <a:t>  File "demo.py", line 4, in &lt;module&gt;</a:t>
            </a:r>
          </a:p>
          <a:p>
            <a:r>
              <a:rPr lang="en-US" sz="2800" dirty="0">
                <a:solidFill>
                  <a:schemeClr val="bg1"/>
                </a:solidFill>
              </a:rPr>
              <a:t>    y = x / 0</a:t>
            </a:r>
          </a:p>
          <a:p>
            <a:r>
              <a:rPr lang="en-US" sz="2800" dirty="0" err="1">
                <a:solidFill>
                  <a:schemeClr val="bg1"/>
                </a:solidFill>
              </a:rPr>
              <a:t>ZeroDivisionError</a:t>
            </a:r>
            <a:r>
              <a:rPr lang="en-US" sz="2800" dirty="0">
                <a:solidFill>
                  <a:schemeClr val="bg1"/>
                </a:solidFill>
              </a:rPr>
              <a:t>: float division by zero</a:t>
            </a:r>
          </a:p>
        </p:txBody>
      </p:sp>
    </p:spTree>
    <p:extLst>
      <p:ext uri="{BB962C8B-B14F-4D97-AF65-F5344CB8AC3E}">
        <p14:creationId xmlns:p14="http://schemas.microsoft.com/office/powerpoint/2010/main" val="2326753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a2191c86-fc50-4add-948c-129f6b5a88d8" Revision="1" Stencil="7276b9ef-3953-4dce-a89b-ed85f20b8b93" StencilVersion="1.0"/>
</Control>
</file>

<file path=customXml/item42.xml><?xml version="1.0" encoding="utf-8"?>
<?mso-contentType ?>
<FormTemplates xmlns="http://schemas.microsoft.com/sharepoint/v3/contenttype/forms">
  <Display>DocumentLibraryForm</Display>
  <Edit>DocumentLibraryForm</Edit>
  <New>DocumentLibraryForm</New>
</FormTemplates>
</file>

<file path=customXml/item4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4.xml><?xml version="1.0" encoding="utf-8"?>
<Control xmlns="http://schemas.microsoft.com/VisualStudio/2011/storyboarding/control">
  <Id Name="fb22c541-ded0-47fa-8877-83a4c2d16227" Revision="1" Stencil="7276b9ef-3953-4dce-a89b-ed85f20b8b93" StencilVersion="1.0"/>
</Control>
</file>

<file path=customXml/item4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6.xml><?xml version="1.0" encoding="utf-8"?>
<Control xmlns="http://schemas.microsoft.com/VisualStudio/2011/storyboarding/control">
  <Id Name="a2191c86-fc50-4add-948c-129f6b5a88d8" Revision="1" Stencil="7276b9ef-3953-4dce-a89b-ed85f20b8b93" StencilVersion="1.0"/>
</Control>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73A6A21-7521-4B81-9336-9B587BA12275}">
  <ds:schemaRefs>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openxmlformats.org/package/2006/metadata/core-properties"/>
    <ds:schemaRef ds:uri="83cd2334-221a-48c3-9034-bfd1542dfe28"/>
    <ds:schemaRef ds:uri="http://schemas.microsoft.com/office/infopath/2007/PartnerControls"/>
    <ds:schemaRef ds:uri="http://purl.org/dc/dcmitype/"/>
  </ds:schemaRefs>
</ds:datastoreItem>
</file>

<file path=customXml/itemProps1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1.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5.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1.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8.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2.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43.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4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5.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4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2308</TotalTime>
  <Words>367</Words>
  <Application>Microsoft Office PowerPoint</Application>
  <PresentationFormat>自訂</PresentationFormat>
  <Paragraphs>59</Paragraphs>
  <Slides>7</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Arial</vt:lpstr>
      <vt:lpstr>Consolas</vt:lpstr>
      <vt:lpstr>Segoe UI</vt:lpstr>
      <vt:lpstr>Segoe UI Light</vt:lpstr>
      <vt:lpstr>Wingdings</vt:lpstr>
      <vt:lpstr>WHITE TEMPLATE</vt:lpstr>
      <vt:lpstr>print</vt:lpstr>
      <vt:lpstr>print displays output to your console</vt:lpstr>
      <vt:lpstr>Enclose strings in single or double quotes</vt:lpstr>
      <vt:lpstr>Getting information from the user</vt:lpstr>
      <vt:lpstr>Printing blank lines can improve readability</vt:lpstr>
      <vt:lpstr>Debugging with print</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ssindychen2@gmail.com</cp:lastModifiedBy>
  <cp:revision>208</cp:revision>
  <dcterms:created xsi:type="dcterms:W3CDTF">2015-06-04T21:40:17Z</dcterms:created>
  <dcterms:modified xsi:type="dcterms:W3CDTF">2019-10-19T14:23:06Z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