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6"/>
  </p:sldMasterIdLst>
  <p:notesMasterIdLst>
    <p:notesMasterId r:id="rId53"/>
  </p:notesMasterIdLst>
  <p:handoutMasterIdLst>
    <p:handoutMasterId r:id="rId54"/>
  </p:handoutMasterIdLst>
  <p:sldIdLst>
    <p:sldId id="283" r:id="rId47"/>
    <p:sldId id="290" r:id="rId48"/>
    <p:sldId id="291" r:id="rId49"/>
    <p:sldId id="294" r:id="rId50"/>
    <p:sldId id="293" r:id="rId51"/>
    <p:sldId id="257" r:id="rId5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4"/>
            <p14:sldId id="293"/>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0ED00D-7AE8-480F-890B-C49E9FA6711B}" v="15" dt="2019-06-09T14:26:41.1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78" d="100"/>
          <a:sy n="78" d="100"/>
        </p:scale>
        <p:origin x="869" y="43"/>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1.xml"/><Relationship Id="rId50" Type="http://schemas.openxmlformats.org/officeDocument/2006/relationships/slide" Target="slides/slide4.xml"/><Relationship Id="rId55" Type="http://schemas.openxmlformats.org/officeDocument/2006/relationships/commentAuthors" Target="commen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customXml" Target="../customXml/item5.xml"/><Relationship Id="rId19" Type="http://schemas.openxmlformats.org/officeDocument/2006/relationships/customXml" Target="../customXml/item19.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2.xml"/><Relationship Id="rId56"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5.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Master" Target="slideMasters/slideMaster1.xml"/><Relationship Id="rId59" Type="http://schemas.openxmlformats.org/officeDocument/2006/relationships/tableStyles" Target="tableStyle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3.xml"/><Relationship Id="rId57" Type="http://schemas.openxmlformats.org/officeDocument/2006/relationships/viewProps" Target="viewProps.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6.xml"/><Relationship Id="rId6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10/22/2019 3:22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10/22/2019 3:22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10/22/2019 3:22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10/22/2019 3:22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7836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10/22/2019 3:22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545814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10/22/2019 3:22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3866215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1.png"/><Relationship Id="rId2" Type="http://schemas.openxmlformats.org/officeDocument/2006/relationships/customXml" Target="../../customXml/item8.xml"/><Relationship Id="rId1" Type="http://schemas.openxmlformats.org/officeDocument/2006/relationships/customXml" Target="../../customXml/item36.xml"/><Relationship Id="rId6" Type="http://schemas.openxmlformats.org/officeDocument/2006/relationships/slideMaster" Target="../slideMasters/slideMaster1.xml"/><Relationship Id="rId5" Type="http://schemas.openxmlformats.org/officeDocument/2006/relationships/customXml" Target="../../customXml/item18.xml"/><Relationship Id="rId4" Type="http://schemas.openxmlformats.org/officeDocument/2006/relationships/customXml" Target="../../customXml/item4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6.xml"/><Relationship Id="rId7" Type="http://schemas.openxmlformats.org/officeDocument/2006/relationships/image" Target="../media/image1.png"/><Relationship Id="rId2" Type="http://schemas.openxmlformats.org/officeDocument/2006/relationships/customXml" Target="../../customXml/item9.xml"/><Relationship Id="rId1" Type="http://schemas.openxmlformats.org/officeDocument/2006/relationships/customXml" Target="../../customXml/item34.xml"/><Relationship Id="rId6" Type="http://schemas.openxmlformats.org/officeDocument/2006/relationships/slideMaster" Target="../slideMasters/slideMaster1.xml"/><Relationship Id="rId5" Type="http://schemas.openxmlformats.org/officeDocument/2006/relationships/customXml" Target="../../customXml/item10.xml"/><Relationship Id="rId4" Type="http://schemas.openxmlformats.org/officeDocument/2006/relationships/customXml" Target="../../customXml/item4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9.xml"/><Relationship Id="rId7" Type="http://schemas.openxmlformats.org/officeDocument/2006/relationships/image" Target="../media/image2.png"/><Relationship Id="rId2" Type="http://schemas.openxmlformats.org/officeDocument/2006/relationships/customXml" Target="../../customXml/item1.xml"/><Relationship Id="rId1" Type="http://schemas.openxmlformats.org/officeDocument/2006/relationships/customXml" Target="../../customXml/item28.xml"/><Relationship Id="rId6" Type="http://schemas.openxmlformats.org/officeDocument/2006/relationships/slideMaster" Target="../slideMasters/slideMaster1.xml"/><Relationship Id="rId5" Type="http://schemas.openxmlformats.org/officeDocument/2006/relationships/customXml" Target="../../customXml/item11.xml"/><Relationship Id="rId4" Type="http://schemas.openxmlformats.org/officeDocument/2006/relationships/customXml" Target="../../customXml/item3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Working with strings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Strings can be stored in variables</a:t>
            </a:r>
          </a:p>
        </p:txBody>
      </p:sp>
      <p:sp>
        <p:nvSpPr>
          <p:cNvPr id="5" name="Text Placeholder 4"/>
          <p:cNvSpPr>
            <a:spLocks noGrp="1"/>
          </p:cNvSpPr>
          <p:nvPr>
            <p:ph type="body" sz="quarter" idx="10"/>
          </p:nvPr>
        </p:nvSpPr>
        <p:spPr>
          <a:xfrm>
            <a:off x="365760" y="1371600"/>
            <a:ext cx="11704320" cy="2708434"/>
          </a:xfrm>
        </p:spPr>
        <p:txBody>
          <a:bodyPr/>
          <a:lstStyle/>
          <a:p>
            <a:r>
              <a:rPr lang="en-CA" dirty="0" err="1"/>
              <a:t>first_name</a:t>
            </a:r>
            <a:r>
              <a:rPr lang="en-CA" dirty="0"/>
              <a:t> = </a:t>
            </a:r>
            <a:r>
              <a:rPr lang="en-CA" dirty="0">
                <a:solidFill>
                  <a:srgbClr val="C00000"/>
                </a:solidFill>
              </a:rPr>
              <a:t>'Susan'</a:t>
            </a:r>
          </a:p>
          <a:p>
            <a:r>
              <a:rPr lang="en-CA" dirty="0"/>
              <a:t>print(</a:t>
            </a:r>
            <a:r>
              <a:rPr lang="en-CA" dirty="0" err="1"/>
              <a:t>first_name</a:t>
            </a:r>
            <a:r>
              <a:rPr lang="en-CA" dirty="0"/>
              <a:t>)</a:t>
            </a:r>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Susan</a:t>
            </a:r>
          </a:p>
          <a:p>
            <a:endParaRPr lang="en-CA" dirty="0"/>
          </a:p>
          <a:p>
            <a:endParaRPr lang="en-CA" dirty="0"/>
          </a:p>
          <a:p>
            <a:endParaRPr lang="en-CA" dirty="0"/>
          </a:p>
        </p:txBody>
      </p:sp>
      <p:sp>
        <p:nvSpPr>
          <p:cNvPr id="2" name="文字方塊 1">
            <a:extLst>
              <a:ext uri="{FF2B5EF4-FFF2-40B4-BE49-F238E27FC236}">
                <a16:creationId xmlns:a16="http://schemas.microsoft.com/office/drawing/2014/main" id="{6445240B-D2F9-41D2-8627-7B168B715BC1}"/>
              </a:ext>
            </a:extLst>
          </p:cNvPr>
          <p:cNvSpPr txBox="1"/>
          <p:nvPr/>
        </p:nvSpPr>
        <p:spPr>
          <a:xfrm>
            <a:off x="5380037" y="1439862"/>
            <a:ext cx="3151055"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設</a:t>
            </a:r>
            <a:r>
              <a:rPr lang="en-US" altLang="zh-TW" sz="2400" dirty="0" err="1">
                <a:gradFill>
                  <a:gsLst>
                    <a:gs pos="2917">
                      <a:schemeClr val="tx1"/>
                    </a:gs>
                    <a:gs pos="30000">
                      <a:schemeClr val="tx1"/>
                    </a:gs>
                  </a:gsLst>
                  <a:lin ang="5400000" scaled="0"/>
                </a:gradFill>
              </a:rPr>
              <a:t>first_name</a:t>
            </a:r>
            <a:r>
              <a:rPr lang="zh-TW" altLang="en-US" sz="2400" dirty="0">
                <a:gradFill>
                  <a:gsLst>
                    <a:gs pos="2917">
                      <a:schemeClr val="tx1"/>
                    </a:gs>
                    <a:gs pos="30000">
                      <a:schemeClr val="tx1"/>
                    </a:gs>
                  </a:gsLst>
                  <a:lin ang="5400000" scaled="0"/>
                </a:gradFill>
              </a:rPr>
              <a:t>為</a:t>
            </a:r>
            <a:r>
              <a:rPr lang="en-US" altLang="zh-TW" sz="2400" dirty="0" err="1">
                <a:gradFill>
                  <a:gsLst>
                    <a:gs pos="2917">
                      <a:schemeClr val="tx1"/>
                    </a:gs>
                    <a:gs pos="30000">
                      <a:schemeClr val="tx1"/>
                    </a:gs>
                  </a:gsLst>
                  <a:lin ang="5400000" scaled="0"/>
                </a:gradFill>
              </a:rPr>
              <a:t>susan</a:t>
            </a:r>
            <a:endParaRPr lang="zh-TW" altLang="en-US" sz="2400" dirty="0" err="1">
              <a:gradFill>
                <a:gsLst>
                  <a:gs pos="2917">
                    <a:schemeClr val="tx1"/>
                  </a:gs>
                  <a:gs pos="30000">
                    <a:schemeClr val="tx1"/>
                  </a:gs>
                </a:gsLst>
                <a:lin ang="5400000" scaled="0"/>
              </a:gradFill>
            </a:endParaRPr>
          </a:p>
        </p:txBody>
      </p:sp>
      <p:sp>
        <p:nvSpPr>
          <p:cNvPr id="3" name="文字方塊 2">
            <a:extLst>
              <a:ext uri="{FF2B5EF4-FFF2-40B4-BE49-F238E27FC236}">
                <a16:creationId xmlns:a16="http://schemas.microsoft.com/office/drawing/2014/main" id="{C1C7363A-1062-464C-A72B-3D20FE005536}"/>
              </a:ext>
            </a:extLst>
          </p:cNvPr>
          <p:cNvSpPr txBox="1"/>
          <p:nvPr/>
        </p:nvSpPr>
        <p:spPr>
          <a:xfrm>
            <a:off x="4618037" y="1973262"/>
            <a:ext cx="2384820"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列印</a:t>
            </a:r>
            <a:r>
              <a:rPr lang="en-US" altLang="zh-TW" sz="2400" dirty="0" err="1">
                <a:gradFill>
                  <a:gsLst>
                    <a:gs pos="2917">
                      <a:schemeClr val="tx1"/>
                    </a:gs>
                    <a:gs pos="30000">
                      <a:schemeClr val="tx1"/>
                    </a:gs>
                  </a:gsLst>
                  <a:lin ang="5400000" scaled="0"/>
                </a:gradFill>
              </a:rPr>
              <a:t>first_name</a:t>
            </a:r>
            <a:endParaRPr lang="zh-TW" alt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 can combine strings with +</a:t>
            </a:r>
            <a:endParaRPr lang="en-US" dirty="0"/>
          </a:p>
        </p:txBody>
      </p:sp>
      <p:sp>
        <p:nvSpPr>
          <p:cNvPr id="5" name="Text Placeholder 4"/>
          <p:cNvSpPr>
            <a:spLocks noGrp="1"/>
          </p:cNvSpPr>
          <p:nvPr>
            <p:ph type="body" sz="quarter" idx="10"/>
          </p:nvPr>
        </p:nvSpPr>
        <p:spPr>
          <a:xfrm>
            <a:off x="365760" y="1371600"/>
            <a:ext cx="11704320" cy="3748719"/>
          </a:xfrm>
        </p:spPr>
        <p:txBody>
          <a:bodyPr/>
          <a:lstStyle/>
          <a:p>
            <a:r>
              <a:rPr lang="en-CA" dirty="0" err="1"/>
              <a:t>first_name</a:t>
            </a:r>
            <a:r>
              <a:rPr lang="en-CA" dirty="0"/>
              <a:t> = </a:t>
            </a:r>
            <a:r>
              <a:rPr lang="en-CA" dirty="0">
                <a:solidFill>
                  <a:srgbClr val="C00000"/>
                </a:solidFill>
              </a:rPr>
              <a:t>'Susan'</a:t>
            </a:r>
          </a:p>
          <a:p>
            <a:r>
              <a:rPr lang="en-CA" dirty="0" err="1"/>
              <a:t>last_name</a:t>
            </a:r>
            <a:r>
              <a:rPr lang="en-CA" dirty="0"/>
              <a:t> = </a:t>
            </a:r>
            <a:r>
              <a:rPr lang="en-CA" dirty="0">
                <a:solidFill>
                  <a:srgbClr val="C00000"/>
                </a:solidFill>
              </a:rPr>
              <a:t>'Ibach'</a:t>
            </a:r>
          </a:p>
          <a:p>
            <a:r>
              <a:rPr lang="en-CA" dirty="0"/>
              <a:t>print(</a:t>
            </a:r>
            <a:r>
              <a:rPr lang="en-CA" dirty="0" err="1"/>
              <a:t>first_name</a:t>
            </a:r>
            <a:r>
              <a:rPr lang="en-CA" dirty="0"/>
              <a:t> + </a:t>
            </a:r>
            <a:r>
              <a:rPr lang="en-CA" dirty="0" err="1"/>
              <a:t>last_name</a:t>
            </a:r>
            <a:r>
              <a:rPr lang="en-CA" dirty="0"/>
              <a:t>)</a:t>
            </a:r>
          </a:p>
          <a:p>
            <a:r>
              <a:rPr lang="en-CA" dirty="0"/>
              <a:t>print(</a:t>
            </a:r>
            <a:r>
              <a:rPr lang="en-CA" dirty="0">
                <a:solidFill>
                  <a:srgbClr val="C00000"/>
                </a:solidFill>
              </a:rPr>
              <a:t>'Hello ' </a:t>
            </a:r>
            <a:r>
              <a:rPr lang="en-CA" dirty="0"/>
              <a:t>+ </a:t>
            </a:r>
            <a:r>
              <a:rPr lang="en-CA" dirty="0" err="1"/>
              <a:t>first_name</a:t>
            </a:r>
            <a:r>
              <a:rPr lang="en-CA" dirty="0"/>
              <a:t> + </a:t>
            </a:r>
            <a:r>
              <a:rPr lang="en-CA" dirty="0">
                <a:solidFill>
                  <a:srgbClr val="C00000"/>
                </a:solidFill>
              </a:rPr>
              <a:t>' ' </a:t>
            </a:r>
            <a:r>
              <a:rPr lang="en-CA" dirty="0"/>
              <a:t>+ </a:t>
            </a:r>
            <a:r>
              <a:rPr lang="en-CA" dirty="0" err="1"/>
              <a:t>last_name</a:t>
            </a:r>
            <a:r>
              <a:rPr lang="en-CA" dirty="0"/>
              <a:t>)</a:t>
            </a:r>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err="1">
                <a:solidFill>
                  <a:schemeClr val="bg1"/>
                </a:solidFill>
              </a:rPr>
              <a:t>SusanIbach</a:t>
            </a:r>
            <a:endParaRPr lang="en-CA" dirty="0">
              <a:solidFill>
                <a:schemeClr val="bg1"/>
              </a:solidFill>
            </a:endParaRPr>
          </a:p>
          <a:p>
            <a:r>
              <a:rPr lang="en-CA" dirty="0">
                <a:solidFill>
                  <a:schemeClr val="bg1"/>
                </a:solidFill>
              </a:rPr>
              <a:t>Hello Susan Ibach</a:t>
            </a:r>
            <a:endParaRPr lang="en-CA" dirty="0"/>
          </a:p>
          <a:p>
            <a:endParaRPr lang="en-CA" dirty="0"/>
          </a:p>
          <a:p>
            <a:endParaRPr lang="en-CA" dirty="0"/>
          </a:p>
        </p:txBody>
      </p:sp>
      <p:sp>
        <p:nvSpPr>
          <p:cNvPr id="2" name="文字方塊 1">
            <a:extLst>
              <a:ext uri="{FF2B5EF4-FFF2-40B4-BE49-F238E27FC236}">
                <a16:creationId xmlns:a16="http://schemas.microsoft.com/office/drawing/2014/main" id="{D2FBEEFC-B0D5-4B90-8146-3075C2DCF0DD}"/>
              </a:ext>
            </a:extLst>
          </p:cNvPr>
          <p:cNvSpPr txBox="1"/>
          <p:nvPr/>
        </p:nvSpPr>
        <p:spPr>
          <a:xfrm>
            <a:off x="4922837" y="1371600"/>
            <a:ext cx="3151055"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設</a:t>
            </a:r>
            <a:r>
              <a:rPr lang="en-US" altLang="zh-TW" sz="2400" dirty="0" err="1">
                <a:gradFill>
                  <a:gsLst>
                    <a:gs pos="2917">
                      <a:schemeClr val="tx1"/>
                    </a:gs>
                    <a:gs pos="30000">
                      <a:schemeClr val="tx1"/>
                    </a:gs>
                  </a:gsLst>
                  <a:lin ang="5400000" scaled="0"/>
                </a:gradFill>
              </a:rPr>
              <a:t>first_name</a:t>
            </a:r>
            <a:r>
              <a:rPr lang="zh-TW" altLang="en-US" sz="2400" dirty="0">
                <a:gradFill>
                  <a:gsLst>
                    <a:gs pos="2917">
                      <a:schemeClr val="tx1"/>
                    </a:gs>
                    <a:gs pos="30000">
                      <a:schemeClr val="tx1"/>
                    </a:gs>
                  </a:gsLst>
                  <a:lin ang="5400000" scaled="0"/>
                </a:gradFill>
              </a:rPr>
              <a:t>為</a:t>
            </a:r>
            <a:r>
              <a:rPr lang="en-US" altLang="zh-TW" sz="2400" dirty="0" err="1">
                <a:gradFill>
                  <a:gsLst>
                    <a:gs pos="2917">
                      <a:schemeClr val="tx1"/>
                    </a:gs>
                    <a:gs pos="30000">
                      <a:schemeClr val="tx1"/>
                    </a:gs>
                  </a:gsLst>
                  <a:lin ang="5400000" scaled="0"/>
                </a:gradFill>
              </a:rPr>
              <a:t>susan</a:t>
            </a:r>
            <a:endParaRPr lang="zh-TW" altLang="en-US" sz="2400" dirty="0" err="1">
              <a:gradFill>
                <a:gsLst>
                  <a:gs pos="2917">
                    <a:schemeClr val="tx1"/>
                  </a:gs>
                  <a:gs pos="30000">
                    <a:schemeClr val="tx1"/>
                  </a:gs>
                </a:gsLst>
                <a:lin ang="5400000" scaled="0"/>
              </a:gradFill>
            </a:endParaRPr>
          </a:p>
        </p:txBody>
      </p:sp>
      <p:sp>
        <p:nvSpPr>
          <p:cNvPr id="3" name="文字方塊 2">
            <a:extLst>
              <a:ext uri="{FF2B5EF4-FFF2-40B4-BE49-F238E27FC236}">
                <a16:creationId xmlns:a16="http://schemas.microsoft.com/office/drawing/2014/main" id="{83C06C93-270E-4F09-B9F7-021CABDDE0E5}"/>
              </a:ext>
            </a:extLst>
          </p:cNvPr>
          <p:cNvSpPr txBox="1"/>
          <p:nvPr/>
        </p:nvSpPr>
        <p:spPr>
          <a:xfrm>
            <a:off x="4922837" y="1920867"/>
            <a:ext cx="3063146"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設</a:t>
            </a:r>
            <a:r>
              <a:rPr lang="en-US" altLang="zh-TW" sz="2400" dirty="0" err="1">
                <a:gradFill>
                  <a:gsLst>
                    <a:gs pos="2917">
                      <a:schemeClr val="tx1"/>
                    </a:gs>
                    <a:gs pos="30000">
                      <a:schemeClr val="tx1"/>
                    </a:gs>
                  </a:gsLst>
                  <a:lin ang="5400000" scaled="0"/>
                </a:gradFill>
              </a:rPr>
              <a:t>last_name</a:t>
            </a:r>
            <a:r>
              <a:rPr lang="zh-TW" altLang="en-US" sz="2400" dirty="0">
                <a:gradFill>
                  <a:gsLst>
                    <a:gs pos="2917">
                      <a:schemeClr val="tx1"/>
                    </a:gs>
                    <a:gs pos="30000">
                      <a:schemeClr val="tx1"/>
                    </a:gs>
                  </a:gsLst>
                  <a:lin ang="5400000" scaled="0"/>
                </a:gradFill>
              </a:rPr>
              <a:t>為</a:t>
            </a:r>
            <a:r>
              <a:rPr lang="en-US" altLang="zh-TW" sz="2400" dirty="0" err="1">
                <a:gradFill>
                  <a:gsLst>
                    <a:gs pos="2917">
                      <a:schemeClr val="tx1"/>
                    </a:gs>
                    <a:gs pos="30000">
                      <a:schemeClr val="tx1"/>
                    </a:gs>
                  </a:gsLst>
                  <a:lin ang="5400000" scaled="0"/>
                </a:gradFill>
              </a:rPr>
              <a:t>ibach</a:t>
            </a:r>
            <a:endParaRPr lang="zh-TW" altLang="en-US" sz="2400" dirty="0" err="1">
              <a:gradFill>
                <a:gsLst>
                  <a:gs pos="2917">
                    <a:schemeClr val="tx1"/>
                  </a:gs>
                  <a:gs pos="30000">
                    <a:schemeClr val="tx1"/>
                  </a:gs>
                </a:gsLst>
                <a:lin ang="5400000" scaled="0"/>
              </a:gradFill>
            </a:endParaRPr>
          </a:p>
        </p:txBody>
      </p:sp>
      <p:sp>
        <p:nvSpPr>
          <p:cNvPr id="7" name="文字方塊 6">
            <a:extLst>
              <a:ext uri="{FF2B5EF4-FFF2-40B4-BE49-F238E27FC236}">
                <a16:creationId xmlns:a16="http://schemas.microsoft.com/office/drawing/2014/main" id="{E60265A2-E571-44D8-B4E4-801DC9613687}"/>
              </a:ext>
            </a:extLst>
          </p:cNvPr>
          <p:cNvSpPr txBox="1"/>
          <p:nvPr/>
        </p:nvSpPr>
        <p:spPr>
          <a:xfrm>
            <a:off x="6980237" y="2377022"/>
            <a:ext cx="4967257"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把</a:t>
            </a:r>
            <a:r>
              <a:rPr lang="en-US" altLang="zh-TW" sz="2400" dirty="0" err="1">
                <a:gradFill>
                  <a:gsLst>
                    <a:gs pos="2917">
                      <a:schemeClr val="tx1"/>
                    </a:gs>
                    <a:gs pos="30000">
                      <a:schemeClr val="tx1"/>
                    </a:gs>
                  </a:gsLst>
                  <a:lin ang="5400000" scaled="0"/>
                </a:gradFill>
              </a:rPr>
              <a:t>first_name</a:t>
            </a:r>
            <a:r>
              <a:rPr lang="zh-TW" altLang="en-US" sz="2400" dirty="0">
                <a:gradFill>
                  <a:gsLst>
                    <a:gs pos="2917">
                      <a:schemeClr val="tx1"/>
                    </a:gs>
                    <a:gs pos="30000">
                      <a:schemeClr val="tx1"/>
                    </a:gs>
                  </a:gsLst>
                  <a:lin ang="5400000" scaled="0"/>
                </a:gradFill>
              </a:rPr>
              <a:t>跟</a:t>
            </a:r>
            <a:r>
              <a:rPr lang="en-US" altLang="zh-TW" sz="2400" dirty="0" err="1">
                <a:gradFill>
                  <a:gsLst>
                    <a:gs pos="2917">
                      <a:schemeClr val="tx1"/>
                    </a:gs>
                    <a:gs pos="30000">
                      <a:schemeClr val="tx1"/>
                    </a:gs>
                  </a:gsLst>
                  <a:lin ang="5400000" scaled="0"/>
                </a:gradFill>
              </a:rPr>
              <a:t>last_name</a:t>
            </a:r>
            <a:r>
              <a:rPr lang="zh-TW" altLang="en-US" sz="2400" dirty="0">
                <a:gradFill>
                  <a:gsLst>
                    <a:gs pos="2917">
                      <a:schemeClr val="tx1"/>
                    </a:gs>
                    <a:gs pos="30000">
                      <a:schemeClr val="tx1"/>
                    </a:gs>
                  </a:gsLst>
                  <a:lin ang="5400000" scaled="0"/>
                </a:gradFill>
              </a:rPr>
              <a:t>加在一起</a:t>
            </a:r>
          </a:p>
        </p:txBody>
      </p:sp>
      <p:sp>
        <p:nvSpPr>
          <p:cNvPr id="8" name="文字方塊 7">
            <a:extLst>
              <a:ext uri="{FF2B5EF4-FFF2-40B4-BE49-F238E27FC236}">
                <a16:creationId xmlns:a16="http://schemas.microsoft.com/office/drawing/2014/main" id="{C0D77B38-D887-4FE7-987C-5D3240EEBBE7}"/>
              </a:ext>
            </a:extLst>
          </p:cNvPr>
          <p:cNvSpPr txBox="1"/>
          <p:nvPr/>
        </p:nvSpPr>
        <p:spPr>
          <a:xfrm>
            <a:off x="6904037" y="3183330"/>
            <a:ext cx="1292662"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加空格</a:t>
            </a:r>
            <a:endParaRPr lang="en-US" altLang="zh-TW"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44841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 can use functions to modify strings</a:t>
            </a:r>
            <a:endParaRPr lang="en-US" dirty="0"/>
          </a:p>
        </p:txBody>
      </p:sp>
      <p:sp>
        <p:nvSpPr>
          <p:cNvPr id="5" name="Text Placeholder 4"/>
          <p:cNvSpPr>
            <a:spLocks noGrp="1"/>
          </p:cNvSpPr>
          <p:nvPr>
            <p:ph type="body" sz="quarter" idx="10"/>
          </p:nvPr>
        </p:nvSpPr>
        <p:spPr>
          <a:xfrm>
            <a:off x="365760" y="1371600"/>
            <a:ext cx="11704320" cy="4268861"/>
          </a:xfrm>
        </p:spPr>
        <p:txBody>
          <a:bodyPr/>
          <a:lstStyle/>
          <a:p>
            <a:r>
              <a:rPr lang="en-CA" dirty="0"/>
              <a:t>sentence = </a:t>
            </a:r>
            <a:r>
              <a:rPr lang="en-CA" dirty="0">
                <a:solidFill>
                  <a:srgbClr val="C00000"/>
                </a:solidFill>
              </a:rPr>
              <a:t>'The dog is named Sammy'</a:t>
            </a:r>
          </a:p>
          <a:p>
            <a:r>
              <a:rPr lang="en-CA" dirty="0"/>
              <a:t>print(</a:t>
            </a:r>
            <a:r>
              <a:rPr lang="en-CA" dirty="0" err="1"/>
              <a:t>sentence.upper</a:t>
            </a:r>
            <a:r>
              <a:rPr lang="en-CA" dirty="0"/>
              <a:t>())</a:t>
            </a:r>
          </a:p>
          <a:p>
            <a:r>
              <a:rPr lang="en-CA" dirty="0"/>
              <a:t>print(</a:t>
            </a:r>
            <a:r>
              <a:rPr lang="en-CA" dirty="0" err="1"/>
              <a:t>sentence.lower</a:t>
            </a:r>
            <a:r>
              <a:rPr lang="en-CA" dirty="0"/>
              <a:t>())</a:t>
            </a:r>
          </a:p>
          <a:p>
            <a:r>
              <a:rPr lang="en-CA" dirty="0"/>
              <a:t>print(</a:t>
            </a:r>
            <a:r>
              <a:rPr lang="en-CA" dirty="0" err="1"/>
              <a:t>sentence.capitalize</a:t>
            </a:r>
            <a:r>
              <a:rPr lang="en-CA" dirty="0"/>
              <a:t>())</a:t>
            </a:r>
          </a:p>
          <a:p>
            <a:r>
              <a:rPr lang="en-CA" dirty="0"/>
              <a:t>print(</a:t>
            </a:r>
            <a:r>
              <a:rPr lang="en-CA" dirty="0" err="1"/>
              <a:t>sentence.count</a:t>
            </a:r>
            <a:r>
              <a:rPr lang="en-CA" dirty="0"/>
              <a:t>(</a:t>
            </a:r>
            <a:r>
              <a:rPr lang="en-CA" dirty="0">
                <a:solidFill>
                  <a:srgbClr val="C00000"/>
                </a:solidFill>
              </a:rPr>
              <a:t>'a'</a:t>
            </a:r>
            <a:r>
              <a:rPr lang="en-CA" dirty="0"/>
              <a:t>))</a:t>
            </a:r>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435164"/>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THE DOG IS NAMED SAMMY</a:t>
            </a:r>
          </a:p>
          <a:p>
            <a:r>
              <a:rPr lang="en-US" dirty="0">
                <a:solidFill>
                  <a:schemeClr val="bg1"/>
                </a:solidFill>
              </a:rPr>
              <a:t>the dog is named </a:t>
            </a:r>
            <a:r>
              <a:rPr lang="en-US" dirty="0" err="1">
                <a:solidFill>
                  <a:schemeClr val="bg1"/>
                </a:solidFill>
              </a:rPr>
              <a:t>sammy</a:t>
            </a:r>
            <a:endParaRPr lang="en-US" dirty="0">
              <a:solidFill>
                <a:schemeClr val="bg1"/>
              </a:solidFill>
            </a:endParaRPr>
          </a:p>
          <a:p>
            <a:r>
              <a:rPr lang="en-US" dirty="0">
                <a:solidFill>
                  <a:schemeClr val="bg1"/>
                </a:solidFill>
              </a:rPr>
              <a:t>The dog is named </a:t>
            </a:r>
            <a:r>
              <a:rPr lang="en-US" dirty="0" err="1">
                <a:solidFill>
                  <a:schemeClr val="bg1"/>
                </a:solidFill>
              </a:rPr>
              <a:t>sammy</a:t>
            </a:r>
            <a:endParaRPr lang="en-US" dirty="0">
              <a:solidFill>
                <a:schemeClr val="bg1"/>
              </a:solidFill>
            </a:endParaRPr>
          </a:p>
          <a:p>
            <a:r>
              <a:rPr lang="en-US" dirty="0">
                <a:solidFill>
                  <a:schemeClr val="bg1"/>
                </a:solidFill>
              </a:rPr>
              <a:t>2</a:t>
            </a:r>
            <a:endParaRPr lang="en-CA" dirty="0"/>
          </a:p>
        </p:txBody>
      </p:sp>
      <p:sp>
        <p:nvSpPr>
          <p:cNvPr id="2" name="文字方塊 1">
            <a:extLst>
              <a:ext uri="{FF2B5EF4-FFF2-40B4-BE49-F238E27FC236}">
                <a16:creationId xmlns:a16="http://schemas.microsoft.com/office/drawing/2014/main" id="{309252D1-00A4-4BF9-9897-FBFF238D8407}"/>
              </a:ext>
            </a:extLst>
          </p:cNvPr>
          <p:cNvSpPr txBox="1"/>
          <p:nvPr/>
        </p:nvSpPr>
        <p:spPr>
          <a:xfrm>
            <a:off x="8428037" y="1449787"/>
            <a:ext cx="1292662"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設變數</a:t>
            </a:r>
          </a:p>
        </p:txBody>
      </p:sp>
      <p:sp>
        <p:nvSpPr>
          <p:cNvPr id="3" name="文字方塊 2">
            <a:extLst>
              <a:ext uri="{FF2B5EF4-FFF2-40B4-BE49-F238E27FC236}">
                <a16:creationId xmlns:a16="http://schemas.microsoft.com/office/drawing/2014/main" id="{90A07F8E-EDC9-4C06-B04E-635E70FA158D}"/>
              </a:ext>
            </a:extLst>
          </p:cNvPr>
          <p:cNvSpPr txBox="1"/>
          <p:nvPr/>
        </p:nvSpPr>
        <p:spPr>
          <a:xfrm>
            <a:off x="5608637" y="1931496"/>
            <a:ext cx="1908215"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全設為大寫</a:t>
            </a:r>
          </a:p>
        </p:txBody>
      </p:sp>
      <p:sp>
        <p:nvSpPr>
          <p:cNvPr id="7" name="文字方塊 6">
            <a:extLst>
              <a:ext uri="{FF2B5EF4-FFF2-40B4-BE49-F238E27FC236}">
                <a16:creationId xmlns:a16="http://schemas.microsoft.com/office/drawing/2014/main" id="{99F6C735-2507-4C67-BA84-C65E84D04851}"/>
              </a:ext>
            </a:extLst>
          </p:cNvPr>
          <p:cNvSpPr txBox="1"/>
          <p:nvPr/>
        </p:nvSpPr>
        <p:spPr>
          <a:xfrm>
            <a:off x="5608637" y="2422993"/>
            <a:ext cx="1908215"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全設為小寫</a:t>
            </a:r>
          </a:p>
        </p:txBody>
      </p:sp>
      <p:sp>
        <p:nvSpPr>
          <p:cNvPr id="8" name="文字方塊 7">
            <a:extLst>
              <a:ext uri="{FF2B5EF4-FFF2-40B4-BE49-F238E27FC236}">
                <a16:creationId xmlns:a16="http://schemas.microsoft.com/office/drawing/2014/main" id="{2B54179F-E985-421B-9539-479E9DC57226}"/>
              </a:ext>
            </a:extLst>
          </p:cNvPr>
          <p:cNvSpPr txBox="1"/>
          <p:nvPr/>
        </p:nvSpPr>
        <p:spPr>
          <a:xfrm>
            <a:off x="6751637" y="2914490"/>
            <a:ext cx="3139321"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設第一個字母為大寫</a:t>
            </a:r>
          </a:p>
        </p:txBody>
      </p:sp>
      <p:sp>
        <p:nvSpPr>
          <p:cNvPr id="9" name="文字方塊 8">
            <a:extLst>
              <a:ext uri="{FF2B5EF4-FFF2-40B4-BE49-F238E27FC236}">
                <a16:creationId xmlns:a16="http://schemas.microsoft.com/office/drawing/2014/main" id="{4252D765-91B6-408F-82BF-472E01E4ECEC}"/>
              </a:ext>
            </a:extLst>
          </p:cNvPr>
          <p:cNvSpPr txBox="1"/>
          <p:nvPr/>
        </p:nvSpPr>
        <p:spPr>
          <a:xfrm>
            <a:off x="6370637" y="3458760"/>
            <a:ext cx="2988639"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計算字串中</a:t>
            </a:r>
            <a:r>
              <a:rPr lang="en-US" altLang="zh-TW" sz="2400" dirty="0">
                <a:gradFill>
                  <a:gsLst>
                    <a:gs pos="2917">
                      <a:schemeClr val="tx1"/>
                    </a:gs>
                    <a:gs pos="30000">
                      <a:schemeClr val="tx1"/>
                    </a:gs>
                  </a:gsLst>
                  <a:lin ang="5400000" scaled="0"/>
                </a:gradFill>
              </a:rPr>
              <a:t>a</a:t>
            </a:r>
            <a:r>
              <a:rPr lang="zh-TW" altLang="en-US" sz="2400" dirty="0">
                <a:gradFill>
                  <a:gsLst>
                    <a:gs pos="2917">
                      <a:schemeClr val="tx1"/>
                    </a:gs>
                    <a:gs pos="30000">
                      <a:schemeClr val="tx1"/>
                    </a:gs>
                  </a:gsLst>
                  <a:lin ang="5400000" scaled="0"/>
                </a:gradFill>
              </a:rPr>
              <a:t>有幾個</a:t>
            </a:r>
          </a:p>
        </p:txBody>
      </p:sp>
    </p:spTree>
    <p:extLst>
      <p:ext uri="{BB962C8B-B14F-4D97-AF65-F5344CB8AC3E}">
        <p14:creationId xmlns:p14="http://schemas.microsoft.com/office/powerpoint/2010/main" val="2501533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The </a:t>
            </a:r>
            <a:r>
              <a:rPr lang="en-US" b="1" dirty="0"/>
              <a:t>functions help us format strings we save  to files and databases, or display to users </a:t>
            </a:r>
            <a:endParaRPr lang="en-US" dirty="0"/>
          </a:p>
        </p:txBody>
      </p:sp>
      <p:sp>
        <p:nvSpPr>
          <p:cNvPr id="5" name="Text Placeholder 4"/>
          <p:cNvSpPr>
            <a:spLocks noGrp="1"/>
          </p:cNvSpPr>
          <p:nvPr>
            <p:ph type="body" sz="quarter" idx="10"/>
          </p:nvPr>
        </p:nvSpPr>
        <p:spPr>
          <a:xfrm>
            <a:off x="359245" y="1959436"/>
            <a:ext cx="11704320" cy="4712059"/>
          </a:xfrm>
        </p:spPr>
        <p:txBody>
          <a:bodyPr/>
          <a:lstStyle/>
          <a:p>
            <a:r>
              <a:rPr lang="en-US" dirty="0" err="1"/>
              <a:t>first_name</a:t>
            </a:r>
            <a:r>
              <a:rPr lang="en-US" dirty="0"/>
              <a:t> = input(</a:t>
            </a:r>
            <a:r>
              <a:rPr lang="en-US" dirty="0">
                <a:solidFill>
                  <a:srgbClr val="C00000"/>
                </a:solidFill>
              </a:rPr>
              <a:t>'What is your first name? '</a:t>
            </a:r>
            <a:r>
              <a:rPr lang="en-US" dirty="0">
                <a:solidFill>
                  <a:srgbClr val="002050"/>
                </a:solidFill>
              </a:rPr>
              <a:t>)</a:t>
            </a:r>
          </a:p>
          <a:p>
            <a:r>
              <a:rPr lang="en-US" dirty="0" err="1"/>
              <a:t>last_name</a:t>
            </a:r>
            <a:r>
              <a:rPr lang="en-US" dirty="0"/>
              <a:t> = input(</a:t>
            </a:r>
            <a:r>
              <a:rPr lang="en-US" dirty="0">
                <a:solidFill>
                  <a:srgbClr val="C00000"/>
                </a:solidFill>
              </a:rPr>
              <a:t>'What is your last name? '</a:t>
            </a:r>
            <a:r>
              <a:rPr lang="en-US" dirty="0">
                <a:solidFill>
                  <a:srgbClr val="002050"/>
                </a:solidFill>
              </a:rPr>
              <a:t>)</a:t>
            </a:r>
          </a:p>
          <a:p>
            <a:r>
              <a:rPr lang="en-US" dirty="0"/>
              <a:t>print (</a:t>
            </a:r>
            <a:r>
              <a:rPr lang="en-US" dirty="0">
                <a:solidFill>
                  <a:srgbClr val="C00000"/>
                </a:solidFill>
              </a:rPr>
              <a:t>'Hello '</a:t>
            </a:r>
            <a:r>
              <a:rPr lang="en-US" dirty="0"/>
              <a:t> + </a:t>
            </a:r>
            <a:r>
              <a:rPr lang="en-US" dirty="0" err="1"/>
              <a:t>first_name.capitalize</a:t>
            </a:r>
            <a:r>
              <a:rPr lang="en-US" dirty="0"/>
              <a:t>() + </a:t>
            </a:r>
            <a:r>
              <a:rPr lang="en-US" dirty="0">
                <a:solidFill>
                  <a:srgbClr val="C00000"/>
                </a:solidFill>
              </a:rPr>
              <a:t>' '</a:t>
            </a:r>
            <a:r>
              <a:rPr lang="en-US" dirty="0"/>
              <a:t> \</a:t>
            </a:r>
          </a:p>
          <a:p>
            <a:r>
              <a:rPr lang="en-US" dirty="0"/>
              <a:t>       + </a:t>
            </a:r>
            <a:r>
              <a:rPr lang="en-US" dirty="0" err="1"/>
              <a:t>last_name.capitalize</a:t>
            </a:r>
            <a:r>
              <a:rPr lang="en-US" dirty="0"/>
              <a:t>())</a:t>
            </a:r>
          </a:p>
          <a:p>
            <a:br>
              <a:rPr lang="en-US" dirty="0"/>
            </a:br>
            <a:endParaRPr lang="en-US" dirty="0"/>
          </a:p>
          <a:p>
            <a:endParaRPr lang="en-CA"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430006"/>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What is your first name? SUSAN</a:t>
            </a:r>
          </a:p>
          <a:p>
            <a:r>
              <a:rPr lang="en-US" dirty="0">
                <a:solidFill>
                  <a:schemeClr val="bg1"/>
                </a:solidFill>
              </a:rPr>
              <a:t>What is your last name? IBACH</a:t>
            </a:r>
          </a:p>
          <a:p>
            <a:r>
              <a:rPr lang="en-US" dirty="0">
                <a:solidFill>
                  <a:schemeClr val="bg1"/>
                </a:solidFill>
              </a:rPr>
              <a:t>Hello Susan Ibach</a:t>
            </a:r>
            <a:endParaRPr lang="en-CA" dirty="0"/>
          </a:p>
        </p:txBody>
      </p:sp>
      <p:sp>
        <p:nvSpPr>
          <p:cNvPr id="2" name="文字方塊 1">
            <a:extLst>
              <a:ext uri="{FF2B5EF4-FFF2-40B4-BE49-F238E27FC236}">
                <a16:creationId xmlns:a16="http://schemas.microsoft.com/office/drawing/2014/main" id="{600AC324-DA05-4DD8-85AC-EEA84C1D5687}"/>
              </a:ext>
            </a:extLst>
          </p:cNvPr>
          <p:cNvSpPr txBox="1"/>
          <p:nvPr/>
        </p:nvSpPr>
        <p:spPr>
          <a:xfrm>
            <a:off x="10816563" y="1959436"/>
            <a:ext cx="1292662"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輸入姓</a:t>
            </a:r>
          </a:p>
        </p:txBody>
      </p:sp>
      <p:sp>
        <p:nvSpPr>
          <p:cNvPr id="3" name="文字方塊 2">
            <a:extLst>
              <a:ext uri="{FF2B5EF4-FFF2-40B4-BE49-F238E27FC236}">
                <a16:creationId xmlns:a16="http://schemas.microsoft.com/office/drawing/2014/main" id="{126D2DFC-61B9-4F3F-9F3E-75305D8E1E86}"/>
              </a:ext>
            </a:extLst>
          </p:cNvPr>
          <p:cNvSpPr txBox="1"/>
          <p:nvPr/>
        </p:nvSpPr>
        <p:spPr>
          <a:xfrm>
            <a:off x="10631864" y="2495002"/>
            <a:ext cx="1292662"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輸入名</a:t>
            </a:r>
          </a:p>
        </p:txBody>
      </p:sp>
      <p:sp>
        <p:nvSpPr>
          <p:cNvPr id="7" name="文字方塊 6">
            <a:extLst>
              <a:ext uri="{FF2B5EF4-FFF2-40B4-BE49-F238E27FC236}">
                <a16:creationId xmlns:a16="http://schemas.microsoft.com/office/drawing/2014/main" id="{6E393CE5-E9ED-4A41-ACA7-7D645F02FBC4}"/>
              </a:ext>
            </a:extLst>
          </p:cNvPr>
          <p:cNvSpPr txBox="1"/>
          <p:nvPr/>
        </p:nvSpPr>
        <p:spPr>
          <a:xfrm>
            <a:off x="7513637" y="3542734"/>
            <a:ext cx="2523768" cy="627864"/>
          </a:xfrm>
          <a:prstGeom prst="rect">
            <a:avLst/>
          </a:prstGeom>
          <a:noFill/>
        </p:spPr>
        <p:txBody>
          <a:bodyPr wrap="none" lIns="182880" tIns="146304" rIns="182880" bIns="146304" rtlCol="0">
            <a:spAutoFit/>
          </a:bodyPr>
          <a:lstStyle/>
          <a:p>
            <a:pPr>
              <a:lnSpc>
                <a:spcPct val="90000"/>
              </a:lnSpc>
              <a:spcAft>
                <a:spcPts val="600"/>
              </a:spcAft>
            </a:pPr>
            <a:r>
              <a:rPr lang="zh-TW" altLang="en-US" sz="2400" dirty="0">
                <a:gradFill>
                  <a:gsLst>
                    <a:gs pos="2917">
                      <a:schemeClr val="tx1"/>
                    </a:gs>
                    <a:gs pos="30000">
                      <a:schemeClr val="tx1"/>
                    </a:gs>
                  </a:gsLst>
                  <a:lin ang="5400000" scaled="0"/>
                </a:gradFill>
              </a:rPr>
              <a:t>輸出輸入的訊息</a:t>
            </a:r>
          </a:p>
        </p:txBody>
      </p:sp>
    </p:spTree>
    <p:extLst>
      <p:ext uri="{BB962C8B-B14F-4D97-AF65-F5344CB8AC3E}">
        <p14:creationId xmlns:p14="http://schemas.microsoft.com/office/powerpoint/2010/main" val="8444309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1.xml><?xml version="1.0" encoding="utf-8"?>
<Control xmlns="http://schemas.microsoft.com/VisualStudio/2011/storyboarding/control">
  <Id Name="a2191c86-fc50-4add-948c-129f6b5a88d8" Revision="1" Stencil="7276b9ef-3953-4dce-a89b-ed85f20b8b93" StencilVersion="1.0"/>
</Control>
</file>

<file path=customXml/item1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4.xml><?xml version="1.0" encoding="utf-8"?>
<?mso-contentType ?>
<FormTemplates xmlns="http://schemas.microsoft.com/sharepoint/v3/contenttype/forms">
  <Display>DocumentLibraryForm</Display>
  <Edit>DocumentLibraryForm</Edit>
  <New>DocumentLibraryForm</New>
</FormTemplates>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Control xmlns="http://schemas.microsoft.com/VisualStudio/2011/storyboarding/control">
  <Id Name="d69996e1-3d61-4686-9b63-f1b855c596ab"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369f9055-6b6c-48b9-9320-5df2d46c430a"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Control xmlns="http://schemas.microsoft.com/VisualStudio/2011/storyboarding/control">
  <Id Name="a53d73d2-368b-429e-b817-1324eec1382c" Revision="1" Stencil="7276b9ef-3953-4dce-a89b-ed85f20b8b93" StencilVersion="1.0"/>
</Control>
</file>

<file path=customXml/item34.xml><?xml version="1.0" encoding="utf-8"?>
<Control xmlns="http://schemas.microsoft.com/VisualStudio/2011/storyboarding/control">
  <Id Name="a53d73d2-368b-429e-b817-1324eec1382c" Revision="1" Stencil="7276b9ef-3953-4dce-a89b-ed85f20b8b93" StencilVersion="1.0"/>
</Control>
</file>

<file path=customXml/item3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6.xml><?xml version="1.0" encoding="utf-8"?>
<Control xmlns="http://schemas.microsoft.com/VisualStudio/2011/storyboarding/control">
  <Id Name="369f9055-6b6c-48b9-9320-5df2d46c430a" Revision="1" Stencil="7276b9ef-3953-4dce-a89b-ed85f20b8b93" StencilVersion="1.0"/>
</Control>
</file>

<file path=customXml/item37.xml><?xml version="1.0" encoding="utf-8"?>
<Control xmlns="http://schemas.microsoft.com/VisualStudio/2011/storyboarding/control">
  <Id Name="a2191c86-fc50-4add-948c-129f6b5a88d8" Revision="1" Stencil="7276b9ef-3953-4dce-a89b-ed85f20b8b93" StencilVersion="1.0"/>
</Control>
</file>

<file path=customXml/item38.xml><?xml version="1.0" encoding="utf-8"?>
<?mso-contentType ?>
<FormTemplates xmlns="http://schemas.microsoft.com/sharepoint/v3/contenttype/forms">
  <Display>DocumentLibraryForm</Display>
  <Edit>DocumentLibraryForm</Edit>
  <New>DocumentLibraryForm</New>
</FormTemplates>
</file>

<file path=customXml/item39.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40.xml><?xml version="1.0" encoding="utf-8"?>
<Control xmlns="http://schemas.microsoft.com/VisualStudio/2011/storyboarding/control">
  <Id Name="d69996e1-3d61-4686-9b63-f1b855c596ab" Revision="1" Stencil="7276b9ef-3953-4dce-a89b-ed85f20b8b93" StencilVersion="1.0"/>
</Control>
</file>

<file path=customXml/item4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2.xml><?xml version="1.0" encoding="utf-8"?>
<Control xmlns="http://schemas.microsoft.com/VisualStudio/2011/storyboarding/control">
  <Id Name="d69996e1-3d61-4686-9b63-f1b855c596ab" Revision="1" Stencil="7276b9ef-3953-4dce-a89b-ed85f20b8b93" StencilVersion="1.0"/>
</Control>
</file>

<file path=customXml/item43.xml><?xml version="1.0" encoding="utf-8"?>
<Control xmlns="http://schemas.microsoft.com/VisualStudio/2011/storyboarding/control">
  <Id Name="a2191c86-fc50-4add-948c-129f6b5a88d8" Revision="1" Stencil="7276b9ef-3953-4dce-a89b-ed85f20b8b93" StencilVersion="1.0"/>
</Control>
</file>

<file path=customXml/item4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5.xml><?xml version="1.0" encoding="utf-8"?>
<Control xmlns="http://schemas.microsoft.com/VisualStudio/2011/storyboarding/control">
  <Id Name="a53d73d2-368b-429e-b817-1324eec1382c" Revision="1" Stencil="7276b9ef-3953-4dce-a89b-ed85f20b8b93" StencilVersion="1.0"/>
</Control>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Control xmlns="http://schemas.microsoft.com/VisualStudio/2011/storyboarding/control">
  <Id Name="369f9055-6b6c-48b9-9320-5df2d46c430a" Revision="1" Stencil="7276b9ef-3953-4dce-a89b-ed85f20b8b93" StencilVersion="1.0"/>
</Control>
</file>

<file path=customXml/itemProps1.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0.xml><?xml version="1.0" encoding="utf-8"?>
<ds:datastoreItem xmlns:ds="http://schemas.openxmlformats.org/officeDocument/2006/customXml" ds:itemID="{9B867D90-26E8-4653-836E-AAA14774DA6A}">
  <ds:schemaRefs>
    <ds:schemaRef ds:uri="http://schemas.microsoft.com/office/2006/metadata/properties"/>
    <ds:schemaRef ds:uri="http://schemas.microsoft.com/office/infopath/2007/PartnerControls"/>
    <ds:schemaRef ds:uri="83cd2334-221a-48c3-9034-bfd1542dfe28"/>
  </ds:schemaRefs>
</ds:datastoreItem>
</file>

<file path=customXml/itemProps11.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2.xml><?xml version="1.0" encoding="utf-8"?>
<ds:datastoreItem xmlns:ds="http://schemas.openxmlformats.org/officeDocument/2006/customXml" ds:itemID="{ED3B47FC-4A86-4462-9CF5-F495504794E8}">
  <ds:schemaRefs>
    <ds:schemaRef ds:uri="http://schemas.microsoft.com/office/2006/metadata/properties"/>
    <ds:schemaRef ds:uri="http://schemas.microsoft.com/office/infopath/2007/PartnerControls"/>
    <ds:schemaRef ds:uri="83cd2334-221a-48c3-9034-bfd1542dfe28"/>
  </ds:schemaRefs>
</ds:datastoreItem>
</file>

<file path=customXml/itemProps13.xml><?xml version="1.0" encoding="utf-8"?>
<ds:datastoreItem xmlns:ds="http://schemas.openxmlformats.org/officeDocument/2006/customXml" ds:itemID="{1C76383C-FD09-474B-94B3-126FB1A7D094}">
  <ds:schemaRefs>
    <ds:schemaRef ds:uri="http://schemas.microsoft.com/office/2006/metadata/properties"/>
    <ds:schemaRef ds:uri="http://schemas.microsoft.com/office/infopath/2007/PartnerControls"/>
    <ds:schemaRef ds:uri="83cd2334-221a-48c3-9034-bfd1542dfe28"/>
  </ds:schemaRefs>
</ds:datastoreItem>
</file>

<file path=customXml/itemProps14.xml><?xml version="1.0" encoding="utf-8"?>
<ds:datastoreItem xmlns:ds="http://schemas.openxmlformats.org/officeDocument/2006/customXml" ds:itemID="{8E7D1C6F-2F1C-4FF7-8E81-B00199180E81}">
  <ds:schemaRefs>
    <ds:schemaRef ds:uri="http://schemas.microsoft.com/sharepoint/v3/contenttype/forms"/>
  </ds:schemaRefs>
</ds:datastoreItem>
</file>

<file path=customXml/itemProps15.xml><?xml version="1.0" encoding="utf-8"?>
<ds:datastoreItem xmlns:ds="http://schemas.openxmlformats.org/officeDocument/2006/customXml" ds:itemID="{470353D1-3545-4BE2-A17C-548BF46AD9BC}">
  <ds:schemaRefs>
    <ds:schemaRef ds:uri="http://schemas.microsoft.com/sharepoint/v3/contenttype/forms"/>
  </ds:schemaRefs>
</ds:datastoreItem>
</file>

<file path=customXml/itemProps16.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7.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8.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9.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xml><?xml version="1.0" encoding="utf-8"?>
<ds:datastoreItem xmlns:ds="http://schemas.openxmlformats.org/officeDocument/2006/customXml" ds:itemID="{B18102BA-C10B-41D1-8610-3D321D638DD2}">
  <ds:schemaRefs>
    <ds:schemaRef ds:uri="http://purl.org/dc/elements/1.1/"/>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 ds:uri="83cd2334-221a-48c3-9034-bfd1542dfe28"/>
    <ds:schemaRef ds:uri="http://schemas.microsoft.com/office/2006/metadata/properties"/>
    <ds:schemaRef ds:uri="http://purl.org/dc/dcmitype/"/>
    <ds:schemaRef ds:uri="http://purl.org/dc/terms/"/>
  </ds:schemaRefs>
</ds:datastoreItem>
</file>

<file path=customXml/itemProps20.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1.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3.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4.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5.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6.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7.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8.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9.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30.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1.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2.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3.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4.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5.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36.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7.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8.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9.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4.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40.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41.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42.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43.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44.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45.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5.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6.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7.xml><?xml version="1.0" encoding="utf-8"?>
<ds:datastoreItem xmlns:ds="http://schemas.openxmlformats.org/officeDocument/2006/customXml" ds:itemID="{689260D6-B6B3-49EB-B7BA-F472BA6A8BA1}">
  <ds:schemaRefs>
    <ds:schemaRef ds:uri="http://schemas.microsoft.com/sharepoint/v3/contenttype/forms"/>
  </ds:schemaRefs>
</ds:datastoreItem>
</file>

<file path=customXml/itemProps8.xml><?xml version="1.0" encoding="utf-8"?>
<ds:datastoreItem xmlns:ds="http://schemas.openxmlformats.org/officeDocument/2006/customXml" ds:itemID="{BBBD849F-7879-4748-B9BA-455CDDECCA4D}">
  <ds:schemaRefs>
    <ds:schemaRef ds:uri="http://schemas.microsoft.com/sharepoint/v3/contenttype/forms"/>
  </ds:schemaRefs>
</ds:datastoreItem>
</file>

<file path=customXml/itemProps9.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2232</TotalTime>
  <Words>395</Words>
  <Application>Microsoft Office PowerPoint</Application>
  <PresentationFormat>自訂</PresentationFormat>
  <Paragraphs>62</Paragraphs>
  <Slides>6</Slides>
  <Notes>4</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6</vt:i4>
      </vt:variant>
    </vt:vector>
  </HeadingPairs>
  <TitlesOfParts>
    <vt:vector size="12" baseType="lpstr">
      <vt:lpstr>Arial</vt:lpstr>
      <vt:lpstr>Consolas</vt:lpstr>
      <vt:lpstr>Segoe UI</vt:lpstr>
      <vt:lpstr>Segoe UI Light</vt:lpstr>
      <vt:lpstr>Wingdings</vt:lpstr>
      <vt:lpstr>WHITE TEMPLATE</vt:lpstr>
      <vt:lpstr>Working with strings</vt:lpstr>
      <vt:lpstr>Strings can be stored in variables</vt:lpstr>
      <vt:lpstr>You can combine strings with +</vt:lpstr>
      <vt:lpstr>You can use functions to modify strings</vt:lpstr>
      <vt:lpstr>The functions help us format strings we save  to files and databases, or display to users </vt:lpstr>
      <vt:lpstr>PowerPoint 簡報</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ssindychen2@gmail.com</cp:lastModifiedBy>
  <cp:revision>207</cp:revision>
  <dcterms:created xsi:type="dcterms:W3CDTF">2015-06-04T21:40:17Z</dcterms:created>
  <dcterms:modified xsi:type="dcterms:W3CDTF">2019-10-22T06:37:07Z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