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74" r:id="rId7"/>
    <p:sldId id="275" r:id="rId8"/>
    <p:sldId id="270" r:id="rId9"/>
    <p:sldId id="271" r:id="rId10"/>
    <p:sldId id="273" r:id="rId11"/>
    <p:sldId id="263" r:id="rId12"/>
    <p:sldId id="276" r:id="rId13"/>
    <p:sldId id="264" r:id="rId14"/>
    <p:sldId id="265" r:id="rId15"/>
    <p:sldId id="266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est_model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\Python\thesis_package\airfoils_aerodynamic_coefficien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thesis_package\airfoils_aerodynamic_coeffici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Python\airfoil_data_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Percentage</a:t>
            </a:r>
            <a:r>
              <a:rPr lang="it-IT" baseline="0"/>
              <a:t> Error on Lift Coefficients per AOA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NACA2414</c:v>
          </c:tx>
          <c:spPr>
            <a:solidFill>
              <a:srgbClr val="F97B7E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Foglio1!$E$4:$E$21</c:f>
              <c:numCache>
                <c:formatCode>0.0000</c:formatCode>
                <c:ptCount val="18"/>
                <c:pt idx="0">
                  <c:v>8.4585754576499621</c:v>
                </c:pt>
                <c:pt idx="1">
                  <c:v>5.5915777506900097</c:v>
                </c:pt>
                <c:pt idx="2">
                  <c:v>14.25943732042399</c:v>
                </c:pt>
                <c:pt idx="3">
                  <c:v>1.263739131764551</c:v>
                </c:pt>
                <c:pt idx="4">
                  <c:v>0.29052421442895088</c:v>
                </c:pt>
                <c:pt idx="5">
                  <c:v>1.9273944533678058</c:v>
                </c:pt>
                <c:pt idx="6">
                  <c:v>1.6672013368965262</c:v>
                </c:pt>
                <c:pt idx="7">
                  <c:v>1.0700026875743927</c:v>
                </c:pt>
                <c:pt idx="8">
                  <c:v>4.7906162193472164E-2</c:v>
                </c:pt>
                <c:pt idx="9">
                  <c:v>0.12384517850784878</c:v>
                </c:pt>
                <c:pt idx="10">
                  <c:v>0.34016636577793535</c:v>
                </c:pt>
                <c:pt idx="11">
                  <c:v>8.4012443616116612E-3</c:v>
                </c:pt>
                <c:pt idx="12">
                  <c:v>0.14144202383125787</c:v>
                </c:pt>
                <c:pt idx="13">
                  <c:v>0.11530423132592926</c:v>
                </c:pt>
                <c:pt idx="14">
                  <c:v>0.63272365728232849</c:v>
                </c:pt>
                <c:pt idx="15">
                  <c:v>0.71252418735645062</c:v>
                </c:pt>
                <c:pt idx="16">
                  <c:v>0.49940820243065243</c:v>
                </c:pt>
                <c:pt idx="17">
                  <c:v>0.62416274301294938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C-4FE0-859C-2AEAFD5425E2}"/>
            </c:ext>
          </c:extLst>
        </c:ser>
        <c:ser>
          <c:idx val="0"/>
          <c:order val="1"/>
          <c:tx>
            <c:v>NACA0012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Foglio1!$E$22:$E$40</c:f>
              <c:numCache>
                <c:formatCode>0.0000</c:formatCode>
                <c:ptCount val="19"/>
                <c:pt idx="0">
                  <c:v>10.234704313762157</c:v>
                </c:pt>
                <c:pt idx="1">
                  <c:v>8.4586085304207614</c:v>
                </c:pt>
                <c:pt idx="2">
                  <c:v>8.5144197664279062</c:v>
                </c:pt>
                <c:pt idx="3">
                  <c:v>15.431382573294472</c:v>
                </c:pt>
                <c:pt idx="4">
                  <c:v>6266.275931498215</c:v>
                </c:pt>
                <c:pt idx="5">
                  <c:v>6.3489510854893192</c:v>
                </c:pt>
                <c:pt idx="6">
                  <c:v>0.98661344054798006</c:v>
                </c:pt>
                <c:pt idx="7">
                  <c:v>1.3889661038506125</c:v>
                </c:pt>
                <c:pt idx="8">
                  <c:v>0.40534152810120277</c:v>
                </c:pt>
                <c:pt idx="9">
                  <c:v>0.64060065394473786</c:v>
                </c:pt>
                <c:pt idx="10">
                  <c:v>0.65048164920422447</c:v>
                </c:pt>
                <c:pt idx="11">
                  <c:v>0.73057525642097754</c:v>
                </c:pt>
                <c:pt idx="12">
                  <c:v>0.81417663349088021</c:v>
                </c:pt>
                <c:pt idx="13">
                  <c:v>0.80095077376932056</c:v>
                </c:pt>
                <c:pt idx="14">
                  <c:v>0.7609924825046912</c:v>
                </c:pt>
                <c:pt idx="15">
                  <c:v>0.37436570221611343</c:v>
                </c:pt>
                <c:pt idx="16">
                  <c:v>0.11248182248885948</c:v>
                </c:pt>
                <c:pt idx="17">
                  <c:v>0.38495915646782142</c:v>
                </c:pt>
                <c:pt idx="18">
                  <c:v>0.42563726322222623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DC-4FE0-859C-2AEAFD5425E2}"/>
            </c:ext>
          </c:extLst>
        </c:ser>
        <c:ser>
          <c:idx val="1"/>
          <c:order val="2"/>
          <c:tx>
            <c:v>NACA2412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(Foglio1!$L$1:$L$6,Foglio1!$E$2)</c:f>
              <c:numCache>
                <c:formatCode>General</c:formatCode>
                <c:ptCount val="7"/>
                <c:pt idx="6" formatCode="0.0000">
                  <c:v>2.9345838495064682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DC-4FE0-859C-2AEAFD5425E2}"/>
            </c:ext>
          </c:extLst>
        </c:ser>
        <c:ser>
          <c:idx val="3"/>
          <c:order val="3"/>
          <c:tx>
            <c:v>NACA4415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(Foglio1!$L$1:$L$11,Foglio1!$E$3)</c:f>
              <c:numCache>
                <c:formatCode>General</c:formatCode>
                <c:ptCount val="12"/>
                <c:pt idx="11" formatCode="0.0000">
                  <c:v>3.9676894032394348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DC-4FE0-859C-2AEAFD542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687584"/>
        <c:axId val="284170432"/>
      </c:bar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 val="autoZero"/>
        <c:auto val="1"/>
        <c:lblAlgn val="ctr"/>
        <c:lblOffset val="100"/>
        <c:noMultiLvlLbl val="0"/>
      </c:catAx>
      <c:valAx>
        <c:axId val="28417043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200" baseline="0"/>
              <a:t>Predicted vs. Expected Lift Coefficients per AOA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Predicted NACA2414</c:v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Foglio1!$C$4:$C$21</c:f>
              <c:numCache>
                <c:formatCode>General</c:formatCode>
                <c:ptCount val="18"/>
                <c:pt idx="0">
                  <c:v>-0.20283142000000001</c:v>
                </c:pt>
                <c:pt idx="1">
                  <c:v>-0.10902601000000001</c:v>
                </c:pt>
                <c:pt idx="2">
                  <c:v>-7.1815400000000001E-3</c:v>
                </c:pt>
                <c:pt idx="3">
                  <c:v>9.8202319999999996E-2</c:v>
                </c:pt>
                <c:pt idx="4">
                  <c:v>0.20670167</c:v>
                </c:pt>
                <c:pt idx="5">
                  <c:v>0.32083445999999999</c:v>
                </c:pt>
                <c:pt idx="6">
                  <c:v>0.4142438</c:v>
                </c:pt>
                <c:pt idx="7">
                  <c:v>0.52067759999999996</c:v>
                </c:pt>
                <c:pt idx="8">
                  <c:v>0.62863444999999996</c:v>
                </c:pt>
                <c:pt idx="9">
                  <c:v>0.72968239999999995</c:v>
                </c:pt>
                <c:pt idx="10">
                  <c:v>0.82816135999999996</c:v>
                </c:pt>
                <c:pt idx="11">
                  <c:v>0.91788809999999998</c:v>
                </c:pt>
                <c:pt idx="12">
                  <c:v>1.0069071000000001</c:v>
                </c:pt>
                <c:pt idx="13">
                  <c:v>1.0888286</c:v>
                </c:pt>
                <c:pt idx="14">
                  <c:v>1.1708255000000001</c:v>
                </c:pt>
                <c:pt idx="15">
                  <c:v>1.2410558</c:v>
                </c:pt>
                <c:pt idx="16">
                  <c:v>1.2996357999999999</c:v>
                </c:pt>
                <c:pt idx="17">
                  <c:v>1.3533944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7E-4040-8719-5893A05CE4F2}"/>
            </c:ext>
          </c:extLst>
        </c:ser>
        <c:ser>
          <c:idx val="0"/>
          <c:order val="1"/>
          <c:tx>
            <c:v>Expected NACA2414</c:v>
          </c:tx>
          <c:spPr>
            <a:ln w="2222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Foglio1!$D$4:$D$21</c:f>
              <c:numCache>
                <c:formatCode>General</c:formatCode>
                <c:ptCount val="18"/>
                <c:pt idx="0">
                  <c:v>-0.22157337075977401</c:v>
                </c:pt>
                <c:pt idx="1">
                  <c:v>-0.115483351381605</c:v>
                </c:pt>
                <c:pt idx="2">
                  <c:v>-8.3758955802965499E-3</c:v>
                </c:pt>
                <c:pt idx="3">
                  <c:v>9.9459225148349498E-2</c:v>
                </c:pt>
                <c:pt idx="4">
                  <c:v>0.207303938137755</c:v>
                </c:pt>
                <c:pt idx="5">
                  <c:v>0.31476764585283601</c:v>
                </c:pt>
                <c:pt idx="6">
                  <c:v>0.42126717192219298</c:v>
                </c:pt>
                <c:pt idx="7">
                  <c:v>0.52630912174764899</c:v>
                </c:pt>
                <c:pt idx="8">
                  <c:v>0.62893574897999904</c:v>
                </c:pt>
                <c:pt idx="9">
                  <c:v>0.72877984130460705</c:v>
                </c:pt>
                <c:pt idx="10">
                  <c:v>0.82535378402806103</c:v>
                </c:pt>
                <c:pt idx="11">
                  <c:v>0.91781099245574604</c:v>
                </c:pt>
                <c:pt idx="12">
                  <c:v>1.0054849217773201</c:v>
                </c:pt>
                <c:pt idx="13">
                  <c:v>1.08757458048987</c:v>
                </c:pt>
                <c:pt idx="14">
                  <c:v>1.16346398810331</c:v>
                </c:pt>
                <c:pt idx="15">
                  <c:v>1.23227553873166</c:v>
                </c:pt>
                <c:pt idx="16">
                  <c:v>1.2931775651675601</c:v>
                </c:pt>
                <c:pt idx="17">
                  <c:v>1.34499941475933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7E-4040-8719-5893A05CE4F2}"/>
            </c:ext>
          </c:extLst>
        </c:ser>
        <c:ser>
          <c:idx val="1"/>
          <c:order val="2"/>
          <c:tx>
            <c:v>Predicted NACA0012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Foglio1!$C$22:$C$40</c:f>
              <c:numCache>
                <c:formatCode>General</c:formatCode>
                <c:ptCount val="19"/>
                <c:pt idx="0">
                  <c:v>-0.38509262</c:v>
                </c:pt>
                <c:pt idx="1">
                  <c:v>-0.29603747000000002</c:v>
                </c:pt>
                <c:pt idx="2">
                  <c:v>-0.19776002000000001</c:v>
                </c:pt>
                <c:pt idx="3">
                  <c:v>-9.1377910000000007E-2</c:v>
                </c:pt>
                <c:pt idx="4">
                  <c:v>1.093449E-2</c:v>
                </c:pt>
                <c:pt idx="5">
                  <c:v>0.11486886</c:v>
                </c:pt>
                <c:pt idx="6">
                  <c:v>0.21761087000000001</c:v>
                </c:pt>
                <c:pt idx="7">
                  <c:v>0.32654250000000001</c:v>
                </c:pt>
                <c:pt idx="8">
                  <c:v>0.42539104999999999</c:v>
                </c:pt>
                <c:pt idx="9">
                  <c:v>0.53343384999999999</c:v>
                </c:pt>
                <c:pt idx="10">
                  <c:v>0.62608200000000003</c:v>
                </c:pt>
                <c:pt idx="11">
                  <c:v>0.72161710000000001</c:v>
                </c:pt>
                <c:pt idx="12">
                  <c:v>0.81280326999999997</c:v>
                </c:pt>
                <c:pt idx="13">
                  <c:v>0.90005829999999998</c:v>
                </c:pt>
                <c:pt idx="14">
                  <c:v>0.98237646000000001</c:v>
                </c:pt>
                <c:pt idx="15">
                  <c:v>1.062368</c:v>
                </c:pt>
                <c:pt idx="16">
                  <c:v>1.1371045</c:v>
                </c:pt>
                <c:pt idx="17">
                  <c:v>1.1926985999999999</c:v>
                </c:pt>
                <c:pt idx="18">
                  <c:v>1.2441907999999999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7E-4040-8719-5893A05CE4F2}"/>
            </c:ext>
          </c:extLst>
        </c:ser>
        <c:ser>
          <c:idx val="3"/>
          <c:order val="3"/>
          <c:tx>
            <c:v>Expected NACA0012</c:v>
          </c:tx>
          <c:spPr>
            <a:ln w="22225" cap="rnd">
              <a:solidFill>
                <a:schemeClr val="accent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Foglio1!$D$22:$D$40</c:f>
              <c:numCache>
                <c:formatCode>General</c:formatCode>
                <c:ptCount val="19"/>
                <c:pt idx="0">
                  <c:v>-0.42899944466961698</c:v>
                </c:pt>
                <c:pt idx="1">
                  <c:v>-0.32339192713536402</c:v>
                </c:pt>
                <c:pt idx="2">
                  <c:v>-0.21616523554323899</c:v>
                </c:pt>
                <c:pt idx="3">
                  <c:v>-0.10805179602137401</c:v>
                </c:pt>
                <c:pt idx="4">
                  <c:v>1.7175645727040799E-4</c:v>
                </c:pt>
                <c:pt idx="5">
                  <c:v>0.108011276865027</c:v>
                </c:pt>
                <c:pt idx="6">
                  <c:v>0.21548486733651101</c:v>
                </c:pt>
                <c:pt idx="7">
                  <c:v>0.32206906978963501</c:v>
                </c:pt>
                <c:pt idx="8">
                  <c:v>0.42712235427769102</c:v>
                </c:pt>
                <c:pt idx="9">
                  <c:v>0.53003842041267801</c:v>
                </c:pt>
                <c:pt idx="10">
                  <c:v>0.63018121314826203</c:v>
                </c:pt>
                <c:pt idx="11">
                  <c:v>0.72692785504096102</c:v>
                </c:pt>
                <c:pt idx="12">
                  <c:v>0.81947524596992904</c:v>
                </c:pt>
                <c:pt idx="13">
                  <c:v>0.90732553086002998</c:v>
                </c:pt>
                <c:pt idx="14">
                  <c:v>0.989909597621492</c:v>
                </c:pt>
                <c:pt idx="15">
                  <c:v>1.0663600864256999</c:v>
                </c:pt>
                <c:pt idx="16">
                  <c:v>1.1358269012012101</c:v>
                </c:pt>
                <c:pt idx="17">
                  <c:v>1.1973077457985499</c:v>
                </c:pt>
                <c:pt idx="18">
                  <c:v>1.24950917666326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7E-4040-8719-5893A05CE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687584"/>
        <c:axId val="284170432"/>
      </c:line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At val="-0.5"/>
        <c:auto val="1"/>
        <c:lblAlgn val="ctr"/>
        <c:lblOffset val="100"/>
        <c:noMultiLvlLbl val="0"/>
      </c:catAx>
      <c:valAx>
        <c:axId val="284170432"/>
        <c:scaling>
          <c:orientation val="minMax"/>
          <c:max val="1.5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Absolute Error on Lift Coefficients per AOA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NACA2414</c:v>
          </c:tx>
          <c:spPr>
            <a:solidFill>
              <a:srgbClr val="F97B7E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Foglio1!$F$4:$F$21</c:f>
              <c:numCache>
                <c:formatCode>0.000000</c:formatCode>
                <c:ptCount val="18"/>
                <c:pt idx="0">
                  <c:v>1.8741950759774001E-2</c:v>
                </c:pt>
                <c:pt idx="1">
                  <c:v>6.4573413816049891E-3</c:v>
                </c:pt>
                <c:pt idx="2">
                  <c:v>1.1943555802965498E-3</c:v>
                </c:pt>
                <c:pt idx="3">
                  <c:v>1.256905148349502E-3</c:v>
                </c:pt>
                <c:pt idx="4">
                  <c:v>6.02268137754991E-4</c:v>
                </c:pt>
                <c:pt idx="5">
                  <c:v>6.0668141471639792E-3</c:v>
                </c:pt>
                <c:pt idx="6">
                  <c:v>7.0233719221929891E-3</c:v>
                </c:pt>
                <c:pt idx="7">
                  <c:v>5.6315217476490265E-3</c:v>
                </c:pt>
                <c:pt idx="8">
                  <c:v>3.0129897999908728E-4</c:v>
                </c:pt>
                <c:pt idx="9">
                  <c:v>9.0255869539290767E-4</c:v>
                </c:pt>
                <c:pt idx="10">
                  <c:v>2.8075759719389248E-3</c:v>
                </c:pt>
                <c:pt idx="11">
                  <c:v>7.7107544253940397E-5</c:v>
                </c:pt>
                <c:pt idx="12">
                  <c:v>1.4221782226799817E-3</c:v>
                </c:pt>
                <c:pt idx="13">
                  <c:v>1.2540195101300444E-3</c:v>
                </c:pt>
                <c:pt idx="14">
                  <c:v>7.3615118966900983E-3</c:v>
                </c:pt>
                <c:pt idx="15">
                  <c:v>8.7802612683400838E-3</c:v>
                </c:pt>
                <c:pt idx="16">
                  <c:v>6.4582348324397909E-3</c:v>
                </c:pt>
                <c:pt idx="17">
                  <c:v>8.3949852406699499E-3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6-401F-949D-2275199D12C0}"/>
            </c:ext>
          </c:extLst>
        </c:ser>
        <c:ser>
          <c:idx val="0"/>
          <c:order val="1"/>
          <c:tx>
            <c:v>NACA0012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Foglio1!$F$22:$F$40</c:f>
              <c:numCache>
                <c:formatCode>0.000000</c:formatCode>
                <c:ptCount val="19"/>
                <c:pt idx="0">
                  <c:v>4.3906824669616984E-2</c:v>
                </c:pt>
                <c:pt idx="1">
                  <c:v>2.7354457135363996E-2</c:v>
                </c:pt>
                <c:pt idx="2">
                  <c:v>1.8405215543238984E-2</c:v>
                </c:pt>
                <c:pt idx="3">
                  <c:v>1.6673886021373999E-2</c:v>
                </c:pt>
                <c:pt idx="4">
                  <c:v>1.0762733542729592E-2</c:v>
                </c:pt>
                <c:pt idx="5">
                  <c:v>6.8575831349730054E-3</c:v>
                </c:pt>
                <c:pt idx="6">
                  <c:v>2.1260026634890017E-3</c:v>
                </c:pt>
                <c:pt idx="7">
                  <c:v>4.4734302103650037E-3</c:v>
                </c:pt>
                <c:pt idx="8">
                  <c:v>1.7313042776910259E-3</c:v>
                </c:pt>
                <c:pt idx="9">
                  <c:v>3.3954295873219742E-3</c:v>
                </c:pt>
                <c:pt idx="10">
                  <c:v>4.0992131482620042E-3</c:v>
                </c:pt>
                <c:pt idx="11">
                  <c:v>5.3107550409610127E-3</c:v>
                </c:pt>
                <c:pt idx="12">
                  <c:v>6.6719759699290782E-3</c:v>
                </c:pt>
                <c:pt idx="13">
                  <c:v>7.2672308600300051E-3</c:v>
                </c:pt>
                <c:pt idx="14">
                  <c:v>7.5331376214919921E-3</c:v>
                </c:pt>
                <c:pt idx="15">
                  <c:v>3.9920864256999256E-3</c:v>
                </c:pt>
                <c:pt idx="16">
                  <c:v>1.2775987987898585E-3</c:v>
                </c:pt>
                <c:pt idx="17">
                  <c:v>4.6091457985499851E-3</c:v>
                </c:pt>
                <c:pt idx="18">
                  <c:v>5.3183766632600715E-3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6-401F-949D-2275199D12C0}"/>
            </c:ext>
          </c:extLst>
        </c:ser>
        <c:ser>
          <c:idx val="1"/>
          <c:order val="2"/>
          <c:tx>
            <c:v>NACA2412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(Foglio1!$L$1:$L$6,Foglio1!$F$2)</c:f>
              <c:numCache>
                <c:formatCode>General</c:formatCode>
                <c:ptCount val="7"/>
                <c:pt idx="6" formatCode="0.000000">
                  <c:v>1.2523854668828993E-2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6-401F-949D-2275199D12C0}"/>
            </c:ext>
          </c:extLst>
        </c:ser>
        <c:ser>
          <c:idx val="3"/>
          <c:order val="3"/>
          <c:tx>
            <c:v>NACA4415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(Foglio1!$G$1:$G$11,Foglio1!$F$3)</c:f>
              <c:numCache>
                <c:formatCode>General</c:formatCode>
                <c:ptCount val="12"/>
                <c:pt idx="11" formatCode="0.000000">
                  <c:v>4.4002161999999956E-2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6-401F-949D-2275199D1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687584"/>
        <c:axId val="284170432"/>
      </c:bar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 val="autoZero"/>
        <c:auto val="1"/>
        <c:lblAlgn val="ctr"/>
        <c:lblOffset val="100"/>
        <c:noMultiLvlLbl val="0"/>
      </c:catAx>
      <c:valAx>
        <c:axId val="2841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200" baseline="0"/>
              <a:t>Predicted vs. Expected Drag Coefficients per AOA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Predicted NACA2414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Foglio1!$H$4:$H$21</c:f>
              <c:numCache>
                <c:formatCode>General</c:formatCode>
                <c:ptCount val="18"/>
                <c:pt idx="0">
                  <c:v>9.5785200000000001E-3</c:v>
                </c:pt>
                <c:pt idx="1">
                  <c:v>9.7638800000000008E-3</c:v>
                </c:pt>
                <c:pt idx="2">
                  <c:v>9.9509200000000003E-3</c:v>
                </c:pt>
                <c:pt idx="3">
                  <c:v>1.013999E-2</c:v>
                </c:pt>
                <c:pt idx="4">
                  <c:v>1.0325519999999999E-2</c:v>
                </c:pt>
                <c:pt idx="5">
                  <c:v>1.056166E-2</c:v>
                </c:pt>
                <c:pt idx="6">
                  <c:v>1.0969410000000001E-2</c:v>
                </c:pt>
                <c:pt idx="7">
                  <c:v>1.1478439999999999E-2</c:v>
                </c:pt>
                <c:pt idx="8">
                  <c:v>1.227078E-2</c:v>
                </c:pt>
                <c:pt idx="9">
                  <c:v>1.30715E-2</c:v>
                </c:pt>
                <c:pt idx="10">
                  <c:v>1.404244E-2</c:v>
                </c:pt>
                <c:pt idx="11">
                  <c:v>1.542061E-2</c:v>
                </c:pt>
                <c:pt idx="12">
                  <c:v>1.6916179999999999E-2</c:v>
                </c:pt>
                <c:pt idx="13">
                  <c:v>1.8754429999999999E-2</c:v>
                </c:pt>
                <c:pt idx="14">
                  <c:v>2.0934649999999999E-2</c:v>
                </c:pt>
                <c:pt idx="15">
                  <c:v>2.3820810000000001E-2</c:v>
                </c:pt>
                <c:pt idx="16">
                  <c:v>2.679117E-2</c:v>
                </c:pt>
                <c:pt idx="17">
                  <c:v>3.0139030000000001E-2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3D-4C0C-BD39-3968E0EBD9FC}"/>
            </c:ext>
          </c:extLst>
        </c:ser>
        <c:ser>
          <c:idx val="0"/>
          <c:order val="1"/>
          <c:tx>
            <c:v>Expected NACA2414</c:v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Foglio1!$I$4:$I$21</c:f>
              <c:numCache>
                <c:formatCode>General</c:formatCode>
                <c:ptCount val="18"/>
                <c:pt idx="0">
                  <c:v>1.07662270319961E-2</c:v>
                </c:pt>
                <c:pt idx="1">
                  <c:v>1.04967601110294E-2</c:v>
                </c:pt>
                <c:pt idx="2">
                  <c:v>1.03602976176769E-2</c:v>
                </c:pt>
                <c:pt idx="3">
                  <c:v>1.0352773133862399E-2</c:v>
                </c:pt>
                <c:pt idx="4">
                  <c:v>1.0472159119897901E-2</c:v>
                </c:pt>
                <c:pt idx="5">
                  <c:v>1.0716640043162201E-2</c:v>
                </c:pt>
                <c:pt idx="6">
                  <c:v>1.10864073640625E-2</c:v>
                </c:pt>
                <c:pt idx="7">
                  <c:v>1.1584222036267199E-2</c:v>
                </c:pt>
                <c:pt idx="8">
                  <c:v>1.22115841182397E-2</c:v>
                </c:pt>
                <c:pt idx="9">
                  <c:v>1.29744176180133E-2</c:v>
                </c:pt>
                <c:pt idx="10">
                  <c:v>1.3879902292889001E-2</c:v>
                </c:pt>
                <c:pt idx="11">
                  <c:v>1.4935680846383199E-2</c:v>
                </c:pt>
                <c:pt idx="12">
                  <c:v>1.6153203171141502E-2</c:v>
                </c:pt>
                <c:pt idx="13">
                  <c:v>1.75481256417864E-2</c:v>
                </c:pt>
                <c:pt idx="14">
                  <c:v>1.91444356747449E-2</c:v>
                </c:pt>
                <c:pt idx="15">
                  <c:v>2.09736837243816E-2</c:v>
                </c:pt>
                <c:pt idx="16">
                  <c:v>2.3086350529814999E-2</c:v>
                </c:pt>
                <c:pt idx="17">
                  <c:v>2.55586484521832E-2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3D-4C0C-BD39-3968E0EBD9FC}"/>
            </c:ext>
          </c:extLst>
        </c:ser>
        <c:ser>
          <c:idx val="1"/>
          <c:order val="2"/>
          <c:tx>
            <c:v>Predicted NACA0012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Foglio1!$H$22:$H$40</c:f>
              <c:numCache>
                <c:formatCode>General</c:formatCode>
                <c:ptCount val="19"/>
                <c:pt idx="0">
                  <c:v>9.3759499999999992E-3</c:v>
                </c:pt>
                <c:pt idx="1">
                  <c:v>9.5613699999999996E-3</c:v>
                </c:pt>
                <c:pt idx="2">
                  <c:v>9.7486900000000008E-3</c:v>
                </c:pt>
                <c:pt idx="3">
                  <c:v>9.9359400000000007E-3</c:v>
                </c:pt>
                <c:pt idx="4">
                  <c:v>1.012324E-2</c:v>
                </c:pt>
                <c:pt idx="5">
                  <c:v>1.0310690000000001E-2</c:v>
                </c:pt>
                <c:pt idx="6">
                  <c:v>1.04999E-2</c:v>
                </c:pt>
                <c:pt idx="7">
                  <c:v>1.0885519999999999E-2</c:v>
                </c:pt>
                <c:pt idx="8">
                  <c:v>1.13393E-2</c:v>
                </c:pt>
                <c:pt idx="9">
                  <c:v>1.211623E-2</c:v>
                </c:pt>
                <c:pt idx="10">
                  <c:v>1.291227E-2</c:v>
                </c:pt>
                <c:pt idx="11">
                  <c:v>1.375738E-2</c:v>
                </c:pt>
                <c:pt idx="12">
                  <c:v>1.512324E-2</c:v>
                </c:pt>
                <c:pt idx="13">
                  <c:v>1.6614810000000001E-2</c:v>
                </c:pt>
                <c:pt idx="14">
                  <c:v>1.83906E-2</c:v>
                </c:pt>
                <c:pt idx="15">
                  <c:v>2.0411060000000002E-2</c:v>
                </c:pt>
                <c:pt idx="16">
                  <c:v>2.3282230000000001E-2</c:v>
                </c:pt>
                <c:pt idx="17">
                  <c:v>2.6217509999999999E-2</c:v>
                </c:pt>
                <c:pt idx="18">
                  <c:v>2.933322E-2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3D-4C0C-BD39-3968E0EBD9FC}"/>
            </c:ext>
          </c:extLst>
        </c:ser>
        <c:ser>
          <c:idx val="3"/>
          <c:order val="3"/>
          <c:tx>
            <c:v>Expected NACA0012</c:v>
          </c:tx>
          <c:spPr>
            <a:ln w="19050" cap="rnd">
              <a:solidFill>
                <a:schemeClr val="accent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6350" cmpd="sng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Foglio1!$I$22:$I$40</c:f>
              <c:numCache>
                <c:formatCode>General</c:formatCode>
                <c:ptCount val="19"/>
                <c:pt idx="0">
                  <c:v>1.08001851005739E-2</c:v>
                </c:pt>
                <c:pt idx="1">
                  <c:v>1.0347092122951301E-2</c:v>
                </c:pt>
                <c:pt idx="2">
                  <c:v>1.0028372079993599E-2</c:v>
                </c:pt>
                <c:pt idx="3">
                  <c:v>9.8391076207510805E-3</c:v>
                </c:pt>
                <c:pt idx="4">
                  <c:v>9.7769131058673409E-3</c:v>
                </c:pt>
                <c:pt idx="5">
                  <c:v>9.8389037930549702E-3</c:v>
                </c:pt>
                <c:pt idx="6">
                  <c:v>1.0026606243010199E-2</c:v>
                </c:pt>
                <c:pt idx="7">
                  <c:v>1.0343062641004701E-2</c:v>
                </c:pt>
                <c:pt idx="8">
                  <c:v>1.07927174010841E-2</c:v>
                </c:pt>
                <c:pt idx="9">
                  <c:v>1.13817458681387E-2</c:v>
                </c:pt>
                <c:pt idx="10">
                  <c:v>1.21179985890625E-2</c:v>
                </c:pt>
                <c:pt idx="11">
                  <c:v>1.30117847636937E-2</c:v>
                </c:pt>
                <c:pt idx="12">
                  <c:v>1.4075247733641501E-2</c:v>
                </c:pt>
                <c:pt idx="13">
                  <c:v>1.53257273805612E-2</c:v>
                </c:pt>
                <c:pt idx="14">
                  <c:v>1.6787303148278001E-2</c:v>
                </c:pt>
                <c:pt idx="15">
                  <c:v>1.8488512236146299E-2</c:v>
                </c:pt>
                <c:pt idx="16">
                  <c:v>2.04708973440688E-2</c:v>
                </c:pt>
                <c:pt idx="17">
                  <c:v>2.2798868727187099E-2</c:v>
                </c:pt>
                <c:pt idx="18">
                  <c:v>2.5568817676339201E-2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3D-4C0C-BD39-3968E0EBD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687584"/>
        <c:axId val="284170432"/>
      </c:line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 val="autoZero"/>
        <c:auto val="1"/>
        <c:lblAlgn val="ctr"/>
        <c:lblOffset val="100"/>
        <c:noMultiLvlLbl val="0"/>
      </c:catAx>
      <c:valAx>
        <c:axId val="284170432"/>
        <c:scaling>
          <c:orientation val="minMax"/>
          <c:max val="3.1000000000000007E-2"/>
          <c:min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midCat"/>
        <c:majorUnit val="2.0000000000000005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Absolute Error on Drag Coefficients per AOA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NACA2414</c:v>
          </c:tx>
          <c:spPr>
            <a:solidFill>
              <a:srgbClr val="F97B7E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Foglio1!$K$4:$K$21</c:f>
              <c:numCache>
                <c:formatCode>0.000000</c:formatCode>
                <c:ptCount val="18"/>
                <c:pt idx="0">
                  <c:v>1.1877070319960999E-3</c:v>
                </c:pt>
                <c:pt idx="1">
                  <c:v>7.3288011102939921E-4</c:v>
                </c:pt>
                <c:pt idx="2">
                  <c:v>4.0937761767689991E-4</c:v>
                </c:pt>
                <c:pt idx="3">
                  <c:v>2.1278313386239971E-4</c:v>
                </c:pt>
                <c:pt idx="4">
                  <c:v>1.4663911989790113E-4</c:v>
                </c:pt>
                <c:pt idx="5">
                  <c:v>1.5498004316220025E-4</c:v>
                </c:pt>
                <c:pt idx="6">
                  <c:v>1.1699736406249953E-4</c:v>
                </c:pt>
                <c:pt idx="7">
                  <c:v>1.0578203626719976E-4</c:v>
                </c:pt>
                <c:pt idx="8">
                  <c:v>5.9195881760299926E-5</c:v>
                </c:pt>
                <c:pt idx="9">
                  <c:v>9.7082381986699287E-5</c:v>
                </c:pt>
                <c:pt idx="10">
                  <c:v>1.6253770711099902E-4</c:v>
                </c:pt>
                <c:pt idx="11">
                  <c:v>4.849291536168001E-4</c:v>
                </c:pt>
                <c:pt idx="12">
                  <c:v>7.6297682885849774E-4</c:v>
                </c:pt>
                <c:pt idx="13">
                  <c:v>1.2063043582135995E-3</c:v>
                </c:pt>
                <c:pt idx="14">
                  <c:v>1.7902143252550989E-3</c:v>
                </c:pt>
                <c:pt idx="15">
                  <c:v>2.8471262756184015E-3</c:v>
                </c:pt>
                <c:pt idx="16">
                  <c:v>3.7048194701850001E-3</c:v>
                </c:pt>
                <c:pt idx="17">
                  <c:v>4.5803815478168003E-3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47CB-A0C3-3D16AD1E0F0B}"/>
            </c:ext>
          </c:extLst>
        </c:ser>
        <c:ser>
          <c:idx val="0"/>
          <c:order val="1"/>
          <c:tx>
            <c:v>NACA0012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Foglio1!$K$22:$K$40</c:f>
              <c:numCache>
                <c:formatCode>0.000000</c:formatCode>
                <c:ptCount val="19"/>
                <c:pt idx="0">
                  <c:v>1.424235100573901E-3</c:v>
                </c:pt>
                <c:pt idx="1">
                  <c:v>7.8572212295130103E-4</c:v>
                </c:pt>
                <c:pt idx="2">
                  <c:v>2.796820799935984E-4</c:v>
                </c:pt>
                <c:pt idx="3">
                  <c:v>9.6832379248920283E-5</c:v>
                </c:pt>
                <c:pt idx="4">
                  <c:v>3.463268941326595E-4</c:v>
                </c:pt>
                <c:pt idx="5">
                  <c:v>4.7178620694503064E-4</c:v>
                </c:pt>
                <c:pt idx="6">
                  <c:v>4.7329375698980033E-4</c:v>
                </c:pt>
                <c:pt idx="7">
                  <c:v>5.4245735899529843E-4</c:v>
                </c:pt>
                <c:pt idx="8">
                  <c:v>5.4658259891589983E-4</c:v>
                </c:pt>
                <c:pt idx="9">
                  <c:v>7.3448413186130018E-4</c:v>
                </c:pt>
                <c:pt idx="10">
                  <c:v>7.9427141093750021E-4</c:v>
                </c:pt>
                <c:pt idx="11">
                  <c:v>7.4559523630629912E-4</c:v>
                </c:pt>
                <c:pt idx="12">
                  <c:v>1.0479922663584988E-3</c:v>
                </c:pt>
                <c:pt idx="13">
                  <c:v>1.289082619438801E-3</c:v>
                </c:pt>
                <c:pt idx="14">
                  <c:v>1.6032968517219991E-3</c:v>
                </c:pt>
                <c:pt idx="15">
                  <c:v>1.9225477638537027E-3</c:v>
                </c:pt>
                <c:pt idx="16">
                  <c:v>2.8113326559312014E-3</c:v>
                </c:pt>
                <c:pt idx="17">
                  <c:v>3.4186412728129008E-3</c:v>
                </c:pt>
                <c:pt idx="18">
                  <c:v>3.7644023236607996E-3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7-47CB-A0C3-3D16AD1E0F0B}"/>
            </c:ext>
          </c:extLst>
        </c:ser>
        <c:ser>
          <c:idx val="1"/>
          <c:order val="2"/>
          <c:tx>
            <c:v>NACA2412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37-47CB-A0C3-3D16AD1E0F0B}"/>
              </c:ext>
            </c:extLst>
          </c:dPt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(Foglio1!$L$1:$L$6,Foglio1!$K$2)</c:f>
              <c:numCache>
                <c:formatCode>General</c:formatCode>
                <c:ptCount val="7"/>
                <c:pt idx="6" formatCode="0.000000">
                  <c:v>3.5270822221150112E-4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7-47CB-A0C3-3D16AD1E0F0B}"/>
            </c:ext>
          </c:extLst>
        </c:ser>
        <c:ser>
          <c:idx val="3"/>
          <c:order val="3"/>
          <c:tx>
            <c:v>NACA4415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(Foglio1!$L$1:$L$11,Foglio1!$K$3)</c:f>
              <c:numCache>
                <c:formatCode>General</c:formatCode>
                <c:ptCount val="12"/>
                <c:pt idx="11" formatCode="0.000000">
                  <c:v>2.8896299999999972E-4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37-47CB-A0C3-3D16AD1E0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687584"/>
        <c:axId val="284170432"/>
      </c:bar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 val="autoZero"/>
        <c:auto val="1"/>
        <c:lblAlgn val="ctr"/>
        <c:lblOffset val="100"/>
        <c:noMultiLvlLbl val="0"/>
      </c:catAx>
      <c:valAx>
        <c:axId val="2841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Percentage</a:t>
            </a:r>
            <a:r>
              <a:rPr lang="it-IT" baseline="0"/>
              <a:t> Error on Drag Coefficients per AOA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NACA2414</c:v>
          </c:tx>
          <c:spPr>
            <a:solidFill>
              <a:srgbClr val="F97B7E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Foglio1!$J$4:$J$21</c:f>
              <c:numCache>
                <c:formatCode>0.0000</c:formatCode>
                <c:ptCount val="18"/>
                <c:pt idx="0">
                  <c:v>11.031785122739461</c:v>
                </c:pt>
                <c:pt idx="1">
                  <c:v>6.9819649422999612</c:v>
                </c:pt>
                <c:pt idx="2">
                  <c:v>3.9514078917811539</c:v>
                </c:pt>
                <c:pt idx="3">
                  <c:v>2.0553249946762318</c:v>
                </c:pt>
                <c:pt idx="4">
                  <c:v>1.4002758955340511</c:v>
                </c:pt>
                <c:pt idx="5">
                  <c:v>1.4461626268868286</c:v>
                </c:pt>
                <c:pt idx="6">
                  <c:v>1.0553226146258714</c:v>
                </c:pt>
                <c:pt idx="7">
                  <c:v>0.91315615270515016</c:v>
                </c:pt>
                <c:pt idx="8">
                  <c:v>0.4847518650089192</c:v>
                </c:pt>
                <c:pt idx="9">
                  <c:v>0.74826003636504623</c:v>
                </c:pt>
                <c:pt idx="10">
                  <c:v>1.1710291879667689</c:v>
                </c:pt>
                <c:pt idx="11">
                  <c:v>3.2467830466143748</c:v>
                </c:pt>
                <c:pt idx="12">
                  <c:v>4.7233779008091332</c:v>
                </c:pt>
                <c:pt idx="13">
                  <c:v>6.8742632850832361</c:v>
                </c:pt>
                <c:pt idx="14">
                  <c:v>9.3510947811155756</c:v>
                </c:pt>
                <c:pt idx="15">
                  <c:v>13.574755455612495</c:v>
                </c:pt>
                <c:pt idx="16">
                  <c:v>16.047661865830158</c:v>
                </c:pt>
                <c:pt idx="17">
                  <c:v>17.921063222048222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0-4A83-9FFB-DF03E580CD4D}"/>
            </c:ext>
          </c:extLst>
        </c:ser>
        <c:ser>
          <c:idx val="0"/>
          <c:order val="1"/>
          <c:tx>
            <c:v>NACA0012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Foglio1!$J$22:$J$40</c:f>
              <c:numCache>
                <c:formatCode>0.0000</c:formatCode>
                <c:ptCount val="19"/>
                <c:pt idx="0">
                  <c:v>13.187136028791025</c:v>
                </c:pt>
                <c:pt idx="1">
                  <c:v>7.5936515652398535</c:v>
                </c:pt>
                <c:pt idx="2">
                  <c:v>2.7889080876003645</c:v>
                </c:pt>
                <c:pt idx="3">
                  <c:v>0.98415814707318405</c:v>
                </c:pt>
                <c:pt idx="4">
                  <c:v>3.5422928523811992</c:v>
                </c:pt>
                <c:pt idx="5">
                  <c:v>4.7951094641056704</c:v>
                </c:pt>
                <c:pt idx="6">
                  <c:v>4.7203784163733902</c:v>
                </c:pt>
                <c:pt idx="7">
                  <c:v>5.2446492670821279</c:v>
                </c:pt>
                <c:pt idx="8">
                  <c:v>5.0643649657777292</c:v>
                </c:pt>
                <c:pt idx="9">
                  <c:v>6.4531763436870087</c:v>
                </c:pt>
                <c:pt idx="10">
                  <c:v>6.5544768395533239</c:v>
                </c:pt>
                <c:pt idx="11">
                  <c:v>5.7301534712340603</c:v>
                </c:pt>
                <c:pt idx="12">
                  <c:v>7.4456399360820757</c:v>
                </c:pt>
                <c:pt idx="13">
                  <c:v>8.4112328728608592</c:v>
                </c:pt>
                <c:pt idx="14">
                  <c:v>9.5506516893183129</c:v>
                </c:pt>
                <c:pt idx="15">
                  <c:v>10.398607196175531</c:v>
                </c:pt>
                <c:pt idx="16">
                  <c:v>13.733314220081084</c:v>
                </c:pt>
                <c:pt idx="17">
                  <c:v>14.994784669891335</c:v>
                </c:pt>
                <c:pt idx="18">
                  <c:v>14.722629615933673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50-4A83-9FFB-DF03E580CD4D}"/>
            </c:ext>
          </c:extLst>
        </c:ser>
        <c:ser>
          <c:idx val="1"/>
          <c:order val="2"/>
          <c:tx>
            <c:v>NACA2412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Foglio1!$B$22:$B$40</c:f>
              <c:numCache>
                <c:formatCode>General</c:formatCode>
                <c:ptCount val="1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</c:numCache>
            </c:numRef>
          </c:cat>
          <c:val>
            <c:numRef>
              <c:f>(Foglio1!$L$2:$L$7,Foglio1!$J$2)</c:f>
              <c:numCache>
                <c:formatCode>General</c:formatCode>
                <c:ptCount val="7"/>
                <c:pt idx="6" formatCode="0.0000">
                  <c:v>3.3222014670263409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50-4A83-9FFB-DF03E580CD4D}"/>
            </c:ext>
          </c:extLst>
        </c:ser>
        <c:ser>
          <c:idx val="3"/>
          <c:order val="3"/>
          <c:tx>
            <c:v>NACA4415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(Foglio1!$L$2:$L$12,Foglio1!$J$3)</c:f>
              <c:numCache>
                <c:formatCode>General</c:formatCode>
                <c:ptCount val="12"/>
                <c:pt idx="11" formatCode="0.0000">
                  <c:v>1.6507405033278091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50-4A83-9FFB-DF03E580C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687584"/>
        <c:axId val="284170432"/>
      </c:barChart>
      <c:catAx>
        <c:axId val="4796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0432"/>
        <c:crosses val="autoZero"/>
        <c:auto val="1"/>
        <c:lblAlgn val="ctr"/>
        <c:lblOffset val="100"/>
        <c:noMultiLvlLbl val="0"/>
      </c:catAx>
      <c:valAx>
        <c:axId val="2841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L/D</a:t>
            </a:r>
            <a:r>
              <a:rPr lang="it-IT" baseline="0"/>
              <a:t> ratio vs. AOA in NACA6409</a:t>
            </a:r>
            <a:endParaRPr lang="it-I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2625162872817669"/>
          <c:w val="0.89653018372703408"/>
          <c:h val="0.75766782646431341"/>
        </c:manualLayout>
      </c:layout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'Lift-to-Drag Graphs'!$A$20:$A$29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'Lift-to-Drag Graphs'!$B$20:$B$29</c:f>
              <c:numCache>
                <c:formatCode>0.00000</c:formatCode>
                <c:ptCount val="10"/>
                <c:pt idx="0">
                  <c:v>41.27525</c:v>
                </c:pt>
                <c:pt idx="1">
                  <c:v>50.283270000000002</c:v>
                </c:pt>
                <c:pt idx="2">
                  <c:v>57.917540000000002</c:v>
                </c:pt>
                <c:pt idx="3">
                  <c:v>64.057130000000001</c:v>
                </c:pt>
                <c:pt idx="4">
                  <c:v>68.704800000000006</c:v>
                </c:pt>
                <c:pt idx="5">
                  <c:v>71.903779999999998</c:v>
                </c:pt>
                <c:pt idx="6">
                  <c:v>73.761949999999999</c:v>
                </c:pt>
                <c:pt idx="7">
                  <c:v>74.417029999999997</c:v>
                </c:pt>
                <c:pt idx="8">
                  <c:v>74.011799999999994</c:v>
                </c:pt>
                <c:pt idx="9">
                  <c:v>72.687049999999999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73-4DDE-A219-4CE62DFB3EC5}"/>
            </c:ext>
          </c:extLst>
        </c:ser>
        <c:ser>
          <c:idx val="1"/>
          <c:order val="1"/>
          <c:tx>
            <c:v>Predicted</c:v>
          </c:tx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'Lift-to-Drag Graphs'!$N$20:$N$29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'Lift-to-Drag Graphs'!$O$20:$O$29</c:f>
              <c:numCache>
                <c:formatCode>General</c:formatCode>
                <c:ptCount val="10"/>
                <c:pt idx="0">
                  <c:v>41.407733999999998</c:v>
                </c:pt>
                <c:pt idx="1">
                  <c:v>51.68027</c:v>
                </c:pt>
                <c:pt idx="2">
                  <c:v>59.451027000000003</c:v>
                </c:pt>
                <c:pt idx="3">
                  <c:v>67.484504999999999</c:v>
                </c:pt>
                <c:pt idx="4">
                  <c:v>72.197463999999997</c:v>
                </c:pt>
                <c:pt idx="5">
                  <c:v>75.642060000000001</c:v>
                </c:pt>
                <c:pt idx="6">
                  <c:v>77.786974999999998</c:v>
                </c:pt>
                <c:pt idx="7">
                  <c:v>77.386120000000005</c:v>
                </c:pt>
                <c:pt idx="8">
                  <c:v>76.046760000000006</c:v>
                </c:pt>
                <c:pt idx="9">
                  <c:v>73.639099999999999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D73-4DDE-A219-4CE62DFB3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738720"/>
        <c:axId val="710737760"/>
      </c:scatterChart>
      <c:valAx>
        <c:axId val="710738720"/>
        <c:scaling>
          <c:orientation val="minMax"/>
          <c:max val="7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37760"/>
        <c:crosses val="autoZero"/>
        <c:crossBetween val="midCat"/>
      </c:valAx>
      <c:valAx>
        <c:axId val="710737760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38720"/>
        <c:crossesAt val="-2"/>
        <c:crossBetween val="midCat"/>
      </c:valAx>
    </c:plotArea>
    <c:legend>
      <c:legendPos val="b"/>
      <c:layout>
        <c:manualLayout>
          <c:xMode val="edge"/>
          <c:yMode val="edge"/>
          <c:x val="0.50006080489938753"/>
          <c:y val="0.71354111986001745"/>
          <c:w val="0.3887672790901137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L/D</a:t>
            </a:r>
            <a:r>
              <a:rPr lang="it-IT" baseline="0"/>
              <a:t> ratio vs. AOA in NACA7409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2625162872817669"/>
          <c:w val="0.89653018372703408"/>
          <c:h val="0.75766782646431341"/>
        </c:manualLayout>
      </c:layout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'Lift-to-Drag Graphs'!$A$3:$A$12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'Lift-to-Drag Graphs'!$B$3:$B$12</c:f>
              <c:numCache>
                <c:formatCode>0.00000</c:formatCode>
                <c:ptCount val="10"/>
                <c:pt idx="0">
                  <c:v>48.829722813794199</c:v>
                </c:pt>
                <c:pt idx="1">
                  <c:v>56.846104088859398</c:v>
                </c:pt>
                <c:pt idx="2">
                  <c:v>63.400414448514098</c:v>
                </c:pt>
                <c:pt idx="3">
                  <c:v>68.444524632789296</c:v>
                </c:pt>
                <c:pt idx="4">
                  <c:v>72.032030060197997</c:v>
                </c:pt>
                <c:pt idx="5">
                  <c:v>74.266652562133501</c:v>
                </c:pt>
                <c:pt idx="6">
                  <c:v>75.282638145855699</c:v>
                </c:pt>
                <c:pt idx="7">
                  <c:v>75.220797216627105</c:v>
                </c:pt>
                <c:pt idx="8">
                  <c:v>74.216762694357996</c:v>
                </c:pt>
                <c:pt idx="9">
                  <c:v>72.392321674564997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AB-4A11-9633-51CA59E76A4E}"/>
            </c:ext>
          </c:extLst>
        </c:ser>
        <c:ser>
          <c:idx val="1"/>
          <c:order val="1"/>
          <c:tx>
            <c:v>Predicted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'Lift-to-Drag Graphs'!$N$3:$N$12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'Lift-to-Drag Graphs'!$O$3:$O$12</c:f>
              <c:numCache>
                <c:formatCode>General</c:formatCode>
                <c:ptCount val="10"/>
                <c:pt idx="0">
                  <c:v>54.579056000000001</c:v>
                </c:pt>
                <c:pt idx="1">
                  <c:v>62.719127999999998</c:v>
                </c:pt>
                <c:pt idx="2">
                  <c:v>70.095214999999996</c:v>
                </c:pt>
                <c:pt idx="3">
                  <c:v>75.992549999999994</c:v>
                </c:pt>
                <c:pt idx="4">
                  <c:v>79.251840000000001</c:v>
                </c:pt>
                <c:pt idx="5">
                  <c:v>81.614350000000002</c:v>
                </c:pt>
                <c:pt idx="6">
                  <c:v>82.008269999999996</c:v>
                </c:pt>
                <c:pt idx="7">
                  <c:v>81.01388</c:v>
                </c:pt>
                <c:pt idx="8">
                  <c:v>79.148499999999999</c:v>
                </c:pt>
                <c:pt idx="9">
                  <c:v>76.156769999999995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1AB-4A11-9633-51CA59E76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738720"/>
        <c:axId val="710737760"/>
      </c:scatterChart>
      <c:valAx>
        <c:axId val="710738720"/>
        <c:scaling>
          <c:orientation val="minMax"/>
          <c:max val="7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37760"/>
        <c:crosses val="autoZero"/>
        <c:crossBetween val="midCat"/>
      </c:valAx>
      <c:valAx>
        <c:axId val="710737760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38720"/>
        <c:crossesAt val="-2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006080489938753"/>
          <c:y val="0.71354111986001745"/>
          <c:w val="0.3887672790901137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Camberaggio</a:t>
            </a:r>
            <a:r>
              <a:rPr lang="it-IT" dirty="0"/>
              <a:t> Massimo</a:t>
            </a:r>
            <a:r>
              <a:rPr lang="it-IT" baseline="0" dirty="0"/>
              <a:t> vs. Rapporto Portanza/Resistenza Massimo per Profili NACA**12 a Mach = 0.094</a:t>
            </a:r>
            <a:endParaRPr lang="it-IT" dirty="0"/>
          </a:p>
        </c:rich>
      </c:tx>
      <c:layout>
        <c:manualLayout>
          <c:xMode val="edge"/>
          <c:yMode val="edge"/>
          <c:x val="0.14876532503895584"/>
          <c:y val="2.7516786925216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'Camber-L-D Correlation'!$A$1:$A$5</c:f>
              <c:strCache>
                <c:ptCount val="5"/>
                <c:pt idx="0">
                  <c:v>NACA0012</c:v>
                </c:pt>
                <c:pt idx="1">
                  <c:v>NACA1412</c:v>
                </c:pt>
                <c:pt idx="2">
                  <c:v>NACA2412</c:v>
                </c:pt>
                <c:pt idx="3">
                  <c:v>NACA4412</c:v>
                </c:pt>
                <c:pt idx="4">
                  <c:v>NACA6412</c:v>
                </c:pt>
              </c:strCache>
            </c:strRef>
          </c:cat>
          <c:val>
            <c:numRef>
              <c:f>'Camber-L-D Correlation'!$B$1:$B$5</c:f>
              <c:numCache>
                <c:formatCode>General</c:formatCode>
                <c:ptCount val="5"/>
                <c:pt idx="0">
                  <c:v>59.202800000000003</c:v>
                </c:pt>
                <c:pt idx="1">
                  <c:v>62.158000000000001</c:v>
                </c:pt>
                <c:pt idx="2">
                  <c:v>64.676699999999997</c:v>
                </c:pt>
                <c:pt idx="3">
                  <c:v>64.676900000000003</c:v>
                </c:pt>
                <c:pt idx="4">
                  <c:v>69.644499999999994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98-4141-AD8E-C33B2944B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5344560"/>
        <c:axId val="729494528"/>
      </c:lineChart>
      <c:catAx>
        <c:axId val="115534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494528"/>
        <c:crosses val="autoZero"/>
        <c:auto val="1"/>
        <c:lblAlgn val="ctr"/>
        <c:lblOffset val="100"/>
        <c:noMultiLvlLbl val="0"/>
      </c:catAx>
      <c:valAx>
        <c:axId val="729494528"/>
        <c:scaling>
          <c:orientation val="minMax"/>
          <c:max val="70"/>
          <c:min val="5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344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1306-75F2-9982-363F-F64B18A8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4C35-3A4D-27C4-FF71-7DE7DD79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ACA3-AD85-07DB-0DB7-39C4A10B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6802-2C28-2D90-FE8A-AB2BF3E7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0C0B7-F680-6E85-63F2-DE485DC6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7FF6-DAF2-529B-E85C-40169BD5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883C5-4DD9-11FC-8F55-9602ABC0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E892-BF6F-15CB-51EF-48224EC6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BD0-42D3-1802-32AE-E966562C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F2A0-BE5C-4BD5-E2F3-69F15B05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32CF-489C-07F7-3A80-2D5C79C1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C27B8-FBE8-04CF-0978-5F2DBB34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2107-1A71-B812-A8FA-0858955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CC11-60FE-FAE9-9722-7A51207F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4782-2F56-099B-9858-3ED033AF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302-5FD3-D234-4155-64AEDF3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C5D9-253D-647C-DAFE-9DF25D31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4C08-49F3-F479-8692-2DCE42A3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4C23-AC22-35A0-29B1-776E6736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D5FE-A091-27BA-6F53-8A2AEB4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CE8E-84D7-F272-47D5-F0BF0FEB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1608-9A5A-7726-F68C-E24C1B73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93ED-DFA8-9218-E07E-4F8BD1C9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DBEC-BB8E-2945-6BD6-0D77817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9CB9-2B4C-529C-D111-46A8F8A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C2BF-B4EB-531D-0980-7C383228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6B35-9174-7142-0DF6-21080649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5ED8-6FC7-5E23-D7A1-E926CCB6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DB68-7207-2695-5F06-CA972126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C3A6-8D19-5302-8856-0D2B7B6E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8A5B-6AF2-C5BA-B07B-234350A4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8A94-0D0A-C2AD-CFF4-B6F3FB4F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E4B9-DB9B-BAB1-39E8-EAC128AD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2A626-5E5F-9E8D-1C0B-79B8CFA9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4C2D3-7794-6112-9F8C-29A3B774F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0EB5F-87E4-FD85-3862-25E8E095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32F2-A881-384C-58CA-FF7A66F7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22979-6130-640A-1EDF-11A66609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2D19A-50B8-1936-23B8-56BB1096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093D-C4B9-E6FC-3D63-AA2EE86E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28B89-9185-B6B8-FF27-8D9FDD12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86E12-68CC-73A7-1143-61B0E226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4B2C-389D-14A8-01EC-B16DE39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38946-E697-80A2-5B15-4E322D7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343A-3E69-49AD-A0DF-886F964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45B42-7513-A0B4-DB1F-71789343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206-2796-E3ED-22F9-C6BA34D0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0C54-178F-CA74-89AA-F9ADC5FB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E117-C0F4-2C13-5D29-F2687229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E7EE-BA98-6E3A-8B1D-345B43C5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4966-A5B5-F567-53C8-580B500B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9E11-EAA8-BC5F-974D-29D3AB7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C1EA-0642-3282-86CF-A8F0993C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AFD71-348B-3E2B-BAEE-C6C5C0813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5296F-0F50-5C77-141A-66DDA478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E4D5-934D-A573-FA6D-2705B658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7FC2-FE84-8D35-147B-A120DF3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67E05-AC83-4F11-9DAB-3BD7BF4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5BFEA-6DDB-469C-581A-6FB8C99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219AF-2C31-3C65-878F-AD6ED8BF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5779-25ED-1FBF-DCD4-6E1BD9862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80F4-B93D-46B9-B870-201BF596FDF4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E219-5182-41CF-1FBB-3645185D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8D7D-FCE6-3D90-082C-9EAFDC5FB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A7FB-3980-4ADF-879C-7315335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5DBFB-7075-53FF-7BD2-D53D1A1D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185" y="3010374"/>
            <a:ext cx="9953625" cy="119991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PREDICTIONS OF AERODYNAMIC COEFFICIENTS: 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66B08-2FE5-CFD8-F839-8EC76E6B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949895"/>
            <a:ext cx="11034696" cy="117485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Chiar.mo Prof. Mario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Verdicchio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Andrea PAPA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1076272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7" name="Immagine 3">
            <a:extLst>
              <a:ext uri="{FF2B5EF4-FFF2-40B4-BE49-F238E27FC236}">
                <a16:creationId xmlns:a16="http://schemas.microsoft.com/office/drawing/2014/main" id="{7E1811A5-495B-6264-8851-953DCFE4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17" y="209274"/>
            <a:ext cx="3487966" cy="149484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DC3B0D-491B-09DF-0702-64F87F106A36}"/>
              </a:ext>
            </a:extLst>
          </p:cNvPr>
          <p:cNvSpPr txBox="1"/>
          <p:nvPr/>
        </p:nvSpPr>
        <p:spPr>
          <a:xfrm>
            <a:off x="2144398" y="1669318"/>
            <a:ext cx="8074646" cy="166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Dipartimento di Ingegneria Gestionale, dell’Informazione e della Produzione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Corso di Laurea Magistrale in Ingegneria Informatica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 LM-32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Ingegneria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Informatica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EED84C-5D6D-77F0-6678-49DC297C824B}"/>
              </a:ext>
            </a:extLst>
          </p:cNvPr>
          <p:cNvSpPr txBox="1"/>
          <p:nvPr/>
        </p:nvSpPr>
        <p:spPr>
          <a:xfrm>
            <a:off x="5236627" y="6248616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LUGLIO 2023</a:t>
            </a:r>
          </a:p>
        </p:txBody>
      </p:sp>
    </p:spTree>
    <p:extLst>
      <p:ext uri="{BB962C8B-B14F-4D97-AF65-F5344CB8AC3E}">
        <p14:creationId xmlns:p14="http://schemas.microsoft.com/office/powerpoint/2010/main" val="144842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C8B6-8A1A-892E-D212-65DA0604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Rapporto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B9B02-6EC5-DABA-C6BD-AE817695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136" y="-1809476"/>
            <a:ext cx="923026" cy="16283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BD1148-355B-7C60-1A6B-0BE978B48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137545"/>
              </p:ext>
            </p:extLst>
          </p:nvPr>
        </p:nvGraphicFramePr>
        <p:xfrm>
          <a:off x="561484" y="3140015"/>
          <a:ext cx="5117650" cy="320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EF9DDA-5FD5-482E-A3C3-472140632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347698"/>
              </p:ext>
            </p:extLst>
          </p:nvPr>
        </p:nvGraphicFramePr>
        <p:xfrm>
          <a:off x="6133424" y="3176591"/>
          <a:ext cx="5485512" cy="316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FAF391-E94B-386F-03EE-9FFE31F179AF}"/>
              </a:ext>
            </a:extLst>
          </p:cNvPr>
          <p:cNvSpPr txBox="1"/>
          <p:nvPr/>
        </p:nvSpPr>
        <p:spPr>
          <a:xfrm>
            <a:off x="474326" y="1549126"/>
            <a:ext cx="555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training e testing 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NACA6409 -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Inclinazione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4.276° - Valore: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77.88051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B0EA-CBC3-680E-EFFC-D2E1979A4986}"/>
              </a:ext>
            </a:extLst>
          </p:cNvPr>
          <p:cNvSpPr txBox="1"/>
          <p:nvPr/>
        </p:nvSpPr>
        <p:spPr>
          <a:xfrm>
            <a:off x="6206984" y="1512888"/>
            <a:ext cx="555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addizionali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NACA7409 -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Inclinazione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3.586° - Valore: 82.35972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DF472C-FD13-255E-1CDE-B7511DD285B7}"/>
              </a:ext>
            </a:extLst>
          </p:cNvPr>
          <p:cNvCxnSpPr/>
          <p:nvPr/>
        </p:nvCxnSpPr>
        <p:spPr>
          <a:xfrm>
            <a:off x="5913169" y="1380864"/>
            <a:ext cx="0" cy="54588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3149A-DA18-6EAB-DDFC-F84E93D8F289}"/>
              </a:ext>
            </a:extLst>
          </p:cNvPr>
          <p:cNvSpPr txBox="1"/>
          <p:nvPr/>
        </p:nvSpPr>
        <p:spPr>
          <a:xfrm>
            <a:off x="448976" y="2239889"/>
            <a:ext cx="478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NACA6409 -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Inclinazione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5° - Valore: 74.41603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26283-8C3E-3D19-724F-E3471FF5E779}"/>
              </a:ext>
            </a:extLst>
          </p:cNvPr>
          <p:cNvSpPr txBox="1"/>
          <p:nvPr/>
        </p:nvSpPr>
        <p:spPr>
          <a:xfrm>
            <a:off x="6206984" y="2272955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computerizzato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NACA7409 -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Inclinazione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4° - Valore: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75.28264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8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075D-1DFF-5A3C-C931-B82D77E3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Criticità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7056-DD83-29FC-F214-A582C446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69" y="2213843"/>
            <a:ext cx="10731261" cy="369839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osservati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imputabili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conseguente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potuta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eseguire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training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L’errore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sui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inclinazioni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dell’interferenza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soggetti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55DFE30-1812-A827-EDA3-F29C400C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89" y="4063042"/>
            <a:ext cx="6246481" cy="2170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7A052-7333-09FD-A7DF-E2D483DD0E47}"/>
              </a:ext>
            </a:extLst>
          </p:cNvPr>
          <p:cNvSpPr txBox="1"/>
          <p:nvPr/>
        </p:nvSpPr>
        <p:spPr>
          <a:xfrm>
            <a:off x="2646234" y="6262737"/>
            <a:ext cx="6797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tratta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video del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Kuwahara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Istituto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spaziale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aeronautica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882C2-7CE0-C5EF-7199-75E9AA9A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6502-0656-D190-DE97-157A5A9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1208" y="2481943"/>
            <a:ext cx="112488" cy="7837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D70BCC-7504-2E60-5F1C-2C2AF3336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41871"/>
              </p:ext>
            </p:extLst>
          </p:nvPr>
        </p:nvGraphicFramePr>
        <p:xfrm>
          <a:off x="750670" y="2401817"/>
          <a:ext cx="1063637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85">
                  <a:extLst>
                    <a:ext uri="{9D8B030D-6E8A-4147-A177-3AD203B41FA5}">
                      <a16:colId xmlns:a16="http://schemas.microsoft.com/office/drawing/2014/main" val="3982643013"/>
                    </a:ext>
                  </a:extLst>
                </a:gridCol>
                <a:gridCol w="5318185">
                  <a:extLst>
                    <a:ext uri="{9D8B030D-6E8A-4147-A177-3AD203B41FA5}">
                      <a16:colId xmlns:a16="http://schemas.microsoft.com/office/drawing/2014/main" val="115169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Obiettivi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progetto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Risultati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Predire in maniera accurata i coefficienti aerodinamici dei profili d’ala.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Escludendo criticità facilmente risolvibili utilizzando un elaboratore con maggior potenza computazionale, il modello si è dimostrato accurato.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Acquisire in un intervallo di tempo ristretto i vari coefficienti aerodinamici dei profili d’ala.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Osservando i tempi di compilazione ed esecuzione dei vari file è dimostrato che il programma è veloce nella generazione dei dati desiderati.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9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Individuare il profilo d’ala che massimizza il rapporto portanza/resistenza.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risultati ottenuti nel file di ricerca del profilo con massima portanza/resistenza dimostrano la capacità del programma di scovare i profili d’ala più efficienti, anche quando questi  non sono presenti nel dataset.</a:t>
                      </a:r>
                      <a:endParaRPr lang="it-IT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1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84444-19D5-485F-14AC-A0B54958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Sviluppi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Futuri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D9F2-0DBA-458C-4B9C-51C1D15C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481943"/>
            <a:ext cx="10359771" cy="369502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mezzi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computazionale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idee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ampliamento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realizzate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Alcuni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sprint non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esempio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complessi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raggiungere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prestabiliti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molto leggero,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4%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XFOIL [3]. Tale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caratteristica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l’inserimento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modulo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complessi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come 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esempio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time.</a:t>
            </a:r>
          </a:p>
        </p:txBody>
      </p:sp>
    </p:spTree>
    <p:extLst>
      <p:ext uri="{BB962C8B-B14F-4D97-AF65-F5344CB8AC3E}">
        <p14:creationId xmlns:p14="http://schemas.microsoft.com/office/powerpoint/2010/main" val="308335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CD17F-C706-1349-D552-5B5B6A68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8B8B-4488-8696-9F5C-542C97A5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[1]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MAE3253 - Introduction to XFOIL for Applied Aerodynamics,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Stillwater, Oklahoma: Oklahoma State University, 2019. </a:t>
            </a:r>
            <a:endParaRPr lang="en-US" sz="2200" dirty="0"/>
          </a:p>
          <a:p>
            <a:r>
              <a:rPr lang="en-US" sz="2200" dirty="0"/>
              <a:t>[2]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Laroussilhe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Koumoutsak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Automating turbulence modelling by multi-agent reinforcement learning, Nature Machine Intelligence, 2021.</a:t>
            </a:r>
            <a:endParaRPr lang="en-US" sz="2200" dirty="0"/>
          </a:p>
          <a:p>
            <a:r>
              <a:rPr lang="en-US" sz="2200" dirty="0"/>
              <a:t>[3]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"XFOIL, Subsonic Airfoil Development System," MIT, [Online]. Available: http://web.mit.edu/drela/Public/web/xfoil/. [Accessed 13 April 2023].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51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, drawing, sketch, design&#10;&#10;Description automatically generated">
            <a:extLst>
              <a:ext uri="{FF2B5EF4-FFF2-40B4-BE49-F238E27FC236}">
                <a16:creationId xmlns:a16="http://schemas.microsoft.com/office/drawing/2014/main" id="{7930AFE8-360A-8DF0-DA60-2912A73E8D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2" y="393699"/>
            <a:ext cx="10727603" cy="5766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7D659-FDAA-08FA-F8B5-432CDD56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23" y="1365472"/>
            <a:ext cx="9526069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</a:t>
            </a:r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949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4464-0E20-EF92-3D13-174A8A06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548640"/>
            <a:ext cx="10813481" cy="1179576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Accessoria 1: Caratteristiche profili NACA a 4 cifre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12">
            <a:extLst>
              <a:ext uri="{FF2B5EF4-FFF2-40B4-BE49-F238E27FC236}">
                <a16:creationId xmlns:a16="http://schemas.microsoft.com/office/drawing/2014/main" id="{8831276B-0FBD-C407-CF5B-0C2B14B0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4726403"/>
            <a:ext cx="5400178" cy="12381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fico 6">
            <a:extLst>
              <a:ext uri="{FF2B5EF4-FFF2-40B4-BE49-F238E27FC236}">
                <a16:creationId xmlns:a16="http://schemas.microsoft.com/office/drawing/2014/main" id="{400F0C8D-B5BA-A111-32FC-D92B310D5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82348"/>
              </p:ext>
            </p:extLst>
          </p:nvPr>
        </p:nvGraphicFramePr>
        <p:xfrm>
          <a:off x="5919332" y="2155532"/>
          <a:ext cx="5927228" cy="415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382899-E00A-FBCE-3089-651A7493C671}"/>
              </a:ext>
            </a:extLst>
          </p:cNvPr>
          <p:cNvSpPr txBox="1"/>
          <p:nvPr/>
        </p:nvSpPr>
        <p:spPr>
          <a:xfrm>
            <a:off x="1393183" y="6140083"/>
            <a:ext cx="3472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Geometria del profilo d’ala NACA7409</a:t>
            </a:r>
          </a:p>
        </p:txBody>
      </p:sp>
      <p:pic>
        <p:nvPicPr>
          <p:cNvPr id="7" name="Immagine 17" descr="Just the Tip - The Disc is a Wing">
            <a:extLst>
              <a:ext uri="{FF2B5EF4-FFF2-40B4-BE49-F238E27FC236}">
                <a16:creationId xmlns:a16="http://schemas.microsoft.com/office/drawing/2014/main" id="{A883A636-9177-B8F8-962F-14E370937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" y="2146259"/>
            <a:ext cx="4888992" cy="2475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69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79786-6B60-E976-B2C6-A64619CA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78" y="521208"/>
            <a:ext cx="10381107" cy="1179576"/>
          </a:xfrm>
        </p:spPr>
        <p:txBody>
          <a:bodyPr>
            <a:normAutofit/>
          </a:bodyPr>
          <a:lstStyle/>
          <a:p>
            <a:r>
              <a:rPr lang="it-IT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Accessoria 2: Immagini Modelli Computerizzati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1F21CB27-0385-E6CD-ACAC-4E345A44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93" y="2562266"/>
            <a:ext cx="4964551" cy="27460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9043585-952D-C34D-675F-3254C9FA3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5" y="2364467"/>
            <a:ext cx="4292100" cy="314168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196D5D1-73DD-CAF5-B67E-7266CE357E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r="10020"/>
          <a:stretch/>
        </p:blipFill>
        <p:spPr>
          <a:xfrm>
            <a:off x="229956" y="2364467"/>
            <a:ext cx="3343069" cy="309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342FD-AF8E-0AA3-45DB-A29DD2384B62}"/>
              </a:ext>
            </a:extLst>
          </p:cNvPr>
          <p:cNvSpPr txBox="1"/>
          <p:nvPr/>
        </p:nvSpPr>
        <p:spPr>
          <a:xfrm>
            <a:off x="498834" y="5914382"/>
            <a:ext cx="5723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Linee del vento a -2° e +10° di inclinazione rispetto al profilo d’ala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B3889-BD3B-1109-4D57-6E336305DD8C}"/>
              </a:ext>
            </a:extLst>
          </p:cNvPr>
          <p:cNvSpPr txBox="1"/>
          <p:nvPr/>
        </p:nvSpPr>
        <p:spPr>
          <a:xfrm>
            <a:off x="7821654" y="5554658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del profilo d’ala NACA2412</a:t>
            </a:r>
          </a:p>
        </p:txBody>
      </p:sp>
    </p:spTree>
    <p:extLst>
      <p:ext uri="{BB962C8B-B14F-4D97-AF65-F5344CB8AC3E}">
        <p14:creationId xmlns:p14="http://schemas.microsoft.com/office/powerpoint/2010/main" val="146108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4605C-0A62-D5A1-9219-D089B0D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219182" cy="1179576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Accessoria 3: Precisione Modelli Computerizzati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71F7E31-121E-3526-ACC2-F1001990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3" y="2202942"/>
            <a:ext cx="6248257" cy="3539871"/>
          </a:xfrm>
          <a:prstGeom prst="rect">
            <a:avLst/>
          </a:prstGeom>
        </p:spPr>
      </p:pic>
      <p:pic>
        <p:nvPicPr>
          <p:cNvPr id="5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13EEEB8-4523-7653-26CF-8916AD97F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6856"/>
            <a:ext cx="6071334" cy="346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6C6E5-D30D-7E8D-0B4A-8C6414020202}"/>
              </a:ext>
            </a:extLst>
          </p:cNvPr>
          <p:cNvSpPr txBox="1"/>
          <p:nvPr/>
        </p:nvSpPr>
        <p:spPr>
          <a:xfrm>
            <a:off x="1345284" y="5961852"/>
            <a:ext cx="9989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Coefficienti di portanza e resistenza del profilo NACA 2412 da simulazione su modelli computerizzati vs. dati NACA  </a:t>
            </a:r>
          </a:p>
        </p:txBody>
      </p:sp>
    </p:spTree>
    <p:extLst>
      <p:ext uri="{BB962C8B-B14F-4D97-AF65-F5344CB8AC3E}">
        <p14:creationId xmlns:p14="http://schemas.microsoft.com/office/powerpoint/2010/main" val="25875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39CC2-8BB2-298F-C894-F89926E7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52D-E36A-61F0-7C43-C575899A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12" y="2182183"/>
            <a:ext cx="10607040" cy="382741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Ingegnerizzare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ottenere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maniera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veloce ed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aerodinamiche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agiscono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bidimensionali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NACA a diverse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inclinazioni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rispetto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accuratamente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rapporto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l’angolo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rispetto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cui tale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raggiunto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7AD5F0-3021-CD9B-36E2-ADE3BAFE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34" y="4095892"/>
            <a:ext cx="5915396" cy="227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742B3-073E-EA0F-D564-8031CB5F4B8F}"/>
              </a:ext>
            </a:extLst>
          </p:cNvPr>
          <p:cNvSpPr txBox="1"/>
          <p:nvPr/>
        </p:nvSpPr>
        <p:spPr>
          <a:xfrm>
            <a:off x="3374692" y="6374773"/>
            <a:ext cx="5789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ottenuta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web.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Titolo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Proprietà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di Pier Paolo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Tartarelli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678C5-1A2C-03E8-BAA5-1C6E7463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Motivazioni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Ricerca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eseguita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60C-AC44-54A6-2A2E-AF2B8790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30" y="2276856"/>
            <a:ext cx="10584612" cy="383109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quantitivamente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complesso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risalire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aerodinamici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ottenuti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software XFOIL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possiedono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inefficace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[1]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esistono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permettono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ottenere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direttamente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cui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rapporto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massimizzata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considerate uno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promettente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effetti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turbolenze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[2]</a:t>
            </a:r>
          </a:p>
        </p:txBody>
      </p:sp>
    </p:spTree>
    <p:extLst>
      <p:ext uri="{BB962C8B-B14F-4D97-AF65-F5344CB8AC3E}">
        <p14:creationId xmlns:p14="http://schemas.microsoft.com/office/powerpoint/2010/main" val="2936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55A03-DFF9-56B5-9F64-D3CEDB5C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Generazione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97E2-48E6-E344-AEB2-AE83D7D1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35" y="2216806"/>
            <a:ext cx="10769540" cy="24410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aerodinamici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costruire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training 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ottenuti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computerizzati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28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loro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21 diverse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inclinazioni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rispetto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ottenuti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confrontati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ufficiali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NACA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raffinando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affinché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l’errore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fosse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4FCF67-EFAA-AE3C-8795-FB5791A1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4451568"/>
            <a:ext cx="5916553" cy="1857792"/>
          </a:xfrm>
          <a:prstGeom prst="rect">
            <a:avLst/>
          </a:prstGeom>
        </p:spPr>
      </p:pic>
      <p:pic>
        <p:nvPicPr>
          <p:cNvPr id="4" name="Immagine 15" descr="Pressure of the air around a NACA2412 airfoil at AOA=4° and Reynolds=2.2^e6 ">
            <a:extLst>
              <a:ext uri="{FF2B5EF4-FFF2-40B4-BE49-F238E27FC236}">
                <a16:creationId xmlns:a16="http://schemas.microsoft.com/office/drawing/2014/main" id="{D898DB96-42EF-FA02-E81C-830152B0F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82" y="4176086"/>
            <a:ext cx="3396747" cy="24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128BC-80DD-75A8-320E-8D5DBACD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E936D-BF06-8D06-6563-68B9D77F6854}"/>
              </a:ext>
            </a:extLst>
          </p:cNvPr>
          <p:cNvSpPr txBox="1"/>
          <p:nvPr/>
        </p:nvSpPr>
        <p:spPr>
          <a:xfrm>
            <a:off x="785003" y="2161638"/>
            <a:ext cx="1079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scelta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feedforward il cui design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definitivo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ingegnerizzato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analizzando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l’errore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2A503-D72B-7663-D616-17EC7F0FCEE5}"/>
              </a:ext>
            </a:extLst>
          </p:cNvPr>
          <p:cNvSpPr txBox="1"/>
          <p:nvPr/>
        </p:nvSpPr>
        <p:spPr>
          <a:xfrm>
            <a:off x="785004" y="2838745"/>
            <a:ext cx="40889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due MLP,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rispettivamente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MLP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ricevono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caratteristiche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l’inclinazione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L’MLP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riceve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addizionalmente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MLP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" name="Content Placeholder 1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48C472E-1B82-9899-83DB-B3B1925FD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05" y="3044844"/>
            <a:ext cx="7249041" cy="3477875"/>
          </a:xfrm>
        </p:spPr>
      </p:pic>
    </p:spTree>
    <p:extLst>
      <p:ext uri="{BB962C8B-B14F-4D97-AF65-F5344CB8AC3E}">
        <p14:creationId xmlns:p14="http://schemas.microsoft.com/office/powerpoint/2010/main" val="245203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D0A9A-BC2B-CB01-BBD0-2E9ADD68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Ricerca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Massimo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Rapporto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A946-8AD1-46E2-3F60-28D5D546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4" y="2378426"/>
            <a:ext cx="10401041" cy="36950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rete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set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assumesse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30 diverse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inclinazioni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 range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-2° e 7° 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massimo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rapporto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Appurata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correttezza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poi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ripetere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l’esecuzione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aggiungendo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28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dataset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originario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ufficiali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NACA.</a:t>
            </a:r>
          </a:p>
        </p:txBody>
      </p:sp>
    </p:spTree>
    <p:extLst>
      <p:ext uri="{BB962C8B-B14F-4D97-AF65-F5344CB8AC3E}">
        <p14:creationId xmlns:p14="http://schemas.microsoft.com/office/powerpoint/2010/main" val="13218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124C5-2F3D-DEF8-099C-181FC54B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Medio di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Compilazione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Esecuzione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1F8D-E5DC-E0C6-84CB-11B5D158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7" y="5442012"/>
            <a:ext cx="10739757" cy="648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Ciascuno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riportati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la media di 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misurazioni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eseguite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laptop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Lenovo IdeaPad 3 con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AMD Ryzen 5 3500U.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2C9685-0653-362E-CFF3-0653D102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6373"/>
              </p:ext>
            </p:extLst>
          </p:nvPr>
        </p:nvGraphicFramePr>
        <p:xfrm>
          <a:off x="703737" y="2399449"/>
          <a:ext cx="1087639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466">
                  <a:extLst>
                    <a:ext uri="{9D8B030D-6E8A-4147-A177-3AD203B41FA5}">
                      <a16:colId xmlns:a16="http://schemas.microsoft.com/office/drawing/2014/main" val="1245715300"/>
                    </a:ext>
                  </a:extLst>
                </a:gridCol>
                <a:gridCol w="4060742">
                  <a:extLst>
                    <a:ext uri="{9D8B030D-6E8A-4147-A177-3AD203B41FA5}">
                      <a16:colId xmlns:a16="http://schemas.microsoft.com/office/drawing/2014/main" val="3533318940"/>
                    </a:ext>
                  </a:extLst>
                </a:gridCol>
                <a:gridCol w="4322182">
                  <a:extLst>
                    <a:ext uri="{9D8B030D-6E8A-4147-A177-3AD203B41FA5}">
                      <a16:colId xmlns:a16="http://schemas.microsoft.com/office/drawing/2014/main" val="301750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del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Compito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Compilazione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Esecuzione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datasets_preparation.py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Estrazione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trasformazione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il training set e 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secondi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0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deep_neural_network.py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Definizione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creazione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modello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rete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42 secondi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modello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rete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minute e 3 secondi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max_lift_drag_ratio.py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Ricerca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d’ala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massimo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rapporto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portanza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resistenza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29 secondi (con 28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d’ala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32 secondi (con 34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d’ala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0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4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C8B6-8A1A-892E-D212-65DA0604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Portanza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Grafico 4">
            <a:extLst>
              <a:ext uri="{FF2B5EF4-FFF2-40B4-BE49-F238E27FC236}">
                <a16:creationId xmlns:a16="http://schemas.microsoft.com/office/drawing/2014/main" id="{30E73F74-3656-42D1-8FC7-E176877B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39471"/>
              </p:ext>
            </p:extLst>
          </p:nvPr>
        </p:nvGraphicFramePr>
        <p:xfrm>
          <a:off x="6400800" y="1508725"/>
          <a:ext cx="5303959" cy="245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7">
            <a:extLst>
              <a:ext uri="{FF2B5EF4-FFF2-40B4-BE49-F238E27FC236}">
                <a16:creationId xmlns:a16="http://schemas.microsoft.com/office/drawing/2014/main" id="{38083819-66C6-44C9-8E30-0BEDCDEC6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043246"/>
              </p:ext>
            </p:extLst>
          </p:nvPr>
        </p:nvGraphicFramePr>
        <p:xfrm>
          <a:off x="487241" y="1769809"/>
          <a:ext cx="5702300" cy="457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5">
            <a:extLst>
              <a:ext uri="{FF2B5EF4-FFF2-40B4-BE49-F238E27FC236}">
                <a16:creationId xmlns:a16="http://schemas.microsoft.com/office/drawing/2014/main" id="{DFB0076E-F830-42BB-878D-A86713551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15239"/>
              </p:ext>
            </p:extLst>
          </p:nvPr>
        </p:nvGraphicFramePr>
        <p:xfrm>
          <a:off x="6189541" y="3997481"/>
          <a:ext cx="5515218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32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C8B6-8A1A-892E-D212-65DA0604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Resistenza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Grafico 8">
            <a:extLst>
              <a:ext uri="{FF2B5EF4-FFF2-40B4-BE49-F238E27FC236}">
                <a16:creationId xmlns:a16="http://schemas.microsoft.com/office/drawing/2014/main" id="{FC0F8A05-194B-DFD6-6DF2-AFFE81A8F280}"/>
              </a:ext>
            </a:extLst>
          </p:cNvPr>
          <p:cNvGraphicFramePr>
            <a:graphicFrameLocks/>
          </p:cNvGraphicFramePr>
          <p:nvPr/>
        </p:nvGraphicFramePr>
        <p:xfrm>
          <a:off x="534750" y="1769808"/>
          <a:ext cx="5559726" cy="452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B9B02-6EC5-DABA-C6BD-AE817695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136" y="-1809476"/>
            <a:ext cx="923026" cy="16283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12" name="Grafico 2">
            <a:extLst>
              <a:ext uri="{FF2B5EF4-FFF2-40B4-BE49-F238E27FC236}">
                <a16:creationId xmlns:a16="http://schemas.microsoft.com/office/drawing/2014/main" id="{AF7AB472-1DF9-4904-BD8A-075B54256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55908"/>
              </p:ext>
            </p:extLst>
          </p:nvPr>
        </p:nvGraphicFramePr>
        <p:xfrm>
          <a:off x="6126480" y="3898539"/>
          <a:ext cx="5325999" cy="265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fico 1">
            <a:extLst>
              <a:ext uri="{FF2B5EF4-FFF2-40B4-BE49-F238E27FC236}">
                <a16:creationId xmlns:a16="http://schemas.microsoft.com/office/drawing/2014/main" id="{3EF6EAD0-FEBB-5A84-AC0F-19F5BA8B6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323508"/>
              </p:ext>
            </p:extLst>
          </p:nvPr>
        </p:nvGraphicFramePr>
        <p:xfrm>
          <a:off x="6324599" y="1447312"/>
          <a:ext cx="5127879" cy="250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11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1220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DEEP LEARNING PREDICTIONS OF AERODYNAMIC COEFFICIENTS: A CASE STUDY</vt:lpstr>
      <vt:lpstr>Obiettivi:</vt:lpstr>
      <vt:lpstr>Motivazioni dietro alla Ricerca eseguita</vt:lpstr>
      <vt:lpstr>Generazione del Training Set</vt:lpstr>
      <vt:lpstr>Architettura della Rete Neurale</vt:lpstr>
      <vt:lpstr>Ricerca del Massimo Rapporto Portanza/Resistenza</vt:lpstr>
      <vt:lpstr>Tempo Medio di Compilazione ed Esecuzione dei File</vt:lpstr>
      <vt:lpstr>Risultati (Portanza)</vt:lpstr>
      <vt:lpstr>Risultati (Resistenza)</vt:lpstr>
      <vt:lpstr>Risultati (Rapporto Portanza/Resistenza)</vt:lpstr>
      <vt:lpstr>Analisi delle Criticità</vt:lpstr>
      <vt:lpstr>Conclusione</vt:lpstr>
      <vt:lpstr>Sviluppi Futuri</vt:lpstr>
      <vt:lpstr>Bibliografia</vt:lpstr>
      <vt:lpstr>Grazie per l’attenzione</vt:lpstr>
      <vt:lpstr>Slide Accessoria 1: Caratteristiche profili NACA a 4 cifre</vt:lpstr>
      <vt:lpstr>Slide Accessoria 2: Immagini Modelli Computerizzati </vt:lpstr>
      <vt:lpstr>Slide Accessoria 3: Precisione Modelli Computerizzati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PREDICTIONS OF AERODYNAMIC COEFFICIENTS: A CASE STUDY</dc:title>
  <dc:creator>Andrea Papa</dc:creator>
  <cp:lastModifiedBy>Andrea Papa</cp:lastModifiedBy>
  <cp:revision>43</cp:revision>
  <dcterms:created xsi:type="dcterms:W3CDTF">2023-05-30T09:33:14Z</dcterms:created>
  <dcterms:modified xsi:type="dcterms:W3CDTF">2023-06-02T09:58:05Z</dcterms:modified>
</cp:coreProperties>
</file>