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7" d="100"/>
          <a:sy n="87" d="100"/>
        </p:scale>
        <p:origin x="499"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D9C52E-C2B9-4907-B7F5-9E46E9F0CB65}"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E116C-B300-4F82-9C03-CC272E2C11E5}" type="slidenum">
              <a:rPr lang="en-IN" smtClean="0"/>
              <a:t>‹#›</a:t>
            </a:fld>
            <a:endParaRPr lang="en-IN"/>
          </a:p>
        </p:txBody>
      </p:sp>
    </p:spTree>
    <p:extLst>
      <p:ext uri="{BB962C8B-B14F-4D97-AF65-F5344CB8AC3E}">
        <p14:creationId xmlns:p14="http://schemas.microsoft.com/office/powerpoint/2010/main" val="1460960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D9C52E-C2B9-4907-B7F5-9E46E9F0CB65}"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E116C-B300-4F82-9C03-CC272E2C11E5}" type="slidenum">
              <a:rPr lang="en-IN" smtClean="0"/>
              <a:t>‹#›</a:t>
            </a:fld>
            <a:endParaRPr lang="en-IN"/>
          </a:p>
        </p:txBody>
      </p:sp>
    </p:spTree>
    <p:extLst>
      <p:ext uri="{BB962C8B-B14F-4D97-AF65-F5344CB8AC3E}">
        <p14:creationId xmlns:p14="http://schemas.microsoft.com/office/powerpoint/2010/main" val="232186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D9C52E-C2B9-4907-B7F5-9E46E9F0CB65}"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E116C-B300-4F82-9C03-CC272E2C11E5}" type="slidenum">
              <a:rPr lang="en-IN" smtClean="0"/>
              <a:t>‹#›</a:t>
            </a:fld>
            <a:endParaRPr lang="en-IN"/>
          </a:p>
        </p:txBody>
      </p:sp>
    </p:spTree>
    <p:extLst>
      <p:ext uri="{BB962C8B-B14F-4D97-AF65-F5344CB8AC3E}">
        <p14:creationId xmlns:p14="http://schemas.microsoft.com/office/powerpoint/2010/main" val="2810690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D9C52E-C2B9-4907-B7F5-9E46E9F0CB65}"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E116C-B300-4F82-9C03-CC272E2C11E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77714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D9C52E-C2B9-4907-B7F5-9E46E9F0CB65}"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E116C-B300-4F82-9C03-CC272E2C11E5}" type="slidenum">
              <a:rPr lang="en-IN" smtClean="0"/>
              <a:t>‹#›</a:t>
            </a:fld>
            <a:endParaRPr lang="en-IN"/>
          </a:p>
        </p:txBody>
      </p:sp>
    </p:spTree>
    <p:extLst>
      <p:ext uri="{BB962C8B-B14F-4D97-AF65-F5344CB8AC3E}">
        <p14:creationId xmlns:p14="http://schemas.microsoft.com/office/powerpoint/2010/main" val="897921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D9C52E-C2B9-4907-B7F5-9E46E9F0CB65}"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BE116C-B300-4F82-9C03-CC272E2C11E5}" type="slidenum">
              <a:rPr lang="en-IN" smtClean="0"/>
              <a:t>‹#›</a:t>
            </a:fld>
            <a:endParaRPr lang="en-IN"/>
          </a:p>
        </p:txBody>
      </p:sp>
    </p:spTree>
    <p:extLst>
      <p:ext uri="{BB962C8B-B14F-4D97-AF65-F5344CB8AC3E}">
        <p14:creationId xmlns:p14="http://schemas.microsoft.com/office/powerpoint/2010/main" val="2507060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D9C52E-C2B9-4907-B7F5-9E46E9F0CB65}"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BE116C-B300-4F82-9C03-CC272E2C11E5}" type="slidenum">
              <a:rPr lang="en-IN" smtClean="0"/>
              <a:t>‹#›</a:t>
            </a:fld>
            <a:endParaRPr lang="en-IN"/>
          </a:p>
        </p:txBody>
      </p:sp>
    </p:spTree>
    <p:extLst>
      <p:ext uri="{BB962C8B-B14F-4D97-AF65-F5344CB8AC3E}">
        <p14:creationId xmlns:p14="http://schemas.microsoft.com/office/powerpoint/2010/main" val="2678079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9C52E-C2B9-4907-B7F5-9E46E9F0CB65}"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E116C-B300-4F82-9C03-CC272E2C11E5}" type="slidenum">
              <a:rPr lang="en-IN" smtClean="0"/>
              <a:t>‹#›</a:t>
            </a:fld>
            <a:endParaRPr lang="en-IN"/>
          </a:p>
        </p:txBody>
      </p:sp>
    </p:spTree>
    <p:extLst>
      <p:ext uri="{BB962C8B-B14F-4D97-AF65-F5344CB8AC3E}">
        <p14:creationId xmlns:p14="http://schemas.microsoft.com/office/powerpoint/2010/main" val="3667534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9C52E-C2B9-4907-B7F5-9E46E9F0CB65}"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E116C-B300-4F82-9C03-CC272E2C11E5}" type="slidenum">
              <a:rPr lang="en-IN" smtClean="0"/>
              <a:t>‹#›</a:t>
            </a:fld>
            <a:endParaRPr lang="en-IN"/>
          </a:p>
        </p:txBody>
      </p:sp>
    </p:spTree>
    <p:extLst>
      <p:ext uri="{BB962C8B-B14F-4D97-AF65-F5344CB8AC3E}">
        <p14:creationId xmlns:p14="http://schemas.microsoft.com/office/powerpoint/2010/main" val="344419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9C52E-C2B9-4907-B7F5-9E46E9F0CB65}"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E116C-B300-4F82-9C03-CC272E2C11E5}" type="slidenum">
              <a:rPr lang="en-IN" smtClean="0"/>
              <a:t>‹#›</a:t>
            </a:fld>
            <a:endParaRPr lang="en-IN"/>
          </a:p>
        </p:txBody>
      </p:sp>
    </p:spTree>
    <p:extLst>
      <p:ext uri="{BB962C8B-B14F-4D97-AF65-F5344CB8AC3E}">
        <p14:creationId xmlns:p14="http://schemas.microsoft.com/office/powerpoint/2010/main" val="23032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D9C52E-C2B9-4907-B7F5-9E46E9F0CB65}"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E116C-B300-4F82-9C03-CC272E2C11E5}" type="slidenum">
              <a:rPr lang="en-IN" smtClean="0"/>
              <a:t>‹#›</a:t>
            </a:fld>
            <a:endParaRPr lang="en-IN"/>
          </a:p>
        </p:txBody>
      </p:sp>
    </p:spTree>
    <p:extLst>
      <p:ext uri="{BB962C8B-B14F-4D97-AF65-F5344CB8AC3E}">
        <p14:creationId xmlns:p14="http://schemas.microsoft.com/office/powerpoint/2010/main" val="196644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D9C52E-C2B9-4907-B7F5-9E46E9F0CB65}"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E116C-B300-4F82-9C03-CC272E2C11E5}" type="slidenum">
              <a:rPr lang="en-IN" smtClean="0"/>
              <a:t>‹#›</a:t>
            </a:fld>
            <a:endParaRPr lang="en-IN"/>
          </a:p>
        </p:txBody>
      </p:sp>
    </p:spTree>
    <p:extLst>
      <p:ext uri="{BB962C8B-B14F-4D97-AF65-F5344CB8AC3E}">
        <p14:creationId xmlns:p14="http://schemas.microsoft.com/office/powerpoint/2010/main" val="2451169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D9C52E-C2B9-4907-B7F5-9E46E9F0CB65}"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BE116C-B300-4F82-9C03-CC272E2C11E5}" type="slidenum">
              <a:rPr lang="en-IN" smtClean="0"/>
              <a:t>‹#›</a:t>
            </a:fld>
            <a:endParaRPr lang="en-IN"/>
          </a:p>
        </p:txBody>
      </p:sp>
    </p:spTree>
    <p:extLst>
      <p:ext uri="{BB962C8B-B14F-4D97-AF65-F5344CB8AC3E}">
        <p14:creationId xmlns:p14="http://schemas.microsoft.com/office/powerpoint/2010/main" val="2305876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D9C52E-C2B9-4907-B7F5-9E46E9F0CB65}"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BE116C-B300-4F82-9C03-CC272E2C11E5}" type="slidenum">
              <a:rPr lang="en-IN" smtClean="0"/>
              <a:t>‹#›</a:t>
            </a:fld>
            <a:endParaRPr lang="en-IN"/>
          </a:p>
        </p:txBody>
      </p:sp>
    </p:spTree>
    <p:extLst>
      <p:ext uri="{BB962C8B-B14F-4D97-AF65-F5344CB8AC3E}">
        <p14:creationId xmlns:p14="http://schemas.microsoft.com/office/powerpoint/2010/main" val="315261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9C52E-C2B9-4907-B7F5-9E46E9F0CB65}"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BE116C-B300-4F82-9C03-CC272E2C11E5}" type="slidenum">
              <a:rPr lang="en-IN" smtClean="0"/>
              <a:t>‹#›</a:t>
            </a:fld>
            <a:endParaRPr lang="en-IN"/>
          </a:p>
        </p:txBody>
      </p:sp>
    </p:spTree>
    <p:extLst>
      <p:ext uri="{BB962C8B-B14F-4D97-AF65-F5344CB8AC3E}">
        <p14:creationId xmlns:p14="http://schemas.microsoft.com/office/powerpoint/2010/main" val="4076413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D9C52E-C2B9-4907-B7F5-9E46E9F0CB65}"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E116C-B300-4F82-9C03-CC272E2C11E5}" type="slidenum">
              <a:rPr lang="en-IN" smtClean="0"/>
              <a:t>‹#›</a:t>
            </a:fld>
            <a:endParaRPr lang="en-IN"/>
          </a:p>
        </p:txBody>
      </p:sp>
    </p:spTree>
    <p:extLst>
      <p:ext uri="{BB962C8B-B14F-4D97-AF65-F5344CB8AC3E}">
        <p14:creationId xmlns:p14="http://schemas.microsoft.com/office/powerpoint/2010/main" val="861810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D9C52E-C2B9-4907-B7F5-9E46E9F0CB65}"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E116C-B300-4F82-9C03-CC272E2C11E5}" type="slidenum">
              <a:rPr lang="en-IN" smtClean="0"/>
              <a:t>‹#›</a:t>
            </a:fld>
            <a:endParaRPr lang="en-IN"/>
          </a:p>
        </p:txBody>
      </p:sp>
    </p:spTree>
    <p:extLst>
      <p:ext uri="{BB962C8B-B14F-4D97-AF65-F5344CB8AC3E}">
        <p14:creationId xmlns:p14="http://schemas.microsoft.com/office/powerpoint/2010/main" val="236489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6D9C52E-C2B9-4907-B7F5-9E46E9F0CB65}" type="datetimeFigureOut">
              <a:rPr lang="en-IN" smtClean="0"/>
              <a:t>08-12-2022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3BE116C-B300-4F82-9C03-CC272E2C11E5}" type="slidenum">
              <a:rPr lang="en-IN" smtClean="0"/>
              <a:t>‹#›</a:t>
            </a:fld>
            <a:endParaRPr lang="en-IN"/>
          </a:p>
        </p:txBody>
      </p:sp>
    </p:spTree>
    <p:extLst>
      <p:ext uri="{BB962C8B-B14F-4D97-AF65-F5344CB8AC3E}">
        <p14:creationId xmlns:p14="http://schemas.microsoft.com/office/powerpoint/2010/main" val="34384841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D10350-DA6A-8F1F-E55C-B1BBF9D4C42E}"/>
              </a:ext>
            </a:extLst>
          </p:cNvPr>
          <p:cNvSpPr txBox="1"/>
          <p:nvPr/>
        </p:nvSpPr>
        <p:spPr>
          <a:xfrm>
            <a:off x="4185138" y="2721114"/>
            <a:ext cx="4237893" cy="707886"/>
          </a:xfrm>
          <a:prstGeom prst="rect">
            <a:avLst/>
          </a:prstGeom>
          <a:noFill/>
        </p:spPr>
        <p:txBody>
          <a:bodyPr wrap="square" rtlCol="0">
            <a:spAutoFit/>
          </a:bodyPr>
          <a:lstStyle/>
          <a:p>
            <a:r>
              <a:rPr lang="en-US" sz="4000" dirty="0"/>
              <a:t>BLOCK-CHAIN</a:t>
            </a:r>
            <a:endParaRPr lang="en-IN" sz="4000" dirty="0"/>
          </a:p>
        </p:txBody>
      </p:sp>
    </p:spTree>
    <p:extLst>
      <p:ext uri="{BB962C8B-B14F-4D97-AF65-F5344CB8AC3E}">
        <p14:creationId xmlns:p14="http://schemas.microsoft.com/office/powerpoint/2010/main" val="447628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BAEB-CA14-7508-8575-6310FD911316}"/>
              </a:ext>
            </a:extLst>
          </p:cNvPr>
          <p:cNvSpPr>
            <a:spLocks noGrp="1"/>
          </p:cNvSpPr>
          <p:nvPr>
            <p:ph type="title"/>
          </p:nvPr>
        </p:nvSpPr>
        <p:spPr/>
        <p:txBody>
          <a:bodyPr/>
          <a:lstStyle/>
          <a:p>
            <a:r>
              <a:rPr lang="en-US" dirty="0"/>
              <a:t>Python code implementing blockchain</a:t>
            </a:r>
            <a:endParaRPr lang="en-IN" dirty="0"/>
          </a:p>
        </p:txBody>
      </p:sp>
      <p:pic>
        <p:nvPicPr>
          <p:cNvPr id="5" name="Picture 4">
            <a:extLst>
              <a:ext uri="{FF2B5EF4-FFF2-40B4-BE49-F238E27FC236}">
                <a16:creationId xmlns:a16="http://schemas.microsoft.com/office/drawing/2014/main" id="{BA487A45-74EE-E21A-D6A2-3CE38026CB11}"/>
              </a:ext>
            </a:extLst>
          </p:cNvPr>
          <p:cNvPicPr>
            <a:picLocks noChangeAspect="1"/>
          </p:cNvPicPr>
          <p:nvPr/>
        </p:nvPicPr>
        <p:blipFill>
          <a:blip r:embed="rId2"/>
          <a:stretch>
            <a:fillRect/>
          </a:stretch>
        </p:blipFill>
        <p:spPr>
          <a:xfrm>
            <a:off x="635710" y="1758461"/>
            <a:ext cx="4784976" cy="4755439"/>
          </a:xfrm>
          <a:prstGeom prst="rect">
            <a:avLst/>
          </a:prstGeom>
        </p:spPr>
      </p:pic>
      <p:pic>
        <p:nvPicPr>
          <p:cNvPr id="7" name="Picture 6">
            <a:extLst>
              <a:ext uri="{FF2B5EF4-FFF2-40B4-BE49-F238E27FC236}">
                <a16:creationId xmlns:a16="http://schemas.microsoft.com/office/drawing/2014/main" id="{2C790236-E41E-C9CB-6A03-E7D6114D92C9}"/>
              </a:ext>
            </a:extLst>
          </p:cNvPr>
          <p:cNvPicPr>
            <a:picLocks noChangeAspect="1"/>
          </p:cNvPicPr>
          <p:nvPr/>
        </p:nvPicPr>
        <p:blipFill>
          <a:blip r:embed="rId3"/>
          <a:stretch>
            <a:fillRect/>
          </a:stretch>
        </p:blipFill>
        <p:spPr>
          <a:xfrm>
            <a:off x="5856887" y="2183583"/>
            <a:ext cx="5410669" cy="3071126"/>
          </a:xfrm>
          <a:prstGeom prst="rect">
            <a:avLst/>
          </a:prstGeom>
        </p:spPr>
      </p:pic>
    </p:spTree>
    <p:extLst>
      <p:ext uri="{BB962C8B-B14F-4D97-AF65-F5344CB8AC3E}">
        <p14:creationId xmlns:p14="http://schemas.microsoft.com/office/powerpoint/2010/main" val="3494364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4065B1-5DAF-DAB7-F37A-C990296D17E4}"/>
              </a:ext>
            </a:extLst>
          </p:cNvPr>
          <p:cNvPicPr>
            <a:picLocks noChangeAspect="1"/>
          </p:cNvPicPr>
          <p:nvPr/>
        </p:nvPicPr>
        <p:blipFill>
          <a:blip r:embed="rId2"/>
          <a:stretch>
            <a:fillRect/>
          </a:stretch>
        </p:blipFill>
        <p:spPr>
          <a:xfrm>
            <a:off x="2495287" y="2632232"/>
            <a:ext cx="6058425" cy="1935648"/>
          </a:xfrm>
          <a:prstGeom prst="rect">
            <a:avLst/>
          </a:prstGeom>
        </p:spPr>
      </p:pic>
      <p:sp>
        <p:nvSpPr>
          <p:cNvPr id="6" name="TextBox 5">
            <a:extLst>
              <a:ext uri="{FF2B5EF4-FFF2-40B4-BE49-F238E27FC236}">
                <a16:creationId xmlns:a16="http://schemas.microsoft.com/office/drawing/2014/main" id="{6B1C988A-6D74-405A-376A-41F7CF161A59}"/>
              </a:ext>
            </a:extLst>
          </p:cNvPr>
          <p:cNvSpPr txBox="1"/>
          <p:nvPr/>
        </p:nvSpPr>
        <p:spPr>
          <a:xfrm>
            <a:off x="1723292" y="1890011"/>
            <a:ext cx="3253154" cy="400110"/>
          </a:xfrm>
          <a:prstGeom prst="rect">
            <a:avLst/>
          </a:prstGeom>
          <a:noFill/>
        </p:spPr>
        <p:txBody>
          <a:bodyPr wrap="square" rtlCol="0">
            <a:spAutoFit/>
          </a:bodyPr>
          <a:lstStyle/>
          <a:p>
            <a:r>
              <a:rPr lang="en-US" sz="2000" dirty="0"/>
              <a:t>Output:</a:t>
            </a:r>
            <a:endParaRPr lang="en-IN" sz="2000" dirty="0"/>
          </a:p>
        </p:txBody>
      </p:sp>
    </p:spTree>
    <p:extLst>
      <p:ext uri="{BB962C8B-B14F-4D97-AF65-F5344CB8AC3E}">
        <p14:creationId xmlns:p14="http://schemas.microsoft.com/office/powerpoint/2010/main" val="3361278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E8EFE5-187B-67DE-E6F5-4F0F402C8045}"/>
              </a:ext>
            </a:extLst>
          </p:cNvPr>
          <p:cNvSpPr txBox="1"/>
          <p:nvPr/>
        </p:nvSpPr>
        <p:spPr>
          <a:xfrm>
            <a:off x="1301260" y="1997839"/>
            <a:ext cx="8941777" cy="2862322"/>
          </a:xfrm>
          <a:prstGeom prst="rect">
            <a:avLst/>
          </a:prstGeom>
          <a:noFill/>
        </p:spPr>
        <p:txBody>
          <a:bodyPr wrap="square" rtlCol="0">
            <a:spAutoFit/>
          </a:bodyPr>
          <a:lstStyle/>
          <a:p>
            <a:pPr lvl="2"/>
            <a:r>
              <a:rPr lang="en-US" sz="2000" dirty="0"/>
              <a:t>A blockchain is a decentralized, distributed ledger that is used to record transactions across a network of computers. It allows participants to record, verify, and transfer data in a secure, tamper-evident way without the need for a central authority.</a:t>
            </a:r>
          </a:p>
          <a:p>
            <a:pPr lvl="2"/>
            <a:endParaRPr lang="en-US" sz="2000" dirty="0"/>
          </a:p>
          <a:p>
            <a:pPr lvl="2"/>
            <a:r>
              <a:rPr lang="en-US" sz="2000" dirty="0"/>
              <a:t>The technology was first used as the underlying infrastructure for the digital currency, Bitcoin, but has since been applied to a wide range of other fields, including supply chain management, voting systems, and intellectual property rights.</a:t>
            </a:r>
            <a:endParaRPr lang="en-IN" sz="2000" dirty="0"/>
          </a:p>
        </p:txBody>
      </p:sp>
      <p:sp>
        <p:nvSpPr>
          <p:cNvPr id="5" name="TextBox 4">
            <a:extLst>
              <a:ext uri="{FF2B5EF4-FFF2-40B4-BE49-F238E27FC236}">
                <a16:creationId xmlns:a16="http://schemas.microsoft.com/office/drawing/2014/main" id="{7B1B1B7A-6C92-56E5-07DD-FA588DCECA83}"/>
              </a:ext>
            </a:extLst>
          </p:cNvPr>
          <p:cNvSpPr txBox="1"/>
          <p:nvPr/>
        </p:nvSpPr>
        <p:spPr>
          <a:xfrm>
            <a:off x="1380391" y="1028702"/>
            <a:ext cx="3156439" cy="861774"/>
          </a:xfrm>
          <a:prstGeom prst="rect">
            <a:avLst/>
          </a:prstGeom>
          <a:noFill/>
        </p:spPr>
        <p:txBody>
          <a:bodyPr wrap="square" rtlCol="0">
            <a:spAutoFit/>
          </a:bodyPr>
          <a:lstStyle/>
          <a:p>
            <a:r>
              <a:rPr lang="en-US" sz="3200" i="0" dirty="0"/>
              <a:t>Introduction :</a:t>
            </a:r>
            <a:endParaRPr lang="en-US" sz="3200" dirty="0"/>
          </a:p>
          <a:p>
            <a:endParaRPr lang="en-IN" dirty="0"/>
          </a:p>
        </p:txBody>
      </p:sp>
    </p:spTree>
    <p:extLst>
      <p:ext uri="{BB962C8B-B14F-4D97-AF65-F5344CB8AC3E}">
        <p14:creationId xmlns:p14="http://schemas.microsoft.com/office/powerpoint/2010/main" val="364801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F1435-ABD9-C9DA-167B-337520D80219}"/>
              </a:ext>
            </a:extLst>
          </p:cNvPr>
          <p:cNvSpPr>
            <a:spLocks noGrp="1"/>
          </p:cNvSpPr>
          <p:nvPr>
            <p:ph idx="1"/>
          </p:nvPr>
        </p:nvSpPr>
        <p:spPr>
          <a:xfrm>
            <a:off x="2380947" y="1841087"/>
            <a:ext cx="7430105" cy="3956746"/>
          </a:xfrm>
        </p:spPr>
        <p:txBody>
          <a:bodyPr/>
          <a:lstStyle/>
          <a:p>
            <a:pPr marL="0" indent="0">
              <a:buNone/>
            </a:pPr>
            <a:r>
              <a:rPr lang="en-US" dirty="0"/>
              <a:t>Blockchains are composed of blocks of data that are linked together in a chronological chain. Each block contains a timestamp and a link to the previous block, ensuring that the data cannot be modified once it has been recorded.</a:t>
            </a:r>
          </a:p>
          <a:p>
            <a:pPr marL="0" indent="0">
              <a:buNone/>
            </a:pPr>
            <a:endParaRPr lang="en-US" dirty="0"/>
          </a:p>
          <a:p>
            <a:pPr marL="0" indent="0">
              <a:buNone/>
            </a:pPr>
            <a:r>
              <a:rPr lang="en-US" dirty="0"/>
              <a:t>This makes blockchains highly secure and resistant to tampering. Additionally, because they are decentralized and distributed, they are also resistant to downtime or censorship.</a:t>
            </a:r>
            <a:endParaRPr lang="en-IN" dirty="0"/>
          </a:p>
        </p:txBody>
      </p:sp>
      <p:sp>
        <p:nvSpPr>
          <p:cNvPr id="4" name="TextBox 3">
            <a:extLst>
              <a:ext uri="{FF2B5EF4-FFF2-40B4-BE49-F238E27FC236}">
                <a16:creationId xmlns:a16="http://schemas.microsoft.com/office/drawing/2014/main" id="{6182ECDE-8C92-2A4E-DA70-C2F06CACA791}"/>
              </a:ext>
            </a:extLst>
          </p:cNvPr>
          <p:cNvSpPr txBox="1"/>
          <p:nvPr/>
        </p:nvSpPr>
        <p:spPr>
          <a:xfrm>
            <a:off x="1107226" y="866736"/>
            <a:ext cx="4778620" cy="523220"/>
          </a:xfrm>
          <a:prstGeom prst="rect">
            <a:avLst/>
          </a:prstGeom>
          <a:noFill/>
        </p:spPr>
        <p:txBody>
          <a:bodyPr wrap="square" rtlCol="0">
            <a:spAutoFit/>
          </a:bodyPr>
          <a:lstStyle/>
          <a:p>
            <a:r>
              <a:rPr lang="en-US" sz="2800" dirty="0"/>
              <a:t>What makes it secure?</a:t>
            </a:r>
            <a:endParaRPr lang="en-IN" sz="2800" dirty="0"/>
          </a:p>
        </p:txBody>
      </p:sp>
    </p:spTree>
    <p:extLst>
      <p:ext uri="{BB962C8B-B14F-4D97-AF65-F5344CB8AC3E}">
        <p14:creationId xmlns:p14="http://schemas.microsoft.com/office/powerpoint/2010/main" val="341939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96378-5830-014B-01AE-6189CFE16B83}"/>
              </a:ext>
            </a:extLst>
          </p:cNvPr>
          <p:cNvSpPr>
            <a:spLocks noGrp="1"/>
          </p:cNvSpPr>
          <p:nvPr>
            <p:ph idx="1"/>
          </p:nvPr>
        </p:nvSpPr>
        <p:spPr>
          <a:xfrm>
            <a:off x="1639614" y="1112306"/>
            <a:ext cx="9211712" cy="5402795"/>
          </a:xfrm>
        </p:spPr>
        <p:txBody>
          <a:bodyPr>
            <a:normAutofit/>
          </a:bodyPr>
          <a:lstStyle/>
          <a:p>
            <a:r>
              <a:rPr lang="en-US" dirty="0"/>
              <a:t>One of the key advantages of blockchain technology is its ability to facilitate trust between parties who may not know each other or may not trust each other. Because of the decentralized nature of the technology, no single party has control over the data, making it difficult for any one party to manipulate the data for their own gain.</a:t>
            </a:r>
          </a:p>
          <a:p>
            <a:r>
              <a:rPr lang="en-US" dirty="0"/>
              <a:t>Decentralization: Blockchain technology is decentralized, meaning that it is not controlled by any single entity or authority. This makes it resistant to tampering, downtime, and censorship.</a:t>
            </a:r>
          </a:p>
          <a:p>
            <a:endParaRPr lang="en-US" dirty="0"/>
          </a:p>
          <a:p>
            <a:r>
              <a:rPr lang="en-US" dirty="0"/>
              <a:t>Security: Because of the way that it is designed, blockchain technology is highly secure and resistant to hacking and other forms of cyberattack. This makes it an attractive option for storing and transmitting sensitive data.</a:t>
            </a:r>
          </a:p>
          <a:p>
            <a:endParaRPr lang="en-US" dirty="0"/>
          </a:p>
          <a:p>
            <a:pPr marL="0" indent="0">
              <a:buNone/>
            </a:pPr>
            <a:endParaRPr lang="en-US" dirty="0"/>
          </a:p>
        </p:txBody>
      </p:sp>
      <p:sp>
        <p:nvSpPr>
          <p:cNvPr id="4" name="TextBox 3">
            <a:extLst>
              <a:ext uri="{FF2B5EF4-FFF2-40B4-BE49-F238E27FC236}">
                <a16:creationId xmlns:a16="http://schemas.microsoft.com/office/drawing/2014/main" id="{55DAD510-39D5-FDB9-966D-1D2756E09278}"/>
              </a:ext>
            </a:extLst>
          </p:cNvPr>
          <p:cNvSpPr txBox="1"/>
          <p:nvPr/>
        </p:nvSpPr>
        <p:spPr>
          <a:xfrm>
            <a:off x="1428598" y="202223"/>
            <a:ext cx="3209192" cy="523220"/>
          </a:xfrm>
          <a:prstGeom prst="rect">
            <a:avLst/>
          </a:prstGeom>
          <a:noFill/>
        </p:spPr>
        <p:txBody>
          <a:bodyPr wrap="square" rtlCol="0">
            <a:spAutoFit/>
          </a:bodyPr>
          <a:lstStyle/>
          <a:p>
            <a:r>
              <a:rPr lang="en-US" sz="2800" dirty="0"/>
              <a:t>Advantages</a:t>
            </a:r>
            <a:endParaRPr lang="en-IN" sz="2800" dirty="0"/>
          </a:p>
        </p:txBody>
      </p:sp>
    </p:spTree>
    <p:extLst>
      <p:ext uri="{BB962C8B-B14F-4D97-AF65-F5344CB8AC3E}">
        <p14:creationId xmlns:p14="http://schemas.microsoft.com/office/powerpoint/2010/main" val="123521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E15865-8319-783A-0F1D-949B874974BE}"/>
              </a:ext>
            </a:extLst>
          </p:cNvPr>
          <p:cNvSpPr>
            <a:spLocks noGrp="1"/>
          </p:cNvSpPr>
          <p:nvPr>
            <p:ph idx="1"/>
          </p:nvPr>
        </p:nvSpPr>
        <p:spPr>
          <a:xfrm>
            <a:off x="1718744" y="388608"/>
            <a:ext cx="8754512" cy="6080783"/>
          </a:xfrm>
        </p:spPr>
        <p:txBody>
          <a:bodyPr>
            <a:noAutofit/>
          </a:bodyPr>
          <a:lstStyle/>
          <a:p>
            <a:r>
              <a:rPr lang="en-US" sz="1800" dirty="0"/>
              <a:t>Immutability: Once data has been recorded on a blockchain, it cannot be modified or deleted. This ensures the integrity of the data and makes it easy to verify its authenticity.</a:t>
            </a:r>
          </a:p>
          <a:p>
            <a:endParaRPr lang="en-US" sz="1800" dirty="0"/>
          </a:p>
          <a:p>
            <a:r>
              <a:rPr lang="en-US" sz="1800" dirty="0"/>
              <a:t>Transparency: All transactions on a blockchain are recorded and visible to anyone with access to the network, making it a transparent and accountable technology.</a:t>
            </a:r>
          </a:p>
          <a:p>
            <a:endParaRPr lang="en-US" sz="1800" dirty="0"/>
          </a:p>
          <a:p>
            <a:r>
              <a:rPr lang="en-US" sz="1800" dirty="0"/>
              <a:t>Efficiency: Blockchain technology has the potential to streamline many processes and make them more efficient by reducing the need for intermediaries and other third parties.</a:t>
            </a:r>
          </a:p>
          <a:p>
            <a:endParaRPr lang="en-US" sz="1800" dirty="0"/>
          </a:p>
          <a:p>
            <a:r>
              <a:rPr lang="en-US" sz="1800" dirty="0"/>
              <a:t>Accessibility: Because it is decentralized, blockchain technology can be accessed by anyone with an internet connection, making it a potentially inclusive technology.</a:t>
            </a:r>
            <a:endParaRPr lang="en-IN" sz="1800" dirty="0"/>
          </a:p>
          <a:p>
            <a:pPr marL="0" indent="0">
              <a:buNone/>
            </a:pPr>
            <a:endParaRPr lang="en-IN" sz="1800" dirty="0"/>
          </a:p>
        </p:txBody>
      </p:sp>
    </p:spTree>
    <p:extLst>
      <p:ext uri="{BB962C8B-B14F-4D97-AF65-F5344CB8AC3E}">
        <p14:creationId xmlns:p14="http://schemas.microsoft.com/office/powerpoint/2010/main" val="270281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E30CD-792A-D991-1F88-65AE6CCF541E}"/>
              </a:ext>
            </a:extLst>
          </p:cNvPr>
          <p:cNvSpPr>
            <a:spLocks noGrp="1"/>
          </p:cNvSpPr>
          <p:nvPr>
            <p:ph idx="1"/>
          </p:nvPr>
        </p:nvSpPr>
        <p:spPr>
          <a:xfrm>
            <a:off x="2030418" y="1634399"/>
            <a:ext cx="8828082" cy="4375074"/>
          </a:xfrm>
        </p:spPr>
        <p:txBody>
          <a:bodyPr>
            <a:normAutofit fontScale="85000" lnSpcReduction="20000"/>
          </a:bodyPr>
          <a:lstStyle/>
          <a:p>
            <a:r>
              <a:rPr lang="en-US" dirty="0"/>
              <a:t>Di</a:t>
            </a:r>
            <a:r>
              <a:rPr lang="en-US" sz="2100" dirty="0"/>
              <a:t>gital currencies: Blockchain technology was originally developed as the underlying infrastructure for the digital currency, Bitcoin. It allows for the creation and transfer of digital assets without the need for a central authority ex: bitcoin, </a:t>
            </a:r>
            <a:r>
              <a:rPr lang="en-US" sz="2100" dirty="0" err="1"/>
              <a:t>etherium</a:t>
            </a:r>
            <a:r>
              <a:rPr lang="en-US" sz="2100" dirty="0"/>
              <a:t> etc...</a:t>
            </a:r>
          </a:p>
          <a:p>
            <a:endParaRPr lang="en-US" sz="2100" dirty="0"/>
          </a:p>
          <a:p>
            <a:r>
              <a:rPr lang="en-US" sz="2100" dirty="0"/>
              <a:t>Supply chain management: Blockchain technology can be used to create more efficient and transparent supply chain systems. It can help to track the movement of goods and materials from production to consumption, ensuring that they are handled and transported in an accountable and transparent way.</a:t>
            </a:r>
          </a:p>
          <a:p>
            <a:endParaRPr lang="en-US" sz="2100" dirty="0"/>
          </a:p>
          <a:p>
            <a:r>
              <a:rPr lang="en-US" sz="2100" dirty="0"/>
              <a:t>Voting systems: Blockchain technology has the potential to revolutionize the way that elections are conducted. It could be used to create secure and transparent voting systems that are resistant to tampering and fraud.</a:t>
            </a:r>
          </a:p>
          <a:p>
            <a:endParaRPr lang="en-US" dirty="0"/>
          </a:p>
          <a:p>
            <a:endParaRPr lang="en-US" dirty="0"/>
          </a:p>
          <a:p>
            <a:endParaRPr lang="en-US" dirty="0"/>
          </a:p>
          <a:p>
            <a:endParaRPr lang="en-US" dirty="0"/>
          </a:p>
          <a:p>
            <a:endParaRPr lang="en-IN" dirty="0"/>
          </a:p>
        </p:txBody>
      </p:sp>
      <p:sp>
        <p:nvSpPr>
          <p:cNvPr id="4" name="TextBox 3">
            <a:extLst>
              <a:ext uri="{FF2B5EF4-FFF2-40B4-BE49-F238E27FC236}">
                <a16:creationId xmlns:a16="http://schemas.microsoft.com/office/drawing/2014/main" id="{195A607C-92B7-339D-9795-52D323640564}"/>
              </a:ext>
            </a:extLst>
          </p:cNvPr>
          <p:cNvSpPr txBox="1"/>
          <p:nvPr/>
        </p:nvSpPr>
        <p:spPr>
          <a:xfrm>
            <a:off x="872764" y="712178"/>
            <a:ext cx="5125916" cy="461665"/>
          </a:xfrm>
          <a:prstGeom prst="rect">
            <a:avLst/>
          </a:prstGeom>
          <a:noFill/>
        </p:spPr>
        <p:txBody>
          <a:bodyPr wrap="square" rtlCol="0">
            <a:spAutoFit/>
          </a:bodyPr>
          <a:lstStyle/>
          <a:p>
            <a:r>
              <a:rPr lang="en-US" sz="2400" dirty="0"/>
              <a:t>Some of the uses of blockchain</a:t>
            </a:r>
            <a:endParaRPr lang="en-IN" sz="2400" dirty="0"/>
          </a:p>
        </p:txBody>
      </p:sp>
    </p:spTree>
    <p:extLst>
      <p:ext uri="{BB962C8B-B14F-4D97-AF65-F5344CB8AC3E}">
        <p14:creationId xmlns:p14="http://schemas.microsoft.com/office/powerpoint/2010/main" val="395065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95E48-CE9E-4AD7-D5A8-22DF3F50F1E9}"/>
              </a:ext>
            </a:extLst>
          </p:cNvPr>
          <p:cNvSpPr>
            <a:spLocks noGrp="1"/>
          </p:cNvSpPr>
          <p:nvPr>
            <p:ph idx="1"/>
          </p:nvPr>
        </p:nvSpPr>
        <p:spPr>
          <a:xfrm>
            <a:off x="1687971" y="961856"/>
            <a:ext cx="8816057" cy="5201552"/>
          </a:xfrm>
        </p:spPr>
        <p:txBody>
          <a:bodyPr>
            <a:noAutofit/>
          </a:bodyPr>
          <a:lstStyle/>
          <a:p>
            <a:r>
              <a:rPr lang="en-US" sz="1800" dirty="0"/>
              <a:t>Identity management: Blockchain technology could be used to create secure and verifiable systems for managing digital identities. This could help to reduce fraud and ensure that individuals have control over their own personal information.</a:t>
            </a:r>
          </a:p>
          <a:p>
            <a:endParaRPr lang="en-US" sz="1800" dirty="0"/>
          </a:p>
          <a:p>
            <a:r>
              <a:rPr lang="en-US" sz="1800" dirty="0"/>
              <a:t>Smart contracts: Blockchain technology can be used to create self-executing contracts that are automatically enforced once certain conditions are met. This could be used to automate complex business processes and reduce the need for intermediaries.</a:t>
            </a:r>
          </a:p>
          <a:p>
            <a:endParaRPr lang="en-US" sz="1800" dirty="0"/>
          </a:p>
          <a:p>
            <a:r>
              <a:rPr lang="en-US" sz="1800" dirty="0"/>
              <a:t>Digital rights management: Blockchain technology could be used to create systems for managing and protecting intellectual property rights. It could help to ensure that creators are fairly compensated for their work and that their rights are properly enforced.</a:t>
            </a:r>
          </a:p>
          <a:p>
            <a:endParaRPr lang="en-IN" sz="1800" dirty="0"/>
          </a:p>
        </p:txBody>
      </p:sp>
    </p:spTree>
    <p:extLst>
      <p:ext uri="{BB962C8B-B14F-4D97-AF65-F5344CB8AC3E}">
        <p14:creationId xmlns:p14="http://schemas.microsoft.com/office/powerpoint/2010/main" val="195117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F0D00-4A71-8C62-6C01-6866BEAA29E4}"/>
              </a:ext>
            </a:extLst>
          </p:cNvPr>
          <p:cNvSpPr>
            <a:spLocks noGrp="1"/>
          </p:cNvSpPr>
          <p:nvPr>
            <p:ph idx="1"/>
          </p:nvPr>
        </p:nvSpPr>
        <p:spPr>
          <a:xfrm>
            <a:off x="2030419" y="1885049"/>
            <a:ext cx="8757743" cy="3829951"/>
          </a:xfrm>
        </p:spPr>
        <p:txBody>
          <a:bodyPr>
            <a:normAutofit fontScale="92500" lnSpcReduction="10000"/>
          </a:bodyPr>
          <a:lstStyle/>
          <a:p>
            <a:r>
              <a:rPr lang="en-US" dirty="0"/>
              <a:t>Scalability: Blockchains, especially public ones, can experience issues with scalability due to the large amount of data that needs to be stored and maintained.</a:t>
            </a:r>
          </a:p>
          <a:p>
            <a:endParaRPr lang="en-US" dirty="0"/>
          </a:p>
          <a:p>
            <a:r>
              <a:rPr lang="en-US" dirty="0"/>
              <a:t>Cost: Maintaining a blockchain network can be quite costly, and depending on the network, transaction fees can add up quickly.</a:t>
            </a:r>
          </a:p>
          <a:p>
            <a:endParaRPr lang="en-US" dirty="0"/>
          </a:p>
          <a:p>
            <a:r>
              <a:rPr lang="en-US" dirty="0"/>
              <a:t>Security Risks: Blockchains are generally secure, but due to their distributed nature, there is a risk of fraud and malicious attacks that can compromise the network.</a:t>
            </a:r>
          </a:p>
        </p:txBody>
      </p:sp>
      <p:sp>
        <p:nvSpPr>
          <p:cNvPr id="4" name="TextBox 3">
            <a:extLst>
              <a:ext uri="{FF2B5EF4-FFF2-40B4-BE49-F238E27FC236}">
                <a16:creationId xmlns:a16="http://schemas.microsoft.com/office/drawing/2014/main" id="{9E83055B-397C-44AE-12D0-28727F431E1E}"/>
              </a:ext>
            </a:extLst>
          </p:cNvPr>
          <p:cNvSpPr txBox="1"/>
          <p:nvPr/>
        </p:nvSpPr>
        <p:spPr>
          <a:xfrm>
            <a:off x="1635369" y="870438"/>
            <a:ext cx="2482362" cy="461665"/>
          </a:xfrm>
          <a:prstGeom prst="rect">
            <a:avLst/>
          </a:prstGeom>
          <a:noFill/>
        </p:spPr>
        <p:txBody>
          <a:bodyPr wrap="square" rtlCol="0">
            <a:spAutoFit/>
          </a:bodyPr>
          <a:lstStyle/>
          <a:p>
            <a:r>
              <a:rPr lang="en-US" sz="2400" dirty="0"/>
              <a:t>Disadvantages</a:t>
            </a:r>
            <a:endParaRPr lang="en-IN" sz="2400" dirty="0"/>
          </a:p>
        </p:txBody>
      </p:sp>
    </p:spTree>
    <p:extLst>
      <p:ext uri="{BB962C8B-B14F-4D97-AF65-F5344CB8AC3E}">
        <p14:creationId xmlns:p14="http://schemas.microsoft.com/office/powerpoint/2010/main" val="746566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64BD1-A8DD-0025-D476-726C27E1203C}"/>
              </a:ext>
            </a:extLst>
          </p:cNvPr>
          <p:cNvSpPr>
            <a:spLocks noGrp="1"/>
          </p:cNvSpPr>
          <p:nvPr>
            <p:ph idx="1"/>
          </p:nvPr>
        </p:nvSpPr>
        <p:spPr>
          <a:xfrm>
            <a:off x="1617179" y="1421705"/>
            <a:ext cx="8687405" cy="4014590"/>
          </a:xfrm>
        </p:spPr>
        <p:txBody>
          <a:bodyPr/>
          <a:lstStyle/>
          <a:p>
            <a:endParaRPr lang="en-US" dirty="0"/>
          </a:p>
          <a:p>
            <a:r>
              <a:rPr lang="en-US" dirty="0"/>
              <a:t>Privacy Concerns: Blockchains are public and transparent, which means that all transactions on the network are visible to everyone. This can be a problem if you need to maintain privacy.</a:t>
            </a:r>
          </a:p>
          <a:p>
            <a:endParaRPr lang="en-US" dirty="0"/>
          </a:p>
          <a:p>
            <a:r>
              <a:rPr lang="en-US" dirty="0"/>
              <a:t>Lack of Regulations: The cryptocurrency world is largely unregulated, which can make it difficult to find reliable and trustworthy blockchain networks.</a:t>
            </a:r>
            <a:endParaRPr lang="en-IN" dirty="0"/>
          </a:p>
          <a:p>
            <a:endParaRPr lang="en-IN" dirty="0"/>
          </a:p>
        </p:txBody>
      </p:sp>
    </p:spTree>
    <p:extLst>
      <p:ext uri="{BB962C8B-B14F-4D97-AF65-F5344CB8AC3E}">
        <p14:creationId xmlns:p14="http://schemas.microsoft.com/office/powerpoint/2010/main" val="2483783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61</TotalTime>
  <Words>811</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Bookman Old Style</vt:lpstr>
      <vt:lpstr>Rockwell</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code implementing blockchain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Pitta</dc:creator>
  <cp:lastModifiedBy>Andrew Pitta</cp:lastModifiedBy>
  <cp:revision>7</cp:revision>
  <dcterms:created xsi:type="dcterms:W3CDTF">2022-12-08T08:31:48Z</dcterms:created>
  <dcterms:modified xsi:type="dcterms:W3CDTF">2022-12-08T09:32:58Z</dcterms:modified>
</cp:coreProperties>
</file>