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8" r:id="rId5"/>
    <p:sldId id="272" r:id="rId6"/>
    <p:sldId id="273" r:id="rId7"/>
    <p:sldId id="274" r:id="rId8"/>
    <p:sldId id="285" r:id="rId9"/>
    <p:sldId id="286" r:id="rId10"/>
    <p:sldId id="275" r:id="rId11"/>
    <p:sldId id="267" r:id="rId12"/>
    <p:sldId id="283" r:id="rId13"/>
    <p:sldId id="284" r:id="rId14"/>
    <p:sldId id="277" r:id="rId15"/>
    <p:sldId id="278" r:id="rId16"/>
    <p:sldId id="259" r:id="rId17"/>
    <p:sldId id="260" r:id="rId18"/>
    <p:sldId id="261" r:id="rId19"/>
    <p:sldId id="262" r:id="rId20"/>
    <p:sldId id="264" r:id="rId21"/>
    <p:sldId id="279" r:id="rId22"/>
    <p:sldId id="266" r:id="rId23"/>
    <p:sldId id="280" r:id="rId24"/>
    <p:sldId id="281" r:id="rId25"/>
    <p:sldId id="282" r:id="rId26"/>
    <p:sldId id="26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499"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1"/>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6350" y="1"/>
            <a:ext cx="12185652"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586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94919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2"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274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6270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6350" y="1"/>
            <a:ext cx="12185652"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739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6968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6390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89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6375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32205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138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9"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30"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3/17/2025</a:t>
            </a:fld>
            <a:endParaRPr lang="en-US"/>
          </a:p>
        </p:txBody>
      </p:sp>
      <p:sp>
        <p:nvSpPr>
          <p:cNvPr id="5" name="Footer Placeholder 4"/>
          <p:cNvSpPr>
            <a:spLocks noGrp="1"/>
          </p:cNvSpPr>
          <p:nvPr>
            <p:ph type="ftr" sz="quarter" idx="3"/>
          </p:nvPr>
        </p:nvSpPr>
        <p:spPr>
          <a:xfrm>
            <a:off x="4842933"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325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17051" y="4972756"/>
            <a:ext cx="6333392" cy="1463040"/>
          </a:xfrm>
        </p:spPr>
        <p:txBody>
          <a:bodyPr>
            <a:normAutofit fontScale="90000"/>
          </a:bodyPr>
          <a:lstStyle/>
          <a:p>
            <a:pPr algn="ctr"/>
            <a:r>
              <a:rPr lang="en-US" dirty="0"/>
              <a:t>MACHINE UNLEARNING USING PRUNING AND KNOWLEDGE DISTILLATION</a:t>
            </a:r>
            <a:endParaRPr dirty="0"/>
          </a:p>
        </p:txBody>
      </p:sp>
      <p:sp>
        <p:nvSpPr>
          <p:cNvPr id="3" name="Subtitle 2"/>
          <p:cNvSpPr>
            <a:spLocks noGrp="1"/>
          </p:cNvSpPr>
          <p:nvPr>
            <p:ph type="subTitle" idx="1"/>
          </p:nvPr>
        </p:nvSpPr>
        <p:spPr>
          <a:xfrm>
            <a:off x="8424497" y="4864344"/>
            <a:ext cx="3609975" cy="1896414"/>
          </a:xfrm>
        </p:spPr>
        <p:txBody>
          <a:bodyPr>
            <a:normAutofit/>
          </a:bodyPr>
          <a:lstStyle/>
          <a:p>
            <a:r>
              <a:rPr lang="en-US" sz="1800" dirty="0"/>
              <a:t>First Review – Batch 81</a:t>
            </a:r>
          </a:p>
          <a:p>
            <a:r>
              <a:rPr lang="en-US" sz="1800" dirty="0"/>
              <a:t>Andrew Blaze - 211FA04255</a:t>
            </a:r>
          </a:p>
          <a:p>
            <a:r>
              <a:rPr lang="en-US" sz="1800" dirty="0"/>
              <a:t>Nikhil Sai – 211FA04251</a:t>
            </a:r>
          </a:p>
          <a:p>
            <a:r>
              <a:rPr lang="en-US" sz="1800" dirty="0"/>
              <a:t>Guidance – Dr. K. V. Krishna Kishore</a:t>
            </a:r>
          </a:p>
          <a:p>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60B3-EA6E-D283-0065-3BAB010C14DF}"/>
              </a:ext>
            </a:extLst>
          </p:cNvPr>
          <p:cNvSpPr>
            <a:spLocks noGrp="1"/>
          </p:cNvSpPr>
          <p:nvPr>
            <p:ph type="title"/>
          </p:nvPr>
        </p:nvSpPr>
        <p:spPr>
          <a:xfrm>
            <a:off x="962582" y="418162"/>
            <a:ext cx="9720072" cy="1499616"/>
          </a:xfrm>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8DA0426E-C2E2-AC34-E0C1-4183AC8F101C}"/>
              </a:ext>
            </a:extLst>
          </p:cNvPr>
          <p:cNvSpPr>
            <a:spLocks noGrp="1"/>
          </p:cNvSpPr>
          <p:nvPr>
            <p:ph idx="1"/>
          </p:nvPr>
        </p:nvSpPr>
        <p:spPr>
          <a:xfrm>
            <a:off x="1024129" y="1546039"/>
            <a:ext cx="9720073" cy="5197661"/>
          </a:xfrm>
        </p:spPr>
        <p:txBody>
          <a:bodyPr>
            <a:noAutofit/>
          </a:bodyPr>
          <a:lstStyle/>
          <a:p>
            <a:pPr algn="just"/>
            <a:r>
              <a:rPr lang="en-US" sz="1800" dirty="0">
                <a:latin typeface="Times New Roman" panose="02020603050405020304" pitchFamily="18" charset="0"/>
                <a:cs typeface="Times New Roman" panose="02020603050405020304" pitchFamily="18" charset="0"/>
              </a:rPr>
              <a:t>In this work, we propose a novel machine unlearning framework that combines iterative model pruning and knowledge distillation (KD) to achieve selective data forgetting from deep neural networks. </a:t>
            </a:r>
          </a:p>
          <a:p>
            <a:pPr algn="just"/>
            <a:r>
              <a:rPr lang="en-US" sz="1800" dirty="0">
                <a:latin typeface="Times New Roman" panose="02020603050405020304" pitchFamily="18" charset="0"/>
                <a:cs typeface="Times New Roman" panose="02020603050405020304" pitchFamily="18" charset="0"/>
              </a:rPr>
              <a:t>Specifically, we aim to “forget” a subset of classes from a model previously trained on the CIFAR-10, CIFAR-100, Fashion MNIST, Celeb A datasets.</a:t>
            </a:r>
          </a:p>
          <a:p>
            <a:pPr algn="just"/>
            <a:r>
              <a:rPr lang="en-US" sz="1800" dirty="0">
                <a:latin typeface="Times New Roman" panose="02020603050405020304" pitchFamily="18" charset="0"/>
                <a:cs typeface="Times New Roman" panose="02020603050405020304" pitchFamily="18" charset="0"/>
              </a:rPr>
              <a:t>Our unlearning procedure consists of two main stages, iteratively performed:</a:t>
            </a:r>
          </a:p>
          <a:p>
            <a:pPr algn="just"/>
            <a:r>
              <a:rPr lang="en-US" sz="1800" dirty="0">
                <a:latin typeface="Times New Roman" panose="02020603050405020304" pitchFamily="18" charset="0"/>
                <a:cs typeface="Times New Roman" panose="02020603050405020304" pitchFamily="18" charset="0"/>
              </a:rPr>
              <a:t>1. Model Pruning: Reducing model weights to remove learned representations related to forgotten classes.</a:t>
            </a:r>
          </a:p>
          <a:p>
            <a:pPr algn="just"/>
            <a:r>
              <a:rPr lang="en-US" sz="1800" dirty="0">
                <a:latin typeface="Times New Roman" panose="02020603050405020304" pitchFamily="18" charset="0"/>
                <a:cs typeface="Times New Roman" panose="02020603050405020304" pitchFamily="18" charset="0"/>
              </a:rPr>
              <a:t>2. Knowledge Distillation: Retraining the pruned model (student) with knowledge transferred from the original model (teacher), selectively suppressing information about the forgotten classes.</a:t>
            </a:r>
          </a:p>
          <a:p>
            <a:pPr algn="just"/>
            <a:r>
              <a:rPr lang="en-US" sz="1800" dirty="0">
                <a:latin typeface="Times New Roman" panose="02020603050405020304" pitchFamily="18" charset="0"/>
                <a:cs typeface="Times New Roman" panose="02020603050405020304" pitchFamily="18" charset="0"/>
              </a:rPr>
              <a:t>Models used for these datasets are </a:t>
            </a:r>
          </a:p>
          <a:p>
            <a:pPr algn="just"/>
            <a:r>
              <a:rPr lang="en-IN" sz="1800" dirty="0">
                <a:latin typeface="Times New Roman" panose="02020603050405020304" pitchFamily="18" charset="0"/>
                <a:cs typeface="Times New Roman" panose="02020603050405020304" pitchFamily="18" charset="0"/>
              </a:rPr>
              <a:t>CIFAR-10 : RESNET-18</a:t>
            </a:r>
          </a:p>
          <a:p>
            <a:pPr algn="just"/>
            <a:r>
              <a:rPr lang="en-IN" sz="1800" dirty="0">
                <a:latin typeface="Times New Roman" panose="02020603050405020304" pitchFamily="18" charset="0"/>
                <a:cs typeface="Times New Roman" panose="02020603050405020304" pitchFamily="18" charset="0"/>
              </a:rPr>
              <a:t>CIFAR100 : WIDERESNET28_10</a:t>
            </a:r>
          </a:p>
          <a:p>
            <a:pPr algn="just"/>
            <a:r>
              <a:rPr lang="en-IN" sz="1800" dirty="0">
                <a:latin typeface="Times New Roman" panose="02020603050405020304" pitchFamily="18" charset="0"/>
                <a:cs typeface="Times New Roman" panose="02020603050405020304" pitchFamily="18" charset="0"/>
              </a:rPr>
              <a:t>Fashion MNIST: VGG-16</a:t>
            </a:r>
          </a:p>
          <a:p>
            <a:pPr algn="just"/>
            <a:r>
              <a:rPr lang="en-IN" sz="1800" dirty="0">
                <a:latin typeface="Times New Roman" panose="02020603050405020304" pitchFamily="18" charset="0"/>
                <a:cs typeface="Times New Roman" panose="02020603050405020304" pitchFamily="18" charset="0"/>
              </a:rPr>
              <a:t>Celeb A: Vit</a:t>
            </a:r>
          </a:p>
        </p:txBody>
      </p:sp>
    </p:spTree>
    <p:extLst>
      <p:ext uri="{BB962C8B-B14F-4D97-AF65-F5344CB8AC3E}">
        <p14:creationId xmlns:p14="http://schemas.microsoft.com/office/powerpoint/2010/main" val="1461919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93B7-69BC-F8D4-4180-5C311BEF7E85}"/>
              </a:ext>
            </a:extLst>
          </p:cNvPr>
          <p:cNvSpPr>
            <a:spLocks noGrp="1"/>
          </p:cNvSpPr>
          <p:nvPr>
            <p:ph type="title"/>
          </p:nvPr>
        </p:nvSpPr>
        <p:spPr>
          <a:xfrm>
            <a:off x="864799" y="704315"/>
            <a:ext cx="9334278" cy="1089781"/>
          </a:xfrm>
        </p:spPr>
        <p:txBody>
          <a:bodyPr>
            <a:normAutofit/>
          </a:bodyPr>
          <a:lstStyle/>
          <a:p>
            <a:r>
              <a:rPr lang="en-IN" sz="3600" dirty="0"/>
              <a:t>Architecture diagram</a:t>
            </a:r>
          </a:p>
        </p:txBody>
      </p:sp>
      <p:pic>
        <p:nvPicPr>
          <p:cNvPr id="4" name="Picture 3">
            <a:extLst>
              <a:ext uri="{FF2B5EF4-FFF2-40B4-BE49-F238E27FC236}">
                <a16:creationId xmlns:a16="http://schemas.microsoft.com/office/drawing/2014/main" id="{CB1F8884-11D4-702D-B44A-61C3574FE055}"/>
              </a:ext>
            </a:extLst>
          </p:cNvPr>
          <p:cNvPicPr>
            <a:picLocks noChangeAspect="1"/>
          </p:cNvPicPr>
          <p:nvPr/>
        </p:nvPicPr>
        <p:blipFill>
          <a:blip r:embed="rId2"/>
          <a:stretch>
            <a:fillRect/>
          </a:stretch>
        </p:blipFill>
        <p:spPr>
          <a:xfrm>
            <a:off x="1626578" y="1712343"/>
            <a:ext cx="8572499" cy="4654510"/>
          </a:xfrm>
          <a:prstGeom prst="rect">
            <a:avLst/>
          </a:prstGeom>
        </p:spPr>
      </p:pic>
    </p:spTree>
    <p:extLst>
      <p:ext uri="{BB962C8B-B14F-4D97-AF65-F5344CB8AC3E}">
        <p14:creationId xmlns:p14="http://schemas.microsoft.com/office/powerpoint/2010/main" val="3134406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A70DA94-DE40-D885-741A-A4551B7290B3}"/>
              </a:ext>
            </a:extLst>
          </p:cNvPr>
          <p:cNvSpPr txBox="1">
            <a:spLocks/>
          </p:cNvSpPr>
          <p:nvPr/>
        </p:nvSpPr>
        <p:spPr>
          <a:xfrm>
            <a:off x="688953" y="542410"/>
            <a:ext cx="9334278" cy="1089781"/>
          </a:xfrm>
          <a:prstGeom prst="rect">
            <a:avLst/>
          </a:prstGeom>
        </p:spPr>
        <p:txBody>
          <a:bodyPr>
            <a:normAutofit/>
          </a:bodyPr>
          <a:lst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r>
              <a:rPr lang="en-IN" sz="3600" dirty="0"/>
              <a:t>K</a:t>
            </a:r>
            <a:r>
              <a:rPr lang="en-US" sz="3600" dirty="0" err="1"/>
              <a:t>nowledge</a:t>
            </a:r>
            <a:r>
              <a:rPr lang="en-US" sz="3600" dirty="0"/>
              <a:t> Distillation Model diagram </a:t>
            </a:r>
            <a:endParaRPr lang="en-IN" sz="3600" dirty="0"/>
          </a:p>
          <a:p>
            <a:endParaRPr lang="en-IN" sz="3600" dirty="0"/>
          </a:p>
        </p:txBody>
      </p:sp>
      <p:pic>
        <p:nvPicPr>
          <p:cNvPr id="4" name="Picture 3">
            <a:extLst>
              <a:ext uri="{FF2B5EF4-FFF2-40B4-BE49-F238E27FC236}">
                <a16:creationId xmlns:a16="http://schemas.microsoft.com/office/drawing/2014/main" id="{EF7E362D-FB5C-20B9-D0F3-84D60DECCD63}"/>
              </a:ext>
            </a:extLst>
          </p:cNvPr>
          <p:cNvPicPr>
            <a:picLocks noChangeAspect="1"/>
          </p:cNvPicPr>
          <p:nvPr/>
        </p:nvPicPr>
        <p:blipFill>
          <a:blip r:embed="rId2"/>
          <a:stretch>
            <a:fillRect/>
          </a:stretch>
        </p:blipFill>
        <p:spPr>
          <a:xfrm>
            <a:off x="852099" y="1211894"/>
            <a:ext cx="10821910" cy="4944165"/>
          </a:xfrm>
          <a:prstGeom prst="rect">
            <a:avLst/>
          </a:prstGeom>
        </p:spPr>
      </p:pic>
    </p:spTree>
    <p:extLst>
      <p:ext uri="{BB962C8B-B14F-4D97-AF65-F5344CB8AC3E}">
        <p14:creationId xmlns:p14="http://schemas.microsoft.com/office/powerpoint/2010/main" val="1297137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746DBC-6B61-25F1-C6F2-288F5F760AF7}"/>
              </a:ext>
            </a:extLst>
          </p:cNvPr>
          <p:cNvPicPr>
            <a:picLocks noChangeAspect="1"/>
          </p:cNvPicPr>
          <p:nvPr/>
        </p:nvPicPr>
        <p:blipFill>
          <a:blip r:embed="rId2"/>
          <a:srcRect l="707" t="1418" r="681" b="1418"/>
          <a:stretch/>
        </p:blipFill>
        <p:spPr>
          <a:xfrm>
            <a:off x="574431" y="1266091"/>
            <a:ext cx="11043138" cy="5257800"/>
          </a:xfrm>
          <a:prstGeom prst="rect">
            <a:avLst/>
          </a:prstGeom>
        </p:spPr>
      </p:pic>
      <p:sp>
        <p:nvSpPr>
          <p:cNvPr id="7" name="Title 1">
            <a:extLst>
              <a:ext uri="{FF2B5EF4-FFF2-40B4-BE49-F238E27FC236}">
                <a16:creationId xmlns:a16="http://schemas.microsoft.com/office/drawing/2014/main" id="{37CC698F-CC9E-7393-60CC-FF9049AD31D8}"/>
              </a:ext>
            </a:extLst>
          </p:cNvPr>
          <p:cNvSpPr txBox="1">
            <a:spLocks/>
          </p:cNvSpPr>
          <p:nvPr/>
        </p:nvSpPr>
        <p:spPr>
          <a:xfrm>
            <a:off x="768084" y="721200"/>
            <a:ext cx="9334278" cy="1089781"/>
          </a:xfrm>
          <a:prstGeom prst="rect">
            <a:avLst/>
          </a:prstGeom>
        </p:spPr>
        <p:txBody>
          <a:bodyPr>
            <a:normAutofit/>
          </a:bodyPr>
          <a:lst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r>
              <a:rPr lang="en-US" sz="3600" dirty="0"/>
              <a:t>Pruning Model Diagram</a:t>
            </a:r>
            <a:endParaRPr lang="en-IN" sz="3600" dirty="0"/>
          </a:p>
          <a:p>
            <a:endParaRPr lang="en-IN" sz="3600" dirty="0"/>
          </a:p>
        </p:txBody>
      </p:sp>
    </p:spTree>
    <p:extLst>
      <p:ext uri="{BB962C8B-B14F-4D97-AF65-F5344CB8AC3E}">
        <p14:creationId xmlns:p14="http://schemas.microsoft.com/office/powerpoint/2010/main" val="1841328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887C-FD78-1E8F-AE9C-CBB4059D3E23}"/>
              </a:ext>
            </a:extLst>
          </p:cNvPr>
          <p:cNvSpPr>
            <a:spLocks noGrp="1"/>
          </p:cNvSpPr>
          <p:nvPr>
            <p:ph type="title"/>
          </p:nvPr>
        </p:nvSpPr>
        <p:spPr>
          <a:xfrm>
            <a:off x="853594" y="136667"/>
            <a:ext cx="9492622" cy="984693"/>
          </a:xfrm>
        </p:spPr>
        <p:txBody>
          <a:bodyPr>
            <a:normAutofit/>
          </a:bodyPr>
          <a:lstStyle/>
          <a:p>
            <a:r>
              <a:rPr lang="en-IN" sz="3600" dirty="0"/>
              <a:t>Model Pruning</a:t>
            </a:r>
          </a:p>
        </p:txBody>
      </p:sp>
      <p:sp>
        <p:nvSpPr>
          <p:cNvPr id="11" name="Content Placeholder 10">
            <a:extLst>
              <a:ext uri="{FF2B5EF4-FFF2-40B4-BE49-F238E27FC236}">
                <a16:creationId xmlns:a16="http://schemas.microsoft.com/office/drawing/2014/main" id="{03448A22-D2AE-FDF7-689F-2062C832998A}"/>
              </a:ext>
            </a:extLst>
          </p:cNvPr>
          <p:cNvSpPr>
            <a:spLocks noGrp="1"/>
          </p:cNvSpPr>
          <p:nvPr>
            <p:ph idx="1"/>
          </p:nvPr>
        </p:nvSpPr>
        <p:spPr>
          <a:xfrm>
            <a:off x="953791" y="1153286"/>
            <a:ext cx="9790409" cy="1160585"/>
          </a:xfrm>
        </p:spPr>
        <p:txBody>
          <a:bodyPr>
            <a:normAutofit/>
          </a:bodyPr>
          <a:lstStyle/>
          <a:p>
            <a:pPr algn="just"/>
            <a:r>
              <a:rPr lang="en-US" sz="1800" dirty="0">
                <a:latin typeface="Times New Roman" panose="02020603050405020304" pitchFamily="18" charset="0"/>
                <a:cs typeface="Times New Roman" panose="02020603050405020304" pitchFamily="18" charset="0"/>
              </a:rPr>
              <a:t>Model pruning involves selectively removing a fraction of weights from the neural network to encourage forgetting of previously learned concepts. We utilize global magnitude-based pruning, defined as follows. Let the model parameters (weights) at iteration 𝑖 be denoted as:</a:t>
            </a:r>
            <a:endParaRPr lang="en-IN" sz="1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9B5810FC-E810-7889-7D0C-DA957B147DDA}"/>
              </a:ext>
            </a:extLst>
          </p:cNvPr>
          <p:cNvPicPr>
            <a:picLocks noChangeAspect="1"/>
          </p:cNvPicPr>
          <p:nvPr/>
        </p:nvPicPr>
        <p:blipFill>
          <a:blip r:embed="rId2"/>
          <a:stretch>
            <a:fillRect/>
          </a:stretch>
        </p:blipFill>
        <p:spPr>
          <a:xfrm>
            <a:off x="4767421" y="2210327"/>
            <a:ext cx="1861910" cy="646332"/>
          </a:xfrm>
          <a:prstGeom prst="rect">
            <a:avLst/>
          </a:prstGeom>
        </p:spPr>
      </p:pic>
      <p:sp>
        <p:nvSpPr>
          <p:cNvPr id="15" name="TextBox 14">
            <a:extLst>
              <a:ext uri="{FF2B5EF4-FFF2-40B4-BE49-F238E27FC236}">
                <a16:creationId xmlns:a16="http://schemas.microsoft.com/office/drawing/2014/main" id="{0B43ECA9-02C7-2097-0D27-52D80DDE885E}"/>
              </a:ext>
            </a:extLst>
          </p:cNvPr>
          <p:cNvSpPr txBox="1"/>
          <p:nvPr/>
        </p:nvSpPr>
        <p:spPr>
          <a:xfrm>
            <a:off x="1158386" y="2918635"/>
            <a:ext cx="10043013"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where 𝑀 is the total number of parameters in the neural network. (1) We perform pruning by zeroing weights based on a global threshold. Specifically, we define a pruning mask:</a:t>
            </a:r>
            <a:endParaRPr lang="en-IN"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9B8F4E56-DF45-E612-B5EE-7E1249D648C1}"/>
              </a:ext>
            </a:extLst>
          </p:cNvPr>
          <p:cNvPicPr>
            <a:picLocks noChangeAspect="1"/>
          </p:cNvPicPr>
          <p:nvPr/>
        </p:nvPicPr>
        <p:blipFill>
          <a:blip r:embed="rId3"/>
          <a:stretch>
            <a:fillRect/>
          </a:stretch>
        </p:blipFill>
        <p:spPr>
          <a:xfrm>
            <a:off x="4727931" y="3634349"/>
            <a:ext cx="2242127" cy="927930"/>
          </a:xfrm>
          <a:prstGeom prst="rect">
            <a:avLst/>
          </a:prstGeom>
        </p:spPr>
      </p:pic>
      <p:sp>
        <p:nvSpPr>
          <p:cNvPr id="21" name="TextBox 20">
            <a:extLst>
              <a:ext uri="{FF2B5EF4-FFF2-40B4-BE49-F238E27FC236}">
                <a16:creationId xmlns:a16="http://schemas.microsoft.com/office/drawing/2014/main" id="{397FEFE2-726C-3B9D-63D2-2C9E6CAC8368}"/>
              </a:ext>
            </a:extLst>
          </p:cNvPr>
          <p:cNvSpPr txBox="1"/>
          <p:nvPr/>
        </p:nvSpPr>
        <p:spPr>
          <a:xfrm>
            <a:off x="1270313" y="4658991"/>
            <a:ext cx="9931086" cy="9279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where the pruning threshold 𝜏(𝑖) at iteration 𝑖 is computed by sorting all absolute parameter</a:t>
            </a:r>
          </a:p>
          <a:p>
            <a:pPr algn="just"/>
            <a:r>
              <a:rPr lang="en-US" dirty="0">
                <a:latin typeface="Times New Roman" panose="02020603050405020304" pitchFamily="18" charset="0"/>
                <a:cs typeface="Times New Roman" panose="02020603050405020304" pitchFamily="18" charset="0"/>
              </a:rPr>
              <a:t> values and determining the cutoff such that a fixed fraction 𝑝 (e.g., 𝑝 = 0.1) of parameters are</a:t>
            </a:r>
          </a:p>
          <a:p>
            <a:pPr algn="just"/>
            <a:r>
              <a:rPr lang="en-US" dirty="0">
                <a:latin typeface="Times New Roman" panose="02020603050405020304" pitchFamily="18" charset="0"/>
                <a:cs typeface="Times New Roman" panose="02020603050405020304" pitchFamily="18" charset="0"/>
              </a:rPr>
              <a:t> pruned at each iteration. Formally</a:t>
            </a:r>
            <a:endParaRPr lang="en-IN" dirty="0">
              <a:latin typeface="Times New Roman" panose="02020603050405020304" pitchFamily="18" charset="0"/>
              <a:cs typeface="Times New Roman" panose="02020603050405020304" pitchFamily="18" charset="0"/>
            </a:endParaRPr>
          </a:p>
        </p:txBody>
      </p:sp>
      <p:pic>
        <p:nvPicPr>
          <p:cNvPr id="23" name="Picture 22">
            <a:extLst>
              <a:ext uri="{FF2B5EF4-FFF2-40B4-BE49-F238E27FC236}">
                <a16:creationId xmlns:a16="http://schemas.microsoft.com/office/drawing/2014/main" id="{3186F5DD-B9FD-F148-0E9A-12B23D24BED7}"/>
              </a:ext>
            </a:extLst>
          </p:cNvPr>
          <p:cNvPicPr>
            <a:picLocks noChangeAspect="1"/>
          </p:cNvPicPr>
          <p:nvPr/>
        </p:nvPicPr>
        <p:blipFill>
          <a:blip r:embed="rId4"/>
          <a:stretch>
            <a:fillRect/>
          </a:stretch>
        </p:blipFill>
        <p:spPr>
          <a:xfrm>
            <a:off x="4834281" y="5770968"/>
            <a:ext cx="2523438" cy="618293"/>
          </a:xfrm>
          <a:prstGeom prst="rect">
            <a:avLst/>
          </a:prstGeom>
        </p:spPr>
      </p:pic>
    </p:spTree>
    <p:extLst>
      <p:ext uri="{BB962C8B-B14F-4D97-AF65-F5344CB8AC3E}">
        <p14:creationId xmlns:p14="http://schemas.microsoft.com/office/powerpoint/2010/main" val="929632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AC8B6-2098-2CC0-EFC7-3D524C7B6F45}"/>
              </a:ext>
            </a:extLst>
          </p:cNvPr>
          <p:cNvSpPr>
            <a:spLocks noGrp="1"/>
          </p:cNvSpPr>
          <p:nvPr>
            <p:ph type="title"/>
          </p:nvPr>
        </p:nvSpPr>
        <p:spPr/>
        <p:txBody>
          <a:bodyPr>
            <a:normAutofit/>
          </a:bodyPr>
          <a:lstStyle/>
          <a:p>
            <a:r>
              <a:rPr lang="en-IN" sz="3600" dirty="0"/>
              <a:t>Model Pruning</a:t>
            </a:r>
          </a:p>
        </p:txBody>
      </p:sp>
      <p:pic>
        <p:nvPicPr>
          <p:cNvPr id="7" name="Picture 6">
            <a:extLst>
              <a:ext uri="{FF2B5EF4-FFF2-40B4-BE49-F238E27FC236}">
                <a16:creationId xmlns:a16="http://schemas.microsoft.com/office/drawing/2014/main" id="{FDE683BA-7945-06DE-5C3C-37757724B564}"/>
              </a:ext>
            </a:extLst>
          </p:cNvPr>
          <p:cNvPicPr>
            <a:picLocks noChangeAspect="1"/>
          </p:cNvPicPr>
          <p:nvPr/>
        </p:nvPicPr>
        <p:blipFill>
          <a:blip r:embed="rId2"/>
          <a:stretch>
            <a:fillRect/>
          </a:stretch>
        </p:blipFill>
        <p:spPr>
          <a:xfrm>
            <a:off x="1297188" y="2084832"/>
            <a:ext cx="9870683" cy="3514963"/>
          </a:xfrm>
          <a:prstGeom prst="rect">
            <a:avLst/>
          </a:prstGeom>
        </p:spPr>
      </p:pic>
    </p:spTree>
    <p:extLst>
      <p:ext uri="{BB962C8B-B14F-4D97-AF65-F5344CB8AC3E}">
        <p14:creationId xmlns:p14="http://schemas.microsoft.com/office/powerpoint/2010/main" val="1665127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A8220-3B00-68AF-9117-C60DF9DFFE8F}"/>
              </a:ext>
            </a:extLst>
          </p:cNvPr>
          <p:cNvSpPr>
            <a:spLocks noGrp="1"/>
          </p:cNvSpPr>
          <p:nvPr>
            <p:ph type="title"/>
          </p:nvPr>
        </p:nvSpPr>
        <p:spPr/>
        <p:txBody>
          <a:bodyPr>
            <a:normAutofit/>
          </a:bodyPr>
          <a:lstStyle/>
          <a:p>
            <a:r>
              <a:rPr lang="en-US" sz="3600" dirty="0"/>
              <a:t>Knowledge Distillation for Unlearning</a:t>
            </a:r>
            <a:endParaRPr lang="en-IN" sz="3600" dirty="0"/>
          </a:p>
        </p:txBody>
      </p:sp>
      <p:sp>
        <p:nvSpPr>
          <p:cNvPr id="7" name="TextBox 6">
            <a:extLst>
              <a:ext uri="{FF2B5EF4-FFF2-40B4-BE49-F238E27FC236}">
                <a16:creationId xmlns:a16="http://schemas.microsoft.com/office/drawing/2014/main" id="{F552467B-CD1F-22BB-0E39-81DB586E0550}"/>
              </a:ext>
            </a:extLst>
          </p:cNvPr>
          <p:cNvSpPr txBox="1"/>
          <p:nvPr/>
        </p:nvSpPr>
        <p:spPr>
          <a:xfrm>
            <a:off x="1024128" y="1602765"/>
            <a:ext cx="9623612" cy="830997"/>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After pruning, the network undergoes retraining via a modified Knowledge Distillation (KD) approach. Unlike standard KD, our method explicitly suppresses the teacher model’s knowledge for the targeted (forgotten) classes, guiding the student model away from unwanted memories.</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A0DE91C-F5D1-7611-C130-6B62B6E0DF1E}"/>
              </a:ext>
            </a:extLst>
          </p:cNvPr>
          <p:cNvPicPr>
            <a:picLocks noChangeAspect="1"/>
          </p:cNvPicPr>
          <p:nvPr/>
        </p:nvPicPr>
        <p:blipFill>
          <a:blip r:embed="rId2"/>
          <a:stretch>
            <a:fillRect/>
          </a:stretch>
        </p:blipFill>
        <p:spPr>
          <a:xfrm>
            <a:off x="2039920" y="2551945"/>
            <a:ext cx="8112160" cy="4033493"/>
          </a:xfrm>
          <a:prstGeom prst="rect">
            <a:avLst/>
          </a:prstGeom>
        </p:spPr>
      </p:pic>
    </p:spTree>
    <p:extLst>
      <p:ext uri="{BB962C8B-B14F-4D97-AF65-F5344CB8AC3E}">
        <p14:creationId xmlns:p14="http://schemas.microsoft.com/office/powerpoint/2010/main" val="931633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A8220-3B00-68AF-9117-C60DF9DFFE8F}"/>
              </a:ext>
            </a:extLst>
          </p:cNvPr>
          <p:cNvSpPr>
            <a:spLocks noGrp="1"/>
          </p:cNvSpPr>
          <p:nvPr>
            <p:ph type="title"/>
          </p:nvPr>
        </p:nvSpPr>
        <p:spPr/>
        <p:txBody>
          <a:bodyPr>
            <a:normAutofit/>
          </a:bodyPr>
          <a:lstStyle/>
          <a:p>
            <a:r>
              <a:rPr lang="en-US" sz="3600" dirty="0"/>
              <a:t>Knowledge Distillation for Unlearning</a:t>
            </a:r>
            <a:endParaRPr lang="en-IN" sz="3600" dirty="0"/>
          </a:p>
        </p:txBody>
      </p:sp>
      <p:pic>
        <p:nvPicPr>
          <p:cNvPr id="15" name="Picture 14">
            <a:extLst>
              <a:ext uri="{FF2B5EF4-FFF2-40B4-BE49-F238E27FC236}">
                <a16:creationId xmlns:a16="http://schemas.microsoft.com/office/drawing/2014/main" id="{6EC3AF16-452A-E2A6-A009-0B8AFFF14223}"/>
              </a:ext>
            </a:extLst>
          </p:cNvPr>
          <p:cNvPicPr>
            <a:picLocks noChangeAspect="1"/>
          </p:cNvPicPr>
          <p:nvPr/>
        </p:nvPicPr>
        <p:blipFill>
          <a:blip r:embed="rId2"/>
          <a:stretch>
            <a:fillRect/>
          </a:stretch>
        </p:blipFill>
        <p:spPr>
          <a:xfrm>
            <a:off x="1846160" y="1763586"/>
            <a:ext cx="8675525" cy="4955493"/>
          </a:xfrm>
          <a:prstGeom prst="rect">
            <a:avLst/>
          </a:prstGeom>
        </p:spPr>
      </p:pic>
    </p:spTree>
    <p:extLst>
      <p:ext uri="{BB962C8B-B14F-4D97-AF65-F5344CB8AC3E}">
        <p14:creationId xmlns:p14="http://schemas.microsoft.com/office/powerpoint/2010/main" val="2832728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A8220-3B00-68AF-9117-C60DF9DFFE8F}"/>
              </a:ext>
            </a:extLst>
          </p:cNvPr>
          <p:cNvSpPr>
            <a:spLocks noGrp="1"/>
          </p:cNvSpPr>
          <p:nvPr>
            <p:ph type="title"/>
          </p:nvPr>
        </p:nvSpPr>
        <p:spPr/>
        <p:txBody>
          <a:bodyPr>
            <a:normAutofit/>
          </a:bodyPr>
          <a:lstStyle/>
          <a:p>
            <a:r>
              <a:rPr lang="en-IN" sz="3200" dirty="0"/>
              <a:t>Iterative Prune-</a:t>
            </a:r>
            <a:r>
              <a:rPr lang="en-IN" sz="3200" dirty="0" err="1"/>
              <a:t>Distill</a:t>
            </a:r>
            <a:r>
              <a:rPr lang="en-IN" sz="3200" dirty="0"/>
              <a:t> Unlearning Procedure</a:t>
            </a:r>
          </a:p>
        </p:txBody>
      </p:sp>
      <p:sp>
        <p:nvSpPr>
          <p:cNvPr id="4" name="Content Placeholder 3">
            <a:extLst>
              <a:ext uri="{FF2B5EF4-FFF2-40B4-BE49-F238E27FC236}">
                <a16:creationId xmlns:a16="http://schemas.microsoft.com/office/drawing/2014/main" id="{13621CFC-5D50-7858-BAB0-8CC19AC90EF5}"/>
              </a:ext>
            </a:extLst>
          </p:cNvPr>
          <p:cNvSpPr>
            <a:spLocks noGrp="1"/>
          </p:cNvSpPr>
          <p:nvPr>
            <p:ph idx="1"/>
          </p:nvPr>
        </p:nvSpPr>
        <p:spPr>
          <a:xfrm>
            <a:off x="1024129" y="2286000"/>
            <a:ext cx="9720073" cy="2365131"/>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We iteratively apply pruning and distillation for 𝐾 iterations. At iteration 𝑖:</a:t>
            </a:r>
          </a:p>
          <a:p>
            <a:pPr marL="0" indent="0">
              <a:buNone/>
            </a:pPr>
            <a:r>
              <a:rPr lang="en-IN" sz="1800" dirty="0">
                <a:latin typeface="Times New Roman" panose="02020603050405020304" pitchFamily="18" charset="0"/>
                <a:cs typeface="Times New Roman" panose="02020603050405020304" pitchFamily="18" charset="0"/>
              </a:rPr>
              <a:t>1. Prune a fraction 𝑝 of weights.</a:t>
            </a:r>
          </a:p>
          <a:p>
            <a:pPr marL="0" indent="0">
              <a:buNone/>
            </a:pPr>
            <a:r>
              <a:rPr lang="en-IN" sz="1800" dirty="0">
                <a:latin typeface="Times New Roman" panose="02020603050405020304" pitchFamily="18" charset="0"/>
                <a:cs typeface="Times New Roman" panose="02020603050405020304" pitchFamily="18" charset="0"/>
              </a:rPr>
              <a:t>2. </a:t>
            </a:r>
            <a:r>
              <a:rPr lang="en-IN" sz="1800" dirty="0" err="1">
                <a:latin typeface="Times New Roman" panose="02020603050405020304" pitchFamily="18" charset="0"/>
                <a:cs typeface="Times New Roman" panose="02020603050405020304" pitchFamily="18" charset="0"/>
              </a:rPr>
              <a:t>Distill</a:t>
            </a:r>
            <a:r>
              <a:rPr lang="en-IN" sz="1800" dirty="0">
                <a:latin typeface="Times New Roman" panose="02020603050405020304" pitchFamily="18" charset="0"/>
                <a:cs typeface="Times New Roman" panose="02020603050405020304" pitchFamily="18" charset="0"/>
              </a:rPr>
              <a:t> knowledge (suppressing forgotten classes) for 𝐸 epochs, optimizing L𝑡𝑜𝑡𝑎𝑙 .</a:t>
            </a:r>
          </a:p>
          <a:p>
            <a:pPr marL="0" indent="0">
              <a:buNone/>
            </a:pPr>
            <a:r>
              <a:rPr lang="en-IN" sz="1800" dirty="0">
                <a:latin typeface="Times New Roman" panose="02020603050405020304" pitchFamily="18" charset="0"/>
                <a:cs typeface="Times New Roman" panose="02020603050405020304" pitchFamily="18" charset="0"/>
              </a:rPr>
              <a:t>This iterative approach selectively removes predictive power from forgotten classes while main-</a:t>
            </a:r>
            <a:r>
              <a:rPr lang="en-IN" sz="1800" dirty="0" err="1">
                <a:latin typeface="Times New Roman" panose="02020603050405020304" pitchFamily="18" charset="0"/>
                <a:cs typeface="Times New Roman" panose="02020603050405020304" pitchFamily="18" charset="0"/>
              </a:rPr>
              <a:t>taining</a:t>
            </a:r>
            <a:r>
              <a:rPr lang="en-IN" sz="1800" dirty="0">
                <a:latin typeface="Times New Roman" panose="02020603050405020304" pitchFamily="18" charset="0"/>
                <a:cs typeface="Times New Roman" panose="02020603050405020304" pitchFamily="18" charset="0"/>
              </a:rPr>
              <a:t> performance on retained classes.</a:t>
            </a:r>
          </a:p>
        </p:txBody>
      </p:sp>
    </p:spTree>
    <p:extLst>
      <p:ext uri="{BB962C8B-B14F-4D97-AF65-F5344CB8AC3E}">
        <p14:creationId xmlns:p14="http://schemas.microsoft.com/office/powerpoint/2010/main" val="1676085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E3978-683D-54C5-F327-19359C2840BD}"/>
              </a:ext>
            </a:extLst>
          </p:cNvPr>
          <p:cNvSpPr>
            <a:spLocks noGrp="1"/>
          </p:cNvSpPr>
          <p:nvPr>
            <p:ph type="title"/>
          </p:nvPr>
        </p:nvSpPr>
        <p:spPr/>
        <p:txBody>
          <a:bodyPr>
            <a:normAutofit/>
          </a:bodyPr>
          <a:lstStyle/>
          <a:p>
            <a:r>
              <a:rPr lang="en-US" sz="3600" dirty="0"/>
              <a:t>Membership Inference Attack (MIA)</a:t>
            </a:r>
            <a:endParaRPr lang="en-IN" sz="3600" dirty="0"/>
          </a:p>
        </p:txBody>
      </p:sp>
      <p:sp>
        <p:nvSpPr>
          <p:cNvPr id="3" name="Content Placeholder 2">
            <a:extLst>
              <a:ext uri="{FF2B5EF4-FFF2-40B4-BE49-F238E27FC236}">
                <a16:creationId xmlns:a16="http://schemas.microsoft.com/office/drawing/2014/main" id="{C545785B-7A21-1A0E-9ACD-0EA7D90A0EDD}"/>
              </a:ext>
            </a:extLst>
          </p:cNvPr>
          <p:cNvSpPr>
            <a:spLocks noGrp="1"/>
          </p:cNvSpPr>
          <p:nvPr>
            <p:ph idx="1"/>
          </p:nvPr>
        </p:nvSpPr>
        <p:spPr>
          <a:xfrm>
            <a:off x="1574468" y="1910040"/>
            <a:ext cx="9043064" cy="4023360"/>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We evaluate the effectiveness of our unlearning method using a Membership Inference Attack(MIA).</a:t>
            </a:r>
          </a:p>
          <a:p>
            <a:pPr marL="0" indent="0" algn="just">
              <a:buNone/>
            </a:pPr>
            <a:r>
              <a:rPr lang="en-US" sz="1800" dirty="0">
                <a:latin typeface="Times New Roman" panose="02020603050405020304" pitchFamily="18" charset="0"/>
                <a:cs typeface="Times New Roman" panose="02020603050405020304" pitchFamily="18" charset="0"/>
              </a:rPr>
              <a:t>MIA assesses the privacy leakage by distinguishing whether a particular data sample was included(member) or not (non-member) in the training set, based on model predictions.</a:t>
            </a:r>
          </a:p>
          <a:p>
            <a:pPr marL="0" indent="0" algn="just">
              <a:buNone/>
            </a:pPr>
            <a:r>
              <a:rPr lang="en-US" sz="1800" dirty="0">
                <a:latin typeface="Times New Roman" panose="02020603050405020304" pitchFamily="18" charset="0"/>
                <a:cs typeface="Times New Roman" panose="02020603050405020304" pitchFamily="18" charset="0"/>
              </a:rPr>
              <a:t>Attack Formulation: We construct a binary classifier to predict membership status. Specifically, the attacker uses model confidence scores derived from predictions as attack features. For each sample, the attacker extracts the following features: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751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968246" y="399845"/>
            <a:ext cx="7290054" cy="1499616"/>
          </a:xfrm>
        </p:spPr>
        <p:txBody>
          <a:bodyPr/>
          <a:lstStyle/>
          <a:p>
            <a:r>
              <a:rPr dirty="0"/>
              <a:t>Abstract</a:t>
            </a:r>
          </a:p>
        </p:txBody>
      </p:sp>
      <p:sp>
        <p:nvSpPr>
          <p:cNvPr id="3" name="Content Placeholder 2"/>
          <p:cNvSpPr>
            <a:spLocks noGrp="1"/>
          </p:cNvSpPr>
          <p:nvPr>
            <p:ph idx="1"/>
          </p:nvPr>
        </p:nvSpPr>
        <p:spPr>
          <a:xfrm>
            <a:off x="1123335" y="1926160"/>
            <a:ext cx="10138762" cy="3420941"/>
          </a:xfrm>
        </p:spPr>
        <p:txBody>
          <a:bodyPr>
            <a:noAutofit/>
          </a:bodyPr>
          <a:lstStyle/>
          <a:p>
            <a:pPr algn="just"/>
            <a:r>
              <a:rPr lang="en-US" dirty="0">
                <a:latin typeface="Times New Roman" panose="02020603050405020304" pitchFamily="18" charset="0"/>
                <a:cs typeface="Times New Roman" panose="02020603050405020304" pitchFamily="18" charset="0"/>
              </a:rPr>
              <a:t>This presents a method for “unlearning” specific classes from a trained deep neural network without significantly degrading performance on the retained classes. Our approach combines iterative pruning and knowledge distillation, effectively forcing the model to forget selected classes while preserving its ability to classify the remaining classes. </a:t>
            </a:r>
          </a:p>
          <a:p>
            <a:pPr algn="just"/>
            <a:r>
              <a:rPr lang="en-US" dirty="0">
                <a:latin typeface="Times New Roman" panose="02020603050405020304" pitchFamily="18" charset="0"/>
                <a:cs typeface="Times New Roman" panose="02020603050405020304" pitchFamily="18" charset="0"/>
              </a:rPr>
              <a:t>We demonstrated this on multiple datasets (CIFAR-10, CIFAR-100, Fashion-MNIST, and </a:t>
            </a:r>
            <a:r>
              <a:rPr lang="en-US" dirty="0" err="1">
                <a:latin typeface="Times New Roman" panose="02020603050405020304" pitchFamily="18" charset="0"/>
                <a:cs typeface="Times New Roman" panose="02020603050405020304" pitchFamily="18" charset="0"/>
              </a:rPr>
              <a:t>CelebA</a:t>
            </a:r>
            <a:r>
              <a:rPr lang="en-US" dirty="0">
                <a:latin typeface="Times New Roman" panose="02020603050405020304" pitchFamily="18" charset="0"/>
                <a:cs typeface="Times New Roman" panose="02020603050405020304" pitchFamily="18" charset="0"/>
              </a:rPr>
              <a:t>), and show reduced membership-inference attack (MIA) success on the forgotten classes, thereby enhancing privacy.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0DD7-BC53-004C-E638-212E464AF300}"/>
              </a:ext>
            </a:extLst>
          </p:cNvPr>
          <p:cNvSpPr>
            <a:spLocks noGrp="1"/>
          </p:cNvSpPr>
          <p:nvPr>
            <p:ph type="title"/>
          </p:nvPr>
        </p:nvSpPr>
        <p:spPr/>
        <p:txBody>
          <a:bodyPr>
            <a:normAutofit/>
          </a:bodyPr>
          <a:lstStyle/>
          <a:p>
            <a:r>
              <a:rPr lang="en-IN" sz="3600" dirty="0"/>
              <a:t>Attack Evaluation Metrics</a:t>
            </a:r>
          </a:p>
        </p:txBody>
      </p:sp>
      <p:pic>
        <p:nvPicPr>
          <p:cNvPr id="7" name="Picture 6">
            <a:extLst>
              <a:ext uri="{FF2B5EF4-FFF2-40B4-BE49-F238E27FC236}">
                <a16:creationId xmlns:a16="http://schemas.microsoft.com/office/drawing/2014/main" id="{4DFB1784-361E-563E-072E-236275E10FDE}"/>
              </a:ext>
            </a:extLst>
          </p:cNvPr>
          <p:cNvPicPr>
            <a:picLocks noChangeAspect="1"/>
          </p:cNvPicPr>
          <p:nvPr/>
        </p:nvPicPr>
        <p:blipFill>
          <a:blip r:embed="rId2"/>
          <a:stretch>
            <a:fillRect/>
          </a:stretch>
        </p:blipFill>
        <p:spPr>
          <a:xfrm>
            <a:off x="1447801" y="1679332"/>
            <a:ext cx="9296400" cy="4651904"/>
          </a:xfrm>
          <a:prstGeom prst="rect">
            <a:avLst/>
          </a:prstGeom>
        </p:spPr>
      </p:pic>
    </p:spTree>
    <p:extLst>
      <p:ext uri="{BB962C8B-B14F-4D97-AF65-F5344CB8AC3E}">
        <p14:creationId xmlns:p14="http://schemas.microsoft.com/office/powerpoint/2010/main" val="1566446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0DD7-BC53-004C-E638-212E464AF300}"/>
              </a:ext>
            </a:extLst>
          </p:cNvPr>
          <p:cNvSpPr>
            <a:spLocks noGrp="1"/>
          </p:cNvSpPr>
          <p:nvPr>
            <p:ph type="title"/>
          </p:nvPr>
        </p:nvSpPr>
        <p:spPr/>
        <p:txBody>
          <a:bodyPr>
            <a:normAutofit/>
          </a:bodyPr>
          <a:lstStyle/>
          <a:p>
            <a:r>
              <a:rPr lang="en-IN" sz="3600" dirty="0"/>
              <a:t>Attack Evaluation Metrics</a:t>
            </a:r>
          </a:p>
        </p:txBody>
      </p:sp>
      <p:sp>
        <p:nvSpPr>
          <p:cNvPr id="4" name="Content Placeholder 3">
            <a:extLst>
              <a:ext uri="{FF2B5EF4-FFF2-40B4-BE49-F238E27FC236}">
                <a16:creationId xmlns:a16="http://schemas.microsoft.com/office/drawing/2014/main" id="{B9C18241-57D0-0E8F-01AF-C6060F841373}"/>
              </a:ext>
            </a:extLst>
          </p:cNvPr>
          <p:cNvSpPr>
            <a:spLocks noGrp="1"/>
          </p:cNvSpPr>
          <p:nvPr>
            <p:ph idx="1"/>
          </p:nvPr>
        </p:nvSpPr>
        <p:spPr>
          <a:xfrm>
            <a:off x="1024129" y="2286000"/>
            <a:ext cx="9720073" cy="2487169"/>
          </a:xfrm>
        </p:spPr>
        <p:txBody>
          <a:bodyPr>
            <a:normAutofit/>
          </a:bodyPr>
          <a:lstStyle/>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High attack accuracy or AUC-ROC indicates increased vulnerability of the model to membership inference, reflecting greater privacy risks. Conversely, lower values suggest improved privacy preservation due to effective unlearning.</a:t>
            </a:r>
          </a:p>
          <a:p>
            <a:pPr algn="just">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Per-Class MIA Analysis: Additionally, we measure MIA performance separately for forgotten and retained classes, providing insights into whether forgotten classes indeed exhibit reduced vulnerability compared to retained classes after unlearning</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092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B444-B18B-DCC7-0529-5D2B313CA0B2}"/>
              </a:ext>
            </a:extLst>
          </p:cNvPr>
          <p:cNvSpPr>
            <a:spLocks noGrp="1"/>
          </p:cNvSpPr>
          <p:nvPr>
            <p:ph type="title"/>
          </p:nvPr>
        </p:nvSpPr>
        <p:spPr>
          <a:xfrm>
            <a:off x="827254" y="347824"/>
            <a:ext cx="9720072" cy="1499616"/>
          </a:xfrm>
        </p:spPr>
        <p:txBody>
          <a:bodyPr>
            <a:normAutofit/>
          </a:bodyPr>
          <a:lstStyle/>
          <a:p>
            <a:r>
              <a:rPr lang="en-IN" sz="3600" dirty="0"/>
              <a:t>Summary of Key Variables &amp; Parameters</a:t>
            </a:r>
          </a:p>
        </p:txBody>
      </p:sp>
      <p:pic>
        <p:nvPicPr>
          <p:cNvPr id="7" name="Picture 6">
            <a:extLst>
              <a:ext uri="{FF2B5EF4-FFF2-40B4-BE49-F238E27FC236}">
                <a16:creationId xmlns:a16="http://schemas.microsoft.com/office/drawing/2014/main" id="{A8DCEAC6-C1F4-5B21-7522-CBD9A322C6DD}"/>
              </a:ext>
            </a:extLst>
          </p:cNvPr>
          <p:cNvPicPr>
            <a:picLocks noChangeAspect="1"/>
          </p:cNvPicPr>
          <p:nvPr/>
        </p:nvPicPr>
        <p:blipFill>
          <a:blip r:embed="rId2"/>
          <a:stretch>
            <a:fillRect/>
          </a:stretch>
        </p:blipFill>
        <p:spPr>
          <a:xfrm>
            <a:off x="3109478" y="1445441"/>
            <a:ext cx="5973043" cy="5205645"/>
          </a:xfrm>
          <a:prstGeom prst="rect">
            <a:avLst/>
          </a:prstGeom>
        </p:spPr>
      </p:pic>
    </p:spTree>
    <p:extLst>
      <p:ext uri="{BB962C8B-B14F-4D97-AF65-F5344CB8AC3E}">
        <p14:creationId xmlns:p14="http://schemas.microsoft.com/office/powerpoint/2010/main" val="2962604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8D676-F0E3-DACB-3A07-3C896262E2AA}"/>
              </a:ext>
            </a:extLst>
          </p:cNvPr>
          <p:cNvSpPr>
            <a:spLocks noGrp="1"/>
          </p:cNvSpPr>
          <p:nvPr>
            <p:ph type="title"/>
          </p:nvPr>
        </p:nvSpPr>
        <p:spPr>
          <a:xfrm>
            <a:off x="857074" y="43248"/>
            <a:ext cx="9720072" cy="1499616"/>
          </a:xfrm>
        </p:spPr>
        <p:txBody>
          <a:bodyPr/>
          <a:lstStyle/>
          <a:p>
            <a:r>
              <a:rPr lang="en-US" dirty="0"/>
              <a:t>Results</a:t>
            </a:r>
            <a:endParaRPr lang="en-IN" dirty="0"/>
          </a:p>
        </p:txBody>
      </p:sp>
      <p:sp>
        <p:nvSpPr>
          <p:cNvPr id="3" name="Content Placeholder 2">
            <a:extLst>
              <a:ext uri="{FF2B5EF4-FFF2-40B4-BE49-F238E27FC236}">
                <a16:creationId xmlns:a16="http://schemas.microsoft.com/office/drawing/2014/main" id="{E9400628-66B1-60C1-1C3D-B1BB5D26760F}"/>
              </a:ext>
            </a:extLst>
          </p:cNvPr>
          <p:cNvSpPr>
            <a:spLocks noGrp="1"/>
          </p:cNvSpPr>
          <p:nvPr>
            <p:ph idx="1"/>
          </p:nvPr>
        </p:nvSpPr>
        <p:spPr>
          <a:xfrm>
            <a:off x="857074" y="1182379"/>
            <a:ext cx="9720073" cy="848644"/>
          </a:xfrm>
        </p:spPr>
        <p:txBody>
          <a:bodyPr>
            <a:noAutofit/>
          </a:bodyPr>
          <a:lstStyle/>
          <a:p>
            <a:r>
              <a:rPr lang="en-US" sz="1800" dirty="0">
                <a:latin typeface="Times New Roman" panose="02020603050405020304" pitchFamily="18" charset="0"/>
                <a:cs typeface="Times New Roman" panose="02020603050405020304" pitchFamily="18" charset="0"/>
              </a:rPr>
              <a:t>We present the classification performance before and after unlearning in Table 2. Table 3 summarizes the results of the membership-inference attack (MIA), showing how effectively the forget operation reduces the MIA AUC in the forgotten classes.</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500FB84-36E6-7295-67B8-45C3A35D60F7}"/>
              </a:ext>
            </a:extLst>
          </p:cNvPr>
          <p:cNvPicPr>
            <a:picLocks noChangeAspect="1"/>
          </p:cNvPicPr>
          <p:nvPr/>
        </p:nvPicPr>
        <p:blipFill>
          <a:blip r:embed="rId2"/>
          <a:stretch>
            <a:fillRect/>
          </a:stretch>
        </p:blipFill>
        <p:spPr>
          <a:xfrm>
            <a:off x="1614853" y="2031023"/>
            <a:ext cx="8265692" cy="4715533"/>
          </a:xfrm>
          <a:prstGeom prst="rect">
            <a:avLst/>
          </a:prstGeom>
        </p:spPr>
      </p:pic>
    </p:spTree>
    <p:extLst>
      <p:ext uri="{BB962C8B-B14F-4D97-AF65-F5344CB8AC3E}">
        <p14:creationId xmlns:p14="http://schemas.microsoft.com/office/powerpoint/2010/main" val="2452107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BF033F-99E0-1B81-E827-DCC6C534DEA9}"/>
              </a:ext>
            </a:extLst>
          </p:cNvPr>
          <p:cNvPicPr>
            <a:picLocks noChangeAspect="1"/>
          </p:cNvPicPr>
          <p:nvPr/>
        </p:nvPicPr>
        <p:blipFill>
          <a:blip r:embed="rId2"/>
          <a:stretch>
            <a:fillRect/>
          </a:stretch>
        </p:blipFill>
        <p:spPr>
          <a:xfrm>
            <a:off x="1257642" y="1573824"/>
            <a:ext cx="9518454" cy="3235568"/>
          </a:xfrm>
          <a:prstGeom prst="rect">
            <a:avLst/>
          </a:prstGeom>
        </p:spPr>
      </p:pic>
    </p:spTree>
    <p:extLst>
      <p:ext uri="{BB962C8B-B14F-4D97-AF65-F5344CB8AC3E}">
        <p14:creationId xmlns:p14="http://schemas.microsoft.com/office/powerpoint/2010/main" val="2264728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003A92-99AD-8CD1-EA50-3395F7273C57}"/>
              </a:ext>
            </a:extLst>
          </p:cNvPr>
          <p:cNvSpPr txBox="1"/>
          <p:nvPr/>
        </p:nvSpPr>
        <p:spPr>
          <a:xfrm>
            <a:off x="2283800" y="1720840"/>
            <a:ext cx="8205421" cy="3416320"/>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As shown in Table 2, our unlearning procedure drives the accuracy on the forgotten classes (𝑀(𝑠))  to 0%, achieving a 100% forgetting rate.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For example, for ResNet18 (CIFAR-10), 𝑀(𝑠)𝐵 = 85.93%  and 𝑀(𝑠)𝐴 = 0.00%. In some cases, the retain-set accuracy (𝑀(𝑡)) even improves (e.g., +4.84%  for ResNet18).</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However, with WideResNet28-10 (CIFAR-100), there is a slight decrease (−0.74%) in retain-set accuracy.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From Table 3, the MIA AUC on the forgotten classes drops significantly after unlearning (e.g. from 0.9987 to 0.5101 for VGG16 on Fashion-MNIST), indicating stronger privacy preservation  for the forgotten samples.</a:t>
            </a:r>
          </a:p>
        </p:txBody>
      </p:sp>
    </p:spTree>
    <p:extLst>
      <p:ext uri="{BB962C8B-B14F-4D97-AF65-F5344CB8AC3E}">
        <p14:creationId xmlns:p14="http://schemas.microsoft.com/office/powerpoint/2010/main" val="3553005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a:t>
            </a:r>
            <a:r>
              <a:rPr lang="en-US" dirty="0"/>
              <a:t>od</a:t>
            </a:r>
            <a:r>
              <a:rPr dirty="0"/>
              <a:t>uction</a:t>
            </a:r>
          </a:p>
        </p:txBody>
      </p:sp>
      <p:sp>
        <p:nvSpPr>
          <p:cNvPr id="3" name="Content Placeholder 2"/>
          <p:cNvSpPr>
            <a:spLocks noGrp="1"/>
          </p:cNvSpPr>
          <p:nvPr>
            <p:ph idx="1"/>
          </p:nvPr>
        </p:nvSpPr>
        <p:spPr>
          <a:xfrm>
            <a:off x="1024127" y="1732085"/>
            <a:ext cx="9720073" cy="4023360"/>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Data privacy regulations increasingly mandate the right to be forgotten, which entails removing or “unlearning” certain classes or subsets of training data from an already trained model. </a:t>
            </a:r>
          </a:p>
          <a:p>
            <a:pPr algn="just"/>
            <a:r>
              <a:rPr lang="en-US" dirty="0">
                <a:latin typeface="Times New Roman" panose="02020603050405020304" pitchFamily="18" charset="0"/>
                <a:cs typeface="Times New Roman" panose="02020603050405020304" pitchFamily="18" charset="0"/>
              </a:rPr>
              <a:t>Naively, one could retrain from scratch excluding the classes that must be forgotten; however, this is computationally expensive. </a:t>
            </a:r>
          </a:p>
          <a:p>
            <a:pPr algn="just"/>
            <a:r>
              <a:rPr lang="en-US" dirty="0">
                <a:latin typeface="Times New Roman" panose="02020603050405020304" pitchFamily="18" charset="0"/>
                <a:cs typeface="Times New Roman" panose="02020603050405020304" pitchFamily="18" charset="0"/>
              </a:rPr>
              <a:t>We propose an approach that merges global magnitude-based pruning and knowledge distillation (KD) to expunge information specific to designated classes while retaining most of the original model’s accuracy on the remaining classes.</a:t>
            </a:r>
          </a:p>
          <a:p>
            <a:pPr algn="just"/>
            <a:r>
              <a:rPr lang="en-US" dirty="0">
                <a:latin typeface="Times New Roman" panose="02020603050405020304" pitchFamily="18" charset="0"/>
                <a:cs typeface="Times New Roman" panose="02020603050405020304" pitchFamily="18" charset="0"/>
              </a:rPr>
              <a:t>In addition, we examine the privacy aspects via membership inference attacks (MIA), which test how easily an adversary can determine whether a particular sample belonged to the training set.</a:t>
            </a:r>
          </a:p>
          <a:p>
            <a:pPr algn="just"/>
            <a:r>
              <a:rPr lang="en-US" dirty="0">
                <a:latin typeface="Times New Roman" panose="02020603050405020304" pitchFamily="18" charset="0"/>
                <a:cs typeface="Times New Roman" panose="02020603050405020304" pitchFamily="18" charset="0"/>
              </a:rPr>
              <a:t>After unlearning, the MIA success rate on the forgotten classes drops significantly, demonstrating that the unlearned classes are effectively obfuscated.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3238"/>
            <a:ext cx="7290054" cy="1499616"/>
          </a:xfrm>
        </p:spPr>
        <p:txBody>
          <a:bodyPr/>
          <a:lstStyle/>
          <a:p>
            <a:r>
              <a:rPr lang="en-IN" dirty="0"/>
              <a:t>Literature Review</a:t>
            </a:r>
            <a:endParaRPr dirty="0"/>
          </a:p>
        </p:txBody>
      </p:sp>
      <p:graphicFrame>
        <p:nvGraphicFramePr>
          <p:cNvPr id="3" name="Table 2"/>
          <p:cNvGraphicFramePr>
            <a:graphicFrameLocks noGrp="1"/>
          </p:cNvGraphicFramePr>
          <p:nvPr>
            <p:extLst>
              <p:ext uri="{D42A27DB-BD31-4B8C-83A1-F6EECF244321}">
                <p14:modId xmlns:p14="http://schemas.microsoft.com/office/powerpoint/2010/main" val="4245530210"/>
              </p:ext>
            </p:extLst>
          </p:nvPr>
        </p:nvGraphicFramePr>
        <p:xfrm>
          <a:off x="0" y="547320"/>
          <a:ext cx="12191999" cy="6310680"/>
        </p:xfrm>
        <a:graphic>
          <a:graphicData uri="http://schemas.openxmlformats.org/drawingml/2006/table">
            <a:tbl>
              <a:tblPr firstRow="1" bandRow="1">
                <a:tableStyleId>{5C22544A-7EE6-4342-B048-85BDC9FD1C3A}</a:tableStyleId>
              </a:tblPr>
              <a:tblGrid>
                <a:gridCol w="1644162">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791307">
                  <a:extLst>
                    <a:ext uri="{9D8B030D-6E8A-4147-A177-3AD203B41FA5}">
                      <a16:colId xmlns:a16="http://schemas.microsoft.com/office/drawing/2014/main" val="20002"/>
                    </a:ext>
                  </a:extLst>
                </a:gridCol>
                <a:gridCol w="2022231">
                  <a:extLst>
                    <a:ext uri="{9D8B030D-6E8A-4147-A177-3AD203B41FA5}">
                      <a16:colId xmlns:a16="http://schemas.microsoft.com/office/drawing/2014/main" val="20003"/>
                    </a:ext>
                  </a:extLst>
                </a:gridCol>
                <a:gridCol w="1801071">
                  <a:extLst>
                    <a:ext uri="{9D8B030D-6E8A-4147-A177-3AD203B41FA5}">
                      <a16:colId xmlns:a16="http://schemas.microsoft.com/office/drawing/2014/main" val="20004"/>
                    </a:ext>
                  </a:extLst>
                </a:gridCol>
                <a:gridCol w="1962037">
                  <a:extLst>
                    <a:ext uri="{9D8B030D-6E8A-4147-A177-3AD203B41FA5}">
                      <a16:colId xmlns:a16="http://schemas.microsoft.com/office/drawing/2014/main" val="20005"/>
                    </a:ext>
                  </a:extLst>
                </a:gridCol>
                <a:gridCol w="1456591">
                  <a:extLst>
                    <a:ext uri="{9D8B030D-6E8A-4147-A177-3AD203B41FA5}">
                      <a16:colId xmlns:a16="http://schemas.microsoft.com/office/drawing/2014/main" val="20006"/>
                    </a:ext>
                  </a:extLst>
                </a:gridCol>
              </a:tblGrid>
              <a:tr h="596532">
                <a:tc>
                  <a:txBody>
                    <a:bodyPr/>
                    <a:lstStyle/>
                    <a:p>
                      <a:r>
                        <a:rPr sz="1600" dirty="0">
                          <a:latin typeface="Times New Roman" panose="02020603050405020304" pitchFamily="18" charset="0"/>
                          <a:cs typeface="Times New Roman" panose="02020603050405020304" pitchFamily="18" charset="0"/>
                        </a:rPr>
                        <a:t>Author(s)</a:t>
                      </a:r>
                    </a:p>
                  </a:txBody>
                  <a:tcPr/>
                </a:tc>
                <a:tc>
                  <a:txBody>
                    <a:bodyPr/>
                    <a:lstStyle/>
                    <a:p>
                      <a:r>
                        <a:rPr sz="1600" dirty="0">
                          <a:latin typeface="Times New Roman" panose="02020603050405020304" pitchFamily="18" charset="0"/>
                          <a:cs typeface="Times New Roman" panose="02020603050405020304" pitchFamily="18" charset="0"/>
                        </a:rPr>
                        <a:t>Title</a:t>
                      </a:r>
                    </a:p>
                  </a:txBody>
                  <a:tcPr/>
                </a:tc>
                <a:tc>
                  <a:txBody>
                    <a:bodyPr/>
                    <a:lstStyle/>
                    <a:p>
                      <a:r>
                        <a:rPr sz="1600">
                          <a:latin typeface="Times New Roman" panose="02020603050405020304" pitchFamily="18" charset="0"/>
                          <a:cs typeface="Times New Roman" panose="02020603050405020304" pitchFamily="18" charset="0"/>
                        </a:rPr>
                        <a:t>Year</a:t>
                      </a:r>
                    </a:p>
                  </a:txBody>
                  <a:tcPr/>
                </a:tc>
                <a:tc>
                  <a:txBody>
                    <a:bodyPr/>
                    <a:lstStyle/>
                    <a:p>
                      <a:r>
                        <a:rPr sz="1600">
                          <a:latin typeface="Times New Roman" panose="02020603050405020304" pitchFamily="18" charset="0"/>
                          <a:cs typeface="Times New Roman" panose="02020603050405020304" pitchFamily="18" charset="0"/>
                        </a:rPr>
                        <a:t>Methods Used</a:t>
                      </a:r>
                    </a:p>
                  </a:txBody>
                  <a:tcPr/>
                </a:tc>
                <a:tc>
                  <a:txBody>
                    <a:bodyPr/>
                    <a:lstStyle/>
                    <a:p>
                      <a:r>
                        <a:rPr sz="1600">
                          <a:latin typeface="Times New Roman" panose="02020603050405020304" pitchFamily="18" charset="0"/>
                          <a:cs typeface="Times New Roman" panose="02020603050405020304" pitchFamily="18" charset="0"/>
                        </a:rPr>
                        <a:t>Results</a:t>
                      </a:r>
                    </a:p>
                  </a:txBody>
                  <a:tcPr/>
                </a:tc>
                <a:tc>
                  <a:txBody>
                    <a:bodyPr/>
                    <a:lstStyle/>
                    <a:p>
                      <a:r>
                        <a:rPr sz="1600">
                          <a:latin typeface="Times New Roman" panose="02020603050405020304" pitchFamily="18" charset="0"/>
                          <a:cs typeface="Times New Roman" panose="02020603050405020304" pitchFamily="18" charset="0"/>
                        </a:rPr>
                        <a:t>Demerits</a:t>
                      </a:r>
                    </a:p>
                  </a:txBody>
                  <a:tcPr/>
                </a:tc>
                <a:tc>
                  <a:txBody>
                    <a:bodyPr/>
                    <a:lstStyle/>
                    <a:p>
                      <a:r>
                        <a:rPr sz="1600" dirty="0">
                          <a:latin typeface="Times New Roman" panose="02020603050405020304" pitchFamily="18" charset="0"/>
                          <a:cs typeface="Times New Roman" panose="02020603050405020304" pitchFamily="18" charset="0"/>
                        </a:rPr>
                        <a:t>Remarks</a:t>
                      </a:r>
                    </a:p>
                  </a:txBody>
                  <a:tcPr/>
                </a:tc>
                <a:extLst>
                  <a:ext uri="{0D108BD9-81ED-4DB2-BD59-A6C34878D82A}">
                    <a16:rowId xmlns:a16="http://schemas.microsoft.com/office/drawing/2014/main" val="10000"/>
                  </a:ext>
                </a:extLst>
              </a:tr>
              <a:tr h="2857074">
                <a:tc>
                  <a:txBody>
                    <a:bodyPr/>
                    <a:lstStyle/>
                    <a:p>
                      <a:r>
                        <a:rPr sz="1600" dirty="0">
                          <a:latin typeface="Times New Roman" panose="02020603050405020304" pitchFamily="18" charset="0"/>
                          <a:cs typeface="Times New Roman" panose="02020603050405020304" pitchFamily="18" charset="0"/>
                        </a:rPr>
                        <a:t>Lang Li, Xiaojun Ren, </a:t>
                      </a:r>
                      <a:r>
                        <a:rPr sz="1600" dirty="0" err="1">
                          <a:latin typeface="Times New Roman" panose="02020603050405020304" pitchFamily="18" charset="0"/>
                          <a:cs typeface="Times New Roman" panose="02020603050405020304" pitchFamily="18" charset="0"/>
                        </a:rPr>
                        <a:t>Hongyang</a:t>
                      </a:r>
                      <a:r>
                        <a:rPr sz="1600" dirty="0">
                          <a:latin typeface="Times New Roman" panose="02020603050405020304" pitchFamily="18" charset="0"/>
                          <a:cs typeface="Times New Roman" panose="02020603050405020304" pitchFamily="18" charset="0"/>
                        </a:rPr>
                        <a:t> Yan, </a:t>
                      </a:r>
                      <a:r>
                        <a:rPr sz="1600" dirty="0" err="1">
                          <a:latin typeface="Times New Roman" panose="02020603050405020304" pitchFamily="18" charset="0"/>
                          <a:cs typeface="Times New Roman" panose="02020603050405020304" pitchFamily="18" charset="0"/>
                        </a:rPr>
                        <a:t>Xiaozhang</a:t>
                      </a:r>
                      <a:r>
                        <a:rPr sz="1600" dirty="0">
                          <a:latin typeface="Times New Roman" panose="02020603050405020304" pitchFamily="18" charset="0"/>
                          <a:cs typeface="Times New Roman" panose="02020603050405020304" pitchFamily="18" charset="0"/>
                        </a:rPr>
                        <a:t> Liu, </a:t>
                      </a:r>
                      <a:r>
                        <a:rPr sz="1600" dirty="0" err="1">
                          <a:latin typeface="Times New Roman" panose="02020603050405020304" pitchFamily="18" charset="0"/>
                          <a:cs typeface="Times New Roman" panose="02020603050405020304" pitchFamily="18" charset="0"/>
                        </a:rPr>
                        <a:t>Zhenxin</a:t>
                      </a:r>
                      <a:r>
                        <a:rPr sz="1600" dirty="0">
                          <a:latin typeface="Times New Roman" panose="02020603050405020304" pitchFamily="18" charset="0"/>
                          <a:cs typeface="Times New Roman" panose="02020603050405020304" pitchFamily="18" charset="0"/>
                        </a:rPr>
                        <a:t> Zhang</a:t>
                      </a:r>
                    </a:p>
                  </a:txBody>
                  <a:tcPr/>
                </a:tc>
                <a:tc>
                  <a:txBody>
                    <a:bodyPr/>
                    <a:lstStyle/>
                    <a:p>
                      <a:r>
                        <a:rPr sz="1600" dirty="0">
                          <a:latin typeface="Times New Roman" panose="02020603050405020304" pitchFamily="18" charset="0"/>
                          <a:cs typeface="Times New Roman" panose="02020603050405020304" pitchFamily="18" charset="0"/>
                        </a:rPr>
                        <a:t>Pseudo Unlearning via Sample Swapping with Hash</a:t>
                      </a:r>
                    </a:p>
                  </a:txBody>
                  <a:tcPr/>
                </a:tc>
                <a:tc>
                  <a:txBody>
                    <a:bodyPr/>
                    <a:lstStyle/>
                    <a:p>
                      <a:r>
                        <a:rPr sz="1600">
                          <a:latin typeface="Times New Roman" panose="02020603050405020304" pitchFamily="18" charset="0"/>
                          <a:cs typeface="Times New Roman" panose="02020603050405020304" pitchFamily="18" charset="0"/>
                        </a:rPr>
                        <a:t>2024</a:t>
                      </a:r>
                    </a:p>
                  </a:txBody>
                  <a:tcPr/>
                </a:tc>
                <a:tc>
                  <a:txBody>
                    <a:bodyPr/>
                    <a:lstStyle/>
                    <a:p>
                      <a:r>
                        <a:rPr sz="1600" dirty="0">
                          <a:latin typeface="Times New Roman" panose="02020603050405020304" pitchFamily="18" charset="0"/>
                          <a:cs typeface="Times New Roman" panose="02020603050405020304" pitchFamily="18" charset="0"/>
                        </a:rPr>
                        <a:t>Sample Swapping with Hash (SSH), Membership Inference Attack</a:t>
                      </a:r>
                    </a:p>
                  </a:txBody>
                  <a:tcPr/>
                </a:tc>
                <a:tc>
                  <a:txBody>
                    <a:bodyPr/>
                    <a:lstStyle/>
                    <a:p>
                      <a:r>
                        <a:rPr sz="1600">
                          <a:latin typeface="Times New Roman" panose="02020603050405020304" pitchFamily="18" charset="0"/>
                          <a:cs typeface="Times New Roman" panose="02020603050405020304" pitchFamily="18" charset="0"/>
                        </a:rPr>
                        <a:t>Feasible pseudo unlearning scheme validated via MNIST, Fashion-MNIST, CIFAR10/100, SVHN datasets</a:t>
                      </a:r>
                    </a:p>
                  </a:txBody>
                  <a:tcPr/>
                </a:tc>
                <a:tc>
                  <a:txBody>
                    <a:bodyPr/>
                    <a:lstStyle/>
                    <a:p>
                      <a:r>
                        <a:rPr sz="1600" dirty="0">
                          <a:latin typeface="Times New Roman" panose="02020603050405020304" pitchFamily="18" charset="0"/>
                          <a:cs typeface="Times New Roman" panose="02020603050405020304" pitchFamily="18" charset="0"/>
                        </a:rPr>
                        <a:t>Risk of dishonest unlearning, limited to specific evaluation metrics</a:t>
                      </a:r>
                    </a:p>
                  </a:txBody>
                  <a:tcPr/>
                </a:tc>
                <a:tc>
                  <a:txBody>
                    <a:bodyPr/>
                    <a:lstStyle/>
                    <a:p>
                      <a:r>
                        <a:rPr sz="1600" dirty="0">
                          <a:latin typeface="Times New Roman" panose="02020603050405020304" pitchFamily="18" charset="0"/>
                          <a:cs typeface="Times New Roman" panose="02020603050405020304" pitchFamily="18" charset="0"/>
                        </a:rPr>
                        <a:t>Introduced pseudo unlearning and SSH method for machine unlearning verification.</a:t>
                      </a:r>
                    </a:p>
                  </a:txBody>
                  <a:tcPr/>
                </a:tc>
                <a:extLst>
                  <a:ext uri="{0D108BD9-81ED-4DB2-BD59-A6C34878D82A}">
                    <a16:rowId xmlns:a16="http://schemas.microsoft.com/office/drawing/2014/main" val="10001"/>
                  </a:ext>
                </a:extLst>
              </a:tr>
              <a:tr h="2857074">
                <a:tc>
                  <a:txBody>
                    <a:bodyPr/>
                    <a:lstStyle/>
                    <a:p>
                      <a:r>
                        <a:rPr sz="1600">
                          <a:latin typeface="Times New Roman" panose="02020603050405020304" pitchFamily="18" charset="0"/>
                          <a:cs typeface="Times New Roman" panose="02020603050405020304" pitchFamily="18" charset="0"/>
                        </a:rPr>
                        <a:t>Yuyuan Li, Chaochao Chen, Xiaolin Zheng, Yizhao Zhang, Biao Gong, Jun Wang, Linxun Chen</a:t>
                      </a:r>
                    </a:p>
                  </a:txBody>
                  <a:tcPr/>
                </a:tc>
                <a:tc>
                  <a:txBody>
                    <a:bodyPr/>
                    <a:lstStyle/>
                    <a:p>
                      <a:r>
                        <a:rPr sz="1600">
                          <a:latin typeface="Times New Roman" panose="02020603050405020304" pitchFamily="18" charset="0"/>
                          <a:cs typeface="Times New Roman" panose="02020603050405020304" pitchFamily="18" charset="0"/>
                        </a:rPr>
                        <a:t>Selective and Collaborative Influence Function for Efficient Recommendation Unlearning</a:t>
                      </a:r>
                    </a:p>
                  </a:txBody>
                  <a:tcPr/>
                </a:tc>
                <a:tc>
                  <a:txBody>
                    <a:bodyPr/>
                    <a:lstStyle/>
                    <a:p>
                      <a:r>
                        <a:rPr sz="1600">
                          <a:latin typeface="Times New Roman" panose="02020603050405020304" pitchFamily="18" charset="0"/>
                          <a:cs typeface="Times New Roman" panose="02020603050405020304" pitchFamily="18" charset="0"/>
                        </a:rPr>
                        <a:t>2023</a:t>
                      </a:r>
                    </a:p>
                  </a:txBody>
                  <a:tcPr/>
                </a:tc>
                <a:tc>
                  <a:txBody>
                    <a:bodyPr/>
                    <a:lstStyle/>
                    <a:p>
                      <a:r>
                        <a:rPr sz="1600">
                          <a:latin typeface="Times New Roman" panose="02020603050405020304" pitchFamily="18" charset="0"/>
                          <a:cs typeface="Times New Roman" panose="02020603050405020304" pitchFamily="18" charset="0"/>
                        </a:rPr>
                        <a:t>Selective and Collaborative Influence Function (SCIF), Membership Inference Oracle (MIO)</a:t>
                      </a:r>
                    </a:p>
                  </a:txBody>
                  <a:tcPr/>
                </a:tc>
                <a:tc>
                  <a:txBody>
                    <a:bodyPr/>
                    <a:lstStyle/>
                    <a:p>
                      <a:r>
                        <a:rPr sz="1600">
                          <a:latin typeface="Times New Roman" panose="02020603050405020304" pitchFamily="18" charset="0"/>
                          <a:cs typeface="Times New Roman" panose="02020603050405020304" pitchFamily="18" charset="0"/>
                        </a:rPr>
                        <a:t>Enhanced efficiency and completeness for recommendation unlearning using benchmark datasets</a:t>
                      </a:r>
                    </a:p>
                  </a:txBody>
                  <a:tcPr/>
                </a:tc>
                <a:tc>
                  <a:txBody>
                    <a:bodyPr/>
                    <a:lstStyle/>
                    <a:p>
                      <a:r>
                        <a:rPr sz="1600" dirty="0">
                          <a:latin typeface="Times New Roman" panose="02020603050405020304" pitchFamily="18" charset="0"/>
                          <a:cs typeface="Times New Roman" panose="02020603050405020304" pitchFamily="18" charset="0"/>
                        </a:rPr>
                        <a:t>High complexity for large-scale systems</a:t>
                      </a:r>
                    </a:p>
                  </a:txBody>
                  <a:tcPr/>
                </a:tc>
                <a:tc>
                  <a:txBody>
                    <a:bodyPr/>
                    <a:lstStyle/>
                    <a:p>
                      <a:r>
                        <a:rPr sz="1600" dirty="0">
                          <a:latin typeface="Times New Roman" panose="02020603050405020304" pitchFamily="18" charset="0"/>
                          <a:cs typeface="Times New Roman" panose="02020603050405020304" pitchFamily="18" charset="0"/>
                        </a:rPr>
                        <a:t>Proposed SCIF for efficient and collaborative unlearning in recommender systems.</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B17D72B-3C12-604A-95C5-F242634C62BE}"/>
              </a:ext>
            </a:extLst>
          </p:cNvPr>
          <p:cNvGraphicFramePr>
            <a:graphicFrameLocks noGrp="1"/>
          </p:cNvGraphicFramePr>
          <p:nvPr>
            <p:extLst>
              <p:ext uri="{D42A27DB-BD31-4B8C-83A1-F6EECF244321}">
                <p14:modId xmlns:p14="http://schemas.microsoft.com/office/powerpoint/2010/main" val="3650186833"/>
              </p:ext>
            </p:extLst>
          </p:nvPr>
        </p:nvGraphicFramePr>
        <p:xfrm>
          <a:off x="0" y="0"/>
          <a:ext cx="12194931" cy="6857999"/>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1729190638"/>
                    </a:ext>
                  </a:extLst>
                </a:gridCol>
                <a:gridCol w="1028700">
                  <a:extLst>
                    <a:ext uri="{9D8B030D-6E8A-4147-A177-3AD203B41FA5}">
                      <a16:colId xmlns:a16="http://schemas.microsoft.com/office/drawing/2014/main" val="2557066234"/>
                    </a:ext>
                  </a:extLst>
                </a:gridCol>
                <a:gridCol w="1028700">
                  <a:extLst>
                    <a:ext uri="{9D8B030D-6E8A-4147-A177-3AD203B41FA5}">
                      <a16:colId xmlns:a16="http://schemas.microsoft.com/office/drawing/2014/main" val="400397330"/>
                    </a:ext>
                  </a:extLst>
                </a:gridCol>
                <a:gridCol w="1266092">
                  <a:extLst>
                    <a:ext uri="{9D8B030D-6E8A-4147-A177-3AD203B41FA5}">
                      <a16:colId xmlns:a16="http://schemas.microsoft.com/office/drawing/2014/main" val="2373466142"/>
                    </a:ext>
                  </a:extLst>
                </a:gridCol>
                <a:gridCol w="1723293">
                  <a:extLst>
                    <a:ext uri="{9D8B030D-6E8A-4147-A177-3AD203B41FA5}">
                      <a16:colId xmlns:a16="http://schemas.microsoft.com/office/drawing/2014/main" val="580063494"/>
                    </a:ext>
                  </a:extLst>
                </a:gridCol>
                <a:gridCol w="2497015">
                  <a:extLst>
                    <a:ext uri="{9D8B030D-6E8A-4147-A177-3AD203B41FA5}">
                      <a16:colId xmlns:a16="http://schemas.microsoft.com/office/drawing/2014/main" val="3944536086"/>
                    </a:ext>
                  </a:extLst>
                </a:gridCol>
                <a:gridCol w="2822331">
                  <a:extLst>
                    <a:ext uri="{9D8B030D-6E8A-4147-A177-3AD203B41FA5}">
                      <a16:colId xmlns:a16="http://schemas.microsoft.com/office/drawing/2014/main" val="2839626267"/>
                    </a:ext>
                  </a:extLst>
                </a:gridCol>
              </a:tblGrid>
              <a:tr h="2505205">
                <a:tc>
                  <a:txBody>
                    <a:bodyPr/>
                    <a:lstStyle/>
                    <a:p>
                      <a:r>
                        <a:rPr sz="1400" b="0" dirty="0" err="1">
                          <a:latin typeface="Times New Roman" panose="02020603050405020304" pitchFamily="18" charset="0"/>
                          <a:cs typeface="Times New Roman" panose="02020603050405020304" pitchFamily="18" charset="0"/>
                        </a:rPr>
                        <a:t>Chunxiao</a:t>
                      </a:r>
                      <a:r>
                        <a:rPr sz="1400" b="0" dirty="0">
                          <a:latin typeface="Times New Roman" panose="02020603050405020304" pitchFamily="18" charset="0"/>
                          <a:cs typeface="Times New Roman" panose="02020603050405020304" pitchFamily="18" charset="0"/>
                        </a:rPr>
                        <a:t> Li, </a:t>
                      </a:r>
                      <a:r>
                        <a:rPr sz="1400" b="0" dirty="0" err="1">
                          <a:latin typeface="Times New Roman" panose="02020603050405020304" pitchFamily="18" charset="0"/>
                          <a:cs typeface="Times New Roman" panose="02020603050405020304" pitchFamily="18" charset="0"/>
                        </a:rPr>
                        <a:t>Haipeng</a:t>
                      </a:r>
                      <a:r>
                        <a:rPr sz="1400" b="0" dirty="0">
                          <a:latin typeface="Times New Roman" panose="02020603050405020304" pitchFamily="18" charset="0"/>
                          <a:cs typeface="Times New Roman" panose="02020603050405020304" pitchFamily="18" charset="0"/>
                        </a:rPr>
                        <a:t> Jiang, </a:t>
                      </a:r>
                      <a:r>
                        <a:rPr sz="1400" b="0" dirty="0" err="1">
                          <a:latin typeface="Times New Roman" panose="02020603050405020304" pitchFamily="18" charset="0"/>
                          <a:cs typeface="Times New Roman" panose="02020603050405020304" pitchFamily="18" charset="0"/>
                        </a:rPr>
                        <a:t>Jiankang</a:t>
                      </a:r>
                      <a:r>
                        <a:rPr sz="1400" b="0" dirty="0">
                          <a:latin typeface="Times New Roman" panose="02020603050405020304" pitchFamily="18" charset="0"/>
                          <a:cs typeface="Times New Roman" panose="02020603050405020304" pitchFamily="18" charset="0"/>
                        </a:rPr>
                        <a:t> Chen, Yu Zhao, </a:t>
                      </a:r>
                      <a:r>
                        <a:rPr sz="1400" b="0" dirty="0" err="1">
                          <a:latin typeface="Times New Roman" panose="02020603050405020304" pitchFamily="18" charset="0"/>
                          <a:cs typeface="Times New Roman" panose="02020603050405020304" pitchFamily="18" charset="0"/>
                        </a:rPr>
                        <a:t>Shuxuan</a:t>
                      </a:r>
                      <a:r>
                        <a:rPr sz="1400" b="0" dirty="0">
                          <a:latin typeface="Times New Roman" panose="02020603050405020304" pitchFamily="18" charset="0"/>
                          <a:cs typeface="Times New Roman" panose="02020603050405020304" pitchFamily="18" charset="0"/>
                        </a:rPr>
                        <a:t> Fu, </a:t>
                      </a:r>
                      <a:r>
                        <a:rPr sz="1400" b="0" dirty="0" err="1">
                          <a:latin typeface="Times New Roman" panose="02020603050405020304" pitchFamily="18" charset="0"/>
                          <a:cs typeface="Times New Roman" panose="02020603050405020304" pitchFamily="18" charset="0"/>
                        </a:rPr>
                        <a:t>Fangming</a:t>
                      </a:r>
                      <a:r>
                        <a:rPr sz="1400" b="0" dirty="0">
                          <a:latin typeface="Times New Roman" panose="02020603050405020304" pitchFamily="18" charset="0"/>
                          <a:cs typeface="Times New Roman" panose="02020603050405020304" pitchFamily="18" charset="0"/>
                        </a:rPr>
                        <a:t> Jing, Yu Guo</a:t>
                      </a:r>
                    </a:p>
                  </a:txBody>
                  <a:tcPr/>
                </a:tc>
                <a:tc>
                  <a:txBody>
                    <a:bodyPr/>
                    <a:lstStyle/>
                    <a:p>
                      <a:r>
                        <a:rPr sz="1400" b="0" dirty="0">
                          <a:latin typeface="Times New Roman" panose="02020603050405020304" pitchFamily="18" charset="0"/>
                          <a:cs typeface="Times New Roman" panose="02020603050405020304" pitchFamily="18" charset="0"/>
                        </a:rPr>
                        <a:t>An Overview of Machine Unlearning</a:t>
                      </a:r>
                    </a:p>
                  </a:txBody>
                  <a:tcPr/>
                </a:tc>
                <a:tc>
                  <a:txBody>
                    <a:bodyPr/>
                    <a:lstStyle/>
                    <a:p>
                      <a:r>
                        <a:rPr sz="1400" b="0" dirty="0">
                          <a:latin typeface="Times New Roman" panose="02020603050405020304" pitchFamily="18" charset="0"/>
                          <a:cs typeface="Times New Roman" panose="02020603050405020304" pitchFamily="18" charset="0"/>
                        </a:rPr>
                        <a:t>2024</a:t>
                      </a:r>
                    </a:p>
                  </a:txBody>
                  <a:tcPr/>
                </a:tc>
                <a:tc>
                  <a:txBody>
                    <a:bodyPr/>
                    <a:lstStyle/>
                    <a:p>
                      <a:r>
                        <a:rPr sz="1400" b="0" dirty="0">
                          <a:latin typeface="Times New Roman" panose="02020603050405020304" pitchFamily="18" charset="0"/>
                          <a:cs typeface="Times New Roman" panose="02020603050405020304" pitchFamily="18" charset="0"/>
                        </a:rPr>
                        <a:t>Survey, Exact and Approximate Unlearning, Catastrophic Unlearning Analysis</a:t>
                      </a:r>
                    </a:p>
                  </a:txBody>
                  <a:tcPr/>
                </a:tc>
                <a:tc>
                  <a:txBody>
                    <a:bodyPr/>
                    <a:lstStyle/>
                    <a:p>
                      <a:r>
                        <a:rPr sz="1400" b="0" dirty="0">
                          <a:latin typeface="Times New Roman" panose="02020603050405020304" pitchFamily="18" charset="0"/>
                          <a:cs typeface="Times New Roman" panose="02020603050405020304" pitchFamily="18" charset="0"/>
                        </a:rPr>
                        <a:t>Provided comprehensive definitions, challenges, and categorized algorithms for machine unlearning</a:t>
                      </a:r>
                    </a:p>
                  </a:txBody>
                  <a:tcPr/>
                </a:tc>
                <a:tc>
                  <a:txBody>
                    <a:bodyPr/>
                    <a:lstStyle/>
                    <a:p>
                      <a:r>
                        <a:rPr sz="1400" b="0" dirty="0">
                          <a:latin typeface="Times New Roman" panose="02020603050405020304" pitchFamily="18" charset="0"/>
                          <a:cs typeface="Times New Roman" panose="02020603050405020304" pitchFamily="18" charset="0"/>
                        </a:rPr>
                        <a:t>Does not propose new methods; focused on summarizing existing approaches</a:t>
                      </a:r>
                    </a:p>
                  </a:txBody>
                  <a:tcPr/>
                </a:tc>
                <a:tc>
                  <a:txBody>
                    <a:bodyPr/>
                    <a:lstStyle/>
                    <a:p>
                      <a:r>
                        <a:rPr sz="1400" b="0">
                          <a:latin typeface="Times New Roman" panose="02020603050405020304" pitchFamily="18" charset="0"/>
                          <a:cs typeface="Times New Roman" panose="02020603050405020304" pitchFamily="18" charset="0"/>
                        </a:rPr>
                        <a:t>Focused on challenges, frameworks, and potential future research in machine unlearning.</a:t>
                      </a:r>
                    </a:p>
                  </a:txBody>
                  <a:tcPr/>
                </a:tc>
                <a:extLst>
                  <a:ext uri="{0D108BD9-81ED-4DB2-BD59-A6C34878D82A}">
                    <a16:rowId xmlns:a16="http://schemas.microsoft.com/office/drawing/2014/main" val="3731902896"/>
                  </a:ext>
                </a:extLst>
              </a:tr>
              <a:tr h="2066794">
                <a:tc>
                  <a:txBody>
                    <a:bodyPr/>
                    <a:lstStyle/>
                    <a:p>
                      <a:r>
                        <a:rPr sz="1400" b="0" dirty="0">
                          <a:latin typeface="Times New Roman" panose="02020603050405020304" pitchFamily="18" charset="0"/>
                          <a:cs typeface="Times New Roman" panose="02020603050405020304" pitchFamily="18" charset="0"/>
                        </a:rPr>
                        <a:t>Ayush K. Tarun, Vikram S. </a:t>
                      </a:r>
                      <a:r>
                        <a:rPr sz="1400" b="0" dirty="0" err="1">
                          <a:latin typeface="Times New Roman" panose="02020603050405020304" pitchFamily="18" charset="0"/>
                          <a:cs typeface="Times New Roman" panose="02020603050405020304" pitchFamily="18" charset="0"/>
                        </a:rPr>
                        <a:t>Chundawat</a:t>
                      </a:r>
                      <a:r>
                        <a:rPr sz="1400" b="0" dirty="0">
                          <a:latin typeface="Times New Roman" panose="02020603050405020304" pitchFamily="18" charset="0"/>
                          <a:cs typeface="Times New Roman" panose="02020603050405020304" pitchFamily="18" charset="0"/>
                        </a:rPr>
                        <a:t>, Murari Mandal, Mohan </a:t>
                      </a:r>
                      <a:r>
                        <a:rPr sz="1400" b="0" dirty="0" err="1">
                          <a:latin typeface="Times New Roman" panose="02020603050405020304" pitchFamily="18" charset="0"/>
                          <a:cs typeface="Times New Roman" panose="02020603050405020304" pitchFamily="18" charset="0"/>
                        </a:rPr>
                        <a:t>Kankanhalli</a:t>
                      </a:r>
                      <a:endParaRPr sz="1400" b="0" dirty="0">
                        <a:latin typeface="Times New Roman" panose="02020603050405020304" pitchFamily="18" charset="0"/>
                        <a:cs typeface="Times New Roman" panose="02020603050405020304" pitchFamily="18" charset="0"/>
                      </a:endParaRPr>
                    </a:p>
                  </a:txBody>
                  <a:tcPr/>
                </a:tc>
                <a:tc>
                  <a:txBody>
                    <a:bodyPr/>
                    <a:lstStyle/>
                    <a:p>
                      <a:r>
                        <a:rPr sz="1400" b="0">
                          <a:latin typeface="Times New Roman" panose="02020603050405020304" pitchFamily="18" charset="0"/>
                          <a:cs typeface="Times New Roman" panose="02020603050405020304" pitchFamily="18" charset="0"/>
                        </a:rPr>
                        <a:t>Fast Yet Effective Machine Unlearning</a:t>
                      </a:r>
                    </a:p>
                  </a:txBody>
                  <a:tcPr/>
                </a:tc>
                <a:tc>
                  <a:txBody>
                    <a:bodyPr/>
                    <a:lstStyle/>
                    <a:p>
                      <a:r>
                        <a:rPr sz="1400" b="0">
                          <a:latin typeface="Times New Roman" panose="02020603050405020304" pitchFamily="18" charset="0"/>
                          <a:cs typeface="Times New Roman" panose="02020603050405020304" pitchFamily="18" charset="0"/>
                        </a:rPr>
                        <a:t>2024</a:t>
                      </a:r>
                    </a:p>
                  </a:txBody>
                  <a:tcPr/>
                </a:tc>
                <a:tc>
                  <a:txBody>
                    <a:bodyPr/>
                    <a:lstStyle/>
                    <a:p>
                      <a:r>
                        <a:rPr sz="1400" b="0">
                          <a:latin typeface="Times New Roman" panose="02020603050405020304" pitchFamily="18" charset="0"/>
                          <a:cs typeface="Times New Roman" panose="02020603050405020304" pitchFamily="18" charset="0"/>
                        </a:rPr>
                        <a:t>Error-Maximizing Noise, Impair-Repair Weight Manipulation</a:t>
                      </a:r>
                    </a:p>
                  </a:txBody>
                  <a:tcPr/>
                </a:tc>
                <a:tc>
                  <a:txBody>
                    <a:bodyPr/>
                    <a:lstStyle/>
                    <a:p>
                      <a:r>
                        <a:rPr sz="1400" b="0">
                          <a:latin typeface="Times New Roman" panose="02020603050405020304" pitchFamily="18" charset="0"/>
                          <a:cs typeface="Times New Roman" panose="02020603050405020304" pitchFamily="18" charset="0"/>
                        </a:rPr>
                        <a:t>Achieved efficient unlearning for multi-class data while retaining model accuracy</a:t>
                      </a:r>
                    </a:p>
                  </a:txBody>
                  <a:tcPr/>
                </a:tc>
                <a:tc>
                  <a:txBody>
                    <a:bodyPr/>
                    <a:lstStyle/>
                    <a:p>
                      <a:r>
                        <a:rPr sz="1400" b="0" dirty="0">
                          <a:latin typeface="Times New Roman" panose="02020603050405020304" pitchFamily="18" charset="0"/>
                          <a:cs typeface="Times New Roman" panose="02020603050405020304" pitchFamily="18" charset="0"/>
                        </a:rPr>
                        <a:t>Limited scalability for certain deep learning tasks</a:t>
                      </a:r>
                    </a:p>
                  </a:txBody>
                  <a:tcPr/>
                </a:tc>
                <a:tc>
                  <a:txBody>
                    <a:bodyPr/>
                    <a:lstStyle/>
                    <a:p>
                      <a:r>
                        <a:rPr sz="1400" b="0" dirty="0">
                          <a:latin typeface="Times New Roman" panose="02020603050405020304" pitchFamily="18" charset="0"/>
                          <a:cs typeface="Times New Roman" panose="02020603050405020304" pitchFamily="18" charset="0"/>
                        </a:rPr>
                        <a:t>Introduced UNSIR framework; emphasized scalability and efficiency in deep learning unlearning.</a:t>
                      </a:r>
                    </a:p>
                  </a:txBody>
                  <a:tcPr/>
                </a:tc>
                <a:extLst>
                  <a:ext uri="{0D108BD9-81ED-4DB2-BD59-A6C34878D82A}">
                    <a16:rowId xmlns:a16="http://schemas.microsoft.com/office/drawing/2014/main" val="1584420581"/>
                  </a:ext>
                </a:extLst>
              </a:tr>
              <a:tr h="2286000">
                <a:tc>
                  <a:txBody>
                    <a:bodyPr/>
                    <a:lstStyle/>
                    <a:p>
                      <a:r>
                        <a:rPr sz="1400" b="0" dirty="0">
                          <a:latin typeface="Times New Roman" panose="02020603050405020304" pitchFamily="18" charset="0"/>
                          <a:cs typeface="Times New Roman" panose="02020603050405020304" pitchFamily="18" charset="0"/>
                        </a:rPr>
                        <a:t>Thanveer Shaik, Xiaohui Tao, Lin Li, Haoran Xie, Taotao Cai, Xiaofeng Zhu, Qing Li</a:t>
                      </a:r>
                    </a:p>
                  </a:txBody>
                  <a:tcPr/>
                </a:tc>
                <a:tc>
                  <a:txBody>
                    <a:bodyPr/>
                    <a:lstStyle/>
                    <a:p>
                      <a:r>
                        <a:rPr sz="1400" b="0">
                          <a:latin typeface="Times New Roman" panose="02020603050405020304" pitchFamily="18" charset="0"/>
                          <a:cs typeface="Times New Roman" panose="02020603050405020304" pitchFamily="18" charset="0"/>
                        </a:rPr>
                        <a:t>FRAMU: Attention-Based Machine Unlearning Using Federated Reinforcement Learning</a:t>
                      </a:r>
                    </a:p>
                  </a:txBody>
                  <a:tcPr/>
                </a:tc>
                <a:tc>
                  <a:txBody>
                    <a:bodyPr/>
                    <a:lstStyle/>
                    <a:p>
                      <a:r>
                        <a:rPr sz="1400" b="0">
                          <a:latin typeface="Times New Roman" panose="02020603050405020304" pitchFamily="18" charset="0"/>
                          <a:cs typeface="Times New Roman" panose="02020603050405020304" pitchFamily="18" charset="0"/>
                        </a:rPr>
                        <a:t>2024</a:t>
                      </a:r>
                    </a:p>
                  </a:txBody>
                  <a:tcPr/>
                </a:tc>
                <a:tc>
                  <a:txBody>
                    <a:bodyPr/>
                    <a:lstStyle/>
                    <a:p>
                      <a:r>
                        <a:rPr sz="1400" b="0">
                          <a:latin typeface="Times New Roman" panose="02020603050405020304" pitchFamily="18" charset="0"/>
                          <a:cs typeface="Times New Roman" panose="02020603050405020304" pitchFamily="18" charset="0"/>
                        </a:rPr>
                        <a:t>Federated Reinforcement Learning, Attention Mechanisms</a:t>
                      </a:r>
                    </a:p>
                  </a:txBody>
                  <a:tcPr/>
                </a:tc>
                <a:tc>
                  <a:txBody>
                    <a:bodyPr/>
                    <a:lstStyle/>
                    <a:p>
                      <a:r>
                        <a:rPr sz="1400" b="0" dirty="0">
                          <a:latin typeface="Times New Roman" panose="02020603050405020304" pitchFamily="18" charset="0"/>
                          <a:cs typeface="Times New Roman" panose="02020603050405020304" pitchFamily="18" charset="0"/>
                        </a:rPr>
                        <a:t>Improved adaptability and privacy preservation in federated learning environments</a:t>
                      </a:r>
                    </a:p>
                  </a:txBody>
                  <a:tcPr/>
                </a:tc>
                <a:tc>
                  <a:txBody>
                    <a:bodyPr/>
                    <a:lstStyle/>
                    <a:p>
                      <a:r>
                        <a:rPr sz="1400" b="0" dirty="0">
                          <a:latin typeface="Times New Roman" panose="02020603050405020304" pitchFamily="18" charset="0"/>
                          <a:cs typeface="Times New Roman" panose="02020603050405020304" pitchFamily="18" charset="0"/>
                        </a:rPr>
                        <a:t>Complex implementation for multi-modality data</a:t>
                      </a:r>
                    </a:p>
                  </a:txBody>
                  <a:tcPr/>
                </a:tc>
                <a:tc>
                  <a:txBody>
                    <a:bodyPr/>
                    <a:lstStyle/>
                    <a:p>
                      <a:r>
                        <a:rPr sz="1400" b="0" dirty="0">
                          <a:latin typeface="Times New Roman" panose="02020603050405020304" pitchFamily="18" charset="0"/>
                          <a:cs typeface="Times New Roman" panose="02020603050405020304" pitchFamily="18" charset="0"/>
                        </a:rPr>
                        <a:t>Focused on federated unlearning, privacy preservation, and adaptability in dynamic data landscapes.</a:t>
                      </a:r>
                    </a:p>
                  </a:txBody>
                  <a:tcPr/>
                </a:tc>
                <a:extLst>
                  <a:ext uri="{0D108BD9-81ED-4DB2-BD59-A6C34878D82A}">
                    <a16:rowId xmlns:a16="http://schemas.microsoft.com/office/drawing/2014/main" val="396101883"/>
                  </a:ext>
                </a:extLst>
              </a:tr>
            </a:tbl>
          </a:graphicData>
        </a:graphic>
      </p:graphicFrame>
    </p:spTree>
    <p:extLst>
      <p:ext uri="{BB962C8B-B14F-4D97-AF65-F5344CB8AC3E}">
        <p14:creationId xmlns:p14="http://schemas.microsoft.com/office/powerpoint/2010/main" val="162858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06BEE2B-EDBE-3BB3-E10F-B18C9D4BE2C5}"/>
              </a:ext>
            </a:extLst>
          </p:cNvPr>
          <p:cNvGraphicFramePr>
            <a:graphicFrameLocks noGrp="1"/>
          </p:cNvGraphicFramePr>
          <p:nvPr>
            <p:extLst>
              <p:ext uri="{D42A27DB-BD31-4B8C-83A1-F6EECF244321}">
                <p14:modId xmlns:p14="http://schemas.microsoft.com/office/powerpoint/2010/main" val="2286100741"/>
              </p:ext>
            </p:extLst>
          </p:nvPr>
        </p:nvGraphicFramePr>
        <p:xfrm>
          <a:off x="0" y="0"/>
          <a:ext cx="12194931" cy="68580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3021560096"/>
                    </a:ext>
                  </a:extLst>
                </a:gridCol>
                <a:gridCol w="1028700">
                  <a:extLst>
                    <a:ext uri="{9D8B030D-6E8A-4147-A177-3AD203B41FA5}">
                      <a16:colId xmlns:a16="http://schemas.microsoft.com/office/drawing/2014/main" val="4044217755"/>
                    </a:ext>
                  </a:extLst>
                </a:gridCol>
                <a:gridCol w="1028700">
                  <a:extLst>
                    <a:ext uri="{9D8B030D-6E8A-4147-A177-3AD203B41FA5}">
                      <a16:colId xmlns:a16="http://schemas.microsoft.com/office/drawing/2014/main" val="1660741304"/>
                    </a:ext>
                  </a:extLst>
                </a:gridCol>
                <a:gridCol w="1503485">
                  <a:extLst>
                    <a:ext uri="{9D8B030D-6E8A-4147-A177-3AD203B41FA5}">
                      <a16:colId xmlns:a16="http://schemas.microsoft.com/office/drawing/2014/main" val="842104414"/>
                    </a:ext>
                  </a:extLst>
                </a:gridCol>
                <a:gridCol w="1828800">
                  <a:extLst>
                    <a:ext uri="{9D8B030D-6E8A-4147-A177-3AD203B41FA5}">
                      <a16:colId xmlns:a16="http://schemas.microsoft.com/office/drawing/2014/main" val="901156759"/>
                    </a:ext>
                  </a:extLst>
                </a:gridCol>
                <a:gridCol w="2514600">
                  <a:extLst>
                    <a:ext uri="{9D8B030D-6E8A-4147-A177-3AD203B41FA5}">
                      <a16:colId xmlns:a16="http://schemas.microsoft.com/office/drawing/2014/main" val="3472471001"/>
                    </a:ext>
                  </a:extLst>
                </a:gridCol>
                <a:gridCol w="2461846">
                  <a:extLst>
                    <a:ext uri="{9D8B030D-6E8A-4147-A177-3AD203B41FA5}">
                      <a16:colId xmlns:a16="http://schemas.microsoft.com/office/drawing/2014/main" val="2638529316"/>
                    </a:ext>
                  </a:extLst>
                </a:gridCol>
              </a:tblGrid>
              <a:tr h="2528455">
                <a:tc>
                  <a:txBody>
                    <a:bodyPr/>
                    <a:lstStyle/>
                    <a:p>
                      <a:r>
                        <a:rPr sz="1400" b="0" dirty="0">
                          <a:latin typeface="Times New Roman" panose="02020603050405020304" pitchFamily="18" charset="0"/>
                          <a:cs typeface="Times New Roman" panose="02020603050405020304" pitchFamily="18" charset="0"/>
                        </a:rPr>
                        <a:t>Zhuo Ma, Yang Liu, </a:t>
                      </a:r>
                      <a:r>
                        <a:rPr sz="1400" b="0" dirty="0" err="1">
                          <a:latin typeface="Times New Roman" panose="02020603050405020304" pitchFamily="18" charset="0"/>
                          <a:cs typeface="Times New Roman" panose="02020603050405020304" pitchFamily="18" charset="0"/>
                        </a:rPr>
                        <a:t>Ximeng</a:t>
                      </a:r>
                      <a:r>
                        <a:rPr sz="1400" b="0" dirty="0">
                          <a:latin typeface="Times New Roman" panose="02020603050405020304" pitchFamily="18" charset="0"/>
                          <a:cs typeface="Times New Roman" panose="02020603050405020304" pitchFamily="18" charset="0"/>
                        </a:rPr>
                        <a:t> Liu, Jian Liu, Jianfeng Ma, Kui Ren</a:t>
                      </a:r>
                    </a:p>
                  </a:txBody>
                  <a:tcPr/>
                </a:tc>
                <a:tc>
                  <a:txBody>
                    <a:bodyPr/>
                    <a:lstStyle/>
                    <a:p>
                      <a:r>
                        <a:rPr sz="1400" b="0" dirty="0">
                          <a:latin typeface="Times New Roman" panose="02020603050405020304" pitchFamily="18" charset="0"/>
                          <a:cs typeface="Times New Roman" panose="02020603050405020304" pitchFamily="18" charset="0"/>
                        </a:rPr>
                        <a:t>Learn to Forget: Machine Unlearning via Neuron Masking</a:t>
                      </a:r>
                    </a:p>
                  </a:txBody>
                  <a:tcPr/>
                </a:tc>
                <a:tc>
                  <a:txBody>
                    <a:bodyPr/>
                    <a:lstStyle/>
                    <a:p>
                      <a:r>
                        <a:rPr sz="1400" b="0" dirty="0">
                          <a:latin typeface="Times New Roman" panose="02020603050405020304" pitchFamily="18" charset="0"/>
                          <a:cs typeface="Times New Roman" panose="02020603050405020304" pitchFamily="18" charset="0"/>
                        </a:rPr>
                        <a:t>2023</a:t>
                      </a:r>
                    </a:p>
                  </a:txBody>
                  <a:tcPr/>
                </a:tc>
                <a:tc>
                  <a:txBody>
                    <a:bodyPr/>
                    <a:lstStyle/>
                    <a:p>
                      <a:r>
                        <a:rPr sz="1400" b="0">
                          <a:latin typeface="Times New Roman" panose="02020603050405020304" pitchFamily="18" charset="0"/>
                          <a:cs typeface="Times New Roman" panose="02020603050405020304" pitchFamily="18" charset="0"/>
                        </a:rPr>
                        <a:t>Neuron Masking, Forsaken Unlearning Method</a:t>
                      </a:r>
                    </a:p>
                  </a:txBody>
                  <a:tcPr/>
                </a:tc>
                <a:tc>
                  <a:txBody>
                    <a:bodyPr/>
                    <a:lstStyle/>
                    <a:p>
                      <a:r>
                        <a:rPr sz="1400" b="0">
                          <a:latin typeface="Times New Roman" panose="02020603050405020304" pitchFamily="18" charset="0"/>
                          <a:cs typeface="Times New Roman" panose="02020603050405020304" pitchFamily="18" charset="0"/>
                        </a:rPr>
                        <a:t>Achieved &gt;90% forgetting rate with &lt;5% accuracy loss on average across datasets</a:t>
                      </a:r>
                    </a:p>
                  </a:txBody>
                  <a:tcPr/>
                </a:tc>
                <a:tc>
                  <a:txBody>
                    <a:bodyPr/>
                    <a:lstStyle/>
                    <a:p>
                      <a:r>
                        <a:rPr sz="1400" b="0" dirty="0">
                          <a:latin typeface="Times New Roman" panose="02020603050405020304" pitchFamily="18" charset="0"/>
                          <a:cs typeface="Times New Roman" panose="02020603050405020304" pitchFamily="18" charset="0"/>
                        </a:rPr>
                        <a:t>Limited testing on real-world large-scale datasets</a:t>
                      </a:r>
                    </a:p>
                  </a:txBody>
                  <a:tcPr/>
                </a:tc>
                <a:tc>
                  <a:txBody>
                    <a:bodyPr/>
                    <a:lstStyle/>
                    <a:p>
                      <a:r>
                        <a:rPr sz="1400" b="0">
                          <a:latin typeface="Times New Roman" panose="02020603050405020304" pitchFamily="18" charset="0"/>
                          <a:cs typeface="Times New Roman" panose="02020603050405020304" pitchFamily="18" charset="0"/>
                        </a:rPr>
                        <a:t>Introduced Forsaken for efficient neuron masking and forgetting in neural networks.</a:t>
                      </a:r>
                    </a:p>
                  </a:txBody>
                  <a:tcPr/>
                </a:tc>
                <a:extLst>
                  <a:ext uri="{0D108BD9-81ED-4DB2-BD59-A6C34878D82A}">
                    <a16:rowId xmlns:a16="http://schemas.microsoft.com/office/drawing/2014/main" val="1931325134"/>
                  </a:ext>
                </a:extLst>
              </a:tr>
              <a:tr h="2286000">
                <a:tc>
                  <a:txBody>
                    <a:bodyPr/>
                    <a:lstStyle/>
                    <a:p>
                      <a:r>
                        <a:rPr sz="1400" b="0" dirty="0" err="1">
                          <a:latin typeface="Times New Roman" panose="02020603050405020304" pitchFamily="18" charset="0"/>
                          <a:cs typeface="Times New Roman" panose="02020603050405020304" pitchFamily="18" charset="0"/>
                        </a:rPr>
                        <a:t>Chenghao</a:t>
                      </a:r>
                      <a:r>
                        <a:rPr sz="1400" b="0" dirty="0">
                          <a:latin typeface="Times New Roman" panose="02020603050405020304" pitchFamily="18" charset="0"/>
                          <a:cs typeface="Times New Roman" panose="02020603050405020304" pitchFamily="18" charset="0"/>
                        </a:rPr>
                        <a:t> Shao, Chang Li, </a:t>
                      </a:r>
                      <a:r>
                        <a:rPr sz="1400" b="0" dirty="0" err="1">
                          <a:latin typeface="Times New Roman" panose="02020603050405020304" pitchFamily="18" charset="0"/>
                          <a:cs typeface="Times New Roman" panose="02020603050405020304" pitchFamily="18" charset="0"/>
                        </a:rPr>
                        <a:t>Rencheng</a:t>
                      </a:r>
                      <a:r>
                        <a:rPr sz="1400" b="0" dirty="0">
                          <a:latin typeface="Times New Roman" panose="02020603050405020304" pitchFamily="18" charset="0"/>
                          <a:cs typeface="Times New Roman" panose="02020603050405020304" pitchFamily="18" charset="0"/>
                        </a:rPr>
                        <a:t> Song, Xiang Liu, </a:t>
                      </a:r>
                      <a:r>
                        <a:rPr sz="1400" b="0" dirty="0" err="1">
                          <a:latin typeface="Times New Roman" panose="02020603050405020304" pitchFamily="18" charset="0"/>
                          <a:cs typeface="Times New Roman" panose="02020603050405020304" pitchFamily="18" charset="0"/>
                        </a:rPr>
                        <a:t>Ruobing</a:t>
                      </a:r>
                      <a:r>
                        <a:rPr sz="1400" b="0" dirty="0">
                          <a:latin typeface="Times New Roman" panose="02020603050405020304" pitchFamily="18" charset="0"/>
                          <a:cs typeface="Times New Roman" panose="02020603050405020304" pitchFamily="18" charset="0"/>
                        </a:rPr>
                        <a:t> Qian, Xun Chen</a:t>
                      </a:r>
                    </a:p>
                  </a:txBody>
                  <a:tcPr/>
                </a:tc>
                <a:tc>
                  <a:txBody>
                    <a:bodyPr/>
                    <a:lstStyle/>
                    <a:p>
                      <a:r>
                        <a:rPr sz="1400" b="0">
                          <a:latin typeface="Times New Roman" panose="02020603050405020304" pitchFamily="18" charset="0"/>
                          <a:cs typeface="Times New Roman" panose="02020603050405020304" pitchFamily="18" charset="0"/>
                        </a:rPr>
                        <a:t>Machine Unlearning for Seizure Prediction</a:t>
                      </a:r>
                    </a:p>
                  </a:txBody>
                  <a:tcPr/>
                </a:tc>
                <a:tc>
                  <a:txBody>
                    <a:bodyPr/>
                    <a:lstStyle/>
                    <a:p>
                      <a:r>
                        <a:rPr sz="1400" b="0">
                          <a:latin typeface="Times New Roman" panose="02020603050405020304" pitchFamily="18" charset="0"/>
                          <a:cs typeface="Times New Roman" panose="02020603050405020304" pitchFamily="18" charset="0"/>
                        </a:rPr>
                        <a:t>2024</a:t>
                      </a:r>
                    </a:p>
                  </a:txBody>
                  <a:tcPr/>
                </a:tc>
                <a:tc>
                  <a:txBody>
                    <a:bodyPr/>
                    <a:lstStyle/>
                    <a:p>
                      <a:r>
                        <a:rPr sz="1400" b="0">
                          <a:latin typeface="Times New Roman" panose="02020603050405020304" pitchFamily="18" charset="0"/>
                          <a:cs typeface="Times New Roman" panose="02020603050405020304" pitchFamily="18" charset="0"/>
                        </a:rPr>
                        <a:t>Knowledge Distillation, PCT-net for EEG Signals</a:t>
                      </a:r>
                    </a:p>
                  </a:txBody>
                  <a:tcPr/>
                </a:tc>
                <a:tc>
                  <a:txBody>
                    <a:bodyPr/>
                    <a:lstStyle/>
                    <a:p>
                      <a:r>
                        <a:rPr sz="1400" b="0">
                          <a:latin typeface="Times New Roman" panose="02020603050405020304" pitchFamily="18" charset="0"/>
                          <a:cs typeface="Times New Roman" panose="02020603050405020304" pitchFamily="18" charset="0"/>
                        </a:rPr>
                        <a:t>Successfully unlearned patient-specific data while maintaining performance for other patients</a:t>
                      </a:r>
                    </a:p>
                  </a:txBody>
                  <a:tcPr/>
                </a:tc>
                <a:tc>
                  <a:txBody>
                    <a:bodyPr/>
                    <a:lstStyle/>
                    <a:p>
                      <a:r>
                        <a:rPr sz="1400" b="0" dirty="0">
                          <a:latin typeface="Times New Roman" panose="02020603050405020304" pitchFamily="18" charset="0"/>
                          <a:cs typeface="Times New Roman" panose="02020603050405020304" pitchFamily="18" charset="0"/>
                        </a:rPr>
                        <a:t>Limited scope for non-EEG data applications</a:t>
                      </a:r>
                    </a:p>
                  </a:txBody>
                  <a:tcPr/>
                </a:tc>
                <a:tc>
                  <a:txBody>
                    <a:bodyPr/>
                    <a:lstStyle/>
                    <a:p>
                      <a:r>
                        <a:rPr sz="1400" b="0">
                          <a:latin typeface="Times New Roman" panose="02020603050405020304" pitchFamily="18" charset="0"/>
                          <a:cs typeface="Times New Roman" panose="02020603050405020304" pitchFamily="18" charset="0"/>
                        </a:rPr>
                        <a:t>First study introducing machine unlearning into seizure prediction using EEG data.</a:t>
                      </a:r>
                    </a:p>
                  </a:txBody>
                  <a:tcPr/>
                </a:tc>
                <a:extLst>
                  <a:ext uri="{0D108BD9-81ED-4DB2-BD59-A6C34878D82A}">
                    <a16:rowId xmlns:a16="http://schemas.microsoft.com/office/drawing/2014/main" val="1490846780"/>
                  </a:ext>
                </a:extLst>
              </a:tr>
              <a:tr h="2043545">
                <a:tc>
                  <a:txBody>
                    <a:bodyPr/>
                    <a:lstStyle/>
                    <a:p>
                      <a:r>
                        <a:rPr sz="1400" b="0" dirty="0">
                          <a:latin typeface="Times New Roman" panose="02020603050405020304" pitchFamily="18" charset="0"/>
                          <a:cs typeface="Times New Roman" panose="02020603050405020304" pitchFamily="18" charset="0"/>
                        </a:rPr>
                        <a:t>Jie Xu, Zihan Wu, Cong Wang, Xiaohua Jia</a:t>
                      </a:r>
                    </a:p>
                  </a:txBody>
                  <a:tcPr/>
                </a:tc>
                <a:tc>
                  <a:txBody>
                    <a:bodyPr/>
                    <a:lstStyle/>
                    <a:p>
                      <a:r>
                        <a:rPr sz="1400" b="0">
                          <a:latin typeface="Times New Roman" panose="02020603050405020304" pitchFamily="18" charset="0"/>
                          <a:cs typeface="Times New Roman" panose="02020603050405020304" pitchFamily="18" charset="0"/>
                        </a:rPr>
                        <a:t>Machine Unlearning: Solutions and Challenges</a:t>
                      </a:r>
                    </a:p>
                  </a:txBody>
                  <a:tcPr/>
                </a:tc>
                <a:tc>
                  <a:txBody>
                    <a:bodyPr/>
                    <a:lstStyle/>
                    <a:p>
                      <a:r>
                        <a:rPr sz="1400" b="0">
                          <a:latin typeface="Times New Roman" panose="02020603050405020304" pitchFamily="18" charset="0"/>
                          <a:cs typeface="Times New Roman" panose="02020603050405020304" pitchFamily="18" charset="0"/>
                        </a:rPr>
                        <a:t>2024</a:t>
                      </a:r>
                    </a:p>
                  </a:txBody>
                  <a:tcPr/>
                </a:tc>
                <a:tc>
                  <a:txBody>
                    <a:bodyPr/>
                    <a:lstStyle/>
                    <a:p>
                      <a:r>
                        <a:rPr sz="1400" b="0">
                          <a:latin typeface="Times New Roman" panose="02020603050405020304" pitchFamily="18" charset="0"/>
                          <a:cs typeface="Times New Roman" panose="02020603050405020304" pitchFamily="18" charset="0"/>
                        </a:rPr>
                        <a:t>Survey of Exact and Approximate Unlearning Approaches</a:t>
                      </a:r>
                    </a:p>
                  </a:txBody>
                  <a:tcPr/>
                </a:tc>
                <a:tc>
                  <a:txBody>
                    <a:bodyPr/>
                    <a:lstStyle/>
                    <a:p>
                      <a:r>
                        <a:rPr sz="1400" b="0">
                          <a:latin typeface="Times New Roman" panose="02020603050405020304" pitchFamily="18" charset="0"/>
                          <a:cs typeface="Times New Roman" panose="02020603050405020304" pitchFamily="18" charset="0"/>
                        </a:rPr>
                        <a:t>Comprehensive analysis of strengths, limitations, and gaps in machine unlearning solutions</a:t>
                      </a:r>
                    </a:p>
                  </a:txBody>
                  <a:tcPr/>
                </a:tc>
                <a:tc>
                  <a:txBody>
                    <a:bodyPr/>
                    <a:lstStyle/>
                    <a:p>
                      <a:r>
                        <a:rPr sz="1400" b="0" dirty="0">
                          <a:latin typeface="Times New Roman" panose="02020603050405020304" pitchFamily="18" charset="0"/>
                          <a:cs typeface="Times New Roman" panose="02020603050405020304" pitchFamily="18" charset="0"/>
                        </a:rPr>
                        <a:t>No new unlearning methods proposed; limited to taxonomy and overview</a:t>
                      </a:r>
                    </a:p>
                  </a:txBody>
                  <a:tcPr/>
                </a:tc>
                <a:tc>
                  <a:txBody>
                    <a:bodyPr/>
                    <a:lstStyle/>
                    <a:p>
                      <a:r>
                        <a:rPr sz="1400" b="0" dirty="0">
                          <a:latin typeface="Times New Roman" panose="02020603050405020304" pitchFamily="18" charset="0"/>
                          <a:cs typeface="Times New Roman" panose="02020603050405020304" pitchFamily="18" charset="0"/>
                        </a:rPr>
                        <a:t>Serves as a roadmap for future research in machine unlearning.</a:t>
                      </a:r>
                    </a:p>
                  </a:txBody>
                  <a:tcPr/>
                </a:tc>
                <a:extLst>
                  <a:ext uri="{0D108BD9-81ED-4DB2-BD59-A6C34878D82A}">
                    <a16:rowId xmlns:a16="http://schemas.microsoft.com/office/drawing/2014/main" val="1250174869"/>
                  </a:ext>
                </a:extLst>
              </a:tr>
            </a:tbl>
          </a:graphicData>
        </a:graphic>
      </p:graphicFrame>
    </p:spTree>
    <p:extLst>
      <p:ext uri="{BB962C8B-B14F-4D97-AF65-F5344CB8AC3E}">
        <p14:creationId xmlns:p14="http://schemas.microsoft.com/office/powerpoint/2010/main" val="2365679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AA43A2F-A368-1602-E6E2-997F4A84D3FC}"/>
              </a:ext>
            </a:extLst>
          </p:cNvPr>
          <p:cNvGraphicFramePr>
            <a:graphicFrameLocks noGrp="1"/>
          </p:cNvGraphicFramePr>
          <p:nvPr>
            <p:extLst>
              <p:ext uri="{D42A27DB-BD31-4B8C-83A1-F6EECF244321}">
                <p14:modId xmlns:p14="http://schemas.microsoft.com/office/powerpoint/2010/main" val="3000926644"/>
              </p:ext>
            </p:extLst>
          </p:nvPr>
        </p:nvGraphicFramePr>
        <p:xfrm>
          <a:off x="-2931" y="0"/>
          <a:ext cx="12194931" cy="6858000"/>
        </p:xfrm>
        <a:graphic>
          <a:graphicData uri="http://schemas.openxmlformats.org/drawingml/2006/table">
            <a:tbl>
              <a:tblPr firstRow="1" bandRow="1">
                <a:tableStyleId>{5C22544A-7EE6-4342-B048-85BDC9FD1C3A}</a:tableStyleId>
              </a:tblPr>
              <a:tblGrid>
                <a:gridCol w="1233854">
                  <a:extLst>
                    <a:ext uri="{9D8B030D-6E8A-4147-A177-3AD203B41FA5}">
                      <a16:colId xmlns:a16="http://schemas.microsoft.com/office/drawing/2014/main" val="2901567528"/>
                    </a:ext>
                  </a:extLst>
                </a:gridCol>
                <a:gridCol w="1623646">
                  <a:extLst>
                    <a:ext uri="{9D8B030D-6E8A-4147-A177-3AD203B41FA5}">
                      <a16:colId xmlns:a16="http://schemas.microsoft.com/office/drawing/2014/main" val="1526486948"/>
                    </a:ext>
                  </a:extLst>
                </a:gridCol>
                <a:gridCol w="627185">
                  <a:extLst>
                    <a:ext uri="{9D8B030D-6E8A-4147-A177-3AD203B41FA5}">
                      <a16:colId xmlns:a16="http://schemas.microsoft.com/office/drawing/2014/main" val="2364984842"/>
                    </a:ext>
                  </a:extLst>
                </a:gridCol>
                <a:gridCol w="1430215">
                  <a:extLst>
                    <a:ext uri="{9D8B030D-6E8A-4147-A177-3AD203B41FA5}">
                      <a16:colId xmlns:a16="http://schemas.microsoft.com/office/drawing/2014/main" val="3220997391"/>
                    </a:ext>
                  </a:extLst>
                </a:gridCol>
                <a:gridCol w="2192216">
                  <a:extLst>
                    <a:ext uri="{9D8B030D-6E8A-4147-A177-3AD203B41FA5}">
                      <a16:colId xmlns:a16="http://schemas.microsoft.com/office/drawing/2014/main" val="3405379304"/>
                    </a:ext>
                  </a:extLst>
                </a:gridCol>
                <a:gridCol w="1881553">
                  <a:extLst>
                    <a:ext uri="{9D8B030D-6E8A-4147-A177-3AD203B41FA5}">
                      <a16:colId xmlns:a16="http://schemas.microsoft.com/office/drawing/2014/main" val="476178447"/>
                    </a:ext>
                  </a:extLst>
                </a:gridCol>
                <a:gridCol w="3206262">
                  <a:extLst>
                    <a:ext uri="{9D8B030D-6E8A-4147-A177-3AD203B41FA5}">
                      <a16:colId xmlns:a16="http://schemas.microsoft.com/office/drawing/2014/main" val="1762787773"/>
                    </a:ext>
                  </a:extLst>
                </a:gridCol>
              </a:tblGrid>
              <a:tr h="2910950">
                <a:tc>
                  <a:txBody>
                    <a:bodyPr/>
                    <a:lstStyle/>
                    <a:p>
                      <a:r>
                        <a:rPr sz="1400" b="0" dirty="0" err="1">
                          <a:latin typeface="Times New Roman" panose="02020603050405020304" pitchFamily="18" charset="0"/>
                          <a:cs typeface="Times New Roman" panose="02020603050405020304" pitchFamily="18" charset="0"/>
                        </a:rPr>
                        <a:t>Wangkun</a:t>
                      </a:r>
                      <a:r>
                        <a:rPr sz="1400" b="0" dirty="0">
                          <a:latin typeface="Times New Roman" panose="02020603050405020304" pitchFamily="18" charset="0"/>
                          <a:cs typeface="Times New Roman" panose="02020603050405020304" pitchFamily="18" charset="0"/>
                        </a:rPr>
                        <a:t> Xu, Fei Teng</a:t>
                      </a:r>
                    </a:p>
                  </a:txBody>
                  <a:tcPr/>
                </a:tc>
                <a:tc>
                  <a:txBody>
                    <a:bodyPr/>
                    <a:lstStyle/>
                    <a:p>
                      <a:r>
                        <a:rPr sz="1400" b="0">
                          <a:latin typeface="Times New Roman" panose="02020603050405020304" pitchFamily="18" charset="0"/>
                          <a:cs typeface="Times New Roman" panose="02020603050405020304" pitchFamily="18" charset="0"/>
                        </a:rPr>
                        <a:t>Task-Aware Machine Unlearning and Its Application in Load Forecasting</a:t>
                      </a:r>
                    </a:p>
                  </a:txBody>
                  <a:tcPr/>
                </a:tc>
                <a:tc>
                  <a:txBody>
                    <a:bodyPr/>
                    <a:lstStyle/>
                    <a:p>
                      <a:r>
                        <a:rPr sz="1400" b="0" dirty="0">
                          <a:latin typeface="Times New Roman" panose="02020603050405020304" pitchFamily="18" charset="0"/>
                          <a:cs typeface="Times New Roman" panose="02020603050405020304" pitchFamily="18" charset="0"/>
                        </a:rPr>
                        <a:t>2024</a:t>
                      </a:r>
                    </a:p>
                  </a:txBody>
                  <a:tcPr/>
                </a:tc>
                <a:tc>
                  <a:txBody>
                    <a:bodyPr/>
                    <a:lstStyle/>
                    <a:p>
                      <a:r>
                        <a:rPr sz="1400" b="0">
                          <a:latin typeface="Times New Roman" panose="02020603050405020304" pitchFamily="18" charset="0"/>
                          <a:cs typeface="Times New Roman" panose="02020603050405020304" pitchFamily="18" charset="0"/>
                        </a:rPr>
                        <a:t>Influence Function, Task-aware Optimization</a:t>
                      </a:r>
                    </a:p>
                  </a:txBody>
                  <a:tcPr/>
                </a:tc>
                <a:tc>
                  <a:txBody>
                    <a:bodyPr/>
                    <a:lstStyle/>
                    <a:p>
                      <a:r>
                        <a:rPr sz="1400" b="0">
                          <a:latin typeface="Times New Roman" panose="02020603050405020304" pitchFamily="18" charset="0"/>
                          <a:cs typeface="Times New Roman" panose="02020603050405020304" pitchFamily="18" charset="0"/>
                        </a:rPr>
                        <a:t>Balanced unlearning completeness with model performance for load forecasting</a:t>
                      </a:r>
                    </a:p>
                  </a:txBody>
                  <a:tcPr/>
                </a:tc>
                <a:tc>
                  <a:txBody>
                    <a:bodyPr/>
                    <a:lstStyle/>
                    <a:p>
                      <a:r>
                        <a:rPr sz="1400" b="0" dirty="0">
                          <a:latin typeface="Times New Roman" panose="02020603050405020304" pitchFamily="18" charset="0"/>
                          <a:cs typeface="Times New Roman" panose="02020603050405020304" pitchFamily="18" charset="0"/>
                        </a:rPr>
                        <a:t>Complex optimization may limit scalability</a:t>
                      </a:r>
                    </a:p>
                  </a:txBody>
                  <a:tcPr/>
                </a:tc>
                <a:tc>
                  <a:txBody>
                    <a:bodyPr/>
                    <a:lstStyle/>
                    <a:p>
                      <a:r>
                        <a:rPr sz="1400" b="0">
                          <a:latin typeface="Times New Roman" panose="02020603050405020304" pitchFamily="18" charset="0"/>
                          <a:cs typeface="Times New Roman" panose="02020603050405020304" pitchFamily="18" charset="0"/>
                        </a:rPr>
                        <a:t>First application of machine unlearning in load forecasting with task-aware optimization.</a:t>
                      </a:r>
                    </a:p>
                  </a:txBody>
                  <a:tcPr/>
                </a:tc>
                <a:extLst>
                  <a:ext uri="{0D108BD9-81ED-4DB2-BD59-A6C34878D82A}">
                    <a16:rowId xmlns:a16="http://schemas.microsoft.com/office/drawing/2014/main" val="2451319571"/>
                  </a:ext>
                </a:extLst>
              </a:tr>
              <a:tr h="3947050">
                <a:tc>
                  <a:txBody>
                    <a:bodyPr/>
                    <a:lstStyle/>
                    <a:p>
                      <a:r>
                        <a:rPr sz="1400" b="0" dirty="0">
                          <a:latin typeface="Times New Roman" panose="02020603050405020304" pitchFamily="18" charset="0"/>
                          <a:cs typeface="Times New Roman" panose="02020603050405020304" pitchFamily="18" charset="0"/>
                        </a:rPr>
                        <a:t>Vikram S. </a:t>
                      </a:r>
                      <a:r>
                        <a:rPr sz="1400" b="0" dirty="0" err="1">
                          <a:latin typeface="Times New Roman" panose="02020603050405020304" pitchFamily="18" charset="0"/>
                          <a:cs typeface="Times New Roman" panose="02020603050405020304" pitchFamily="18" charset="0"/>
                        </a:rPr>
                        <a:t>Chundawat</a:t>
                      </a:r>
                      <a:r>
                        <a:rPr sz="1400" b="0" dirty="0">
                          <a:latin typeface="Times New Roman" panose="02020603050405020304" pitchFamily="18" charset="0"/>
                          <a:cs typeface="Times New Roman" panose="02020603050405020304" pitchFamily="18" charset="0"/>
                        </a:rPr>
                        <a:t>, Ayush K. Tarun, Murari Mandal, Mohan </a:t>
                      </a:r>
                      <a:r>
                        <a:rPr sz="1400" b="0" dirty="0" err="1">
                          <a:latin typeface="Times New Roman" panose="02020603050405020304" pitchFamily="18" charset="0"/>
                          <a:cs typeface="Times New Roman" panose="02020603050405020304" pitchFamily="18" charset="0"/>
                        </a:rPr>
                        <a:t>Kankanhalli</a:t>
                      </a:r>
                      <a:endParaRPr sz="1400" b="0" dirty="0">
                        <a:latin typeface="Times New Roman" panose="02020603050405020304" pitchFamily="18" charset="0"/>
                        <a:cs typeface="Times New Roman" panose="02020603050405020304" pitchFamily="18" charset="0"/>
                      </a:endParaRPr>
                    </a:p>
                  </a:txBody>
                  <a:tcPr/>
                </a:tc>
                <a:tc>
                  <a:txBody>
                    <a:bodyPr/>
                    <a:lstStyle/>
                    <a:p>
                      <a:r>
                        <a:rPr sz="1400" b="0" dirty="0">
                          <a:latin typeface="Times New Roman" panose="02020603050405020304" pitchFamily="18" charset="0"/>
                          <a:cs typeface="Times New Roman" panose="02020603050405020304" pitchFamily="18" charset="0"/>
                        </a:rPr>
                        <a:t>Zero-Shot Machine Unlearning</a:t>
                      </a:r>
                    </a:p>
                  </a:txBody>
                  <a:tcPr/>
                </a:tc>
                <a:tc>
                  <a:txBody>
                    <a:bodyPr/>
                    <a:lstStyle/>
                    <a:p>
                      <a:r>
                        <a:rPr sz="1400" b="0" dirty="0">
                          <a:latin typeface="Times New Roman" panose="02020603050405020304" pitchFamily="18" charset="0"/>
                          <a:cs typeface="Times New Roman" panose="02020603050405020304" pitchFamily="18" charset="0"/>
                        </a:rPr>
                        <a:t>2023</a:t>
                      </a:r>
                    </a:p>
                  </a:txBody>
                  <a:tcPr/>
                </a:tc>
                <a:tc>
                  <a:txBody>
                    <a:bodyPr/>
                    <a:lstStyle/>
                    <a:p>
                      <a:r>
                        <a:rPr sz="1400" b="0" dirty="0">
                          <a:latin typeface="Times New Roman" panose="02020603050405020304" pitchFamily="18" charset="0"/>
                          <a:cs typeface="Times New Roman" panose="02020603050405020304" pitchFamily="18" charset="0"/>
                        </a:rPr>
                        <a:t>Error Minimizing-Maximizing Noise, Gated Knowledge Transfer</a:t>
                      </a:r>
                    </a:p>
                  </a:txBody>
                  <a:tcPr/>
                </a:tc>
                <a:tc>
                  <a:txBody>
                    <a:bodyPr/>
                    <a:lstStyle/>
                    <a:p>
                      <a:r>
                        <a:rPr sz="1400" b="0" dirty="0">
                          <a:latin typeface="Times New Roman" panose="02020603050405020304" pitchFamily="18" charset="0"/>
                          <a:cs typeface="Times New Roman" panose="02020603050405020304" pitchFamily="18" charset="0"/>
                        </a:rPr>
                        <a:t>Demonstrated zero-shot unlearning for deep learning models without using training data</a:t>
                      </a:r>
                    </a:p>
                  </a:txBody>
                  <a:tcPr/>
                </a:tc>
                <a:tc>
                  <a:txBody>
                    <a:bodyPr/>
                    <a:lstStyle/>
                    <a:p>
                      <a:r>
                        <a:rPr sz="1400" b="0" dirty="0">
                          <a:latin typeface="Times New Roman" panose="02020603050405020304" pitchFamily="18" charset="0"/>
                          <a:cs typeface="Times New Roman" panose="02020603050405020304" pitchFamily="18" charset="0"/>
                        </a:rPr>
                        <a:t>Performance highly dependent on noise generation effectiveness</a:t>
                      </a:r>
                    </a:p>
                  </a:txBody>
                  <a:tcPr/>
                </a:tc>
                <a:tc>
                  <a:txBody>
                    <a:bodyPr/>
                    <a:lstStyle/>
                    <a:p>
                      <a:r>
                        <a:rPr sz="1400" b="0" dirty="0">
                          <a:latin typeface="Times New Roman" panose="02020603050405020304" pitchFamily="18" charset="0"/>
                          <a:cs typeface="Times New Roman" panose="02020603050405020304" pitchFamily="18" charset="0"/>
                        </a:rPr>
                        <a:t>Introduced zero-shot unlearning for scenarios without access to original training data.</a:t>
                      </a:r>
                    </a:p>
                  </a:txBody>
                  <a:tcPr/>
                </a:tc>
                <a:extLst>
                  <a:ext uri="{0D108BD9-81ED-4DB2-BD59-A6C34878D82A}">
                    <a16:rowId xmlns:a16="http://schemas.microsoft.com/office/drawing/2014/main" val="966724756"/>
                  </a:ext>
                </a:extLst>
              </a:tr>
            </a:tbl>
          </a:graphicData>
        </a:graphic>
      </p:graphicFrame>
    </p:spTree>
    <p:extLst>
      <p:ext uri="{BB962C8B-B14F-4D97-AF65-F5344CB8AC3E}">
        <p14:creationId xmlns:p14="http://schemas.microsoft.com/office/powerpoint/2010/main" val="2635138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7A5F475-AC39-740D-C0F0-CDBEF251B40F}"/>
              </a:ext>
            </a:extLst>
          </p:cNvPr>
          <p:cNvSpPr txBox="1"/>
          <p:nvPr/>
        </p:nvSpPr>
        <p:spPr>
          <a:xfrm>
            <a:off x="800100" y="1156274"/>
            <a:ext cx="10216662" cy="4524315"/>
          </a:xfrm>
          <a:prstGeom prst="rect">
            <a:avLst/>
          </a:prstGeom>
          <a:noFill/>
        </p:spPr>
        <p:txBody>
          <a:bodyPr wrap="square">
            <a:spAutoFit/>
          </a:bodyPr>
          <a:lstStyle/>
          <a:p>
            <a:pPr algn="just">
              <a:buNone/>
            </a:pPr>
            <a:r>
              <a:rPr lang="en-US" dirty="0">
                <a:latin typeface="Times New Roman" panose="02020603050405020304" pitchFamily="18" charset="0"/>
                <a:cs typeface="Times New Roman" panose="02020603050405020304" pitchFamily="18" charset="0"/>
              </a:rPr>
              <a:t>With the increasing adoption of deep learning models in real-world applications, concerns regarding data privacy and compliance with regulations such as GDPR and the Right to Be Forgotten have driven the need for effective machine unlearning techniques. Existing approaches to machine unlearning face several key challenges:</a:t>
            </a:r>
          </a:p>
          <a:p>
            <a:pPr algn="just"/>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Scalability and Complexity Issues</a:t>
            </a:r>
            <a:r>
              <a:rPr lang="en-US" dirty="0">
                <a:latin typeface="Times New Roman" panose="02020603050405020304" pitchFamily="18" charset="0"/>
                <a:cs typeface="Times New Roman" panose="02020603050405020304" pitchFamily="18" charset="0"/>
              </a:rPr>
              <a:t>: Large-scale deep learning models often require complex optimization procedures, making existing unlearning methods computationally expensive and difficult to scale.</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Lack of Generalizability</a:t>
            </a:r>
            <a:r>
              <a:rPr lang="en-US" dirty="0">
                <a:latin typeface="Times New Roman" panose="02020603050405020304" pitchFamily="18" charset="0"/>
                <a:cs typeface="Times New Roman" panose="02020603050405020304" pitchFamily="18" charset="0"/>
              </a:rPr>
              <a:t>: Many studies focus on specific datasets or model architectures, limiting their applicability to diverse real-world scenarios, including multi-modality data.</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Limited Real-World Testing</a:t>
            </a:r>
            <a:r>
              <a:rPr lang="en-US" dirty="0">
                <a:latin typeface="Times New Roman" panose="02020603050405020304" pitchFamily="18" charset="0"/>
                <a:cs typeface="Times New Roman" panose="02020603050405020304" pitchFamily="18" charset="0"/>
              </a:rPr>
              <a:t>: Most existing methods have not been extensively tested on large-scale datasets, reducing their practical effectiveness in real applications.</a:t>
            </a:r>
          </a:p>
          <a:p>
            <a:pPr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 New Unlearning Methods Proposed</a:t>
            </a:r>
            <a:r>
              <a:rPr lang="en-US" dirty="0">
                <a:latin typeface="Times New Roman" panose="02020603050405020304" pitchFamily="18" charset="0"/>
                <a:cs typeface="Times New Roman" panose="02020603050405020304" pitchFamily="18" charset="0"/>
              </a:rPr>
              <a:t>: Many works provide only a taxonomy or a summary of existing approaches rather than introducing new methodologies.</a:t>
            </a:r>
          </a:p>
        </p:txBody>
      </p:sp>
      <p:sp>
        <p:nvSpPr>
          <p:cNvPr id="10" name="Title 1">
            <a:extLst>
              <a:ext uri="{FF2B5EF4-FFF2-40B4-BE49-F238E27FC236}">
                <a16:creationId xmlns:a16="http://schemas.microsoft.com/office/drawing/2014/main" id="{0352C029-3C47-E6A3-9E89-AEBB98031C0E}"/>
              </a:ext>
            </a:extLst>
          </p:cNvPr>
          <p:cNvSpPr txBox="1">
            <a:spLocks/>
          </p:cNvSpPr>
          <p:nvPr/>
        </p:nvSpPr>
        <p:spPr>
          <a:xfrm>
            <a:off x="800100" y="342546"/>
            <a:ext cx="9720072" cy="624608"/>
          </a:xfrm>
          <a:prstGeom prst="rect">
            <a:avLst/>
          </a:prstGeom>
        </p:spPr>
        <p:txBody>
          <a:bodyPr/>
          <a:lst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r>
              <a:rPr lang="en-US" dirty="0"/>
              <a:t>Problem identification</a:t>
            </a:r>
            <a:endParaRPr lang="en-IN" sz="4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6986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BF431-7070-2B47-F0B2-78941330B1BD}"/>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10DD98D4-8291-2A30-5AF5-B52FFA0E2470}"/>
              </a:ext>
            </a:extLst>
          </p:cNvPr>
          <p:cNvSpPr txBox="1"/>
          <p:nvPr/>
        </p:nvSpPr>
        <p:spPr>
          <a:xfrm>
            <a:off x="800100" y="1156274"/>
            <a:ext cx="10216662" cy="5078313"/>
          </a:xfrm>
          <a:prstGeom prst="rect">
            <a:avLst/>
          </a:prstGeom>
          <a:noFill/>
        </p:spPr>
        <p:txBody>
          <a:bodyPr wrap="square">
            <a:spAutoFit/>
          </a:bodyPr>
          <a:lstStyle/>
          <a:p>
            <a:pPr algn="just">
              <a:buNone/>
            </a:pPr>
            <a:r>
              <a:rPr lang="en-US" dirty="0">
                <a:latin typeface="Times New Roman" panose="02020603050405020304" pitchFamily="18" charset="0"/>
                <a:cs typeface="Times New Roman" panose="02020603050405020304" pitchFamily="18" charset="0"/>
              </a:rPr>
              <a:t>To address these challenges, we propose a novel machine unlearning framework that integrates </a:t>
            </a:r>
            <a:r>
              <a:rPr lang="en-US" b="1" dirty="0">
                <a:latin typeface="Times New Roman" panose="02020603050405020304" pitchFamily="18" charset="0"/>
                <a:cs typeface="Times New Roman" panose="02020603050405020304" pitchFamily="18" charset="0"/>
              </a:rPr>
              <a:t>iterative model pruning</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knowledge distillation</a:t>
            </a:r>
            <a:r>
              <a:rPr lang="en-US" dirty="0">
                <a:latin typeface="Times New Roman" panose="02020603050405020304" pitchFamily="18" charset="0"/>
                <a:cs typeface="Times New Roman" panose="02020603050405020304" pitchFamily="18" charset="0"/>
              </a:rPr>
              <a:t> to achieve selective data forgetting in deep neural networks. Our approach is designed to:</a:t>
            </a:r>
          </a:p>
          <a:p>
            <a:pPr algn="just">
              <a:buNone/>
            </a:pPr>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b="1" dirty="0">
                <a:latin typeface="Times New Roman" panose="02020603050405020304" pitchFamily="18" charset="0"/>
                <a:cs typeface="Times New Roman" panose="02020603050405020304" pitchFamily="18" charset="0"/>
              </a:rPr>
              <a:t>Efficiently Remove Class-Specific Knowledge</a:t>
            </a:r>
            <a:r>
              <a:rPr lang="en-US" dirty="0">
                <a:latin typeface="Times New Roman" panose="02020603050405020304" pitchFamily="18" charset="0"/>
                <a:cs typeface="Times New Roman" panose="02020603050405020304" pitchFamily="18" charset="0"/>
              </a:rPr>
              <a:t>: By iteratively pruning model weights associated with the forgotten classes, we systematically erase learned representations while preserving general knowledge.</a:t>
            </a:r>
          </a:p>
          <a:p>
            <a:pPr algn="just">
              <a:buFont typeface="+mj-lt"/>
              <a:buAutoNum type="arabicPeriod"/>
            </a:pPr>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b="1" dirty="0">
                <a:latin typeface="Times New Roman" panose="02020603050405020304" pitchFamily="18" charset="0"/>
                <a:cs typeface="Times New Roman" panose="02020603050405020304" pitchFamily="18" charset="0"/>
              </a:rPr>
              <a:t>Retain Model Performance on Retained Data</a:t>
            </a:r>
            <a:r>
              <a:rPr lang="en-US" dirty="0">
                <a:latin typeface="Times New Roman" panose="02020603050405020304" pitchFamily="18" charset="0"/>
                <a:cs typeface="Times New Roman" panose="02020603050405020304" pitchFamily="18" charset="0"/>
              </a:rPr>
              <a:t>: Using knowledge distillation, we transfer important knowledge from the original model (teacher) to a pruned version (student), ensuring minimal performance degradation on the retained classes.</a:t>
            </a:r>
          </a:p>
          <a:p>
            <a:pPr algn="just">
              <a:buFont typeface="+mj-lt"/>
              <a:buAutoNum type="arabicPeriod"/>
            </a:pPr>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b="1" dirty="0">
                <a:latin typeface="Times New Roman" panose="02020603050405020304" pitchFamily="18" charset="0"/>
                <a:cs typeface="Times New Roman" panose="02020603050405020304" pitchFamily="18" charset="0"/>
              </a:rPr>
              <a:t>Enhance Scalability Across Multiple Architectures and Datasets</a:t>
            </a:r>
            <a:r>
              <a:rPr lang="en-US" dirty="0">
                <a:latin typeface="Times New Roman" panose="02020603050405020304" pitchFamily="18" charset="0"/>
                <a:cs typeface="Times New Roman" panose="02020603050405020304" pitchFamily="18" charset="0"/>
              </a:rPr>
              <a:t>: We evaluate our method on multiple benchmark datasets (CIFAR-10, CIFAR-100, Fashion MNIST, and Celeb A) using different model architectures (ResNet-18, WideResNet-28-10, VGG-16, and </a:t>
            </a:r>
            <a:r>
              <a:rPr lang="en-US" dirty="0" err="1">
                <a:latin typeface="Times New Roman" panose="02020603050405020304" pitchFamily="18" charset="0"/>
                <a:cs typeface="Times New Roman" panose="02020603050405020304" pitchFamily="18" charset="0"/>
              </a:rPr>
              <a:t>ViT</a:t>
            </a:r>
            <a:r>
              <a:rPr lang="en-US" dirty="0">
                <a:latin typeface="Times New Roman" panose="02020603050405020304" pitchFamily="18" charset="0"/>
                <a:cs typeface="Times New Roman" panose="02020603050405020304" pitchFamily="18" charset="0"/>
              </a:rPr>
              <a:t>).</a:t>
            </a:r>
          </a:p>
          <a:p>
            <a:pPr algn="just">
              <a:buFont typeface="+mj-lt"/>
              <a:buAutoNum type="arabicPeriod"/>
            </a:pPr>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b="1" dirty="0">
                <a:latin typeface="Times New Roman" panose="02020603050405020304" pitchFamily="18" charset="0"/>
                <a:cs typeface="Times New Roman" panose="02020603050405020304" pitchFamily="18" charset="0"/>
              </a:rPr>
              <a:t>Improve Practical Applicability</a:t>
            </a:r>
            <a:r>
              <a:rPr lang="en-US" dirty="0">
                <a:latin typeface="Times New Roman" panose="02020603050405020304" pitchFamily="18" charset="0"/>
                <a:cs typeface="Times New Roman" panose="02020603050405020304" pitchFamily="18" charset="0"/>
              </a:rPr>
              <a:t>: By designing an iterative unlearning framework that can be applied to diverse deep learning tasks, we contribute towards making machine unlearning more feasible for real-world deployments.</a:t>
            </a:r>
          </a:p>
        </p:txBody>
      </p:sp>
      <p:sp>
        <p:nvSpPr>
          <p:cNvPr id="10" name="Title 1">
            <a:extLst>
              <a:ext uri="{FF2B5EF4-FFF2-40B4-BE49-F238E27FC236}">
                <a16:creationId xmlns:a16="http://schemas.microsoft.com/office/drawing/2014/main" id="{18CD512D-759C-191F-A188-42BB27DBC553}"/>
              </a:ext>
            </a:extLst>
          </p:cNvPr>
          <p:cNvSpPr txBox="1">
            <a:spLocks/>
          </p:cNvSpPr>
          <p:nvPr/>
        </p:nvSpPr>
        <p:spPr>
          <a:xfrm>
            <a:off x="800100" y="342546"/>
            <a:ext cx="9720072" cy="624608"/>
          </a:xfrm>
          <a:prstGeom prst="rect">
            <a:avLst/>
          </a:prstGeom>
        </p:spPr>
        <p:txBody>
          <a:bodyPr/>
          <a:lst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a:lstStyle>
          <a:p>
            <a:r>
              <a:rPr lang="en-US" dirty="0"/>
              <a:t>Objective</a:t>
            </a:r>
            <a:endParaRPr lang="en-IN" sz="4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947590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1059</TotalTime>
  <Words>1976</Words>
  <Application>Microsoft Office PowerPoint</Application>
  <PresentationFormat>Widescreen</PresentationFormat>
  <Paragraphs>161</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Times New Roman</vt:lpstr>
      <vt:lpstr>Tw Cen MT</vt:lpstr>
      <vt:lpstr>Tw Cen MT Condensed</vt:lpstr>
      <vt:lpstr>Wingdings</vt:lpstr>
      <vt:lpstr>Wingdings 3</vt:lpstr>
      <vt:lpstr>Integral</vt:lpstr>
      <vt:lpstr>MACHINE UNLEARNING USING PRUNING AND KNOWLEDGE DISTILLATION</vt:lpstr>
      <vt:lpstr>Abstract</vt:lpstr>
      <vt:lpstr>Introduction</vt:lpstr>
      <vt:lpstr>Literature Review</vt:lpstr>
      <vt:lpstr>PowerPoint Presentation</vt:lpstr>
      <vt:lpstr>PowerPoint Presentation</vt:lpstr>
      <vt:lpstr>PowerPoint Presentation</vt:lpstr>
      <vt:lpstr>PowerPoint Presentation</vt:lpstr>
      <vt:lpstr>PowerPoint Presentation</vt:lpstr>
      <vt:lpstr>Methodology</vt:lpstr>
      <vt:lpstr>Architecture diagram</vt:lpstr>
      <vt:lpstr>PowerPoint Presentation</vt:lpstr>
      <vt:lpstr>PowerPoint Presentation</vt:lpstr>
      <vt:lpstr>Model Pruning</vt:lpstr>
      <vt:lpstr>Model Pruning</vt:lpstr>
      <vt:lpstr>Knowledge Distillation for Unlearning</vt:lpstr>
      <vt:lpstr>Knowledge Distillation for Unlearning</vt:lpstr>
      <vt:lpstr>Iterative Prune-Distill Unlearning Procedure</vt:lpstr>
      <vt:lpstr>Membership Inference Attack (MIA)</vt:lpstr>
      <vt:lpstr>Attack Evaluation Metrics</vt:lpstr>
      <vt:lpstr>Attack Evaluation Metrics</vt:lpstr>
      <vt:lpstr>Summary of Key Variables &amp; Parameters</vt:lpstr>
      <vt:lpstr>Results</vt:lpstr>
      <vt:lpstr>PowerPoint Presentation</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 Machine Unlearning Using a Distillation-Based Approach</dc:title>
  <dc:subject/>
  <dc:creator/>
  <cp:keywords/>
  <dc:description>generated using python-pptx</dc:description>
  <cp:lastModifiedBy>Andrew Pitta</cp:lastModifiedBy>
  <cp:revision>30</cp:revision>
  <dcterms:created xsi:type="dcterms:W3CDTF">2013-01-27T09:14:16Z</dcterms:created>
  <dcterms:modified xsi:type="dcterms:W3CDTF">2025-03-17T08:53:44Z</dcterms:modified>
  <cp:category/>
</cp:coreProperties>
</file>