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31"/>
    <p:restoredTop sz="92476"/>
  </p:normalViewPr>
  <p:slideViewPr>
    <p:cSldViewPr snapToGrid="0" snapToObjects="1">
      <p:cViewPr varScale="1">
        <p:scale>
          <a:sx n="73" d="100"/>
          <a:sy n="73" d="100"/>
        </p:scale>
        <p:origin x="48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ое изображение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a:t>Чтобы добавить рисунок, перетащите его в заполнитель или щелкните значок</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8C79C5D-2A6F-F04D-97DA-BEF2467B64E4}" type="datetimeFigureOut">
              <a:rPr lang="en-US" dirty="0"/>
              <a:pPr/>
              <a:t>7/16/2018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a:t>Образец текста</a:t>
            </a:r>
          </a:p>
        </p:txBody>
      </p:sp>
      <p:sp>
        <p:nvSpPr>
          <p:cNvPr id="4" name="Date Placeholder 3"/>
          <p:cNvSpPr>
            <a:spLocks noGrp="1"/>
          </p:cNvSpPr>
          <p:nvPr>
            <p:ph type="dt" sz="half" idx="10"/>
          </p:nvPr>
        </p:nvSpPr>
        <p:spPr/>
        <p:txBody>
          <a:bodyPr/>
          <a:lstStyle/>
          <a:p>
            <a:fld id="{8DFA1846-DA80-1C48-A609-854EA85C59AD}" type="datetimeFigureOut">
              <a:rPr lang="en-US" dirty="0"/>
              <a:pPr/>
              <a:t>7/16/2018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с именем">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a:t>Образец текста</a:t>
            </a:r>
          </a:p>
        </p:txBody>
      </p:sp>
      <p:sp>
        <p:nvSpPr>
          <p:cNvPr id="2" name="Date Placeholder 1"/>
          <p:cNvSpPr>
            <a:spLocks noGrp="1"/>
          </p:cNvSpPr>
          <p:nvPr>
            <p:ph type="dt" sz="half" idx="10"/>
          </p:nvPr>
        </p:nvSpPr>
        <p:spPr/>
        <p:txBody>
          <a:bodyPr/>
          <a:lstStyle/>
          <a:p>
            <a:fld id="{FBF54567-0DE4-3F47-BF90-CB84690072F9}" type="datetimeFigureOut">
              <a:rPr lang="en-US" dirty="0"/>
              <a:pPr/>
              <a:t>7/16/2018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DFA1846-DA80-1C48-A609-854EA85C59AD}" type="datetimeFigureOut">
              <a:rPr lang="en-US" dirty="0"/>
              <a:pPr/>
              <a:t>7/16/2018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0DF5E60-9974-AC48-9591-99C2BB44B7CF}" type="datetimeFigureOut">
              <a:rPr lang="en-US" dirty="0"/>
              <a:pPr/>
              <a:t>7/16/2018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a:t>Чтобы добавить рисунок, перетащите его в заполнитель или щелкните значок</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7/16/2018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7/16/2018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Токен </a:t>
            </a:r>
            <a:r>
              <a:rPr lang="en-US" dirty="0"/>
              <a:t>ERC20</a:t>
            </a:r>
            <a:endParaRPr lang="ru-RU" dirty="0"/>
          </a:p>
        </p:txBody>
      </p:sp>
      <p:sp>
        <p:nvSpPr>
          <p:cNvPr id="3" name="Подзаголовок 2"/>
          <p:cNvSpPr>
            <a:spLocks noGrp="1"/>
          </p:cNvSpPr>
          <p:nvPr>
            <p:ph type="subTitle" idx="1"/>
          </p:nvPr>
        </p:nvSpPr>
        <p:spPr/>
        <p:txBody>
          <a:bodyPr/>
          <a:lstStyle/>
          <a:p>
            <a:r>
              <a:rPr lang="ru-RU" b="1" dirty="0"/>
              <a:t>Летний лагерь Школы программистов </a:t>
            </a:r>
            <a:r>
              <a:rPr lang="en-US" b="1" dirty="0"/>
              <a:t>– </a:t>
            </a:r>
            <a:r>
              <a:rPr lang="ru-RU" b="1" dirty="0"/>
              <a:t>2к18</a:t>
            </a:r>
          </a:p>
        </p:txBody>
      </p:sp>
    </p:spTree>
    <p:extLst>
      <p:ext uri="{BB962C8B-B14F-4D97-AF65-F5344CB8AC3E}">
        <p14:creationId xmlns:p14="http://schemas.microsoft.com/office/powerpoint/2010/main" val="1995603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event Approval(address indexed _owner, address indexed _spender, uint256 _value)</a:t>
            </a:r>
            <a:endParaRPr lang="ru-RU" sz="2400" dirty="0"/>
          </a:p>
        </p:txBody>
      </p:sp>
      <p:sp>
        <p:nvSpPr>
          <p:cNvPr id="3" name="Объект 2"/>
          <p:cNvSpPr>
            <a:spLocks noGrp="1"/>
          </p:cNvSpPr>
          <p:nvPr>
            <p:ph idx="1"/>
          </p:nvPr>
        </p:nvSpPr>
        <p:spPr/>
        <p:txBody>
          <a:bodyPr>
            <a:normAutofit/>
          </a:bodyPr>
          <a:lstStyle/>
          <a:p>
            <a:r>
              <a:rPr lang="ru-RU" sz="2400" dirty="0"/>
              <a:t>Событие должно возникать при получении разрешения на снятие монет. Фактически должно создаваться внутри функции  </a:t>
            </a:r>
            <a:r>
              <a:rPr lang="ru-RU" sz="2400" i="1" dirty="0" err="1"/>
              <a:t>approve</a:t>
            </a:r>
            <a:r>
              <a:rPr lang="ru-RU" sz="2400" i="1" dirty="0"/>
              <a:t>.</a:t>
            </a:r>
            <a:endParaRPr lang="ru-RU" sz="2400" dirty="0"/>
          </a:p>
        </p:txBody>
      </p:sp>
    </p:spTree>
    <p:extLst>
      <p:ext uri="{BB962C8B-B14F-4D97-AF65-F5344CB8AC3E}">
        <p14:creationId xmlns:p14="http://schemas.microsoft.com/office/powerpoint/2010/main" val="223241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b="0" dirty="0"/>
              <a:t>string public constant name;</a:t>
            </a:r>
            <a:endParaRPr lang="ru-RU" sz="2400" dirty="0"/>
          </a:p>
        </p:txBody>
      </p:sp>
      <p:sp>
        <p:nvSpPr>
          <p:cNvPr id="3" name="Объект 2"/>
          <p:cNvSpPr>
            <a:spLocks noGrp="1"/>
          </p:cNvSpPr>
          <p:nvPr>
            <p:ph idx="1"/>
          </p:nvPr>
        </p:nvSpPr>
        <p:spPr/>
        <p:txBody>
          <a:bodyPr>
            <a:normAutofit/>
          </a:bodyPr>
          <a:lstStyle/>
          <a:p>
            <a:r>
              <a:rPr lang="ru-RU" sz="2400" dirty="0"/>
              <a:t>Хранит полное название вашей монеты</a:t>
            </a:r>
          </a:p>
        </p:txBody>
      </p:sp>
    </p:spTree>
    <p:extLst>
      <p:ext uri="{BB962C8B-B14F-4D97-AF65-F5344CB8AC3E}">
        <p14:creationId xmlns:p14="http://schemas.microsoft.com/office/powerpoint/2010/main" val="325343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b="0" dirty="0"/>
              <a:t>string public constant symbol;</a:t>
            </a:r>
            <a:endParaRPr lang="ru-RU" sz="2400" dirty="0"/>
          </a:p>
        </p:txBody>
      </p:sp>
      <p:sp>
        <p:nvSpPr>
          <p:cNvPr id="3" name="Объект 2"/>
          <p:cNvSpPr>
            <a:spLocks noGrp="1"/>
          </p:cNvSpPr>
          <p:nvPr>
            <p:ph idx="1"/>
          </p:nvPr>
        </p:nvSpPr>
        <p:spPr/>
        <p:txBody>
          <a:bodyPr>
            <a:normAutofit/>
          </a:bodyPr>
          <a:lstStyle/>
          <a:p>
            <a:r>
              <a:rPr lang="ru-RU" sz="2400" dirty="0"/>
              <a:t>Хранит короткое название вашей монеты. Иначе говоря — символ. С этим символом ваша валюта будет отображаться на биржах и в кошельках.</a:t>
            </a:r>
          </a:p>
        </p:txBody>
      </p:sp>
    </p:spTree>
    <p:extLst>
      <p:ext uri="{BB962C8B-B14F-4D97-AF65-F5344CB8AC3E}">
        <p14:creationId xmlns:p14="http://schemas.microsoft.com/office/powerpoint/2010/main" val="245517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sz="2400" b="0" dirty="0"/>
              <a:t>uint8 public constant decimals = 18;</a:t>
            </a:r>
            <a:endParaRPr lang="ru-RU" sz="2400" dirty="0"/>
          </a:p>
        </p:txBody>
      </p:sp>
      <p:sp>
        <p:nvSpPr>
          <p:cNvPr id="3" name="Объект 2"/>
          <p:cNvSpPr>
            <a:spLocks noGrp="1"/>
          </p:cNvSpPr>
          <p:nvPr>
            <p:ph idx="1"/>
          </p:nvPr>
        </p:nvSpPr>
        <p:spPr/>
        <p:txBody>
          <a:bodyPr>
            <a:normAutofit/>
          </a:bodyPr>
          <a:lstStyle/>
          <a:p>
            <a:r>
              <a:rPr lang="ru-RU" sz="2400" dirty="0"/>
              <a:t>Количество знаков после запятой. 18 — это наиболее распространенное значение.</a:t>
            </a:r>
          </a:p>
        </p:txBody>
      </p:sp>
    </p:spTree>
    <p:extLst>
      <p:ext uri="{BB962C8B-B14F-4D97-AF65-F5344CB8AC3E}">
        <p14:creationId xmlns:p14="http://schemas.microsoft.com/office/powerpoint/2010/main" val="54427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Описание стандарта</a:t>
            </a:r>
          </a:p>
        </p:txBody>
      </p:sp>
      <p:sp>
        <p:nvSpPr>
          <p:cNvPr id="3" name="Объект 2"/>
          <p:cNvSpPr>
            <a:spLocks noGrp="1"/>
          </p:cNvSpPr>
          <p:nvPr>
            <p:ph idx="1"/>
          </p:nvPr>
        </p:nvSpPr>
        <p:spPr>
          <a:xfrm>
            <a:off x="818712" y="2222287"/>
            <a:ext cx="10554574" cy="4518147"/>
          </a:xfrm>
        </p:spPr>
        <p:txBody>
          <a:bodyPr>
            <a:normAutofit fontScale="92500" lnSpcReduction="20000"/>
          </a:bodyPr>
          <a:lstStyle/>
          <a:p>
            <a:r>
              <a:rPr lang="ru-RU" b="1" dirty="0"/>
              <a:t>Методы</a:t>
            </a:r>
          </a:p>
          <a:p>
            <a:pPr lvl="1"/>
            <a:r>
              <a:rPr lang="en-US" b="1" dirty="0"/>
              <a:t>function </a:t>
            </a:r>
            <a:r>
              <a:rPr lang="en-US" b="1" dirty="0" err="1"/>
              <a:t>totalSupply</a:t>
            </a:r>
            <a:r>
              <a:rPr lang="en-US" b="1" dirty="0"/>
              <a:t>() constant returns (uint256 </a:t>
            </a:r>
            <a:r>
              <a:rPr lang="en-US" b="1" dirty="0" err="1"/>
              <a:t>totalSupply</a:t>
            </a:r>
            <a:r>
              <a:rPr lang="en-US" b="1" dirty="0"/>
              <a:t>)</a:t>
            </a:r>
          </a:p>
          <a:p>
            <a:pPr lvl="1"/>
            <a:r>
              <a:rPr lang="en-US" b="1" dirty="0"/>
              <a:t>function </a:t>
            </a:r>
            <a:r>
              <a:rPr lang="en-US" b="1" dirty="0" err="1"/>
              <a:t>balanceOf</a:t>
            </a:r>
            <a:r>
              <a:rPr lang="en-US" b="1" dirty="0"/>
              <a:t>(address _owner) constant returns (uint256 balance)</a:t>
            </a:r>
          </a:p>
          <a:p>
            <a:pPr lvl="1"/>
            <a:r>
              <a:rPr lang="en-US" b="1" dirty="0"/>
              <a:t>function transfer(address _to, uint256 _value) returns (bool success)</a:t>
            </a:r>
          </a:p>
          <a:p>
            <a:pPr lvl="1"/>
            <a:r>
              <a:rPr lang="en-US" b="1" dirty="0"/>
              <a:t>function </a:t>
            </a:r>
            <a:r>
              <a:rPr lang="en-US" b="1" dirty="0" err="1"/>
              <a:t>transferFrom</a:t>
            </a:r>
            <a:r>
              <a:rPr lang="en-US" b="1" dirty="0"/>
              <a:t>(address _from, address _to, uint256 _value) returns (bool success)</a:t>
            </a:r>
          </a:p>
          <a:p>
            <a:pPr lvl="1"/>
            <a:r>
              <a:rPr lang="en-US" b="1" dirty="0"/>
              <a:t>function approve(address _spender, uint256 _value) returns (bool success)</a:t>
            </a:r>
          </a:p>
          <a:p>
            <a:pPr lvl="1"/>
            <a:r>
              <a:rPr lang="en-US" b="1" dirty="0"/>
              <a:t>function allowance(address _owner, address _spender) constant returns (uint256 remaining)</a:t>
            </a:r>
            <a:endParaRPr lang="ru-RU" b="1" dirty="0"/>
          </a:p>
          <a:p>
            <a:r>
              <a:rPr lang="ru-RU" b="1" dirty="0"/>
              <a:t>События</a:t>
            </a:r>
          </a:p>
          <a:p>
            <a:pPr lvl="1"/>
            <a:r>
              <a:rPr lang="en-US" b="1" dirty="0"/>
              <a:t>event Transfer(address indexed _from, address indexed _to, uint256 _value)</a:t>
            </a:r>
          </a:p>
          <a:p>
            <a:pPr lvl="1"/>
            <a:r>
              <a:rPr lang="en-US" b="1" dirty="0"/>
              <a:t>event Approval(address indexed _owner, address indexed _spender, uint256 _value)</a:t>
            </a:r>
            <a:endParaRPr lang="ru-RU" b="1" dirty="0"/>
          </a:p>
          <a:p>
            <a:r>
              <a:rPr lang="ru-RU" b="1" dirty="0"/>
              <a:t>Поля</a:t>
            </a:r>
          </a:p>
          <a:p>
            <a:pPr lvl="1"/>
            <a:r>
              <a:rPr lang="en-US" b="1" dirty="0"/>
              <a:t>string public constant name = "Token Name";</a:t>
            </a:r>
          </a:p>
          <a:p>
            <a:pPr lvl="1"/>
            <a:r>
              <a:rPr lang="en-US" b="1" dirty="0"/>
              <a:t>string public constant symbol = "SYM";</a:t>
            </a:r>
          </a:p>
          <a:p>
            <a:pPr lvl="1"/>
            <a:r>
              <a:rPr lang="en-US" b="1" dirty="0"/>
              <a:t>uint8 public constant decimals = 18;</a:t>
            </a:r>
            <a:endParaRPr lang="ru-RU" b="1" dirty="0"/>
          </a:p>
          <a:p>
            <a:pPr lvl="1"/>
            <a:endParaRPr lang="ru-RU" b="1" dirty="0"/>
          </a:p>
        </p:txBody>
      </p:sp>
    </p:spTree>
    <p:extLst>
      <p:ext uri="{BB962C8B-B14F-4D97-AF65-F5344CB8AC3E}">
        <p14:creationId xmlns:p14="http://schemas.microsoft.com/office/powerpoint/2010/main" val="1659223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function </a:t>
            </a:r>
            <a:r>
              <a:rPr lang="en-US" sz="2800" dirty="0" err="1"/>
              <a:t>totalSupply</a:t>
            </a:r>
            <a:r>
              <a:rPr lang="en-US" sz="2800" dirty="0"/>
              <a:t>() constant returns (uint256 </a:t>
            </a:r>
            <a:r>
              <a:rPr lang="en-US" sz="2800" dirty="0" err="1"/>
              <a:t>totalSupply</a:t>
            </a:r>
            <a:r>
              <a:rPr lang="en-US" sz="2800" dirty="0"/>
              <a:t>)</a:t>
            </a:r>
            <a:endParaRPr lang="ru-RU" sz="2800" dirty="0"/>
          </a:p>
        </p:txBody>
      </p:sp>
      <p:sp>
        <p:nvSpPr>
          <p:cNvPr id="3" name="Объект 2"/>
          <p:cNvSpPr>
            <a:spLocks noGrp="1"/>
          </p:cNvSpPr>
          <p:nvPr>
            <p:ph idx="1"/>
          </p:nvPr>
        </p:nvSpPr>
        <p:spPr/>
        <p:txBody>
          <a:bodyPr>
            <a:normAutofit/>
          </a:bodyPr>
          <a:lstStyle/>
          <a:p>
            <a:r>
              <a:rPr lang="ru-RU" sz="2400" dirty="0"/>
              <a:t>Возвращает суммарное количество выпущенных монет. Эту функцию может вызвать любой.</a:t>
            </a:r>
          </a:p>
        </p:txBody>
      </p:sp>
    </p:spTree>
    <p:extLst>
      <p:ext uri="{BB962C8B-B14F-4D97-AF65-F5344CB8AC3E}">
        <p14:creationId xmlns:p14="http://schemas.microsoft.com/office/powerpoint/2010/main" val="228054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function </a:t>
            </a:r>
            <a:r>
              <a:rPr lang="en-US" sz="2400" dirty="0" err="1"/>
              <a:t>balanceOf</a:t>
            </a:r>
            <a:r>
              <a:rPr lang="en-US" sz="2400" dirty="0"/>
              <a:t>(address _owner) constant returns (uint256 balance)</a:t>
            </a:r>
            <a:endParaRPr lang="ru-RU" sz="2400" dirty="0"/>
          </a:p>
        </p:txBody>
      </p:sp>
      <p:sp>
        <p:nvSpPr>
          <p:cNvPr id="3" name="Объект 2"/>
          <p:cNvSpPr>
            <a:spLocks noGrp="1"/>
          </p:cNvSpPr>
          <p:nvPr>
            <p:ph idx="1"/>
          </p:nvPr>
        </p:nvSpPr>
        <p:spPr/>
        <p:txBody>
          <a:bodyPr>
            <a:normAutofit/>
          </a:bodyPr>
          <a:lstStyle/>
          <a:p>
            <a:r>
              <a:rPr lang="ru-RU" sz="2400" dirty="0"/>
              <a:t>Возвращает количество монет принадлежащих _</a:t>
            </a:r>
            <a:r>
              <a:rPr lang="ru-RU" sz="2400" dirty="0" err="1"/>
              <a:t>owner</a:t>
            </a:r>
            <a:r>
              <a:rPr lang="ru-RU" sz="2400" dirty="0"/>
              <a:t>. Может вызвать любой. Кошельки для отображения вашей монеты вызывают именно эту функцию.</a:t>
            </a:r>
          </a:p>
        </p:txBody>
      </p:sp>
    </p:spTree>
    <p:extLst>
      <p:ext uri="{BB962C8B-B14F-4D97-AF65-F5344CB8AC3E}">
        <p14:creationId xmlns:p14="http://schemas.microsoft.com/office/powerpoint/2010/main" val="336005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function transfer(address _to, uint256 _value) returns (bool success)</a:t>
            </a:r>
            <a:endParaRPr lang="ru-RU" sz="2400" dirty="0"/>
          </a:p>
        </p:txBody>
      </p:sp>
      <p:sp>
        <p:nvSpPr>
          <p:cNvPr id="3" name="Объект 2"/>
          <p:cNvSpPr>
            <a:spLocks noGrp="1"/>
          </p:cNvSpPr>
          <p:nvPr>
            <p:ph idx="1"/>
          </p:nvPr>
        </p:nvSpPr>
        <p:spPr/>
        <p:txBody>
          <a:bodyPr>
            <a:normAutofit/>
          </a:bodyPr>
          <a:lstStyle/>
          <a:p>
            <a:r>
              <a:rPr lang="ru-RU" sz="2400" dirty="0"/>
              <a:t>Передает _</a:t>
            </a:r>
            <a:r>
              <a:rPr lang="ru-RU" sz="2400" dirty="0" err="1"/>
              <a:t>value</a:t>
            </a:r>
            <a:r>
              <a:rPr lang="ru-RU" sz="2400" dirty="0"/>
              <a:t> монет на адрес _</a:t>
            </a:r>
            <a:r>
              <a:rPr lang="ru-RU" sz="2400" dirty="0" err="1"/>
              <a:t>to</a:t>
            </a:r>
            <a:r>
              <a:rPr lang="ru-RU" sz="2400" dirty="0"/>
              <a:t>. Когда пользователь будет перемещать свои монеты на другой адрес вызываться будет именно эта функция. Соответственно монеты должны браться с баланса пользователя, который вызвал эту функцию. Метод должен создавать событие </a:t>
            </a:r>
            <a:r>
              <a:rPr lang="ru-RU" sz="2400" i="1" dirty="0" err="1"/>
              <a:t>Transfer</a:t>
            </a:r>
            <a:r>
              <a:rPr lang="ru-RU" sz="2400" i="1" dirty="0"/>
              <a:t> </a:t>
            </a:r>
            <a:r>
              <a:rPr lang="ru-RU" sz="2400" dirty="0"/>
              <a:t>(описано будет далее)</a:t>
            </a:r>
            <a:r>
              <a:rPr lang="ru-RU" sz="2400" i="1" dirty="0"/>
              <a:t> </a:t>
            </a:r>
            <a:r>
              <a:rPr lang="ru-RU" sz="2400" dirty="0"/>
              <a:t>в случае успешного перемещения монет.</a:t>
            </a:r>
          </a:p>
        </p:txBody>
      </p:sp>
    </p:spTree>
    <p:extLst>
      <p:ext uri="{BB962C8B-B14F-4D97-AF65-F5344CB8AC3E}">
        <p14:creationId xmlns:p14="http://schemas.microsoft.com/office/powerpoint/2010/main" val="6066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function </a:t>
            </a:r>
            <a:r>
              <a:rPr lang="en-US" sz="2400" dirty="0" err="1"/>
              <a:t>transferFrom</a:t>
            </a:r>
            <a:r>
              <a:rPr lang="en-US" sz="2400" dirty="0"/>
              <a:t>(address _from, address _to, uint256 _value) returns (bool success)</a:t>
            </a:r>
            <a:endParaRPr lang="ru-RU" sz="2400" dirty="0"/>
          </a:p>
        </p:txBody>
      </p:sp>
      <p:sp>
        <p:nvSpPr>
          <p:cNvPr id="3" name="Объект 2"/>
          <p:cNvSpPr>
            <a:spLocks noGrp="1"/>
          </p:cNvSpPr>
          <p:nvPr>
            <p:ph idx="1"/>
          </p:nvPr>
        </p:nvSpPr>
        <p:spPr/>
        <p:txBody>
          <a:bodyPr>
            <a:normAutofit/>
          </a:bodyPr>
          <a:lstStyle/>
          <a:p>
            <a:r>
              <a:rPr lang="ru-RU" sz="2400" dirty="0"/>
              <a:t>Передает _ </a:t>
            </a:r>
            <a:r>
              <a:rPr lang="ru-RU" sz="2400" dirty="0" err="1"/>
              <a:t>value</a:t>
            </a:r>
            <a:r>
              <a:rPr lang="ru-RU" sz="2400" dirty="0"/>
              <a:t> монет от _</a:t>
            </a:r>
            <a:r>
              <a:rPr lang="ru-RU" sz="2400" dirty="0" err="1"/>
              <a:t>from</a:t>
            </a:r>
            <a:r>
              <a:rPr lang="ru-RU" sz="2400" dirty="0"/>
              <a:t> к _</a:t>
            </a:r>
            <a:r>
              <a:rPr lang="ru-RU" sz="2400" dirty="0" err="1"/>
              <a:t>to</a:t>
            </a:r>
            <a:r>
              <a:rPr lang="ru-RU" sz="2400" dirty="0"/>
              <a:t>. Пользователь должен иметь разрешение на перемещение монеток между адресами, дабы любой желающий не смог управлять чужими кошельками. Фактически эта функция позволяет вашему доверенному лицу распоряжаться определенным объемом монеток на вашем счету. Дать разрешение на управление средствами можно следующей функцией. Метод должен создавать событие </a:t>
            </a:r>
            <a:r>
              <a:rPr lang="ru-RU" sz="2400" i="1" dirty="0" err="1"/>
              <a:t>Transfer</a:t>
            </a:r>
            <a:r>
              <a:rPr lang="ru-RU" sz="2400" i="1" dirty="0"/>
              <a:t> </a:t>
            </a:r>
            <a:r>
              <a:rPr lang="ru-RU" sz="2400" dirty="0"/>
              <a:t>(описан будет далее)</a:t>
            </a:r>
            <a:r>
              <a:rPr lang="ru-RU" sz="2400" i="1" dirty="0"/>
              <a:t> </a:t>
            </a:r>
            <a:r>
              <a:rPr lang="ru-RU" sz="2400" dirty="0"/>
              <a:t>в случае успешного перемещения монет.</a:t>
            </a:r>
          </a:p>
        </p:txBody>
      </p:sp>
    </p:spTree>
    <p:extLst>
      <p:ext uri="{BB962C8B-B14F-4D97-AF65-F5344CB8AC3E}">
        <p14:creationId xmlns:p14="http://schemas.microsoft.com/office/powerpoint/2010/main" val="68005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function approve(address _spender, uint256 _value) returns (bool success)</a:t>
            </a:r>
            <a:endParaRPr lang="ru-RU" sz="2400" dirty="0"/>
          </a:p>
        </p:txBody>
      </p:sp>
      <p:sp>
        <p:nvSpPr>
          <p:cNvPr id="3" name="Объект 2"/>
          <p:cNvSpPr>
            <a:spLocks noGrp="1"/>
          </p:cNvSpPr>
          <p:nvPr>
            <p:ph idx="1"/>
          </p:nvPr>
        </p:nvSpPr>
        <p:spPr/>
        <p:txBody>
          <a:bodyPr>
            <a:normAutofit/>
          </a:bodyPr>
          <a:lstStyle/>
          <a:p>
            <a:r>
              <a:rPr lang="ru-RU" sz="2400" dirty="0"/>
              <a:t>Разрешает пользователю _</a:t>
            </a:r>
            <a:r>
              <a:rPr lang="ru-RU" sz="2400" dirty="0" err="1"/>
              <a:t>spender</a:t>
            </a:r>
            <a:r>
              <a:rPr lang="ru-RU" sz="2400" dirty="0"/>
              <a:t> снимать с вашего счета (точнее со счета вызвавшего функцию пользователя) средства не более чем _</a:t>
            </a:r>
            <a:r>
              <a:rPr lang="ru-RU" sz="2400" dirty="0" err="1"/>
              <a:t>value</a:t>
            </a:r>
            <a:r>
              <a:rPr lang="ru-RU" sz="2400" dirty="0"/>
              <a:t>. На основе этого разрешения должна работать функция </a:t>
            </a:r>
            <a:r>
              <a:rPr lang="ru-RU" sz="2400" i="1" dirty="0" err="1"/>
              <a:t>transferFrom</a:t>
            </a:r>
            <a:r>
              <a:rPr lang="ru-RU" sz="2400" dirty="0"/>
              <a:t>. Метод должен создавать событие </a:t>
            </a:r>
            <a:r>
              <a:rPr lang="ru-RU" sz="2400" i="1" dirty="0" err="1"/>
              <a:t>Approval</a:t>
            </a:r>
            <a:r>
              <a:rPr lang="ru-RU" sz="2400" i="1" dirty="0"/>
              <a:t> </a:t>
            </a:r>
            <a:r>
              <a:rPr lang="ru-RU" sz="2400" dirty="0"/>
              <a:t>(описан будет далее).</a:t>
            </a:r>
          </a:p>
        </p:txBody>
      </p:sp>
    </p:spTree>
    <p:extLst>
      <p:ext uri="{BB962C8B-B14F-4D97-AF65-F5344CB8AC3E}">
        <p14:creationId xmlns:p14="http://schemas.microsoft.com/office/powerpoint/2010/main" val="210816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function allowance(address _owner, address _spender) constant returns (uint256 remaining)</a:t>
            </a:r>
            <a:endParaRPr lang="ru-RU" sz="2400" dirty="0"/>
          </a:p>
        </p:txBody>
      </p:sp>
      <p:sp>
        <p:nvSpPr>
          <p:cNvPr id="3" name="Объект 2"/>
          <p:cNvSpPr>
            <a:spLocks noGrp="1"/>
          </p:cNvSpPr>
          <p:nvPr>
            <p:ph idx="1"/>
          </p:nvPr>
        </p:nvSpPr>
        <p:spPr/>
        <p:txBody>
          <a:bodyPr>
            <a:normAutofit/>
          </a:bodyPr>
          <a:lstStyle/>
          <a:p>
            <a:r>
              <a:rPr lang="ru-RU" sz="2400" dirty="0"/>
              <a:t>Возвращает сколько монет со своего счета разрешил снимать пользователь _</a:t>
            </a:r>
            <a:r>
              <a:rPr lang="ru-RU" sz="2400" dirty="0" err="1"/>
              <a:t>owner</a:t>
            </a:r>
            <a:r>
              <a:rPr lang="ru-RU" sz="2400" dirty="0"/>
              <a:t> пользователю _</a:t>
            </a:r>
            <a:r>
              <a:rPr lang="ru-RU" sz="2400" dirty="0" err="1"/>
              <a:t>spender</a:t>
            </a:r>
            <a:r>
              <a:rPr lang="ru-RU" sz="2400" dirty="0"/>
              <a:t>.</a:t>
            </a:r>
          </a:p>
        </p:txBody>
      </p:sp>
    </p:spTree>
    <p:extLst>
      <p:ext uri="{BB962C8B-B14F-4D97-AF65-F5344CB8AC3E}">
        <p14:creationId xmlns:p14="http://schemas.microsoft.com/office/powerpoint/2010/main" val="1801969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event Transfer(address indexed _from, address indexed _to, uint256 _value)</a:t>
            </a:r>
            <a:endParaRPr lang="ru-RU" sz="2400" dirty="0"/>
          </a:p>
        </p:txBody>
      </p:sp>
      <p:sp>
        <p:nvSpPr>
          <p:cNvPr id="3" name="Объект 2"/>
          <p:cNvSpPr>
            <a:spLocks noGrp="1"/>
          </p:cNvSpPr>
          <p:nvPr>
            <p:ph idx="1"/>
          </p:nvPr>
        </p:nvSpPr>
        <p:spPr/>
        <p:txBody>
          <a:bodyPr>
            <a:normAutofit/>
          </a:bodyPr>
          <a:lstStyle/>
          <a:p>
            <a:r>
              <a:rPr lang="ru-RU" sz="2400" dirty="0"/>
              <a:t>Событие, которое должно возникать при любом перемещении монет. Т.е. его нужно создавать внутри функций </a:t>
            </a:r>
            <a:r>
              <a:rPr lang="ru-RU" sz="2400" i="1" dirty="0" err="1"/>
              <a:t>transfer</a:t>
            </a:r>
            <a:r>
              <a:rPr lang="ru-RU" sz="2400" dirty="0"/>
              <a:t> и  </a:t>
            </a:r>
            <a:r>
              <a:rPr lang="ru-RU" sz="2400" i="1" dirty="0" err="1"/>
              <a:t>transferFrom</a:t>
            </a:r>
            <a:r>
              <a:rPr lang="ru-RU" sz="2400" i="1" dirty="0"/>
              <a:t> </a:t>
            </a:r>
            <a:r>
              <a:rPr lang="ru-RU" sz="2400" dirty="0"/>
              <a:t>в случае успешного перемещения монет</a:t>
            </a:r>
          </a:p>
        </p:txBody>
      </p:sp>
    </p:spTree>
    <p:extLst>
      <p:ext uri="{BB962C8B-B14F-4D97-AF65-F5344CB8AC3E}">
        <p14:creationId xmlns:p14="http://schemas.microsoft.com/office/powerpoint/2010/main" val="3545172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Цитаты</Template>
  <TotalTime>377</TotalTime>
  <Words>552</Words>
  <Application>Microsoft Office PowerPoint</Application>
  <PresentationFormat>Широкоэкранный</PresentationFormat>
  <Paragraphs>39</Paragraphs>
  <Slides>13</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13</vt:i4>
      </vt:variant>
    </vt:vector>
  </HeadingPairs>
  <TitlesOfParts>
    <vt:vector size="16" baseType="lpstr">
      <vt:lpstr>Century Gothic</vt:lpstr>
      <vt:lpstr>Wingdings 2</vt:lpstr>
      <vt:lpstr>Цитаты</vt:lpstr>
      <vt:lpstr>Токен ERC20</vt:lpstr>
      <vt:lpstr>Описание стандарта</vt:lpstr>
      <vt:lpstr>function totalSupply() constant returns (uint256 totalSupply)</vt:lpstr>
      <vt:lpstr>function balanceOf(address _owner) constant returns (uint256 balance)</vt:lpstr>
      <vt:lpstr>function transfer(address _to, uint256 _value) returns (bool success)</vt:lpstr>
      <vt:lpstr>function transferFrom(address _from, address _to, uint256 _value) returns (bool success)</vt:lpstr>
      <vt:lpstr>function approve(address _spender, uint256 _value) returns (bool success)</vt:lpstr>
      <vt:lpstr>function allowance(address _owner, address _spender) constant returns (uint256 remaining)</vt:lpstr>
      <vt:lpstr>event Transfer(address indexed _from, address indexed _to, uint256 _value)</vt:lpstr>
      <vt:lpstr>event Approval(address indexed _owner, address indexed _spender, uint256 _value)</vt:lpstr>
      <vt:lpstr>string public constant name;</vt:lpstr>
      <vt:lpstr>string public constant symbol;</vt:lpstr>
      <vt:lpstr>uint8 public constant decimals = 18;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Solidity. Часть II</dc:title>
  <dc:creator>Обухов Семён Павлович</dc:creator>
  <cp:lastModifiedBy>Семён</cp:lastModifiedBy>
  <cp:revision>31</cp:revision>
  <dcterms:created xsi:type="dcterms:W3CDTF">2018-07-10T06:54:51Z</dcterms:created>
  <dcterms:modified xsi:type="dcterms:W3CDTF">2018-07-16T07:28:42Z</dcterms:modified>
</cp:coreProperties>
</file>