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70" r:id="rId9"/>
    <p:sldId id="269" r:id="rId10"/>
    <p:sldId id="259" r:id="rId11"/>
    <p:sldId id="260" r:id="rId12"/>
    <p:sldId id="271" r:id="rId13"/>
    <p:sldId id="272" r:id="rId14"/>
    <p:sldId id="261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14D82B-964D-7C44-B5E3-94B0EF66FFBA}">
          <p14:sldIdLst>
            <p14:sldId id="256"/>
          </p14:sldIdLst>
        </p14:section>
        <p14:section name="Abstract" id="{020EF515-0036-5E49-AE61-673A4B5AAF58}">
          <p14:sldIdLst>
            <p14:sldId id="257"/>
          </p14:sldIdLst>
        </p14:section>
        <p14:section name="Introduction" id="{A346EA2F-E4EF-E344-8B12-A0D8076A68D2}">
          <p14:sldIdLst>
            <p14:sldId id="258"/>
          </p14:sldIdLst>
        </p14:section>
        <p14:section name="Bayes' Theorem &amp; BCNN" id="{4D888F74-7388-714E-8288-B4CD5DD93D17}">
          <p14:sldIdLst>
            <p14:sldId id="262"/>
            <p14:sldId id="263"/>
            <p14:sldId id="264"/>
            <p14:sldId id="265"/>
            <p14:sldId id="270"/>
            <p14:sldId id="269"/>
          </p14:sldIdLst>
        </p14:section>
        <p14:section name="EDA" id="{0D5FED44-7605-1342-99B0-4F3412FD589B}">
          <p14:sldIdLst>
            <p14:sldId id="259"/>
            <p14:sldId id="260"/>
          </p14:sldIdLst>
        </p14:section>
        <p14:section name="Methodology" id="{EF78C884-19D1-8C45-A638-AF7DC92C88AE}">
          <p14:sldIdLst>
            <p14:sldId id="271"/>
            <p14:sldId id="272"/>
            <p14:sldId id="261"/>
            <p14:sldId id="266"/>
          </p14:sldIdLst>
        </p14:section>
        <p14:section name="Results" id="{0ACCF9AF-44D0-0849-82BB-74D01D819118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3095"/>
  </p:normalViewPr>
  <p:slideViewPr>
    <p:cSldViewPr snapToGrid="0">
      <p:cViewPr>
        <p:scale>
          <a:sx n="140" d="100"/>
          <a:sy n="140" d="100"/>
        </p:scale>
        <p:origin x="56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E1D1F-91FE-7146-81D6-A371F553E1D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1852-1764-EE4B-A48B-F97CB861B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5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Step 2. selection of stochastic model </a:t>
            </a:r>
            <a:r>
              <a:rPr lang="en-GB" dirty="0">
                <a:sym typeface="Wingdings" pitchFamily="2" charset="2"/>
              </a:rPr>
              <a:t> equivalent to choosing a loss function in a point-estimate deep learning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ym typeface="Wingdings" pitchFamily="2" charset="2"/>
              </a:rPr>
              <a:t>- Bayesian posterior for ANN is complex and using traditional methods for sampling is not tractable  use MCMC or variational inference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NimbusRomNo9L"/>
              </a:rPr>
              <a:t>- large set of weights </a:t>
            </a:r>
            <a:r>
              <a:rPr lang="el-GR" sz="1800" dirty="0">
                <a:effectLst/>
                <a:latin typeface="CMMIB10"/>
              </a:rPr>
              <a:t>θ</a:t>
            </a:r>
            <a:r>
              <a:rPr lang="en-GB" sz="1800" dirty="0" err="1">
                <a:effectLst/>
                <a:latin typeface="CMMI7"/>
              </a:rPr>
              <a:t>i</a:t>
            </a:r>
            <a:r>
              <a:rPr lang="en-GB" sz="1800" dirty="0">
                <a:effectLst/>
                <a:latin typeface="CMMI7"/>
              </a:rPr>
              <a:t> </a:t>
            </a:r>
            <a:r>
              <a:rPr lang="en-GB" sz="1800" dirty="0">
                <a:effectLst/>
                <a:latin typeface="NimbusRomNo9L"/>
              </a:rPr>
              <a:t>is sampled from the posterior and used to compute a series of possible outputs </a:t>
            </a:r>
            <a:r>
              <a:rPr lang="en-GB" sz="1800" dirty="0" err="1">
                <a:effectLst/>
                <a:latin typeface="CMMIB10"/>
              </a:rPr>
              <a:t>y_</a:t>
            </a:r>
            <a:r>
              <a:rPr lang="en-GB" sz="1800" dirty="0" err="1">
                <a:effectLst/>
                <a:latin typeface="CMMI7"/>
              </a:rPr>
              <a:t>i</a:t>
            </a:r>
            <a:r>
              <a:rPr lang="en-GB" sz="1800" dirty="0">
                <a:effectLst/>
                <a:latin typeface="CMMI7"/>
              </a:rPr>
              <a:t> ; corresponds to samples from marginal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ym typeface="Wingdings" pitchFamily="2" charset="2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51852-1764-EE4B-A48B-F97CB861B0C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51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MR10"/>
              </a:rPr>
              <a:t>If a data point </a:t>
            </a:r>
            <a:r>
              <a:rPr lang="en-GB" sz="1800" dirty="0">
                <a:effectLst/>
                <a:latin typeface="CMMI10"/>
              </a:rPr>
              <a:t>x </a:t>
            </a:r>
            <a:r>
              <a:rPr lang="en-GB" sz="1800" dirty="0">
                <a:effectLst/>
                <a:latin typeface="CMR10"/>
              </a:rPr>
              <a:t>belongs </a:t>
            </a:r>
            <a:endParaRPr lang="en-GB" dirty="0"/>
          </a:p>
          <a:p>
            <a:r>
              <a:rPr lang="en-GB" sz="1800" dirty="0">
                <a:effectLst/>
                <a:latin typeface="CMR10"/>
              </a:rPr>
              <a:t>to category </a:t>
            </a:r>
            <a:r>
              <a:rPr lang="en-GB" sz="1800" dirty="0">
                <a:effectLst/>
                <a:latin typeface="CMMI10"/>
              </a:rPr>
              <a:t>k</a:t>
            </a:r>
            <a:r>
              <a:rPr lang="en-GB" sz="1800" dirty="0">
                <a:effectLst/>
                <a:latin typeface="CMR10"/>
              </a:rPr>
              <a:t>, it is classified automatically into lower- </a:t>
            </a:r>
            <a:endParaRPr lang="en-GB" dirty="0"/>
          </a:p>
          <a:p>
            <a:r>
              <a:rPr lang="en-GB" sz="1800" dirty="0">
                <a:effectLst/>
                <a:latin typeface="CMR10"/>
              </a:rPr>
              <a:t>order categories (1</a:t>
            </a:r>
            <a:r>
              <a:rPr lang="en-GB" sz="1800" dirty="0">
                <a:effectLst/>
                <a:latin typeface="CMMI10"/>
              </a:rPr>
              <a:t>, </a:t>
            </a:r>
            <a:r>
              <a:rPr lang="en-GB" sz="1800" dirty="0">
                <a:effectLst/>
                <a:latin typeface="CMR10"/>
              </a:rPr>
              <a:t>2</a:t>
            </a:r>
            <a:r>
              <a:rPr lang="en-GB" sz="1800" dirty="0">
                <a:effectLst/>
                <a:latin typeface="CMMI10"/>
              </a:rPr>
              <a:t>, ..., k </a:t>
            </a:r>
            <a:r>
              <a:rPr lang="en-GB" sz="1800" dirty="0">
                <a:effectLst/>
                <a:latin typeface="CMSY10"/>
              </a:rPr>
              <a:t>− </a:t>
            </a:r>
            <a:r>
              <a:rPr lang="en-GB" sz="1800" dirty="0">
                <a:effectLst/>
                <a:latin typeface="CMR10"/>
              </a:rPr>
              <a:t>1) as well. So the target </a:t>
            </a:r>
            <a:endParaRPr lang="en-GB" dirty="0"/>
          </a:p>
          <a:p>
            <a:r>
              <a:rPr lang="en-GB" sz="1800" dirty="0">
                <a:effectLst/>
                <a:latin typeface="CMR10"/>
              </a:rPr>
              <a:t>vector of </a:t>
            </a:r>
            <a:r>
              <a:rPr lang="en-GB" sz="1800" dirty="0">
                <a:effectLst/>
                <a:latin typeface="CMMI10"/>
              </a:rPr>
              <a:t>x </a:t>
            </a:r>
            <a:r>
              <a:rPr lang="en-GB" sz="1800" dirty="0">
                <a:effectLst/>
                <a:latin typeface="CMR10"/>
              </a:rPr>
              <a:t>is </a:t>
            </a:r>
            <a:r>
              <a:rPr lang="en-GB" sz="1800" dirty="0">
                <a:effectLst/>
                <a:latin typeface="CMMI10"/>
              </a:rPr>
              <a:t>t </a:t>
            </a:r>
            <a:r>
              <a:rPr lang="en-GB" sz="1800" dirty="0">
                <a:effectLst/>
                <a:latin typeface="CMR10"/>
              </a:rPr>
              <a:t>= (1</a:t>
            </a:r>
            <a:r>
              <a:rPr lang="en-GB" sz="1800" dirty="0">
                <a:effectLst/>
                <a:latin typeface="CMMI10"/>
              </a:rPr>
              <a:t>,</a:t>
            </a:r>
            <a:r>
              <a:rPr lang="en-GB" sz="1800" dirty="0">
                <a:effectLst/>
                <a:latin typeface="CMR10"/>
              </a:rPr>
              <a:t>1</a:t>
            </a:r>
            <a:r>
              <a:rPr lang="en-GB" sz="1800" dirty="0">
                <a:effectLst/>
                <a:latin typeface="CMMI10"/>
              </a:rPr>
              <a:t>,..,</a:t>
            </a:r>
            <a:r>
              <a:rPr lang="en-GB" sz="1800" dirty="0">
                <a:effectLst/>
                <a:latin typeface="CMR10"/>
              </a:rPr>
              <a:t>1</a:t>
            </a:r>
            <a:r>
              <a:rPr lang="en-GB" sz="1800" dirty="0">
                <a:effectLst/>
                <a:latin typeface="CMMI10"/>
              </a:rPr>
              <a:t>,</a:t>
            </a:r>
            <a:r>
              <a:rPr lang="en-GB" sz="1800" dirty="0">
                <a:effectLst/>
                <a:latin typeface="CMR10"/>
              </a:rPr>
              <a:t>0</a:t>
            </a:r>
            <a:r>
              <a:rPr lang="en-GB" sz="1800" dirty="0">
                <a:effectLst/>
                <a:latin typeface="CMMI10"/>
              </a:rPr>
              <a:t>,</a:t>
            </a:r>
            <a:r>
              <a:rPr lang="en-GB" sz="1800" dirty="0">
                <a:effectLst/>
                <a:latin typeface="CMR10"/>
              </a:rPr>
              <a:t>0</a:t>
            </a:r>
            <a:r>
              <a:rPr lang="en-GB" sz="1800" dirty="0">
                <a:effectLst/>
                <a:latin typeface="CMMI10"/>
              </a:rPr>
              <a:t>,</a:t>
            </a:r>
            <a:r>
              <a:rPr lang="en-GB" sz="1800" dirty="0">
                <a:effectLst/>
                <a:latin typeface="CMR10"/>
              </a:rPr>
              <a:t>0), where </a:t>
            </a:r>
            <a:r>
              <a:rPr lang="en-GB" sz="1800" dirty="0" err="1">
                <a:effectLst/>
                <a:latin typeface="CMMI10"/>
              </a:rPr>
              <a:t>t</a:t>
            </a:r>
            <a:r>
              <a:rPr lang="en-GB" sz="1800" dirty="0" err="1">
                <a:effectLst/>
                <a:latin typeface="CMMI7"/>
              </a:rPr>
              <a:t>i</a:t>
            </a:r>
            <a:r>
              <a:rPr lang="en-GB" sz="1800" dirty="0">
                <a:effectLst/>
                <a:latin typeface="CMMI7"/>
              </a:rPr>
              <a:t> </a:t>
            </a:r>
            <a:r>
              <a:rPr lang="en-GB" sz="1800" dirty="0">
                <a:effectLst/>
                <a:latin typeface="CMR10"/>
              </a:rPr>
              <a:t>(1 </a:t>
            </a:r>
            <a:r>
              <a:rPr lang="en-GB" sz="1800" dirty="0">
                <a:effectLst/>
                <a:latin typeface="CMSY10"/>
              </a:rPr>
              <a:t>≤ </a:t>
            </a:r>
            <a:r>
              <a:rPr lang="en-GB" sz="1800" dirty="0" err="1">
                <a:effectLst/>
                <a:latin typeface="CMMI10"/>
              </a:rPr>
              <a:t>i</a:t>
            </a:r>
            <a:r>
              <a:rPr lang="en-GB" sz="1800" dirty="0">
                <a:effectLst/>
                <a:latin typeface="CMMI10"/>
              </a:rPr>
              <a:t> </a:t>
            </a:r>
            <a:r>
              <a:rPr lang="en-GB" sz="1800" dirty="0">
                <a:effectLst/>
                <a:latin typeface="CMSY10"/>
              </a:rPr>
              <a:t>≤ </a:t>
            </a:r>
            <a:r>
              <a:rPr lang="en-GB" sz="1800" dirty="0">
                <a:effectLst/>
                <a:latin typeface="CMMI10"/>
              </a:rPr>
              <a:t>k</a:t>
            </a:r>
            <a:r>
              <a:rPr lang="en-GB" sz="1800" dirty="0">
                <a:effectLst/>
                <a:latin typeface="CMR10"/>
              </a:rPr>
              <a:t>) </a:t>
            </a:r>
            <a:endParaRPr lang="en-GB" dirty="0"/>
          </a:p>
          <a:p>
            <a:r>
              <a:rPr lang="en-GB" sz="1800" dirty="0">
                <a:effectLst/>
                <a:latin typeface="CMR10"/>
              </a:rPr>
              <a:t>is set to 1 and other elements zeros. Thus, the goal </a:t>
            </a:r>
            <a:endParaRPr lang="en-GB" dirty="0"/>
          </a:p>
          <a:p>
            <a:r>
              <a:rPr lang="en-GB" sz="1800" dirty="0">
                <a:effectLst/>
                <a:latin typeface="CMR10"/>
              </a:rPr>
              <a:t>is to learn a function to map the input vector </a:t>
            </a:r>
            <a:r>
              <a:rPr lang="en-GB" sz="1800" dirty="0">
                <a:effectLst/>
                <a:latin typeface="CMMI10"/>
              </a:rPr>
              <a:t>x </a:t>
            </a:r>
            <a:r>
              <a:rPr lang="en-GB" sz="1800" dirty="0">
                <a:effectLst/>
                <a:latin typeface="CMR10"/>
              </a:rPr>
              <a:t>to </a:t>
            </a:r>
            <a:endParaRPr lang="en-GB" dirty="0"/>
          </a:p>
          <a:p>
            <a:r>
              <a:rPr lang="en-GB" sz="1800" dirty="0">
                <a:effectLst/>
                <a:latin typeface="CMR10"/>
              </a:rPr>
              <a:t>a probability vector </a:t>
            </a:r>
            <a:r>
              <a:rPr lang="en-GB" sz="1800" dirty="0">
                <a:effectLst/>
                <a:latin typeface="CMMI10"/>
              </a:rPr>
              <a:t>o </a:t>
            </a:r>
            <a:r>
              <a:rPr lang="en-GB" sz="1800" dirty="0">
                <a:effectLst/>
                <a:latin typeface="CMR10"/>
              </a:rPr>
              <a:t>= (</a:t>
            </a:r>
            <a:r>
              <a:rPr lang="en-GB" sz="1800" dirty="0">
                <a:effectLst/>
                <a:latin typeface="CMMI10"/>
              </a:rPr>
              <a:t>o</a:t>
            </a:r>
            <a:r>
              <a:rPr lang="en-GB" sz="1800" dirty="0">
                <a:effectLst/>
                <a:latin typeface="CMR7"/>
              </a:rPr>
              <a:t>1</a:t>
            </a:r>
            <a:r>
              <a:rPr lang="en-GB" sz="1800" dirty="0">
                <a:effectLst/>
                <a:latin typeface="CMMI10"/>
              </a:rPr>
              <a:t>,o</a:t>
            </a:r>
            <a:r>
              <a:rPr lang="en-GB" sz="1800" dirty="0">
                <a:effectLst/>
                <a:latin typeface="CMR7"/>
              </a:rPr>
              <a:t>2</a:t>
            </a:r>
            <a:r>
              <a:rPr lang="en-GB" sz="1800" dirty="0">
                <a:effectLst/>
                <a:latin typeface="CMMI10"/>
              </a:rPr>
              <a:t>,...,o</a:t>
            </a:r>
            <a:r>
              <a:rPr lang="en-GB" sz="1800" dirty="0">
                <a:effectLst/>
                <a:latin typeface="CMMI7"/>
              </a:rPr>
              <a:t>k</a:t>
            </a:r>
            <a:r>
              <a:rPr lang="en-GB" sz="1800" dirty="0">
                <a:effectLst/>
                <a:latin typeface="CMMI10"/>
              </a:rPr>
              <a:t>,...</a:t>
            </a:r>
            <a:r>
              <a:rPr lang="en-GB" sz="1800" dirty="0" err="1">
                <a:effectLst/>
                <a:latin typeface="CMMI10"/>
              </a:rPr>
              <a:t>o</a:t>
            </a:r>
            <a:r>
              <a:rPr lang="en-GB" sz="1800" dirty="0" err="1">
                <a:effectLst/>
                <a:latin typeface="CMMI7"/>
              </a:rPr>
              <a:t>K</a:t>
            </a:r>
            <a:r>
              <a:rPr lang="en-GB" sz="1800" dirty="0">
                <a:effectLst/>
                <a:latin typeface="CMR10"/>
              </a:rPr>
              <a:t>), where </a:t>
            </a:r>
            <a:endParaRPr lang="en-GB" dirty="0"/>
          </a:p>
          <a:p>
            <a:r>
              <a:rPr lang="en-GB" sz="1800" dirty="0">
                <a:effectLst/>
                <a:latin typeface="CMMI10"/>
              </a:rPr>
              <a:t>o</a:t>
            </a:r>
            <a:r>
              <a:rPr lang="en-GB" sz="1800" dirty="0">
                <a:effectLst/>
                <a:latin typeface="CMMI7"/>
              </a:rPr>
              <a:t>i </a:t>
            </a:r>
            <a:r>
              <a:rPr lang="en-GB" sz="1800" dirty="0">
                <a:effectLst/>
                <a:latin typeface="CMR10"/>
              </a:rPr>
              <a:t>(</a:t>
            </a:r>
            <a:r>
              <a:rPr lang="en-GB" sz="1800" dirty="0" err="1">
                <a:effectLst/>
                <a:latin typeface="CMMI10"/>
              </a:rPr>
              <a:t>i</a:t>
            </a:r>
            <a:r>
              <a:rPr lang="en-GB" sz="1800" dirty="0" err="1">
                <a:effectLst/>
                <a:latin typeface="CMSY10"/>
              </a:rPr>
              <a:t>≤</a:t>
            </a:r>
            <a:r>
              <a:rPr lang="en-GB" sz="1800" dirty="0" err="1">
                <a:effectLst/>
                <a:latin typeface="CMMI10"/>
              </a:rPr>
              <a:t>k</a:t>
            </a:r>
            <a:r>
              <a:rPr lang="en-GB" sz="1800" dirty="0">
                <a:effectLst/>
                <a:latin typeface="CMR10"/>
              </a:rPr>
              <a:t>) is close to 1 and </a:t>
            </a:r>
            <a:r>
              <a:rPr lang="en-GB" sz="1800" dirty="0">
                <a:effectLst/>
                <a:latin typeface="CMMI10"/>
              </a:rPr>
              <a:t>o</a:t>
            </a:r>
            <a:r>
              <a:rPr lang="en-GB" sz="1800" dirty="0">
                <a:effectLst/>
                <a:latin typeface="CMMI7"/>
              </a:rPr>
              <a:t>i </a:t>
            </a:r>
            <a:r>
              <a:rPr lang="en-GB" sz="1800" dirty="0">
                <a:effectLst/>
                <a:latin typeface="CMR10"/>
              </a:rPr>
              <a:t>(</a:t>
            </a:r>
            <a:r>
              <a:rPr lang="en-GB" sz="1800" dirty="0" err="1">
                <a:effectLst/>
                <a:latin typeface="CMMI10"/>
              </a:rPr>
              <a:t>i</a:t>
            </a:r>
            <a:r>
              <a:rPr lang="en-GB" sz="1800" dirty="0" err="1">
                <a:effectLst/>
                <a:latin typeface="CMSY10"/>
              </a:rPr>
              <a:t>≥</a:t>
            </a:r>
            <a:r>
              <a:rPr lang="en-GB" sz="1800" dirty="0" err="1">
                <a:effectLst/>
                <a:latin typeface="CMMI10"/>
              </a:rPr>
              <a:t>k</a:t>
            </a:r>
            <a:r>
              <a:rPr lang="en-GB" sz="1800" dirty="0">
                <a:effectLst/>
                <a:latin typeface="CMR10"/>
              </a:rPr>
              <a:t>) is close to 0. </a:t>
            </a:r>
            <a:endParaRPr lang="en-GB" dirty="0"/>
          </a:p>
          <a:p>
            <a:r>
              <a:rPr lang="en-GB" sz="1800" dirty="0">
                <a:effectLst/>
                <a:latin typeface="CMEX10"/>
              </a:rPr>
              <a:t>􏰀</a:t>
            </a:r>
            <a:r>
              <a:rPr lang="en-GB" sz="1800" dirty="0">
                <a:effectLst/>
                <a:latin typeface="CMMI7"/>
              </a:rPr>
              <a:t>K </a:t>
            </a:r>
            <a:r>
              <a:rPr lang="en-GB" sz="1800" dirty="0">
                <a:effectLst/>
                <a:latin typeface="CMMI10"/>
              </a:rPr>
              <a:t>o</a:t>
            </a:r>
            <a:r>
              <a:rPr lang="en-GB" sz="1800" dirty="0">
                <a:effectLst/>
                <a:latin typeface="CMMI7"/>
              </a:rPr>
              <a:t>i </a:t>
            </a:r>
            <a:r>
              <a:rPr lang="en-GB" sz="1800" dirty="0">
                <a:effectLst/>
                <a:latin typeface="CMR10"/>
              </a:rPr>
              <a:t>is the estimate of number of categories (i.e. </a:t>
            </a:r>
            <a:r>
              <a:rPr lang="en-GB" sz="1800" dirty="0" err="1">
                <a:effectLst/>
                <a:latin typeface="CMMI7"/>
              </a:rPr>
              <a:t>i</a:t>
            </a:r>
            <a:r>
              <a:rPr lang="en-GB" sz="1800" dirty="0">
                <a:effectLst/>
                <a:latin typeface="CMR7"/>
              </a:rPr>
              <a:t>=1 </a:t>
            </a:r>
            <a:endParaRPr lang="en-GB" dirty="0"/>
          </a:p>
          <a:p>
            <a:r>
              <a:rPr lang="en-GB" sz="1800" dirty="0">
                <a:effectLst/>
                <a:latin typeface="CMMI10"/>
              </a:rPr>
              <a:t>k</a:t>
            </a:r>
            <a:r>
              <a:rPr lang="en-GB" sz="1800" dirty="0">
                <a:effectLst/>
                <a:latin typeface="CMR10"/>
              </a:rPr>
              <a:t>) that </a:t>
            </a:r>
            <a:r>
              <a:rPr lang="en-GB" sz="1800" dirty="0">
                <a:effectLst/>
                <a:latin typeface="CMMI10"/>
              </a:rPr>
              <a:t>x </a:t>
            </a:r>
            <a:r>
              <a:rPr lang="en-GB" sz="1800" dirty="0">
                <a:effectLst/>
                <a:latin typeface="CMR10"/>
              </a:rPr>
              <a:t>belongs to, instead of 1. The formulation of the target vector is similar to the perceptron ap- </a:t>
            </a:r>
            <a:r>
              <a:rPr lang="en-GB" sz="1800" dirty="0" err="1">
                <a:effectLst/>
                <a:latin typeface="CMR10"/>
              </a:rPr>
              <a:t>proach</a:t>
            </a:r>
            <a:r>
              <a:rPr lang="en-GB" sz="1800" dirty="0">
                <a:effectLst/>
                <a:latin typeface="CMR10"/>
              </a:rPr>
              <a:t> (Crammer &amp; Singer, 2002). It is also related to the classical cumulative probit model for ordinal re- </a:t>
            </a:r>
            <a:r>
              <a:rPr lang="en-GB" sz="1800" dirty="0" err="1">
                <a:effectLst/>
                <a:latin typeface="CMR10"/>
              </a:rPr>
              <a:t>gression</a:t>
            </a:r>
            <a:r>
              <a:rPr lang="en-GB" sz="1800" dirty="0">
                <a:effectLst/>
                <a:latin typeface="CMR10"/>
              </a:rPr>
              <a:t> (McCullagh, 1980), in the sense that we can consider the output probability vector (</a:t>
            </a:r>
            <a:r>
              <a:rPr lang="en-GB" sz="1800" dirty="0">
                <a:effectLst/>
                <a:latin typeface="CMMI10"/>
              </a:rPr>
              <a:t>o</a:t>
            </a:r>
            <a:r>
              <a:rPr lang="en-GB" sz="1800" dirty="0">
                <a:effectLst/>
                <a:latin typeface="CMR7"/>
              </a:rPr>
              <a:t>1</a:t>
            </a:r>
            <a:r>
              <a:rPr lang="en-GB" sz="1800" dirty="0">
                <a:effectLst/>
                <a:latin typeface="CMMI10"/>
              </a:rPr>
              <a:t>,...o</a:t>
            </a:r>
            <a:r>
              <a:rPr lang="en-GB" sz="1800" dirty="0">
                <a:effectLst/>
                <a:latin typeface="CMMI7"/>
              </a:rPr>
              <a:t>k</a:t>
            </a:r>
            <a:r>
              <a:rPr lang="en-GB" sz="1800" dirty="0">
                <a:effectLst/>
                <a:latin typeface="CMMI10"/>
              </a:rPr>
              <a:t>,...</a:t>
            </a:r>
            <a:r>
              <a:rPr lang="en-GB" sz="1800" dirty="0" err="1">
                <a:effectLst/>
                <a:latin typeface="CMMI10"/>
              </a:rPr>
              <a:t>o</a:t>
            </a:r>
            <a:r>
              <a:rPr lang="en-GB" sz="1800" dirty="0" err="1">
                <a:effectLst/>
                <a:latin typeface="CMMI7"/>
              </a:rPr>
              <a:t>K</a:t>
            </a:r>
            <a:r>
              <a:rPr lang="en-GB" sz="1800" dirty="0">
                <a:effectLst/>
                <a:latin typeface="CMR10"/>
              </a:rPr>
              <a:t>) as a cumulative probability distribution on categories </a:t>
            </a:r>
            <a:endParaRPr lang="en-GB" dirty="0"/>
          </a:p>
          <a:p>
            <a:r>
              <a:rPr lang="en-GB" sz="1800" dirty="0">
                <a:effectLst/>
                <a:latin typeface="CMMI7"/>
              </a:rPr>
              <a:t>K </a:t>
            </a:r>
            <a:endParaRPr lang="en-GB" dirty="0"/>
          </a:p>
          <a:p>
            <a:r>
              <a:rPr lang="en-GB" sz="1800" dirty="0">
                <a:effectLst/>
                <a:latin typeface="CMEX10"/>
              </a:rPr>
              <a:t>􏰀</a:t>
            </a:r>
            <a:r>
              <a:rPr lang="en-GB" sz="1800" dirty="0">
                <a:effectLst/>
                <a:latin typeface="CMMI5"/>
              </a:rPr>
              <a:t>K </a:t>
            </a:r>
            <a:r>
              <a:rPr lang="en-GB" sz="1800" dirty="0">
                <a:effectLst/>
                <a:latin typeface="CMMI7"/>
              </a:rPr>
              <a:t>o</a:t>
            </a:r>
            <a:r>
              <a:rPr lang="en-GB" sz="1800" dirty="0">
                <a:effectLst/>
                <a:latin typeface="CMMI5"/>
              </a:rPr>
              <a:t>i </a:t>
            </a:r>
            <a:r>
              <a:rPr lang="en-GB" sz="1800" dirty="0">
                <a:effectLst/>
                <a:latin typeface="CMR10"/>
              </a:rPr>
              <a:t>(1</a:t>
            </a:r>
            <a:r>
              <a:rPr lang="en-GB" sz="1800" dirty="0">
                <a:effectLst/>
                <a:latin typeface="CMMI10"/>
              </a:rPr>
              <a:t>, ..., k, ..., K</a:t>
            </a:r>
            <a:r>
              <a:rPr lang="en-GB" sz="1800" dirty="0">
                <a:effectLst/>
                <a:latin typeface="CMR10"/>
              </a:rPr>
              <a:t>), i.e., </a:t>
            </a:r>
            <a:r>
              <a:rPr lang="en-GB" sz="1800" dirty="0" err="1">
                <a:effectLst/>
                <a:latin typeface="CMMI5"/>
              </a:rPr>
              <a:t>i</a:t>
            </a:r>
            <a:r>
              <a:rPr lang="en-GB" sz="1800" dirty="0">
                <a:effectLst/>
                <a:latin typeface="CMR5"/>
              </a:rPr>
              <a:t>=1 </a:t>
            </a:r>
            <a:endParaRPr lang="en-GB" dirty="0"/>
          </a:p>
          <a:p>
            <a:r>
              <a:rPr lang="en-GB" sz="1800" dirty="0">
                <a:effectLst/>
                <a:latin typeface="CMR10"/>
              </a:rPr>
              <a:t>is the proportion of categories that </a:t>
            </a:r>
            <a:r>
              <a:rPr lang="en-GB" sz="1800" dirty="0">
                <a:effectLst/>
                <a:latin typeface="CMMI10"/>
              </a:rPr>
              <a:t>x </a:t>
            </a:r>
            <a:r>
              <a:rPr lang="en-GB" sz="1800" dirty="0">
                <a:effectLst/>
                <a:latin typeface="CMR10"/>
              </a:rPr>
              <a:t>belongs to, starting from category 1.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51852-1764-EE4B-A48B-F97CB861B0C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6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23AE7-F23C-6768-17A8-CC62E308C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Bayesian CNN</a:t>
            </a:r>
            <a:r>
              <a:rPr lang="en-US" sz="3000" dirty="0">
                <a:solidFill>
                  <a:srgbClr val="FFFFFF"/>
                </a:solidFill>
              </a:rPr>
              <a:t>s</a:t>
            </a:r>
            <a:r>
              <a:rPr lang="en-US" dirty="0">
                <a:solidFill>
                  <a:srgbClr val="FFFFFF"/>
                </a:solidFill>
              </a:rPr>
              <a:t> For the detection of diabetic retinopathy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F373B-9338-C186-786A-4268A628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By andREW Thomas costa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983B8DA-2C5F-8488-E547-00867D0D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99" y="2010616"/>
            <a:ext cx="3058835" cy="30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1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D95E-D70E-7392-A18C-4C896367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579ED-3B91-C29B-E445-95A1B728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5 unique labels</a:t>
            </a:r>
          </a:p>
          <a:p>
            <a:r>
              <a:rPr lang="en-GB" dirty="0"/>
              <a:t>Clinician has given a rating for the condition on a scale of 0 to 4</a:t>
            </a:r>
          </a:p>
          <a:p>
            <a:r>
              <a:rPr lang="en-GB" dirty="0"/>
              <a:t>Images contain noise and different levels of light exposure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E860BB93-9820-43A1-3399-D67661E51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468" y="3717243"/>
            <a:ext cx="9223061" cy="200501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7E08EC6-6C69-E14A-00AF-2A5BE1AC12A0}"/>
              </a:ext>
            </a:extLst>
          </p:cNvPr>
          <p:cNvGrpSpPr/>
          <p:nvPr/>
        </p:nvGrpSpPr>
        <p:grpSpPr>
          <a:xfrm>
            <a:off x="1734206" y="5677090"/>
            <a:ext cx="8886497" cy="935069"/>
            <a:chOff x="1734206" y="5105570"/>
            <a:chExt cx="8886497" cy="9350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2A0084-98B3-97DB-B82E-56CD4D0C39B6}"/>
                </a:ext>
              </a:extLst>
            </p:cNvPr>
            <p:cNvSpPr txBox="1"/>
            <p:nvPr/>
          </p:nvSpPr>
          <p:spPr>
            <a:xfrm>
              <a:off x="1734206" y="5117310"/>
              <a:ext cx="1418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No Diabetic Retinopathy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385B2F-766F-1561-EF50-095F8BA3CF3A}"/>
                </a:ext>
              </a:extLst>
            </p:cNvPr>
            <p:cNvSpPr txBox="1"/>
            <p:nvPr/>
          </p:nvSpPr>
          <p:spPr>
            <a:xfrm>
              <a:off x="3596668" y="5117309"/>
              <a:ext cx="1418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Mild Diabetic Retinopathy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0B60D4-478A-2966-EECE-9C446DDBA57A}"/>
                </a:ext>
              </a:extLst>
            </p:cNvPr>
            <p:cNvSpPr txBox="1"/>
            <p:nvPr/>
          </p:nvSpPr>
          <p:spPr>
            <a:xfrm>
              <a:off x="5639759" y="5105570"/>
              <a:ext cx="16547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Moderate Diabetic Retinopathy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28E491-B16C-6421-79A3-DB77B68AF4FF}"/>
                </a:ext>
              </a:extLst>
            </p:cNvPr>
            <p:cNvSpPr txBox="1"/>
            <p:nvPr/>
          </p:nvSpPr>
          <p:spPr>
            <a:xfrm>
              <a:off x="7366348" y="5105570"/>
              <a:ext cx="14188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Severe Diabetic Retinopathy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650DA9-B714-4741-5553-3ABB6C798D4C}"/>
                </a:ext>
              </a:extLst>
            </p:cNvPr>
            <p:cNvSpPr txBox="1"/>
            <p:nvPr/>
          </p:nvSpPr>
          <p:spPr>
            <a:xfrm>
              <a:off x="9201806" y="5117309"/>
              <a:ext cx="14188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Proliferative Diabetic Retinopathy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04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2C5B-0BB0-CB32-AE3D-D2AEA8AD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contd.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0005E3B-A66E-1771-F745-68E2EF806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167" y="2212756"/>
            <a:ext cx="5203666" cy="3943088"/>
          </a:xfrm>
        </p:spPr>
      </p:pic>
    </p:spTree>
    <p:extLst>
      <p:ext uri="{BB962C8B-B14F-4D97-AF65-F5344CB8AC3E}">
        <p14:creationId xmlns:p14="http://schemas.microsoft.com/office/powerpoint/2010/main" val="39525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C47C-043A-3879-FCC1-5D78CC54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D301E-335C-EC6A-264B-9F0CA0F12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u="sng" dirty="0"/>
              <a:t>1) Multi-label Approach</a:t>
            </a:r>
          </a:p>
          <a:p>
            <a:r>
              <a:rPr lang="en-GB" dirty="0"/>
              <a:t>For a data point </a:t>
            </a:r>
            <a:r>
              <a:rPr lang="en-GB" i="1" dirty="0"/>
              <a:t>x</a:t>
            </a:r>
            <a:r>
              <a:rPr lang="en-GB" dirty="0"/>
              <a:t> of category </a:t>
            </a:r>
            <a:r>
              <a:rPr lang="en-GB" i="1" dirty="0"/>
              <a:t>k</a:t>
            </a:r>
            <a:r>
              <a:rPr lang="en-GB" dirty="0"/>
              <a:t>, the target vector is represented like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dirty="0"/>
              <a:t>[1, 1, 1, 0, 0] </a:t>
            </a:r>
          </a:p>
          <a:p>
            <a:r>
              <a:rPr lang="en-GB" dirty="0"/>
              <a:t>In which the first </a:t>
            </a:r>
            <a:r>
              <a:rPr lang="en-GB" i="1" dirty="0"/>
              <a:t>k</a:t>
            </a:r>
            <a:r>
              <a:rPr lang="en-GB" dirty="0"/>
              <a:t> elements are 1 and the rest are 0</a:t>
            </a:r>
          </a:p>
          <a:p>
            <a:pPr marL="0" indent="0">
              <a:buNone/>
            </a:pPr>
            <a:r>
              <a:rPr lang="en-GB" dirty="0"/>
              <a:t>For example, a label of 3 would be represented like [1, 1, 1, 1, 0], which also considers order of target vector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Advantage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The targets instruct the network to adjust the weights to produce probability outputs as close as possible to target vector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Formulation of target vector is similar to the perceptron approach (Crammer &amp; Singer, 2002) and related to cumulative probit model for ordinal regression (McCullagh, 1980) </a:t>
            </a:r>
            <a:r>
              <a:rPr lang="en-GB" dirty="0">
                <a:sym typeface="Wingdings" pitchFamily="2" charset="2"/>
              </a:rPr>
              <a:t> output vector is a cumulative probability dist. on categories </a:t>
            </a:r>
            <a:r>
              <a:rPr lang="en-GB" i="1" dirty="0">
                <a:sym typeface="Wingdings" pitchFamily="2" charset="2"/>
              </a:rPr>
              <a:t>k</a:t>
            </a:r>
            <a:endParaRPr lang="en-GB" i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551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6790-C9A4-71CD-C1FE-6221E0E1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200C-A4FE-5F36-C1A9-82A24A32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GB" u="sng" dirty="0"/>
              <a:t>2) Cropping Images from Grey</a:t>
            </a:r>
          </a:p>
          <a:p>
            <a:r>
              <a:rPr lang="en-GB" dirty="0"/>
              <a:t>This method converted the images from 3 colour channels </a:t>
            </a:r>
            <a:r>
              <a:rPr lang="en-GB" dirty="0">
                <a:sym typeface="Wingdings" pitchFamily="2" charset="2"/>
              </a:rPr>
              <a:t> grey and resized them.</a:t>
            </a: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Labels for each class are singular, unlike the multi-label approach</a:t>
            </a:r>
            <a:endParaRPr lang="en-GB" dirty="0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197D7F0A-C888-9276-743F-6F4A11CCE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026" y="3429000"/>
            <a:ext cx="8471947" cy="180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62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EE4A-9074-4C29-72D9-263CD52A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11A3-EEB5-83C3-FFF2-D1F19EB97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2160270"/>
            <a:ext cx="11247120" cy="4091940"/>
          </a:xfrm>
        </p:spPr>
        <p:txBody>
          <a:bodyPr anchor="t">
            <a:normAutofit/>
          </a:bodyPr>
          <a:lstStyle/>
          <a:p>
            <a:pPr marL="630000" lvl="2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EAE056F-2843-8828-01F7-1A6F60C5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234" y="1812322"/>
            <a:ext cx="4604172" cy="3995574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084DF4-E550-C88C-60EA-9B6DB39F3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59719"/>
              </p:ext>
            </p:extLst>
          </p:nvPr>
        </p:nvGraphicFramePr>
        <p:xfrm>
          <a:off x="468630" y="2063904"/>
          <a:ext cx="690626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186">
                  <a:extLst>
                    <a:ext uri="{9D8B030D-6E8A-4147-A177-3AD203B41FA5}">
                      <a16:colId xmlns:a16="http://schemas.microsoft.com/office/drawing/2014/main" val="3477362039"/>
                    </a:ext>
                  </a:extLst>
                </a:gridCol>
                <a:gridCol w="5253074">
                  <a:extLst>
                    <a:ext uri="{9D8B030D-6E8A-4147-A177-3AD203B41FA5}">
                      <a16:colId xmlns:a16="http://schemas.microsoft.com/office/drawing/2014/main" val="4113558121"/>
                    </a:ext>
                  </a:extLst>
                </a:gridCol>
              </a:tblGrid>
              <a:tr h="347494">
                <a:tc>
                  <a:txBody>
                    <a:bodyPr/>
                    <a:lstStyle/>
                    <a:p>
                      <a:r>
                        <a:rPr lang="en-GB" dirty="0"/>
                        <a:t>CNN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31748"/>
                  </a:ext>
                </a:extLst>
              </a:tr>
              <a:tr h="694988">
                <a:tc>
                  <a:txBody>
                    <a:bodyPr/>
                    <a:lstStyle/>
                    <a:p>
                      <a:r>
                        <a:rPr lang="en-GB" sz="1400" dirty="0"/>
                        <a:t>Convolutional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Kernel Size= 5x5, </a:t>
                      </a:r>
                    </a:p>
                    <a:p>
                      <a:r>
                        <a:rPr lang="en-GB" sz="1400" dirty="0"/>
                        <a:t>filters= 8, </a:t>
                      </a:r>
                    </a:p>
                    <a:p>
                      <a:r>
                        <a:rPr lang="en-GB" sz="1400" dirty="0"/>
                        <a:t>activation= '</a:t>
                      </a:r>
                      <a:r>
                        <a:rPr lang="en-GB" sz="1400" dirty="0" err="1"/>
                        <a:t>relu</a:t>
                      </a:r>
                      <a:r>
                        <a:rPr lang="en-GB" sz="1400" dirty="0"/>
                        <a:t>’, </a:t>
                      </a:r>
                    </a:p>
                    <a:p>
                      <a:r>
                        <a:rPr lang="en-GB" sz="1400" dirty="0" err="1"/>
                        <a:t>kernel_regularizer</a:t>
                      </a:r>
                      <a:r>
                        <a:rPr lang="en-GB" sz="1400" dirty="0"/>
                        <a:t> = regularizers.l2(l = 0.01), </a:t>
                      </a:r>
                    </a:p>
                    <a:p>
                      <a:r>
                        <a:rPr lang="en-GB" sz="1400" dirty="0"/>
                        <a:t>padding='same'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261605"/>
                  </a:ext>
                </a:extLst>
              </a:tr>
              <a:tr h="289578">
                <a:tc>
                  <a:txBody>
                    <a:bodyPr/>
                    <a:lstStyle/>
                    <a:p>
                      <a:r>
                        <a:rPr lang="en-GB" sz="1400" dirty="0"/>
                        <a:t>Max Pooling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6x6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448742"/>
                  </a:ext>
                </a:extLst>
              </a:tr>
              <a:tr h="289578">
                <a:tc>
                  <a:txBody>
                    <a:bodyPr/>
                    <a:lstStyle/>
                    <a:p>
                      <a:r>
                        <a:rPr lang="en-GB" sz="1400" dirty="0"/>
                        <a:t>Flatter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914421"/>
                  </a:ext>
                </a:extLst>
              </a:tr>
              <a:tr h="289578">
                <a:tc>
                  <a:txBody>
                    <a:bodyPr/>
                    <a:lstStyle/>
                    <a:p>
                      <a:r>
                        <a:rPr lang="en-GB" sz="1400" dirty="0"/>
                        <a:t>Dense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 units, sigmoid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791481"/>
                  </a:ext>
                </a:extLst>
              </a:tr>
              <a:tr h="289578">
                <a:tc>
                  <a:txBody>
                    <a:bodyPr/>
                    <a:lstStyle/>
                    <a:p>
                      <a:r>
                        <a:rPr lang="en-GB" sz="1400" dirty="0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Binary Crossentropy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432704"/>
                  </a:ext>
                </a:extLst>
              </a:tr>
              <a:tr h="289578">
                <a:tc>
                  <a:txBody>
                    <a:bodyPr/>
                    <a:lstStyle/>
                    <a:p>
                      <a:r>
                        <a:rPr lang="en-GB" sz="1400" dirty="0"/>
                        <a:t>Optimiser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Adam. Lr = 0.00005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76198"/>
                  </a:ext>
                </a:extLst>
              </a:tr>
              <a:tr h="289578">
                <a:tc>
                  <a:txBody>
                    <a:bodyPr/>
                    <a:lstStyle/>
                    <a:p>
                      <a:r>
                        <a:rPr lang="en-GB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698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3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843E-AFCE-1C13-72DA-D4841D7A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5C33F4-ECA2-F251-E4AF-9285654B8C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734940"/>
              </p:ext>
            </p:extLst>
          </p:nvPr>
        </p:nvGraphicFramePr>
        <p:xfrm>
          <a:off x="432435" y="2055495"/>
          <a:ext cx="7077075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245">
                  <a:extLst>
                    <a:ext uri="{9D8B030D-6E8A-4147-A177-3AD203B41FA5}">
                      <a16:colId xmlns:a16="http://schemas.microsoft.com/office/drawing/2014/main" val="1699616192"/>
                    </a:ext>
                  </a:extLst>
                </a:gridCol>
                <a:gridCol w="5497830">
                  <a:extLst>
                    <a:ext uri="{9D8B030D-6E8A-4147-A177-3AD203B41FA5}">
                      <a16:colId xmlns:a16="http://schemas.microsoft.com/office/drawing/2014/main" val="701628362"/>
                    </a:ext>
                  </a:extLst>
                </a:gridCol>
              </a:tblGrid>
              <a:tr h="580320">
                <a:tc>
                  <a:txBody>
                    <a:bodyPr/>
                    <a:lstStyle/>
                    <a:p>
                      <a:r>
                        <a:rPr lang="en-GB" dirty="0"/>
                        <a:t>BCNN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01817"/>
                  </a:ext>
                </a:extLst>
              </a:tr>
              <a:tr h="1050103">
                <a:tc>
                  <a:txBody>
                    <a:bodyPr/>
                    <a:lstStyle/>
                    <a:p>
                      <a:r>
                        <a:rPr lang="en-GB" sz="1400" dirty="0"/>
                        <a:t>Convolutional 2D Flip-out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Filters = 8, </a:t>
                      </a:r>
                    </a:p>
                    <a:p>
                      <a:r>
                        <a:rPr lang="en-GB" sz="1400" dirty="0"/>
                        <a:t>Kernel Size = 5x5, </a:t>
                      </a:r>
                    </a:p>
                    <a:p>
                      <a:r>
                        <a:rPr lang="en-GB" sz="1400" dirty="0"/>
                        <a:t>Strides = 1x1, </a:t>
                      </a:r>
                    </a:p>
                    <a:p>
                      <a:r>
                        <a:rPr lang="en-GB" sz="1400" dirty="0"/>
                        <a:t>Padding = same, </a:t>
                      </a:r>
                    </a:p>
                    <a:p>
                      <a:r>
                        <a:rPr lang="en-GB" sz="1400" dirty="0"/>
                        <a:t>Activation=</a:t>
                      </a:r>
                      <a:r>
                        <a:rPr lang="en-GB" sz="1400" dirty="0" err="1"/>
                        <a:t>ReLU</a:t>
                      </a:r>
                      <a:r>
                        <a:rPr lang="en-GB" sz="1400" dirty="0"/>
                        <a:t>, </a:t>
                      </a:r>
                    </a:p>
                    <a:p>
                      <a:r>
                        <a:rPr lang="en-GB" sz="1400" dirty="0"/>
                        <a:t>Kernel Divergence Function(</a:t>
                      </a:r>
                      <a:r>
                        <a:rPr lang="en-GB" sz="1400" dirty="0" err="1"/>
                        <a:t>q,p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68216"/>
                  </a:ext>
                </a:extLst>
              </a:tr>
              <a:tr h="300080">
                <a:tc>
                  <a:txBody>
                    <a:bodyPr/>
                    <a:lstStyle/>
                    <a:p>
                      <a:r>
                        <a:rPr lang="en-GB" sz="1400" dirty="0"/>
                        <a:t>Max Pooling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Pool Size = 6x6, Padding = 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709442"/>
                  </a:ext>
                </a:extLst>
              </a:tr>
              <a:tr h="300080">
                <a:tc>
                  <a:txBody>
                    <a:bodyPr/>
                    <a:lstStyle/>
                    <a:p>
                      <a:r>
                        <a:rPr lang="en-GB" sz="1400" dirty="0"/>
                        <a:t>Flatter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619636"/>
                  </a:ext>
                </a:extLst>
              </a:tr>
              <a:tr h="300080">
                <a:tc>
                  <a:txBody>
                    <a:bodyPr/>
                    <a:lstStyle/>
                    <a:p>
                      <a:r>
                        <a:rPr lang="en-GB" sz="1400" dirty="0"/>
                        <a:t>Dense Flip-out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5 units, Kernel Divergence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03746"/>
                  </a:ext>
                </a:extLst>
              </a:tr>
              <a:tr h="300080">
                <a:tc>
                  <a:txBody>
                    <a:bodyPr/>
                    <a:lstStyle/>
                    <a:p>
                      <a:r>
                        <a:rPr lang="en-GB" sz="1400" dirty="0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Binary Crossentropy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796489"/>
                  </a:ext>
                </a:extLst>
              </a:tr>
              <a:tr h="300080">
                <a:tc>
                  <a:txBody>
                    <a:bodyPr/>
                    <a:lstStyle/>
                    <a:p>
                      <a:r>
                        <a:rPr lang="en-GB" sz="1400" dirty="0"/>
                        <a:t>Optimiser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Adam. Lr = 0.00005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46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005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5D5F10-9B2C-7239-28C7-68FC354EF35B}"/>
              </a:ext>
            </a:extLst>
          </p:cNvPr>
          <p:cNvSpPr txBox="1"/>
          <p:nvPr/>
        </p:nvSpPr>
        <p:spPr>
          <a:xfrm>
            <a:off x="7783286" y="2055495"/>
            <a:ext cx="39079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Convolutional 2D Flip-out</a:t>
            </a:r>
            <a:r>
              <a:rPr lang="en-GB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Convolution kernel that assumes kernel is drawn from a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Uses flip-out estimator that performs a Monte Carlo over the distribution integrating over the kernel and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q and p are the priors and posteriors that approximate KL divergence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n-GB" sz="1600" i="1" dirty="0"/>
              <a:t>Dense Flip-out</a:t>
            </a:r>
            <a:r>
              <a:rPr lang="en-GB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Implements variational inference assuming kernel drawn from KL-distribution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Flip-out estimator</a:t>
            </a:r>
          </a:p>
        </p:txBody>
      </p:sp>
    </p:spTree>
    <p:extLst>
      <p:ext uri="{BB962C8B-B14F-4D97-AF65-F5344CB8AC3E}">
        <p14:creationId xmlns:p14="http://schemas.microsoft.com/office/powerpoint/2010/main" val="13738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298A-AEFE-A1D6-86EE-5AA20E1D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Multilabel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1F79-4048-8D05-9838-D9D51784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GB" dirty="0"/>
              <a:t>Baseline Model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 descr="Baseline Model: Accuracy">
            <a:extLst>
              <a:ext uri="{FF2B5EF4-FFF2-40B4-BE49-F238E27FC236}">
                <a16:creationId xmlns:a16="http://schemas.microsoft.com/office/drawing/2014/main" id="{E3D46FB3-AC51-298D-7244-1969C3DCD08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27300"/>
            <a:ext cx="4662321" cy="3420309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53D1FF0C-A487-96AB-625E-E43821F89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89" y="2527300"/>
            <a:ext cx="4619382" cy="342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62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314A-FD8A-9BEF-08DC-29DF60D4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Multilabel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7B43-718A-815A-CF05-9785D3DF7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GB" dirty="0"/>
              <a:t>Bayesian Convolutional Neural Network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96E16D3-C591-EB9C-5863-FF2E7020A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21" y="2606720"/>
            <a:ext cx="4676608" cy="354912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5FAD6C3-284A-5A74-2D2F-4C078AE35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29" y="2606720"/>
            <a:ext cx="5024950" cy="362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CA86-38FB-39FF-166E-0005FE9B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/>
              <a:t>Abstract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8D04A-B18A-4669-86FA-1F7C104C4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people in a room&#10;&#10;Description automatically generated with medium confidence">
            <a:extLst>
              <a:ext uri="{FF2B5EF4-FFF2-40B4-BE49-F238E27FC236}">
                <a16:creationId xmlns:a16="http://schemas.microsoft.com/office/drawing/2014/main" id="{E4212B84-7095-834A-966D-A3553B751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43" r="-3" b="3789"/>
          <a:stretch/>
        </p:blipFill>
        <p:spPr>
          <a:xfrm>
            <a:off x="425513" y="2072547"/>
            <a:ext cx="5652121" cy="41734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5D53-E613-7DA4-AD17-C03AFDDA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433" y="2072547"/>
            <a:ext cx="5275001" cy="436880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Diabetic retinopathy is a disease formed in the eye and millions of working adults suffer from this disease.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Data set was a part of a competition hosted on Kaggle,  APTOS 2019 Blindness Detection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This project investigated methods to: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Use a Convolutional Neural Networks (CNNs) on photographic data as a baseline model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Increase prediction accuracy using a Bayesian Convolutional Neural Networks (BCNNs) on the same data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The results show that: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Traditional CNN methods outperformed BCNNs, but </a:t>
            </a:r>
            <a:r>
              <a:rPr lang="en-US" sz="1500" b="1" dirty="0"/>
              <a:t>only marginally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CNN (Accuracy/Loss):  97% Accuracy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8567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B59B-610F-5841-3A8B-8157680F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D318-EFEC-A959-729F-671EB54CF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Convolutional Neural Networks have been widely applied to image data across academia and industry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Capture complex, non-linear relationships in a high-dimensional feature space (photographs)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Show strong performance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Wide-range of supporting libraries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Requires large amounts of data </a:t>
            </a:r>
          </a:p>
          <a:p>
            <a:r>
              <a:rPr lang="en-US" dirty="0"/>
              <a:t>Bayesian Convolutional Neural Networks are a more novel method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Allows more control over over-fitting </a:t>
            </a:r>
            <a:r>
              <a:rPr lang="en-US" dirty="0">
                <a:sym typeface="Wingdings" pitchFamily="2" charset="2"/>
              </a:rPr>
              <a:t> via posterior inference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Functions over a smaller sample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020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65FA-FB2E-B2A2-69C1-9D89297C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Bayes’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DD27-F9D1-B3E7-B50D-6A1CF2669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u="sng" dirty="0"/>
              <a:t>What is Bayes’ Theorem?</a:t>
            </a:r>
          </a:p>
          <a:p>
            <a:pPr marL="0" indent="0">
              <a:buNone/>
            </a:pPr>
            <a:endParaRPr lang="en-GB" u="sng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u="sng" dirty="0"/>
          </a:p>
          <a:p>
            <a:r>
              <a:rPr lang="en-GB" dirty="0">
                <a:sym typeface="Wingdings" pitchFamily="2" charset="2"/>
              </a:rPr>
              <a:t>H is a hypothesis of which one holds prior belief; D is data that might update one’s belief about H</a:t>
            </a:r>
          </a:p>
          <a:p>
            <a:r>
              <a:rPr lang="en-GB" i="1" dirty="0">
                <a:sym typeface="Wingdings" pitchFamily="2" charset="2"/>
              </a:rPr>
              <a:t>Aleatoric Uncertainty </a:t>
            </a:r>
            <a:r>
              <a:rPr lang="en-GB" dirty="0">
                <a:sym typeface="Wingdings" pitchFamily="2" charset="2"/>
              </a:rPr>
              <a:t>  P(D|H)  Prior  uncertainty due to noise in data</a:t>
            </a:r>
          </a:p>
          <a:p>
            <a:r>
              <a:rPr lang="en-GB" i="1" dirty="0">
                <a:sym typeface="Wingdings" pitchFamily="2" charset="2"/>
              </a:rPr>
              <a:t>Epistemic Uncertainty </a:t>
            </a:r>
            <a:r>
              <a:rPr lang="en-GB" dirty="0">
                <a:sym typeface="Wingdings" pitchFamily="2" charset="2"/>
              </a:rPr>
              <a:t> P(H|D)  Posterior  uncertainty due to lack of data/change in </a:t>
            </a:r>
          </a:p>
          <a:p>
            <a:pPr marL="1368000" lvl="4" indent="0">
              <a:buNone/>
            </a:pPr>
            <a:r>
              <a:rPr lang="en-GB" dirty="0">
                <a:sym typeface="Wingdings" pitchFamily="2" charset="2"/>
              </a:rPr>
              <a:t>								    </a:t>
            </a:r>
            <a:r>
              <a:rPr lang="en-GB" sz="1800" dirty="0">
                <a:sym typeface="Wingdings" pitchFamily="2" charset="2"/>
              </a:rPr>
              <a:t>weights  train model, weights change</a:t>
            </a:r>
          </a:p>
          <a:p>
            <a:r>
              <a:rPr lang="en-GB" dirty="0">
                <a:sym typeface="Wingdings" pitchFamily="2" charset="2"/>
              </a:rPr>
              <a:t>Joint Probability of D given H  P(D|H)P(H)</a:t>
            </a:r>
            <a:endParaRPr lang="en-GB" dirty="0"/>
          </a:p>
          <a:p>
            <a:pPr marL="0" indent="0">
              <a:buNone/>
            </a:pPr>
            <a:endParaRPr lang="en-GB" u="sng" dirty="0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8E98C1D3-EF35-72FE-BB0D-FBD0F415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00" y="2828993"/>
            <a:ext cx="3873575" cy="600007"/>
          </a:xfrm>
          <a:prstGeom prst="rect">
            <a:avLst/>
          </a:prstGeom>
        </p:spPr>
      </p:pic>
      <p:pic>
        <p:nvPicPr>
          <p:cNvPr id="11" name="Picture 10" descr="A picture containing text, person, old&#10;&#10;Description automatically generated">
            <a:extLst>
              <a:ext uri="{FF2B5EF4-FFF2-40B4-BE49-F238E27FC236}">
                <a16:creationId xmlns:a16="http://schemas.microsoft.com/office/drawing/2014/main" id="{3EF0F357-52A7-2E2D-E634-558D221E6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747" y="4329167"/>
            <a:ext cx="2154060" cy="230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8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61F6-34F4-C690-9FC3-E873A328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Neural network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E0D8FA2E-4996-F09B-2E6A-E53213CE6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5090" y="2834640"/>
            <a:ext cx="5211150" cy="255199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B47B62-DA8A-B9C8-A9A5-549E6C1EF88D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029615" cy="4437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u="sng" dirty="0"/>
              <a:t>Bayesian Convolutional Neural Network (BCNN)</a:t>
            </a:r>
          </a:p>
          <a:p>
            <a:pPr marL="0" indent="0">
              <a:buNone/>
            </a:pPr>
            <a:r>
              <a:rPr lang="en-GB" i="1" dirty="0"/>
              <a:t>Def</a:t>
            </a:r>
            <a:r>
              <a:rPr lang="en-GB" dirty="0"/>
              <a:t>.: stochastic artificial neural network trained using </a:t>
            </a:r>
          </a:p>
          <a:p>
            <a:pPr marL="0" indent="0">
              <a:buNone/>
            </a:pPr>
            <a:r>
              <a:rPr lang="en-GB" dirty="0"/>
              <a:t>Bayesian inference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uses a </a:t>
            </a:r>
            <a:r>
              <a:rPr lang="en-GB" b="1" dirty="0"/>
              <a:t>probability distribution </a:t>
            </a:r>
            <a:r>
              <a:rPr lang="en-GB" dirty="0"/>
              <a:t>over the </a:t>
            </a:r>
            <a:r>
              <a:rPr lang="en-GB" b="1" dirty="0"/>
              <a:t>network </a:t>
            </a:r>
          </a:p>
          <a:p>
            <a:pPr marL="0" indent="0">
              <a:buNone/>
            </a:pPr>
            <a:r>
              <a:rPr lang="en-GB" b="1" dirty="0"/>
              <a:t>     parameters </a:t>
            </a:r>
            <a:r>
              <a:rPr lang="en-GB" dirty="0"/>
              <a:t>(weights &amp; biases)</a:t>
            </a:r>
          </a:p>
          <a:p>
            <a:pPr marL="0" indent="0">
              <a:buNone/>
            </a:pPr>
            <a:r>
              <a:rPr lang="en-GB" i="1" dirty="0"/>
              <a:t>Advantages</a:t>
            </a:r>
            <a:r>
              <a:rPr lang="en-GB" dirty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More natural approach to uncertainty quantification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Distinguish between aleatoric and epistemic uncertainty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Integrates prior knowledge </a:t>
            </a:r>
          </a:p>
          <a:p>
            <a:pPr marL="0" indent="0">
              <a:buNone/>
            </a:pPr>
            <a:r>
              <a:rPr lang="en-GB" i="1" dirty="0"/>
              <a:t>Use Cases</a:t>
            </a:r>
            <a:r>
              <a:rPr lang="en-GB" dirty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Computer vision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Astronomy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Medicine 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29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61F6-34F4-C690-9FC3-E873A328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Neural network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B47B62-DA8A-B9C8-A9A5-549E6C1EF88D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u="sng" dirty="0"/>
              <a:t>Bayesian Neural Network – Workflow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Design Neural Network 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Choose stochastic model </a:t>
            </a:r>
            <a:r>
              <a:rPr lang="en-GB" dirty="0">
                <a:sym typeface="Wingdings" pitchFamily="2" charset="2"/>
              </a:rPr>
              <a:t> prior distribution (KL divergence, …etc) &amp; prior confidence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ym typeface="Wingdings" pitchFamily="2" charset="2"/>
              </a:rPr>
              <a:t>Compute posterior distribution: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ym typeface="Wingdings" pitchFamily="2" charset="2"/>
              </a:rPr>
              <a:t>Marginal Distribution: prediction with uncertainty , where theta is the sampled models parameterisations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	Classification model average prediction (measure of uncertainty): </a:t>
            </a:r>
          </a:p>
          <a:p>
            <a:pPr marL="0" indent="0">
              <a:buNone/>
            </a:pPr>
            <a:endParaRPr lang="en-GB" dirty="0">
              <a:sym typeface="Wingdings" pitchFamily="2" charset="2"/>
            </a:endParaRPr>
          </a:p>
          <a:p>
            <a:pPr marL="0" indent="0">
              <a:buNone/>
            </a:pPr>
            <a:endParaRPr lang="en-GB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sym typeface="Wingdings" pitchFamily="2" charset="2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E1A1E48-6148-402D-5F89-C521B9E6B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221" y="3747623"/>
            <a:ext cx="3345577" cy="544047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B3ABF02F-FB86-DF72-27C2-A42431DD8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221" y="4773857"/>
            <a:ext cx="2699218" cy="485720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CB7E6600-E566-C988-6217-BD5FC4D36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208" y="5291306"/>
            <a:ext cx="1584829" cy="56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8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3288-1A17-E404-95F5-F67457F3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Neural Network - workflow</a:t>
            </a:r>
          </a:p>
        </p:txBody>
      </p:sp>
      <p:pic>
        <p:nvPicPr>
          <p:cNvPr id="4" name="Content Placeholder 3" descr="Diagram, text&#10;&#10;Description automatically generated">
            <a:extLst>
              <a:ext uri="{FF2B5EF4-FFF2-40B4-BE49-F238E27FC236}">
                <a16:creationId xmlns:a16="http://schemas.microsoft.com/office/drawing/2014/main" id="{FFB661C7-1131-0702-7DA0-F05678CCD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404397"/>
            <a:ext cx="11029950" cy="32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2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6727-BB36-5203-F6FA-A4E9E811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Variational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77B3-4160-3455-AD3D-A7C827FB3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9373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i="1" dirty="0"/>
              <a:t>Goal</a:t>
            </a:r>
            <a:endParaRPr lang="en-GB" sz="2000" dirty="0"/>
          </a:p>
          <a:p>
            <a:pPr marL="0" indent="0">
              <a:buNone/>
            </a:pPr>
            <a:r>
              <a:rPr lang="en-GB" dirty="0"/>
              <a:t>Uses variational distribution Q(</a:t>
            </a:r>
            <a:r>
              <a:rPr lang="en-GB" b="1" dirty="0"/>
              <a:t>Z</a:t>
            </a:r>
            <a:r>
              <a:rPr lang="en-GB" dirty="0"/>
              <a:t>) to estimate the true posterior distribution over a set </a:t>
            </a:r>
            <a:r>
              <a:rPr lang="en-GB" b="1" dirty="0"/>
              <a:t>Z </a:t>
            </a:r>
            <a:r>
              <a:rPr lang="en-GB" dirty="0"/>
              <a:t>of unobserved variables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i="1" dirty="0"/>
              <a:t>Purpose</a:t>
            </a:r>
          </a:p>
          <a:p>
            <a:r>
              <a:rPr lang="en-GB" i="1" dirty="0"/>
              <a:t>Normalising constant for weights are intractable </a:t>
            </a:r>
            <a:r>
              <a:rPr lang="en-GB" dirty="0">
                <a:sym typeface="Wingdings" pitchFamily="2" charset="2"/>
              </a:rPr>
              <a:t> can’t compute posterior distribution of network parameters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>
                <a:sym typeface="Wingdings" pitchFamily="2" charset="2"/>
              </a:rPr>
              <a:t>In approximating the following, the denominator is intractable as the search space for </a:t>
            </a:r>
            <a:r>
              <a:rPr lang="en-GB" b="1" dirty="0">
                <a:sym typeface="Wingdings" pitchFamily="2" charset="2"/>
              </a:rPr>
              <a:t>Z</a:t>
            </a:r>
            <a:r>
              <a:rPr lang="en-GB" dirty="0">
                <a:sym typeface="Wingdings" pitchFamily="2" charset="2"/>
              </a:rPr>
              <a:t> is combinatorially large</a:t>
            </a:r>
          </a:p>
          <a:p>
            <a:pPr marL="324000" lvl="1" indent="0">
              <a:buNone/>
            </a:pPr>
            <a:endParaRPr lang="en-GB" dirty="0">
              <a:sym typeface="Wingdings" pitchFamily="2" charset="2"/>
            </a:endParaRPr>
          </a:p>
          <a:p>
            <a:pPr marL="324000" lvl="1" indent="0">
              <a:buNone/>
            </a:pPr>
            <a:endParaRPr lang="en-GB" dirty="0">
              <a:sym typeface="Wingdings" pitchFamily="2" charset="2"/>
            </a:endParaRPr>
          </a:p>
          <a:p>
            <a:r>
              <a:rPr lang="en-GB" i="1" dirty="0">
                <a:sym typeface="Wingdings" pitchFamily="2" charset="2"/>
              </a:rPr>
              <a:t>Derive lower bound for marginal likelihood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Evidence of Lower Bound (ELBO): maximising this </a:t>
            </a:r>
            <a:r>
              <a:rPr lang="en-GB" dirty="0">
                <a:sym typeface="Wingdings" pitchFamily="2" charset="2"/>
              </a:rPr>
              <a:t> maximises P(X|Z) </a:t>
            </a:r>
          </a:p>
          <a:p>
            <a:pPr marL="324000" lvl="1" indent="0">
              <a:buNone/>
            </a:pPr>
            <a:r>
              <a:rPr lang="en-GB" dirty="0"/>
              <a:t>      translates to picking model in variational family </a:t>
            </a:r>
            <a:r>
              <a:rPr lang="en-GB" i="1" dirty="0"/>
              <a:t>Q</a:t>
            </a:r>
            <a:r>
              <a:rPr lang="en-GB" dirty="0"/>
              <a:t> that better predicts the data value </a:t>
            </a:r>
            <a:r>
              <a:rPr lang="en-GB" b="1" dirty="0"/>
              <a:t>X</a:t>
            </a:r>
            <a:endParaRPr lang="en-GB" b="1" i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DC25F5-1B48-6D37-3FD5-CB30B4949DFB}"/>
              </a:ext>
            </a:extLst>
          </p:cNvPr>
          <p:cNvGrpSpPr/>
          <p:nvPr/>
        </p:nvGrpSpPr>
        <p:grpSpPr>
          <a:xfrm>
            <a:off x="2917371" y="4387043"/>
            <a:ext cx="5069738" cy="602197"/>
            <a:chOff x="2917371" y="4670072"/>
            <a:chExt cx="5069738" cy="602197"/>
          </a:xfrm>
        </p:grpSpPr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80AB8F08-10E9-5A0C-ABE6-CD2025DB0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4890" y="4670072"/>
              <a:ext cx="3782219" cy="602197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64FFA5E-463F-F222-7935-5EB39B2FD37B}"/>
                </a:ext>
              </a:extLst>
            </p:cNvPr>
            <p:cNvCxnSpPr>
              <a:cxnSpLocks/>
            </p:cNvCxnSpPr>
            <p:nvPr/>
          </p:nvCxnSpPr>
          <p:spPr>
            <a:xfrm>
              <a:off x="3562632" y="4959287"/>
              <a:ext cx="56605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1EF84B-B815-108F-9101-30D5E4039F33}"/>
                </a:ext>
              </a:extLst>
            </p:cNvPr>
            <p:cNvSpPr txBox="1"/>
            <p:nvPr/>
          </p:nvSpPr>
          <p:spPr>
            <a:xfrm>
              <a:off x="2917371" y="4816868"/>
              <a:ext cx="914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dirty="0"/>
                <a:t>Q(</a:t>
              </a:r>
              <a:r>
                <a:rPr lang="en-GB" sz="1500" b="1" dirty="0"/>
                <a:t>Z</a:t>
              </a:r>
              <a:r>
                <a:rPr lang="en-GB" sz="1500" dirty="0"/>
                <a:t>)</a:t>
              </a:r>
            </a:p>
          </p:txBody>
        </p:sp>
      </p:grp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C0C8AB12-BCDE-C89C-FACE-3CD891437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228" y="4959287"/>
            <a:ext cx="3250579" cy="15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5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F545-9206-11D7-A0F1-535E286A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Kullback-Leibler Divergence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C4D39-335D-DC1E-7346-9C5F97A5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34617"/>
          </a:xfrm>
        </p:spPr>
        <p:txBody>
          <a:bodyPr anchor="t"/>
          <a:lstStyle/>
          <a:p>
            <a:pPr marL="0" indent="0">
              <a:buNone/>
            </a:pPr>
            <a:r>
              <a:rPr lang="en-GB" dirty="0"/>
              <a:t>Most common type of VI method</a:t>
            </a:r>
          </a:p>
          <a:p>
            <a:r>
              <a:rPr lang="en-GB" dirty="0"/>
              <a:t>It measures the divergence of Q from P i.e. difference in distributions between P and Q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Find best candidate distribution that minimizes the KL divergence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ELBO (</a:t>
            </a:r>
            <a:r>
              <a:rPr lang="en-GB" b="1" dirty="0"/>
              <a:t>E</a:t>
            </a:r>
            <a:r>
              <a:rPr lang="en-GB" dirty="0"/>
              <a:t>stimate </a:t>
            </a:r>
            <a:r>
              <a:rPr lang="en-GB" b="1" dirty="0"/>
              <a:t>L</a:t>
            </a:r>
            <a:r>
              <a:rPr lang="en-GB" dirty="0"/>
              <a:t>ower </a:t>
            </a:r>
            <a:r>
              <a:rPr lang="en-GB" b="1" dirty="0"/>
              <a:t>BO</a:t>
            </a:r>
            <a:r>
              <a:rPr lang="en-GB" dirty="0"/>
              <a:t>und) 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605BA-D3E6-E4D7-FEFC-49DAA64C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56" y="2942979"/>
            <a:ext cx="6336888" cy="774628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C9F9F50-CD18-8366-AD10-FA7E1BEF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4323976"/>
            <a:ext cx="3581400" cy="68046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5612062-2125-DA83-9AC4-1EC55C7662E2}"/>
              </a:ext>
            </a:extLst>
          </p:cNvPr>
          <p:cNvGrpSpPr/>
          <p:nvPr/>
        </p:nvGrpSpPr>
        <p:grpSpPr>
          <a:xfrm>
            <a:off x="3381298" y="5421552"/>
            <a:ext cx="4505402" cy="406138"/>
            <a:chOff x="3381298" y="5410401"/>
            <a:chExt cx="4505402" cy="40613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A3B3256-794A-462A-7584-2E3341099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1298" y="5432703"/>
              <a:ext cx="924002" cy="33307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E5D9ED-CF82-8B89-7DF7-D88BB262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5300" y="5410401"/>
              <a:ext cx="3581400" cy="406138"/>
            </a:xfrm>
            <a:prstGeom prst="rect">
              <a:avLst/>
            </a:prstGeom>
          </p:spPr>
        </p:pic>
      </p:grp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B878CF4-6743-CD83-276B-3DF46F65F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8694" y="3825302"/>
            <a:ext cx="3449444" cy="12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754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4581</TotalTime>
  <Words>1278</Words>
  <Application>Microsoft Macintosh PowerPoint</Application>
  <PresentationFormat>Widescreen</PresentationFormat>
  <Paragraphs>186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Arial</vt:lpstr>
      <vt:lpstr>Calibri</vt:lpstr>
      <vt:lpstr>CMEX10</vt:lpstr>
      <vt:lpstr>CMMI10</vt:lpstr>
      <vt:lpstr>CMMI5</vt:lpstr>
      <vt:lpstr>CMMI7</vt:lpstr>
      <vt:lpstr>CMMIB10</vt:lpstr>
      <vt:lpstr>CMR10</vt:lpstr>
      <vt:lpstr>CMR5</vt:lpstr>
      <vt:lpstr>CMR7</vt:lpstr>
      <vt:lpstr>CMSY10</vt:lpstr>
      <vt:lpstr>Gill Sans MT</vt:lpstr>
      <vt:lpstr>NimbusRomNo9L</vt:lpstr>
      <vt:lpstr>Wingdings</vt:lpstr>
      <vt:lpstr>Wingdings 2</vt:lpstr>
      <vt:lpstr>Dividend</vt:lpstr>
      <vt:lpstr>Bayesian CNNs For the detection of diabetic retinopathy</vt:lpstr>
      <vt:lpstr>Abstract</vt:lpstr>
      <vt:lpstr>Introduction</vt:lpstr>
      <vt:lpstr>Bayes’ Theorem</vt:lpstr>
      <vt:lpstr>Bayesian Neural network</vt:lpstr>
      <vt:lpstr>Bayesian Neural network</vt:lpstr>
      <vt:lpstr>Bayesian Neural Network - workflow</vt:lpstr>
      <vt:lpstr>Variational Inference</vt:lpstr>
      <vt:lpstr>Kullback-Leibler Divergence</vt:lpstr>
      <vt:lpstr>Exploratory Data Analysis</vt:lpstr>
      <vt:lpstr>Exploratory Data Analysis contd.</vt:lpstr>
      <vt:lpstr>Data preparation</vt:lpstr>
      <vt:lpstr>Data preparation</vt:lpstr>
      <vt:lpstr>Methodology</vt:lpstr>
      <vt:lpstr>Methodology</vt:lpstr>
      <vt:lpstr>Results – Multilabel approach</vt:lpstr>
      <vt:lpstr>Results - Multilabel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CNNs For the detection of diabetic retinopathy</dc:title>
  <dc:creator>Andrew Costa</dc:creator>
  <cp:lastModifiedBy>Andrew Costa</cp:lastModifiedBy>
  <cp:revision>101</cp:revision>
  <dcterms:created xsi:type="dcterms:W3CDTF">2023-02-13T11:02:19Z</dcterms:created>
  <dcterms:modified xsi:type="dcterms:W3CDTF">2023-02-22T10:55:03Z</dcterms:modified>
</cp:coreProperties>
</file>