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docProps/custom.xml" ContentType="application/vnd.openxmlformats-officedocument.custom-properties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Default Extension="vml" ContentType="application/vnd.openxmlformats-officedocument.vmlDrawing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85" r:id="rId4"/>
    <p:sldId id="286" r:id="rId5"/>
    <p:sldId id="290" r:id="rId6"/>
    <p:sldId id="302" r:id="rId7"/>
    <p:sldId id="312" r:id="rId8"/>
    <p:sldId id="313" r:id="rId9"/>
    <p:sldId id="314" r:id="rId10"/>
    <p:sldId id="316" r:id="rId11"/>
    <p:sldId id="297" r:id="rId1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3CC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B6AAB-0F0B-4140-B1AC-6DB1274A11D9}" type="doc">
      <dgm:prSet loTypeId="urn:microsoft.com/office/officeart/2005/8/layout/vList4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95B7B89-8994-45B1-8992-7CEEC2D79110}">
      <dgm:prSet phldrT="[Text]" custT="1"/>
      <dgm:spPr/>
      <dgm:t>
        <a:bodyPr/>
        <a:lstStyle/>
        <a:p>
          <a:r>
            <a:rPr lang="en-US" sz="28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Define period and frequency of waves</a:t>
          </a:r>
          <a:endParaRPr lang="en-US" sz="2000" b="1" i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2BCBEF-2018-41C3-8F6A-24943C80E889}" type="parTrans" cxnId="{FAF3BAF0-30C2-414E-8CF5-C384977AC832}">
      <dgm:prSet/>
      <dgm:spPr/>
      <dgm:t>
        <a:bodyPr/>
        <a:lstStyle/>
        <a:p>
          <a:endParaRPr lang="en-US"/>
        </a:p>
      </dgm:t>
    </dgm:pt>
    <dgm:pt modelId="{8A1DD92E-54AA-4B1B-9253-99CD94D9D71C}" type="sibTrans" cxnId="{FAF3BAF0-30C2-414E-8CF5-C384977AC832}">
      <dgm:prSet/>
      <dgm:spPr/>
      <dgm:t>
        <a:bodyPr/>
        <a:lstStyle/>
        <a:p>
          <a:endParaRPr lang="en-US"/>
        </a:p>
      </dgm:t>
    </dgm:pt>
    <dgm:pt modelId="{0E886074-A4A3-4440-9750-C2CF3F859015}" type="pres">
      <dgm:prSet presAssocID="{924B6AAB-0F0B-4140-B1AC-6DB1274A11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B10DBD-05C1-462D-A96F-2D6CF9FB4F3B}" type="pres">
      <dgm:prSet presAssocID="{595B7B89-8994-45B1-8992-7CEEC2D79110}" presName="comp" presStyleCnt="0"/>
      <dgm:spPr/>
    </dgm:pt>
    <dgm:pt modelId="{484DFFA1-ECC4-41A1-8FF8-61B881AD8105}" type="pres">
      <dgm:prSet presAssocID="{595B7B89-8994-45B1-8992-7CEEC2D79110}" presName="box" presStyleLbl="node1" presStyleIdx="0" presStyleCnt="1"/>
      <dgm:spPr/>
      <dgm:t>
        <a:bodyPr/>
        <a:lstStyle/>
        <a:p>
          <a:endParaRPr lang="en-US"/>
        </a:p>
      </dgm:t>
    </dgm:pt>
    <dgm:pt modelId="{31B72699-3D14-416E-8FF4-63CAE1943C7A}" type="pres">
      <dgm:prSet presAssocID="{595B7B89-8994-45B1-8992-7CEEC2D79110}" presName="img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5DE6116-7B8A-4D72-A0A4-C77049C0D78C}" type="pres">
      <dgm:prSet presAssocID="{595B7B89-8994-45B1-8992-7CEEC2D79110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6175DF-6225-4E41-804F-561FD99997B5}" type="presOf" srcId="{595B7B89-8994-45B1-8992-7CEEC2D79110}" destId="{484DFFA1-ECC4-41A1-8FF8-61B881AD8105}" srcOrd="0" destOrd="0" presId="urn:microsoft.com/office/officeart/2005/8/layout/vList4"/>
    <dgm:cxn modelId="{B3E0A389-238C-4CBF-A09D-0D4CF95BBE2C}" type="presOf" srcId="{924B6AAB-0F0B-4140-B1AC-6DB1274A11D9}" destId="{0E886074-A4A3-4440-9750-C2CF3F859015}" srcOrd="0" destOrd="0" presId="urn:microsoft.com/office/officeart/2005/8/layout/vList4"/>
    <dgm:cxn modelId="{87531CC6-2EA8-4659-AAA8-2A2936E0E2BB}" type="presOf" srcId="{595B7B89-8994-45B1-8992-7CEEC2D79110}" destId="{25DE6116-7B8A-4D72-A0A4-C77049C0D78C}" srcOrd="1" destOrd="0" presId="urn:microsoft.com/office/officeart/2005/8/layout/vList4"/>
    <dgm:cxn modelId="{FAF3BAF0-30C2-414E-8CF5-C384977AC832}" srcId="{924B6AAB-0F0B-4140-B1AC-6DB1274A11D9}" destId="{595B7B89-8994-45B1-8992-7CEEC2D79110}" srcOrd="0" destOrd="0" parTransId="{5A2BCBEF-2018-41C3-8F6A-24943C80E889}" sibTransId="{8A1DD92E-54AA-4B1B-9253-99CD94D9D71C}"/>
    <dgm:cxn modelId="{0B0EDE2E-7ABF-458E-A2F1-1E1062B75846}" type="presParOf" srcId="{0E886074-A4A3-4440-9750-C2CF3F859015}" destId="{27B10DBD-05C1-462D-A96F-2D6CF9FB4F3B}" srcOrd="0" destOrd="0" presId="urn:microsoft.com/office/officeart/2005/8/layout/vList4"/>
    <dgm:cxn modelId="{4F0E7296-1778-408A-A2E3-B2F032D34CBE}" type="presParOf" srcId="{27B10DBD-05C1-462D-A96F-2D6CF9FB4F3B}" destId="{484DFFA1-ECC4-41A1-8FF8-61B881AD8105}" srcOrd="0" destOrd="0" presId="urn:microsoft.com/office/officeart/2005/8/layout/vList4"/>
    <dgm:cxn modelId="{3BD2EB50-7228-4800-952C-4674F75187AD}" type="presParOf" srcId="{27B10DBD-05C1-462D-A96F-2D6CF9FB4F3B}" destId="{31B72699-3D14-416E-8FF4-63CAE1943C7A}" srcOrd="1" destOrd="0" presId="urn:microsoft.com/office/officeart/2005/8/layout/vList4"/>
    <dgm:cxn modelId="{8708C903-DA59-4FB2-A2B7-6AED46F9CE4F}" type="presParOf" srcId="{27B10DBD-05C1-462D-A96F-2D6CF9FB4F3B}" destId="{25DE6116-7B8A-4D72-A0A4-C77049C0D78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4B6AAB-0F0B-4140-B1AC-6DB1274A11D9}" type="doc">
      <dgm:prSet loTypeId="urn:microsoft.com/office/officeart/2005/8/layout/vList4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95B7B89-8994-45B1-8992-7CEEC2D79110}">
      <dgm:prSet phldrT="[Text]" custT="1"/>
      <dgm:spPr/>
      <dgm:t>
        <a:bodyPr/>
        <a:lstStyle/>
        <a:p>
          <a:r>
            <a:rPr lang="en-US" sz="24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Apply the wave equation to  waves</a:t>
          </a:r>
          <a:endParaRPr lang="en-US" sz="2400" b="1" i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2BCBEF-2018-41C3-8F6A-24943C80E889}" type="parTrans" cxnId="{FAF3BAF0-30C2-414E-8CF5-C384977AC832}">
      <dgm:prSet/>
      <dgm:spPr/>
      <dgm:t>
        <a:bodyPr/>
        <a:lstStyle/>
        <a:p>
          <a:endParaRPr lang="en-US"/>
        </a:p>
      </dgm:t>
    </dgm:pt>
    <dgm:pt modelId="{8A1DD92E-54AA-4B1B-9253-99CD94D9D71C}" type="sibTrans" cxnId="{FAF3BAF0-30C2-414E-8CF5-C384977AC832}">
      <dgm:prSet/>
      <dgm:spPr/>
      <dgm:t>
        <a:bodyPr/>
        <a:lstStyle/>
        <a:p>
          <a:endParaRPr lang="en-US"/>
        </a:p>
      </dgm:t>
    </dgm:pt>
    <dgm:pt modelId="{0E886074-A4A3-4440-9750-C2CF3F859015}" type="pres">
      <dgm:prSet presAssocID="{924B6AAB-0F0B-4140-B1AC-6DB1274A11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B10DBD-05C1-462D-A96F-2D6CF9FB4F3B}" type="pres">
      <dgm:prSet presAssocID="{595B7B89-8994-45B1-8992-7CEEC2D79110}" presName="comp" presStyleCnt="0"/>
      <dgm:spPr/>
    </dgm:pt>
    <dgm:pt modelId="{484DFFA1-ECC4-41A1-8FF8-61B881AD8105}" type="pres">
      <dgm:prSet presAssocID="{595B7B89-8994-45B1-8992-7CEEC2D79110}" presName="box" presStyleLbl="node1" presStyleIdx="0" presStyleCnt="1"/>
      <dgm:spPr/>
      <dgm:t>
        <a:bodyPr/>
        <a:lstStyle/>
        <a:p>
          <a:endParaRPr lang="en-US"/>
        </a:p>
      </dgm:t>
    </dgm:pt>
    <dgm:pt modelId="{31B72699-3D14-416E-8FF4-63CAE1943C7A}" type="pres">
      <dgm:prSet presAssocID="{595B7B89-8994-45B1-8992-7CEEC2D79110}" presName="img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5DE6116-7B8A-4D72-A0A4-C77049C0D78C}" type="pres">
      <dgm:prSet presAssocID="{595B7B89-8994-45B1-8992-7CEEC2D79110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F3BAF0-30C2-414E-8CF5-C384977AC832}" srcId="{924B6AAB-0F0B-4140-B1AC-6DB1274A11D9}" destId="{595B7B89-8994-45B1-8992-7CEEC2D79110}" srcOrd="0" destOrd="0" parTransId="{5A2BCBEF-2018-41C3-8F6A-24943C80E889}" sibTransId="{8A1DD92E-54AA-4B1B-9253-99CD94D9D71C}"/>
    <dgm:cxn modelId="{FBA339AB-78D1-407D-BBF4-B8DE75EF810E}" type="presOf" srcId="{924B6AAB-0F0B-4140-B1AC-6DB1274A11D9}" destId="{0E886074-A4A3-4440-9750-C2CF3F859015}" srcOrd="0" destOrd="0" presId="urn:microsoft.com/office/officeart/2005/8/layout/vList4"/>
    <dgm:cxn modelId="{DE15BB39-EF74-460E-B27D-D97CED2C0C05}" type="presOf" srcId="{595B7B89-8994-45B1-8992-7CEEC2D79110}" destId="{484DFFA1-ECC4-41A1-8FF8-61B881AD8105}" srcOrd="0" destOrd="0" presId="urn:microsoft.com/office/officeart/2005/8/layout/vList4"/>
    <dgm:cxn modelId="{2F55F5C2-4807-4126-8444-3E3E42320F31}" type="presOf" srcId="{595B7B89-8994-45B1-8992-7CEEC2D79110}" destId="{25DE6116-7B8A-4D72-A0A4-C77049C0D78C}" srcOrd="1" destOrd="0" presId="urn:microsoft.com/office/officeart/2005/8/layout/vList4"/>
    <dgm:cxn modelId="{BCB1E15D-3470-4468-9DC8-D9AE57466343}" type="presParOf" srcId="{0E886074-A4A3-4440-9750-C2CF3F859015}" destId="{27B10DBD-05C1-462D-A96F-2D6CF9FB4F3B}" srcOrd="0" destOrd="0" presId="urn:microsoft.com/office/officeart/2005/8/layout/vList4"/>
    <dgm:cxn modelId="{714D591A-E2FF-4AFE-9894-8A03503AFE77}" type="presParOf" srcId="{27B10DBD-05C1-462D-A96F-2D6CF9FB4F3B}" destId="{484DFFA1-ECC4-41A1-8FF8-61B881AD8105}" srcOrd="0" destOrd="0" presId="urn:microsoft.com/office/officeart/2005/8/layout/vList4"/>
    <dgm:cxn modelId="{08543627-3138-4122-B033-E2FB2243C65E}" type="presParOf" srcId="{27B10DBD-05C1-462D-A96F-2D6CF9FB4F3B}" destId="{31B72699-3D14-416E-8FF4-63CAE1943C7A}" srcOrd="1" destOrd="0" presId="urn:microsoft.com/office/officeart/2005/8/layout/vList4"/>
    <dgm:cxn modelId="{B75446EB-A62C-4B1A-B2D8-0AFCD4990FBC}" type="presParOf" srcId="{27B10DBD-05C1-462D-A96F-2D6CF9FB4F3B}" destId="{25DE6116-7B8A-4D72-A0A4-C77049C0D78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4B6AAB-0F0B-4140-B1AC-6DB1274A11D9}" type="doc">
      <dgm:prSet loTypeId="urn:microsoft.com/office/officeart/2005/8/layout/vList4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95B7B89-8994-45B1-8992-7CEEC2D79110}">
      <dgm:prSet phldrT="[Text]" custT="1"/>
      <dgm:spPr/>
      <dgm:t>
        <a:bodyPr/>
        <a:lstStyle/>
        <a:p>
          <a:r>
            <a:rPr lang="en-US" sz="28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Explain how waves reflect</a:t>
          </a:r>
          <a:endParaRPr lang="en-US" sz="2000" b="1" i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2BCBEF-2018-41C3-8F6A-24943C80E889}" type="parTrans" cxnId="{FAF3BAF0-30C2-414E-8CF5-C384977AC832}">
      <dgm:prSet/>
      <dgm:spPr/>
      <dgm:t>
        <a:bodyPr/>
        <a:lstStyle/>
        <a:p>
          <a:endParaRPr lang="en-US"/>
        </a:p>
      </dgm:t>
    </dgm:pt>
    <dgm:pt modelId="{8A1DD92E-54AA-4B1B-9253-99CD94D9D71C}" type="sibTrans" cxnId="{FAF3BAF0-30C2-414E-8CF5-C384977AC832}">
      <dgm:prSet/>
      <dgm:spPr/>
      <dgm:t>
        <a:bodyPr/>
        <a:lstStyle/>
        <a:p>
          <a:endParaRPr lang="en-US"/>
        </a:p>
      </dgm:t>
    </dgm:pt>
    <dgm:pt modelId="{0E886074-A4A3-4440-9750-C2CF3F859015}" type="pres">
      <dgm:prSet presAssocID="{924B6AAB-0F0B-4140-B1AC-6DB1274A11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B10DBD-05C1-462D-A96F-2D6CF9FB4F3B}" type="pres">
      <dgm:prSet presAssocID="{595B7B89-8994-45B1-8992-7CEEC2D79110}" presName="comp" presStyleCnt="0"/>
      <dgm:spPr/>
    </dgm:pt>
    <dgm:pt modelId="{484DFFA1-ECC4-41A1-8FF8-61B881AD8105}" type="pres">
      <dgm:prSet presAssocID="{595B7B89-8994-45B1-8992-7CEEC2D79110}" presName="box" presStyleLbl="node1" presStyleIdx="0" presStyleCnt="1"/>
      <dgm:spPr/>
      <dgm:t>
        <a:bodyPr/>
        <a:lstStyle/>
        <a:p>
          <a:endParaRPr lang="en-US"/>
        </a:p>
      </dgm:t>
    </dgm:pt>
    <dgm:pt modelId="{31B72699-3D14-416E-8FF4-63CAE1943C7A}" type="pres">
      <dgm:prSet presAssocID="{595B7B89-8994-45B1-8992-7CEEC2D79110}" presName="img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25DE6116-7B8A-4D72-A0A4-C77049C0D78C}" type="pres">
      <dgm:prSet presAssocID="{595B7B89-8994-45B1-8992-7CEEC2D79110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A6185B-392E-45BC-ADFF-B79AFA554DC5}" type="presOf" srcId="{924B6AAB-0F0B-4140-B1AC-6DB1274A11D9}" destId="{0E886074-A4A3-4440-9750-C2CF3F859015}" srcOrd="0" destOrd="0" presId="urn:microsoft.com/office/officeart/2005/8/layout/vList4"/>
    <dgm:cxn modelId="{F4B79B0D-3D83-4A16-A461-D576835868B7}" type="presOf" srcId="{595B7B89-8994-45B1-8992-7CEEC2D79110}" destId="{25DE6116-7B8A-4D72-A0A4-C77049C0D78C}" srcOrd="1" destOrd="0" presId="urn:microsoft.com/office/officeart/2005/8/layout/vList4"/>
    <dgm:cxn modelId="{FAF3BAF0-30C2-414E-8CF5-C384977AC832}" srcId="{924B6AAB-0F0B-4140-B1AC-6DB1274A11D9}" destId="{595B7B89-8994-45B1-8992-7CEEC2D79110}" srcOrd="0" destOrd="0" parTransId="{5A2BCBEF-2018-41C3-8F6A-24943C80E889}" sibTransId="{8A1DD92E-54AA-4B1B-9253-99CD94D9D71C}"/>
    <dgm:cxn modelId="{9B3E1F01-5CD6-44E8-BDD0-5CD860669D09}" type="presOf" srcId="{595B7B89-8994-45B1-8992-7CEEC2D79110}" destId="{484DFFA1-ECC4-41A1-8FF8-61B881AD8105}" srcOrd="0" destOrd="0" presId="urn:microsoft.com/office/officeart/2005/8/layout/vList4"/>
    <dgm:cxn modelId="{A0A9DD1B-CFC5-4D3F-8212-D8F8136FB6F9}" type="presParOf" srcId="{0E886074-A4A3-4440-9750-C2CF3F859015}" destId="{27B10DBD-05C1-462D-A96F-2D6CF9FB4F3B}" srcOrd="0" destOrd="0" presId="urn:microsoft.com/office/officeart/2005/8/layout/vList4"/>
    <dgm:cxn modelId="{9C20DD42-0BBF-4A60-AA8D-4A0A5E3A643E}" type="presParOf" srcId="{27B10DBD-05C1-462D-A96F-2D6CF9FB4F3B}" destId="{484DFFA1-ECC4-41A1-8FF8-61B881AD8105}" srcOrd="0" destOrd="0" presId="urn:microsoft.com/office/officeart/2005/8/layout/vList4"/>
    <dgm:cxn modelId="{A8002353-4185-4EDC-9925-D4B52C41B1D2}" type="presParOf" srcId="{27B10DBD-05C1-462D-A96F-2D6CF9FB4F3B}" destId="{31B72699-3D14-416E-8FF4-63CAE1943C7A}" srcOrd="1" destOrd="0" presId="urn:microsoft.com/office/officeart/2005/8/layout/vList4"/>
    <dgm:cxn modelId="{CCEE08FC-5756-4EE7-B94B-921242456D60}" type="presParOf" srcId="{27B10DBD-05C1-462D-A96F-2D6CF9FB4F3B}" destId="{25DE6116-7B8A-4D72-A0A4-C77049C0D78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4B6AAB-0F0B-4140-B1AC-6DB1274A11D9}" type="doc">
      <dgm:prSet loTypeId="urn:microsoft.com/office/officeart/2005/8/layout/vList4" loCatId="list" qsTypeId="urn:microsoft.com/office/officeart/2005/8/quickstyle/simple5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95B7B89-8994-45B1-8992-7CEEC2D79110}">
      <dgm:prSet phldrT="[Text]" custT="1"/>
      <dgm:spPr/>
      <dgm:t>
        <a:bodyPr/>
        <a:lstStyle/>
        <a:p>
          <a:r>
            <a:rPr lang="en-US" sz="2800" b="1" i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Homework</a:t>
          </a:r>
          <a:endParaRPr lang="en-US" sz="2000" b="1" i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A2BCBEF-2018-41C3-8F6A-24943C80E889}" type="parTrans" cxnId="{FAF3BAF0-30C2-414E-8CF5-C384977AC832}">
      <dgm:prSet/>
      <dgm:spPr/>
      <dgm:t>
        <a:bodyPr/>
        <a:lstStyle/>
        <a:p>
          <a:endParaRPr lang="en-US"/>
        </a:p>
      </dgm:t>
    </dgm:pt>
    <dgm:pt modelId="{8A1DD92E-54AA-4B1B-9253-99CD94D9D71C}" type="sibTrans" cxnId="{FAF3BAF0-30C2-414E-8CF5-C384977AC832}">
      <dgm:prSet/>
      <dgm:spPr/>
      <dgm:t>
        <a:bodyPr/>
        <a:lstStyle/>
        <a:p>
          <a:endParaRPr lang="en-US"/>
        </a:p>
      </dgm:t>
    </dgm:pt>
    <dgm:pt modelId="{0E886074-A4A3-4440-9750-C2CF3F859015}" type="pres">
      <dgm:prSet presAssocID="{924B6AAB-0F0B-4140-B1AC-6DB1274A11D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B10DBD-05C1-462D-A96F-2D6CF9FB4F3B}" type="pres">
      <dgm:prSet presAssocID="{595B7B89-8994-45B1-8992-7CEEC2D79110}" presName="comp" presStyleCnt="0"/>
      <dgm:spPr/>
    </dgm:pt>
    <dgm:pt modelId="{484DFFA1-ECC4-41A1-8FF8-61B881AD8105}" type="pres">
      <dgm:prSet presAssocID="{595B7B89-8994-45B1-8992-7CEEC2D79110}" presName="box" presStyleLbl="node1" presStyleIdx="0" presStyleCnt="1"/>
      <dgm:spPr/>
      <dgm:t>
        <a:bodyPr/>
        <a:lstStyle/>
        <a:p>
          <a:endParaRPr lang="en-US"/>
        </a:p>
      </dgm:t>
    </dgm:pt>
    <dgm:pt modelId="{31B72699-3D14-416E-8FF4-63CAE1943C7A}" type="pres">
      <dgm:prSet presAssocID="{595B7B89-8994-45B1-8992-7CEEC2D79110}" presName="img" presStyleLbl="fgImgPlace1" presStyleIdx="0" presStyleCn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5DE6116-7B8A-4D72-A0A4-C77049C0D78C}" type="pres">
      <dgm:prSet presAssocID="{595B7B89-8994-45B1-8992-7CEEC2D79110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CF1988-ADA2-4C78-B6F8-55E05F798E04}" type="presOf" srcId="{595B7B89-8994-45B1-8992-7CEEC2D79110}" destId="{484DFFA1-ECC4-41A1-8FF8-61B881AD8105}" srcOrd="0" destOrd="0" presId="urn:microsoft.com/office/officeart/2005/8/layout/vList4"/>
    <dgm:cxn modelId="{FAF3BAF0-30C2-414E-8CF5-C384977AC832}" srcId="{924B6AAB-0F0B-4140-B1AC-6DB1274A11D9}" destId="{595B7B89-8994-45B1-8992-7CEEC2D79110}" srcOrd="0" destOrd="0" parTransId="{5A2BCBEF-2018-41C3-8F6A-24943C80E889}" sibTransId="{8A1DD92E-54AA-4B1B-9253-99CD94D9D71C}"/>
    <dgm:cxn modelId="{5EFCEB55-2C81-4F38-ACB4-25C560C7D71A}" type="presOf" srcId="{924B6AAB-0F0B-4140-B1AC-6DB1274A11D9}" destId="{0E886074-A4A3-4440-9750-C2CF3F859015}" srcOrd="0" destOrd="0" presId="urn:microsoft.com/office/officeart/2005/8/layout/vList4"/>
    <dgm:cxn modelId="{9EC38C7B-C9BF-4786-A87B-BA7F16780131}" type="presOf" srcId="{595B7B89-8994-45B1-8992-7CEEC2D79110}" destId="{25DE6116-7B8A-4D72-A0A4-C77049C0D78C}" srcOrd="1" destOrd="0" presId="urn:microsoft.com/office/officeart/2005/8/layout/vList4"/>
    <dgm:cxn modelId="{650A9940-1A24-47F2-BE45-A91B8DE682B9}" type="presParOf" srcId="{0E886074-A4A3-4440-9750-C2CF3F859015}" destId="{27B10DBD-05C1-462D-A96F-2D6CF9FB4F3B}" srcOrd="0" destOrd="0" presId="urn:microsoft.com/office/officeart/2005/8/layout/vList4"/>
    <dgm:cxn modelId="{A151D1AB-AD00-474F-80A9-65839E8CEB0D}" type="presParOf" srcId="{27B10DBD-05C1-462D-A96F-2D6CF9FB4F3B}" destId="{484DFFA1-ECC4-41A1-8FF8-61B881AD8105}" srcOrd="0" destOrd="0" presId="urn:microsoft.com/office/officeart/2005/8/layout/vList4"/>
    <dgm:cxn modelId="{A1D3C5BA-4BE0-488B-8F6D-A96D331EEAF0}" type="presParOf" srcId="{27B10DBD-05C1-462D-A96F-2D6CF9FB4F3B}" destId="{31B72699-3D14-416E-8FF4-63CAE1943C7A}" srcOrd="1" destOrd="0" presId="urn:microsoft.com/office/officeart/2005/8/layout/vList4"/>
    <dgm:cxn modelId="{4E41C622-67AA-4E2E-97E9-D73B24E0921A}" type="presParOf" srcId="{27B10DBD-05C1-462D-A96F-2D6CF9FB4F3B}" destId="{25DE6116-7B8A-4D72-A0A4-C77049C0D78C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4DFFA1-ECC4-41A1-8FF8-61B881AD8105}">
      <dsp:nvSpPr>
        <dsp:cNvPr id="0" name=""/>
        <dsp:cNvSpPr/>
      </dsp:nvSpPr>
      <dsp:spPr>
        <a:xfrm>
          <a:off x="0" y="0"/>
          <a:ext cx="4012413" cy="856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2">
                <a:shade val="80000"/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2">
                <a:shade val="8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2">
                <a:shade val="8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2">
                <a:shade val="80000"/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Define period and frequency of waves</a:t>
          </a:r>
          <a:endParaRPr lang="en-US" sz="2000" b="1" i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88124" y="0"/>
        <a:ext cx="3124288" cy="856418"/>
      </dsp:txXfrm>
    </dsp:sp>
    <dsp:sp modelId="{31B72699-3D14-416E-8FF4-63CAE1943C7A}">
      <dsp:nvSpPr>
        <dsp:cNvPr id="0" name=""/>
        <dsp:cNvSpPr/>
      </dsp:nvSpPr>
      <dsp:spPr>
        <a:xfrm>
          <a:off x="85641" y="85641"/>
          <a:ext cx="802482" cy="6851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4DFFA1-ECC4-41A1-8FF8-61B881AD8105}">
      <dsp:nvSpPr>
        <dsp:cNvPr id="0" name=""/>
        <dsp:cNvSpPr/>
      </dsp:nvSpPr>
      <dsp:spPr>
        <a:xfrm>
          <a:off x="0" y="0"/>
          <a:ext cx="4012413" cy="857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2">
                <a:shade val="80000"/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2">
                <a:shade val="8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2">
                <a:shade val="8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2">
                <a:shade val="80000"/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Apply the wave equation to  waves</a:t>
          </a:r>
          <a:endParaRPr lang="en-US" sz="2400" b="1" i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88208" y="0"/>
        <a:ext cx="3124204" cy="857256"/>
      </dsp:txXfrm>
    </dsp:sp>
    <dsp:sp modelId="{31B72699-3D14-416E-8FF4-63CAE1943C7A}">
      <dsp:nvSpPr>
        <dsp:cNvPr id="0" name=""/>
        <dsp:cNvSpPr/>
      </dsp:nvSpPr>
      <dsp:spPr>
        <a:xfrm>
          <a:off x="85725" y="85725"/>
          <a:ext cx="802482" cy="6858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4DFFA1-ECC4-41A1-8FF8-61B881AD8105}">
      <dsp:nvSpPr>
        <dsp:cNvPr id="0" name=""/>
        <dsp:cNvSpPr/>
      </dsp:nvSpPr>
      <dsp:spPr>
        <a:xfrm>
          <a:off x="0" y="0"/>
          <a:ext cx="4012413" cy="8564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2">
                <a:shade val="80000"/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2">
                <a:shade val="8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2">
                <a:shade val="8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2">
                <a:shade val="80000"/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Explain how waves reflect</a:t>
          </a:r>
          <a:endParaRPr lang="en-US" sz="2000" b="1" i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88124" y="0"/>
        <a:ext cx="3124288" cy="856418"/>
      </dsp:txXfrm>
    </dsp:sp>
    <dsp:sp modelId="{31B72699-3D14-416E-8FF4-63CAE1943C7A}">
      <dsp:nvSpPr>
        <dsp:cNvPr id="0" name=""/>
        <dsp:cNvSpPr/>
      </dsp:nvSpPr>
      <dsp:spPr>
        <a:xfrm>
          <a:off x="85641" y="85641"/>
          <a:ext cx="802482" cy="68513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84DFFA1-ECC4-41A1-8FF8-61B881AD8105}">
      <dsp:nvSpPr>
        <dsp:cNvPr id="0" name=""/>
        <dsp:cNvSpPr/>
      </dsp:nvSpPr>
      <dsp:spPr>
        <a:xfrm>
          <a:off x="0" y="0"/>
          <a:ext cx="4012413" cy="8572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60000"/>
              </a:schemeClr>
            </a:gs>
            <a:gs pos="33000">
              <a:schemeClr val="accent2">
                <a:shade val="80000"/>
                <a:hueOff val="0"/>
                <a:satOff val="0"/>
                <a:lumOff val="0"/>
                <a:alphaOff val="0"/>
                <a:tint val="86500"/>
              </a:schemeClr>
            </a:gs>
            <a:gs pos="46750">
              <a:schemeClr val="accent2">
                <a:shade val="8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53000">
              <a:schemeClr val="accent2">
                <a:shade val="80000"/>
                <a:hueOff val="0"/>
                <a:satOff val="0"/>
                <a:lumOff val="0"/>
                <a:alphaOff val="0"/>
                <a:tint val="71000"/>
                <a:satMod val="112000"/>
              </a:schemeClr>
            </a:gs>
            <a:gs pos="68000">
              <a:schemeClr val="accent2">
                <a:shade val="80000"/>
                <a:hueOff val="0"/>
                <a:satOff val="0"/>
                <a:lumOff val="0"/>
                <a:alphaOff val="0"/>
                <a:tint val="86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60000"/>
              </a:schemeClr>
            </a:gs>
          </a:gsLst>
          <a:lin ang="8350000" scaled="1"/>
        </a:grad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Homework</a:t>
          </a:r>
          <a:endParaRPr lang="en-US" sz="2000" b="1" i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88208" y="0"/>
        <a:ext cx="3124204" cy="857256"/>
      </dsp:txXfrm>
    </dsp:sp>
    <dsp:sp modelId="{31B72699-3D14-416E-8FF4-63CAE1943C7A}">
      <dsp:nvSpPr>
        <dsp:cNvPr id="0" name=""/>
        <dsp:cNvSpPr/>
      </dsp:nvSpPr>
      <dsp:spPr>
        <a:xfrm>
          <a:off x="85725" y="85725"/>
          <a:ext cx="802482" cy="68580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190500" dist="228600" dir="2700000" sy="90000" rotWithShape="0">
            <a:srgbClr val="000000">
              <a:alpha val="25500"/>
            </a:srgbClr>
          </a:outerShdw>
        </a:effectLst>
        <a:scene3d>
          <a:camera prst="orthographicFront" fov="0">
            <a:rot lat="0" lon="0" rev="0"/>
          </a:camera>
          <a:lightRig rig="soft" dir="tl">
            <a:rot lat="0" lon="0" rev="20100000"/>
          </a:lightRig>
        </a:scene3d>
        <a:sp3d>
          <a:bevelT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C238408C-6839-46EE-8131-EDA75C487F2E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87D77045-401A-4D5E-BFE3-54C21A8A66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Oscillation: movement of back and forth at a regular speed;</a:t>
            </a:r>
            <a:r>
              <a:rPr lang="en-US" baseline="0" dirty="0" smtClean="0"/>
              <a:t> regular variation in magnitude or position around a central point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GRAPH:</a:t>
            </a:r>
            <a:r>
              <a:rPr lang="en-US" baseline="0" dirty="0" smtClean="0"/>
              <a:t> inverse relationship between T and f</a:t>
            </a:r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Page 304 Table 9.1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>
              <a:defRPr sz="38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>
              <a:buNone/>
              <a:defRPr lang="en-US" sz="4000" b="1" cap="all" dirty="0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 lang="en-US" smtClean="0"/>
              <a:pPr/>
              <a:t>4/3/2013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lang="en-US" smtClean="0">
                <a:solidFill>
                  <a:schemeClr val="tx2"/>
                </a:solidFill>
              </a:rPr>
              <a:pPr/>
              <a:t>4/3/2013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l"/>
              <a:t>‹#›</a:t>
            </a:fld>
            <a:endParaRPr lang="en-U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a/imgres?imgurl=http://imechanica.org/files/images/GodfreyKneller-IsaacNewton-1689.jpg&amp;imgrefurl=http://imechanica.org/taxonomy/term/124&amp;usg=__5iGtWbwounaFS3hjhMZjw6FpZM8=&amp;h=559&amp;w=407&amp;sz=33&amp;hl=en&amp;start=2&amp;zoom=1&amp;itbs=1&amp;tbnid=m4eWVKmUKI-NyM:&amp;tbnh=133&amp;tbnw=97&amp;prev=/images?q=newton&amp;hl=en&amp;gbv=2&amp;tbs=isch: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4.xml"/><Relationship Id="rId7" Type="http://schemas.openxmlformats.org/officeDocument/2006/relationships/image" Target="../media/image4.png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diagramData" Target="../diagrams/data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611560" y="4149080"/>
            <a:ext cx="8215370" cy="928694"/>
          </a:xfrm>
          <a:solidFill>
            <a:schemeClr val="accent3">
              <a:lumMod val="50000"/>
            </a:schemeClr>
          </a:solidFill>
          <a:ln w="19050">
            <a:solidFill>
              <a:srgbClr val="FFFFFF"/>
            </a:solidFill>
            <a:prstDash val="solid"/>
          </a:ln>
        </p:spPr>
        <p:txBody>
          <a:bodyPr anchor="ctr"/>
          <a:lstStyle>
            <a:extLst/>
          </a:lstStyle>
          <a:p>
            <a:pPr algn="ctr"/>
            <a:r>
              <a:rPr sz="4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</a:rPr>
              <a:t>PROPERTIES OF WAVES</a:t>
            </a:r>
            <a:endParaRPr lang="en-US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>
          <a:xfrm>
            <a:off x="642910" y="5229200"/>
            <a:ext cx="8215370" cy="1343072"/>
          </a:xfrm>
          <a:solidFill>
            <a:schemeClr val="accent3">
              <a:lumMod val="50000"/>
            </a:schemeClr>
          </a:solidFill>
          <a:ln w="19050">
            <a:solidFill>
              <a:srgbClr val="FFFFFF"/>
            </a:solidFill>
            <a:prstDash val="solid"/>
          </a:ln>
        </p:spPr>
        <p:txBody>
          <a:bodyPr>
            <a:normAutofit/>
          </a:bodyPr>
          <a:lstStyle>
            <a:extLst/>
          </a:lstStyle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lesson will introduce you to varies properties of waves.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will also learn about the universal wave equation, this equation applies to all waves</a:t>
            </a:r>
          </a:p>
        </p:txBody>
      </p:sp>
      <p:sp>
        <p:nvSpPr>
          <p:cNvPr id="4098" name="AutoShape 2" descr="data:image/jpg;base64,/9j/4AAQSkZJRgABAQAAAQABAAD/2wCEAAkGBhQSEBQUExQWFRUUGRgUGBgYFRQXGBcUFBoXGBUYFBgYHCYeFxojGRQUHy8gIycpLCwsFR4xNTAqNSYrLCkBCQoKDgwOGQ8PGiwkHSQuLCwpLiwsKSwsLCwpLCksKSwsLiwpKSwsLCkpLCwpLCksKSksLCwpLCksLCwsKSksKf/AABEIAIUAYQMBIgACEQEDEQH/xAAbAAABBQEBAAAAAAAAAAAAAAACAAEDBAYFB//EADIQAAEDAgQDBwMEAwEAAAAAAAEAAhEDIQQFMUESUWEGcYGRobHwEzLBItHh8RUjQhT/xAAZAQADAQEBAAAAAAAAAAAAAAAAAQIDBAX/xAAgEQACAgIDAAMBAAAAAAAAAAAAAQIRAyEEEjEiQVIT/9oADAMBAAIRAxEAPwDy4FJAAiSAdEmDVey7K31nBrfM6AdUm0vSkm3optCvYLLOK5Dh3BeidnuzGHos/UW1Kh15A9Juq+f4EsaI38PJcr5FukdKxVtmHxOXtbpJHM29FQfTgrQYvDkixvFx16KvgsE2D9Sx5X18NLLWM9bIcdnF4EK6+MwIGmy5lRhWqlZLVAhOUwCJMmhoSRcKSAogaEfCo2lGHIMw4Wv7M1WU6JJjiMgfufBZLD0i4wFpcLk1RtEu17p0+T5LDLTVG+O7s6lTMw0gC5J9+vNdP/AVXkVHOd3G5/hZbJKIdiGAn/qV7Hl72homPT0XFmn/ADaSO3HHsm2YDO8sZ9ICBTe3kLOtaY0WUZ9SOJwkD2H9r2fM8HTqMIMCd4Wcx+T02UoGvhoox8ilTLeBS2ecsx7HSDb0Ko1aUyo88pmnVPIz5JZZVs6ToLdL3XopatHA3vqyvF05apKo3CENWtkA8KSLhSRYFMKVjVEp6YTZkjvdm8ofUBLRouzUoV6cgTGh5Hn7KlkebmmwBpjmuue0sAkAEm19hBXFNy7eHZCqKWTtccUwPDWmdo8J8V0+03Z+syXl8zJaZdrsOQWRo5s44trpvMr2HL8z+pTHF6/ysc7ljkpHVgSnFoxXY7Ia73Bz3ubT0dBP6jE2nrCz+b4/ENq1W8biKbi2BvBXr1HGNcQ0RAPQctByXl+YYYDF121Bq5zh3Tr5EKcWTtNuSNJ4/iooxuY4t9RwLySRa+qsYWlDTtKDN2N+rDBYbK1Ru0cwvR+lR5bXyZXchBRPFyhYbKhDpJeSdAFFpVzC4YvdwjdUmLQdm6R+p9s8j12RN0iIq2dvKsiZHAXEEkSY6FVc7whpvc1twCSO7ZaJ9IjhnfrtG64PaMEtEG+kbxzHqPBccZNyOukomVwFSMQ2dOJevYDENawOcJAEwN+Q8V45SoEvHf8ACtnl+fuoFtOtYt0OxCrk4+9UVxcnS7ND2jxzapDjSqUazQOGoGgEdLG4WENZzajnOcXEzczJ71vcTi8NVY01HcRPW0nosF2kdTp1HCmZ/fosuP8AmjoztJKSKGEAfiIcYBt+60GY4ZkjgsPtA7tSVlMG79QO67lNpJEgj58811zWzz4uypWpFrr76KAFdPFttp/a5ryqi7E0KEkMpKhWc5huu1lON4bfn3XFlS06pBkKpK0Zp0egNzmGQRJ+ea4WOxrnEzMnQd65jcy/TF/P5KAZkW7zO+651jrZt3snw3Cyuzjnh0fGsHXxWux+Cp4ii06kAQYMlux/HgVn+y2V/wDpqOc77R7/AMC67P1CyKbAf9YcHk6QTaZ009Vnk9Veo2xaTvxmPxHFTMS6NrrnVHkm66GdYsPeY0Bgdeq5q64+HLN7pFvL6oFRpOgInuWyfi2uDYa08iLW7tlh8ML812qGL4LidN9x3eazyRsvG6RZxte5GpXNeZRYivxERbmouJOKoGxJ0MfJTqhHNITtSJSa2VoYhyn4EAN1Mw6n50UsZrexWKDaNQbmfwPbiVLMs4dwOE3eS6BpJ1J/HKyWVPFHB1Kh+5/+sdw1j1C4OIqEmTqfQLCMbk2dDlUUiGJkphTnuRA6AKarTgDdbmJXa+DIT1a7nWKM0kH00CFSxJGtwrQqAiyrFmqiY+Cigui9KSh+uEkqKsh3UkWUQUoEqiERNUoOg8UD2p4iDshjRdr43iZTYPtYCe9ziST7BVX80LE5uQPnVSlQ/SWjTgt5xxeenp7onvnwsh45l3MwO4fAo3Gx70DJGDdMGgInuhoUVV9p5oQBipY8gqbgpT9oG5v+yGo2E0QwITJ5STEEpWu/CDZKbIAd7rqSi63PpzCgKlpPgoZSGHRM3mrDqc3G/uoi28KRtUHoAEGx70blHNj3oCwsU+YHKAoxcgJqjtFNh27p+IPWOynqSoKytvE7hVcQ1JCZCkn4kyokkOicaJJIAFOE6SBlii9KqLpJJFMfUKu82KSSEIBvsj4k6SYgziCBAAVd5SSSABJJJUI//9k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55575" y="-601663"/>
            <a:ext cx="923925" cy="12668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2" name="AutoShape 2" descr="data:image/jpeg;base64,/9j/4AAQSkZJRgABAQAAAQABAAD/2wCEAAkGBhISERQUExQWFRUVFRUXFBQUFxQUFBUVFhQYFRQWFBUXHCYeFxojGRUUHzAgIycpLCwtFh8xNTAqNSgrLCkBCQoKDgwOGg8PGiwdHCQsLCwsLCwsLCksLCksLCwsMiwsLCwsLCwsKSwsKSwpKSwsLCwpKSwsLCwsLCwpKSwsKf/AABEIAMIBBAMBIgACEQEDEQH/xAAcAAEAAgMBAQEAAAAAAAAAAAAABAYDBQcCAQj/xABJEAABAwIDAwcHCQYFAwUAAAABAAIDBBEFEiEGEzEiQVFhcYGRBxQjMlKhsUJTYnKCkqLB0RUkM4Oy8BZDk8LhY8PxRKOztMT/xAAZAQEAAwEBAAAAAAAAAAAAAAAAAQIDBAX/xAAmEQEAAwABBAEEAgMAAAAAAAAAAQIRIQMSMUFREyJh8NHxcZHB/9oADAMBAAIRAxEAPwDhqIiAiIgIiICIiAiIgIiICIiAiIgIiICIiAiIgIiICIiAiIgIiICIiAiIgIiICIiAiIgIiICIiAiIgIiICIs0USiZwYiF8WV4WJIBERSCIiAiIgIiICIiAiIgIiICIiAiIgIi+gIPiLJJHZeALoCzbmwuVMbg0jWskexwY8EscQQHBpyuynnsdO1Rqh6z7tnISioi+gLRD4izbiwuVhUROgiL3G3VSPrGqZEzVnWvFPFw+sPipkUNyzsd8Fjey0QhNjv4KKWqbB/x71HkHwHwCvE8oxgRey34rwroEREBERAREQEREBEXpgQeUXpzbLygIiIC+kL6Gr44IPilUkfFx5vjzLDDFmIAVkxrZeekihMrMu+jEzetrtBfoNrG30gs72zhKuzleqFl3hY5ls9nqPeSsb7b2s+84N/NLTlB1bb4QfsuCFn8Si3LJdBa9RAZHW+2yx61xiXnV+xDE98/EuiQOlb9irjc3wjc9UGYcVl0SWJouVeIfJ68YYK8nQzZMlvkWtvL/XBbayp9DDd4XYX46fNDh3yBhwkAsL+cBgryb8fUu23Up6tp8QmIchqn6nqUNSqkalYtyVrTiEPAas9PFcj++dfGN/vvUmnZpf8Av1glp4TEPdP6rT9L8ypw+T1MN+27R+agRj0YPQ/8ipxdoDbiXgDrBY79FhaOW1YRII+T1kt8CVFnj4f3zBT3Q2Y6/G7bX7R+hUZ8V7H6BPhp+SvWedRNOEd0XHtWAtU1zdT2/osMcVx/fStIlWac4jFfFnlpiObvWBXZzEx5fQF8XuNZJY9LhDGBEREPWVeVmjXmRlipxDGvbF8LUYgySDRYVLgiLtAL3B92v5KM5tla0e0Vn08oiKiyayFYJY1YYsKG6vnG8LS8R2Nywak5uAdYFwbzgXvqAdPKxc9b8pTNkcOM1VDH85JGz77w3811Xyn45FXUhdG23mtSYRbXNFIx2R/VcwHTsVF8njMlTvfmYp5h9aOF7mfjyKRhkuaCsj6YWPH1op49fuPkWPUtM2FHqBqrHsS394hPsyB57I/Sf7VoKlvKKtuymEyZHyhri1kUxc4A2aXQyMZc8BcnRa9W0RSCELDH3lc324Khvf5vIR+IBV6oGqsODN/e4QeeVrT2POQ+5yh4jhTA0ZH5nNsJRlsATzsdmOdt+Tew1toQQVHTmIwQMP4m3E8FdDWD9sBvyTUGD+Wf3X+gqrbO096mFp4OmiB7DI0FZYqwmq3vPvN535s/xU286mG6wTyfVFTBLOxt2w2zC/KcecNHOQNT1LSYrh26cBma8G/KYSRces3UA3GnVqCCQV2CXaMYfJFTXtFme+pb7bamUgB31YDGR1rluM0Zjmmhdxje4d7HGN3je/cFlW060zhoooiTprw95U0QBrW9bwPAlde8lGx9I6ie+pDM9U90UBfbMAwcYr/Kz34ewFzfEaIxTmJwGaKoc13Rdlwe7QrW0yvSsNGA4wt6N47Trs39QtpHQ8tnTmdcDh8gHh1/BPM+QB0TPb4Njbex6be5WuHB7Sx2bY5pNOxwI9yrafh19Ho75/Ct4rQgNHd080Yd+a0ksVgOtrviT+S6RVYMZJI4WC7icrR0uczIL9HFQtvPJ8+gey7g9kgcWuALQDwc3U8xI7iOxT09xr1+jHdkeZUaeLQnov7i0KPTD4fmpM7LCQdtvvD8lI2fw8zTRRfOviYPtyNafitvTkmPudS2jwml/YYpGkedUsUNXI23KG+IMtzbWzZRcdAZ1LiErLLo+HYx5xi05vyKx9TAPqTxvihHd6L7oVCq49e66tDPqU41EYur+SDYCnroql9SOTYQxa5bSvGYvbrq5oyWH0jouVRjVXWvxJ9PQ4fDG4tcd7WOIP8AmOlMUDu1rILj66tDGvhVcTw50Mr43izo3uY4dDmOLXe8FQ5GK4+UJgkrDO0WFVHDUgDpmia6Qd0m8HctXUbKVLIRM+JzY3C7XOGXM3S7mg6uaLjlAEC41V+3VbNLG263+NbFVVPTQVMseWOcXjN7mxGZuYfJJbyh0hYNk8H85rIIPnZWMPU0u5Z7m5j3LrW0G20OK09fRsja0QRmakcDq9tMeXpzEszEAcxPQtKxwxtLh1l4DdVMionvdlY0uJ4BoJJ7ANSsT4SDqk0lHdDp3kWNNTecVtUQ1kYjgYSM3LmJzWHUxmvU5yo+3eDClrqiFvqsldk+oeVH+BzVsq+fd4bSRD/NlqKhw6QC2mj8N1N95YdtH70Uk51MtJEHHpfAX0zj22hae9WtXhStuVTyovdl9WONtWFzZBaUNIbm5JscvJtlbfhoLadCg4jCA+w4aEfVOrfcQv05iOzVPJRuw5jSN3ECwlhDQ8ah2e1sxJ1+setcr2p8ks8DGyaPAFnFgzZdTbNe1tCBfhovKnqRSdnx8x6WV/Y+jcYastBJMLI2245paiPQfZY9To9lamlnMc0bmulgnAGhvmgky2y3vygNOkK3eT/DmUVJNVTcGSRlgItmkY14YBrrYy36svUp/wDifz6Jjy4CWKaIktblJp5pRE4aHhnyX6i3isZ6mzsT/X74/wAI1wh1PeW3Wu67JYhBT0UdLK0WqIs87jxaJ5Gww+DS1/eFyyWk3srTcmQuEbtNXPJsxx14u4HpLSedb3aCqaX1WV3Ja+GBmnyI7sZbX2YAtb33MR3NJLSmnrDmFnQS6/XZIG/1WPcoM1ERNIwDTM+P8RDfBwae5Wva6k3u6qGk/vUbHuIH+bG3dTc/PIC77QV8w2Shw5hNSwPkrHOe4WackD3HLe54G5Omp7glbxHGnc4ngDMtSx3sB8n+nG6T/ao+CUhfM1g4uLWj6ztB7yFb8fwNtNV1LQeS2KoLCACCySMiMg31u2VvitTsVCG1LZL/AMLPNw+ZjdKOfpY0d63i21WizYeUCYGrlyklr3MyE87BE3J+FzfBQsadnqWSH/PhiefrPgDZD/qiTwXjH3AimcT/AOnj5hqWukivx6Ih4KdFRb5lFlOpL4L21B3m8HP0VI8EiMheLJ+0eKGJ1LAwkebU8RFtMs0tqh56iDI0fZUrbei3lTFVN0FXG2UgcBK2MxSjuez3rVY/G2atqH5vWmlI0FsrXcm2unJDV0/DdgnVFDA2WTdua+SSPkZiI5gCWuGYWJIzcdL2V4r8Nq3iMmVL2O2WfVTZWnLkcXvkOojzBvKH0uSbddjzKz4zgfm0kMjZDNE4nJKSHH2XNc4aOsSCD0Fw+SvWLRRQRjD6VxcXkGqm0u7mEdxwHSBwGmt3L5hlCGCSjJ5MoL4b/JmY29hr8puYdwV4rHh1U6s73evj8fKRhMTYpZqstuII/Rj2pZBkYPC/3lrMYr5a2hlbUWdLTysla7KBeJ53bhYcwL291uhbeS0dPBC82c/08o6AeTGDr0A+Cg4eHSyS7uN7onxyxOeGHICYjlu7qe2NWxtFonbz68T+I/nlx2uw0tbIbH1rf33LcbFYW5k8coBIhjlmcbGwMUb3sv0Xe1oVhGzMlQ/dtbdznDMLsvHw1laHZox9YDo46K80u0tNhkclPBHvRA1pnkuG7yV0jWOaONyAX9Qy26SkKdSKxP2xsuFUT3QSRyDjFKx4+wc/+1bPaPDoI6maI5r55QJA4ZYxndk5NjnFrX1HGw4a3/H9hY6ktrKBu8hku4wtAzRyWILct/VzEXHNY81ltXbGYfCfOcUkGeZrLRFzhZ27aJS7dnM92fNqOSL891ZnM1z/AJ7cDfTljjcagm/dxW62w0qRH8zDTw9hjgja/wD9zP4q27ZbCRxVVPuHZ6eqdGInizgQXNYWlwOpALdee/TdU7H5BLVTSX/iTSv4czpC4c/QVeIc1q54XbZTBI6xtBJNpDTMqRUE8N3TyidrT2+ctbbout+3b5mL72jdEyNzgXURHESxtJZHJfTltzN0sLOIsbhaRsLqXAXNz2dUSslcy2ohcHRxnqDnxX67NXPMNrHRTNkY6z2Pa9htwc1wc08ekBbQwu3+y8e4lqqgXG4pJnxk8Q+YNp4e8Ge/2SoOwteIsQpy71DII39G7lvFJf7D3K27Zwxspp5Y9GVs1O+PQW3RjkqntGvyZZGt/lhc7pAA8Wd7v+VrFdlzWnh0jYqdmEsqKuVgfK2U0kDCcvLZrUPvYkANyC49q3OtL5SKOJ80dXA20NWzegexICWzs7Q8X+0pflKqRLPDHHcXYJ3Ai3pqw+cSuOugs6MX5gxSdmYo6uimpI2CaSA7+HPnvIHWjqBGGOaW6btwGp5JvqbDSI3mWEziobVPs6nj+apadvfJH5w/8U7krznw+nPzc1RH9lzYZW+8yq8jydftKrqHxvMUbZXMLnszNsw5GiJzSM/Ja3QgWFtStbj2wk1LTzwm0mWWGVhjs4uZlmjc4MzZwLuZfTmUdk+E/Ujy5oUWxjweR+rGvcL2u1hcL9Fx2hfFh2Wbd8O0Uvl0JjYHMu4WzvsOUBxs3NYEi/6LZ1XlHdSVk8UpdLGDmaCG/wANwD2ljr+w8HUcxXBoKggj9AuhY4Hy01BVtGa8W4lAHF8BLAHdb4i3wXidSsxzs8L2nFj2727EsdO2nzRMka54aWRnTeviDiCbD+G89i0GxO1bpKsRmQ5ZbxAGOIAZhaIkjoeIz3LX7fFtPJuWvDnRQQwZbasswOmLza2Yve8WaSLOdrwVTwTEXMmaQbEEEHTQg3BTs4m3tWZ9uk4dWStxCYOJLYXTyFu7iFjAXOYL9bw1n21XKraWQQOO8OszBfdQ/JjeT/W1XrbrEqWKkdNC4b+tEbntDmkxt5M0lhxbmfk48eZc4rnNNOyXM3KZZXmO4Di8MhAYG8S3MHHNwDTxvoVKc8/v7Cu8uh7Eba0hidDWvHo+WxzmNFzYbyMBl762057Kr7Y7bPkqnOa9zWuEbmt3cTsrXRtcG3PRdc/irnk+tqTr1qdj1Q70Lr+tCz8DnRf9tbfS5xOenSa7Fny4c2pDzdsT6d53cZOdksToyesxPtbhyCtHheMyNp6qUvOgjib6OIcuV2c2tx9HDKPtLYeTZnnlLU0hfZzzGYb8N81sjgCea7GPH/hR9tsONDDBSOI3jnPqJ7G4BcAyJl/osY89rylaq7KBiePO3dO4SH1XsPooTrHNc+6UKybI4m54BLydzJHMeREORuJHO4dcTNesKgS1DnUQdfVlS4H+bHG4e+FytXk2MkzqmNp1dRvaL87/AEYY0dZdp3rXF9bTZ2tM1S0Pecjc75Tu4rCOMF8lz1tYR3hWHANpXT1d5nnd1JfDlIbaO4zRhp14Gw7XXVSpg+moKiZ1wah+4ivcHIBvJyB2xsZ3uWr2exLOAS8333JANuDSSfgrRGLRd1AYRWwSZRG6Ro0a9jIsrhpY8RlOnAraUuCVMkrJJjuY4yHEejLnW14i+Uaam9/iNZhflT5AbJFne24ztcGh+U5SSLaHpt/wpE+1MtU7dZREw6OsS5zrWu0usLDXo1V4xtHUZJ8NbVO87bV5KYgbxpYwFuQWIzu9Thzg8TbiFAq9uHNy7iJrYQQGBzbFzL6vADhkB1sLX4k9C84jQMiN2EjhcX5J7WnQ96rOJ4iTmAJ9ZupOpu3S6s3pMT55WXaXboxGSKOPdyBxbvTleLA2zNbpxBHHhdVqLEHvpZZIy92eRrcrYmPcwtbIXAgDUXeyx7Oe6gbb1bs8b8xtNBC7j0Bsb/F8bvFaWtr3MpaUXILxUzHU6h0ohaOz93PipxtW1a5jbYbt/NSvcxkoJBOcOjjLM2VxA5Lhq3IBcHiSNQAoe1G100rKeZ0riZInXO7i9Zs0rSLc3JyaBUNlW4PdqfWHOfZd+q3FRKXUEJubx1EsZ1PCSKJ7feyVMU+pvOcujeTPaXzq9JK8ud/FpnOYwbuVgLiABfQ6nhzO6VhwvYaufU5Z88UTNZZXxwhmRurix/B1wOI4cTwVI2OrHR+czZnAR0+hBNwZZYobg8xDXvI7FudoPKxXVEHmry0fJe9gLXy24Bxvax09UC/Zorwztb4bHE9r/OX1gjcWsNO90DN3HyI6V8bmgA/9Nk5t9Iqhf4gkzfxHf6UKnbJVmbEYWOcckjjTuNzbLOx1O4+MhctDu3teWm+YEtIufWBsR46LSJ+HPaXVMUqJXYRTPEri5gc57d3GcrJpJNw63AXNPI3T5wKn7MVMtRVRQiQ+kka0ndQ2Db3e49QaHHuVspMSjZij6KV9oXQxULnX9SSKNgbIOsVDSb/SKmT7CuwuKqqJJG5nMdDTkOJDBMLSyG+oLYy9oGpJPSQtolzWaTbPacyNiqGPLRO2VgAjjOUR1Egtc/8ASdA3sv0qFsHtNK2thIkNsxL/AEcQBja0ukBI1tkDlrcQqd9h123Ap6vKBfUR1EPJv9qlcT1vKj7KOIFTJc+ipJzxPrSgUzffP7lbu5xTtW/a7yzPnDW04fTsA5QAY5zyeOY3Ay9Vus9Vg2C2pZicLqWolLZgM0U5bHmytIe5tzcXGUHs623XDZpiTxPiVvNjZS6pZHc+lEsPE8ZoXxN/E8KkX9Qmae3YMS8ptJQSGniaZ8n8SZpjGeQ+uSQAHO4Au6upFwd9S8858Sinup7hXtt8vLZF2HyP7W00cM0NU5gY0ioj3liM7BZ2W/y7BpAGpsbLim8Uimn0IXlWp7dNo9tvtNipnnllPGSR7z1ZnF1u69lp6WSzx2pK+4WCJ9nBTWn24iI4WvaF5Igd7dPF4szQ/wDaUHGHWgph0xyP+9PK34RhTsQGakpXdG/j+7IJf/0BQdp+S6Jns09P4viEx98pWdI5Z0aSJ9iFt8V5UFO76EjfCZ7vhIFpmcVvJWXo4z7M0zfvRwOHva5b28tLeU7Z/EXwQB0bi15nuwjQh0Medtuu8gHesGK41LUySTTPL3uGrjzkjKBpoBlDtB0KNUPLKamtoTJPID0axRg+MRUSuxJrgAxgYOJAJN3HiRfg0czdbXOpuq9vKvbs63WGMz0dW32XU8vc174T76hq2ezGIOpaaWobo7zimaw9cbZZ3912w+KjeTmHfzSUwteop5o23+cDRNF+OFim7aYa6jpKSne0tkdv6mVp0LTKWxRg9BDIfxFSrPnGx2y26OJv0bkDWOayO+blZS5xvYXLuA06FV8KmLGNFzrKdObk2JPiW+K0bKgtdoeca8CNFsP2m+Rwe83IvbQAAXvYBoAFySdOcknUqSYmG5jxI3BGjS51/wDUcb+9XnCMWLpA76culxa7Q0/8rmbJbxnm0ceGn8V4IvfrCseE1BG6N7Xc89xhv8XBTqs2xctosbzWtwMV+OvJD9fcqZV4hZ5uTfNH08C0691l7xbEHaA8dw8G9vZdb4quVUpc54Olsrr+NvipizWnU1e6yjfW0MUkbS99PLuXNaCXbuZkcsZsObeGQfaVd8oHoanzcEHzenigJHAubHnlt/Me/wAVufJz5QosPkmM2YskjZo0XOdjBksOu7x3joXP8axZ1RPJM71pHveegF5JPxVtbxdEf6zu1v8ASt9hTd5RVjOeM0047GvfTv8A/ss8FXXOHHrCt/kxDJK3cSGzKqKWncejeMuwjrEjWEddkNYKVm6wyZ54zVMUY+rDFJI/3yQrRHFWhvqXkAs2TNYAWsCWW1cBoDcWsNCRdXTyrYe2hZS0LXBxijfLK4C2aSd/RzWbEwDqsuaEqdJlMoKgteHN0LXBzeotN2+8Bdi/wIZMVbW5f3F4Fe6T5AaWid0Z695cW9k3XFoSukM8qrm4KaDKc5vGJbi24JzFtuObUs6Mp6VesqSpWJYm6SeSV3rSPe93a9xcfeSpWM7W1VU1gnlfIIxlZnN8o5+0mw1OpsNVpM99V5e5W75U7dXDYuEzxV1MNXSU29jHOZaaRsoA6zHvh3r3T0xhwmokOhqKiGBnWyJrp5SOrNuPBazYfH/M66Cc3tHIC+3EsdyZAOvI5ytvlq2lppZIIKQxmGFjnXisIzJMQ52XLpwDe8lXieFJjlzNztVsMErdzPFL83JHJ9x4d+S1WZSIHKlZ2V7RkNvtNhu4rKiIcI5pGt+qHnIe9tj3oupt8l5xaKnroqhsZlp4hK1zC+80TdzI4EEcd2O+6LTa+5Z5b4cLXuN9ivCLldKTIVHBXrPovCrEYrEYv2z2FPq8PcyNpc+KqjsBqctSwxX7M8MQ71pdunDz6oDfVZK6Nv1IvRM/CwLd+SnbpmHTSukBLXwvbYfONs+PuJBb9pVDEpi95cdS4kk9JOpPisojLMYjLIbDYqy0ceaim+hPTu7nMnY737tVdyvvkvw4Vb56TMGmeBwYTwEkUjJmE26o3DsJVr/K3UjjWj2kjyspWdFM1x/myyzD8MjFoCVa/KM1orpmM9SItgb9WCNsA/8Aj96qb1ai1OYbTZrHHUlTFO3UxPa8DmOU3IPURcd6323W1oxGqknALWkNbG0m5axosAbc5Nz3qlr0x9lM10tTUknlDtCkRyWFus/moOa/uWYSfEn3JiJhKqJCGgdTx+Ny21PXekaBpkc+/R6rWj4FaGV97dV/61PZLaTN0ucb8+pCpLK0cf7bjGKki3QYmlut+S8ub+S0vnNsx5yLHwsPfdZq+puGdUUI8GgrWjgSepK+Dpx9rLK/ib8cvuaAoxOh/vpWRz+T3fkFGLleG9X0uU2irnQuEjCWvaQ5hHEOabgjrBAWuJRzrqVsbDH8fmrJnzTuzSPILjYAaAAAAaAAAC3UtaiKUs0STyX7ljDl5RGPQcgOq8r61Es8Y1WOeS5XsusFgVpn0pWPYsrSsSyBRC0rbs75TcQoYdzTzBseYuyuYx9i617FwJA0vbpJ6V8VWXxX1njCiIs2oiIg+gqQHZh1hRl6Y+yiY1WY0fxWx2e2glo5454SA+N123FxwIII5wQSO9a55XlM1ObDYVNWZSXON3OJJJ4kk3JPeoTwvjX2X2R11ERisVx4REVl30Fe2vWNfQUQkF/5/FSHHUc2v6KDmUpkmo6nfoqTDO0Mk83JHY33NAWNztO5eZDoe5eJHKIgiHkv0WIlfcy8q7SIERFKRERAREQEREH0lfERAWVqxL2HoiYZLovGdFKmMaIihoIiICIiAiIgIiICIiAiIg+grJG9Yl9BQZXP07gsbivhK+KERAiIpSIiICIiAiIgIiICIiAiIgIiICIiAiIgIiICIiAiIgIiICIiAiIgIiICIiAiIgIiICIiAiIgIiICIiAiIgIiICIiAiIgIiICIiAiIgIiICIiAiIgIiICIiAiIgIiICIiAiIgIiICIi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0484" name="AutoShape 4" descr="data:image/jpeg;base64,/9j/4AAQSkZJRgABAQAAAQABAAD/2wCEAAkGBhISERQUExQWFRUVFRUXFBQUFxQUFBUVFhQYFRQWFBUXHCYeFxojGRUUHzAgIycpLCwtFh8xNTAqNSgrLCkBCQoKDgwOGg8PGiwdHCQsLCwsLCwsLCksLCksLCwsMiwsLCwsLCwsKSwsKSwpKSwsLCwpKSwsLCwsLCwpKSwsKf/AABEIAMIBBAMBIgACEQEDEQH/xAAcAAEAAgMBAQEAAAAAAAAAAAAABAYDBQcCAQj/xABJEAABAwIDAwcHCQYFAwUAAAABAAIDBBEFEiEGEzEiQVFhcYGRBxQjMlKhsUJTYnKCkqLB0RUkM4Oy8BZDk8LhY8PxRKOztMT/xAAZAQEAAwEBAAAAAAAAAAAAAAAAAQIDBAX/xAAmEQEAAwABBAEEAgMAAAAAAAAAAQIRIQMSMUFREyJh8NHxcZHB/9oADAMBAAIRAxEAPwDhqIiAiIgIiICIiAiIgIiICIiAiIgIiICIiAiIgIiICIiAiIgIiICIiAiIgIiICIiAiIgIiICIiAiIgIiICIs0USiZwYiF8WV4WJIBERSCIiAiIgIiICIiAiIgIiICIiAiIgIi+gIPiLJJHZeALoCzbmwuVMbg0jWskexwY8EscQQHBpyuynnsdO1Rqh6z7tnISioi+gLRD4izbiwuVhUROgiL3G3VSPrGqZEzVnWvFPFw+sPipkUNyzsd8Fjey0QhNjv4KKWqbB/x71HkHwHwCvE8oxgRey34rwroEREBERAREQEREBEXpgQeUXpzbLygIiIC+kL6Gr44IPilUkfFx5vjzLDDFmIAVkxrZeekihMrMu+jEzetrtBfoNrG30gs72zhKuzleqFl3hY5ls9nqPeSsb7b2s+84N/NLTlB1bb4QfsuCFn8Si3LJdBa9RAZHW+2yx61xiXnV+xDE98/EuiQOlb9irjc3wjc9UGYcVl0SWJouVeIfJ68YYK8nQzZMlvkWtvL/XBbayp9DDd4XYX46fNDh3yBhwkAsL+cBgryb8fUu23Up6tp8QmIchqn6nqUNSqkalYtyVrTiEPAas9PFcj++dfGN/vvUmnZpf8Av1glp4TEPdP6rT9L8ypw+T1MN+27R+agRj0YPQ/8ipxdoDbiXgDrBY79FhaOW1YRII+T1kt8CVFnj4f3zBT3Q2Y6/G7bX7R+hUZ8V7H6BPhp+SvWedRNOEd0XHtWAtU1zdT2/osMcVx/fStIlWac4jFfFnlpiObvWBXZzEx5fQF8XuNZJY9LhDGBEREPWVeVmjXmRlipxDGvbF8LUYgySDRYVLgiLtAL3B92v5KM5tla0e0Vn08oiKiyayFYJY1YYsKG6vnG8LS8R2Nywak5uAdYFwbzgXvqAdPKxc9b8pTNkcOM1VDH85JGz77w3811Xyn45FXUhdG23mtSYRbXNFIx2R/VcwHTsVF8njMlTvfmYp5h9aOF7mfjyKRhkuaCsj6YWPH1op49fuPkWPUtM2FHqBqrHsS394hPsyB57I/Sf7VoKlvKKtuymEyZHyhri1kUxc4A2aXQyMZc8BcnRa9W0RSCELDH3lc324Khvf5vIR+IBV6oGqsODN/e4QeeVrT2POQ+5yh4jhTA0ZH5nNsJRlsATzsdmOdt+Tew1toQQVHTmIwQMP4m3E8FdDWD9sBvyTUGD+Wf3X+gqrbO096mFp4OmiB7DI0FZYqwmq3vPvN535s/xU286mG6wTyfVFTBLOxt2w2zC/KcecNHOQNT1LSYrh26cBma8G/KYSRces3UA3GnVqCCQV2CXaMYfJFTXtFme+pb7bamUgB31YDGR1rluM0Zjmmhdxje4d7HGN3je/cFlW060zhoooiTprw95U0QBrW9bwPAlde8lGx9I6ie+pDM9U90UBfbMAwcYr/Kz34ewFzfEaIxTmJwGaKoc13Rdlwe7QrW0yvSsNGA4wt6N47Trs39QtpHQ8tnTmdcDh8gHh1/BPM+QB0TPb4Njbex6be5WuHB7Sx2bY5pNOxwI9yrafh19Ho75/Ct4rQgNHd080Yd+a0ksVgOtrviT+S6RVYMZJI4WC7icrR0uczIL9HFQtvPJ8+gey7g9kgcWuALQDwc3U8xI7iOxT09xr1+jHdkeZUaeLQnov7i0KPTD4fmpM7LCQdtvvD8lI2fw8zTRRfOviYPtyNafitvTkmPudS2jwml/YYpGkedUsUNXI23KG+IMtzbWzZRcdAZ1LiErLLo+HYx5xi05vyKx9TAPqTxvihHd6L7oVCq49e66tDPqU41EYur+SDYCnroql9SOTYQxa5bSvGYvbrq5oyWH0jouVRjVXWvxJ9PQ4fDG4tcd7WOIP8AmOlMUDu1rILj66tDGvhVcTw50Mr43izo3uY4dDmOLXe8FQ5GK4+UJgkrDO0WFVHDUgDpmia6Qd0m8HctXUbKVLIRM+JzY3C7XOGXM3S7mg6uaLjlAEC41V+3VbNLG263+NbFVVPTQVMseWOcXjN7mxGZuYfJJbyh0hYNk8H85rIIPnZWMPU0u5Z7m5j3LrW0G20OK09fRsja0QRmakcDq9tMeXpzEszEAcxPQtKxwxtLh1l4DdVMionvdlY0uJ4BoJJ7ANSsT4SDqk0lHdDp3kWNNTecVtUQ1kYjgYSM3LmJzWHUxmvU5yo+3eDClrqiFvqsldk+oeVH+BzVsq+fd4bSRD/NlqKhw6QC2mj8N1N95YdtH70Uk51MtJEHHpfAX0zj22hae9WtXhStuVTyovdl9WONtWFzZBaUNIbm5JscvJtlbfhoLadCg4jCA+w4aEfVOrfcQv05iOzVPJRuw5jSN3ECwlhDQ8ah2e1sxJ1+setcr2p8ks8DGyaPAFnFgzZdTbNe1tCBfhovKnqRSdnx8x6WV/Y+jcYastBJMLI2245paiPQfZY9To9lamlnMc0bmulgnAGhvmgky2y3vygNOkK3eT/DmUVJNVTcGSRlgItmkY14YBrrYy36svUp/wDifz6Jjy4CWKaIktblJp5pRE4aHhnyX6i3isZ6mzsT/X74/wAI1wh1PeW3Wu67JYhBT0UdLK0WqIs87jxaJ5Gww+DS1/eFyyWk3srTcmQuEbtNXPJsxx14u4HpLSedb3aCqaX1WV3Ja+GBmnyI7sZbX2YAtb33MR3NJLSmnrDmFnQS6/XZIG/1WPcoM1ERNIwDTM+P8RDfBwae5Wva6k3u6qGk/vUbHuIH+bG3dTc/PIC77QV8w2Shw5hNSwPkrHOe4WackD3HLe54G5Omp7glbxHGnc4ngDMtSx3sB8n+nG6T/ao+CUhfM1g4uLWj6ztB7yFb8fwNtNV1LQeS2KoLCACCySMiMg31u2VvitTsVCG1LZL/AMLPNw+ZjdKOfpY0d63i21WizYeUCYGrlyklr3MyE87BE3J+FzfBQsadnqWSH/PhiefrPgDZD/qiTwXjH3AimcT/AOnj5hqWukivx6Ih4KdFRb5lFlOpL4L21B3m8HP0VI8EiMheLJ+0eKGJ1LAwkebU8RFtMs0tqh56iDI0fZUrbei3lTFVN0FXG2UgcBK2MxSjuez3rVY/G2atqH5vWmlI0FsrXcm2unJDV0/DdgnVFDA2WTdua+SSPkZiI5gCWuGYWJIzcdL2V4r8Nq3iMmVL2O2WfVTZWnLkcXvkOojzBvKH0uSbddjzKz4zgfm0kMjZDNE4nJKSHH2XNc4aOsSCD0Fw+SvWLRRQRjD6VxcXkGqm0u7mEdxwHSBwGmt3L5hlCGCSjJ5MoL4b/JmY29hr8puYdwV4rHh1U6s73evj8fKRhMTYpZqstuII/Rj2pZBkYPC/3lrMYr5a2hlbUWdLTysla7KBeJ53bhYcwL291uhbeS0dPBC82c/08o6AeTGDr0A+Cg4eHSyS7uN7onxyxOeGHICYjlu7qe2NWxtFonbz68T+I/nlx2uw0tbIbH1rf33LcbFYW5k8coBIhjlmcbGwMUb3sv0Xe1oVhGzMlQ/dtbdznDMLsvHw1laHZox9YDo46K80u0tNhkclPBHvRA1pnkuG7yV0jWOaONyAX9Qy26SkKdSKxP2xsuFUT3QSRyDjFKx4+wc/+1bPaPDoI6maI5r55QJA4ZYxndk5NjnFrX1HGw4a3/H9hY6ktrKBu8hku4wtAzRyWILct/VzEXHNY81ltXbGYfCfOcUkGeZrLRFzhZ27aJS7dnM92fNqOSL891ZnM1z/AJ7cDfTljjcagm/dxW62w0qRH8zDTw9hjgja/wD9zP4q27ZbCRxVVPuHZ6eqdGInizgQXNYWlwOpALdee/TdU7H5BLVTSX/iTSv4czpC4c/QVeIc1q54XbZTBI6xtBJNpDTMqRUE8N3TyidrT2+ctbbout+3b5mL72jdEyNzgXURHESxtJZHJfTltzN0sLOIsbhaRsLqXAXNz2dUSslcy2ohcHRxnqDnxX67NXPMNrHRTNkY6z2Pa9htwc1wc08ekBbQwu3+y8e4lqqgXG4pJnxk8Q+YNp4e8Ge/2SoOwteIsQpy71DII39G7lvFJf7D3K27Zwxspp5Y9GVs1O+PQW3RjkqntGvyZZGt/lhc7pAA8Wd7v+VrFdlzWnh0jYqdmEsqKuVgfK2U0kDCcvLZrUPvYkANyC49q3OtL5SKOJ80dXA20NWzegexICWzs7Q8X+0pflKqRLPDHHcXYJ3Ai3pqw+cSuOugs6MX5gxSdmYo6uimpI2CaSA7+HPnvIHWjqBGGOaW6btwGp5JvqbDSI3mWEziobVPs6nj+apadvfJH5w/8U7krznw+nPzc1RH9lzYZW+8yq8jydftKrqHxvMUbZXMLnszNsw5GiJzSM/Ja3QgWFtStbj2wk1LTzwm0mWWGVhjs4uZlmjc4MzZwLuZfTmUdk+E/Ujy5oUWxjweR+rGvcL2u1hcL9Fx2hfFh2Wbd8O0Uvl0JjYHMu4WzvsOUBxs3NYEi/6LZ1XlHdSVk8UpdLGDmaCG/wANwD2ljr+w8HUcxXBoKggj9AuhY4Hy01BVtGa8W4lAHF8BLAHdb4i3wXidSsxzs8L2nFj2727EsdO2nzRMka54aWRnTeviDiCbD+G89i0GxO1bpKsRmQ5ZbxAGOIAZhaIkjoeIz3LX7fFtPJuWvDnRQQwZbasswOmLza2Yve8WaSLOdrwVTwTEXMmaQbEEEHTQg3BTs4m3tWZ9uk4dWStxCYOJLYXTyFu7iFjAXOYL9bw1n21XKraWQQOO8OszBfdQ/JjeT/W1XrbrEqWKkdNC4b+tEbntDmkxt5M0lhxbmfk48eZc4rnNNOyXM3KZZXmO4Di8MhAYG8S3MHHNwDTxvoVKc8/v7Cu8uh7Eba0hidDWvHo+WxzmNFzYbyMBl762057Kr7Y7bPkqnOa9zWuEbmt3cTsrXRtcG3PRdc/irnk+tqTr1qdj1Q70Lr+tCz8DnRf9tbfS5xOenSa7Fny4c2pDzdsT6d53cZOdksToyesxPtbhyCtHheMyNp6qUvOgjib6OIcuV2c2tx9HDKPtLYeTZnnlLU0hfZzzGYb8N81sjgCea7GPH/hR9tsONDDBSOI3jnPqJ7G4BcAyJl/osY89rylaq7KBiePO3dO4SH1XsPooTrHNc+6UKybI4m54BLydzJHMeREORuJHO4dcTNesKgS1DnUQdfVlS4H+bHG4e+FytXk2MkzqmNp1dRvaL87/AEYY0dZdp3rXF9bTZ2tM1S0Pecjc75Tu4rCOMF8lz1tYR3hWHANpXT1d5nnd1JfDlIbaO4zRhp14Gw7XXVSpg+moKiZ1wah+4ivcHIBvJyB2xsZ3uWr2exLOAS8333JANuDSSfgrRGLRd1AYRWwSZRG6Ro0a9jIsrhpY8RlOnAraUuCVMkrJJjuY4yHEejLnW14i+Uaam9/iNZhflT5AbJFne24ztcGh+U5SSLaHpt/wpE+1MtU7dZREw6OsS5zrWu0usLDXo1V4xtHUZJ8NbVO87bV5KYgbxpYwFuQWIzu9Thzg8TbiFAq9uHNy7iJrYQQGBzbFzL6vADhkB1sLX4k9C84jQMiN2EjhcX5J7WnQ96rOJ4iTmAJ9ZupOpu3S6s3pMT55WXaXboxGSKOPdyBxbvTleLA2zNbpxBHHhdVqLEHvpZZIy92eRrcrYmPcwtbIXAgDUXeyx7Oe6gbb1bs8b8xtNBC7j0Bsb/F8bvFaWtr3MpaUXILxUzHU6h0ohaOz93PipxtW1a5jbYbt/NSvcxkoJBOcOjjLM2VxA5Lhq3IBcHiSNQAoe1G100rKeZ0riZInXO7i9Zs0rSLc3JyaBUNlW4PdqfWHOfZd+q3FRKXUEJubx1EsZ1PCSKJ7feyVMU+pvOcujeTPaXzq9JK8ud/FpnOYwbuVgLiABfQ6nhzO6VhwvYaufU5Z88UTNZZXxwhmRurix/B1wOI4cTwVI2OrHR+czZnAR0+hBNwZZYobg8xDXvI7FudoPKxXVEHmry0fJe9gLXy24Bxvax09UC/Zorwztb4bHE9r/OX1gjcWsNO90DN3HyI6V8bmgA/9Nk5t9Iqhf4gkzfxHf6UKnbJVmbEYWOcckjjTuNzbLOx1O4+MhctDu3teWm+YEtIufWBsR46LSJ+HPaXVMUqJXYRTPEri5gc57d3GcrJpJNw63AXNPI3T5wKn7MVMtRVRQiQ+kka0ndQ2Db3e49QaHHuVspMSjZij6KV9oXQxULnX9SSKNgbIOsVDSb/SKmT7CuwuKqqJJG5nMdDTkOJDBMLSyG+oLYy9oGpJPSQtolzWaTbPacyNiqGPLRO2VgAjjOUR1Egtc/8ASdA3sv0qFsHtNK2thIkNsxL/AEcQBja0ukBI1tkDlrcQqd9h123Ap6vKBfUR1EPJv9qlcT1vKj7KOIFTJc+ipJzxPrSgUzffP7lbu5xTtW/a7yzPnDW04fTsA5QAY5zyeOY3Ay9Vus9Vg2C2pZicLqWolLZgM0U5bHmytIe5tzcXGUHs623XDZpiTxPiVvNjZS6pZHc+lEsPE8ZoXxN/E8KkX9Qmae3YMS8ptJQSGniaZ8n8SZpjGeQ+uSQAHO4Au6upFwd9S8858Sinup7hXtt8vLZF2HyP7W00cM0NU5gY0ioj3liM7BZ2W/y7BpAGpsbLim8Uimn0IXlWp7dNo9tvtNipnnllPGSR7z1ZnF1u69lp6WSzx2pK+4WCJ9nBTWn24iI4WvaF5Igd7dPF4szQ/wDaUHGHWgph0xyP+9PK34RhTsQGakpXdG/j+7IJf/0BQdp+S6Jns09P4viEx98pWdI5Z0aSJ9iFt8V5UFO76EjfCZ7vhIFpmcVvJWXo4z7M0zfvRwOHva5b28tLeU7Z/EXwQB0bi15nuwjQh0Medtuu8gHesGK41LUySTTPL3uGrjzkjKBpoBlDtB0KNUPLKamtoTJPID0axRg+MRUSuxJrgAxgYOJAJN3HiRfg0czdbXOpuq9vKvbs63WGMz0dW32XU8vc174T76hq2ezGIOpaaWobo7zimaw9cbZZ3912w+KjeTmHfzSUwteop5o23+cDRNF+OFim7aYa6jpKSne0tkdv6mVp0LTKWxRg9BDIfxFSrPnGx2y26OJv0bkDWOayO+blZS5xvYXLuA06FV8KmLGNFzrKdObk2JPiW+K0bKgtdoeca8CNFsP2m+Rwe83IvbQAAXvYBoAFySdOcknUqSYmG5jxI3BGjS51/wDUcb+9XnCMWLpA76culxa7Q0/8rmbJbxnm0ceGn8V4IvfrCseE1BG6N7Xc89xhv8XBTqs2xctosbzWtwMV+OvJD9fcqZV4hZ5uTfNH08C0691l7xbEHaA8dw8G9vZdb4quVUpc54Olsrr+NvipizWnU1e6yjfW0MUkbS99PLuXNaCXbuZkcsZsObeGQfaVd8oHoanzcEHzenigJHAubHnlt/Me/wAVufJz5QosPkmM2YskjZo0XOdjBksOu7x3joXP8axZ1RPJM71pHveegF5JPxVtbxdEf6zu1v8ASt9hTd5RVjOeM0047GvfTv8A/ss8FXXOHHrCt/kxDJK3cSGzKqKWncejeMuwjrEjWEddkNYKVm6wyZ54zVMUY+rDFJI/3yQrRHFWhvqXkAs2TNYAWsCWW1cBoDcWsNCRdXTyrYe2hZS0LXBxijfLK4C2aSd/RzWbEwDqsuaEqdJlMoKgteHN0LXBzeotN2+8Bdi/wIZMVbW5f3F4Fe6T5AaWid0Z695cW9k3XFoSukM8qrm4KaDKc5vGJbi24JzFtuObUs6Mp6VesqSpWJYm6SeSV3rSPe93a9xcfeSpWM7W1VU1gnlfIIxlZnN8o5+0mw1OpsNVpM99V5e5W75U7dXDYuEzxV1MNXSU29jHOZaaRsoA6zHvh3r3T0xhwmokOhqKiGBnWyJrp5SOrNuPBazYfH/M66Cc3tHIC+3EsdyZAOvI5ytvlq2lppZIIKQxmGFjnXisIzJMQ52XLpwDe8lXieFJjlzNztVsMErdzPFL83JHJ9x4d+S1WZSIHKlZ2V7RkNvtNhu4rKiIcI5pGt+qHnIe9tj3oupt8l5xaKnroqhsZlp4hK1zC+80TdzI4EEcd2O+6LTa+5Z5b4cLXuN9ivCLldKTIVHBXrPovCrEYrEYv2z2FPq8PcyNpc+KqjsBqctSwxX7M8MQ71pdunDz6oDfVZK6Nv1IvRM/CwLd+SnbpmHTSukBLXwvbYfONs+PuJBb9pVDEpi95cdS4kk9JOpPisojLMYjLIbDYqy0ceaim+hPTu7nMnY737tVdyvvkvw4Vb56TMGmeBwYTwEkUjJmE26o3DsJVr/K3UjjWj2kjyspWdFM1x/myyzD8MjFoCVa/KM1orpmM9SItgb9WCNsA/8Aj96qb1ai1OYbTZrHHUlTFO3UxPa8DmOU3IPURcd6323W1oxGqknALWkNbG0m5axosAbc5Nz3qlr0x9lM10tTUknlDtCkRyWFus/moOa/uWYSfEn3JiJhKqJCGgdTx+Ny21PXekaBpkc+/R6rWj4FaGV97dV/61PZLaTN0ucb8+pCpLK0cf7bjGKki3QYmlut+S8ub+S0vnNsx5yLHwsPfdZq+puGdUUI8GgrWjgSepK+Dpx9rLK/ib8cvuaAoxOh/vpWRz+T3fkFGLleG9X0uU2irnQuEjCWvaQ5hHEOabgjrBAWuJRzrqVsbDH8fmrJnzTuzSPILjYAaAAAAaAAAC3UtaiKUs0STyX7ljDl5RGPQcgOq8r61Es8Y1WOeS5XsusFgVpn0pWPYsrSsSyBRC0rbs75TcQoYdzTzBseYuyuYx9i617FwJA0vbpJ6V8VWXxX1njCiIs2oiIg+gqQHZh1hRl6Y+yiY1WY0fxWx2e2glo5454SA+N123FxwIII5wQSO9a55XlM1ObDYVNWZSXON3OJJJ4kk3JPeoTwvjX2X2R11ERisVx4REVl30Fe2vWNfQUQkF/5/FSHHUc2v6KDmUpkmo6nfoqTDO0Mk83JHY33NAWNztO5eZDoe5eJHKIgiHkv0WIlfcy8q7SIERFKRERAREQEREH0lfERAWVqxL2HoiYZLovGdFKmMaIihoIiICIiAiIgIiICIiAiIg+grJG9Yl9BQZXP07gsbivhK+KERAiIpSIiICIiAiIgIiICIiAiIgIiICIiAiIgIiICIiAiIgIiICIiAiIgIiICIiAiIgIiICIiAiIgIiICIiAiIgIiICIiAiIgIiICIiAiIgIiICIiAiIgIiICIiAiIgIiICIiAiIgIiICIi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20486" name="Picture 6" descr="http://2.bp.blogspot.com/-wyhYOzQsT-8/TaPyf_vxs7I/AAAAAAAAAEY/BdI5b6qdCuw/s1600/sound%2Bwaves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58" y="0"/>
            <a:ext cx="8786842" cy="41129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0810" y="2296244"/>
            <a:ext cx="5829542" cy="45171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4"/>
          <p:cNvSpPr/>
          <p:nvPr/>
        </p:nvSpPr>
        <p:spPr>
          <a:xfrm>
            <a:off x="2138510" y="4600500"/>
            <a:ext cx="5328592" cy="20162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552" y="189220"/>
            <a:ext cx="81369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/>
              <a:t>If a slinky is free to move at one end and a wave reflects off that free end, the reflected wave will not invert.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8184" y="2564904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free end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rot="16200000" flipH="1">
            <a:off x="6752275" y="3088995"/>
            <a:ext cx="68001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/>
          </p:cNvSpPr>
          <p:nvPr/>
        </p:nvSpPr>
        <p:spPr>
          <a:xfrm>
            <a:off x="642910" y="214290"/>
            <a:ext cx="8215370" cy="92869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9050">
            <a:solidFill>
              <a:srgbClr val="FFFFFF"/>
            </a:solidFill>
            <a:prstDash val="solid"/>
          </a:ln>
        </p:spPr>
        <p:txBody>
          <a:bodyPr vert="horz" anchor="ctr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-150" normalizeH="0" baseline="0" noProof="0" dirty="0" smtClean="0">
                <a:ln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  <a:uLnTx/>
                <a:uFillTx/>
                <a:latin typeface="+mj-lt"/>
                <a:ea typeface="+mj-ea"/>
                <a:cs typeface="+mj-cs"/>
              </a:rPr>
              <a:t>HOMEWORK</a:t>
            </a:r>
            <a:endParaRPr kumimoji="0" lang="en-US" sz="4000" b="1" i="0" u="none" strike="noStrike" kern="1200" cap="all" spc="-150" normalizeH="0" baseline="0" noProof="0" dirty="0">
              <a:ln/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r="5400000" sy="-100000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2926" y="2071678"/>
            <a:ext cx="73580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FFFFFF"/>
                </a:solidFill>
                <a:ea typeface="Times New Roman" pitchFamily="18" charset="0"/>
              </a:rPr>
              <a:t>Read pgs 	303 – 306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FFFFFF"/>
                </a:solidFill>
              </a:rPr>
              <a:t>Questions 	1 – 3 pg 304 both sets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FFFFFF"/>
                </a:solidFill>
              </a:rPr>
              <a:t>		1 – 3 pg 305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FFFFFF"/>
                </a:solidFill>
              </a:rPr>
              <a:t>		1 – 3 pg 306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FFFFFF"/>
                </a:solidFill>
              </a:rPr>
              <a:t>		1 – 15 pg 308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rot="5400000">
            <a:off x="1657686" y="3914422"/>
            <a:ext cx="5400000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0034" y="1214422"/>
            <a:ext cx="385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By the end of this lesson, you will be able to:  </a:t>
            </a:r>
            <a:endParaRPr lang="en-US" sz="28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8662" y="214290"/>
            <a:ext cx="8072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/>
                </a:solidFill>
              </a:rPr>
              <a:t>What are we going to cover today?</a:t>
            </a:r>
            <a:endParaRPr lang="en-US" sz="4000" b="1" dirty="0">
              <a:solidFill>
                <a:schemeClr val="tx2"/>
              </a:solidFill>
            </a:endParaRPr>
          </a:p>
        </p:txBody>
      </p:sp>
      <p:graphicFrame>
        <p:nvGraphicFramePr>
          <p:cNvPr id="16" name="Diagram 15"/>
          <p:cNvGraphicFramePr/>
          <p:nvPr/>
        </p:nvGraphicFramePr>
        <p:xfrm>
          <a:off x="4572000" y="1428736"/>
          <a:ext cx="4012413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C:\Documents and Settings\David\Local Settings\Temporary Internet Files\Content.IE5\PC1600PQ\j0432678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01210" y="1714488"/>
            <a:ext cx="642790" cy="642790"/>
          </a:xfrm>
          <a:prstGeom prst="rect">
            <a:avLst/>
          </a:prstGeom>
          <a:noFill/>
        </p:spPr>
      </p:pic>
      <p:graphicFrame>
        <p:nvGraphicFramePr>
          <p:cNvPr id="24" name="Diagram 23"/>
          <p:cNvGraphicFramePr/>
          <p:nvPr/>
        </p:nvGraphicFramePr>
        <p:xfrm>
          <a:off x="4572000" y="2428868"/>
          <a:ext cx="4012413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25" name="Picture 2" descr="C:\Documents and Settings\David\Local Settings\Temporary Internet Files\Content.IE5\PC1600PQ\j0432678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01210" y="2714620"/>
            <a:ext cx="642790" cy="642790"/>
          </a:xfrm>
          <a:prstGeom prst="rect">
            <a:avLst/>
          </a:prstGeom>
          <a:noFill/>
        </p:spPr>
      </p:pic>
      <p:graphicFrame>
        <p:nvGraphicFramePr>
          <p:cNvPr id="26" name="Diagram 25"/>
          <p:cNvGraphicFramePr/>
          <p:nvPr/>
        </p:nvGraphicFramePr>
        <p:xfrm>
          <a:off x="4572000" y="3429152"/>
          <a:ext cx="4012413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pic>
        <p:nvPicPr>
          <p:cNvPr id="27" name="Picture 2" descr="C:\Documents and Settings\David\Local Settings\Temporary Internet Files\Content.IE5\PC1600PQ\j0432678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01210" y="3714904"/>
            <a:ext cx="642790" cy="642790"/>
          </a:xfrm>
          <a:prstGeom prst="rect">
            <a:avLst/>
          </a:prstGeom>
          <a:noFill/>
        </p:spPr>
      </p:pic>
      <p:graphicFrame>
        <p:nvGraphicFramePr>
          <p:cNvPr id="18" name="Diagram 17"/>
          <p:cNvGraphicFramePr/>
          <p:nvPr/>
        </p:nvGraphicFramePr>
        <p:xfrm>
          <a:off x="4572000" y="4444674"/>
          <a:ext cx="4012413" cy="8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19" name="Picture 2" descr="C:\Documents and Settings\David\Local Settings\Temporary Internet Files\Content.IE5\PC1600PQ\j0432678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01210" y="4730426"/>
            <a:ext cx="642790" cy="6427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Graphic spid="24" grpId="0">
        <p:bldAsOne/>
      </p:bldGraphic>
      <p:bldGraphic spid="26" grpId="0">
        <p:bldAsOne/>
      </p:bldGraphic>
      <p:bldGraphic spid="1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15370" cy="928694"/>
          </a:xfrm>
          <a:solidFill>
            <a:schemeClr val="accent3">
              <a:lumMod val="50000"/>
            </a:schemeClr>
          </a:solidFill>
          <a:ln w="19050">
            <a:solidFill>
              <a:srgbClr val="FFFFFF"/>
            </a:solidFill>
            <a:prstDash val="solid"/>
          </a:ln>
        </p:spPr>
        <p:txBody>
          <a:bodyPr anchor="ctr"/>
          <a:lstStyle>
            <a:extLst/>
          </a:lstStyle>
          <a:p>
            <a:pPr algn="ctr"/>
            <a:r>
              <a:rPr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</a:rPr>
              <a:t>PERIOD AND FREQUENCY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74370" y="1268760"/>
            <a:ext cx="8218170" cy="99919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The time required for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one complete oscillation is called the period, T, of a wave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3568" y="2473709"/>
            <a:ext cx="79296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 is a time, so the SI units for period are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seconds (s)</a:t>
            </a:r>
            <a:endParaRPr lang="en-US" sz="28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period is the time for one cycle of the wave</a:t>
            </a:r>
            <a:endParaRPr lang="en-US" sz="2800" b="1" i="1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3568" y="260648"/>
            <a:ext cx="8218170" cy="999190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The number of oscillations that occur</a:t>
            </a:r>
            <a:r>
              <a:rPr kumimoji="0" lang="en-US" sz="2800" b="1" i="1" u="none" strike="noStrike" kern="1200" cap="none" spc="0" normalizeH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per second is called the frequency, f, of the wave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766" y="1465597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is measured in Hertz, Hz</a:t>
            </a:r>
          </a:p>
          <a:p>
            <a:endParaRPr lang="en-US" sz="28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frequency is related to period by the following </a:t>
            </a:r>
            <a:r>
              <a:rPr lang="en-US" sz="2800" dirty="0" err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eqn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b="1" i="1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91680" y="3356992"/>
          <a:ext cx="930275" cy="1030287"/>
        </p:xfrm>
        <a:graphic>
          <a:graphicData uri="http://schemas.openxmlformats.org/presentationml/2006/ole">
            <p:oleObj spid="_x0000_s1026" name="Equation" r:id="rId4" imgW="355320" imgH="393480" progId="Equation.DSMT4">
              <p:embed/>
            </p:oleObj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2906835"/>
            <a:ext cx="5112568" cy="39511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178" y="116632"/>
            <a:ext cx="8696326" cy="37255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683568" y="3987061"/>
            <a:ext cx="7929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  the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 of a wave will be exactly the same as the freq of the source creating the wave.</a:t>
            </a:r>
            <a:endParaRPr lang="en-US" sz="2800" b="1" i="1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5536" y="142852"/>
            <a:ext cx="865807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 1: 	You are at the beach and watching waves hit the </a:t>
            </a:r>
          </a:p>
          <a:p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shore.  Every 3.5 seconds a new wave arrives.  What</a:t>
            </a:r>
          </a:p>
          <a:p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are the period and freq of the waves?</a:t>
            </a:r>
            <a:endParaRPr lang="en-US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15370" cy="928694"/>
          </a:xfrm>
          <a:solidFill>
            <a:schemeClr val="accent3">
              <a:lumMod val="50000"/>
            </a:schemeClr>
          </a:solidFill>
          <a:ln w="19050">
            <a:solidFill>
              <a:srgbClr val="FFFFFF"/>
            </a:solidFill>
            <a:prstDash val="solid"/>
          </a:ln>
        </p:spPr>
        <p:txBody>
          <a:bodyPr anchor="ctr"/>
          <a:lstStyle>
            <a:extLst/>
          </a:lstStyle>
          <a:p>
            <a:pPr algn="ctr"/>
            <a:r>
              <a:rPr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</a:rPr>
              <a:t>THE UNIVERSAL WAVE EQUATION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1469102"/>
            <a:ext cx="79296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universal wave </a:t>
            </a:r>
            <a:r>
              <a:rPr lang="en-US" sz="2800" dirty="0" err="1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eqn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applies to </a:t>
            </a:r>
            <a:r>
              <a:rPr lang="en-US" sz="2800" b="1" i="1" u="sng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waves</a:t>
            </a:r>
          </a:p>
          <a:p>
            <a:endParaRPr lang="en-US" sz="2800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it tells us that the speed of a wave is proportional to both the frequency and wavelength</a:t>
            </a:r>
            <a:endParaRPr lang="en-US" sz="2800" b="1" i="1" dirty="0" smtClean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428992" y="3789040"/>
          <a:ext cx="2050763" cy="925844"/>
        </p:xfrm>
        <a:graphic>
          <a:graphicData uri="http://schemas.openxmlformats.org/presentationml/2006/ole">
            <p:oleObj spid="_x0000_s4098" name="Equation" r:id="rId3" imgW="39348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95536" y="188640"/>
            <a:ext cx="872565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 2: 	You generate a wave in a slinky with wavelength </a:t>
            </a:r>
          </a:p>
          <a:p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m.   Each wave takes .75 s to create.  What is the </a:t>
            </a:r>
          </a:p>
          <a:p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 of the waves in the slinky </a:t>
            </a:r>
            <a:r>
              <a:rPr 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8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15370" cy="928694"/>
          </a:xfrm>
          <a:solidFill>
            <a:schemeClr val="accent3">
              <a:lumMod val="50000"/>
            </a:schemeClr>
          </a:solidFill>
          <a:ln w="19050">
            <a:solidFill>
              <a:srgbClr val="FFFFFF"/>
            </a:solidFill>
            <a:prstDash val="solid"/>
          </a:ln>
        </p:spPr>
        <p:txBody>
          <a:bodyPr anchor="ctr"/>
          <a:lstStyle>
            <a:extLst/>
          </a:lstStyle>
          <a:p>
            <a:pPr algn="ctr"/>
            <a:r>
              <a:rPr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50000" endPos="50000" dir="5400000" sy="-100000" rotWithShape="0"/>
                </a:effectLst>
              </a:rPr>
              <a:t>Wave REFLECTION</a:t>
            </a:r>
            <a:endParaRPr lang="en-US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60" y="1412776"/>
            <a:ext cx="813690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CA" sz="2800" dirty="0" smtClean="0"/>
              <a:t>If a slinky is fixed at one end and a wave reflects off that fixed end, the reflected wave will invert.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476500"/>
            <a:ext cx="5705475" cy="4381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1907704" y="4653136"/>
            <a:ext cx="5328592" cy="20162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80112" y="270892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fixed end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rot="16200000" flipH="1">
            <a:off x="6212215" y="3124999"/>
            <a:ext cx="680010" cy="64807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273</Words>
  <Application>Microsoft Office PowerPoint</Application>
  <PresentationFormat>On-screen Show (4:3)</PresentationFormat>
  <Paragraphs>47</Paragraphs>
  <Slides>11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IntroducingPowerPoint2007</vt:lpstr>
      <vt:lpstr>Equation</vt:lpstr>
      <vt:lpstr>PROPERTIES OF WAVES</vt:lpstr>
      <vt:lpstr>Slide 2</vt:lpstr>
      <vt:lpstr>PERIOD AND FREQUENCY</vt:lpstr>
      <vt:lpstr>Slide 4</vt:lpstr>
      <vt:lpstr>Slide 5</vt:lpstr>
      <vt:lpstr>Slide 6</vt:lpstr>
      <vt:lpstr>THE UNIVERSAL WAVE EQUATION</vt:lpstr>
      <vt:lpstr>Slide 8</vt:lpstr>
      <vt:lpstr>Wave REFLECTION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2009-12-17T18:15:12Z</dcterms:created>
  <dcterms:modified xsi:type="dcterms:W3CDTF">2013-04-03T13:19:23Z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