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89" r:id="rId4"/>
    <p:sldId id="259" r:id="rId5"/>
    <p:sldId id="313" r:id="rId6"/>
    <p:sldId id="314" r:id="rId7"/>
    <p:sldId id="359" r:id="rId8"/>
    <p:sldId id="315" r:id="rId9"/>
    <p:sldId id="369" r:id="rId10"/>
    <p:sldId id="271" r:id="rId11"/>
    <p:sldId id="375" r:id="rId12"/>
    <p:sldId id="316" r:id="rId13"/>
    <p:sldId id="389" r:id="rId14"/>
    <p:sldId id="377" r:id="rId15"/>
    <p:sldId id="380" r:id="rId16"/>
    <p:sldId id="417" r:id="rId17"/>
    <p:sldId id="416" r:id="rId18"/>
    <p:sldId id="403" r:id="rId19"/>
    <p:sldId id="402" r:id="rId20"/>
    <p:sldId id="418" r:id="rId21"/>
    <p:sldId id="419" r:id="rId22"/>
    <p:sldId id="376" r:id="rId23"/>
    <p:sldId id="378" r:id="rId24"/>
    <p:sldId id="360" r:id="rId25"/>
    <p:sldId id="390" r:id="rId26"/>
    <p:sldId id="347" r:id="rId27"/>
    <p:sldId id="381" r:id="rId28"/>
    <p:sldId id="355" r:id="rId29"/>
    <p:sldId id="391" r:id="rId30"/>
    <p:sldId id="366" r:id="rId31"/>
    <p:sldId id="372" r:id="rId32"/>
    <p:sldId id="394" r:id="rId33"/>
    <p:sldId id="379" r:id="rId34"/>
    <p:sldId id="320" r:id="rId35"/>
    <p:sldId id="382" r:id="rId36"/>
    <p:sldId id="367" r:id="rId37"/>
    <p:sldId id="365" r:id="rId38"/>
    <p:sldId id="385" r:id="rId39"/>
    <p:sldId id="373" r:id="rId40"/>
    <p:sldId id="326" r:id="rId41"/>
    <p:sldId id="387" r:id="rId42"/>
    <p:sldId id="388" r:id="rId43"/>
    <p:sldId id="386" r:id="rId44"/>
    <p:sldId id="331" r:id="rId45"/>
    <p:sldId id="342" r:id="rId46"/>
    <p:sldId id="368" r:id="rId47"/>
    <p:sldId id="404" r:id="rId48"/>
    <p:sldId id="333" r:id="rId49"/>
    <p:sldId id="374" r:id="rId50"/>
    <p:sldId id="405" r:id="rId51"/>
    <p:sldId id="407" r:id="rId52"/>
    <p:sldId id="415" r:id="rId53"/>
    <p:sldId id="414" r:id="rId54"/>
    <p:sldId id="413" r:id="rId55"/>
    <p:sldId id="412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99f9f655182a67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EFF2"/>
    <a:srgbClr val="FFCCFF"/>
    <a:srgbClr val="0000FF"/>
    <a:srgbClr val="A1EAFF"/>
    <a:srgbClr val="FF99FF"/>
    <a:srgbClr val="00FA00"/>
    <a:srgbClr val="FFD966"/>
    <a:srgbClr val="00FD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56" autoAdjust="0"/>
  </p:normalViewPr>
  <p:slideViewPr>
    <p:cSldViewPr snapToGrid="0" snapToObjects="1">
      <p:cViewPr varScale="1">
        <p:scale>
          <a:sx n="127" d="100"/>
          <a:sy n="127" d="100"/>
        </p:scale>
        <p:origin x="576" y="184"/>
      </p:cViewPr>
      <p:guideLst>
        <p:guide orient="horz" pos="2160"/>
        <p:guide pos="3840"/>
      </p:guideLst>
    </p:cSldViewPr>
  </p:slideViewPr>
  <p:outlineViewPr>
    <p:cViewPr>
      <p:scale>
        <a:sx n="45" d="100"/>
        <a:sy n="4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resul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ropbox\&#40643;&#32854;&#31310;-&#38651;&#33126;&#21516;&#27493;\&#30889;&#35542;\performance\&#23526;&#39511;&#32080;&#26524;\0627\resul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  <a:endParaRPr lang="zh-TW"/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1873377966729254"/>
          <c:y val="0.14218947380634345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ratio)'!$A$54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ratio)'!$B$54:$E$54</c:f>
              <c:numCache>
                <c:formatCode>General</c:formatCode>
                <c:ptCount val="4"/>
                <c:pt idx="0">
                  <c:v>7.4939999999999998E-3</c:v>
                </c:pt>
                <c:pt idx="1">
                  <c:v>7.4970000000000002E-3</c:v>
                </c:pt>
                <c:pt idx="2">
                  <c:v>1.0827E-2</c:v>
                </c:pt>
                <c:pt idx="3">
                  <c:v>1.2175999999999999E-2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5-4CE9-84C1-FD4CEDBF083A}"/>
            </c:ext>
          </c:extLst>
        </c:ser>
        <c:ser>
          <c:idx val="1"/>
          <c:order val="1"/>
          <c:tx>
            <c:strRef>
              <c:f>'報告數據(hit ratio)'!$A$55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ratio)'!$B$55:$E$55</c:f>
              <c:numCache>
                <c:formatCode>General</c:formatCode>
                <c:ptCount val="4"/>
                <c:pt idx="0">
                  <c:v>4.7260000000000002E-3</c:v>
                </c:pt>
                <c:pt idx="1">
                  <c:v>6.5059999999999996E-3</c:v>
                </c:pt>
                <c:pt idx="2">
                  <c:v>9.9360000000000004E-3</c:v>
                </c:pt>
                <c:pt idx="3">
                  <c:v>1.4411E-2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25-4CE9-84C1-FD4CEDBF083A}"/>
            </c:ext>
          </c:extLst>
        </c:ser>
        <c:ser>
          <c:idx val="2"/>
          <c:order val="2"/>
          <c:tx>
            <c:strRef>
              <c:f>'報告數據(hit ratio)'!$A$56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ratio)'!$B$53:$E$53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ratio)'!$B$56:$E$56</c:f>
              <c:numCache>
                <c:formatCode>General</c:formatCode>
                <c:ptCount val="4"/>
                <c:pt idx="0">
                  <c:v>5.6950000000000004E-3</c:v>
                </c:pt>
                <c:pt idx="1">
                  <c:v>7.4489999999999999E-3</c:v>
                </c:pt>
                <c:pt idx="2">
                  <c:v>1.1526E-2</c:v>
                </c:pt>
                <c:pt idx="3">
                  <c:v>1.6664000000000002E-2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25-4CE9-84C1-FD4CEDBF0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layout>
            <c:manualLayout>
              <c:xMode val="edge"/>
              <c:yMode val="edge"/>
              <c:x val="5.9329383773232651E-3"/>
              <c:y val="0.291666346903212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AI improvement in Hit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improve!$B$39</c:f>
              <c:strCache>
                <c:ptCount val="1"/>
                <c:pt idx="0">
                  <c:v>UG-fileserver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improve!$B$40:$B$43</c:f>
              <c:numCache>
                <c:formatCode>0.00%</c:formatCode>
                <c:ptCount val="4"/>
                <c:pt idx="0">
                  <c:v>-0.36940000000000001</c:v>
                </c:pt>
                <c:pt idx="1">
                  <c:v>-0.13220000000000001</c:v>
                </c:pt>
                <c:pt idx="2">
                  <c:v>-8.2299999999999998E-2</c:v>
                </c:pt>
                <c:pt idx="3">
                  <c:v>0.18360000000000001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8EF-80CD-9482EE77F0F5}"/>
            </c:ext>
          </c:extLst>
        </c:ser>
        <c:ser>
          <c:idx val="1"/>
          <c:order val="1"/>
          <c:tx>
            <c:strRef>
              <c:f>improve!$C$39</c:f>
              <c:strCache>
                <c:ptCount val="1"/>
                <c:pt idx="0">
                  <c:v>iozone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improve!$C$40:$C$43</c:f>
              <c:numCache>
                <c:formatCode>0.00%</c:formatCode>
                <c:ptCount val="4"/>
                <c:pt idx="0">
                  <c:v>7.2099999999999997E-2</c:v>
                </c:pt>
                <c:pt idx="1">
                  <c:v>0.12939999999999999</c:v>
                </c:pt>
                <c:pt idx="2">
                  <c:v>0.1618</c:v>
                </c:pt>
                <c:pt idx="3">
                  <c:v>0.2223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3-48EF-80CD-9482EE77F0F5}"/>
            </c:ext>
          </c:extLst>
        </c:ser>
        <c:ser>
          <c:idx val="2"/>
          <c:order val="2"/>
          <c:tx>
            <c:strRef>
              <c:f>improve!$D$39</c:f>
              <c:strCache>
                <c:ptCount val="1"/>
                <c:pt idx="0">
                  <c:v>Postmark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improve!$A$40:$A$43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improve!$D$40:$D$43</c:f>
              <c:numCache>
                <c:formatCode>0.00%</c:formatCode>
                <c:ptCount val="4"/>
                <c:pt idx="0">
                  <c:v>0.11849999999999999</c:v>
                </c:pt>
                <c:pt idx="1">
                  <c:v>6.83E-2</c:v>
                </c:pt>
                <c:pt idx="2">
                  <c:v>2.9700000000000001E-2</c:v>
                </c:pt>
                <c:pt idx="3">
                  <c:v>2.4199999999999999E-2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63-48EF-80CD-9482EE77F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0490032"/>
        <c:axId val="1749966576"/>
      </c:barChart>
      <c:catAx>
        <c:axId val="18504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9966576"/>
        <c:crosses val="autoZero"/>
        <c:auto val="1"/>
        <c:lblAlgn val="r"/>
        <c:lblOffset val="100"/>
        <c:noMultiLvlLbl val="0"/>
      </c:catAx>
      <c:valAx>
        <c:axId val="1749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04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464164656593648E-2"/>
          <c:y val="0.87418172065484079"/>
          <c:w val="0.8790715128173433"/>
          <c:h val="0.10740676755949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600" dirty="0" err="1"/>
              <a:t>AI+Hint</a:t>
            </a:r>
            <a:r>
              <a:rPr lang="en-US" sz="2600" dirty="0"/>
              <a:t> improvement in Hit ratio</a:t>
            </a:r>
          </a:p>
        </c:rich>
      </c:tx>
      <c:layout>
        <c:manualLayout>
          <c:xMode val="edge"/>
          <c:yMode val="edge"/>
          <c:x val="0.17383120857590481"/>
          <c:y val="1.94844207481158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improve!$B$69</c:f>
              <c:strCache>
                <c:ptCount val="1"/>
                <c:pt idx="0">
                  <c:v>UG-fileserver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improve!$B$70:$B$73</c:f>
              <c:numCache>
                <c:formatCode>0.00%</c:formatCode>
                <c:ptCount val="4"/>
                <c:pt idx="0">
                  <c:v>-0.24010000000000001</c:v>
                </c:pt>
                <c:pt idx="1">
                  <c:v>-6.4000000000000003E-3</c:v>
                </c:pt>
                <c:pt idx="2">
                  <c:v>6.4600000000000005E-2</c:v>
                </c:pt>
                <c:pt idx="3">
                  <c:v>0.36859999999999998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9B-44FD-9E3F-617A4BD48EA5}"/>
            </c:ext>
          </c:extLst>
        </c:ser>
        <c:ser>
          <c:idx val="1"/>
          <c:order val="1"/>
          <c:tx>
            <c:strRef>
              <c:f>improve!$C$69</c:f>
              <c:strCache>
                <c:ptCount val="1"/>
                <c:pt idx="0">
                  <c:v>iozone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improve!$C$70:$C$73</c:f>
              <c:numCache>
                <c:formatCode>0.00%</c:formatCode>
                <c:ptCount val="4"/>
                <c:pt idx="0">
                  <c:v>-1.1299999999999999E-2</c:v>
                </c:pt>
                <c:pt idx="1">
                  <c:v>7.0199999999999999E-2</c:v>
                </c:pt>
                <c:pt idx="2">
                  <c:v>8.7400000000000005E-2</c:v>
                </c:pt>
                <c:pt idx="3">
                  <c:v>0.10009999999999999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9B-44FD-9E3F-617A4BD48EA5}"/>
            </c:ext>
          </c:extLst>
        </c:ser>
        <c:ser>
          <c:idx val="2"/>
          <c:order val="2"/>
          <c:tx>
            <c:strRef>
              <c:f>improve!$D$69</c:f>
              <c:strCache>
                <c:ptCount val="1"/>
                <c:pt idx="0">
                  <c:v>Postmark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improve!$A$70:$A$73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improve!$D$70:$D$73</c:f>
              <c:numCache>
                <c:formatCode>0.00%</c:formatCode>
                <c:ptCount val="4"/>
                <c:pt idx="0">
                  <c:v>0.36820000000000003</c:v>
                </c:pt>
                <c:pt idx="1">
                  <c:v>0.13739999999999999</c:v>
                </c:pt>
                <c:pt idx="2">
                  <c:v>8.6300000000000002E-2</c:v>
                </c:pt>
                <c:pt idx="3">
                  <c:v>5.2900000000000003E-2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9B-44FD-9E3F-617A4BD48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50490032"/>
        <c:axId val="1749966576"/>
      </c:barChart>
      <c:catAx>
        <c:axId val="185049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49966576"/>
        <c:crosses val="autoZero"/>
        <c:auto val="1"/>
        <c:lblAlgn val="r"/>
        <c:lblOffset val="100"/>
        <c:noMultiLvlLbl val="0"/>
      </c:catAx>
      <c:valAx>
        <c:axId val="1749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049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  <a:endParaRPr lang="zh-TW"/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3971049469984596"/>
          <c:y val="0.14722295686941736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'報告數據(hit ratio)'!$M$55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ratio)'!$N$55:$Q$55</c:f>
              <c:numCache>
                <c:formatCode>General</c:formatCode>
                <c:ptCount val="4"/>
                <c:pt idx="0">
                  <c:v>4.0099999999999997E-3</c:v>
                </c:pt>
                <c:pt idx="1">
                  <c:v>4.0130000000000001E-3</c:v>
                </c:pt>
                <c:pt idx="2">
                  <c:v>5.7920000000000003E-3</c:v>
                </c:pt>
                <c:pt idx="3">
                  <c:v>6.5120000000000004E-3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3D-477A-B405-8FBF3BDEEA67}"/>
            </c:ext>
          </c:extLst>
        </c:ser>
        <c:ser>
          <c:idx val="1"/>
          <c:order val="1"/>
          <c:tx>
            <c:strRef>
              <c:f>'報告數據(hit ratio)'!$M$56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ratio)'!$N$56:$Q$56</c:f>
              <c:numCache>
                <c:formatCode>General</c:formatCode>
                <c:ptCount val="4"/>
                <c:pt idx="0">
                  <c:v>2.532E-3</c:v>
                </c:pt>
                <c:pt idx="1">
                  <c:v>3.483E-3</c:v>
                </c:pt>
                <c:pt idx="2">
                  <c:v>5.3160000000000004E-3</c:v>
                </c:pt>
                <c:pt idx="3">
                  <c:v>7.7060000000000002E-3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3D-477A-B405-8FBF3BDEEA67}"/>
            </c:ext>
          </c:extLst>
        </c:ser>
        <c:ser>
          <c:idx val="2"/>
          <c:order val="2"/>
          <c:tx>
            <c:strRef>
              <c:f>'報告數據(hit ratio)'!$M$57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ratio)'!$N$54:$Q$54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ratio)'!$N$57:$Q$57</c:f>
              <c:numCache>
                <c:formatCode>General</c:formatCode>
                <c:ptCount val="4"/>
                <c:pt idx="0">
                  <c:v>3.0500000000000002E-3</c:v>
                </c:pt>
                <c:pt idx="1">
                  <c:v>3.9870000000000001E-3</c:v>
                </c:pt>
                <c:pt idx="2">
                  <c:v>6.1650000000000003E-3</c:v>
                </c:pt>
                <c:pt idx="3">
                  <c:v>8.9090000000000003E-3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3D-477A-B405-8FBF3BDEEA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layout>
            <c:manualLayout>
              <c:xMode val="edge"/>
              <c:yMode val="edge"/>
              <c:x val="3.018312398037272E-2"/>
              <c:y val="0.177438378576407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459185545704"/>
          <c:y val="0.18553496440357248"/>
          <c:w val="0.256434019129865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ratio)'!$A$30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ratio)'!$B$30:$E$30</c:f>
              <c:numCache>
                <c:formatCode>General</c:formatCode>
                <c:ptCount val="4"/>
                <c:pt idx="0">
                  <c:v>6.2784000000000006E-2</c:v>
                </c:pt>
                <c:pt idx="1">
                  <c:v>0.15245400000000001</c:v>
                </c:pt>
                <c:pt idx="2">
                  <c:v>0.24518899999999999</c:v>
                </c:pt>
                <c:pt idx="3">
                  <c:v>0.33524799999999999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3-4C39-A82F-200337A7CAD8}"/>
            </c:ext>
          </c:extLst>
        </c:ser>
        <c:ser>
          <c:idx val="1"/>
          <c:order val="1"/>
          <c:tx>
            <c:strRef>
              <c:f>'報告數據(hit ratio)'!$A$31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ratio)'!$B$31:$E$31</c:f>
              <c:numCache>
                <c:formatCode>General</c:formatCode>
                <c:ptCount val="4"/>
                <c:pt idx="0">
                  <c:v>7.0222000000000007E-2</c:v>
                </c:pt>
                <c:pt idx="1">
                  <c:v>0.16286400000000001</c:v>
                </c:pt>
                <c:pt idx="2">
                  <c:v>0.252473</c:v>
                </c:pt>
                <c:pt idx="3">
                  <c:v>0.34336699999999998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A3-4C39-A82F-200337A7CAD8}"/>
            </c:ext>
          </c:extLst>
        </c:ser>
        <c:ser>
          <c:idx val="2"/>
          <c:order val="2"/>
          <c:tx>
            <c:strRef>
              <c:f>'報告數據(hit ratio)'!$A$32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ratio)'!$B$29:$E$29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ratio)'!$B$32:$E$32</c:f>
              <c:numCache>
                <c:formatCode>General</c:formatCode>
                <c:ptCount val="4"/>
                <c:pt idx="0">
                  <c:v>8.5902000000000006E-2</c:v>
                </c:pt>
                <c:pt idx="1">
                  <c:v>0.173397</c:v>
                </c:pt>
                <c:pt idx="2">
                  <c:v>0.26634200000000002</c:v>
                </c:pt>
                <c:pt idx="3">
                  <c:v>0.352991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A3-4C39-A82F-200337A7CA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563664"/>
        <c:axId val="678477632"/>
      </c:barChart>
      <c:catAx>
        <c:axId val="67856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477632"/>
        <c:crosses val="autoZero"/>
        <c:auto val="1"/>
        <c:lblAlgn val="ctr"/>
        <c:lblOffset val="100"/>
        <c:noMultiLvlLbl val="0"/>
      </c:catAx>
      <c:valAx>
        <c:axId val="6784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5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ratio)'!$L$28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ratio)'!$M$28:$P$28</c:f>
              <c:numCache>
                <c:formatCode>General</c:formatCode>
                <c:ptCount val="4"/>
                <c:pt idx="0">
                  <c:v>6.3393000000000005E-2</c:v>
                </c:pt>
                <c:pt idx="1">
                  <c:v>0.15429899999999999</c:v>
                </c:pt>
                <c:pt idx="2">
                  <c:v>0.24846399999999999</c:v>
                </c:pt>
                <c:pt idx="3">
                  <c:v>0.33998099999999998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8-4BAD-B861-3774669D4E36}"/>
            </c:ext>
          </c:extLst>
        </c:ser>
        <c:ser>
          <c:idx val="1"/>
          <c:order val="1"/>
          <c:tx>
            <c:strRef>
              <c:f>'報告數據(hit ratio)'!$L$29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ratio)'!$M$29:$P$29</c:f>
              <c:numCache>
                <c:formatCode>General</c:formatCode>
                <c:ptCount val="4"/>
                <c:pt idx="0">
                  <c:v>7.0609000000000005E-2</c:v>
                </c:pt>
                <c:pt idx="1">
                  <c:v>0.16352900000000001</c:v>
                </c:pt>
                <c:pt idx="2">
                  <c:v>0.25895099999999999</c:v>
                </c:pt>
                <c:pt idx="3">
                  <c:v>0.34925800000000001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8-4BAD-B861-3774669D4E36}"/>
            </c:ext>
          </c:extLst>
        </c:ser>
        <c:ser>
          <c:idx val="2"/>
          <c:order val="2"/>
          <c:tx>
            <c:strRef>
              <c:f>'報告數據(hit ratio)'!$L$30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ratio)'!$M$27:$P$27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ratio)'!$M$30:$P$30</c:f>
              <c:numCache>
                <c:formatCode>General</c:formatCode>
                <c:ptCount val="4"/>
                <c:pt idx="0">
                  <c:v>8.6606000000000002E-2</c:v>
                </c:pt>
                <c:pt idx="1">
                  <c:v>0.174847</c:v>
                </c:pt>
                <c:pt idx="2">
                  <c:v>0.26918599999999998</c:v>
                </c:pt>
                <c:pt idx="3">
                  <c:v>0.35749300000000001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8-4BAD-B861-3774669D4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45283552"/>
        <c:axId val="1671519152"/>
      </c:barChart>
      <c:catAx>
        <c:axId val="194528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1519152"/>
        <c:crosses val="autoZero"/>
        <c:auto val="1"/>
        <c:lblAlgn val="ctr"/>
        <c:lblOffset val="100"/>
        <c:noMultiLvlLbl val="0"/>
      </c:catAx>
      <c:valAx>
        <c:axId val="16715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4528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ratio)'!$A$17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ratio)'!$B$17:$E$17</c:f>
              <c:numCache>
                <c:formatCode>General</c:formatCode>
                <c:ptCount val="4"/>
                <c:pt idx="0">
                  <c:v>7.5134999999999993E-2</c:v>
                </c:pt>
                <c:pt idx="1">
                  <c:v>0.106789</c:v>
                </c:pt>
                <c:pt idx="2">
                  <c:v>0.118788</c:v>
                </c:pt>
                <c:pt idx="3">
                  <c:v>0.125308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E-484B-B1E7-0789C519F758}"/>
            </c:ext>
          </c:extLst>
        </c:ser>
        <c:ser>
          <c:idx val="1"/>
          <c:order val="1"/>
          <c:tx>
            <c:strRef>
              <c:f>'報告數據(hit ratio)'!$A$18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ratio)'!$B$18:$E$18</c:f>
              <c:numCache>
                <c:formatCode>General</c:formatCode>
                <c:ptCount val="4"/>
                <c:pt idx="0">
                  <c:v>8.0553E-2</c:v>
                </c:pt>
                <c:pt idx="1">
                  <c:v>0.120604</c:v>
                </c:pt>
                <c:pt idx="2">
                  <c:v>0.13800999999999999</c:v>
                </c:pt>
                <c:pt idx="3">
                  <c:v>0.153168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5E-484B-B1E7-0789C519F758}"/>
            </c:ext>
          </c:extLst>
        </c:ser>
        <c:ser>
          <c:idx val="2"/>
          <c:order val="2"/>
          <c:tx>
            <c:strRef>
              <c:f>'報告數據(hit ratio)'!$A$19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ratio)'!$B$16:$E$16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ratio)'!$B$19:$E$19</c:f>
              <c:numCache>
                <c:formatCode>General</c:formatCode>
                <c:ptCount val="4"/>
                <c:pt idx="0">
                  <c:v>7.4286000000000005E-2</c:v>
                </c:pt>
                <c:pt idx="1">
                  <c:v>0.11428199999999999</c:v>
                </c:pt>
                <c:pt idx="2">
                  <c:v>0.12917000000000001</c:v>
                </c:pt>
                <c:pt idx="3">
                  <c:v>0.137854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5E-484B-B1E7-0789C519F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410767"/>
        <c:axId val="232693951"/>
      </c:barChart>
      <c:catAx>
        <c:axId val="232410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6988245647960413"/>
              <c:y val="0.871217355896230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693951"/>
        <c:crosses val="autoZero"/>
        <c:auto val="1"/>
        <c:lblAlgn val="ctr"/>
        <c:lblOffset val="100"/>
        <c:noMultiLvlLbl val="0"/>
      </c:catAx>
      <c:valAx>
        <c:axId val="232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 ratio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41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077974534577313"/>
          <c:y val="0.41159754477708604"/>
          <c:w val="0.27072089061968502"/>
          <c:h val="0.30573169356304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'報告數據(hit ratio)'!$L$16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ratio)'!$M$16:$P$16</c:f>
              <c:numCache>
                <c:formatCode>General</c:formatCode>
                <c:ptCount val="4"/>
                <c:pt idx="0">
                  <c:v>8.4656999999999996E-2</c:v>
                </c:pt>
                <c:pt idx="1">
                  <c:v>0.11879000000000001</c:v>
                </c:pt>
                <c:pt idx="2">
                  <c:v>0.130853</c:v>
                </c:pt>
                <c:pt idx="3">
                  <c:v>0.13674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7-4BA5-A8A0-38AEC6DD1C1E}"/>
            </c:ext>
          </c:extLst>
        </c:ser>
        <c:ser>
          <c:idx val="1"/>
          <c:order val="1"/>
          <c:tx>
            <c:strRef>
              <c:f>'報告數據(hit ratio)'!$L$17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ratio)'!$M$17:$P$17</c:f>
              <c:numCache>
                <c:formatCode>General</c:formatCode>
                <c:ptCount val="4"/>
                <c:pt idx="0">
                  <c:v>8.6792999999999995E-2</c:v>
                </c:pt>
                <c:pt idx="1">
                  <c:v>0.127021</c:v>
                </c:pt>
                <c:pt idx="2">
                  <c:v>0.14624200000000001</c:v>
                </c:pt>
                <c:pt idx="3">
                  <c:v>0.15956999999999999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7-4BA5-A8A0-38AEC6DD1C1E}"/>
            </c:ext>
          </c:extLst>
        </c:ser>
        <c:ser>
          <c:idx val="2"/>
          <c:order val="2"/>
          <c:tx>
            <c:strRef>
              <c:f>'報告數據(hit ratio)'!$L$18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'報告數據(hit ratio)'!$M$15:$P$15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'報告數據(hit ratio)'!$M$18:$P$18</c:f>
              <c:numCache>
                <c:formatCode>General</c:formatCode>
                <c:ptCount val="4"/>
                <c:pt idx="0">
                  <c:v>8.2376000000000005E-2</c:v>
                </c:pt>
                <c:pt idx="1">
                  <c:v>0.12557399999999999</c:v>
                </c:pt>
                <c:pt idx="2">
                  <c:v>0.13839099999999999</c:v>
                </c:pt>
                <c:pt idx="3">
                  <c:v>0.14394100000000001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7-4BA5-A8A0-38AEC6DD1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39470224"/>
        <c:axId val="2031137424"/>
      </c:barChart>
      <c:catAx>
        <c:axId val="20394702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1137424"/>
        <c:crosses val="autoZero"/>
        <c:auto val="1"/>
        <c:lblAlgn val="ctr"/>
        <c:lblOffset val="100"/>
        <c:noMultiLvlLbl val="0"/>
      </c:catAx>
      <c:valAx>
        <c:axId val="203113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hit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3947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866718289826247"/>
          <c:y val="0.33966757073688703"/>
          <c:w val="0.27487388505315136"/>
          <c:h val="0.305731693563043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UG-fileserver</a:t>
            </a:r>
          </a:p>
        </c:rich>
      </c:tx>
      <c:layout>
        <c:manualLayout>
          <c:xMode val="edge"/>
          <c:yMode val="edge"/>
          <c:x val="0.38585263047889434"/>
          <c:y val="9.19533572025906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2374178119433621"/>
          <c:y val="0.17580971796060207"/>
          <c:w val="0.51733668737284588"/>
          <c:h val="0.530577735855901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)'!$A$55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)'!$B$55:$E$55</c:f>
              <c:numCache>
                <c:formatCode>General</c:formatCode>
                <c:ptCount val="4"/>
                <c:pt idx="0">
                  <c:v>8.6660000000000001E-3</c:v>
                </c:pt>
                <c:pt idx="1">
                  <c:v>8.7209999999999996E-3</c:v>
                </c:pt>
                <c:pt idx="2">
                  <c:v>8.7899999999999992E-3</c:v>
                </c:pt>
                <c:pt idx="3">
                  <c:v>8.8640000000000004E-3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56-4013-86B2-3DF7032D4D6A}"/>
            </c:ext>
          </c:extLst>
        </c:ser>
        <c:ser>
          <c:idx val="1"/>
          <c:order val="1"/>
          <c:tx>
            <c:strRef>
              <c:f>'報告數據 (response time+kick page )'!$A$56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)'!$B$56:$E$56</c:f>
              <c:numCache>
                <c:formatCode>General</c:formatCode>
                <c:ptCount val="4"/>
                <c:pt idx="0">
                  <c:v>7.5510000000000004E-3</c:v>
                </c:pt>
                <c:pt idx="1">
                  <c:v>7.5729999999999999E-3</c:v>
                </c:pt>
                <c:pt idx="2">
                  <c:v>7.5519999999999997E-3</c:v>
                </c:pt>
                <c:pt idx="3">
                  <c:v>7.5449999999999996E-3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56-4013-86B2-3DF7032D4D6A}"/>
            </c:ext>
          </c:extLst>
        </c:ser>
        <c:ser>
          <c:idx val="2"/>
          <c:order val="2"/>
          <c:tx>
            <c:strRef>
              <c:f>'報告數據 (response time+kick page )'!$A$57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)'!$B$54:$E$54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)'!$B$57:$E$57</c:f>
              <c:numCache>
                <c:formatCode>General</c:formatCode>
                <c:ptCount val="4"/>
                <c:pt idx="0">
                  <c:v>7.8410000000000007E-3</c:v>
                </c:pt>
                <c:pt idx="1">
                  <c:v>7.8659999999999997E-3</c:v>
                </c:pt>
                <c:pt idx="2">
                  <c:v>7.8180000000000003E-3</c:v>
                </c:pt>
                <c:pt idx="3">
                  <c:v>7.8980000000000005E-3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56-4013-86B2-3DF7032D4D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3367600"/>
        <c:axId val="703304384"/>
      </c:barChart>
      <c:catAx>
        <c:axId val="703367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9642692233620205"/>
              <c:y val="0.83639103297811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04384"/>
        <c:crosses val="autoZero"/>
        <c:auto val="1"/>
        <c:lblAlgn val="ctr"/>
        <c:lblOffset val="100"/>
        <c:noMultiLvlLbl val="0"/>
      </c:catAx>
      <c:valAx>
        <c:axId val="70330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2.8509133209427608E-4"/>
              <c:y val="0.244221136688557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0336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88970116928097"/>
          <c:y val="0.30704896982473651"/>
          <c:w val="0.27711029883071903"/>
          <c:h val="0.491613536294599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6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iozone</a:t>
            </a:r>
            <a:endParaRPr lang="zh-TW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)'!$A$18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)'!$B$18:$E$18</c:f>
              <c:numCache>
                <c:formatCode>General</c:formatCode>
                <c:ptCount val="4"/>
                <c:pt idx="0">
                  <c:v>2.3688000000000001E-2</c:v>
                </c:pt>
                <c:pt idx="1">
                  <c:v>2.9002E-2</c:v>
                </c:pt>
                <c:pt idx="2">
                  <c:v>3.3279000000000003E-2</c:v>
                </c:pt>
                <c:pt idx="3">
                  <c:v>3.6062999999999998E-2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8-4BCF-9F28-071C980F6621}"/>
            </c:ext>
          </c:extLst>
        </c:ser>
        <c:ser>
          <c:idx val="1"/>
          <c:order val="1"/>
          <c:tx>
            <c:strRef>
              <c:f>'報告數據 (response time+kick page )'!$A$19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)'!$B$19:$E$19</c:f>
              <c:numCache>
                <c:formatCode>General</c:formatCode>
                <c:ptCount val="4"/>
                <c:pt idx="0">
                  <c:v>2.0667000000000001E-2</c:v>
                </c:pt>
                <c:pt idx="1">
                  <c:v>2.0858000000000002E-2</c:v>
                </c:pt>
                <c:pt idx="2">
                  <c:v>2.1165E-2</c:v>
                </c:pt>
                <c:pt idx="3">
                  <c:v>2.1274999999999999E-2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8-4BCF-9F28-071C980F6621}"/>
            </c:ext>
          </c:extLst>
        </c:ser>
        <c:ser>
          <c:idx val="2"/>
          <c:order val="2"/>
          <c:tx>
            <c:strRef>
              <c:f>'報告數據 (response time+kick page )'!$A$20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)'!$B$17:$E$17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)'!$B$20:$E$20</c:f>
              <c:numCache>
                <c:formatCode>General</c:formatCode>
                <c:ptCount val="4"/>
                <c:pt idx="0">
                  <c:v>2.0971E-2</c:v>
                </c:pt>
                <c:pt idx="1">
                  <c:v>2.1099E-2</c:v>
                </c:pt>
                <c:pt idx="2">
                  <c:v>2.1232999999999998E-2</c:v>
                </c:pt>
                <c:pt idx="3">
                  <c:v>2.1221E-2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8-4BCF-9F28-071C980F66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2410767"/>
        <c:axId val="232693951"/>
      </c:barChart>
      <c:catAx>
        <c:axId val="232410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layout>
            <c:manualLayout>
              <c:xMode val="edge"/>
              <c:yMode val="edge"/>
              <c:x val="0.22458242919080204"/>
              <c:y val="0.901601775686303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693951"/>
        <c:crosses val="autoZero"/>
        <c:auto val="1"/>
        <c:lblAlgn val="ctr"/>
        <c:lblOffset val="100"/>
        <c:noMultiLvlLbl val="0"/>
      </c:catAx>
      <c:valAx>
        <c:axId val="23269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0"/>
              <c:y val="0.209456422378908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3241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Postmark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'報告數據 (response time+kick page )'!$A$31</c:f>
              <c:strCache>
                <c:ptCount val="1"/>
                <c:pt idx="0">
                  <c:v>Host-aware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)'!$B$31:$E$31</c:f>
              <c:numCache>
                <c:formatCode>General</c:formatCode>
                <c:ptCount val="4"/>
                <c:pt idx="0">
                  <c:v>6.0930000000000003E-3</c:v>
                </c:pt>
                <c:pt idx="1">
                  <c:v>5.8869999999999999E-3</c:v>
                </c:pt>
                <c:pt idx="2">
                  <c:v>5.7149999999999996E-3</c:v>
                </c:pt>
                <c:pt idx="3">
                  <c:v>5.5230000000000001E-3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9-452C-A8CF-6FD51BDBC27F}"/>
            </c:ext>
          </c:extLst>
        </c:ser>
        <c:ser>
          <c:idx val="1"/>
          <c:order val="1"/>
          <c:tx>
            <c:strRef>
              <c:f>'報告數據 (response time+kick page )'!$A$32</c:f>
              <c:strCache>
                <c:ptCount val="1"/>
                <c:pt idx="0">
                  <c:v>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)'!$B$32:$E$32</c:f>
              <c:numCache>
                <c:formatCode>General</c:formatCode>
                <c:ptCount val="4"/>
                <c:pt idx="0">
                  <c:v>9.5729999999999999E-3</c:v>
                </c:pt>
                <c:pt idx="1">
                  <c:v>9.5840000000000005E-3</c:v>
                </c:pt>
                <c:pt idx="2">
                  <c:v>9.5479999999999992E-3</c:v>
                </c:pt>
                <c:pt idx="3">
                  <c:v>9.5200000000000007E-3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E9-452C-A8CF-6FD51BDBC27F}"/>
            </c:ext>
          </c:extLst>
        </c:ser>
        <c:ser>
          <c:idx val="2"/>
          <c:order val="2"/>
          <c:tx>
            <c:strRef>
              <c:f>'報告數據 (response time+kick page )'!$A$33</c:f>
              <c:strCache>
                <c:ptCount val="1"/>
                <c:pt idx="0">
                  <c:v>AI+hint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'報告數據 (response time+kick page )'!$B$30:$E$30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48MB</c:v>
                </c:pt>
                <c:pt idx="3">
                  <c:v>64MB</c:v>
                </c:pt>
              </c:strCache>
            </c:strRef>
          </c:cat>
          <c:val>
            <c:numRef>
              <c:f>'報告數據 (response time+kick page )'!$B$33:$E$33</c:f>
              <c:numCache>
                <c:formatCode>General</c:formatCode>
                <c:ptCount val="4"/>
                <c:pt idx="0">
                  <c:v>9.1079999999999998E-3</c:v>
                </c:pt>
                <c:pt idx="1">
                  <c:v>9.1280000000000007E-3</c:v>
                </c:pt>
                <c:pt idx="2">
                  <c:v>9.1400000000000006E-3</c:v>
                </c:pt>
                <c:pt idx="3">
                  <c:v>9.0550000000000005E-3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E9-452C-A8CF-6FD51BDBC2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8563664"/>
        <c:axId val="678477632"/>
      </c:barChart>
      <c:catAx>
        <c:axId val="67856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Write buffer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477632"/>
        <c:crosses val="autoZero"/>
        <c:auto val="1"/>
        <c:lblAlgn val="ctr"/>
        <c:lblOffset val="100"/>
        <c:noMultiLvlLbl val="0"/>
      </c:catAx>
      <c:valAx>
        <c:axId val="67847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Response time</a:t>
                </a:r>
              </a:p>
            </c:rich>
          </c:tx>
          <c:layout>
            <c:manualLayout>
              <c:xMode val="edge"/>
              <c:yMode val="edge"/>
              <c:x val="9.3950671606745865E-3"/>
              <c:y val="0.232102216182846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7856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452775362020794"/>
          <c:y val="0.40920868243732822"/>
          <c:w val="0.25104507176203816"/>
          <c:h val="0.313992915114144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E70AD-280F-4A4A-B135-DB602393A219}" type="datetimeFigureOut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B5D-7BB8-9A41-A4DB-A9126D370AD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236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used in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portable storage devices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handheld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devices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Recently, flash memory has been adopted by</a:t>
            </a:r>
            <a:r>
              <a:rPr lang="zh-TW" altLang="en-US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personal computers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servers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in the form of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onboard</a:t>
            </a:r>
            <a:r>
              <a:rPr lang="zh-TW" alt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cache </a:t>
            </a:r>
            <a:r>
              <a:rPr lang="en" altLang="zh-TW" sz="1200" b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" altLang="zh-TW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solid-state disk (SSD).</a:t>
            </a:r>
          </a:p>
          <a:p>
            <a:endParaRPr kumimoji="1"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666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Classic version of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667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16MB, seems like AI&gt;</a:t>
            </a:r>
            <a:r>
              <a:rPr lang="en-US" altLang="zh-TW" dirty="0" err="1"/>
              <a:t>AI+Hint</a:t>
            </a:r>
            <a:r>
              <a:rPr lang="en-US" altLang="zh-TW" dirty="0"/>
              <a:t>, that is because AI </a:t>
            </a:r>
            <a:r>
              <a:rPr lang="en-US" altLang="zh-TW" dirty="0" err="1"/>
              <a:t>p_weight</a:t>
            </a:r>
            <a:r>
              <a:rPr lang="en-US" altLang="zh-TW" dirty="0"/>
              <a:t>=1 is the best.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4725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整體而言，這兩個</a:t>
            </a:r>
            <a:r>
              <a:rPr lang="en-US" altLang="zh-TW" dirty="0"/>
              <a:t>workload</a:t>
            </a:r>
            <a:r>
              <a:rPr lang="zh-TW" altLang="en-US" dirty="0"/>
              <a:t>表現都比</a:t>
            </a:r>
            <a:r>
              <a:rPr lang="en-US" altLang="zh-TW" dirty="0"/>
              <a:t>Host-aware</a:t>
            </a:r>
            <a:r>
              <a:rPr lang="zh-TW" altLang="en-US" dirty="0"/>
              <a:t>好，其中</a:t>
            </a:r>
            <a:r>
              <a:rPr lang="en-US" altLang="zh-TW" dirty="0"/>
              <a:t>UG-fileserver</a:t>
            </a:r>
            <a:r>
              <a:rPr lang="zh-TW" altLang="en-US" dirty="0"/>
              <a:t>中，</a:t>
            </a:r>
            <a:r>
              <a:rPr lang="en-US" altLang="zh-TW" dirty="0"/>
              <a:t>AI</a:t>
            </a:r>
            <a:r>
              <a:rPr lang="zh-TW" altLang="en-US" dirty="0"/>
              <a:t>比</a:t>
            </a:r>
            <a:r>
              <a:rPr lang="en-US" altLang="zh-TW" dirty="0" err="1"/>
              <a:t>AI+Hint</a:t>
            </a:r>
            <a:r>
              <a:rPr lang="zh-TW" altLang="en-US" dirty="0"/>
              <a:t>好，那是因為</a:t>
            </a:r>
            <a:r>
              <a:rPr lang="en-US" altLang="zh-TW" dirty="0" err="1"/>
              <a:t>AI+Hint</a:t>
            </a:r>
            <a:r>
              <a:rPr lang="zh-TW" altLang="en-US" dirty="0"/>
              <a:t>中，考量</a:t>
            </a:r>
            <a:r>
              <a:rPr lang="en-US" altLang="zh-TW" dirty="0"/>
              <a:t>Write count</a:t>
            </a:r>
            <a:r>
              <a:rPr lang="zh-TW" altLang="en-US" dirty="0"/>
              <a:t>所佔的比重會比</a:t>
            </a:r>
            <a:r>
              <a:rPr lang="en-US" altLang="zh-TW" dirty="0"/>
              <a:t>GC cost</a:t>
            </a:r>
            <a:r>
              <a:rPr lang="zh-TW" altLang="en-US" dirty="0"/>
              <a:t>更高，因為在</a:t>
            </a:r>
            <a:r>
              <a:rPr lang="en-US" altLang="zh-TW" dirty="0"/>
              <a:t>AI</a:t>
            </a:r>
            <a:r>
              <a:rPr lang="zh-TW" altLang="en-US" dirty="0"/>
              <a:t>，考量</a:t>
            </a:r>
            <a:r>
              <a:rPr lang="en-US" altLang="zh-TW" dirty="0"/>
              <a:t>Write count &amp; GC cost</a:t>
            </a:r>
            <a:r>
              <a:rPr lang="zh-TW" altLang="en-US" dirty="0"/>
              <a:t>會是一半一半，但一旦與</a:t>
            </a:r>
            <a:r>
              <a:rPr lang="en-US" altLang="zh-TW" dirty="0"/>
              <a:t>Hint</a:t>
            </a:r>
            <a:r>
              <a:rPr lang="zh-TW" altLang="en-US" dirty="0"/>
              <a:t>結合，</a:t>
            </a:r>
            <a:r>
              <a:rPr lang="en-US" altLang="zh-TW" dirty="0"/>
              <a:t>Write count</a:t>
            </a:r>
            <a:r>
              <a:rPr lang="zh-TW" altLang="en-US" dirty="0"/>
              <a:t>比重會增加，因為</a:t>
            </a:r>
            <a:r>
              <a:rPr lang="en-US" altLang="zh-TW" dirty="0"/>
              <a:t>Hint queue</a:t>
            </a:r>
            <a:r>
              <a:rPr lang="zh-TW" altLang="en-US" dirty="0"/>
              <a:t>本身只考慮</a:t>
            </a:r>
            <a:r>
              <a:rPr lang="en-US" altLang="zh-TW" dirty="0"/>
              <a:t>write count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5629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在這個</a:t>
            </a:r>
            <a:r>
              <a:rPr lang="en-US" altLang="zh-TW" dirty="0"/>
              <a:t>workload</a:t>
            </a:r>
            <a:r>
              <a:rPr lang="zh-TW" altLang="en-US" dirty="0"/>
              <a:t>，由於</a:t>
            </a:r>
            <a:r>
              <a:rPr lang="en-US" altLang="zh-TW" dirty="0"/>
              <a:t>hit ratio</a:t>
            </a:r>
            <a:r>
              <a:rPr lang="zh-TW" altLang="en-US" dirty="0"/>
              <a:t>成長幅度有限，而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 err="1"/>
              <a:t>AI+Hint</a:t>
            </a:r>
            <a:r>
              <a:rPr lang="zh-TW" altLang="en-US" dirty="0"/>
              <a:t>又容易挑選出</a:t>
            </a:r>
            <a:r>
              <a:rPr lang="en-US" altLang="zh-TW" dirty="0"/>
              <a:t>GC cost</a:t>
            </a:r>
            <a:r>
              <a:rPr lang="zh-TW" altLang="en-US" dirty="0"/>
              <a:t>比較高的</a:t>
            </a:r>
            <a:r>
              <a:rPr lang="en-US" altLang="zh-TW" dirty="0"/>
              <a:t>block</a:t>
            </a:r>
            <a:r>
              <a:rPr lang="zh-TW" altLang="en-US" dirty="0"/>
              <a:t>為</a:t>
            </a:r>
            <a:r>
              <a:rPr lang="en-US" altLang="zh-TW" dirty="0"/>
              <a:t>victim block</a:t>
            </a:r>
            <a:r>
              <a:rPr lang="zh-TW" altLang="en-US" dirty="0"/>
              <a:t>，這種情況下</a:t>
            </a:r>
            <a:r>
              <a:rPr lang="en-US" altLang="zh-TW" dirty="0"/>
              <a:t>Response time</a:t>
            </a:r>
            <a:r>
              <a:rPr lang="zh-TW" altLang="en-US" dirty="0"/>
              <a:t>就容易飆高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3718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Postmark</a:t>
            </a:r>
            <a:r>
              <a:rPr lang="zh-TW" altLang="en-US" dirty="0"/>
              <a:t>主要是</a:t>
            </a:r>
            <a:r>
              <a:rPr lang="en-US" altLang="zh-TW" dirty="0"/>
              <a:t>GC</a:t>
            </a:r>
            <a:r>
              <a:rPr lang="zh-TW" altLang="en-US" dirty="0"/>
              <a:t>在拖延時間</a:t>
            </a:r>
            <a:endParaRPr lang="en-US" altLang="zh-TW" dirty="0"/>
          </a:p>
          <a:p>
            <a:r>
              <a:rPr lang="en-US" altLang="zh-TW" dirty="0"/>
              <a:t>UG-fileserver</a:t>
            </a:r>
            <a:r>
              <a:rPr lang="zh-TW" altLang="en-US" dirty="0"/>
              <a:t>部分，顯然踢下去的</a:t>
            </a:r>
            <a:r>
              <a:rPr lang="en-US" altLang="zh-TW" dirty="0"/>
              <a:t>block</a:t>
            </a:r>
            <a:r>
              <a:rPr lang="zh-TW" altLang="en-US" dirty="0"/>
              <a:t>相對來說為</a:t>
            </a:r>
            <a:r>
              <a:rPr lang="en-US" altLang="zh-TW" dirty="0"/>
              <a:t>large block</a:t>
            </a:r>
            <a:r>
              <a:rPr lang="zh-TW" altLang="en-US" dirty="0"/>
              <a:t>，因此</a:t>
            </a:r>
            <a:r>
              <a:rPr lang="en-US" altLang="zh-TW" dirty="0"/>
              <a:t>response time</a:t>
            </a:r>
            <a:r>
              <a:rPr lang="zh-TW" altLang="en-US" dirty="0"/>
              <a:t>不會像</a:t>
            </a:r>
            <a:r>
              <a:rPr lang="en-US" altLang="zh-TW" dirty="0"/>
              <a:t>Postmark</a:t>
            </a:r>
            <a:r>
              <a:rPr lang="zh-TW" altLang="en-US" dirty="0"/>
              <a:t>差距那樣多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037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1126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這裡要提，因為</a:t>
            </a:r>
            <a:r>
              <a:rPr kumimoji="1" lang="en-US" altLang="zh-TW" dirty="0"/>
              <a:t>SSD</a:t>
            </a:r>
            <a:r>
              <a:rPr kumimoji="1" lang="zh-TW" altLang="en-US" dirty="0"/>
              <a:t>是由</a:t>
            </a:r>
            <a:r>
              <a:rPr kumimoji="1" lang="en-US" altLang="zh-TW" dirty="0"/>
              <a:t>NAND</a:t>
            </a:r>
            <a:r>
              <a:rPr kumimoji="1" lang="zh-TW" altLang="en-US" dirty="0"/>
              <a:t> 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 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所組成的，而</a:t>
            </a:r>
            <a:r>
              <a:rPr kumimoji="1" lang="en-US" altLang="zh-TW" dirty="0"/>
              <a:t>flash</a:t>
            </a:r>
            <a:r>
              <a:rPr kumimoji="1" lang="zh-TW" altLang="en-US" dirty="0"/>
              <a:t> </a:t>
            </a:r>
            <a:r>
              <a:rPr kumimoji="1" lang="en-US" altLang="zh-TW" dirty="0"/>
              <a:t>memory</a:t>
            </a:r>
            <a:r>
              <a:rPr kumimoji="1" lang="zh-TW" altLang="en-US" dirty="0"/>
              <a:t>有幾項缺點，首先是：</a:t>
            </a:r>
            <a:r>
              <a:rPr kumimoji="1" lang="en-US" altLang="zh-TW" dirty="0"/>
              <a:t>……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24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Reduce erase count-&gt;reduce waiting time-&gt;good performance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6067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Write buffer</a:t>
            </a:r>
            <a:r>
              <a:rPr lang="zh-TW" altLang="en-US" dirty="0"/>
              <a:t>管理分成以</a:t>
            </a:r>
            <a:r>
              <a:rPr lang="en-US" altLang="zh-TW" dirty="0"/>
              <a:t>physical block</a:t>
            </a:r>
            <a:r>
              <a:rPr lang="zh-TW" altLang="en-US" dirty="0"/>
              <a:t>管理或是</a:t>
            </a:r>
            <a:r>
              <a:rPr lang="en-US" altLang="zh-TW" dirty="0"/>
              <a:t>logical block</a:t>
            </a:r>
            <a:r>
              <a:rPr lang="zh-TW" altLang="en-US" dirty="0"/>
              <a:t>管理，如果是以</a:t>
            </a:r>
            <a:r>
              <a:rPr lang="en-US" altLang="zh-TW" dirty="0"/>
              <a:t>physical block</a:t>
            </a:r>
            <a:r>
              <a:rPr lang="zh-TW" altLang="en-US" dirty="0"/>
              <a:t>管理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439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Goal: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function</a:t>
            </a:r>
          </a:p>
          <a:p>
            <a:r>
              <a:rPr kumimoji="1" lang="zh-TW" altLang="en-US" dirty="0"/>
              <a:t>給這個函式一個</a:t>
            </a:r>
            <a:r>
              <a:rPr kumimoji="1" lang="en-US" altLang="zh-TW" dirty="0"/>
              <a:t>input</a:t>
            </a:r>
            <a:r>
              <a:rPr kumimoji="1" lang="zh-TW" altLang="en-US" dirty="0"/>
              <a:t>，他能夠回傳這個任務（預測圖片＆天氣＆股票價位）的結果</a:t>
            </a:r>
            <a:endParaRPr kumimoji="1" lang="en-US" altLang="zh-TW" dirty="0"/>
          </a:p>
          <a:p>
            <a:r>
              <a:rPr kumimoji="1" lang="zh-TW" altLang="en-US" dirty="0"/>
              <a:t>而這樣的函式，是沒辦法靠人所找出來的，因此需要機器去逼近！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77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這裡講完，然後簡單舉例，預測我們的</a:t>
            </a:r>
            <a:r>
              <a:rPr lang="en-US" altLang="zh-TW" dirty="0" err="1"/>
              <a:t>reqeuest</a:t>
            </a:r>
            <a:r>
              <a:rPr lang="zh-TW" altLang="en-US" dirty="0"/>
              <a:t>需要用</a:t>
            </a:r>
            <a:r>
              <a:rPr lang="en-US" altLang="zh-TW" dirty="0"/>
              <a:t>LSTM</a:t>
            </a:r>
            <a:r>
              <a:rPr lang="zh-TW" altLang="en-US" dirty="0"/>
              <a:t>，因為若使用</a:t>
            </a:r>
            <a:r>
              <a:rPr lang="en-US" altLang="zh-TW" dirty="0"/>
              <a:t>simple RNN</a:t>
            </a:r>
            <a:r>
              <a:rPr lang="zh-TW" altLang="en-US" dirty="0"/>
              <a:t>會有梯度消失</a:t>
            </a:r>
            <a:r>
              <a:rPr lang="en-US" altLang="zh-TW" dirty="0"/>
              <a:t>&amp;</a:t>
            </a:r>
            <a:r>
              <a:rPr lang="zh-TW" altLang="en-US" dirty="0"/>
              <a:t>爆炸問題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750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Read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count-&gt;read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</a:p>
          <a:p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count-&gt;write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</a:p>
          <a:p>
            <a:r>
              <a:rPr kumimoji="1" lang="en-US" altLang="zh-TW" dirty="0"/>
              <a:t>Block</a:t>
            </a:r>
            <a:r>
              <a:rPr kumimoji="1" lang="zh-TW" altLang="en-US" dirty="0"/>
              <a:t> 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count==block</a:t>
            </a:r>
            <a:r>
              <a:rPr kumimoji="1" lang="zh-TW" altLang="en-US" dirty="0"/>
              <a:t> </a:t>
            </a:r>
            <a:r>
              <a:rPr kumimoji="1" lang="en-US" altLang="zh-TW" dirty="0"/>
              <a:t>total</a:t>
            </a:r>
            <a:r>
              <a:rPr kumimoji="1" lang="zh-TW" altLang="en-US" dirty="0"/>
              <a:t> </a:t>
            </a:r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page</a:t>
            </a:r>
            <a:r>
              <a:rPr kumimoji="1" lang="zh-TW" altLang="en-US" dirty="0"/>
              <a:t> </a:t>
            </a:r>
            <a:r>
              <a:rPr kumimoji="1" lang="en-US" altLang="zh-TW" dirty="0"/>
              <a:t>count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35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659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C62EE508-59D4-44FF-943E-43837C53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r>
              <a:rPr lang="en-US" altLang="zh-TW" dirty="0"/>
              <a:t> is an API written in Python.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為什麼隨著</a:t>
            </a:r>
            <a:r>
              <a:rPr lang="en-US" altLang="zh-TW" dirty="0"/>
              <a:t>cache size</a:t>
            </a:r>
            <a:r>
              <a:rPr lang="zh-TW" altLang="en-US" dirty="0"/>
              <a:t>變大，</a:t>
            </a:r>
            <a:r>
              <a:rPr lang="en-US" altLang="zh-TW" dirty="0"/>
              <a:t>our method</a:t>
            </a:r>
            <a:r>
              <a:rPr lang="zh-TW" altLang="en-US" dirty="0"/>
              <a:t>越來越好，甚至超越學長論文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A:</a:t>
            </a:r>
            <a:r>
              <a:rPr lang="zh-TW" altLang="en-US" dirty="0"/>
              <a:t> 因為</a:t>
            </a:r>
            <a:r>
              <a:rPr lang="en-US" altLang="zh-TW" dirty="0"/>
              <a:t>cache size</a:t>
            </a:r>
            <a:r>
              <a:rPr lang="zh-TW" altLang="en-US" dirty="0"/>
              <a:t>小的時候，</a:t>
            </a:r>
            <a:r>
              <a:rPr lang="en-US" altLang="zh-TW" dirty="0"/>
              <a:t>LRU</a:t>
            </a:r>
            <a:r>
              <a:rPr lang="zh-TW" altLang="en-US" dirty="0"/>
              <a:t>端的資料不見得是</a:t>
            </a:r>
            <a:r>
              <a:rPr lang="en-US" altLang="zh-TW" dirty="0"/>
              <a:t>code data</a:t>
            </a:r>
            <a:r>
              <a:rPr lang="zh-TW" altLang="en-US" dirty="0"/>
              <a:t>，但是因為容量有限，只能將資料踢下去，隨著</a:t>
            </a:r>
            <a:r>
              <a:rPr lang="en-US" altLang="zh-TW" dirty="0"/>
              <a:t>cache size</a:t>
            </a:r>
            <a:r>
              <a:rPr lang="zh-TW" altLang="en-US" dirty="0"/>
              <a:t>變大，實際上踢下去的資料會變成</a:t>
            </a:r>
            <a:r>
              <a:rPr lang="en-US" altLang="zh-TW" dirty="0"/>
              <a:t>code data</a:t>
            </a:r>
            <a:r>
              <a:rPr lang="zh-TW" altLang="en-US" dirty="0"/>
              <a:t>，因為容量變大，位於</a:t>
            </a:r>
            <a:r>
              <a:rPr lang="en-US" altLang="zh-TW" dirty="0"/>
              <a:t>LRU</a:t>
            </a:r>
            <a:r>
              <a:rPr lang="zh-TW" altLang="en-US" dirty="0"/>
              <a:t>端的資料會是真正的</a:t>
            </a:r>
            <a:r>
              <a:rPr lang="en-US" altLang="zh-TW" dirty="0"/>
              <a:t>code block</a:t>
            </a:r>
          </a:p>
          <a:p>
            <a:r>
              <a:rPr lang="zh-TW" altLang="en-US" dirty="0"/>
              <a:t>但學長的論文本來就不是看</a:t>
            </a:r>
            <a:r>
              <a:rPr lang="en-US" altLang="zh-TW" dirty="0"/>
              <a:t>LRU</a:t>
            </a:r>
            <a:r>
              <a:rPr lang="zh-TW" altLang="en-US" dirty="0"/>
              <a:t>，而是以</a:t>
            </a:r>
            <a:r>
              <a:rPr lang="en-US" altLang="zh-TW" dirty="0"/>
              <a:t>Hint</a:t>
            </a:r>
            <a:r>
              <a:rPr lang="zh-TW" altLang="en-US" dirty="0"/>
              <a:t>資訊為主軸，因此加大</a:t>
            </a:r>
            <a:r>
              <a:rPr lang="en-US" altLang="zh-TW" dirty="0"/>
              <a:t>Cache size</a:t>
            </a:r>
            <a:r>
              <a:rPr lang="zh-TW" altLang="en-US" dirty="0"/>
              <a:t>對學長的論文來說不會造成太大的影響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B5D-7BB8-9A41-A4DB-A9126D370ADC}" type="slidenum">
              <a:rPr kumimoji="1" lang="zh-TW" altLang="en-US" smtClean="0"/>
              <a:t>48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105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85FE2-1D31-1947-8A50-7BF9A21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11E073-EC6B-0449-885E-C2B7FAA49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01A33C-5BDB-234D-81F5-DCD9A27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9BF-F411-5D41-BA27-DA8DF5E8ABE0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924A2D-6D68-C741-80DF-24321739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DFEC35-5E73-F140-B3B6-F431B0B1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9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0D893-9356-A44A-8652-4B4F7ED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CE3782-6C5E-C445-85A9-A2068509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028A8-9F8D-224C-A5BA-0F5525D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725B-E9B1-5440-8BD5-F4997CE6EE9C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C8944E-6534-2940-A4D1-DFD3886D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303B04-94F3-B34B-B47B-79A94D01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487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82E501-7902-FD46-8127-F670377A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0715D2-FFB0-0647-BEA0-880B0CE10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FE99C-9871-3342-90D3-F313ECC0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2A18-801C-D94D-82D0-6171F90234FD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A205C-67DD-0743-BE71-DE5641AE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6D78B-73CB-3F4C-BE26-DC280DE5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360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725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9B912-7D1D-FB42-9F84-1365E8DF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4"/>
            <a:ext cx="11481620" cy="65346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B3B00-E15D-404C-B6F2-16C963C579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5748" y="836024"/>
            <a:ext cx="11796252" cy="602197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685800" indent="-228600"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u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400"/>
            </a:lvl4pPr>
            <a:lvl5pPr marL="2057400" indent="-228600">
              <a:buFont typeface="Wingdings" panose="05000000000000000000" pitchFamily="2" charset="2"/>
              <a:buChar char="ü"/>
              <a:defRPr sz="2400"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D2C5F-9C0A-1145-A4A1-75172042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6A0-6E56-BC47-AF48-E38DA9DF5A5D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AE3A74-B5FC-C043-9A23-51BEE195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788DE4-14F5-8D42-AE6A-7BDE451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B86F-74D9-FE49-B200-D1C61D62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FBE19B-147A-9545-B855-D3CC2AF88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2418C-643E-7548-93D4-6D10C18F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0036F-2350-444C-8A4A-11299B509F3F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1EBB2-DCFF-2A4C-AD35-34825E37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CA0F5B-C8BA-194F-B7DC-3FB8995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130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562A86-D28E-804F-B21F-AA4F734F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1D73C3-99CD-2A45-B96A-0F4413A52D8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4B9A2-AF4E-5544-B611-7E79153F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4B1A82-AEAF-844A-BF5D-687FC073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9732-0DFC-D54A-9553-690C2A0CF0D3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AAA525-C956-4B43-ABC3-B1487FB1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EA4AA-3726-9143-8B51-E31EA1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478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A99FC-FD98-0E48-AD88-2CACB6C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9AA75-0AC5-BA4B-8DF7-84204241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DCE0F8-DFC1-4D47-8E2A-99282F2D6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CEF615-CFAD-A24E-A7FC-80437B6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8AA45A-7A6B-9841-BC7D-4B109AE11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C91B9-E335-5041-B844-2B245931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69CB-F1C0-C84E-ACAF-C00AB3CB9C03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681258-E35E-5245-8972-A7780C6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EAAE77-E63A-284B-A832-182D4492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969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A16F2-2573-634D-B6CD-CF5C51DC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C56B692-F95A-B846-9DED-7F1C0229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D592-B101-0E4C-B8B5-FD1AD9AFCD65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449F4B-408A-D748-A3A8-EAAA0C6F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0A2D8-5620-544C-93CE-582FD01E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FFFC6-3B9E-2341-BE89-AE7E1B5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C437-A688-564B-B66A-06BE76303DEF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247B47-3FB0-094C-A560-41595814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4130C5-1573-BE48-8813-62396525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198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17C29-B35D-124A-A581-9D48C020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FF26-C88B-6D46-B7C1-73403109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BB9A2-1F77-E047-AA4A-7C3A75214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8DFBB2-EBF5-CB4B-A5A4-E9CC4A1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5986-773B-3D44-91AC-E77FDCE84BE2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700E6C-32BA-B445-93FB-8B622C91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1FEF3-D89C-664A-B45F-9226C782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1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DFB56-9831-DA4A-8EA2-93F25349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CEF6A6-36BF-8E4A-9E6A-0CDFCD5D4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0B840A-F6DF-D64E-B6D5-A403074BD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AAA985-13AC-7043-BF5A-093C669E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B050-284E-C349-8DA4-75B793C929C0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9A3B37-17C5-5444-93D9-65E458B4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3952C2-D340-B949-82AB-EA8583A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35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1845D3-1EED-1E46-A217-A3024690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82563"/>
            <a:ext cx="11481620" cy="99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EFF244-4251-1643-B499-6506A954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48" y="1451999"/>
            <a:ext cx="114816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250E65-91A8-454B-845A-CF8903C5B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11CF-59A6-684F-9BC0-105E76409F27}" type="datetime1">
              <a:rPr kumimoji="1" lang="zh-TW" altLang="en-US" smtClean="0"/>
              <a:t>2022/7/1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EDA9E6-DC15-CE4A-9DF6-AEBCFDC0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DE5A8F-5443-4045-A0CA-0C0EB465A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4157B8-B9E9-6144-81D2-61ECAA04DB69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EFD518-7AF0-0446-B285-E144987D5415}"/>
              </a:ext>
            </a:extLst>
          </p:cNvPr>
          <p:cNvSpPr txBox="1"/>
          <p:nvPr userDrawn="1"/>
        </p:nvSpPr>
        <p:spPr>
          <a:xfrm>
            <a:off x="10392697" y="65089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09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sz="28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u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400" b="0" i="0" kern="1200">
          <a:solidFill>
            <a:schemeClr val="tx1"/>
          </a:solidFill>
          <a:latin typeface="Calibri" panose="020F0502020204030204" pitchFamily="34" charset="0"/>
          <a:ea typeface="Kaiti TC" panose="02010600040101010101" pitchFamily="2" charset="-12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EB597-2CB5-5E41-B05B-76A86823B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056443"/>
            <a:ext cx="12191999" cy="121437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利用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LSTM</a:t>
            </a:r>
            <a:r>
              <a:rPr lang="zh-TW" altLang="en-US" sz="4000" dirty="0">
                <a:latin typeface="+mn-lt"/>
                <a:ea typeface="標楷體" panose="03000509000000000000" pitchFamily="65" charset="-120"/>
              </a:rPr>
              <a:t>與主機端資訊管理</a:t>
            </a:r>
            <a:r>
              <a:rPr lang="en-US" altLang="zh-TW" sz="4000" dirty="0">
                <a:latin typeface="+mn-lt"/>
                <a:ea typeface="標楷體" panose="03000509000000000000" pitchFamily="65" charset="-120"/>
              </a:rPr>
              <a:t>write buffer</a:t>
            </a:r>
            <a:r>
              <a:rPr lang="zh-TW" altLang="en-US" sz="4000">
                <a:latin typeface="+mn-lt"/>
                <a:ea typeface="標楷體" panose="03000509000000000000" pitchFamily="65" charset="-120"/>
              </a:rPr>
              <a:t>的方法</a:t>
            </a:r>
            <a:endParaRPr lang="en" altLang="zh-TW" sz="4000" dirty="0"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FE889-16D4-E241-93CA-3B8F4BC6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1601" y="3031864"/>
            <a:ext cx="8185374" cy="3244587"/>
          </a:xfrm>
        </p:spPr>
        <p:txBody>
          <a:bodyPr>
            <a:noAutofit/>
          </a:bodyPr>
          <a:lstStyle/>
          <a:p>
            <a:r>
              <a:rPr lang="en-US" altLang="zh-TW" sz="2800" b="1" dirty="0">
                <a:latin typeface="+mn-lt"/>
              </a:rPr>
              <a:t>Presenter : Sheng-Ying-Huang</a:t>
            </a:r>
          </a:p>
          <a:p>
            <a:r>
              <a:rPr lang="en-US" altLang="zh-TW" sz="2800" b="1" dirty="0">
                <a:latin typeface="+mn-lt"/>
              </a:rPr>
              <a:t>Adviser: </a:t>
            </a:r>
            <a:r>
              <a:rPr lang="en-US" altLang="zh-TW" sz="2800" b="1" dirty="0" err="1">
                <a:latin typeface="+mn-lt"/>
              </a:rPr>
              <a:t>Dr.Hsung</a:t>
            </a:r>
            <a:r>
              <a:rPr lang="en-US" altLang="zh-TW" sz="2800" b="1" dirty="0">
                <a:latin typeface="+mn-lt"/>
              </a:rPr>
              <a:t>-Pin Chang</a:t>
            </a:r>
          </a:p>
          <a:p>
            <a:r>
              <a:rPr lang="en-US" altLang="zh-TW" sz="2800" dirty="0">
                <a:latin typeface="+mn-lt"/>
              </a:rPr>
              <a:t>Department of Computer Science and Engineering National Chung </a:t>
            </a:r>
            <a:r>
              <a:rPr lang="en-US" altLang="zh-TW" sz="2800" dirty="0" err="1">
                <a:latin typeface="+mn-lt"/>
              </a:rPr>
              <a:t>Hsing</a:t>
            </a:r>
            <a:r>
              <a:rPr lang="en-US" altLang="zh-TW" sz="2800" dirty="0">
                <a:latin typeface="+mn-lt"/>
              </a:rPr>
              <a:t> University</a:t>
            </a:r>
          </a:p>
          <a:p>
            <a:endParaRPr lang="en" altLang="zh-TW" sz="2800" dirty="0">
              <a:latin typeface="+mn-l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FC681E-6B72-1E49-A641-ADF1BE7C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36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06"/>
    </mc:Choice>
    <mc:Fallback xmlns="">
      <p:transition spd="slow" advTm="164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Contribution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1039699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1306082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1306082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392822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767317"/>
            <a:ext cx="7614303" cy="27510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758771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778807"/>
            <a:ext cx="3039454" cy="5375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839669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3082607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905712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1335BB4-CE15-46AB-8DFD-70345880F5B7}"/>
              </a:ext>
            </a:extLst>
          </p:cNvPr>
          <p:cNvCxnSpPr/>
          <p:nvPr/>
        </p:nvCxnSpPr>
        <p:spPr>
          <a:xfrm>
            <a:off x="5738500" y="3325545"/>
            <a:ext cx="0" cy="4187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109016" y="4980767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555335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542515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3054313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BF800F3C-2CCA-4B0A-BA8F-24206301AA4D}"/>
              </a:ext>
            </a:extLst>
          </p:cNvPr>
          <p:cNvSpPr/>
          <p:nvPr/>
        </p:nvSpPr>
        <p:spPr>
          <a:xfrm>
            <a:off x="4713011" y="3828227"/>
            <a:ext cx="2050978" cy="537576"/>
          </a:xfrm>
          <a:prstGeom prst="round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FTL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38500" y="4365803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512038" y="5602281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AF08113-0935-404E-BD48-2B743BCC255D}"/>
              </a:ext>
            </a:extLst>
          </p:cNvPr>
          <p:cNvSpPr txBox="1"/>
          <p:nvPr/>
        </p:nvSpPr>
        <p:spPr>
          <a:xfrm>
            <a:off x="5435125" y="29824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kumimoji="1" lang="zh-TW" altLang="en-US" sz="2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7E9BE0-27EF-40A3-9700-08F75D14C78E}"/>
              </a:ext>
            </a:extLst>
          </p:cNvPr>
          <p:cNvSpPr/>
          <p:nvPr/>
        </p:nvSpPr>
        <p:spPr>
          <a:xfrm>
            <a:off x="62144" y="2728999"/>
            <a:ext cx="2000240" cy="70000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6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Host-aware write buffer management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/>
              <a:t>RNN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8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10C7385-ED21-48BE-BC60-32780B3E1BA9}"/>
              </a:ext>
            </a:extLst>
          </p:cNvPr>
          <p:cNvCxnSpPr>
            <a:stCxn id="13" idx="3"/>
          </p:cNvCxnSpPr>
          <p:nvPr/>
        </p:nvCxnSpPr>
        <p:spPr>
          <a:xfrm flipV="1">
            <a:off x="4995987" y="3000593"/>
            <a:ext cx="2310335" cy="1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D88F46A5-4652-4B26-B3DD-65E63AB84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879" y="-7514"/>
            <a:ext cx="9259122" cy="65346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lvl="1"/>
            <a:r>
              <a:rPr kumimoji="1" lang="en-US" altLang="zh-TW" sz="4300" dirty="0"/>
              <a:t>Host-aware write buffer management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F5D74E-D5AA-4F64-B613-8E38B52D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1649A2-822F-456E-8DDE-5252199F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089B3-ACE3-4485-A642-C5F9FF5EF508}"/>
              </a:ext>
            </a:extLst>
          </p:cNvPr>
          <p:cNvSpPr/>
          <p:nvPr/>
        </p:nvSpPr>
        <p:spPr>
          <a:xfrm>
            <a:off x="3892464" y="1464725"/>
            <a:ext cx="3213717" cy="649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469E-9350-4D05-A6EE-54A552FEC4F9}"/>
              </a:ext>
            </a:extLst>
          </p:cNvPr>
          <p:cNvSpPr txBox="1"/>
          <p:nvPr/>
        </p:nvSpPr>
        <p:spPr>
          <a:xfrm>
            <a:off x="2932878" y="1548951"/>
            <a:ext cx="93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76886A01-649F-4D72-9CD6-FC4595647176}"/>
              </a:ext>
            </a:extLst>
          </p:cNvPr>
          <p:cNvSpPr/>
          <p:nvPr/>
        </p:nvSpPr>
        <p:spPr>
          <a:xfrm>
            <a:off x="4401178" y="1593059"/>
            <a:ext cx="2006617" cy="4350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015D92C-13B7-4248-9C95-3EA15EB823F5}"/>
              </a:ext>
            </a:extLst>
          </p:cNvPr>
          <p:cNvCxnSpPr>
            <a:cxnSpLocks/>
          </p:cNvCxnSpPr>
          <p:nvPr/>
        </p:nvCxnSpPr>
        <p:spPr>
          <a:xfrm>
            <a:off x="5473757" y="2141529"/>
            <a:ext cx="0" cy="1939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DC8EFBF-627D-4637-9248-A40110B3F534}"/>
              </a:ext>
            </a:extLst>
          </p:cNvPr>
          <p:cNvSpPr/>
          <p:nvPr/>
        </p:nvSpPr>
        <p:spPr>
          <a:xfrm>
            <a:off x="806422" y="2264857"/>
            <a:ext cx="4189565" cy="147147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dirty page in three cases: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Replacement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amount</a:t>
            </a:r>
          </a:p>
          <a:p>
            <a:pPr marL="457200" indent="-457200">
              <a:buAutoNum type="arabicPeriod"/>
            </a:pPr>
            <a:r>
              <a:rPr kumimoji="1" lang="en-US" altLang="zh-TW" sz="2400" dirty="0">
                <a:solidFill>
                  <a:schemeClr val="tx1"/>
                </a:solidFill>
              </a:rPr>
              <a:t>Dirty time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1E6F54-7244-4BE1-8EE2-7F1823B24DDC}"/>
              </a:ext>
            </a:extLst>
          </p:cNvPr>
          <p:cNvSpPr/>
          <p:nvPr/>
        </p:nvSpPr>
        <p:spPr>
          <a:xfrm>
            <a:off x="2672182" y="4134722"/>
            <a:ext cx="5397618" cy="22216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CD2DAC-5D4B-4C76-9A44-70161F9483D4}"/>
              </a:ext>
            </a:extLst>
          </p:cNvPr>
          <p:cNvSpPr txBox="1"/>
          <p:nvPr/>
        </p:nvSpPr>
        <p:spPr>
          <a:xfrm>
            <a:off x="5149812" y="6346980"/>
            <a:ext cx="81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66FCDA9-D14F-4334-AEBC-74BE3D22D488}"/>
              </a:ext>
            </a:extLst>
          </p:cNvPr>
          <p:cNvCxnSpPr/>
          <p:nvPr/>
        </p:nvCxnSpPr>
        <p:spPr>
          <a:xfrm>
            <a:off x="7306322" y="3000594"/>
            <a:ext cx="0" cy="1230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A7F0143-03D6-41D5-9176-CFD96E3A80CF}"/>
              </a:ext>
            </a:extLst>
          </p:cNvPr>
          <p:cNvSpPr txBox="1"/>
          <p:nvPr/>
        </p:nvSpPr>
        <p:spPr>
          <a:xfrm>
            <a:off x="7378824" y="3319080"/>
            <a:ext cx="2370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Store dirty page</a:t>
            </a:r>
            <a:endParaRPr kumimoji="1" lang="zh-TW" altLang="en-US" sz="2400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EF565FF0-2C04-4F96-8F78-6AC192BD2662}"/>
              </a:ext>
            </a:extLst>
          </p:cNvPr>
          <p:cNvSpPr/>
          <p:nvPr/>
        </p:nvSpPr>
        <p:spPr>
          <a:xfrm>
            <a:off x="2823099" y="4749553"/>
            <a:ext cx="5095389" cy="3373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D3EAEE0-5494-466A-8034-39B7B0A6B4D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499322" y="4429958"/>
            <a:ext cx="79455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6E674A8-6709-43EE-B24C-C48EF4460C93}"/>
              </a:ext>
            </a:extLst>
          </p:cNvPr>
          <p:cNvCxnSpPr>
            <a:cxnSpLocks/>
          </p:cNvCxnSpPr>
          <p:nvPr/>
        </p:nvCxnSpPr>
        <p:spPr>
          <a:xfrm flipH="1">
            <a:off x="5491317" y="4416859"/>
            <a:ext cx="8005" cy="3326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圖說文字: 直線加上強調線 34">
            <a:extLst>
              <a:ext uri="{FF2B5EF4-FFF2-40B4-BE49-F238E27FC236}">
                <a16:creationId xmlns:a16="http://schemas.microsoft.com/office/drawing/2014/main" id="{F106FD74-A786-49D7-8E69-726681075F56}"/>
              </a:ext>
            </a:extLst>
          </p:cNvPr>
          <p:cNvSpPr/>
          <p:nvPr/>
        </p:nvSpPr>
        <p:spPr>
          <a:xfrm>
            <a:off x="8640126" y="4073847"/>
            <a:ext cx="3412215" cy="780670"/>
          </a:xfrm>
          <a:prstGeom prst="accentCallout1">
            <a:avLst>
              <a:gd name="adj1" fmla="val 26340"/>
              <a:gd name="adj2" fmla="val -376"/>
              <a:gd name="adj3" fmla="val 112500"/>
              <a:gd name="adj4" fmla="val -38333"/>
            </a:avLst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 help write buffer </a:t>
            </a:r>
            <a:r>
              <a:rPr kumimoji="1" lang="en-US" altLang="zh-TW" sz="2400" dirty="0">
                <a:solidFill>
                  <a:srgbClr val="FF0000"/>
                </a:solidFill>
              </a:rPr>
              <a:t>select victim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DF4A562-F748-43C1-906F-5152149CC131}"/>
              </a:ext>
            </a:extLst>
          </p:cNvPr>
          <p:cNvCxnSpPr/>
          <p:nvPr/>
        </p:nvCxnSpPr>
        <p:spPr>
          <a:xfrm>
            <a:off x="5370793" y="5086904"/>
            <a:ext cx="0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24FC1BB-896B-4A1C-A930-B49678826973}"/>
              </a:ext>
            </a:extLst>
          </p:cNvPr>
          <p:cNvSpPr/>
          <p:nvPr/>
        </p:nvSpPr>
        <p:spPr>
          <a:xfrm>
            <a:off x="2672182" y="5690035"/>
            <a:ext cx="5397618" cy="666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A97ECD2-C9A9-4524-92AB-D1A6A293AC3D}"/>
              </a:ext>
            </a:extLst>
          </p:cNvPr>
          <p:cNvSpPr/>
          <p:nvPr/>
        </p:nvSpPr>
        <p:spPr>
          <a:xfrm>
            <a:off x="6293874" y="4261282"/>
            <a:ext cx="1624614" cy="3373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B2CB405-4125-4EFC-8831-2B41A610D4ED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2932878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0830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3" grpId="0" animBg="1"/>
      <p:bldP spid="14" grpId="0" animBg="1"/>
      <p:bldP spid="15" grpId="0"/>
      <p:bldP spid="24" grpId="0"/>
      <p:bldP spid="25" grpId="0" animBg="1"/>
      <p:bldP spid="35" grpId="0" animBg="1"/>
      <p:bldP spid="38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290FF0C6-FEA8-47F4-A653-57E8EBB6F9E9}"/>
              </a:ext>
            </a:extLst>
          </p:cNvPr>
          <p:cNvSpPr/>
          <p:nvPr/>
        </p:nvSpPr>
        <p:spPr>
          <a:xfrm>
            <a:off x="1019175" y="3429001"/>
            <a:ext cx="8965049" cy="146204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3101380" y="3828824"/>
            <a:ext cx="6390757" cy="56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Replacement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3115105" y="1601251"/>
            <a:ext cx="5755622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857507" y="1696755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9439408" y="1194945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9439408" y="1756141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10037912" y="11416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10037173" y="1731848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8231630" y="160111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7592120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952606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6313092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673578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5034064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4394550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755036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3115522" y="160111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2487823" y="1601115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2061879" y="2249441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8271659" y="2213311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1340421" y="3927597"/>
            <a:ext cx="174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64FFD54-5951-4701-A6BB-E9CFACF25DC9}"/>
              </a:ext>
            </a:extLst>
          </p:cNvPr>
          <p:cNvSpPr txBox="1"/>
          <p:nvPr/>
        </p:nvSpPr>
        <p:spPr>
          <a:xfrm>
            <a:off x="476209" y="863107"/>
            <a:ext cx="334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size=10 pages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B7F48F-B0A9-4FF9-8415-65E0F494F566}"/>
              </a:ext>
            </a:extLst>
          </p:cNvPr>
          <p:cNvSpPr txBox="1"/>
          <p:nvPr/>
        </p:nvSpPr>
        <p:spPr>
          <a:xfrm>
            <a:off x="5148817" y="5060039"/>
            <a:ext cx="83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FC62B78-3729-4E24-B5A1-9426D43073BB}"/>
              </a:ext>
            </a:extLst>
          </p:cNvPr>
          <p:cNvSpPr/>
          <p:nvPr/>
        </p:nvSpPr>
        <p:spPr>
          <a:xfrm>
            <a:off x="8231630" y="1600266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0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833 L 0.05169 0.324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5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502D9FC-E666-48A1-8E4A-4380A6E60565}"/>
              </a:ext>
            </a:extLst>
          </p:cNvPr>
          <p:cNvSpPr/>
          <p:nvPr/>
        </p:nvSpPr>
        <p:spPr>
          <a:xfrm>
            <a:off x="1156338" y="3600450"/>
            <a:ext cx="9299528" cy="135948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page amount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EA81AA-82F7-4CB2-86A5-673B0E6662E5}"/>
              </a:ext>
            </a:extLst>
          </p:cNvPr>
          <p:cNvSpPr/>
          <p:nvPr/>
        </p:nvSpPr>
        <p:spPr>
          <a:xfrm>
            <a:off x="2902997" y="2158951"/>
            <a:ext cx="609061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E7051D-DAC2-4B9C-A775-7CB4A2AF0CF4}"/>
              </a:ext>
            </a:extLst>
          </p:cNvPr>
          <p:cNvSpPr txBox="1"/>
          <p:nvPr/>
        </p:nvSpPr>
        <p:spPr>
          <a:xfrm>
            <a:off x="1225119" y="2213153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62E014-C134-44D5-96C9-D2C44255014A}"/>
              </a:ext>
            </a:extLst>
          </p:cNvPr>
          <p:cNvSpPr/>
          <p:nvPr/>
        </p:nvSpPr>
        <p:spPr>
          <a:xfrm>
            <a:off x="9916356" y="816745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1BA4E6-CEF6-40A8-B0D4-066680A1A88F}"/>
              </a:ext>
            </a:extLst>
          </p:cNvPr>
          <p:cNvSpPr/>
          <p:nvPr/>
        </p:nvSpPr>
        <p:spPr>
          <a:xfrm>
            <a:off x="9916356" y="1377941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DD369D-FEE4-4F42-A807-249C40060898}"/>
              </a:ext>
            </a:extLst>
          </p:cNvPr>
          <p:cNvSpPr txBox="1"/>
          <p:nvPr/>
        </p:nvSpPr>
        <p:spPr>
          <a:xfrm>
            <a:off x="10514860" y="763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B26F7EA-7894-4751-8AF5-AD0AD7199061}"/>
              </a:ext>
            </a:extLst>
          </p:cNvPr>
          <p:cNvSpPr txBox="1"/>
          <p:nvPr/>
        </p:nvSpPr>
        <p:spPr>
          <a:xfrm>
            <a:off x="10514121" y="1353648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D84A48-ACA4-408F-9C24-B60C2D9CC7FC}"/>
              </a:ext>
            </a:extLst>
          </p:cNvPr>
          <p:cNvSpPr/>
          <p:nvPr/>
        </p:nvSpPr>
        <p:spPr>
          <a:xfrm>
            <a:off x="3076444" y="3868206"/>
            <a:ext cx="6090618" cy="653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A33592-A184-4921-8C9F-7BE71987EC5E}"/>
              </a:ext>
            </a:extLst>
          </p:cNvPr>
          <p:cNvSpPr txBox="1"/>
          <p:nvPr/>
        </p:nvSpPr>
        <p:spPr>
          <a:xfrm>
            <a:off x="5248868" y="5122550"/>
            <a:ext cx="742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A754C64-A9E2-4780-939C-CC89FA9F291A}"/>
              </a:ext>
            </a:extLst>
          </p:cNvPr>
          <p:cNvSpPr txBox="1"/>
          <p:nvPr/>
        </p:nvSpPr>
        <p:spPr>
          <a:xfrm>
            <a:off x="392653" y="956466"/>
            <a:ext cx="334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 size=10 pages</a:t>
            </a:r>
            <a:endParaRPr kumimoji="1" lang="zh-TW" altLang="en-US" sz="24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097F78F-B24B-31C1-CD71-483B211D94F7}"/>
              </a:ext>
            </a:extLst>
          </p:cNvPr>
          <p:cNvSpPr/>
          <p:nvPr/>
        </p:nvSpPr>
        <p:spPr>
          <a:xfrm flipH="1">
            <a:off x="8369715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8C4F78-B073-0CFB-0307-3F3883B2DED8}"/>
              </a:ext>
            </a:extLst>
          </p:cNvPr>
          <p:cNvSpPr/>
          <p:nvPr/>
        </p:nvSpPr>
        <p:spPr>
          <a:xfrm>
            <a:off x="4434004" y="1362641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ratio=10%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F9A5501-950B-084A-1A46-A26196083500}"/>
              </a:ext>
            </a:extLst>
          </p:cNvPr>
          <p:cNvSpPr/>
          <p:nvPr/>
        </p:nvSpPr>
        <p:spPr>
          <a:xfrm>
            <a:off x="4501066" y="1312310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ratio=20%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145465-6DDC-BC83-6D25-0364029C9EDA}"/>
              </a:ext>
            </a:extLst>
          </p:cNvPr>
          <p:cNvSpPr/>
          <p:nvPr/>
        </p:nvSpPr>
        <p:spPr>
          <a:xfrm flipH="1">
            <a:off x="6568974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D43693-8519-0BEE-A309-0B89B685E5EA}"/>
              </a:ext>
            </a:extLst>
          </p:cNvPr>
          <p:cNvSpPr/>
          <p:nvPr/>
        </p:nvSpPr>
        <p:spPr>
          <a:xfrm flipH="1">
            <a:off x="5972177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A08C2A-50D1-5929-9D3F-A755FFF86448}"/>
              </a:ext>
            </a:extLst>
          </p:cNvPr>
          <p:cNvSpPr/>
          <p:nvPr/>
        </p:nvSpPr>
        <p:spPr>
          <a:xfrm flipH="1">
            <a:off x="3510777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867999D-AE4D-932B-2626-DDB27FFB2297}"/>
              </a:ext>
            </a:extLst>
          </p:cNvPr>
          <p:cNvSpPr/>
          <p:nvPr/>
        </p:nvSpPr>
        <p:spPr>
          <a:xfrm flipH="1">
            <a:off x="2898218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BC41B1-B050-4D12-A7A1-1D7F8849EE55}"/>
              </a:ext>
            </a:extLst>
          </p:cNvPr>
          <p:cNvSpPr/>
          <p:nvPr/>
        </p:nvSpPr>
        <p:spPr>
          <a:xfrm flipH="1">
            <a:off x="7770418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A9D90C-D9D5-1FDB-8ACA-0F6764E39D5F}"/>
              </a:ext>
            </a:extLst>
          </p:cNvPr>
          <p:cNvSpPr/>
          <p:nvPr/>
        </p:nvSpPr>
        <p:spPr>
          <a:xfrm flipH="1">
            <a:off x="7196241" y="2158951"/>
            <a:ext cx="574175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3965F1-2EA3-4400-7C6A-B6E12BA1E065}"/>
              </a:ext>
            </a:extLst>
          </p:cNvPr>
          <p:cNvSpPr/>
          <p:nvPr/>
        </p:nvSpPr>
        <p:spPr>
          <a:xfrm flipH="1">
            <a:off x="6586656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396AEF-135B-4638-3D59-D7426E9C55FC}"/>
              </a:ext>
            </a:extLst>
          </p:cNvPr>
          <p:cNvSpPr/>
          <p:nvPr/>
        </p:nvSpPr>
        <p:spPr>
          <a:xfrm flipH="1">
            <a:off x="5966512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7BDA45-3347-1FDB-F61A-7951ED421825}"/>
              </a:ext>
            </a:extLst>
          </p:cNvPr>
          <p:cNvSpPr/>
          <p:nvPr/>
        </p:nvSpPr>
        <p:spPr>
          <a:xfrm flipH="1">
            <a:off x="5392894" y="2158951"/>
            <a:ext cx="564313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091945F-6EAB-AE2D-B8B4-F2499032A57B}"/>
              </a:ext>
            </a:extLst>
          </p:cNvPr>
          <p:cNvSpPr/>
          <p:nvPr/>
        </p:nvSpPr>
        <p:spPr>
          <a:xfrm flipH="1">
            <a:off x="4757801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982A94-410A-AEC8-C243-880260D2FE13}"/>
              </a:ext>
            </a:extLst>
          </p:cNvPr>
          <p:cNvSpPr/>
          <p:nvPr/>
        </p:nvSpPr>
        <p:spPr>
          <a:xfrm flipH="1">
            <a:off x="4132541" y="2158951"/>
            <a:ext cx="612559" cy="65346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0FE8E63-381F-9D03-B9BF-73A841C9C8CD}"/>
              </a:ext>
            </a:extLst>
          </p:cNvPr>
          <p:cNvSpPr/>
          <p:nvPr/>
        </p:nvSpPr>
        <p:spPr>
          <a:xfrm flipH="1">
            <a:off x="3497448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21A54C-E265-1D97-8C8E-0667D9084371}"/>
              </a:ext>
            </a:extLst>
          </p:cNvPr>
          <p:cNvSpPr/>
          <p:nvPr/>
        </p:nvSpPr>
        <p:spPr>
          <a:xfrm>
            <a:off x="4574403" y="1343009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ratio=30%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2719765-4436-3AFC-EF37-3D44D706BB8F}"/>
              </a:ext>
            </a:extLst>
          </p:cNvPr>
          <p:cNvSpPr/>
          <p:nvPr/>
        </p:nvSpPr>
        <p:spPr>
          <a:xfrm>
            <a:off x="4743180" y="1273785"/>
            <a:ext cx="3043196" cy="521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Dirty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ratio=40%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96B44DB-38E6-A2CE-E353-6E0A8254C4FA}"/>
              </a:ext>
            </a:extLst>
          </p:cNvPr>
          <p:cNvSpPr/>
          <p:nvPr/>
        </p:nvSpPr>
        <p:spPr>
          <a:xfrm>
            <a:off x="4873451" y="1312310"/>
            <a:ext cx="2744148" cy="420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000A519-7E28-C24C-7624-F616BF5DD580}"/>
              </a:ext>
            </a:extLst>
          </p:cNvPr>
          <p:cNvSpPr txBox="1"/>
          <p:nvPr/>
        </p:nvSpPr>
        <p:spPr>
          <a:xfrm>
            <a:off x="2455220" y="2842164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C089FD4F-8786-B6BD-2EA8-CE5C8433201E}"/>
              </a:ext>
            </a:extLst>
          </p:cNvPr>
          <p:cNvSpPr txBox="1"/>
          <p:nvPr/>
        </p:nvSpPr>
        <p:spPr>
          <a:xfrm>
            <a:off x="8610600" y="2856691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4217A-1B8D-4EAC-A4EE-2511D1F40C7D}"/>
              </a:ext>
            </a:extLst>
          </p:cNvPr>
          <p:cNvSpPr/>
          <p:nvPr/>
        </p:nvSpPr>
        <p:spPr>
          <a:xfrm flipH="1">
            <a:off x="8387471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00A0DA4-1205-6BCD-4DBF-625CE2D44749}"/>
              </a:ext>
            </a:extLst>
          </p:cNvPr>
          <p:cNvSpPr/>
          <p:nvPr/>
        </p:nvSpPr>
        <p:spPr>
          <a:xfrm flipH="1">
            <a:off x="6586656" y="2151594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7F947D0-F127-6C78-AFC0-E220CD1C11DE}"/>
              </a:ext>
            </a:extLst>
          </p:cNvPr>
          <p:cNvSpPr/>
          <p:nvPr/>
        </p:nvSpPr>
        <p:spPr>
          <a:xfrm flipH="1">
            <a:off x="5969392" y="2158951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0891E-C9B2-6921-793D-59FBB7DE5924}"/>
              </a:ext>
            </a:extLst>
          </p:cNvPr>
          <p:cNvSpPr/>
          <p:nvPr/>
        </p:nvSpPr>
        <p:spPr>
          <a:xfrm flipH="1">
            <a:off x="8389809" y="2168510"/>
            <a:ext cx="612559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E3B0CFE-64BF-4C9F-8602-96B517359AC6}"/>
              </a:ext>
            </a:extLst>
          </p:cNvPr>
          <p:cNvSpPr txBox="1"/>
          <p:nvPr/>
        </p:nvSpPr>
        <p:spPr>
          <a:xfrm>
            <a:off x="1328665" y="3977099"/>
            <a:ext cx="2060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25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8 -0.00417 L 0.11185 0.24931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12662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416 L 0.11198 0.2504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38" y="1273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06 -0.00139 L 0.01406 0.2486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7" grpId="0" animBg="1"/>
      <p:bldP spid="19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42" grpId="0" animBg="1"/>
      <p:bldP spid="44" grpId="0" animBg="1"/>
      <p:bldP spid="50" grpId="0" animBg="1"/>
      <p:bldP spid="6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710F9857-8D8E-8F22-524B-D8A361C462B6}"/>
              </a:ext>
            </a:extLst>
          </p:cNvPr>
          <p:cNvSpPr/>
          <p:nvPr/>
        </p:nvSpPr>
        <p:spPr>
          <a:xfrm>
            <a:off x="1055077" y="3903264"/>
            <a:ext cx="8610277" cy="98471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E39BF0B-2956-D580-F808-C849E2D46657}"/>
              </a:ext>
            </a:extLst>
          </p:cNvPr>
          <p:cNvSpPr/>
          <p:nvPr/>
        </p:nvSpPr>
        <p:spPr>
          <a:xfrm>
            <a:off x="2977109" y="4104935"/>
            <a:ext cx="6390757" cy="56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15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Flush due to dirty time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82F3D1-7627-FB04-FD43-5FCBE996E684}"/>
              </a:ext>
            </a:extLst>
          </p:cNvPr>
          <p:cNvSpPr/>
          <p:nvPr/>
        </p:nvSpPr>
        <p:spPr>
          <a:xfrm>
            <a:off x="2342437" y="1216463"/>
            <a:ext cx="5881077" cy="5724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02810-C0D0-4177-19DE-3275042EDFCD}"/>
              </a:ext>
            </a:extLst>
          </p:cNvPr>
          <p:cNvSpPr txBox="1"/>
          <p:nvPr/>
        </p:nvSpPr>
        <p:spPr>
          <a:xfrm>
            <a:off x="210294" y="1311967"/>
            <a:ext cx="161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cache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B7C9B2-A1F9-5932-8EF6-C8152A60D36A}"/>
              </a:ext>
            </a:extLst>
          </p:cNvPr>
          <p:cNvSpPr/>
          <p:nvPr/>
        </p:nvSpPr>
        <p:spPr>
          <a:xfrm>
            <a:off x="8424996" y="785562"/>
            <a:ext cx="399495" cy="3551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E788F6-B4E5-529E-8BA2-70AC1CF8C2B7}"/>
              </a:ext>
            </a:extLst>
          </p:cNvPr>
          <p:cNvSpPr/>
          <p:nvPr/>
        </p:nvSpPr>
        <p:spPr>
          <a:xfrm>
            <a:off x="8424996" y="1346758"/>
            <a:ext cx="399495" cy="355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87B3E-BD0B-A2E7-E4B3-EAE80A0E6B4C}"/>
              </a:ext>
            </a:extLst>
          </p:cNvPr>
          <p:cNvSpPr txBox="1"/>
          <p:nvPr/>
        </p:nvSpPr>
        <p:spPr>
          <a:xfrm>
            <a:off x="9023500" y="732282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Clean page</a:t>
            </a:r>
            <a:endParaRPr kumimoji="1"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28A32F6-85AF-446E-44E0-59EAC47D76B3}"/>
              </a:ext>
            </a:extLst>
          </p:cNvPr>
          <p:cNvSpPr txBox="1"/>
          <p:nvPr/>
        </p:nvSpPr>
        <p:spPr>
          <a:xfrm>
            <a:off x="9022761" y="1322465"/>
            <a:ext cx="167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FE8B93-ABA2-DB0C-CFEB-2109456BDF63}"/>
              </a:ext>
            </a:extLst>
          </p:cNvPr>
          <p:cNvSpPr/>
          <p:nvPr/>
        </p:nvSpPr>
        <p:spPr>
          <a:xfrm>
            <a:off x="8424996" y="1945080"/>
            <a:ext cx="399495" cy="355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D5FB2D-B2EE-F709-779E-4FB1A09EE04C}"/>
              </a:ext>
            </a:extLst>
          </p:cNvPr>
          <p:cNvSpPr txBox="1"/>
          <p:nvPr/>
        </p:nvSpPr>
        <p:spPr>
          <a:xfrm>
            <a:off x="9022761" y="1945080"/>
            <a:ext cx="298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More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than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30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seconds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5AD2F2-A8C5-9B82-BC69-B124A8F4C801}"/>
              </a:ext>
            </a:extLst>
          </p:cNvPr>
          <p:cNvSpPr/>
          <p:nvPr/>
        </p:nvSpPr>
        <p:spPr>
          <a:xfrm>
            <a:off x="7584417" y="1217755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409700-AB6E-2AA4-2F02-884EDC8B5D51}"/>
              </a:ext>
            </a:extLst>
          </p:cNvPr>
          <p:cNvSpPr/>
          <p:nvPr/>
        </p:nvSpPr>
        <p:spPr>
          <a:xfrm>
            <a:off x="6949282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6FF1F8-E2AC-0910-E941-5C61AE36A827}"/>
              </a:ext>
            </a:extLst>
          </p:cNvPr>
          <p:cNvSpPr/>
          <p:nvPr/>
        </p:nvSpPr>
        <p:spPr>
          <a:xfrm>
            <a:off x="6310185" y="1217755"/>
            <a:ext cx="639097" cy="5724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D49F87-5290-4EFF-30D2-EFC23382E734}"/>
              </a:ext>
            </a:extLst>
          </p:cNvPr>
          <p:cNvSpPr/>
          <p:nvPr/>
        </p:nvSpPr>
        <p:spPr>
          <a:xfrm>
            <a:off x="5675050" y="1218469"/>
            <a:ext cx="639097" cy="5717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79310EF-000A-9585-A181-9B37C40DC6B3}"/>
              </a:ext>
            </a:extLst>
          </p:cNvPr>
          <p:cNvSpPr/>
          <p:nvPr/>
        </p:nvSpPr>
        <p:spPr>
          <a:xfrm>
            <a:off x="5024209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A97C5D-71B3-06AA-C8DE-B27A202E8D24}"/>
              </a:ext>
            </a:extLst>
          </p:cNvPr>
          <p:cNvSpPr/>
          <p:nvPr/>
        </p:nvSpPr>
        <p:spPr>
          <a:xfrm>
            <a:off x="4389074" y="1217755"/>
            <a:ext cx="639097" cy="571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DF20AA-FDFB-7A9A-8ACD-3C04C8FA9DDD}"/>
              </a:ext>
            </a:extLst>
          </p:cNvPr>
          <p:cNvSpPr/>
          <p:nvPr/>
        </p:nvSpPr>
        <p:spPr>
          <a:xfrm>
            <a:off x="3749977" y="1217041"/>
            <a:ext cx="639097" cy="5724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A58194-C51B-1EB0-1557-7A879BA59061}"/>
              </a:ext>
            </a:extLst>
          </p:cNvPr>
          <p:cNvSpPr/>
          <p:nvPr/>
        </p:nvSpPr>
        <p:spPr>
          <a:xfrm>
            <a:off x="3114842" y="1217755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4F822B-0F70-6D55-CE20-88E0F06EA000}"/>
              </a:ext>
            </a:extLst>
          </p:cNvPr>
          <p:cNvSpPr/>
          <p:nvPr/>
        </p:nvSpPr>
        <p:spPr>
          <a:xfrm>
            <a:off x="2467892" y="1216327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37A2B9B-B3CE-710A-CBEF-92538FC2DDA6}"/>
              </a:ext>
            </a:extLst>
          </p:cNvPr>
          <p:cNvSpPr/>
          <p:nvPr/>
        </p:nvSpPr>
        <p:spPr>
          <a:xfrm>
            <a:off x="1832757" y="121704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F350B01-3C18-C931-8056-0E609F48C5B3}"/>
              </a:ext>
            </a:extLst>
          </p:cNvPr>
          <p:cNvSpPr txBox="1"/>
          <p:nvPr/>
        </p:nvSpPr>
        <p:spPr>
          <a:xfrm>
            <a:off x="1533827" y="1814786"/>
            <a:ext cx="93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EBC846-58F4-3994-1ED1-03E49C8C76EB}"/>
              </a:ext>
            </a:extLst>
          </p:cNvPr>
          <p:cNvSpPr txBox="1"/>
          <p:nvPr/>
        </p:nvSpPr>
        <p:spPr>
          <a:xfrm>
            <a:off x="7624446" y="1828523"/>
            <a:ext cx="72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E08AA4-CCD0-374B-C8E0-36040A716D9F}"/>
              </a:ext>
            </a:extLst>
          </p:cNvPr>
          <p:cNvSpPr/>
          <p:nvPr/>
        </p:nvSpPr>
        <p:spPr>
          <a:xfrm>
            <a:off x="7097719" y="3157878"/>
            <a:ext cx="2251587" cy="4891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Global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time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flag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90EF4BBA-E5D6-D578-FED3-FEEF6210EBCA}"/>
              </a:ext>
            </a:extLst>
          </p:cNvPr>
          <p:cNvCxnSpPr/>
          <p:nvPr/>
        </p:nvCxnSpPr>
        <p:spPr>
          <a:xfrm flipV="1">
            <a:off x="8223513" y="2376171"/>
            <a:ext cx="0" cy="624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D70CC87-4C55-F5F4-B537-990F6D0F87FD}"/>
              </a:ext>
            </a:extLst>
          </p:cNvPr>
          <p:cNvSpPr/>
          <p:nvPr/>
        </p:nvSpPr>
        <p:spPr>
          <a:xfrm>
            <a:off x="3116823" y="121470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A807112-0DFD-E83B-6AF5-3F95F4005E15}"/>
              </a:ext>
            </a:extLst>
          </p:cNvPr>
          <p:cNvSpPr/>
          <p:nvPr/>
        </p:nvSpPr>
        <p:spPr>
          <a:xfrm>
            <a:off x="2477726" y="1213987"/>
            <a:ext cx="639097" cy="5724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6F758C1-B03F-A81F-0E2B-EB864B0204CC}"/>
              </a:ext>
            </a:extLst>
          </p:cNvPr>
          <p:cNvSpPr/>
          <p:nvPr/>
        </p:nvSpPr>
        <p:spPr>
          <a:xfrm>
            <a:off x="1834738" y="1214701"/>
            <a:ext cx="639097" cy="5717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FCE36E-B1E2-C8D3-6A65-092166AF5607}"/>
              </a:ext>
            </a:extLst>
          </p:cNvPr>
          <p:cNvSpPr txBox="1"/>
          <p:nvPr/>
        </p:nvSpPr>
        <p:spPr>
          <a:xfrm>
            <a:off x="1289689" y="4203708"/>
            <a:ext cx="1740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buffer</a:t>
            </a:r>
            <a:endParaRPr kumimoji="1"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8176376-5FAE-1E03-2916-BC27DD2C8DEC}"/>
              </a:ext>
            </a:extLst>
          </p:cNvPr>
          <p:cNvSpPr txBox="1"/>
          <p:nvPr/>
        </p:nvSpPr>
        <p:spPr>
          <a:xfrm>
            <a:off x="4894329" y="5043783"/>
            <a:ext cx="77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32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-0.20899 -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20899 -0.003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5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4 L -0.36693 -0.005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16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99 -0.00255 L -0.36693 -0.009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578 L -0.52422 -0.009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-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93 -0.00996 L -0.52422 -0.0099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5 L -0.36693 -0.005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422 -0.00996 L -0.36693 -0.0099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1667 L 0.46003 0.4199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82" y="2016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1 0.00972 L 0.45924 0.4210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205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97 0.00694 L 0.45886 0.4196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4" y="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F643B2-3639-4267-8FE9-BC3A5C2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16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BA06F87-ECA9-4946-88BA-A17F86E87299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Hint queue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6EE059-F2F9-46FD-A6D2-5B49587F24B1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ACFA755-32FB-4699-AE6C-F720B9D00F57}"/>
              </a:ext>
            </a:extLst>
          </p:cNvPr>
          <p:cNvCxnSpPr>
            <a:cxnSpLocks/>
          </p:cNvCxnSpPr>
          <p:nvPr/>
        </p:nvCxnSpPr>
        <p:spPr>
          <a:xfrm flipH="1">
            <a:off x="887768" y="3364637"/>
            <a:ext cx="10085032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731FCFF-72F6-4711-B646-433360751AF1}"/>
              </a:ext>
            </a:extLst>
          </p:cNvPr>
          <p:cNvCxnSpPr/>
          <p:nvPr/>
        </p:nvCxnSpPr>
        <p:spPr>
          <a:xfrm>
            <a:off x="1411549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4BD3869-C176-4FAA-808C-B39F3DC673FB}"/>
              </a:ext>
            </a:extLst>
          </p:cNvPr>
          <p:cNvSpPr/>
          <p:nvPr/>
        </p:nvSpPr>
        <p:spPr>
          <a:xfrm>
            <a:off x="608121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FA1E2CB-D7BC-4609-936E-78015B0427AA}"/>
              </a:ext>
            </a:extLst>
          </p:cNvPr>
          <p:cNvSpPr txBox="1"/>
          <p:nvPr/>
        </p:nvSpPr>
        <p:spPr>
          <a:xfrm>
            <a:off x="1091953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T1</a:t>
            </a:r>
            <a:endParaRPr kumimoji="1" lang="zh-TW" altLang="en-US" sz="24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B3052F9-6DC7-4755-913B-778A505E5BB2}"/>
              </a:ext>
            </a:extLst>
          </p:cNvPr>
          <p:cNvCxnSpPr/>
          <p:nvPr/>
        </p:nvCxnSpPr>
        <p:spPr>
          <a:xfrm>
            <a:off x="5776404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6C656A-7B21-418E-931D-B9294CCE5FF1}"/>
              </a:ext>
            </a:extLst>
          </p:cNvPr>
          <p:cNvSpPr/>
          <p:nvPr/>
        </p:nvSpPr>
        <p:spPr>
          <a:xfrm>
            <a:off x="4972976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3B190ED-213F-4068-99E6-E4E797592A33}"/>
              </a:ext>
            </a:extLst>
          </p:cNvPr>
          <p:cNvSpPr txBox="1"/>
          <p:nvPr/>
        </p:nvSpPr>
        <p:spPr>
          <a:xfrm>
            <a:off x="5456808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T2</a:t>
            </a:r>
            <a:endParaRPr kumimoji="1" lang="zh-TW" altLang="en-US" sz="2400" dirty="0"/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3C90ED36-3498-4A0D-88CE-2EF1E356711E}"/>
              </a:ext>
            </a:extLst>
          </p:cNvPr>
          <p:cNvCxnSpPr/>
          <p:nvPr/>
        </p:nvCxnSpPr>
        <p:spPr>
          <a:xfrm>
            <a:off x="3593976" y="3139765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1FFC4482-B0DD-4A36-B313-71E1845D09D0}"/>
              </a:ext>
            </a:extLst>
          </p:cNvPr>
          <p:cNvSpPr/>
          <p:nvPr/>
        </p:nvSpPr>
        <p:spPr>
          <a:xfrm>
            <a:off x="2790548" y="2611547"/>
            <a:ext cx="1606856" cy="43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A7C896E-9BAC-4692-8FB3-D26C9CB633B9}"/>
              </a:ext>
            </a:extLst>
          </p:cNvPr>
          <p:cNvSpPr txBox="1"/>
          <p:nvPr/>
        </p:nvSpPr>
        <p:spPr>
          <a:xfrm>
            <a:off x="3274379" y="3775993"/>
            <a:ext cx="7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T1.5</a:t>
            </a:r>
            <a:endParaRPr kumimoji="1" lang="zh-TW" altLang="en-US" sz="2400" dirty="0"/>
          </a:p>
        </p:txBody>
      </p:sp>
      <p:sp>
        <p:nvSpPr>
          <p:cNvPr id="41" name="箭號: 弧形下彎 40">
            <a:extLst>
              <a:ext uri="{FF2B5EF4-FFF2-40B4-BE49-F238E27FC236}">
                <a16:creationId xmlns:a16="http://schemas.microsoft.com/office/drawing/2014/main" id="{1EFCA8C3-AE9E-48F1-9918-4ABBFC103C53}"/>
              </a:ext>
            </a:extLst>
          </p:cNvPr>
          <p:cNvSpPr/>
          <p:nvPr/>
        </p:nvSpPr>
        <p:spPr>
          <a:xfrm>
            <a:off x="1349405" y="1764325"/>
            <a:ext cx="2343705" cy="665727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語音泡泡: 圓角矩形 41">
            <a:extLst>
              <a:ext uri="{FF2B5EF4-FFF2-40B4-BE49-F238E27FC236}">
                <a16:creationId xmlns:a16="http://schemas.microsoft.com/office/drawing/2014/main" id="{664FDB61-4813-4BE0-94FB-C989EEF719D1}"/>
              </a:ext>
            </a:extLst>
          </p:cNvPr>
          <p:cNvSpPr/>
          <p:nvPr/>
        </p:nvSpPr>
        <p:spPr>
          <a:xfrm>
            <a:off x="3209277" y="1145221"/>
            <a:ext cx="4230209" cy="540856"/>
          </a:xfrm>
          <a:prstGeom prst="wedgeRoundRectCallout">
            <a:avLst>
              <a:gd name="adj1" fmla="val -34315"/>
              <a:gd name="adj2" fmla="val 20693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Using T1 information predict T2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7B6B189-9972-4BB3-A24F-7D3BE33B9843}"/>
              </a:ext>
            </a:extLst>
          </p:cNvPr>
          <p:cNvCxnSpPr/>
          <p:nvPr/>
        </p:nvCxnSpPr>
        <p:spPr>
          <a:xfrm>
            <a:off x="7958830" y="3105680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772151F-ED97-492D-8A1B-E5824DBAEEDE}"/>
              </a:ext>
            </a:extLst>
          </p:cNvPr>
          <p:cNvSpPr/>
          <p:nvPr/>
        </p:nvSpPr>
        <p:spPr>
          <a:xfrm>
            <a:off x="7155402" y="2577462"/>
            <a:ext cx="1606856" cy="4350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A9FB143-FDB1-4896-A327-2BC0ABD332D6}"/>
              </a:ext>
            </a:extLst>
          </p:cNvPr>
          <p:cNvSpPr txBox="1"/>
          <p:nvPr/>
        </p:nvSpPr>
        <p:spPr>
          <a:xfrm>
            <a:off x="7639233" y="3741908"/>
            <a:ext cx="72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T2.5</a:t>
            </a:r>
            <a:endParaRPr kumimoji="1" lang="zh-TW" altLang="en-US" sz="2400" dirty="0"/>
          </a:p>
        </p:txBody>
      </p:sp>
      <p:sp>
        <p:nvSpPr>
          <p:cNvPr id="46" name="語音泡泡: 圓角矩形 45">
            <a:extLst>
              <a:ext uri="{FF2B5EF4-FFF2-40B4-BE49-F238E27FC236}">
                <a16:creationId xmlns:a16="http://schemas.microsoft.com/office/drawing/2014/main" id="{FFF34840-1479-4A5B-B0DC-47037F854B7B}"/>
              </a:ext>
            </a:extLst>
          </p:cNvPr>
          <p:cNvSpPr/>
          <p:nvPr/>
        </p:nvSpPr>
        <p:spPr>
          <a:xfrm>
            <a:off x="7887808" y="1202558"/>
            <a:ext cx="4230209" cy="540856"/>
          </a:xfrm>
          <a:prstGeom prst="wedgeRoundRectCallout">
            <a:avLst>
              <a:gd name="adj1" fmla="val -38512"/>
              <a:gd name="adj2" fmla="val 183955"/>
              <a:gd name="adj3" fmla="val 16667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Using T2 information predict T3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2762A00-836A-4EA9-9E21-8F1C81CB5FCB}"/>
              </a:ext>
            </a:extLst>
          </p:cNvPr>
          <p:cNvCxnSpPr/>
          <p:nvPr/>
        </p:nvCxnSpPr>
        <p:spPr>
          <a:xfrm>
            <a:off x="10002913" y="3116062"/>
            <a:ext cx="0" cy="4971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80D24B78-2AB7-4FFD-8D79-FFFF00556F88}"/>
              </a:ext>
            </a:extLst>
          </p:cNvPr>
          <p:cNvSpPr/>
          <p:nvPr/>
        </p:nvSpPr>
        <p:spPr>
          <a:xfrm>
            <a:off x="9199485" y="2587844"/>
            <a:ext cx="1606856" cy="4350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FC803E6-5C36-4934-9F2A-54251796E093}"/>
              </a:ext>
            </a:extLst>
          </p:cNvPr>
          <p:cNvSpPr txBox="1"/>
          <p:nvPr/>
        </p:nvSpPr>
        <p:spPr>
          <a:xfrm>
            <a:off x="9683317" y="3741908"/>
            <a:ext cx="639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T3</a:t>
            </a:r>
            <a:endParaRPr kumimoji="1" lang="zh-TW" altLang="en-US" sz="2400" dirty="0"/>
          </a:p>
        </p:txBody>
      </p:sp>
      <p:sp>
        <p:nvSpPr>
          <p:cNvPr id="50" name="箭號: 弧形下彎 49">
            <a:extLst>
              <a:ext uri="{FF2B5EF4-FFF2-40B4-BE49-F238E27FC236}">
                <a16:creationId xmlns:a16="http://schemas.microsoft.com/office/drawing/2014/main" id="{32910EFD-7489-42C4-A511-419804771B6C}"/>
              </a:ext>
            </a:extLst>
          </p:cNvPr>
          <p:cNvSpPr/>
          <p:nvPr/>
        </p:nvSpPr>
        <p:spPr>
          <a:xfrm>
            <a:off x="5903649" y="1814775"/>
            <a:ext cx="2201663" cy="63399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A6373C8-04ED-4CF4-885B-7C09FF63F89B}"/>
              </a:ext>
            </a:extLst>
          </p:cNvPr>
          <p:cNvSpPr txBox="1"/>
          <p:nvPr/>
        </p:nvSpPr>
        <p:spPr>
          <a:xfrm>
            <a:off x="10972800" y="3133817"/>
            <a:ext cx="865572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</a:t>
            </a:r>
            <a:endParaRPr kumimoji="1" lang="zh-TW" altLang="en-US" sz="2400" dirty="0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AC4AB50-94E2-4FED-AF2F-D3F9194D396F}"/>
              </a:ext>
            </a:extLst>
          </p:cNvPr>
          <p:cNvCxnSpPr/>
          <p:nvPr/>
        </p:nvCxnSpPr>
        <p:spPr>
          <a:xfrm>
            <a:off x="3593976" y="4323425"/>
            <a:ext cx="0" cy="825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F944D4EC-6768-415E-B4B4-76F8C47872E3}"/>
              </a:ext>
            </a:extLst>
          </p:cNvPr>
          <p:cNvSpPr/>
          <p:nvPr/>
        </p:nvSpPr>
        <p:spPr>
          <a:xfrm>
            <a:off x="2790548" y="5273336"/>
            <a:ext cx="1518079" cy="461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SSD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42901E8B-9F75-48BE-A340-F212614AB936}"/>
              </a:ext>
            </a:extLst>
          </p:cNvPr>
          <p:cNvCxnSpPr/>
          <p:nvPr/>
        </p:nvCxnSpPr>
        <p:spPr>
          <a:xfrm>
            <a:off x="7958830" y="4367014"/>
            <a:ext cx="0" cy="825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A1570029-306C-4DF8-BB2D-1FC5CA0E6F4F}"/>
              </a:ext>
            </a:extLst>
          </p:cNvPr>
          <p:cNvSpPr/>
          <p:nvPr/>
        </p:nvSpPr>
        <p:spPr>
          <a:xfrm>
            <a:off x="7155402" y="5316925"/>
            <a:ext cx="1518079" cy="461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SSD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8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 animBg="1"/>
      <p:bldP spid="42" grpId="0" animBg="1"/>
      <p:bldP spid="44" grpId="0" animBg="1"/>
      <p:bldP spid="45" grpId="0"/>
      <p:bldP spid="46" grpId="0" animBg="1"/>
      <p:bldP spid="50" grpId="0" animBg="1"/>
      <p:bldP spid="57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850CA14A-D6C5-46B4-8F40-A38DA52CDA41}"/>
              </a:ext>
            </a:extLst>
          </p:cNvPr>
          <p:cNvSpPr/>
          <p:nvPr/>
        </p:nvSpPr>
        <p:spPr>
          <a:xfrm>
            <a:off x="2272687" y="2423604"/>
            <a:ext cx="6640496" cy="38572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EE05DBF-DAE5-4174-8381-5F086261FE0A}"/>
              </a:ext>
            </a:extLst>
          </p:cNvPr>
          <p:cNvSpPr/>
          <p:nvPr/>
        </p:nvSpPr>
        <p:spPr>
          <a:xfrm>
            <a:off x="2272686" y="853733"/>
            <a:ext cx="6640496" cy="11942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1F643B2-3639-4267-8FE9-BC3A5C2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BA06F87-ECA9-4946-88BA-A17F86E87299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Hint queue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86EE059-F2F9-46FD-A6D2-5B49587F24B1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09B172-107E-46C6-A061-8E6054C2E029}"/>
              </a:ext>
            </a:extLst>
          </p:cNvPr>
          <p:cNvSpPr/>
          <p:nvPr/>
        </p:nvSpPr>
        <p:spPr>
          <a:xfrm>
            <a:off x="2876366" y="1171852"/>
            <a:ext cx="5557413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5877D5-F5D5-4441-855C-9EF19CECE481}"/>
              </a:ext>
            </a:extLst>
          </p:cNvPr>
          <p:cNvSpPr/>
          <p:nvPr/>
        </p:nvSpPr>
        <p:spPr>
          <a:xfrm>
            <a:off x="2876366" y="1171852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EBB5E9-151B-43E5-8FEA-8F1BB4FA4F00}"/>
              </a:ext>
            </a:extLst>
          </p:cNvPr>
          <p:cNvSpPr/>
          <p:nvPr/>
        </p:nvSpPr>
        <p:spPr>
          <a:xfrm>
            <a:off x="4542407" y="11718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6650F5-62F5-4742-B838-88FA5C248C44}"/>
              </a:ext>
            </a:extLst>
          </p:cNvPr>
          <p:cNvSpPr/>
          <p:nvPr/>
        </p:nvSpPr>
        <p:spPr>
          <a:xfrm>
            <a:off x="5097754" y="1171852"/>
            <a:ext cx="559292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3106F24-D1D1-4FB4-9209-60F38C5BC2AF}"/>
              </a:ext>
            </a:extLst>
          </p:cNvPr>
          <p:cNvSpPr/>
          <p:nvPr/>
        </p:nvSpPr>
        <p:spPr>
          <a:xfrm>
            <a:off x="5653101" y="1166351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29972D-A168-42B3-99B0-2D273D139145}"/>
              </a:ext>
            </a:extLst>
          </p:cNvPr>
          <p:cNvSpPr/>
          <p:nvPr/>
        </p:nvSpPr>
        <p:spPr>
          <a:xfrm>
            <a:off x="7319142" y="1166349"/>
            <a:ext cx="559292" cy="4705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CBD6A0-C3EE-45A1-94CC-BE756765F84D}"/>
              </a:ext>
            </a:extLst>
          </p:cNvPr>
          <p:cNvSpPr txBox="1"/>
          <p:nvPr/>
        </p:nvSpPr>
        <p:spPr>
          <a:xfrm>
            <a:off x="338341" y="1174601"/>
            <a:ext cx="1695635" cy="46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B6816C-6850-49A5-A13C-3A7DA6219F43}"/>
              </a:ext>
            </a:extLst>
          </p:cNvPr>
          <p:cNvSpPr/>
          <p:nvPr/>
        </p:nvSpPr>
        <p:spPr>
          <a:xfrm>
            <a:off x="9607600" y="853734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29C1403-AEDF-4988-929A-2E0750E7237F}"/>
              </a:ext>
            </a:extLst>
          </p:cNvPr>
          <p:cNvSpPr/>
          <p:nvPr/>
        </p:nvSpPr>
        <p:spPr>
          <a:xfrm>
            <a:off x="9607600" y="1470731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688821-8591-4590-B037-E1022A92DD7D}"/>
              </a:ext>
            </a:extLst>
          </p:cNvPr>
          <p:cNvSpPr/>
          <p:nvPr/>
        </p:nvSpPr>
        <p:spPr>
          <a:xfrm>
            <a:off x="9607600" y="210400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F9B209-ABCD-4F60-93A0-3257C9AC1809}"/>
              </a:ext>
            </a:extLst>
          </p:cNvPr>
          <p:cNvSpPr txBox="1"/>
          <p:nvPr/>
        </p:nvSpPr>
        <p:spPr>
          <a:xfrm>
            <a:off x="10321272" y="1470731"/>
            <a:ext cx="17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replacement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0AC855-AA7F-4CA4-B715-BAE6793E9352}"/>
              </a:ext>
            </a:extLst>
          </p:cNvPr>
          <p:cNvSpPr txBox="1"/>
          <p:nvPr/>
        </p:nvSpPr>
        <p:spPr>
          <a:xfrm>
            <a:off x="10321272" y="836377"/>
            <a:ext cx="17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time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638FA8-8A0D-4653-A930-43B13DB94BAE}"/>
              </a:ext>
            </a:extLst>
          </p:cNvPr>
          <p:cNvSpPr txBox="1"/>
          <p:nvPr/>
        </p:nvSpPr>
        <p:spPr>
          <a:xfrm>
            <a:off x="10321272" y="2104001"/>
            <a:ext cx="184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amount</a:t>
            </a:r>
            <a:endParaRPr kumimoji="1" lang="zh-TW" altLang="en-US" sz="2400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C9F332F-B5A6-49AE-9C44-BD7ED9F2A5E1}"/>
              </a:ext>
            </a:extLst>
          </p:cNvPr>
          <p:cNvSpPr/>
          <p:nvPr/>
        </p:nvSpPr>
        <p:spPr>
          <a:xfrm>
            <a:off x="4873096" y="2689912"/>
            <a:ext cx="3789288" cy="11807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D1A3BD-36F3-4AB7-B440-5DF5019B26C3}"/>
              </a:ext>
            </a:extLst>
          </p:cNvPr>
          <p:cNvSpPr txBox="1"/>
          <p:nvPr/>
        </p:nvSpPr>
        <p:spPr>
          <a:xfrm>
            <a:off x="3249227" y="3030035"/>
            <a:ext cx="1695635" cy="465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7F63CD-44CA-4951-B1E6-F05AB08CBE11}"/>
              </a:ext>
            </a:extLst>
          </p:cNvPr>
          <p:cNvSpPr/>
          <p:nvPr/>
        </p:nvSpPr>
        <p:spPr>
          <a:xfrm>
            <a:off x="5197875" y="3024531"/>
            <a:ext cx="3235903" cy="47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B90136-A21E-4F10-B6D3-54060FFE2E1D}"/>
              </a:ext>
            </a:extLst>
          </p:cNvPr>
          <p:cNvSpPr/>
          <p:nvPr/>
        </p:nvSpPr>
        <p:spPr>
          <a:xfrm>
            <a:off x="2868970" y="1161058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94A9D07-3127-4EFE-9BF0-5568677F58EE}"/>
              </a:ext>
            </a:extLst>
          </p:cNvPr>
          <p:cNvSpPr/>
          <p:nvPr/>
        </p:nvSpPr>
        <p:spPr>
          <a:xfrm>
            <a:off x="6204503" y="115935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8B64B3C-73B8-4702-8E20-996F0CCC3749}"/>
              </a:ext>
            </a:extLst>
          </p:cNvPr>
          <p:cNvSpPr/>
          <p:nvPr/>
        </p:nvSpPr>
        <p:spPr>
          <a:xfrm>
            <a:off x="6759850" y="11593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CA3DBC-3E9B-4D0D-9789-53D4CF9837D9}"/>
              </a:ext>
            </a:extLst>
          </p:cNvPr>
          <p:cNvSpPr/>
          <p:nvPr/>
        </p:nvSpPr>
        <p:spPr>
          <a:xfrm>
            <a:off x="7870542" y="1159348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8C3878-54D5-4A85-81EF-80F98AA33F4F}"/>
              </a:ext>
            </a:extLst>
          </p:cNvPr>
          <p:cNvSpPr/>
          <p:nvPr/>
        </p:nvSpPr>
        <p:spPr>
          <a:xfrm>
            <a:off x="3431713" y="1171852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5A0F29-74BD-43F9-B33C-62089DA48274}"/>
              </a:ext>
            </a:extLst>
          </p:cNvPr>
          <p:cNvSpPr/>
          <p:nvPr/>
        </p:nvSpPr>
        <p:spPr>
          <a:xfrm>
            <a:off x="3987060" y="1171851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0743539-010A-4EB1-80C2-16619CD51D82}"/>
              </a:ext>
            </a:extLst>
          </p:cNvPr>
          <p:cNvSpPr/>
          <p:nvPr/>
        </p:nvSpPr>
        <p:spPr>
          <a:xfrm>
            <a:off x="3420123" y="1169097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9EBFD7F-E35E-49AE-99B2-98BF87701E3C}"/>
              </a:ext>
            </a:extLst>
          </p:cNvPr>
          <p:cNvSpPr/>
          <p:nvPr/>
        </p:nvSpPr>
        <p:spPr>
          <a:xfrm>
            <a:off x="3975470" y="1169096"/>
            <a:ext cx="559292" cy="470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675E9B0-BD7B-492D-9194-A40D012413C6}"/>
              </a:ext>
            </a:extLst>
          </p:cNvPr>
          <p:cNvSpPr/>
          <p:nvPr/>
        </p:nvSpPr>
        <p:spPr>
          <a:xfrm>
            <a:off x="6208448" y="1166351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E32CAE-5572-46AA-B849-4FDC819F225E}"/>
              </a:ext>
            </a:extLst>
          </p:cNvPr>
          <p:cNvSpPr/>
          <p:nvPr/>
        </p:nvSpPr>
        <p:spPr>
          <a:xfrm>
            <a:off x="6763795" y="1166350"/>
            <a:ext cx="559292" cy="47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6476627-1CDC-4FA2-916F-754F7E6B9546}"/>
              </a:ext>
            </a:extLst>
          </p:cNvPr>
          <p:cNvSpPr/>
          <p:nvPr/>
        </p:nvSpPr>
        <p:spPr>
          <a:xfrm>
            <a:off x="7874487" y="1166348"/>
            <a:ext cx="559292" cy="470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0A0DFEA-527D-4819-9314-2B2EC8243977}"/>
              </a:ext>
            </a:extLst>
          </p:cNvPr>
          <p:cNvSpPr txBox="1"/>
          <p:nvPr/>
        </p:nvSpPr>
        <p:spPr>
          <a:xfrm>
            <a:off x="5195407" y="6323762"/>
            <a:ext cx="771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0599C8A3-43FC-48A3-9ADF-6CD6092CC364}"/>
              </a:ext>
            </a:extLst>
          </p:cNvPr>
          <p:cNvSpPr/>
          <p:nvPr/>
        </p:nvSpPr>
        <p:spPr>
          <a:xfrm>
            <a:off x="2272687" y="4586949"/>
            <a:ext cx="6640496" cy="55929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A3070BE-EF87-42D2-81C7-E1F0CE1667FC}"/>
              </a:ext>
            </a:extLst>
          </p:cNvPr>
          <p:cNvCxnSpPr/>
          <p:nvPr/>
        </p:nvCxnSpPr>
        <p:spPr>
          <a:xfrm>
            <a:off x="6815826" y="3997963"/>
            <a:ext cx="0" cy="47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110DD94-2930-484A-8658-A7325EA5E146}"/>
              </a:ext>
            </a:extLst>
          </p:cNvPr>
          <p:cNvCxnSpPr/>
          <p:nvPr/>
        </p:nvCxnSpPr>
        <p:spPr>
          <a:xfrm>
            <a:off x="5649153" y="5146242"/>
            <a:ext cx="0" cy="47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F6A7A3BA-8D9C-472C-96DD-5B3F3CFAF5BE}"/>
              </a:ext>
            </a:extLst>
          </p:cNvPr>
          <p:cNvSpPr/>
          <p:nvPr/>
        </p:nvSpPr>
        <p:spPr>
          <a:xfrm>
            <a:off x="2272686" y="5705535"/>
            <a:ext cx="6640496" cy="55929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325E31A-D0DF-4156-ACB1-C8FA4CC23E78}"/>
              </a:ext>
            </a:extLst>
          </p:cNvPr>
          <p:cNvSpPr txBox="1"/>
          <p:nvPr/>
        </p:nvSpPr>
        <p:spPr>
          <a:xfrm>
            <a:off x="2433712" y="1586344"/>
            <a:ext cx="9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4BEF0F7-E9AB-45C0-B860-53F63CE4F9EE}"/>
              </a:ext>
            </a:extLst>
          </p:cNvPr>
          <p:cNvSpPr txBox="1"/>
          <p:nvPr/>
        </p:nvSpPr>
        <p:spPr>
          <a:xfrm>
            <a:off x="8000741" y="1641083"/>
            <a:ext cx="98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6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19102 0.2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4" y="135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3.7037E-7 L 0.18906 0.270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349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3.7037E-7 L 0.18828 0.270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1.85185E-6 L 0.04909 0.270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135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00139 L 0.04584 0.2701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139 L 0.00091 0.27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17" grpId="0" animBg="1"/>
      <p:bldP spid="18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38594ED-431F-4297-A026-E3BF0C1E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18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5517C83-110E-4B12-9454-634D125BAFCC}"/>
              </a:ext>
            </a:extLst>
          </p:cNvPr>
          <p:cNvSpPr txBox="1">
            <a:spLocks/>
          </p:cNvSpPr>
          <p:nvPr/>
        </p:nvSpPr>
        <p:spPr>
          <a:xfrm>
            <a:off x="5477522" y="-7514"/>
            <a:ext cx="6714478" cy="653460"/>
          </a:xfrm>
          <a:prstGeom prst="rect">
            <a:avLst/>
          </a:prstGeom>
          <a:solidFill>
            <a:srgbClr val="A1EA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Choose victim block</a:t>
            </a:r>
            <a:endParaRPr lang="en-US" altLang="zh-TW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9153267-4002-495F-B7E3-9978F8B7861F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C72ED3C-9D2F-43C4-A0A5-DB41430146C7}"/>
              </a:ext>
            </a:extLst>
          </p:cNvPr>
          <p:cNvSpPr/>
          <p:nvPr/>
        </p:nvSpPr>
        <p:spPr>
          <a:xfrm>
            <a:off x="993905" y="1784413"/>
            <a:ext cx="1624614" cy="4350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D11AFAC-CDF7-4509-A088-8AC97FBB20FB}"/>
              </a:ext>
            </a:extLst>
          </p:cNvPr>
          <p:cNvCxnSpPr>
            <a:cxnSpLocks/>
          </p:cNvCxnSpPr>
          <p:nvPr/>
        </p:nvCxnSpPr>
        <p:spPr>
          <a:xfrm flipV="1">
            <a:off x="2605399" y="1216241"/>
            <a:ext cx="732605" cy="568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378D11E-4023-4201-9241-D47084905E31}"/>
              </a:ext>
            </a:extLst>
          </p:cNvPr>
          <p:cNvSpPr/>
          <p:nvPr/>
        </p:nvSpPr>
        <p:spPr>
          <a:xfrm>
            <a:off x="3435659" y="927718"/>
            <a:ext cx="843378" cy="363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F57714-37E6-4CD9-A912-90579697B8B7}"/>
              </a:ext>
            </a:extLst>
          </p:cNvPr>
          <p:cNvSpPr/>
          <p:nvPr/>
        </p:nvSpPr>
        <p:spPr>
          <a:xfrm>
            <a:off x="3435659" y="2630011"/>
            <a:ext cx="843378" cy="363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Hnw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0E0062B-939B-4D14-A90D-D52A1813AA73}"/>
              </a:ext>
            </a:extLst>
          </p:cNvPr>
          <p:cNvCxnSpPr>
            <a:cxnSpLocks/>
          </p:cNvCxnSpPr>
          <p:nvPr/>
        </p:nvCxnSpPr>
        <p:spPr>
          <a:xfrm>
            <a:off x="2567767" y="2257059"/>
            <a:ext cx="699215" cy="530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87702B-B934-488E-A25F-7495DCE86B73}"/>
              </a:ext>
            </a:extLst>
          </p:cNvPr>
          <p:cNvCxnSpPr/>
          <p:nvPr/>
        </p:nvCxnSpPr>
        <p:spPr>
          <a:xfrm>
            <a:off x="4403324" y="1109710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4E055BF-CC16-4CB7-8047-C86A489A4BE9}"/>
              </a:ext>
            </a:extLst>
          </p:cNvPr>
          <p:cNvSpPr txBox="1"/>
          <p:nvPr/>
        </p:nvSpPr>
        <p:spPr>
          <a:xfrm>
            <a:off x="5202315" y="843381"/>
            <a:ext cx="222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overwrite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BB893D9-10C9-44BA-ACF3-14A42FB9ACEB}"/>
              </a:ext>
            </a:extLst>
          </p:cNvPr>
          <p:cNvCxnSpPr/>
          <p:nvPr/>
        </p:nvCxnSpPr>
        <p:spPr>
          <a:xfrm>
            <a:off x="4403324" y="2839749"/>
            <a:ext cx="6303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8178AF-B039-4FFA-8B72-4EBFADFE3F46}"/>
              </a:ext>
            </a:extLst>
          </p:cNvPr>
          <p:cNvSpPr txBox="1"/>
          <p:nvPr/>
        </p:nvSpPr>
        <p:spPr>
          <a:xfrm>
            <a:off x="5202315" y="2573420"/>
            <a:ext cx="2222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new write</a:t>
            </a:r>
            <a:endParaRPr kumimoji="1" lang="zh-TW" altLang="en-US" sz="2400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34FE5313-6DD9-4A3D-A014-52D2AC379AE3}"/>
              </a:ext>
            </a:extLst>
          </p:cNvPr>
          <p:cNvSpPr/>
          <p:nvPr/>
        </p:nvSpPr>
        <p:spPr>
          <a:xfrm>
            <a:off x="7424692" y="1619676"/>
            <a:ext cx="1233996" cy="5581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34FB38-EFD4-4D07-88B9-8DF97C111D81}"/>
              </a:ext>
            </a:extLst>
          </p:cNvPr>
          <p:cNvSpPr txBox="1"/>
          <p:nvPr/>
        </p:nvSpPr>
        <p:spPr>
          <a:xfrm>
            <a:off x="8998629" y="1662539"/>
            <a:ext cx="249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</a:t>
            </a:r>
            <a:r>
              <a:rPr kumimoji="1" lang="en-US" altLang="zh-TW" sz="2400" dirty="0" err="1"/>
              <a:t>How+Hnw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820F4F-769C-47F9-9864-79692D3F7E53}"/>
              </a:ext>
            </a:extLst>
          </p:cNvPr>
          <p:cNvSpPr txBox="1"/>
          <p:nvPr/>
        </p:nvSpPr>
        <p:spPr>
          <a:xfrm>
            <a:off x="1277989" y="3357886"/>
            <a:ext cx="4483617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1: find </a:t>
            </a:r>
            <a:r>
              <a:rPr kumimoji="1" lang="en-US" altLang="zh-TW" sz="2400" dirty="0">
                <a:solidFill>
                  <a:srgbClr val="FF0000"/>
                </a:solidFill>
              </a:rPr>
              <a:t>min total block </a:t>
            </a:r>
            <a:r>
              <a:rPr kumimoji="1" lang="en-US" altLang="zh-TW" sz="2400" dirty="0"/>
              <a:t>first</a:t>
            </a:r>
          </a:p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2: find </a:t>
            </a:r>
            <a:r>
              <a:rPr kumimoji="1" lang="en-US" altLang="zh-TW" sz="2400" dirty="0">
                <a:solidFill>
                  <a:srgbClr val="FF0000"/>
                </a:solidFill>
              </a:rPr>
              <a:t>large block </a:t>
            </a:r>
            <a:r>
              <a:rPr kumimoji="1" lang="en-US" altLang="zh-TW" sz="2400" dirty="0"/>
              <a:t>first</a:t>
            </a:r>
          </a:p>
          <a:p>
            <a:pPr algn="l">
              <a:lnSpc>
                <a:spcPct val="150000"/>
              </a:lnSpc>
            </a:pPr>
            <a:r>
              <a:rPr kumimoji="1" lang="en-US" altLang="zh-TW" sz="2400" dirty="0"/>
              <a:t>Case 3: find LRU block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83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/>
      <p:bldP spid="13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7"/>
            <a:ext cx="8273988" cy="28738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Total=0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590859" y="6077247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7938149" y="3563795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8309870" y="2314052"/>
            <a:ext cx="2371725" cy="663360"/>
          </a:xfrm>
          <a:prstGeom prst="wedgeRoundRectCallout">
            <a:avLst>
              <a:gd name="adj1" fmla="val -40913"/>
              <a:gd name="adj2" fmla="val 11849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Min total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8701663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9544633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8701663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9544633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9927D45-3779-4583-942F-CF2266AE962B}"/>
              </a:ext>
            </a:extLst>
          </p:cNvPr>
          <p:cNvSpPr/>
          <p:nvPr/>
        </p:nvSpPr>
        <p:spPr>
          <a:xfrm>
            <a:off x="4101114" y="432005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37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20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6"/>
            <a:ext cx="8273988" cy="32155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Total=4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461350" y="6336082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6593638" y="3572657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6987217" y="2211269"/>
            <a:ext cx="2371725" cy="663360"/>
          </a:xfrm>
          <a:prstGeom prst="wedgeRoundRectCallout">
            <a:avLst>
              <a:gd name="adj1" fmla="val -35130"/>
              <a:gd name="adj2" fmla="val 139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Large block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9401058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10244028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9401058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10244028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D001E23-AAB9-4D5D-B424-0C3DEF534C85}"/>
              </a:ext>
            </a:extLst>
          </p:cNvPr>
          <p:cNvSpPr/>
          <p:nvPr/>
        </p:nvSpPr>
        <p:spPr>
          <a:xfrm>
            <a:off x="636983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CBD59EE-6F03-4AF9-8A4C-0B5DD287BA69}"/>
              </a:ext>
            </a:extLst>
          </p:cNvPr>
          <p:cNvSpPr/>
          <p:nvPr/>
        </p:nvSpPr>
        <p:spPr>
          <a:xfrm>
            <a:off x="6982170" y="1322126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09026E5-8D01-45F2-B4EF-2729290B6FEA}"/>
              </a:ext>
            </a:extLst>
          </p:cNvPr>
          <p:cNvSpPr/>
          <p:nvPr/>
        </p:nvSpPr>
        <p:spPr>
          <a:xfrm>
            <a:off x="758585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D87F382-218D-4575-9AD3-CAE71A5BF5E5}"/>
              </a:ext>
            </a:extLst>
          </p:cNvPr>
          <p:cNvSpPr/>
          <p:nvPr/>
        </p:nvSpPr>
        <p:spPr>
          <a:xfrm>
            <a:off x="8188160" y="1321061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90392A-6741-4E77-A051-A611F7619837}"/>
              </a:ext>
            </a:extLst>
          </p:cNvPr>
          <p:cNvSpPr/>
          <p:nvPr/>
        </p:nvSpPr>
        <p:spPr>
          <a:xfrm>
            <a:off x="4107015" y="4328221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0357EF1-217B-4CEA-9F03-6922DCE9FDAF}"/>
              </a:ext>
            </a:extLst>
          </p:cNvPr>
          <p:cNvSpPr/>
          <p:nvPr/>
        </p:nvSpPr>
        <p:spPr>
          <a:xfrm>
            <a:off x="4101112" y="367749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126B92A-690D-47C0-9B86-064089F8D3DF}"/>
              </a:ext>
            </a:extLst>
          </p:cNvPr>
          <p:cNvSpPr/>
          <p:nvPr/>
        </p:nvSpPr>
        <p:spPr>
          <a:xfrm>
            <a:off x="5390194" y="400362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A77E9E9-1FA7-4ADB-A42C-62D96F717905}"/>
              </a:ext>
            </a:extLst>
          </p:cNvPr>
          <p:cNvSpPr txBox="1"/>
          <p:nvPr/>
        </p:nvSpPr>
        <p:spPr>
          <a:xfrm>
            <a:off x="3966845" y="5842338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495F33F-A919-4654-BC69-FD5264AB3611}"/>
              </a:ext>
            </a:extLst>
          </p:cNvPr>
          <p:cNvSpPr txBox="1"/>
          <p:nvPr/>
        </p:nvSpPr>
        <p:spPr>
          <a:xfrm>
            <a:off x="5280935" y="5838376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AE3C02BB-BB9B-4A15-95B6-21A5AE1051F3}"/>
              </a:ext>
            </a:extLst>
          </p:cNvPr>
          <p:cNvSpPr txBox="1"/>
          <p:nvPr/>
        </p:nvSpPr>
        <p:spPr>
          <a:xfrm>
            <a:off x="6754348" y="5845273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C598D934-472F-4130-9DED-034EAEADEBD9}"/>
              </a:ext>
            </a:extLst>
          </p:cNvPr>
          <p:cNvSpPr txBox="1"/>
          <p:nvPr/>
        </p:nvSpPr>
        <p:spPr>
          <a:xfrm>
            <a:off x="8083876" y="5872511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2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E2736-1981-40D1-B6E9-9DAC03B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21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26CBA330-780D-40F4-989C-916DC2D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522" y="-7514"/>
            <a:ext cx="671447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Choose victim block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1AC0A17-8759-4393-AEA3-BEABC15F472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47752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ADA4827-B077-4B5D-8091-D962272E8DBC}"/>
              </a:ext>
            </a:extLst>
          </p:cNvPr>
          <p:cNvSpPr/>
          <p:nvPr/>
        </p:nvSpPr>
        <p:spPr>
          <a:xfrm>
            <a:off x="1811046" y="3140796"/>
            <a:ext cx="8273988" cy="3262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32990A5F-8FD3-479B-BED9-F41DF65C42C7}"/>
              </a:ext>
            </a:extLst>
          </p:cNvPr>
          <p:cNvSpPr/>
          <p:nvPr/>
        </p:nvSpPr>
        <p:spPr>
          <a:xfrm>
            <a:off x="3616171" y="3564520"/>
            <a:ext cx="5891813" cy="18231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E62C400-0B29-44DA-9BBF-46B7558F0635}"/>
              </a:ext>
            </a:extLst>
          </p:cNvPr>
          <p:cNvSpPr txBox="1"/>
          <p:nvPr/>
        </p:nvSpPr>
        <p:spPr>
          <a:xfrm>
            <a:off x="1936073" y="4245765"/>
            <a:ext cx="177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9F83F4-BAD8-41CA-A559-7C8EF490C931}"/>
              </a:ext>
            </a:extLst>
          </p:cNvPr>
          <p:cNvSpPr/>
          <p:nvPr/>
        </p:nvSpPr>
        <p:spPr>
          <a:xfrm>
            <a:off x="410111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E99481-4CCA-4417-A6F9-AA29C538535E}"/>
              </a:ext>
            </a:extLst>
          </p:cNvPr>
          <p:cNvSpPr txBox="1"/>
          <p:nvPr/>
        </p:nvSpPr>
        <p:spPr>
          <a:xfrm>
            <a:off x="3965854" y="5425272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Total=3</a:t>
            </a:r>
            <a:endParaRPr kumimoji="1" lang="zh-TW" altLang="en-US" sz="24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1DAE19-4B6E-4804-9C2E-A5B9D4A191C8}"/>
              </a:ext>
            </a:extLst>
          </p:cNvPr>
          <p:cNvSpPr txBox="1"/>
          <p:nvPr/>
        </p:nvSpPr>
        <p:spPr>
          <a:xfrm>
            <a:off x="4251327" y="4920418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957BDA4-46C6-4ED5-AB6C-99373B4DD73B}"/>
              </a:ext>
            </a:extLst>
          </p:cNvPr>
          <p:cNvSpPr txBox="1"/>
          <p:nvPr/>
        </p:nvSpPr>
        <p:spPr>
          <a:xfrm>
            <a:off x="5590859" y="4920417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E942A465-97A8-4DE0-85C4-ED428277F9FF}"/>
              </a:ext>
            </a:extLst>
          </p:cNvPr>
          <p:cNvSpPr txBox="1"/>
          <p:nvPr/>
        </p:nvSpPr>
        <p:spPr>
          <a:xfrm>
            <a:off x="7038830" y="4933265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3349E88-5522-433E-AF96-3B0936BD481F}"/>
              </a:ext>
            </a:extLst>
          </p:cNvPr>
          <p:cNvSpPr txBox="1"/>
          <p:nvPr/>
        </p:nvSpPr>
        <p:spPr>
          <a:xfrm>
            <a:off x="8350316" y="4933282"/>
            <a:ext cx="65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95F4115A-694B-4A51-A535-030775E4EB21}"/>
              </a:ext>
            </a:extLst>
          </p:cNvPr>
          <p:cNvSpPr txBox="1"/>
          <p:nvPr/>
        </p:nvSpPr>
        <p:spPr>
          <a:xfrm>
            <a:off x="5279944" y="5421310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Total=2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7C8DA02-AD0C-41BB-9B5E-82D568741CCC}"/>
              </a:ext>
            </a:extLst>
          </p:cNvPr>
          <p:cNvSpPr txBox="1"/>
          <p:nvPr/>
        </p:nvSpPr>
        <p:spPr>
          <a:xfrm>
            <a:off x="6753357" y="5428207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Total=1</a:t>
            </a:r>
            <a:endParaRPr kumimoji="1" lang="zh-TW" altLang="en-US" sz="24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0CE5E54-B8CA-498A-9BCB-3E9316F58160}"/>
              </a:ext>
            </a:extLst>
          </p:cNvPr>
          <p:cNvSpPr txBox="1"/>
          <p:nvPr/>
        </p:nvSpPr>
        <p:spPr>
          <a:xfrm>
            <a:off x="8082885" y="5455445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Total=1</a:t>
            </a:r>
            <a:endParaRPr kumimoji="1" lang="zh-TW" altLang="en-US" sz="24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650AD-F843-4E39-BBA2-48CE31615DAC}"/>
              </a:ext>
            </a:extLst>
          </p:cNvPr>
          <p:cNvSpPr/>
          <p:nvPr/>
        </p:nvSpPr>
        <p:spPr>
          <a:xfrm>
            <a:off x="410111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41101A9-DB28-4D6C-B948-5C927B7D5693}"/>
              </a:ext>
            </a:extLst>
          </p:cNvPr>
          <p:cNvSpPr/>
          <p:nvPr/>
        </p:nvSpPr>
        <p:spPr>
          <a:xfrm>
            <a:off x="410111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7B68649-AE1A-4061-B64F-6D87DCAC2F4E}"/>
              </a:ext>
            </a:extLst>
          </p:cNvPr>
          <p:cNvSpPr/>
          <p:nvPr/>
        </p:nvSpPr>
        <p:spPr>
          <a:xfrm>
            <a:off x="5390194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5690F3F-3527-4CE7-96BB-FC40B8211223}"/>
              </a:ext>
            </a:extLst>
          </p:cNvPr>
          <p:cNvSpPr/>
          <p:nvPr/>
        </p:nvSpPr>
        <p:spPr>
          <a:xfrm>
            <a:off x="5390194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97DA252-4F45-4589-86E9-037191A73EFA}"/>
              </a:ext>
            </a:extLst>
          </p:cNvPr>
          <p:cNvSpPr/>
          <p:nvPr/>
        </p:nvSpPr>
        <p:spPr>
          <a:xfrm>
            <a:off x="5390194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916127-32A5-44FE-AFB2-4487CFD19341}"/>
              </a:ext>
            </a:extLst>
          </p:cNvPr>
          <p:cNvSpPr/>
          <p:nvPr/>
        </p:nvSpPr>
        <p:spPr>
          <a:xfrm>
            <a:off x="5390194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88DF6E2-15E3-4CBC-BD2C-3D951C22F045}"/>
              </a:ext>
            </a:extLst>
          </p:cNvPr>
          <p:cNvSpPr/>
          <p:nvPr/>
        </p:nvSpPr>
        <p:spPr>
          <a:xfrm>
            <a:off x="6808905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8CADC89-4407-4BF8-9CFC-958AF31FC5C8}"/>
              </a:ext>
            </a:extLst>
          </p:cNvPr>
          <p:cNvSpPr/>
          <p:nvPr/>
        </p:nvSpPr>
        <p:spPr>
          <a:xfrm>
            <a:off x="6808905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A5A8B4-8BE8-4610-8B93-5525303D9AE2}"/>
              </a:ext>
            </a:extLst>
          </p:cNvPr>
          <p:cNvSpPr/>
          <p:nvPr/>
        </p:nvSpPr>
        <p:spPr>
          <a:xfrm>
            <a:off x="6808905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222FBB1-ACCA-4B6E-BB03-44050DDE6F4B}"/>
              </a:ext>
            </a:extLst>
          </p:cNvPr>
          <p:cNvSpPr/>
          <p:nvPr/>
        </p:nvSpPr>
        <p:spPr>
          <a:xfrm>
            <a:off x="6808905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96FD7D1-AB19-4734-ABE0-FB869E7E490E}"/>
              </a:ext>
            </a:extLst>
          </p:cNvPr>
          <p:cNvSpPr/>
          <p:nvPr/>
        </p:nvSpPr>
        <p:spPr>
          <a:xfrm>
            <a:off x="8149940" y="4654793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7895C35-4D5F-4ECA-965E-93736B4EF62F}"/>
              </a:ext>
            </a:extLst>
          </p:cNvPr>
          <p:cNvSpPr/>
          <p:nvPr/>
        </p:nvSpPr>
        <p:spPr>
          <a:xfrm>
            <a:off x="8149940" y="4329391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47DFD84-3E34-41A0-A28D-60753397EC45}"/>
              </a:ext>
            </a:extLst>
          </p:cNvPr>
          <p:cNvSpPr/>
          <p:nvPr/>
        </p:nvSpPr>
        <p:spPr>
          <a:xfrm>
            <a:off x="8149940" y="4007566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10FDCE-F876-4654-BBF5-DF7A79A65E16}"/>
              </a:ext>
            </a:extLst>
          </p:cNvPr>
          <p:cNvSpPr/>
          <p:nvPr/>
        </p:nvSpPr>
        <p:spPr>
          <a:xfrm>
            <a:off x="8149940" y="3682164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6AA478F-B4FD-43EA-8ABE-9770256A1C20}"/>
              </a:ext>
            </a:extLst>
          </p:cNvPr>
          <p:cNvSpPr txBox="1"/>
          <p:nvPr/>
        </p:nvSpPr>
        <p:spPr>
          <a:xfrm>
            <a:off x="5590859" y="6331003"/>
            <a:ext cx="90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</a:t>
            </a:r>
            <a:endParaRPr kumimoji="1" lang="zh-TW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988F560-0B8F-4F76-9CDC-783C596694FD}"/>
              </a:ext>
            </a:extLst>
          </p:cNvPr>
          <p:cNvSpPr/>
          <p:nvPr/>
        </p:nvSpPr>
        <p:spPr>
          <a:xfrm>
            <a:off x="7892020" y="3580396"/>
            <a:ext cx="1389404" cy="1817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6A06053-AC13-4019-9019-1C7616308453}"/>
              </a:ext>
            </a:extLst>
          </p:cNvPr>
          <p:cNvSpPr txBox="1"/>
          <p:nvPr/>
        </p:nvSpPr>
        <p:spPr>
          <a:xfrm>
            <a:off x="3086781" y="3160839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D0DD1501-67FD-454C-990D-CD2F3F1E12BE}"/>
              </a:ext>
            </a:extLst>
          </p:cNvPr>
          <p:cNvSpPr txBox="1"/>
          <p:nvPr/>
        </p:nvSpPr>
        <p:spPr>
          <a:xfrm>
            <a:off x="8919406" y="3116656"/>
            <a:ext cx="879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3676AB34-1E23-45EE-986F-ABB883762CAC}"/>
              </a:ext>
            </a:extLst>
          </p:cNvPr>
          <p:cNvSpPr/>
          <p:nvPr/>
        </p:nvSpPr>
        <p:spPr>
          <a:xfrm>
            <a:off x="8494330" y="2317692"/>
            <a:ext cx="1363099" cy="663360"/>
          </a:xfrm>
          <a:prstGeom prst="wedgeRoundRectCallout">
            <a:avLst>
              <a:gd name="adj1" fmla="val -57267"/>
              <a:gd name="adj2" fmla="val 1391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LRU first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A13F2-2F7A-4A57-B76B-998758BE2A53}"/>
              </a:ext>
            </a:extLst>
          </p:cNvPr>
          <p:cNvSpPr/>
          <p:nvPr/>
        </p:nvSpPr>
        <p:spPr>
          <a:xfrm>
            <a:off x="2139520" y="1322773"/>
            <a:ext cx="4230310" cy="5837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26C5C-2662-4F0A-87F1-5306D9AD3542}"/>
              </a:ext>
            </a:extLst>
          </p:cNvPr>
          <p:cNvSpPr txBox="1"/>
          <p:nvPr/>
        </p:nvSpPr>
        <p:spPr>
          <a:xfrm>
            <a:off x="417252" y="1366416"/>
            <a:ext cx="158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queue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328A39-66D8-4A61-B2F8-4B22FCAEC689}"/>
              </a:ext>
            </a:extLst>
          </p:cNvPr>
          <p:cNvSpPr/>
          <p:nvPr/>
        </p:nvSpPr>
        <p:spPr>
          <a:xfrm>
            <a:off x="213086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979AC27-E061-4B28-A1D3-126C11E478EB}"/>
              </a:ext>
            </a:extLst>
          </p:cNvPr>
          <p:cNvSpPr/>
          <p:nvPr/>
        </p:nvSpPr>
        <p:spPr>
          <a:xfrm>
            <a:off x="2733170" y="1322773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D9CC2AD-62AC-45E7-8B4F-5F81EDA94D6C}"/>
              </a:ext>
            </a:extLst>
          </p:cNvPr>
          <p:cNvSpPr/>
          <p:nvPr/>
        </p:nvSpPr>
        <p:spPr>
          <a:xfrm>
            <a:off x="333685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4CECDB9-092E-43A4-8E6A-1111321602A0}"/>
              </a:ext>
            </a:extLst>
          </p:cNvPr>
          <p:cNvSpPr/>
          <p:nvPr/>
        </p:nvSpPr>
        <p:spPr>
          <a:xfrm>
            <a:off x="3939160" y="1325569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DFA024A-0B2C-4FD4-84D2-3B646B361DAD}"/>
              </a:ext>
            </a:extLst>
          </p:cNvPr>
          <p:cNvSpPr/>
          <p:nvPr/>
        </p:nvSpPr>
        <p:spPr>
          <a:xfrm>
            <a:off x="4551500" y="1324922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AF5952-8C09-4AF0-B108-0A0FC353229A}"/>
              </a:ext>
            </a:extLst>
          </p:cNvPr>
          <p:cNvSpPr/>
          <p:nvPr/>
        </p:nvSpPr>
        <p:spPr>
          <a:xfrm>
            <a:off x="5155180" y="1327718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EA29050-DA6D-4C0D-A59B-212B1C6CB290}"/>
              </a:ext>
            </a:extLst>
          </p:cNvPr>
          <p:cNvSpPr/>
          <p:nvPr/>
        </p:nvSpPr>
        <p:spPr>
          <a:xfrm>
            <a:off x="5757490" y="1323857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719E0FA-FBF2-41BE-A0CA-C3EB37257C53}"/>
              </a:ext>
            </a:extLst>
          </p:cNvPr>
          <p:cNvSpPr/>
          <p:nvPr/>
        </p:nvSpPr>
        <p:spPr>
          <a:xfrm>
            <a:off x="9401058" y="773970"/>
            <a:ext cx="612340" cy="5837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C946D-51E2-469C-B52F-0A0D6C5B1600}"/>
              </a:ext>
            </a:extLst>
          </p:cNvPr>
          <p:cNvSpPr txBox="1"/>
          <p:nvPr/>
        </p:nvSpPr>
        <p:spPr>
          <a:xfrm>
            <a:off x="10244028" y="849116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How</a:t>
            </a:r>
            <a:endParaRPr kumimoji="1" lang="zh-TW" altLang="en-US" sz="24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AA4BA57-67E6-48D6-A1B1-87F71BA79B34}"/>
              </a:ext>
            </a:extLst>
          </p:cNvPr>
          <p:cNvSpPr/>
          <p:nvPr/>
        </p:nvSpPr>
        <p:spPr>
          <a:xfrm>
            <a:off x="9401058" y="1593586"/>
            <a:ext cx="612340" cy="5837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3434FA-D520-4A4E-A32B-8DBC6E506861}"/>
              </a:ext>
            </a:extLst>
          </p:cNvPr>
          <p:cNvSpPr txBox="1"/>
          <p:nvPr/>
        </p:nvSpPr>
        <p:spPr>
          <a:xfrm>
            <a:off x="10244028" y="1668732"/>
            <a:ext cx="87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Hnw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887489D-FB19-4F41-9A2B-0EC5C4E06FCB}"/>
              </a:ext>
            </a:extLst>
          </p:cNvPr>
          <p:cNvSpPr/>
          <p:nvPr/>
        </p:nvSpPr>
        <p:spPr>
          <a:xfrm>
            <a:off x="4101113" y="4320057"/>
            <a:ext cx="887767" cy="3254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B90392A-6741-4E77-A051-A611F7619837}"/>
              </a:ext>
            </a:extLst>
          </p:cNvPr>
          <p:cNvSpPr/>
          <p:nvPr/>
        </p:nvSpPr>
        <p:spPr>
          <a:xfrm>
            <a:off x="4101112" y="3689197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99672BD-BA9A-4786-8211-C4F9A3C1427E}"/>
              </a:ext>
            </a:extLst>
          </p:cNvPr>
          <p:cNvSpPr/>
          <p:nvPr/>
        </p:nvSpPr>
        <p:spPr>
          <a:xfrm>
            <a:off x="5390194" y="3998548"/>
            <a:ext cx="887767" cy="325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893A14C0-9228-4638-B439-8046EB184BB6}"/>
              </a:ext>
            </a:extLst>
          </p:cNvPr>
          <p:cNvSpPr txBox="1"/>
          <p:nvPr/>
        </p:nvSpPr>
        <p:spPr>
          <a:xfrm>
            <a:off x="3966845" y="5842338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2EC3CB93-0891-446B-8AEA-44F4E55DEDE6}"/>
              </a:ext>
            </a:extLst>
          </p:cNvPr>
          <p:cNvSpPr txBox="1"/>
          <p:nvPr/>
        </p:nvSpPr>
        <p:spPr>
          <a:xfrm>
            <a:off x="5280935" y="5838376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Size=2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363CC09-52F7-4B8C-AE41-4CAB094D70E4}"/>
              </a:ext>
            </a:extLst>
          </p:cNvPr>
          <p:cNvSpPr txBox="1"/>
          <p:nvPr/>
        </p:nvSpPr>
        <p:spPr>
          <a:xfrm>
            <a:off x="6754348" y="5845273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8357C90-2C6D-497F-B4E9-D7949D80680C}"/>
              </a:ext>
            </a:extLst>
          </p:cNvPr>
          <p:cNvSpPr txBox="1"/>
          <p:nvPr/>
        </p:nvSpPr>
        <p:spPr>
          <a:xfrm>
            <a:off x="8083876" y="5872511"/>
            <a:ext cx="122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>
                <a:solidFill>
                  <a:srgbClr val="FF0000"/>
                </a:solidFill>
              </a:rPr>
              <a:t>Size=3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4" grpId="0"/>
      <p:bldP spid="70" grpId="0"/>
      <p:bldP spid="71" grpId="0"/>
      <p:bldP spid="50" grpId="0" animBg="1"/>
      <p:bldP spid="2" grpId="0" animBg="1"/>
      <p:bldP spid="90" grpId="0" animBg="1"/>
      <p:bldP spid="58" grpId="0" animBg="1"/>
      <p:bldP spid="93" grpId="0"/>
      <p:bldP spid="94" grpId="0"/>
      <p:bldP spid="95" grpId="0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Host-aware write buffer management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Neural network </a:t>
            </a:r>
          </a:p>
          <a:p>
            <a:pPr lvl="1"/>
            <a:r>
              <a:rPr kumimoji="1" lang="en-US" altLang="zh-TW" dirty="0"/>
              <a:t>RNN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2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5D080-595A-45D0-8606-DDF6FC4F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31578BAF-5E0A-467B-9172-CAEA3D8D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Neural network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DA21E0B9-D49B-44B6-B320-37B676A95E16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973480-B656-47C3-A717-946098F7EA52}"/>
              </a:ext>
            </a:extLst>
          </p:cNvPr>
          <p:cNvSpPr txBox="1"/>
          <p:nvPr/>
        </p:nvSpPr>
        <p:spPr>
          <a:xfrm>
            <a:off x="82355" y="4225238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C9DEB70-B1C2-43DD-8F6A-0D880A076BCB}"/>
              </a:ext>
            </a:extLst>
          </p:cNvPr>
          <p:cNvCxnSpPr>
            <a:cxnSpLocks/>
          </p:cNvCxnSpPr>
          <p:nvPr/>
        </p:nvCxnSpPr>
        <p:spPr>
          <a:xfrm>
            <a:off x="1600437" y="1820177"/>
            <a:ext cx="1855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36B390FA-E873-45EA-9101-FF4AA139805E}"/>
              </a:ext>
            </a:extLst>
          </p:cNvPr>
          <p:cNvSpPr/>
          <p:nvPr/>
        </p:nvSpPr>
        <p:spPr>
          <a:xfrm>
            <a:off x="3727492" y="2090601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5F4532A-701A-4A2D-91C7-32DE7E5C80CD}"/>
              </a:ext>
            </a:extLst>
          </p:cNvPr>
          <p:cNvSpPr txBox="1"/>
          <p:nvPr/>
        </p:nvSpPr>
        <p:spPr>
          <a:xfrm>
            <a:off x="3736373" y="2510007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EB31B5F-AAC6-4286-8FA7-E5EB689B7ADF}"/>
              </a:ext>
            </a:extLst>
          </p:cNvPr>
          <p:cNvSpPr/>
          <p:nvPr/>
        </p:nvSpPr>
        <p:spPr>
          <a:xfrm>
            <a:off x="3748829" y="1610474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 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8D50347-C55F-4362-A7C7-7078A39282EF}"/>
              </a:ext>
            </a:extLst>
          </p:cNvPr>
          <p:cNvSpPr/>
          <p:nvPr/>
        </p:nvSpPr>
        <p:spPr>
          <a:xfrm>
            <a:off x="3694634" y="3398186"/>
            <a:ext cx="426128" cy="41940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F81FBB-757A-4BCF-A610-B84212A13DBE}"/>
              </a:ext>
            </a:extLst>
          </p:cNvPr>
          <p:cNvSpPr/>
          <p:nvPr/>
        </p:nvSpPr>
        <p:spPr>
          <a:xfrm>
            <a:off x="712670" y="157489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103023-BD56-4510-9904-A8BFA570F59A}"/>
              </a:ext>
            </a:extLst>
          </p:cNvPr>
          <p:cNvSpPr/>
          <p:nvPr/>
        </p:nvSpPr>
        <p:spPr>
          <a:xfrm>
            <a:off x="712670" y="2148157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95EC48-9489-4763-A214-E582FEEE6FC2}"/>
              </a:ext>
            </a:extLst>
          </p:cNvPr>
          <p:cNvSpPr txBox="1"/>
          <p:nvPr/>
        </p:nvSpPr>
        <p:spPr>
          <a:xfrm>
            <a:off x="808222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3ECC22-C498-4A6E-821D-5279A26BBCA5}"/>
              </a:ext>
            </a:extLst>
          </p:cNvPr>
          <p:cNvSpPr/>
          <p:nvPr/>
        </p:nvSpPr>
        <p:spPr>
          <a:xfrm>
            <a:off x="699354" y="3414824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F03C143-31FB-4245-A8D7-D0C052D1EC87}"/>
              </a:ext>
            </a:extLst>
          </p:cNvPr>
          <p:cNvCxnSpPr/>
          <p:nvPr/>
        </p:nvCxnSpPr>
        <p:spPr>
          <a:xfrm>
            <a:off x="1600437" y="1820177"/>
            <a:ext cx="1979720" cy="609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5943211-B1F4-4719-8E77-12819D30FD73}"/>
              </a:ext>
            </a:extLst>
          </p:cNvPr>
          <p:cNvCxnSpPr/>
          <p:nvPr/>
        </p:nvCxnSpPr>
        <p:spPr>
          <a:xfrm>
            <a:off x="1600437" y="1820177"/>
            <a:ext cx="1979720" cy="1774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EDA5B08-A6F8-46EF-84CD-4601E73C098B}"/>
              </a:ext>
            </a:extLst>
          </p:cNvPr>
          <p:cNvCxnSpPr>
            <a:cxnSpLocks/>
          </p:cNvCxnSpPr>
          <p:nvPr/>
        </p:nvCxnSpPr>
        <p:spPr>
          <a:xfrm flipV="1">
            <a:off x="1546786" y="1820177"/>
            <a:ext cx="1909465" cy="547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B378500-F297-454A-9E34-1DAC41A85602}"/>
              </a:ext>
            </a:extLst>
          </p:cNvPr>
          <p:cNvCxnSpPr/>
          <p:nvPr/>
        </p:nvCxnSpPr>
        <p:spPr>
          <a:xfrm>
            <a:off x="1525449" y="2367195"/>
            <a:ext cx="2054708" cy="621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78F256F-64CC-4E86-9098-A7BD4B16731D}"/>
              </a:ext>
            </a:extLst>
          </p:cNvPr>
          <p:cNvCxnSpPr/>
          <p:nvPr/>
        </p:nvCxnSpPr>
        <p:spPr>
          <a:xfrm>
            <a:off x="1559436" y="2367195"/>
            <a:ext cx="1998447" cy="1227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15A53BC-A0E8-431D-9252-FD959F336556}"/>
              </a:ext>
            </a:extLst>
          </p:cNvPr>
          <p:cNvCxnSpPr/>
          <p:nvPr/>
        </p:nvCxnSpPr>
        <p:spPr>
          <a:xfrm flipV="1">
            <a:off x="1403959" y="1873268"/>
            <a:ext cx="2052292" cy="1721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49E38FE-44ED-4F0F-8FAA-E5F5B4695D92}"/>
              </a:ext>
            </a:extLst>
          </p:cNvPr>
          <p:cNvCxnSpPr/>
          <p:nvPr/>
        </p:nvCxnSpPr>
        <p:spPr>
          <a:xfrm flipV="1">
            <a:off x="1403959" y="2429339"/>
            <a:ext cx="2153924" cy="11655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7B254E9-0B92-46DE-9C21-7DB67E6ADC57}"/>
              </a:ext>
            </a:extLst>
          </p:cNvPr>
          <p:cNvCxnSpPr/>
          <p:nvPr/>
        </p:nvCxnSpPr>
        <p:spPr>
          <a:xfrm>
            <a:off x="1410424" y="3594842"/>
            <a:ext cx="21474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67FFF7F-5ECC-4013-BE18-61B4DC8F0A33}"/>
              </a:ext>
            </a:extLst>
          </p:cNvPr>
          <p:cNvSpPr txBox="1"/>
          <p:nvPr/>
        </p:nvSpPr>
        <p:spPr>
          <a:xfrm>
            <a:off x="1971315" y="3739550"/>
            <a:ext cx="116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Weight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8754F58-B721-4498-BFFB-7CCD3E93D935}"/>
              </a:ext>
            </a:extLst>
          </p:cNvPr>
          <p:cNvSpPr txBox="1"/>
          <p:nvPr/>
        </p:nvSpPr>
        <p:spPr>
          <a:xfrm>
            <a:off x="3456251" y="3866131"/>
            <a:ext cx="104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neural</a:t>
            </a:r>
          </a:p>
        </p:txBody>
      </p: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527C318E-30FA-4D51-9C49-68569084D4FB}"/>
              </a:ext>
            </a:extLst>
          </p:cNvPr>
          <p:cNvSpPr/>
          <p:nvPr/>
        </p:nvSpPr>
        <p:spPr>
          <a:xfrm>
            <a:off x="4787520" y="2367195"/>
            <a:ext cx="834501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1C1CCA2-F51E-4A07-8521-86996F03D8A9}"/>
              </a:ext>
            </a:extLst>
          </p:cNvPr>
          <p:cNvSpPr/>
          <p:nvPr/>
        </p:nvSpPr>
        <p:spPr>
          <a:xfrm>
            <a:off x="5807095" y="1574899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3CA9264-304D-481A-97FA-5118C4196D81}"/>
              </a:ext>
            </a:extLst>
          </p:cNvPr>
          <p:cNvSpPr/>
          <p:nvPr/>
        </p:nvSpPr>
        <p:spPr>
          <a:xfrm>
            <a:off x="5807095" y="2148157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9F31EA1-0148-46F2-AD61-0AD44DD32CA2}"/>
              </a:ext>
            </a:extLst>
          </p:cNvPr>
          <p:cNvSpPr txBox="1"/>
          <p:nvPr/>
        </p:nvSpPr>
        <p:spPr>
          <a:xfrm>
            <a:off x="5902647" y="2706663"/>
            <a:ext cx="553998" cy="88817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TW" sz="2400" dirty="0"/>
              <a:t>…....</a:t>
            </a:r>
            <a:endParaRPr kumimoji="1" lang="zh-TW" altLang="en-US" sz="24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87D79C-1852-4877-933D-BFE3E0BD758B}"/>
              </a:ext>
            </a:extLst>
          </p:cNvPr>
          <p:cNvSpPr/>
          <p:nvPr/>
        </p:nvSpPr>
        <p:spPr>
          <a:xfrm>
            <a:off x="5793779" y="3414824"/>
            <a:ext cx="541538" cy="4194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21EFE814-1281-499E-A397-766F0E448ACE}"/>
              </a:ext>
            </a:extLst>
          </p:cNvPr>
          <p:cNvSpPr/>
          <p:nvPr/>
        </p:nvSpPr>
        <p:spPr>
          <a:xfrm>
            <a:off x="6737271" y="2485529"/>
            <a:ext cx="2515717" cy="419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833594D-D9CF-4BF6-B952-C25EA0D1B8D9}"/>
              </a:ext>
            </a:extLst>
          </p:cNvPr>
          <p:cNvSpPr txBox="1"/>
          <p:nvPr/>
        </p:nvSpPr>
        <p:spPr>
          <a:xfrm>
            <a:off x="6677667" y="1939851"/>
            <a:ext cx="2648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Activation function</a:t>
            </a:r>
            <a:endParaRPr kumimoji="1" lang="zh-TW" altLang="en-US" sz="2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74C0803-3131-4C1D-96B1-126B744630BF}"/>
              </a:ext>
            </a:extLst>
          </p:cNvPr>
          <p:cNvSpPr/>
          <p:nvPr/>
        </p:nvSpPr>
        <p:spPr>
          <a:xfrm>
            <a:off x="9522644" y="1564631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6233EA6-BBBC-41F4-848B-B3C1647A966E}"/>
              </a:ext>
            </a:extLst>
          </p:cNvPr>
          <p:cNvSpPr/>
          <p:nvPr/>
        </p:nvSpPr>
        <p:spPr>
          <a:xfrm>
            <a:off x="9522644" y="2137889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AD7A3C-F71D-4046-B60A-128200A312BC}"/>
              </a:ext>
            </a:extLst>
          </p:cNvPr>
          <p:cNvSpPr/>
          <p:nvPr/>
        </p:nvSpPr>
        <p:spPr>
          <a:xfrm>
            <a:off x="9522644" y="2707195"/>
            <a:ext cx="541538" cy="419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A302457-872F-4EB4-BD02-7B1C05ECF549}"/>
              </a:ext>
            </a:extLst>
          </p:cNvPr>
          <p:cNvSpPr txBox="1"/>
          <p:nvPr/>
        </p:nvSpPr>
        <p:spPr>
          <a:xfrm>
            <a:off x="9014846" y="10018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layer</a:t>
            </a:r>
            <a:endParaRPr kumimoji="1" lang="zh-TW" altLang="en-US" sz="2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1D7FB4-F7FE-40D3-BE7E-DA8283AA9FBC}"/>
              </a:ext>
            </a:extLst>
          </p:cNvPr>
          <p:cNvSpPr/>
          <p:nvPr/>
        </p:nvSpPr>
        <p:spPr>
          <a:xfrm>
            <a:off x="9446142" y="1489696"/>
            <a:ext cx="728765" cy="17577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902494E-561E-4925-8663-56E584AAC505}"/>
              </a:ext>
            </a:extLst>
          </p:cNvPr>
          <p:cNvCxnSpPr>
            <a:cxnSpLocks/>
          </p:cNvCxnSpPr>
          <p:nvPr/>
        </p:nvCxnSpPr>
        <p:spPr>
          <a:xfrm flipH="1">
            <a:off x="8399430" y="3247476"/>
            <a:ext cx="1046713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81D15DD-A174-46FE-9C00-D961B661F952}"/>
              </a:ext>
            </a:extLst>
          </p:cNvPr>
          <p:cNvSpPr txBox="1"/>
          <p:nvPr/>
        </p:nvSpPr>
        <p:spPr>
          <a:xfrm>
            <a:off x="6652915" y="3590017"/>
            <a:ext cx="192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classification</a:t>
            </a:r>
            <a:endParaRPr kumimoji="1" lang="zh-TW" altLang="en-US" sz="2400" dirty="0"/>
          </a:p>
        </p:txBody>
      </p:sp>
      <p:sp>
        <p:nvSpPr>
          <p:cNvPr id="64" name="語音泡泡: 圓角矩形 63">
            <a:extLst>
              <a:ext uri="{FF2B5EF4-FFF2-40B4-BE49-F238E27FC236}">
                <a16:creationId xmlns:a16="http://schemas.microsoft.com/office/drawing/2014/main" id="{CE27ED20-90E2-4CD3-940C-9EA9E193C0EF}"/>
              </a:ext>
            </a:extLst>
          </p:cNvPr>
          <p:cNvSpPr/>
          <p:nvPr/>
        </p:nvSpPr>
        <p:spPr>
          <a:xfrm>
            <a:off x="9842010" y="4225238"/>
            <a:ext cx="2003272" cy="560759"/>
          </a:xfrm>
          <a:prstGeom prst="wedgeRoundRectCallout">
            <a:avLst>
              <a:gd name="adj1" fmla="val -50963"/>
              <a:gd name="adj2" fmla="val -21753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AF64B6C8-F79E-4773-A3D7-D5A6E15A22DB}"/>
              </a:ext>
            </a:extLst>
          </p:cNvPr>
          <p:cNvSpPr/>
          <p:nvPr/>
        </p:nvSpPr>
        <p:spPr>
          <a:xfrm>
            <a:off x="1755795" y="4795741"/>
            <a:ext cx="8064815" cy="68112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9BAC2AD-A829-41A7-B5FB-34F438077CAE}"/>
              </a:ext>
            </a:extLst>
          </p:cNvPr>
          <p:cNvSpPr txBox="1"/>
          <p:nvPr/>
        </p:nvSpPr>
        <p:spPr>
          <a:xfrm>
            <a:off x="3874598" y="5414396"/>
            <a:ext cx="228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2" name="標題 1">
            <a:extLst>
              <a:ext uri="{FF2B5EF4-FFF2-40B4-BE49-F238E27FC236}">
                <a16:creationId xmlns:a16="http://schemas.microsoft.com/office/drawing/2014/main" id="{C2A3116F-EB8D-4179-BC6D-405A09FDC1B0}"/>
              </a:ext>
            </a:extLst>
          </p:cNvPr>
          <p:cNvSpPr txBox="1">
            <a:spLocks/>
          </p:cNvSpPr>
          <p:nvPr/>
        </p:nvSpPr>
        <p:spPr>
          <a:xfrm>
            <a:off x="5149812" y="0"/>
            <a:ext cx="7042188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Neural network</a:t>
            </a:r>
            <a:endParaRPr lang="en-US" altLang="zh-TW" dirty="0"/>
          </a:p>
        </p:txBody>
      </p:sp>
      <p:sp>
        <p:nvSpPr>
          <p:cNvPr id="54" name="標題 1">
            <a:extLst>
              <a:ext uri="{FF2B5EF4-FFF2-40B4-BE49-F238E27FC236}">
                <a16:creationId xmlns:a16="http://schemas.microsoft.com/office/drawing/2014/main" id="{F540CD29-2F83-4C77-BE8C-521C631120F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6208C5-F4B8-472F-A89B-D8C4B19F8B55}"/>
              </a:ext>
            </a:extLst>
          </p:cNvPr>
          <p:cNvSpPr/>
          <p:nvPr/>
        </p:nvSpPr>
        <p:spPr>
          <a:xfrm>
            <a:off x="547574" y="864316"/>
            <a:ext cx="916085" cy="461665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8C02FF-6EE4-AE14-A39F-9175D953D38F}"/>
                  </a:ext>
                </a:extLst>
              </p:cNvPr>
              <p:cNvSpPr txBox="1"/>
              <p:nvPr/>
            </p:nvSpPr>
            <p:spPr>
              <a:xfrm>
                <a:off x="3264608" y="4790117"/>
                <a:ext cx="4503873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" altLang="zh-TW" sz="7000" i="0" smtClean="0"/>
                      <m:t>f</m:t>
                    </m:r>
                    <m:d>
                      <m:dPr>
                        <m:ctrlPr>
                          <a:rPr kumimoji="1" lang="en" altLang="zh-TW" sz="7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1" lang="en-US" altLang="zh-TW" sz="7000" b="0" i="0" smtClean="0"/>
                          <m:t>x</m:t>
                        </m:r>
                      </m:e>
                    </m:d>
                    <m:r>
                      <m:rPr>
                        <m:nor/>
                      </m:rPr>
                      <a:rPr kumimoji="1" lang="en" altLang="zh-TW" sz="7000" i="0" smtClean="0"/>
                      <m:t>=</m:t>
                    </m:r>
                  </m:oMath>
                </a14:m>
                <a:r>
                  <a:rPr kumimoji="1" lang="en-US" altLang="zh-TW" sz="7000" dirty="0"/>
                  <a:t>answer</a:t>
                </a:r>
                <a:endParaRPr kumimoji="1" lang="zh-TW" altLang="en-US" sz="7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88C02FF-6EE4-AE14-A39F-9175D953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08" y="4790117"/>
                <a:ext cx="4503873" cy="1077218"/>
              </a:xfrm>
              <a:prstGeom prst="rect">
                <a:avLst/>
              </a:prstGeom>
              <a:blipFill>
                <a:blip r:embed="rId3"/>
                <a:stretch>
                  <a:fillRect l="-7042" t="-24706" r="-10704" b="-49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E3B9576-A762-4C4E-A3B4-E78DCFA160FC}"/>
                  </a:ext>
                </a:extLst>
              </p:cNvPr>
              <p:cNvSpPr txBox="1"/>
              <p:nvPr/>
            </p:nvSpPr>
            <p:spPr>
              <a:xfrm>
                <a:off x="5115948" y="4666447"/>
                <a:ext cx="2646436" cy="1176604"/>
              </a:xfrm>
              <a:prstGeom prst="rect">
                <a:avLst/>
              </a:prstGeom>
              <a:solidFill>
                <a:srgbClr val="A1EAFF"/>
              </a:solidFill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pt-BR" altLang="zh-TW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TW" sz="2800" b="0" i="1" smtClean="0">
                              <a:latin typeface="Cambria Math" panose="02040503050406030204" pitchFamily="18" charset="0"/>
                            </a:rPr>
                            <m:t>𝑤𝑖</m:t>
                          </m:r>
                        </m:e>
                      </m:nary>
                    </m:oMath>
                  </m:oMathPara>
                </a14:m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E3B9576-A762-4C4E-A3B4-E78DCFA1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48" y="4666447"/>
                <a:ext cx="2646436" cy="1176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8A269F-21DA-4CDF-9766-D48155F7E7A3}"/>
              </a:ext>
            </a:extLst>
          </p:cNvPr>
          <p:cNvCxnSpPr/>
          <p:nvPr/>
        </p:nvCxnSpPr>
        <p:spPr>
          <a:xfrm>
            <a:off x="4389120" y="3733942"/>
            <a:ext cx="626259" cy="780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5" grpId="0" animBg="1"/>
      <p:bldP spid="56" grpId="0"/>
      <p:bldP spid="57" grpId="0" animBg="1"/>
      <p:bldP spid="60" grpId="0"/>
      <p:bldP spid="64" grpId="0" animBg="1"/>
      <p:bldP spid="67" grpId="0" animBg="1"/>
      <p:bldP spid="68" grpId="0"/>
      <p:bldP spid="6" grpId="0" animBg="1"/>
      <p:bldP spid="6" grpId="1" animBg="1"/>
      <p:bldP spid="3" grpId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 </a:t>
            </a:r>
          </a:p>
          <a:p>
            <a:r>
              <a:rPr kumimoji="1" lang="en-US" altLang="zh-TW" dirty="0"/>
              <a:t>Background</a:t>
            </a:r>
          </a:p>
          <a:p>
            <a:pPr lvl="1"/>
            <a:r>
              <a:rPr kumimoji="1" lang="en-US" altLang="zh-TW" dirty="0"/>
              <a:t>Host-aware write buffer management</a:t>
            </a:r>
          </a:p>
          <a:p>
            <a:pPr lvl="1"/>
            <a:r>
              <a:rPr kumimoji="1" lang="en-US" altLang="zh-TW" dirty="0"/>
              <a:t>Neural network 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RNN(recurrent neural network)</a:t>
            </a:r>
          </a:p>
          <a:p>
            <a:pPr lvl="1"/>
            <a:r>
              <a:rPr kumimoji="1" lang="en-US" altLang="zh-TW" dirty="0"/>
              <a:t>LSTM(Long short-term memory)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CDA7E1-FF33-4D57-9EAC-B9A060C4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537C3AA-B2AF-4573-B2C0-EFBEC048C5F0}"/>
              </a:ext>
            </a:extLst>
          </p:cNvPr>
          <p:cNvSpPr txBox="1">
            <a:spLocks/>
          </p:cNvSpPr>
          <p:nvPr/>
        </p:nvSpPr>
        <p:spPr>
          <a:xfrm>
            <a:off x="4980373" y="0"/>
            <a:ext cx="7211627" cy="6534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RNN(recurrent neural network)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7E1FE60-5C3D-4857-A9C5-DDDA9627ED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80373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3A38EF-F3AF-42D6-835F-AC6ADA188208}"/>
              </a:ext>
            </a:extLst>
          </p:cNvPr>
          <p:cNvSpPr/>
          <p:nvPr/>
        </p:nvSpPr>
        <p:spPr>
          <a:xfrm>
            <a:off x="1141522" y="1126416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Neural network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加號 6">
            <a:extLst>
              <a:ext uri="{FF2B5EF4-FFF2-40B4-BE49-F238E27FC236}">
                <a16:creationId xmlns:a16="http://schemas.microsoft.com/office/drawing/2014/main" id="{7EC8FEB7-69AF-4DA5-9569-5DACD396F057}"/>
              </a:ext>
            </a:extLst>
          </p:cNvPr>
          <p:cNvSpPr/>
          <p:nvPr/>
        </p:nvSpPr>
        <p:spPr>
          <a:xfrm>
            <a:off x="3693111" y="622132"/>
            <a:ext cx="1420427" cy="1349406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DDE409-2C58-455A-B232-0B8108E4AD14}"/>
              </a:ext>
            </a:extLst>
          </p:cNvPr>
          <p:cNvSpPr/>
          <p:nvPr/>
        </p:nvSpPr>
        <p:spPr>
          <a:xfrm>
            <a:off x="5479003" y="1070454"/>
            <a:ext cx="2254928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等於 8">
            <a:extLst>
              <a:ext uri="{FF2B5EF4-FFF2-40B4-BE49-F238E27FC236}">
                <a16:creationId xmlns:a16="http://schemas.microsoft.com/office/drawing/2014/main" id="{AE70DDDD-689F-4D8E-AE91-82B22EB2E69A}"/>
              </a:ext>
            </a:extLst>
          </p:cNvPr>
          <p:cNvSpPr/>
          <p:nvPr/>
        </p:nvSpPr>
        <p:spPr>
          <a:xfrm>
            <a:off x="8327254" y="1017189"/>
            <a:ext cx="852256" cy="65346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030169-221B-4B9B-A52D-30B3599C5E30}"/>
              </a:ext>
            </a:extLst>
          </p:cNvPr>
          <p:cNvSpPr/>
          <p:nvPr/>
        </p:nvSpPr>
        <p:spPr>
          <a:xfrm>
            <a:off x="9561250" y="1088211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D6F423-67FF-422C-A0F4-E39960F49F89}"/>
              </a:ext>
            </a:extLst>
          </p:cNvPr>
          <p:cNvSpPr/>
          <p:nvPr/>
        </p:nvSpPr>
        <p:spPr>
          <a:xfrm>
            <a:off x="1451497" y="4079725"/>
            <a:ext cx="967667" cy="529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C9F035E-08AA-4D15-B366-150D80537EBC}"/>
              </a:ext>
            </a:extLst>
          </p:cNvPr>
          <p:cNvCxnSpPr>
            <a:cxnSpLocks/>
          </p:cNvCxnSpPr>
          <p:nvPr/>
        </p:nvCxnSpPr>
        <p:spPr>
          <a:xfrm flipV="1">
            <a:off x="2419164" y="3439053"/>
            <a:ext cx="1202925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DFC2127-243F-4127-AAC8-36E7902B5BE8}"/>
              </a:ext>
            </a:extLst>
          </p:cNvPr>
          <p:cNvSpPr/>
          <p:nvPr/>
        </p:nvSpPr>
        <p:spPr>
          <a:xfrm>
            <a:off x="3770050" y="3211719"/>
            <a:ext cx="1822881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Simple 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811100D-9BE8-4E8D-B11C-9A085F9E6389}"/>
              </a:ext>
            </a:extLst>
          </p:cNvPr>
          <p:cNvCxnSpPr/>
          <p:nvPr/>
        </p:nvCxnSpPr>
        <p:spPr>
          <a:xfrm>
            <a:off x="5708341" y="3439053"/>
            <a:ext cx="10209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78E03BB-19F9-47F7-8C05-93B85FB16EE5}"/>
              </a:ext>
            </a:extLst>
          </p:cNvPr>
          <p:cNvSpPr/>
          <p:nvPr/>
        </p:nvSpPr>
        <p:spPr>
          <a:xfrm>
            <a:off x="3770050" y="4801775"/>
            <a:ext cx="1139302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58690D-C895-4022-88E7-ED851505E689}"/>
              </a:ext>
            </a:extLst>
          </p:cNvPr>
          <p:cNvSpPr txBox="1"/>
          <p:nvPr/>
        </p:nvSpPr>
        <p:spPr>
          <a:xfrm>
            <a:off x="7004481" y="321171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Short term memory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71F2526-60BF-4C92-9724-1D8584D65943}"/>
              </a:ext>
            </a:extLst>
          </p:cNvPr>
          <p:cNvCxnSpPr>
            <a:cxnSpLocks/>
          </p:cNvCxnSpPr>
          <p:nvPr/>
        </p:nvCxnSpPr>
        <p:spPr>
          <a:xfrm>
            <a:off x="2419164" y="4477740"/>
            <a:ext cx="1202925" cy="550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BA0EE18-31AF-43C6-BE06-377335017A87}"/>
              </a:ext>
            </a:extLst>
          </p:cNvPr>
          <p:cNvCxnSpPr>
            <a:cxnSpLocks/>
          </p:cNvCxnSpPr>
          <p:nvPr/>
        </p:nvCxnSpPr>
        <p:spPr>
          <a:xfrm>
            <a:off x="5004046" y="5028156"/>
            <a:ext cx="17252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9242D-1C54-484C-9FDC-38CC29EA942A}"/>
              </a:ext>
            </a:extLst>
          </p:cNvPr>
          <p:cNvSpPr txBox="1"/>
          <p:nvPr/>
        </p:nvSpPr>
        <p:spPr>
          <a:xfrm>
            <a:off x="7004481" y="4752948"/>
            <a:ext cx="332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Long short-term memory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E8F024-009D-4B38-A548-A26780DFD9A7}"/>
              </a:ext>
            </a:extLst>
          </p:cNvPr>
          <p:cNvSpPr/>
          <p:nvPr/>
        </p:nvSpPr>
        <p:spPr>
          <a:xfrm>
            <a:off x="3622089" y="4608897"/>
            <a:ext cx="6711518" cy="871057"/>
          </a:xfrm>
          <a:prstGeom prst="rect">
            <a:avLst/>
          </a:prstGeom>
          <a:noFill/>
          <a:ln w="38100">
            <a:solidFill>
              <a:srgbClr val="0000FF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4A7E34D6-3521-451C-A094-6A0433A1D93F}"/>
              </a:ext>
            </a:extLst>
          </p:cNvPr>
          <p:cNvSpPr/>
          <p:nvPr/>
        </p:nvSpPr>
        <p:spPr>
          <a:xfrm>
            <a:off x="4209494" y="1971538"/>
            <a:ext cx="4505881" cy="788350"/>
          </a:xfrm>
          <a:prstGeom prst="wedgeRoundRectCallout">
            <a:avLst>
              <a:gd name="adj1" fmla="val -55511"/>
              <a:gd name="adj2" fmla="val 1075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Voice Recognition…but only for </a:t>
            </a:r>
            <a:r>
              <a:rPr kumimoji="1" lang="en-US" altLang="zh-TW" sz="2400" dirty="0">
                <a:solidFill>
                  <a:srgbClr val="FF0000"/>
                </a:solidFill>
              </a:rPr>
              <a:t>short term speech(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ex:Siri</a:t>
            </a:r>
            <a:r>
              <a:rPr kumimoji="1" lang="en-US" altLang="zh-TW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語音泡泡: 圓角矩形 22">
            <a:extLst>
              <a:ext uri="{FF2B5EF4-FFF2-40B4-BE49-F238E27FC236}">
                <a16:creationId xmlns:a16="http://schemas.microsoft.com/office/drawing/2014/main" id="{867FB25B-8A86-46E7-A591-30E9B2A59552}"/>
              </a:ext>
            </a:extLst>
          </p:cNvPr>
          <p:cNvSpPr/>
          <p:nvPr/>
        </p:nvSpPr>
        <p:spPr>
          <a:xfrm>
            <a:off x="437964" y="5972573"/>
            <a:ext cx="4764351" cy="491519"/>
          </a:xfrm>
          <a:prstGeom prst="wedgeRoundRectCallout">
            <a:avLst>
              <a:gd name="adj1" fmla="val 37049"/>
              <a:gd name="adj2" fmla="val -1800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Long term speech </a:t>
            </a:r>
            <a:r>
              <a:rPr kumimoji="1" lang="en-US" altLang="zh-TW" sz="2400" dirty="0">
                <a:solidFill>
                  <a:schemeClr val="tx1"/>
                </a:solidFill>
              </a:rPr>
              <a:t>voice recognition</a:t>
            </a:r>
            <a:endParaRPr kumimoji="1"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3" name="語音泡泡: 圓角矩形 12">
            <a:extLst>
              <a:ext uri="{FF2B5EF4-FFF2-40B4-BE49-F238E27FC236}">
                <a16:creationId xmlns:a16="http://schemas.microsoft.com/office/drawing/2014/main" id="{3E7D56F8-4D59-450B-A7FB-22714E79F145}"/>
              </a:ext>
            </a:extLst>
          </p:cNvPr>
          <p:cNvSpPr/>
          <p:nvPr/>
        </p:nvSpPr>
        <p:spPr>
          <a:xfrm>
            <a:off x="5717219" y="6011101"/>
            <a:ext cx="2263805" cy="460588"/>
          </a:xfrm>
          <a:prstGeom prst="wedgeRoundRectCallout">
            <a:avLst>
              <a:gd name="adj1" fmla="val -82361"/>
              <a:gd name="adj2" fmla="val -213128"/>
              <a:gd name="adj3" fmla="val 16667"/>
            </a:avLst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With </a:t>
            </a:r>
            <a:r>
              <a:rPr kumimoji="1" lang="en-US" altLang="zh-TW" sz="2400" dirty="0">
                <a:solidFill>
                  <a:srgbClr val="FF0000"/>
                </a:solidFill>
              </a:rPr>
              <a:t>forget gate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9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9" grpId="0" animBg="1"/>
      <p:bldP spid="20" grpId="0"/>
      <p:bldP spid="27" grpId="0"/>
      <p:bldP spid="28" grpId="0" animBg="1"/>
      <p:bldP spid="11" grpId="0" animBg="1"/>
      <p:bldP spid="23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956D-880C-4FB1-8173-A1ABF38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26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A40E66-BC1A-4872-BA70-DAFAFEA1DF0E}"/>
              </a:ext>
            </a:extLst>
          </p:cNvPr>
          <p:cNvSpPr/>
          <p:nvPr/>
        </p:nvSpPr>
        <p:spPr>
          <a:xfrm>
            <a:off x="101205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A64C5B-DCAA-4DCF-B12A-D4C0B02628CA}"/>
              </a:ext>
            </a:extLst>
          </p:cNvPr>
          <p:cNvSpPr/>
          <p:nvPr/>
        </p:nvSpPr>
        <p:spPr>
          <a:xfrm>
            <a:off x="101205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0601F3-02C9-409A-B35A-6AD553F4EC09}"/>
              </a:ext>
            </a:extLst>
          </p:cNvPr>
          <p:cNvCxnSpPr>
            <a:stCxn id="8" idx="0"/>
          </p:cNvCxnSpPr>
          <p:nvPr/>
        </p:nvCxnSpPr>
        <p:spPr>
          <a:xfrm flipV="1">
            <a:off x="166900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6091CE9-0512-42E5-807E-F8F2994549B5}"/>
              </a:ext>
            </a:extLst>
          </p:cNvPr>
          <p:cNvCxnSpPr>
            <a:stCxn id="5" idx="0"/>
          </p:cNvCxnSpPr>
          <p:nvPr/>
        </p:nvCxnSpPr>
        <p:spPr>
          <a:xfrm flipV="1">
            <a:off x="166900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063445-72C3-42E7-9A6B-E9FD009ACB37}"/>
              </a:ext>
            </a:extLst>
          </p:cNvPr>
          <p:cNvSpPr/>
          <p:nvPr/>
        </p:nvSpPr>
        <p:spPr>
          <a:xfrm>
            <a:off x="101205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7F5C8D9-F98F-48ED-8A5A-80C32D7326C3}"/>
              </a:ext>
            </a:extLst>
          </p:cNvPr>
          <p:cNvSpPr/>
          <p:nvPr/>
        </p:nvSpPr>
        <p:spPr>
          <a:xfrm>
            <a:off x="3525915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70919A-4DCB-49B1-9A6C-134109EA6809}"/>
              </a:ext>
            </a:extLst>
          </p:cNvPr>
          <p:cNvSpPr/>
          <p:nvPr/>
        </p:nvSpPr>
        <p:spPr>
          <a:xfrm>
            <a:off x="3525915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0E2E27-DA11-4822-96F0-4547258EF18A}"/>
              </a:ext>
            </a:extLst>
          </p:cNvPr>
          <p:cNvCxnSpPr>
            <a:stCxn id="15" idx="0"/>
          </p:cNvCxnSpPr>
          <p:nvPr/>
        </p:nvCxnSpPr>
        <p:spPr>
          <a:xfrm flipV="1">
            <a:off x="4182862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9D2541B-15E6-4F65-96FE-485EEB1D53B0}"/>
              </a:ext>
            </a:extLst>
          </p:cNvPr>
          <p:cNvCxnSpPr>
            <a:stCxn id="14" idx="0"/>
          </p:cNvCxnSpPr>
          <p:nvPr/>
        </p:nvCxnSpPr>
        <p:spPr>
          <a:xfrm flipV="1">
            <a:off x="4182862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4DDBFB-84A5-47A8-ABFB-E6F30027B015}"/>
              </a:ext>
            </a:extLst>
          </p:cNvPr>
          <p:cNvSpPr/>
          <p:nvPr/>
        </p:nvSpPr>
        <p:spPr>
          <a:xfrm>
            <a:off x="3525915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0AA3801-8E0B-4FB9-ABAD-CF6B1922AFFC}"/>
              </a:ext>
            </a:extLst>
          </p:cNvPr>
          <p:cNvSpPr/>
          <p:nvPr/>
        </p:nvSpPr>
        <p:spPr>
          <a:xfrm>
            <a:off x="5746813" y="2280450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757DBB-20B1-4365-B1C1-A91E6B5573B5}"/>
              </a:ext>
            </a:extLst>
          </p:cNvPr>
          <p:cNvSpPr/>
          <p:nvPr/>
        </p:nvSpPr>
        <p:spPr>
          <a:xfrm>
            <a:off x="5746813" y="4208016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ABB9289-1CE9-4DCB-A423-2CC38D9FE7C4}"/>
              </a:ext>
            </a:extLst>
          </p:cNvPr>
          <p:cNvCxnSpPr>
            <a:stCxn id="20" idx="0"/>
          </p:cNvCxnSpPr>
          <p:nvPr/>
        </p:nvCxnSpPr>
        <p:spPr>
          <a:xfrm flipV="1">
            <a:off x="6403760" y="3142695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6378199-769B-4EE7-ACB3-56845F2AC2A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403760" y="1420427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E9A4E1B-316E-4FA2-87E3-C6D3337D7FD0}"/>
              </a:ext>
            </a:extLst>
          </p:cNvPr>
          <p:cNvSpPr/>
          <p:nvPr/>
        </p:nvSpPr>
        <p:spPr>
          <a:xfrm>
            <a:off x="5746813" y="800099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695FDD5-FA4C-4055-B01D-294EEFA159C4}"/>
              </a:ext>
            </a:extLst>
          </p:cNvPr>
          <p:cNvSpPr/>
          <p:nvPr/>
        </p:nvSpPr>
        <p:spPr>
          <a:xfrm>
            <a:off x="8485571" y="2324838"/>
            <a:ext cx="1313894" cy="7656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Memory 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cell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B39CAB4-4E57-417E-90CD-059077D67B91}"/>
              </a:ext>
            </a:extLst>
          </p:cNvPr>
          <p:cNvSpPr/>
          <p:nvPr/>
        </p:nvSpPr>
        <p:spPr>
          <a:xfrm>
            <a:off x="8485571" y="4252404"/>
            <a:ext cx="1313894" cy="5237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Xn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8FE83F-73A9-4027-A564-2A9F7D98C701}"/>
              </a:ext>
            </a:extLst>
          </p:cNvPr>
          <p:cNvCxnSpPr>
            <a:stCxn id="25" idx="0"/>
          </p:cNvCxnSpPr>
          <p:nvPr/>
        </p:nvCxnSpPr>
        <p:spPr>
          <a:xfrm flipV="1">
            <a:off x="9142518" y="3187083"/>
            <a:ext cx="0" cy="1065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8B937BF-9CAE-48F4-AB21-6736BC85FC00}"/>
              </a:ext>
            </a:extLst>
          </p:cNvPr>
          <p:cNvCxnSpPr>
            <a:stCxn id="24" idx="0"/>
          </p:cNvCxnSpPr>
          <p:nvPr/>
        </p:nvCxnSpPr>
        <p:spPr>
          <a:xfrm flipV="1">
            <a:off x="9142518" y="1464815"/>
            <a:ext cx="0" cy="8600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39A58B7-7E3A-48D8-8AA9-F392F21ED4EF}"/>
              </a:ext>
            </a:extLst>
          </p:cNvPr>
          <p:cNvSpPr/>
          <p:nvPr/>
        </p:nvSpPr>
        <p:spPr>
          <a:xfrm>
            <a:off x="8485571" y="844487"/>
            <a:ext cx="1313894" cy="523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Yn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9037611-AF77-49E6-83E9-1D8A1B2CD348}"/>
              </a:ext>
            </a:extLst>
          </p:cNvPr>
          <p:cNvCxnSpPr/>
          <p:nvPr/>
        </p:nvCxnSpPr>
        <p:spPr>
          <a:xfrm>
            <a:off x="2396971" y="2654423"/>
            <a:ext cx="84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A0CC1CAB-72B6-423A-9407-9B347BFE81D6}"/>
              </a:ext>
            </a:extLst>
          </p:cNvPr>
          <p:cNvCxnSpPr>
            <a:stCxn id="14" idx="3"/>
          </p:cNvCxnSpPr>
          <p:nvPr/>
        </p:nvCxnSpPr>
        <p:spPr>
          <a:xfrm flipV="1">
            <a:off x="4839809" y="2654423"/>
            <a:ext cx="779756" cy="8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39579E29-65CD-4CBC-B4FE-D6BFC7C5129F}"/>
              </a:ext>
            </a:extLst>
          </p:cNvPr>
          <p:cNvSpPr/>
          <p:nvPr/>
        </p:nvSpPr>
        <p:spPr>
          <a:xfrm>
            <a:off x="7221985" y="2636668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BD3A7EE9-37A3-40CD-A67E-7E7732700283}"/>
              </a:ext>
            </a:extLst>
          </p:cNvPr>
          <p:cNvSpPr/>
          <p:nvPr/>
        </p:nvSpPr>
        <p:spPr>
          <a:xfrm>
            <a:off x="7652553" y="2645544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685E9FEE-F3B6-4481-AA60-C8D8C647DEDE}"/>
              </a:ext>
            </a:extLst>
          </p:cNvPr>
          <p:cNvSpPr/>
          <p:nvPr/>
        </p:nvSpPr>
        <p:spPr>
          <a:xfrm>
            <a:off x="8069062" y="2654422"/>
            <a:ext cx="150920" cy="1420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B637AC5-7EE6-4547-9F0A-81600947825E}"/>
              </a:ext>
            </a:extLst>
          </p:cNvPr>
          <p:cNvCxnSpPr>
            <a:stCxn id="28" idx="3"/>
          </p:cNvCxnSpPr>
          <p:nvPr/>
        </p:nvCxnSpPr>
        <p:spPr>
          <a:xfrm>
            <a:off x="9799465" y="1106378"/>
            <a:ext cx="551898" cy="3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876FE4A-DD36-489A-9AE8-34C28285DB61}"/>
              </a:ext>
            </a:extLst>
          </p:cNvPr>
          <p:cNvSpPr txBox="1"/>
          <p:nvPr/>
        </p:nvSpPr>
        <p:spPr>
          <a:xfrm>
            <a:off x="10509677" y="844487"/>
            <a:ext cx="1207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 </a:t>
            </a:r>
            <a:endParaRPr kumimoji="1"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4F9696F-B948-4F36-9B74-2C26E0CE0CBF}"/>
              </a:ext>
            </a:extLst>
          </p:cNvPr>
          <p:cNvSpPr txBox="1"/>
          <p:nvPr/>
        </p:nvSpPr>
        <p:spPr>
          <a:xfrm>
            <a:off x="1012055" y="5566286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1</a:t>
            </a:r>
            <a:endParaRPr kumimoji="1"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44551A-F20C-4096-AF06-1C75AB2A7737}"/>
              </a:ext>
            </a:extLst>
          </p:cNvPr>
          <p:cNvSpPr txBox="1"/>
          <p:nvPr/>
        </p:nvSpPr>
        <p:spPr>
          <a:xfrm>
            <a:off x="3623569" y="5487853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2</a:t>
            </a:r>
            <a:endParaRPr kumimoji="1" lang="zh-TW" altLang="en-US" sz="24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14F0D8B-9212-4CA7-84F8-D6F5AA65C257}"/>
              </a:ext>
            </a:extLst>
          </p:cNvPr>
          <p:cNvSpPr txBox="1"/>
          <p:nvPr/>
        </p:nvSpPr>
        <p:spPr>
          <a:xfrm>
            <a:off x="5844467" y="5487852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3</a:t>
            </a:r>
            <a:endParaRPr kumimoji="1" lang="zh-TW" altLang="en-US" sz="24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F29D58C-5EDA-495E-ACE9-0B1ACB2A16A3}"/>
              </a:ext>
            </a:extLst>
          </p:cNvPr>
          <p:cNvSpPr txBox="1"/>
          <p:nvPr/>
        </p:nvSpPr>
        <p:spPr>
          <a:xfrm>
            <a:off x="8534398" y="5545928"/>
            <a:ext cx="121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Time n</a:t>
            </a:r>
            <a:endParaRPr kumimoji="1" lang="zh-TW" altLang="en-US" sz="2400" dirty="0"/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1EAEDFBD-5C76-4613-97F1-ADCA8C4C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12" y="-7514"/>
            <a:ext cx="7042188" cy="653460"/>
          </a:xfrm>
          <a:solidFill>
            <a:srgbClr val="A1EAFF"/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LSTM</a:t>
            </a:r>
          </a:p>
        </p:txBody>
      </p:sp>
      <p:sp>
        <p:nvSpPr>
          <p:cNvPr id="38" name="標題 1">
            <a:extLst>
              <a:ext uri="{FF2B5EF4-FFF2-40B4-BE49-F238E27FC236}">
                <a16:creationId xmlns:a16="http://schemas.microsoft.com/office/drawing/2014/main" id="{BE026E34-4476-466C-B4C2-98FB6AAD6BBA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1651F3-4B9D-6FE5-8B33-DE02A1762F68}"/>
              </a:ext>
            </a:extLst>
          </p:cNvPr>
          <p:cNvSpPr/>
          <p:nvPr/>
        </p:nvSpPr>
        <p:spPr>
          <a:xfrm>
            <a:off x="433754" y="645946"/>
            <a:ext cx="11283286" cy="81886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E63903-47D9-4A15-A619-C730A386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27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615B3AB-BE13-4C37-91F1-561D5C338FBE}"/>
              </a:ext>
            </a:extLst>
          </p:cNvPr>
          <p:cNvSpPr txBox="1">
            <a:spLocks/>
          </p:cNvSpPr>
          <p:nvPr/>
        </p:nvSpPr>
        <p:spPr>
          <a:xfrm>
            <a:off x="5149812" y="-7514"/>
            <a:ext cx="7042188" cy="653460"/>
          </a:xfrm>
          <a:prstGeom prst="rect">
            <a:avLst/>
          </a:prstGeom>
          <a:solidFill>
            <a:srgbClr val="A1EA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LSTM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B177323-42E0-4F6B-8A5D-37B43975A4B0}"/>
              </a:ext>
            </a:extLst>
          </p:cNvPr>
          <p:cNvSpPr txBox="1">
            <a:spLocks/>
          </p:cNvSpPr>
          <p:nvPr/>
        </p:nvSpPr>
        <p:spPr>
          <a:xfrm>
            <a:off x="0" y="-7514"/>
            <a:ext cx="5149812" cy="6534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Background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291FD7-B1FC-47BE-983F-4967DD6B22B2}"/>
              </a:ext>
            </a:extLst>
          </p:cNvPr>
          <p:cNvSpPr txBox="1"/>
          <p:nvPr/>
        </p:nvSpPr>
        <p:spPr>
          <a:xfrm>
            <a:off x="110972" y="3013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</a:p>
          <a:p>
            <a:pPr algn="ctr"/>
            <a:r>
              <a:rPr kumimoji="1" lang="en-US" altLang="zh-TW" sz="2400" dirty="0"/>
              <a:t>(vector)</a:t>
            </a:r>
            <a:endParaRPr kumimoji="1"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AFBE18-A6E0-4BEB-ACD5-B4D7BCC1AC23}"/>
              </a:ext>
            </a:extLst>
          </p:cNvPr>
          <p:cNvSpPr/>
          <p:nvPr/>
        </p:nvSpPr>
        <p:spPr>
          <a:xfrm>
            <a:off x="652510" y="1159401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503078-BBBE-4E90-AC0B-3D191B6FDDD5}"/>
              </a:ext>
            </a:extLst>
          </p:cNvPr>
          <p:cNvSpPr/>
          <p:nvPr/>
        </p:nvSpPr>
        <p:spPr>
          <a:xfrm>
            <a:off x="652510" y="1732659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CA8203-C395-4DB6-8C38-96FE0324CF8E}"/>
              </a:ext>
            </a:extLst>
          </p:cNvPr>
          <p:cNvSpPr/>
          <p:nvPr/>
        </p:nvSpPr>
        <p:spPr>
          <a:xfrm>
            <a:off x="652510" y="2415960"/>
            <a:ext cx="541538" cy="4194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x3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F406FBF-9FF0-4BCD-A043-1AF635A909AF}"/>
              </a:ext>
            </a:extLst>
          </p:cNvPr>
          <p:cNvCxnSpPr/>
          <p:nvPr/>
        </p:nvCxnSpPr>
        <p:spPr>
          <a:xfrm>
            <a:off x="1597981" y="2291165"/>
            <a:ext cx="896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BA67630-7D43-42EF-8126-50C16DA25E8B}"/>
              </a:ext>
            </a:extLst>
          </p:cNvPr>
          <p:cNvSpPr/>
          <p:nvPr/>
        </p:nvSpPr>
        <p:spPr>
          <a:xfrm>
            <a:off x="2925191" y="1119197"/>
            <a:ext cx="2135081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262C6CE-12EF-45B0-9C05-B96FA584FBED}"/>
              </a:ext>
            </a:extLst>
          </p:cNvPr>
          <p:cNvCxnSpPr>
            <a:cxnSpLocks/>
          </p:cNvCxnSpPr>
          <p:nvPr/>
        </p:nvCxnSpPr>
        <p:spPr>
          <a:xfrm>
            <a:off x="5197875" y="2462529"/>
            <a:ext cx="8981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ED15945-749A-4C95-BD0C-37E8CE6BC93A}"/>
              </a:ext>
            </a:extLst>
          </p:cNvPr>
          <p:cNvSpPr/>
          <p:nvPr/>
        </p:nvSpPr>
        <p:spPr>
          <a:xfrm>
            <a:off x="3240349" y="1270118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4F6FDD-F0D3-4872-92F4-31CEEB7A81F8}"/>
              </a:ext>
            </a:extLst>
          </p:cNvPr>
          <p:cNvSpPr/>
          <p:nvPr/>
        </p:nvSpPr>
        <p:spPr>
          <a:xfrm>
            <a:off x="3240348" y="1875930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D4F2C1-60EE-4247-84AD-9FC0CA507B2F}"/>
              </a:ext>
            </a:extLst>
          </p:cNvPr>
          <p:cNvSpPr/>
          <p:nvPr/>
        </p:nvSpPr>
        <p:spPr>
          <a:xfrm>
            <a:off x="3240347" y="2451997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6674CB0-CE12-49CF-B9F2-35A7E8FCE34E}"/>
              </a:ext>
            </a:extLst>
          </p:cNvPr>
          <p:cNvSpPr/>
          <p:nvPr/>
        </p:nvSpPr>
        <p:spPr>
          <a:xfrm>
            <a:off x="3240349" y="3015721"/>
            <a:ext cx="1526959" cy="419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 unit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491F33F-AC39-43D6-9086-7093FDA16853}"/>
              </a:ext>
            </a:extLst>
          </p:cNvPr>
          <p:cNvSpPr txBox="1"/>
          <p:nvPr/>
        </p:nvSpPr>
        <p:spPr>
          <a:xfrm>
            <a:off x="3093866" y="3658866"/>
            <a:ext cx="173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layer</a:t>
            </a:r>
            <a:endParaRPr kumimoji="1" lang="zh-TW" altLang="en-US" sz="2400" dirty="0"/>
          </a:p>
        </p:txBody>
      </p:sp>
      <p:sp>
        <p:nvSpPr>
          <p:cNvPr id="22" name="語音泡泡: 橢圓形 21">
            <a:extLst>
              <a:ext uri="{FF2B5EF4-FFF2-40B4-BE49-F238E27FC236}">
                <a16:creationId xmlns:a16="http://schemas.microsoft.com/office/drawing/2014/main" id="{8B0DEA91-130C-431E-B6F5-A59C05626536}"/>
              </a:ext>
            </a:extLst>
          </p:cNvPr>
          <p:cNvSpPr/>
          <p:nvPr/>
        </p:nvSpPr>
        <p:spPr>
          <a:xfrm>
            <a:off x="7748134" y="3185131"/>
            <a:ext cx="1402662" cy="2222587"/>
          </a:xfrm>
          <a:prstGeom prst="wedgeEllipseCallout">
            <a:avLst>
              <a:gd name="adj1" fmla="val 105591"/>
              <a:gd name="adj2" fmla="val -63665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8B3CC88-89E2-4555-8E22-FAC1868A1009}"/>
              </a:ext>
            </a:extLst>
          </p:cNvPr>
          <p:cNvSpPr txBox="1"/>
          <p:nvPr/>
        </p:nvSpPr>
        <p:spPr>
          <a:xfrm>
            <a:off x="9941752" y="2359402"/>
            <a:ext cx="108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</a:p>
          <a:p>
            <a:pPr algn="l"/>
            <a:r>
              <a:rPr kumimoji="1" lang="en-US" altLang="zh-TW" sz="2400" dirty="0"/>
              <a:t>(0/1/2)</a:t>
            </a:r>
            <a:endParaRPr kumimoji="1" lang="zh-TW" altLang="en-US" sz="2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07466A-B808-4C9B-963B-7872BA9B36E7}"/>
              </a:ext>
            </a:extLst>
          </p:cNvPr>
          <p:cNvSpPr/>
          <p:nvPr/>
        </p:nvSpPr>
        <p:spPr>
          <a:xfrm>
            <a:off x="6317218" y="2264090"/>
            <a:ext cx="1770789" cy="4315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Y(4*1 vector)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9CD6F04-A434-4607-834D-5533E0EFE476}"/>
              </a:ext>
            </a:extLst>
          </p:cNvPr>
          <p:cNvCxnSpPr>
            <a:cxnSpLocks/>
          </p:cNvCxnSpPr>
          <p:nvPr/>
        </p:nvCxnSpPr>
        <p:spPr>
          <a:xfrm>
            <a:off x="8138696" y="2479850"/>
            <a:ext cx="1555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DA8F599-DCDF-4936-A409-7162F615E7BE}"/>
              </a:ext>
            </a:extLst>
          </p:cNvPr>
          <p:cNvSpPr txBox="1"/>
          <p:nvPr/>
        </p:nvSpPr>
        <p:spPr>
          <a:xfrm>
            <a:off x="8335343" y="1897737"/>
            <a:ext cx="142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45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033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1">
            <a:extLst>
              <a:ext uri="{FF2B5EF4-FFF2-40B4-BE49-F238E27FC236}">
                <a16:creationId xmlns:a16="http://schemas.microsoft.com/office/drawing/2014/main" id="{D1111FED-7A58-4C5A-8DFC-242B7D9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88"/>
            <a:ext cx="12192000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Architecture 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B44AC3D-A12D-45F4-96E8-69565EE382E8}"/>
              </a:ext>
            </a:extLst>
          </p:cNvPr>
          <p:cNvSpPr/>
          <p:nvPr/>
        </p:nvSpPr>
        <p:spPr>
          <a:xfrm>
            <a:off x="3931065" y="678801"/>
            <a:ext cx="3555051" cy="1071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25A44275-B4CA-4EF4-B8CD-2A5EE9929CE0}"/>
              </a:ext>
            </a:extLst>
          </p:cNvPr>
          <p:cNvSpPr/>
          <p:nvPr/>
        </p:nvSpPr>
        <p:spPr>
          <a:xfrm>
            <a:off x="4298533" y="945184"/>
            <a:ext cx="2879934" cy="504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3699069-68AD-49BD-B77A-CF6B25A2173E}"/>
              </a:ext>
            </a:extLst>
          </p:cNvPr>
          <p:cNvSpPr txBox="1"/>
          <p:nvPr/>
        </p:nvSpPr>
        <p:spPr>
          <a:xfrm>
            <a:off x="2995301" y="945184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A9CDD0E-1A32-41FD-B3E8-FE2B4AA9AF25}"/>
              </a:ext>
            </a:extLst>
          </p:cNvPr>
          <p:cNvCxnSpPr>
            <a:cxnSpLocks/>
          </p:cNvCxnSpPr>
          <p:nvPr/>
        </p:nvCxnSpPr>
        <p:spPr>
          <a:xfrm flipH="1">
            <a:off x="1128046" y="2031924"/>
            <a:ext cx="9092724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67AE445-C027-404B-AAEA-C0DD09006E52}"/>
              </a:ext>
            </a:extLst>
          </p:cNvPr>
          <p:cNvSpPr/>
          <p:nvPr/>
        </p:nvSpPr>
        <p:spPr>
          <a:xfrm>
            <a:off x="2152116" y="2406418"/>
            <a:ext cx="7614303" cy="39499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9622BC2B-E1F3-49C0-BACD-0CB18CC6D6A7}"/>
              </a:ext>
            </a:extLst>
          </p:cNvPr>
          <p:cNvSpPr/>
          <p:nvPr/>
        </p:nvSpPr>
        <p:spPr>
          <a:xfrm>
            <a:off x="7971804" y="2397873"/>
            <a:ext cx="1794615" cy="5910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Hint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E2DCCD4E-41C5-466A-B008-1C4D74A11084}"/>
              </a:ext>
            </a:extLst>
          </p:cNvPr>
          <p:cNvSpPr/>
          <p:nvPr/>
        </p:nvSpPr>
        <p:spPr>
          <a:xfrm>
            <a:off x="4140439" y="2417908"/>
            <a:ext cx="3039454" cy="2734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408BA69-1BF3-44AE-ABAB-B58D831CFDC7}"/>
              </a:ext>
            </a:extLst>
          </p:cNvPr>
          <p:cNvSpPr/>
          <p:nvPr/>
        </p:nvSpPr>
        <p:spPr>
          <a:xfrm>
            <a:off x="148127" y="2478771"/>
            <a:ext cx="1794615" cy="4858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AI 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013AF31-5128-4A52-B89B-CA22F84C33DC}"/>
              </a:ext>
            </a:extLst>
          </p:cNvPr>
          <p:cNvCxnSpPr>
            <a:cxnSpLocks/>
          </p:cNvCxnSpPr>
          <p:nvPr/>
        </p:nvCxnSpPr>
        <p:spPr>
          <a:xfrm>
            <a:off x="1942742" y="2721709"/>
            <a:ext cx="210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3546A-ACF0-4D48-AA8E-E335E95E7796}"/>
              </a:ext>
            </a:extLst>
          </p:cNvPr>
          <p:cNvCxnSpPr>
            <a:cxnSpLocks/>
          </p:cNvCxnSpPr>
          <p:nvPr/>
        </p:nvCxnSpPr>
        <p:spPr>
          <a:xfrm>
            <a:off x="5708590" y="1544814"/>
            <a:ext cx="0" cy="77766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0CF9849-A474-48E3-B1C8-45BECE4E3EAE}"/>
              </a:ext>
            </a:extLst>
          </p:cNvPr>
          <p:cNvSpPr/>
          <p:nvPr/>
        </p:nvSpPr>
        <p:spPr>
          <a:xfrm>
            <a:off x="3284438" y="5818775"/>
            <a:ext cx="5349656" cy="5375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AFE4678-736E-4B89-A77A-D82AFB285E89}"/>
              </a:ext>
            </a:extLst>
          </p:cNvPr>
          <p:cNvCxnSpPr>
            <a:cxnSpLocks/>
          </p:cNvCxnSpPr>
          <p:nvPr/>
        </p:nvCxnSpPr>
        <p:spPr>
          <a:xfrm>
            <a:off x="7178467" y="1194437"/>
            <a:ext cx="1690644" cy="455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A341B3B-67E0-41F2-BDDB-B0785C3CB27E}"/>
              </a:ext>
            </a:extLst>
          </p:cNvPr>
          <p:cNvCxnSpPr>
            <a:cxnSpLocks/>
          </p:cNvCxnSpPr>
          <p:nvPr/>
        </p:nvCxnSpPr>
        <p:spPr>
          <a:xfrm>
            <a:off x="8869111" y="1181617"/>
            <a:ext cx="8546" cy="11323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226596-00CC-460A-82C3-8DA18B84BEA6}"/>
              </a:ext>
            </a:extLst>
          </p:cNvPr>
          <p:cNvCxnSpPr>
            <a:cxnSpLocks/>
          </p:cNvCxnSpPr>
          <p:nvPr/>
        </p:nvCxnSpPr>
        <p:spPr>
          <a:xfrm flipH="1">
            <a:off x="7246834" y="2693415"/>
            <a:ext cx="7235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B9E7D85-1761-4A28-BDA4-C6D770DE86F3}"/>
              </a:ext>
            </a:extLst>
          </p:cNvPr>
          <p:cNvCxnSpPr>
            <a:cxnSpLocks/>
          </p:cNvCxnSpPr>
          <p:nvPr/>
        </p:nvCxnSpPr>
        <p:spPr>
          <a:xfrm>
            <a:off x="5717716" y="5161014"/>
            <a:ext cx="0" cy="561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8DED415-4F2B-409B-8309-EF096831FE5D}"/>
              </a:ext>
            </a:extLst>
          </p:cNvPr>
          <p:cNvSpPr txBox="1"/>
          <p:nvPr/>
        </p:nvSpPr>
        <p:spPr>
          <a:xfrm>
            <a:off x="5389603" y="6356350"/>
            <a:ext cx="83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SSD </a:t>
            </a:r>
            <a:endParaRPr kumimoji="1" lang="zh-TW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EE7127-DA54-40FE-ACB3-EA3F36E44338}"/>
              </a:ext>
            </a:extLst>
          </p:cNvPr>
          <p:cNvSpPr/>
          <p:nvPr/>
        </p:nvSpPr>
        <p:spPr>
          <a:xfrm>
            <a:off x="4696287" y="2417909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567828-F78A-4535-9FE0-7A90B9E066F3}"/>
              </a:ext>
            </a:extLst>
          </p:cNvPr>
          <p:cNvSpPr/>
          <p:nvPr/>
        </p:nvSpPr>
        <p:spPr>
          <a:xfrm>
            <a:off x="4675670" y="3333633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059489F-129E-4F5C-8CD3-5B75C147F931}"/>
              </a:ext>
            </a:extLst>
          </p:cNvPr>
          <p:cNvSpPr/>
          <p:nvPr/>
        </p:nvSpPr>
        <p:spPr>
          <a:xfrm>
            <a:off x="4696287" y="4274971"/>
            <a:ext cx="1997476" cy="4134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Cold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投影片編號版面配置區 3">
            <a:extLst>
              <a:ext uri="{FF2B5EF4-FFF2-40B4-BE49-F238E27FC236}">
                <a16:creationId xmlns:a16="http://schemas.microsoft.com/office/drawing/2014/main" id="{A9A839A4-F44B-4620-A342-478EDD0AA8C0}"/>
              </a:ext>
            </a:extLst>
          </p:cNvPr>
          <p:cNvSpPr txBox="1">
            <a:spLocks/>
          </p:cNvSpPr>
          <p:nvPr/>
        </p:nvSpPr>
        <p:spPr>
          <a:xfrm>
            <a:off x="9766419" y="6356350"/>
            <a:ext cx="2342723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F4157B8-B9E9-6144-81D2-61ECAA04DB69}" type="slidenum">
              <a:rPr kumimoji="1" lang="zh-TW" altLang="en-US" sz="2800" smtClean="0"/>
              <a:pPr algn="ctr"/>
              <a:t>29</a:t>
            </a:fld>
            <a:endParaRPr kumimoji="1" lang="zh-TW" altLang="en-US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46822A-5683-4630-9972-C94FC815B49C}"/>
              </a:ext>
            </a:extLst>
          </p:cNvPr>
          <p:cNvSpPr txBox="1"/>
          <p:nvPr/>
        </p:nvSpPr>
        <p:spPr>
          <a:xfrm>
            <a:off x="4252403" y="4667325"/>
            <a:ext cx="88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E4057A4-0FC1-4A92-BC14-1F37342B67CF}"/>
              </a:ext>
            </a:extLst>
          </p:cNvPr>
          <p:cNvSpPr txBox="1"/>
          <p:nvPr/>
        </p:nvSpPr>
        <p:spPr>
          <a:xfrm>
            <a:off x="6267939" y="4661990"/>
            <a:ext cx="78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E0BE8B-66A3-468A-B57C-6FA7FA0D3211}"/>
              </a:ext>
            </a:extLst>
          </p:cNvPr>
          <p:cNvSpPr txBox="1"/>
          <p:nvPr/>
        </p:nvSpPr>
        <p:spPr>
          <a:xfrm>
            <a:off x="3767151" y="5122005"/>
            <a:ext cx="184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377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3537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798A806-73AA-453E-A36A-8A909B48F238}"/>
              </a:ext>
            </a:extLst>
          </p:cNvPr>
          <p:cNvSpPr/>
          <p:nvPr/>
        </p:nvSpPr>
        <p:spPr>
          <a:xfrm>
            <a:off x="4209624" y="998738"/>
            <a:ext cx="2290439" cy="1074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SSD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D60BB0-A618-4B47-8E09-7CAFC5CB0E6C}"/>
              </a:ext>
            </a:extLst>
          </p:cNvPr>
          <p:cNvCxnSpPr>
            <a:cxnSpLocks/>
          </p:cNvCxnSpPr>
          <p:nvPr/>
        </p:nvCxnSpPr>
        <p:spPr>
          <a:xfrm flipH="1">
            <a:off x="2006353" y="2159493"/>
            <a:ext cx="1986989" cy="13649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7340196-1D15-414A-8979-592B8A904FF5}"/>
              </a:ext>
            </a:extLst>
          </p:cNvPr>
          <p:cNvCxnSpPr/>
          <p:nvPr/>
        </p:nvCxnSpPr>
        <p:spPr>
          <a:xfrm>
            <a:off x="2228288" y="3747829"/>
            <a:ext cx="0" cy="46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7525FB0-F9FE-41D1-9EAE-DA4AE5CA7123}"/>
              </a:ext>
            </a:extLst>
          </p:cNvPr>
          <p:cNvSpPr txBox="1"/>
          <p:nvPr/>
        </p:nvSpPr>
        <p:spPr>
          <a:xfrm>
            <a:off x="1038689" y="3686248"/>
            <a:ext cx="1056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Price</a:t>
            </a:r>
            <a:endParaRPr kumimoji="1" lang="zh-TW" altLang="en-US" sz="28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94E71B6-B995-4BF0-8488-92D91CA75A98}"/>
              </a:ext>
            </a:extLst>
          </p:cNvPr>
          <p:cNvCxnSpPr>
            <a:cxnSpLocks/>
          </p:cNvCxnSpPr>
          <p:nvPr/>
        </p:nvCxnSpPr>
        <p:spPr>
          <a:xfrm flipH="1">
            <a:off x="4500979" y="2197019"/>
            <a:ext cx="71021" cy="14517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2B19ADA-366C-4401-943C-88F245074283}"/>
              </a:ext>
            </a:extLst>
          </p:cNvPr>
          <p:cNvSpPr txBox="1"/>
          <p:nvPr/>
        </p:nvSpPr>
        <p:spPr>
          <a:xfrm>
            <a:off x="7539582" y="3780484"/>
            <a:ext cx="128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Fast </a:t>
            </a:r>
            <a:endParaRPr kumimoji="1" lang="zh-TW" altLang="en-US" sz="2800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C7A1195-A7A2-4D4E-9503-18C8C1A3673D}"/>
              </a:ext>
            </a:extLst>
          </p:cNvPr>
          <p:cNvCxnSpPr/>
          <p:nvPr/>
        </p:nvCxnSpPr>
        <p:spPr>
          <a:xfrm>
            <a:off x="5904799" y="2239278"/>
            <a:ext cx="0" cy="1489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12E010-79B0-4B96-B60D-925E7C5A7924}"/>
              </a:ext>
            </a:extLst>
          </p:cNvPr>
          <p:cNvSpPr txBox="1"/>
          <p:nvPr/>
        </p:nvSpPr>
        <p:spPr>
          <a:xfrm>
            <a:off x="3446144" y="3858411"/>
            <a:ext cx="150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capacity </a:t>
            </a:r>
            <a:endParaRPr kumimoji="1" lang="zh-TW" altLang="en-US" sz="2800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ABFB536-D62E-4468-9A22-8F1BDAF2BC98}"/>
              </a:ext>
            </a:extLst>
          </p:cNvPr>
          <p:cNvCxnSpPr/>
          <p:nvPr/>
        </p:nvCxnSpPr>
        <p:spPr>
          <a:xfrm flipV="1">
            <a:off x="4953740" y="3932694"/>
            <a:ext cx="0" cy="52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F30188F-9A4E-44EE-A9B7-8FAC81F781B8}"/>
              </a:ext>
            </a:extLst>
          </p:cNvPr>
          <p:cNvCxnSpPr>
            <a:cxnSpLocks/>
          </p:cNvCxnSpPr>
          <p:nvPr/>
        </p:nvCxnSpPr>
        <p:spPr>
          <a:xfrm>
            <a:off x="6542168" y="2072655"/>
            <a:ext cx="1392186" cy="16135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379E8DB-E64A-4023-B475-5C5370DA37B7}"/>
              </a:ext>
            </a:extLst>
          </p:cNvPr>
          <p:cNvSpPr txBox="1"/>
          <p:nvPr/>
        </p:nvSpPr>
        <p:spPr>
          <a:xfrm>
            <a:off x="5379372" y="3932694"/>
            <a:ext cx="194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Resistance  </a:t>
            </a:r>
            <a:endParaRPr kumimoji="1" lang="zh-TW" altLang="en-US" sz="28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916BAA4-B036-4C5D-A642-2AF921B6F2F7}"/>
              </a:ext>
            </a:extLst>
          </p:cNvPr>
          <p:cNvSpPr txBox="1"/>
          <p:nvPr/>
        </p:nvSpPr>
        <p:spPr>
          <a:xfrm>
            <a:off x="390617" y="870012"/>
            <a:ext cx="193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kumimoji="1" lang="en-US" altLang="zh-TW" sz="3200" dirty="0"/>
              <a:t>Pros </a:t>
            </a:r>
            <a:endParaRPr kumimoji="1" lang="zh-TW" altLang="en-US" sz="32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BCE7A7F-DF8C-41B7-8A9D-85D03CC90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163" y="4709862"/>
            <a:ext cx="1514873" cy="15148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CCFB19FA-0F16-4402-BDB0-67257F4DA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131" y="4709862"/>
            <a:ext cx="1514873" cy="15148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010AD1F-32CE-4CCB-9CA5-9AF1E646A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626" y="4803656"/>
            <a:ext cx="1514873" cy="15148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94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48"/>
    </mc:Choice>
    <mc:Fallback xmlns="">
      <p:transition spd="slow" advTm="59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6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25B97-F547-434E-B8EB-A6B88D0C6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Write buffer simulator</a:t>
            </a:r>
          </a:p>
          <a:p>
            <a:r>
              <a:rPr lang="en-US" altLang="zh-TW" dirty="0"/>
              <a:t>Generate duration label</a:t>
            </a:r>
          </a:p>
          <a:p>
            <a:r>
              <a:rPr lang="en-US" altLang="zh-TW" dirty="0"/>
              <a:t>Training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DCDEE6-178D-4EDC-B685-30D89B7B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30</a:t>
            </a:fld>
            <a:endParaRPr kumimoji="1"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69383820-EBBE-462B-B918-32AE378F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24160"/>
            <a:ext cx="11796252" cy="653460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228896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A58EA-135E-419C-ADA3-998B1F6A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31</a:t>
            </a:fld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FFB00E-52B6-47A1-ABD7-78901EBF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04" y="1871630"/>
            <a:ext cx="653460" cy="65346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032884F-6423-4D07-9629-D419F1F0F68A}"/>
              </a:ext>
            </a:extLst>
          </p:cNvPr>
          <p:cNvSpPr txBox="1"/>
          <p:nvPr/>
        </p:nvSpPr>
        <p:spPr>
          <a:xfrm>
            <a:off x="1510531" y="2551749"/>
            <a:ext cx="226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Benefit function</a:t>
            </a:r>
            <a:endParaRPr kumimoji="1" lang="zh-TW" altLang="en-US" sz="2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3BD6BDD-781A-4524-94F0-736F532B41AA}"/>
              </a:ext>
            </a:extLst>
          </p:cNvPr>
          <p:cNvCxnSpPr/>
          <p:nvPr/>
        </p:nvCxnSpPr>
        <p:spPr>
          <a:xfrm>
            <a:off x="3105316" y="2198360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706FBCA-1D32-4F94-9B6C-6D2B7E66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550" y="1680609"/>
            <a:ext cx="941034" cy="94103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28A5FE-9AEC-41C9-A955-7CE71D8C2671}"/>
              </a:ext>
            </a:extLst>
          </p:cNvPr>
          <p:cNvSpPr txBox="1"/>
          <p:nvPr/>
        </p:nvSpPr>
        <p:spPr>
          <a:xfrm>
            <a:off x="4247293" y="2621643"/>
            <a:ext cx="100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Oracle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DD9D9E-5549-429F-B633-6CE7624C2D28}"/>
              </a:ext>
            </a:extLst>
          </p:cNvPr>
          <p:cNvCxnSpPr/>
          <p:nvPr/>
        </p:nvCxnSpPr>
        <p:spPr>
          <a:xfrm>
            <a:off x="5579226" y="2212709"/>
            <a:ext cx="9410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07E8EE9D-221C-4B8A-AF21-398C24DE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655" y="1592776"/>
            <a:ext cx="1193782" cy="119378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FB3B15B-33ED-47E4-B9CC-1DD78A5F31B7}"/>
              </a:ext>
            </a:extLst>
          </p:cNvPr>
          <p:cNvSpPr txBox="1"/>
          <p:nvPr/>
        </p:nvSpPr>
        <p:spPr>
          <a:xfrm>
            <a:off x="6172032" y="2724967"/>
            <a:ext cx="2978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simulator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680C6E80-685B-4F50-8C3B-D6DB4B00EB27}"/>
              </a:ext>
            </a:extLst>
          </p:cNvPr>
          <p:cNvSpPr/>
          <p:nvPr/>
        </p:nvSpPr>
        <p:spPr>
          <a:xfrm>
            <a:off x="2315704" y="3083308"/>
            <a:ext cx="426128" cy="5968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/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pt-BR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write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count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zh-TW" sz="2400">
                          <a:solidFill>
                            <a:srgbClr val="FF0000"/>
                          </a:solidFill>
                        </a:rPr>
                        <m:t>∗</m:t>
                      </m:r>
                      <m:f>
                        <m:fPr>
                          <m:ctrlPr>
                            <a:rPr kumimoji="1"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block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zh-TW" sz="2400">
                              <a:solidFill>
                                <a:srgbClr val="FF0000"/>
                              </a:solidFill>
                            </a:rPr>
                            <m:t>size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A3A561-BA21-499E-B8D3-A1BB14391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61" y="3748731"/>
                <a:ext cx="3145413" cy="7785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語音泡泡: 橢圓形 20">
            <a:extLst>
              <a:ext uri="{FF2B5EF4-FFF2-40B4-BE49-F238E27FC236}">
                <a16:creationId xmlns:a16="http://schemas.microsoft.com/office/drawing/2014/main" id="{2D49D9E4-931E-444C-94CB-97C82532E246}"/>
              </a:ext>
            </a:extLst>
          </p:cNvPr>
          <p:cNvSpPr/>
          <p:nvPr/>
        </p:nvSpPr>
        <p:spPr>
          <a:xfrm>
            <a:off x="306379" y="5202266"/>
            <a:ext cx="6004028" cy="1021677"/>
          </a:xfrm>
          <a:prstGeom prst="wedgeEllipseCallout">
            <a:avLst>
              <a:gd name="adj1" fmla="val -26697"/>
              <a:gd name="adj2" fmla="val -10887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/>
              <a:t>(In write buffer)</a:t>
            </a:r>
            <a:endParaRPr kumimoji="1" lang="zh-TW" altLang="en-US" sz="2400" dirty="0"/>
          </a:p>
          <a:p>
            <a:pPr algn="ctr"/>
            <a:r>
              <a:rPr kumimoji="1" lang="en-US" altLang="zh-TW" sz="2400" dirty="0"/>
              <a:t>Number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of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page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in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block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4A26084-6A2B-476C-BF88-FDD680290A32}"/>
              </a:ext>
            </a:extLst>
          </p:cNvPr>
          <p:cNvCxnSpPr/>
          <p:nvPr/>
        </p:nvCxnSpPr>
        <p:spPr>
          <a:xfrm flipV="1">
            <a:off x="8396407" y="2198360"/>
            <a:ext cx="887767" cy="14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A9B79F9F-E19F-4E06-9487-44FF8D60A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298" y="1584800"/>
            <a:ext cx="1267675" cy="12676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30F5940A-842C-4E1D-9A63-0DADD488F5C5}"/>
              </a:ext>
            </a:extLst>
          </p:cNvPr>
          <p:cNvSpPr txBox="1"/>
          <p:nvPr/>
        </p:nvSpPr>
        <p:spPr>
          <a:xfrm>
            <a:off x="9590298" y="2812472"/>
            <a:ext cx="1497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AI training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8A83B54-84F6-4584-B57C-F76AF85D2F2F}"/>
              </a:ext>
            </a:extLst>
          </p:cNvPr>
          <p:cNvSpPr/>
          <p:nvPr/>
        </p:nvSpPr>
        <p:spPr>
          <a:xfrm>
            <a:off x="1241513" y="1493032"/>
            <a:ext cx="10137791" cy="178110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000199C-2DAD-413D-84FF-2238AA9D1210}"/>
              </a:ext>
            </a:extLst>
          </p:cNvPr>
          <p:cNvSpPr txBox="1"/>
          <p:nvPr/>
        </p:nvSpPr>
        <p:spPr>
          <a:xfrm>
            <a:off x="1225085" y="905522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Offline </a:t>
            </a:r>
            <a:endParaRPr kumimoji="1" lang="zh-TW" altLang="en-US" sz="2400" dirty="0"/>
          </a:p>
        </p:txBody>
      </p:sp>
      <p:sp>
        <p:nvSpPr>
          <p:cNvPr id="30" name="語音泡泡: 圓角矩形 29">
            <a:extLst>
              <a:ext uri="{FF2B5EF4-FFF2-40B4-BE49-F238E27FC236}">
                <a16:creationId xmlns:a16="http://schemas.microsoft.com/office/drawing/2014/main" id="{BA0524BE-110F-4B05-8408-D8A846C7B119}"/>
              </a:ext>
            </a:extLst>
          </p:cNvPr>
          <p:cNvSpPr/>
          <p:nvPr/>
        </p:nvSpPr>
        <p:spPr>
          <a:xfrm>
            <a:off x="6310407" y="3628679"/>
            <a:ext cx="2085999" cy="455049"/>
          </a:xfrm>
          <a:prstGeom prst="wedgeRoundRectCallout">
            <a:avLst>
              <a:gd name="adj1" fmla="val -10423"/>
              <a:gd name="adj2" fmla="val -15267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78971F75-595A-4C49-A9DD-86C5F1EEFF0E}"/>
              </a:ext>
            </a:extLst>
          </p:cNvPr>
          <p:cNvSpPr txBox="1">
            <a:spLocks/>
          </p:cNvSpPr>
          <p:nvPr/>
        </p:nvSpPr>
        <p:spPr>
          <a:xfrm>
            <a:off x="1" y="4635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8C12B50D-8459-49FA-AA62-D1FE0CE1BF60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4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6" grpId="0"/>
      <p:bldP spid="17" grpId="0" animBg="1"/>
      <p:bldP spid="18" grpId="0"/>
      <p:bldP spid="21" grpId="0" animBg="1"/>
      <p:bldP spid="26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409A5EE5-479B-49FF-B9DD-E1E1F93CA943}"/>
              </a:ext>
            </a:extLst>
          </p:cNvPr>
          <p:cNvSpPr/>
          <p:nvPr/>
        </p:nvSpPr>
        <p:spPr>
          <a:xfrm>
            <a:off x="1779155" y="831787"/>
            <a:ext cx="4907395" cy="175970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BD4F9-9AC0-49F9-A490-B28313B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32</a:t>
            </a:fld>
            <a:endParaRPr kumimoji="1" lang="zh-TW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583B9C8-C6D0-42BE-9F98-AC1BB2B55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45836"/>
              </p:ext>
            </p:extLst>
          </p:nvPr>
        </p:nvGraphicFramePr>
        <p:xfrm>
          <a:off x="8820077" y="892054"/>
          <a:ext cx="2893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03">
                  <a:extLst>
                    <a:ext uri="{9D8B030D-6E8A-4147-A177-3AD203B41FA5}">
                      <a16:colId xmlns:a16="http://schemas.microsoft.com/office/drawing/2014/main" val="4090588284"/>
                    </a:ext>
                  </a:extLst>
                </a:gridCol>
                <a:gridCol w="2014997">
                  <a:extLst>
                    <a:ext uri="{9D8B030D-6E8A-4147-A177-3AD203B41FA5}">
                      <a16:colId xmlns:a16="http://schemas.microsoft.com/office/drawing/2014/main" val="20214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Benefit value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9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65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78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0.45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77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14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5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0.5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6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0.73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32325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6E04DE86-8898-485E-9303-5A5DD1620717}"/>
              </a:ext>
            </a:extLst>
          </p:cNvPr>
          <p:cNvSpPr txBox="1"/>
          <p:nvPr/>
        </p:nvSpPr>
        <p:spPr>
          <a:xfrm>
            <a:off x="59073" y="1322056"/>
            <a:ext cx="171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B4350688-C6B4-4937-8D57-EFB635AA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59" y="-15634"/>
            <a:ext cx="5671741" cy="65346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Write buffer simulator</a:t>
            </a:r>
            <a:endParaRPr lang="zh-TW" altLang="en-US" dirty="0"/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8226C56E-AF50-4FE0-9489-5BC2D146F1D6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B3E7B3-C491-44FB-AF7C-43DC6A446BE1}"/>
              </a:ext>
            </a:extLst>
          </p:cNvPr>
          <p:cNvSpPr txBox="1"/>
          <p:nvPr/>
        </p:nvSpPr>
        <p:spPr>
          <a:xfrm>
            <a:off x="2335835" y="2074157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B0</a:t>
            </a:r>
            <a:endParaRPr kumimoji="1"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3507CA-DE67-4A32-A484-567043506734}"/>
              </a:ext>
            </a:extLst>
          </p:cNvPr>
          <p:cNvSpPr/>
          <p:nvPr/>
        </p:nvSpPr>
        <p:spPr>
          <a:xfrm>
            <a:off x="8820077" y="1328968"/>
            <a:ext cx="2893200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9E998-BDA1-45CB-A377-E37DA01C1375}"/>
              </a:ext>
            </a:extLst>
          </p:cNvPr>
          <p:cNvSpPr/>
          <p:nvPr/>
        </p:nvSpPr>
        <p:spPr>
          <a:xfrm>
            <a:off x="2079130" y="1719072"/>
            <a:ext cx="98781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6377FD-718B-438F-A23E-255312452CE3}"/>
              </a:ext>
            </a:extLst>
          </p:cNvPr>
          <p:cNvSpPr/>
          <p:nvPr/>
        </p:nvSpPr>
        <p:spPr>
          <a:xfrm>
            <a:off x="2079129" y="1369338"/>
            <a:ext cx="987815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CA5BAC-5C01-46F6-A93D-E9DEBA9E7D55}"/>
              </a:ext>
            </a:extLst>
          </p:cNvPr>
          <p:cNvSpPr/>
          <p:nvPr/>
        </p:nvSpPr>
        <p:spPr>
          <a:xfrm>
            <a:off x="2079130" y="1019604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6E2FF6C-6280-442D-9561-EB17759714E7}"/>
              </a:ext>
            </a:extLst>
          </p:cNvPr>
          <p:cNvSpPr txBox="1"/>
          <p:nvPr/>
        </p:nvSpPr>
        <p:spPr>
          <a:xfrm>
            <a:off x="3893813" y="2099670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B1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D4B48AE-C5A2-4389-AD7F-15F1472A9CF2}"/>
              </a:ext>
            </a:extLst>
          </p:cNvPr>
          <p:cNvSpPr txBox="1"/>
          <p:nvPr/>
        </p:nvSpPr>
        <p:spPr>
          <a:xfrm>
            <a:off x="5458418" y="2097647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B2</a:t>
            </a:r>
            <a:endParaRPr kumimoji="1" lang="zh-TW" altLang="en-US" sz="2400" dirty="0"/>
          </a:p>
        </p:txBody>
      </p: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7ED0706-31D0-4B90-9A26-8D4ABE471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769285"/>
              </p:ext>
            </p:extLst>
          </p:nvPr>
        </p:nvGraphicFramePr>
        <p:xfrm>
          <a:off x="2745296" y="281017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62" name="矩形 61">
            <a:extLst>
              <a:ext uri="{FF2B5EF4-FFF2-40B4-BE49-F238E27FC236}">
                <a16:creationId xmlns:a16="http://schemas.microsoft.com/office/drawing/2014/main" id="{44725E37-A5F6-4C63-BBC5-C36A2A3C0522}"/>
              </a:ext>
            </a:extLst>
          </p:cNvPr>
          <p:cNvSpPr/>
          <p:nvPr/>
        </p:nvSpPr>
        <p:spPr>
          <a:xfrm>
            <a:off x="2067683" y="1716793"/>
            <a:ext cx="991064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76422CA-01E3-41B4-A57F-2F5E83C07038}"/>
              </a:ext>
            </a:extLst>
          </p:cNvPr>
          <p:cNvSpPr/>
          <p:nvPr/>
        </p:nvSpPr>
        <p:spPr>
          <a:xfrm>
            <a:off x="3603003" y="1742306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F0CA8466-9E49-4537-AA7C-A532809F6BE8}"/>
              </a:ext>
            </a:extLst>
          </p:cNvPr>
          <p:cNvSpPr/>
          <p:nvPr/>
        </p:nvSpPr>
        <p:spPr>
          <a:xfrm>
            <a:off x="3603003" y="1392572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99F908-2EDE-4E1E-BAF2-4B2C829EBC78}"/>
              </a:ext>
            </a:extLst>
          </p:cNvPr>
          <p:cNvSpPr/>
          <p:nvPr/>
        </p:nvSpPr>
        <p:spPr>
          <a:xfrm>
            <a:off x="3603003" y="1042838"/>
            <a:ext cx="987814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CAA9C01-3733-4CE7-B226-E157ACB86F7B}"/>
              </a:ext>
            </a:extLst>
          </p:cNvPr>
          <p:cNvSpPr/>
          <p:nvPr/>
        </p:nvSpPr>
        <p:spPr>
          <a:xfrm>
            <a:off x="5138345" y="1749936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F5F2CF0-355A-40EF-9C2F-88AC7A334C7F}"/>
              </a:ext>
            </a:extLst>
          </p:cNvPr>
          <p:cNvSpPr txBox="1"/>
          <p:nvPr/>
        </p:nvSpPr>
        <p:spPr>
          <a:xfrm>
            <a:off x="4280638" y="5671007"/>
            <a:ext cx="221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value</a:t>
            </a:r>
            <a:endParaRPr kumimoji="1" lang="zh-TW" altLang="en-US" sz="2400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1F0CFD8-41F3-450A-BCE2-BC86C64F7FAB}"/>
              </a:ext>
            </a:extLst>
          </p:cNvPr>
          <p:cNvSpPr/>
          <p:nvPr/>
        </p:nvSpPr>
        <p:spPr>
          <a:xfrm>
            <a:off x="2067683" y="1368198"/>
            <a:ext cx="991064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7" name="表格 86">
            <a:extLst>
              <a:ext uri="{FF2B5EF4-FFF2-40B4-BE49-F238E27FC236}">
                <a16:creationId xmlns:a16="http://schemas.microsoft.com/office/drawing/2014/main" id="{10B920E4-4AAC-47AE-B895-7504BAC3B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21098"/>
              </p:ext>
            </p:extLst>
          </p:nvPr>
        </p:nvGraphicFramePr>
        <p:xfrm>
          <a:off x="2745296" y="282620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1" name="矩形 90">
            <a:extLst>
              <a:ext uri="{FF2B5EF4-FFF2-40B4-BE49-F238E27FC236}">
                <a16:creationId xmlns:a16="http://schemas.microsoft.com/office/drawing/2014/main" id="{435CC25F-5BCE-49BF-B05C-48B5F033BB0A}"/>
              </a:ext>
            </a:extLst>
          </p:cNvPr>
          <p:cNvSpPr/>
          <p:nvPr/>
        </p:nvSpPr>
        <p:spPr>
          <a:xfrm>
            <a:off x="3602229" y="1746314"/>
            <a:ext cx="991064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5E08430F-CBEA-48EF-AD88-5FDBAB9E8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99427"/>
              </p:ext>
            </p:extLst>
          </p:nvPr>
        </p:nvGraphicFramePr>
        <p:xfrm>
          <a:off x="2745296" y="2810174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E39F4655-6942-46E7-8D41-D5CF0F1FE66B}"/>
              </a:ext>
            </a:extLst>
          </p:cNvPr>
          <p:cNvSpPr/>
          <p:nvPr/>
        </p:nvSpPr>
        <p:spPr>
          <a:xfrm>
            <a:off x="3606273" y="1382959"/>
            <a:ext cx="987020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97C3CF8D-F1E8-4315-8E80-C565D5775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21820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7" name="矩形 96">
            <a:extLst>
              <a:ext uri="{FF2B5EF4-FFF2-40B4-BE49-F238E27FC236}">
                <a16:creationId xmlns:a16="http://schemas.microsoft.com/office/drawing/2014/main" id="{2E6048D1-D7EB-4AD0-B3B9-5642CF1482E4}"/>
              </a:ext>
            </a:extLst>
          </p:cNvPr>
          <p:cNvSpPr/>
          <p:nvPr/>
        </p:nvSpPr>
        <p:spPr>
          <a:xfrm>
            <a:off x="2067683" y="1019604"/>
            <a:ext cx="991168" cy="357364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98" name="表格 97">
            <a:extLst>
              <a:ext uri="{FF2B5EF4-FFF2-40B4-BE49-F238E27FC236}">
                <a16:creationId xmlns:a16="http://schemas.microsoft.com/office/drawing/2014/main" id="{41BCB57B-2D06-4126-849C-C15C3947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1103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99" name="矩形 98">
            <a:extLst>
              <a:ext uri="{FF2B5EF4-FFF2-40B4-BE49-F238E27FC236}">
                <a16:creationId xmlns:a16="http://schemas.microsoft.com/office/drawing/2014/main" id="{2781CE65-5EBC-4FA6-8480-85F525DB4079}"/>
              </a:ext>
            </a:extLst>
          </p:cNvPr>
          <p:cNvSpPr/>
          <p:nvPr/>
        </p:nvSpPr>
        <p:spPr>
          <a:xfrm>
            <a:off x="3600528" y="1030402"/>
            <a:ext cx="982590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00" name="表格 99">
            <a:extLst>
              <a:ext uri="{FF2B5EF4-FFF2-40B4-BE49-F238E27FC236}">
                <a16:creationId xmlns:a16="http://schemas.microsoft.com/office/drawing/2014/main" id="{2A21DC41-835F-4F0C-AD8A-626A47DA4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68295"/>
              </p:ext>
            </p:extLst>
          </p:nvPr>
        </p:nvGraphicFramePr>
        <p:xfrm>
          <a:off x="2745296" y="2818189"/>
          <a:ext cx="4727309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9583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5859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41538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479394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514905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T6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4AFB4E6A-F070-4D01-91D1-DF6694436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3574"/>
              </p:ext>
            </p:extLst>
          </p:nvPr>
        </p:nvGraphicFramePr>
        <p:xfrm>
          <a:off x="2745296" y="2818189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9849FC47-DE26-46AD-AD7C-99DCF6A06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98299"/>
              </p:ext>
            </p:extLst>
          </p:nvPr>
        </p:nvGraphicFramePr>
        <p:xfrm>
          <a:off x="2745296" y="2826204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60EA962D-CA66-48AD-8DD6-1F99B7DF8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5275"/>
              </p:ext>
            </p:extLst>
          </p:nvPr>
        </p:nvGraphicFramePr>
        <p:xfrm>
          <a:off x="2745296" y="2826204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110" name="矩形 109">
            <a:extLst>
              <a:ext uri="{FF2B5EF4-FFF2-40B4-BE49-F238E27FC236}">
                <a16:creationId xmlns:a16="http://schemas.microsoft.com/office/drawing/2014/main" id="{497B622A-6042-4395-A0C9-957D2462E1FC}"/>
              </a:ext>
            </a:extLst>
          </p:cNvPr>
          <p:cNvSpPr/>
          <p:nvPr/>
        </p:nvSpPr>
        <p:spPr>
          <a:xfrm>
            <a:off x="5138345" y="1393957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F281569-254F-46E2-B0D3-D10F50398D66}"/>
              </a:ext>
            </a:extLst>
          </p:cNvPr>
          <p:cNvSpPr/>
          <p:nvPr/>
        </p:nvSpPr>
        <p:spPr>
          <a:xfrm>
            <a:off x="5138345" y="1037978"/>
            <a:ext cx="1006876" cy="3573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6EE8DFC-7DB2-4B6F-8A4B-5CBFD052B27F}"/>
              </a:ext>
            </a:extLst>
          </p:cNvPr>
          <p:cNvSpPr/>
          <p:nvPr/>
        </p:nvSpPr>
        <p:spPr>
          <a:xfrm>
            <a:off x="5135869" y="1747004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B59723A-A555-42F4-8C41-B7A4540C6CEE}"/>
              </a:ext>
            </a:extLst>
          </p:cNvPr>
          <p:cNvSpPr/>
          <p:nvPr/>
        </p:nvSpPr>
        <p:spPr>
          <a:xfrm>
            <a:off x="5135869" y="1389813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785DF2-17BB-4C80-B9B7-D68B4CDF7D0A}"/>
              </a:ext>
            </a:extLst>
          </p:cNvPr>
          <p:cNvSpPr/>
          <p:nvPr/>
        </p:nvSpPr>
        <p:spPr>
          <a:xfrm>
            <a:off x="5135869" y="1032622"/>
            <a:ext cx="1018347" cy="357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DA2C7C78-4596-4625-866A-927B03FF1D5E}"/>
              </a:ext>
            </a:extLst>
          </p:cNvPr>
          <p:cNvSpPr txBox="1"/>
          <p:nvPr/>
        </p:nvSpPr>
        <p:spPr>
          <a:xfrm>
            <a:off x="7486591" y="2144095"/>
            <a:ext cx="547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B3</a:t>
            </a:r>
            <a:endParaRPr kumimoji="1"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A9C1D01-1B9A-4144-974D-622958D8BF85}"/>
              </a:ext>
            </a:extLst>
          </p:cNvPr>
          <p:cNvSpPr/>
          <p:nvPr/>
        </p:nvSpPr>
        <p:spPr>
          <a:xfrm>
            <a:off x="7229126" y="1037978"/>
            <a:ext cx="956947" cy="106932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126B72E7-7613-489E-BFB4-AC2C5FAAD114}"/>
              </a:ext>
            </a:extLst>
          </p:cNvPr>
          <p:cNvSpPr/>
          <p:nvPr/>
        </p:nvSpPr>
        <p:spPr>
          <a:xfrm>
            <a:off x="7243230" y="1740323"/>
            <a:ext cx="942843" cy="37499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9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14" name="表格 113">
            <a:extLst>
              <a:ext uri="{FF2B5EF4-FFF2-40B4-BE49-F238E27FC236}">
                <a16:creationId xmlns:a16="http://schemas.microsoft.com/office/drawing/2014/main" id="{1A70D849-8D42-4B4E-BCF7-ECCDEBD7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68764"/>
              </p:ext>
            </p:extLst>
          </p:nvPr>
        </p:nvGraphicFramePr>
        <p:xfrm>
          <a:off x="2760431" y="2817373"/>
          <a:ext cx="5359041" cy="2773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4077">
                  <a:extLst>
                    <a:ext uri="{9D8B030D-6E8A-4147-A177-3AD203B41FA5}">
                      <a16:colId xmlns:a16="http://schemas.microsoft.com/office/drawing/2014/main" val="4050462560"/>
                    </a:ext>
                  </a:extLst>
                </a:gridCol>
                <a:gridCol w="775946">
                  <a:extLst>
                    <a:ext uri="{9D8B030D-6E8A-4147-A177-3AD203B41FA5}">
                      <a16:colId xmlns:a16="http://schemas.microsoft.com/office/drawing/2014/main" val="756241266"/>
                    </a:ext>
                  </a:extLst>
                </a:gridCol>
                <a:gridCol w="664226">
                  <a:extLst>
                    <a:ext uri="{9D8B030D-6E8A-4147-A177-3AD203B41FA5}">
                      <a16:colId xmlns:a16="http://schemas.microsoft.com/office/drawing/2014/main" val="4229440846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3791513379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7675485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69323451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60382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Block/Time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T9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T12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7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8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59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48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8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18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161170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EF6F72D0-348D-462B-BC53-159EEE03218A}"/>
              </a:ext>
            </a:extLst>
          </p:cNvPr>
          <p:cNvSpPr/>
          <p:nvPr/>
        </p:nvSpPr>
        <p:spPr>
          <a:xfrm>
            <a:off x="5772150" y="3230681"/>
            <a:ext cx="485775" cy="3316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8A8C63C-C0DC-4B51-BC96-0D62527AC23F}"/>
              </a:ext>
            </a:extLst>
          </p:cNvPr>
          <p:cNvSpPr/>
          <p:nvPr/>
        </p:nvSpPr>
        <p:spPr>
          <a:xfrm>
            <a:off x="222693" y="6113383"/>
            <a:ext cx="2949444" cy="473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B0 duration=8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0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33333E-6 L -0.422 -0.0053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07" y="-27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0.42187 -0.00579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4" y="-30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42396 -0.00857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98" y="-4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  <p:bldP spid="6" grpId="0" animBg="1"/>
      <p:bldP spid="43" grpId="0" animBg="1"/>
      <p:bldP spid="44" grpId="0" animBg="1"/>
      <p:bldP spid="62" grpId="0" animBg="1"/>
      <p:bldP spid="62" grpId="1" animBg="1"/>
      <p:bldP spid="69" grpId="0"/>
      <p:bldP spid="72" grpId="0" animBg="1"/>
      <p:bldP spid="72" grpId="1" animBg="1"/>
      <p:bldP spid="91" grpId="0" animBg="1"/>
      <p:bldP spid="95" grpId="0" animBg="1"/>
      <p:bldP spid="97" grpId="0" animBg="1"/>
      <p:bldP spid="97" grpId="1" animBg="1"/>
      <p:bldP spid="99" grpId="0" animBg="1"/>
      <p:bldP spid="102" grpId="0" animBg="1"/>
      <p:bldP spid="106" grpId="0" animBg="1"/>
      <p:bldP spid="107" grpId="0" animBg="1"/>
      <p:bldP spid="112" grpId="0"/>
      <p:bldP spid="112" grpId="1"/>
      <p:bldP spid="19" grpId="0" animBg="1"/>
      <p:bldP spid="19" grpId="1" animBg="1"/>
      <p:bldP spid="113" grpId="0" animBg="1"/>
      <p:bldP spid="113" grpId="1" animBg="1"/>
      <p:bldP spid="20" grpId="0" animBg="1"/>
      <p:bldP spid="1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E49CC4-5D2D-4C35-A1B2-3A7C7DE0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33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334BD2-29E9-42B8-BA2C-2C271E4A2AA5}"/>
              </a:ext>
            </a:extLst>
          </p:cNvPr>
          <p:cNvSpPr txBox="1">
            <a:spLocks/>
          </p:cNvSpPr>
          <p:nvPr/>
        </p:nvSpPr>
        <p:spPr>
          <a:xfrm>
            <a:off x="6520259" y="-15634"/>
            <a:ext cx="5671741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/>
              <a:t>Write buffer simulator</a:t>
            </a:r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7273EDF-FF5F-4BE6-9EC0-8937CFCBF47C}"/>
              </a:ext>
            </a:extLst>
          </p:cNvPr>
          <p:cNvSpPr txBox="1">
            <a:spLocks/>
          </p:cNvSpPr>
          <p:nvPr/>
        </p:nvSpPr>
        <p:spPr>
          <a:xfrm>
            <a:off x="-30" y="-12256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8C66BA3-2F6C-493F-8481-57C59686587A}"/>
              </a:ext>
            </a:extLst>
          </p:cNvPr>
          <p:cNvSpPr/>
          <p:nvPr/>
        </p:nvSpPr>
        <p:spPr>
          <a:xfrm>
            <a:off x="1029810" y="1083076"/>
            <a:ext cx="9777273" cy="9232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1E6AE5-8485-462D-98CC-728AF163226F}"/>
              </a:ext>
            </a:extLst>
          </p:cNvPr>
          <p:cNvSpPr/>
          <p:nvPr/>
        </p:nvSpPr>
        <p:spPr>
          <a:xfrm>
            <a:off x="138491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FDD5A77-3C0B-4FCF-A1D3-DBEDA1E9258D}"/>
              </a:ext>
            </a:extLst>
          </p:cNvPr>
          <p:cNvSpPr/>
          <p:nvPr/>
        </p:nvSpPr>
        <p:spPr>
          <a:xfrm>
            <a:off x="256712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439D22-A461-44C1-804C-A45812059D86}"/>
              </a:ext>
            </a:extLst>
          </p:cNvPr>
          <p:cNvSpPr/>
          <p:nvPr/>
        </p:nvSpPr>
        <p:spPr>
          <a:xfrm>
            <a:off x="374933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4638AC-8FC1-47E9-A084-EC8FA649E8FE}"/>
              </a:ext>
            </a:extLst>
          </p:cNvPr>
          <p:cNvSpPr/>
          <p:nvPr/>
        </p:nvSpPr>
        <p:spPr>
          <a:xfrm>
            <a:off x="4931547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120E79-C3C6-4087-AA90-181A62C7195E}"/>
              </a:ext>
            </a:extLst>
          </p:cNvPr>
          <p:cNvSpPr/>
          <p:nvPr/>
        </p:nvSpPr>
        <p:spPr>
          <a:xfrm>
            <a:off x="604530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42936F-CF5E-4CC8-8957-4F69599E2522}"/>
              </a:ext>
            </a:extLst>
          </p:cNvPr>
          <p:cNvSpPr/>
          <p:nvPr/>
        </p:nvSpPr>
        <p:spPr>
          <a:xfrm>
            <a:off x="722751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5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A186DF-009B-42E1-B6E8-E73447EA3F3D}"/>
              </a:ext>
            </a:extLst>
          </p:cNvPr>
          <p:cNvSpPr/>
          <p:nvPr/>
        </p:nvSpPr>
        <p:spPr>
          <a:xfrm>
            <a:off x="840972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6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8D99B4-DCF2-4AA6-8FB4-F4EC8AF6F676}"/>
              </a:ext>
            </a:extLst>
          </p:cNvPr>
          <p:cNvSpPr/>
          <p:nvPr/>
        </p:nvSpPr>
        <p:spPr>
          <a:xfrm>
            <a:off x="9591934" y="1260629"/>
            <a:ext cx="949909" cy="5415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LB 7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9A1AF2-2D96-47F2-8DF6-24A3D872D489}"/>
              </a:ext>
            </a:extLst>
          </p:cNvPr>
          <p:cNvCxnSpPr>
            <a:cxnSpLocks/>
          </p:cNvCxnSpPr>
          <p:nvPr/>
        </p:nvCxnSpPr>
        <p:spPr>
          <a:xfrm>
            <a:off x="5881456" y="2006353"/>
            <a:ext cx="0" cy="727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E526453-3007-413D-8D5A-22717349B7E0}"/>
              </a:ext>
            </a:extLst>
          </p:cNvPr>
          <p:cNvSpPr/>
          <p:nvPr/>
        </p:nvSpPr>
        <p:spPr>
          <a:xfrm>
            <a:off x="4296249" y="2825318"/>
            <a:ext cx="3170413" cy="60368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buffer simulator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2142A90-96CF-46D0-A23D-5A7CDC151D1D}"/>
              </a:ext>
            </a:extLst>
          </p:cNvPr>
          <p:cNvCxnSpPr>
            <a:stCxn id="22" idx="2"/>
          </p:cNvCxnSpPr>
          <p:nvPr/>
        </p:nvCxnSpPr>
        <p:spPr>
          <a:xfrm>
            <a:off x="5881456" y="3429000"/>
            <a:ext cx="0" cy="69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5E12ADE4-D057-4A5D-932C-0BC316801CBB}"/>
              </a:ext>
            </a:extLst>
          </p:cNvPr>
          <p:cNvSpPr/>
          <p:nvPr/>
        </p:nvSpPr>
        <p:spPr>
          <a:xfrm>
            <a:off x="1468869" y="4172507"/>
            <a:ext cx="9152869" cy="244135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8B80D05-4937-4F42-80E3-2565AB30CC45}"/>
              </a:ext>
            </a:extLst>
          </p:cNvPr>
          <p:cNvGrpSpPr/>
          <p:nvPr/>
        </p:nvGrpSpPr>
        <p:grpSpPr>
          <a:xfrm>
            <a:off x="1806215" y="4350060"/>
            <a:ext cx="1899818" cy="541538"/>
            <a:chOff x="1562470" y="4567562"/>
            <a:chExt cx="1899818" cy="54153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9B5EA0-C784-4F1D-A7CA-32350E955537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0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AD4F523-1605-4B41-8647-977BA0BE82E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54D02ED-3CA8-476E-ADB0-B4334BB0427E}"/>
              </a:ext>
            </a:extLst>
          </p:cNvPr>
          <p:cNvGrpSpPr/>
          <p:nvPr/>
        </p:nvGrpSpPr>
        <p:grpSpPr>
          <a:xfrm>
            <a:off x="3993082" y="4350060"/>
            <a:ext cx="1899818" cy="541538"/>
            <a:chOff x="1562470" y="4567562"/>
            <a:chExt cx="1899818" cy="54153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C4625FB-E340-427B-AE0C-8221CF41255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1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C8FEA87-B6EF-4693-9021-24C3CA298145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5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091879F-4244-449F-A4A5-0B8B20636FE9}"/>
              </a:ext>
            </a:extLst>
          </p:cNvPr>
          <p:cNvGrpSpPr/>
          <p:nvPr/>
        </p:nvGrpSpPr>
        <p:grpSpPr>
          <a:xfrm>
            <a:off x="6179947" y="4350060"/>
            <a:ext cx="1899818" cy="541538"/>
            <a:chOff x="1562470" y="4567562"/>
            <a:chExt cx="1899818" cy="54153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85329DF-49BC-4D7B-B00B-528D8E130A0C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2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E1E1A98-A6AF-4361-B250-7F14C1F913B0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14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EA4CF4F2-6311-4513-A6D0-B86EBEF68ADF}"/>
              </a:ext>
            </a:extLst>
          </p:cNvPr>
          <p:cNvGrpSpPr/>
          <p:nvPr/>
        </p:nvGrpSpPr>
        <p:grpSpPr>
          <a:xfrm>
            <a:off x="8351630" y="4350060"/>
            <a:ext cx="1899818" cy="541538"/>
            <a:chOff x="1562470" y="4567562"/>
            <a:chExt cx="1899818" cy="541538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C3D1B34-FF08-414C-B737-1FB287E7E7D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DA52143-2AFE-4A62-9448-D4286D9813B9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6CC1A253-C4D2-4331-8545-639918694CC5}"/>
              </a:ext>
            </a:extLst>
          </p:cNvPr>
          <p:cNvGrpSpPr/>
          <p:nvPr/>
        </p:nvGrpSpPr>
        <p:grpSpPr>
          <a:xfrm>
            <a:off x="1849519" y="5464145"/>
            <a:ext cx="1899818" cy="541538"/>
            <a:chOff x="1562470" y="4567562"/>
            <a:chExt cx="1899818" cy="541538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3F1DF38-1527-4784-B3CC-553FACCC6BC6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4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EC58C90-20EE-46D3-B366-6522F52CB492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9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C303B9F-BAC2-4EB9-8DCD-E06FEA997C07}"/>
              </a:ext>
            </a:extLst>
          </p:cNvPr>
          <p:cNvGrpSpPr/>
          <p:nvPr/>
        </p:nvGrpSpPr>
        <p:grpSpPr>
          <a:xfrm>
            <a:off x="4036386" y="5464145"/>
            <a:ext cx="1899818" cy="541538"/>
            <a:chOff x="1562470" y="4567562"/>
            <a:chExt cx="1899818" cy="54153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AD31ABE-BBA7-46BB-9DDD-81F1C0483B6D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5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01341AB-C957-461E-A40F-AA442D7A364E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7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2B4A387F-98EA-4306-9DA4-BA987FEAB17D}"/>
              </a:ext>
            </a:extLst>
          </p:cNvPr>
          <p:cNvGrpSpPr/>
          <p:nvPr/>
        </p:nvGrpSpPr>
        <p:grpSpPr>
          <a:xfrm>
            <a:off x="6223251" y="5464145"/>
            <a:ext cx="1899818" cy="541538"/>
            <a:chOff x="1562470" y="4567562"/>
            <a:chExt cx="1899818" cy="541538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0C2E4DE-9511-4B33-A5AC-906C1E23966A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6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C0A5DDF-B1B5-49C8-83E1-BF0ED71447F1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13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5BB2DB9A-1947-4109-A01E-AFB0966EA621}"/>
              </a:ext>
            </a:extLst>
          </p:cNvPr>
          <p:cNvGrpSpPr/>
          <p:nvPr/>
        </p:nvGrpSpPr>
        <p:grpSpPr>
          <a:xfrm>
            <a:off x="8394934" y="5464145"/>
            <a:ext cx="1899818" cy="541538"/>
            <a:chOff x="1562470" y="4567562"/>
            <a:chExt cx="1899818" cy="541538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BE2C464-7728-4833-8EB0-2D9200CA6DD5}"/>
                </a:ext>
              </a:extLst>
            </p:cNvPr>
            <p:cNvSpPr/>
            <p:nvPr/>
          </p:nvSpPr>
          <p:spPr>
            <a:xfrm>
              <a:off x="1562470" y="4567562"/>
              <a:ext cx="949909" cy="54153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LB 7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62814FB-EB7E-4351-AA8D-B46782AE53BB}"/>
                </a:ext>
              </a:extLst>
            </p:cNvPr>
            <p:cNvSpPr/>
            <p:nvPr/>
          </p:nvSpPr>
          <p:spPr>
            <a:xfrm>
              <a:off x="2512379" y="4567562"/>
              <a:ext cx="949909" cy="5415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102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7DD2708-7084-407E-86B9-BA9646A7F95C}"/>
              </a:ext>
            </a:extLst>
          </p:cNvPr>
          <p:cNvSpPr txBox="1"/>
          <p:nvPr/>
        </p:nvSpPr>
        <p:spPr>
          <a:xfrm>
            <a:off x="1806215" y="4913793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FE7CBF2-CF66-4F2D-8F43-9D5C14E84486}"/>
              </a:ext>
            </a:extLst>
          </p:cNvPr>
          <p:cNvSpPr txBox="1"/>
          <p:nvPr/>
        </p:nvSpPr>
        <p:spPr>
          <a:xfrm>
            <a:off x="2618915" y="4931520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A40E17-1710-47E0-A8A0-8636CA92029A}"/>
              </a:ext>
            </a:extLst>
          </p:cNvPr>
          <p:cNvSpPr txBox="1"/>
          <p:nvPr/>
        </p:nvSpPr>
        <p:spPr>
          <a:xfrm>
            <a:off x="3929848" y="4928561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15DD11-DDA6-4B6E-86B2-0419AEB3E1BB}"/>
              </a:ext>
            </a:extLst>
          </p:cNvPr>
          <p:cNvSpPr txBox="1"/>
          <p:nvPr/>
        </p:nvSpPr>
        <p:spPr>
          <a:xfrm>
            <a:off x="4742548" y="4946288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05DB2F9-4634-41D5-9915-72FEB37CD7B2}"/>
              </a:ext>
            </a:extLst>
          </p:cNvPr>
          <p:cNvSpPr txBox="1"/>
          <p:nvPr/>
        </p:nvSpPr>
        <p:spPr>
          <a:xfrm>
            <a:off x="6233212" y="4888639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6C657B3-3A22-4FF6-B746-C7F7E2AA6E0E}"/>
              </a:ext>
            </a:extLst>
          </p:cNvPr>
          <p:cNvSpPr txBox="1"/>
          <p:nvPr/>
        </p:nvSpPr>
        <p:spPr>
          <a:xfrm>
            <a:off x="7045912" y="4906366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51EC308-65B9-4EAD-B3E3-68A4BA7CECD5}"/>
              </a:ext>
            </a:extLst>
          </p:cNvPr>
          <p:cNvSpPr txBox="1"/>
          <p:nvPr/>
        </p:nvSpPr>
        <p:spPr>
          <a:xfrm>
            <a:off x="8356845" y="4903407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1034-1C62-4625-879D-93C321728221}"/>
              </a:ext>
            </a:extLst>
          </p:cNvPr>
          <p:cNvSpPr txBox="1"/>
          <p:nvPr/>
        </p:nvSpPr>
        <p:spPr>
          <a:xfrm>
            <a:off x="9169545" y="4921134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D33CC3F-C07B-4D33-B698-66C0F50EE2D9}"/>
              </a:ext>
            </a:extLst>
          </p:cNvPr>
          <p:cNvSpPr txBox="1"/>
          <p:nvPr/>
        </p:nvSpPr>
        <p:spPr>
          <a:xfrm>
            <a:off x="1806215" y="6035264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C67561A0-8265-4084-B578-C3F7400158B4}"/>
              </a:ext>
            </a:extLst>
          </p:cNvPr>
          <p:cNvSpPr txBox="1"/>
          <p:nvPr/>
        </p:nvSpPr>
        <p:spPr>
          <a:xfrm>
            <a:off x="2618915" y="6052991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A2E175B-CA45-4C58-B190-238B0AC02B46}"/>
              </a:ext>
            </a:extLst>
          </p:cNvPr>
          <p:cNvSpPr txBox="1"/>
          <p:nvPr/>
        </p:nvSpPr>
        <p:spPr>
          <a:xfrm>
            <a:off x="3929848" y="6050032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4958F671-F8F1-44C6-B6FD-151BC6EB0D75}"/>
              </a:ext>
            </a:extLst>
          </p:cNvPr>
          <p:cNvSpPr txBox="1"/>
          <p:nvPr/>
        </p:nvSpPr>
        <p:spPr>
          <a:xfrm>
            <a:off x="4742548" y="6067759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BA6F0DE-3714-4853-A584-0AE02FA2DDD2}"/>
              </a:ext>
            </a:extLst>
          </p:cNvPr>
          <p:cNvSpPr txBox="1"/>
          <p:nvPr/>
        </p:nvSpPr>
        <p:spPr>
          <a:xfrm>
            <a:off x="6233212" y="6010110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37908268-0AD5-4AC8-8C29-C063F687B0FB}"/>
              </a:ext>
            </a:extLst>
          </p:cNvPr>
          <p:cNvSpPr txBox="1"/>
          <p:nvPr/>
        </p:nvSpPr>
        <p:spPr>
          <a:xfrm>
            <a:off x="7045912" y="6027837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29F17F65-F2AB-47B0-9A32-1B66CA3DDB44}"/>
              </a:ext>
            </a:extLst>
          </p:cNvPr>
          <p:cNvSpPr txBox="1"/>
          <p:nvPr/>
        </p:nvSpPr>
        <p:spPr>
          <a:xfrm>
            <a:off x="8356845" y="6024878"/>
            <a:ext cx="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Block      </a:t>
            </a:r>
            <a:endParaRPr kumimoji="1" lang="zh-TW" altLang="en-US" sz="2400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01D0B773-F1AC-4508-8431-DB6C9E185FBA}"/>
              </a:ext>
            </a:extLst>
          </p:cNvPr>
          <p:cNvSpPr txBox="1"/>
          <p:nvPr/>
        </p:nvSpPr>
        <p:spPr>
          <a:xfrm>
            <a:off x="9169545" y="6042605"/>
            <a:ext cx="131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duration     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04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9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A595AA-6A91-4923-83A6-3B38FEC58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7" y="836024"/>
            <a:ext cx="11796253" cy="566648"/>
          </a:xfrm>
        </p:spPr>
        <p:txBody>
          <a:bodyPr>
            <a:normAutofit/>
          </a:bodyPr>
          <a:lstStyle/>
          <a:p>
            <a:r>
              <a:rPr lang="en-US" altLang="zh-TW" dirty="0"/>
              <a:t>Transform duration value into duration label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96DD36-0A64-4C84-9F80-79F9989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34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DF22AB-5D4B-4446-A21D-96662D363027}"/>
              </a:ext>
            </a:extLst>
          </p:cNvPr>
          <p:cNvSpPr/>
          <p:nvPr/>
        </p:nvSpPr>
        <p:spPr>
          <a:xfrm>
            <a:off x="4886558" y="1340528"/>
            <a:ext cx="2395089" cy="4438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value : 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4E5F7B-D34F-4ACA-BFD2-CA9B4EA656C7}"/>
              </a:ext>
            </a:extLst>
          </p:cNvPr>
          <p:cNvCxnSpPr>
            <a:cxnSpLocks/>
          </p:cNvCxnSpPr>
          <p:nvPr/>
        </p:nvCxnSpPr>
        <p:spPr>
          <a:xfrm>
            <a:off x="6099984" y="1875407"/>
            <a:ext cx="0" cy="656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圖: 決策 8">
            <a:extLst>
              <a:ext uri="{FF2B5EF4-FFF2-40B4-BE49-F238E27FC236}">
                <a16:creationId xmlns:a16="http://schemas.microsoft.com/office/drawing/2014/main" id="{1A008745-3970-4795-BD07-02999850D81C}"/>
              </a:ext>
            </a:extLst>
          </p:cNvPr>
          <p:cNvSpPr/>
          <p:nvPr/>
        </p:nvSpPr>
        <p:spPr>
          <a:xfrm>
            <a:off x="4374563" y="2630008"/>
            <a:ext cx="3450843" cy="834501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Threshold:t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0266A77-5073-46EC-9004-5E0FD3237EEE}"/>
              </a:ext>
            </a:extLst>
          </p:cNvPr>
          <p:cNvCxnSpPr>
            <a:cxnSpLocks/>
          </p:cNvCxnSpPr>
          <p:nvPr/>
        </p:nvCxnSpPr>
        <p:spPr>
          <a:xfrm>
            <a:off x="6084103" y="3573261"/>
            <a:ext cx="0" cy="834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08005CF-903F-4A50-8D90-47494744F5A1}"/>
              </a:ext>
            </a:extLst>
          </p:cNvPr>
          <p:cNvSpPr/>
          <p:nvPr/>
        </p:nvSpPr>
        <p:spPr>
          <a:xfrm>
            <a:off x="4148874" y="4723552"/>
            <a:ext cx="705775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d&lt;t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9F95BA-0EB0-4577-99F6-3FA529DC261A}"/>
              </a:ext>
            </a:extLst>
          </p:cNvPr>
          <p:cNvSpPr/>
          <p:nvPr/>
        </p:nvSpPr>
        <p:spPr>
          <a:xfrm>
            <a:off x="5174834" y="4723551"/>
            <a:ext cx="1697163" cy="479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d&gt;=t &amp; d&lt;5t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E1C018-AF75-4FF2-B9CA-5CFBCA194A8C}"/>
              </a:ext>
            </a:extLst>
          </p:cNvPr>
          <p:cNvSpPr/>
          <p:nvPr/>
        </p:nvSpPr>
        <p:spPr>
          <a:xfrm>
            <a:off x="7174520" y="4723551"/>
            <a:ext cx="905186" cy="47939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d&gt;=5t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136E572-E542-4C93-B789-8BEF61BDED3E}"/>
              </a:ext>
            </a:extLst>
          </p:cNvPr>
          <p:cNvCxnSpPr/>
          <p:nvPr/>
        </p:nvCxnSpPr>
        <p:spPr>
          <a:xfrm>
            <a:off x="4493127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A483D881-C13A-4675-8D0D-55184A672E61}"/>
              </a:ext>
            </a:extLst>
          </p:cNvPr>
          <p:cNvSpPr/>
          <p:nvPr/>
        </p:nvSpPr>
        <p:spPr>
          <a:xfrm>
            <a:off x="3791852" y="5923187"/>
            <a:ext cx="1287254" cy="47939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Cold-&gt;0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流程圖: 替代程序 21">
            <a:extLst>
              <a:ext uri="{FF2B5EF4-FFF2-40B4-BE49-F238E27FC236}">
                <a16:creationId xmlns:a16="http://schemas.microsoft.com/office/drawing/2014/main" id="{B130A1A3-4830-4148-BEE3-28DAAA243A12}"/>
              </a:ext>
            </a:extLst>
          </p:cNvPr>
          <p:cNvSpPr/>
          <p:nvPr/>
        </p:nvSpPr>
        <p:spPr>
          <a:xfrm>
            <a:off x="5291014" y="5938725"/>
            <a:ext cx="1464801" cy="479397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Mean-&gt;1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流程圖: 替代程序 22">
            <a:extLst>
              <a:ext uri="{FF2B5EF4-FFF2-40B4-BE49-F238E27FC236}">
                <a16:creationId xmlns:a16="http://schemas.microsoft.com/office/drawing/2014/main" id="{FF96960A-6338-49BA-A53A-A27CFB1B7CF1}"/>
              </a:ext>
            </a:extLst>
          </p:cNvPr>
          <p:cNvSpPr/>
          <p:nvPr/>
        </p:nvSpPr>
        <p:spPr>
          <a:xfrm>
            <a:off x="7092317" y="5949297"/>
            <a:ext cx="1229294" cy="453286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Hot-&gt;2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7A6F3C9-659B-49C3-99E0-DC43FFA2F472}"/>
              </a:ext>
            </a:extLst>
          </p:cNvPr>
          <p:cNvCxnSpPr/>
          <p:nvPr/>
        </p:nvCxnSpPr>
        <p:spPr>
          <a:xfrm>
            <a:off x="6023415" y="5229641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841DD40-CAEF-48BE-96DE-CCB65717DB45}"/>
              </a:ext>
            </a:extLst>
          </p:cNvPr>
          <p:cNvCxnSpPr/>
          <p:nvPr/>
        </p:nvCxnSpPr>
        <p:spPr>
          <a:xfrm>
            <a:off x="7640798" y="5221480"/>
            <a:ext cx="0" cy="534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標題 1">
            <a:extLst>
              <a:ext uri="{FF2B5EF4-FFF2-40B4-BE49-F238E27FC236}">
                <a16:creationId xmlns:a16="http://schemas.microsoft.com/office/drawing/2014/main" id="{6D07F7A1-7143-4E34-9A62-8F198912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34" y="-5961"/>
            <a:ext cx="5698466" cy="65346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Generate duration label</a:t>
            </a:r>
            <a:endParaRPr lang="zh-TW" altLang="en-US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FDD03F17-54E9-4D5E-894D-D7E17AC7F860}"/>
              </a:ext>
            </a:extLst>
          </p:cNvPr>
          <p:cNvSpPr txBox="1">
            <a:spLocks/>
          </p:cNvSpPr>
          <p:nvPr/>
        </p:nvSpPr>
        <p:spPr>
          <a:xfrm>
            <a:off x="1" y="-7392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598D3285-F36D-4B82-96E0-60C20BFC4DCD}"/>
              </a:ext>
            </a:extLst>
          </p:cNvPr>
          <p:cNvSpPr/>
          <p:nvPr/>
        </p:nvSpPr>
        <p:spPr>
          <a:xfrm>
            <a:off x="7092317" y="1861147"/>
            <a:ext cx="5086295" cy="656948"/>
          </a:xfrm>
          <a:prstGeom prst="wedgeRoundRectCallout">
            <a:avLst>
              <a:gd name="adj1" fmla="val -51924"/>
              <a:gd name="adj2" fmla="val 13086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t=2560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pages=64*40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pages=40 blocks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2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3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381854-9867-4757-8930-01862639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35</a:t>
            </a:fld>
            <a:endParaRPr kumimoji="1"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7E05C41-EA68-4631-BD19-B66EB8EF482D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0258" cy="6534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Offline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C66752-487D-4808-94F7-B378549B4853}"/>
              </a:ext>
            </a:extLst>
          </p:cNvPr>
          <p:cNvSpPr/>
          <p:nvPr/>
        </p:nvSpPr>
        <p:spPr>
          <a:xfrm>
            <a:off x="197529" y="1669000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Arrive time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07722-9D11-47A3-93BC-FB58D844D186}"/>
              </a:ext>
            </a:extLst>
          </p:cNvPr>
          <p:cNvSpPr/>
          <p:nvPr/>
        </p:nvSpPr>
        <p:spPr>
          <a:xfrm>
            <a:off x="197529" y="2313920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Read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D0C652-C45E-4D75-BE5C-25DA11630CB7}"/>
              </a:ext>
            </a:extLst>
          </p:cNvPr>
          <p:cNvSpPr/>
          <p:nvPr/>
        </p:nvSpPr>
        <p:spPr>
          <a:xfrm>
            <a:off x="192374" y="2968240"/>
            <a:ext cx="2335685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5CEC4D-6338-49DA-9345-ADB804F31E79}"/>
              </a:ext>
            </a:extLst>
          </p:cNvPr>
          <p:cNvSpPr/>
          <p:nvPr/>
        </p:nvSpPr>
        <p:spPr>
          <a:xfrm>
            <a:off x="197528" y="937023"/>
            <a:ext cx="2328165" cy="4616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3414BCD-C9BF-464C-BA8B-74CE40AA4D63}"/>
              </a:ext>
            </a:extLst>
          </p:cNvPr>
          <p:cNvSpPr txBox="1"/>
          <p:nvPr/>
        </p:nvSpPr>
        <p:spPr>
          <a:xfrm>
            <a:off x="197528" y="5465781"/>
            <a:ext cx="187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Input feature</a:t>
            </a:r>
            <a:endParaRPr kumimoji="1" lang="zh-TW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328AA3-C58C-46C9-983D-F3E45F7F3A20}"/>
              </a:ext>
            </a:extLst>
          </p:cNvPr>
          <p:cNvSpPr/>
          <p:nvPr/>
        </p:nvSpPr>
        <p:spPr>
          <a:xfrm>
            <a:off x="3784247" y="3143009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C86D93-E06C-490C-8FCB-AABF51510068}"/>
              </a:ext>
            </a:extLst>
          </p:cNvPr>
          <p:cNvSpPr/>
          <p:nvPr/>
        </p:nvSpPr>
        <p:spPr>
          <a:xfrm>
            <a:off x="5871978" y="3132739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2AF260-F8F8-4D9C-BD11-AD1C20F92FD0}"/>
              </a:ext>
            </a:extLst>
          </p:cNvPr>
          <p:cNvSpPr/>
          <p:nvPr/>
        </p:nvSpPr>
        <p:spPr>
          <a:xfrm>
            <a:off x="7935299" y="3109976"/>
            <a:ext cx="994299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LSTM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8C26592-E36B-4150-B9B7-484C32F4E0A9}"/>
              </a:ext>
            </a:extLst>
          </p:cNvPr>
          <p:cNvSpPr txBox="1"/>
          <p:nvPr/>
        </p:nvSpPr>
        <p:spPr>
          <a:xfrm>
            <a:off x="9123852" y="3508399"/>
            <a:ext cx="1242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 err="1"/>
              <a:t>softmax</a:t>
            </a:r>
            <a:endParaRPr kumimoji="1"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D9ACD36-04F5-4A68-8894-54985BD6E8E3}"/>
              </a:ext>
            </a:extLst>
          </p:cNvPr>
          <p:cNvSpPr txBox="1"/>
          <p:nvPr/>
        </p:nvSpPr>
        <p:spPr>
          <a:xfrm>
            <a:off x="10572195" y="3171037"/>
            <a:ext cx="10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output</a:t>
            </a:r>
            <a:endParaRPr kumimoji="1" lang="zh-TW" altLang="en-US" sz="2400" dirty="0"/>
          </a:p>
        </p:txBody>
      </p:sp>
      <p:sp>
        <p:nvSpPr>
          <p:cNvPr id="26" name="語音泡泡: 矩形 25">
            <a:extLst>
              <a:ext uri="{FF2B5EF4-FFF2-40B4-BE49-F238E27FC236}">
                <a16:creationId xmlns:a16="http://schemas.microsoft.com/office/drawing/2014/main" id="{FA657ACA-D672-4E43-9A02-C907B75EB640}"/>
              </a:ext>
            </a:extLst>
          </p:cNvPr>
          <p:cNvSpPr/>
          <p:nvPr/>
        </p:nvSpPr>
        <p:spPr>
          <a:xfrm>
            <a:off x="10177509" y="967793"/>
            <a:ext cx="1882066" cy="461635"/>
          </a:xfrm>
          <a:prstGeom prst="wedgeRectCallout">
            <a:avLst>
              <a:gd name="adj1" fmla="val -6681"/>
              <a:gd name="adj2" fmla="val 43558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Calculate loss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語音泡泡: 矩形 34">
            <a:extLst>
              <a:ext uri="{FF2B5EF4-FFF2-40B4-BE49-F238E27FC236}">
                <a16:creationId xmlns:a16="http://schemas.microsoft.com/office/drawing/2014/main" id="{F66A7F65-A443-4807-A539-350E52A6B4FA}"/>
              </a:ext>
            </a:extLst>
          </p:cNvPr>
          <p:cNvSpPr/>
          <p:nvPr/>
        </p:nvSpPr>
        <p:spPr>
          <a:xfrm>
            <a:off x="2674027" y="1922920"/>
            <a:ext cx="2006353" cy="461640"/>
          </a:xfrm>
          <a:prstGeom prst="wedgeRectCallout">
            <a:avLst>
              <a:gd name="adj1" fmla="val -58964"/>
              <a:gd name="adj2" fmla="val -1617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Duration label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AAC3309-0009-4381-956B-07A457EE6AED}"/>
              </a:ext>
            </a:extLst>
          </p:cNvPr>
          <p:cNvCxnSpPr>
            <a:cxnSpLocks/>
          </p:cNvCxnSpPr>
          <p:nvPr/>
        </p:nvCxnSpPr>
        <p:spPr>
          <a:xfrm>
            <a:off x="11832650" y="1429428"/>
            <a:ext cx="0" cy="3391147"/>
          </a:xfrm>
          <a:prstGeom prst="line">
            <a:avLst/>
          </a:prstGeom>
          <a:ln w="1905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AF406A7-DCD7-4767-ACFB-1224695EF01A}"/>
              </a:ext>
            </a:extLst>
          </p:cNvPr>
          <p:cNvCxnSpPr>
            <a:cxnSpLocks/>
          </p:cNvCxnSpPr>
          <p:nvPr/>
        </p:nvCxnSpPr>
        <p:spPr>
          <a:xfrm flipH="1" flipV="1">
            <a:off x="3133723" y="4698007"/>
            <a:ext cx="8784652" cy="62224"/>
          </a:xfrm>
          <a:prstGeom prst="straightConnector1">
            <a:avLst/>
          </a:prstGeom>
          <a:ln w="1238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FE796E8-E0E4-4C00-8EC5-1407D3A63054}"/>
              </a:ext>
            </a:extLst>
          </p:cNvPr>
          <p:cNvSpPr txBox="1"/>
          <p:nvPr/>
        </p:nvSpPr>
        <p:spPr>
          <a:xfrm>
            <a:off x="5645298" y="4959658"/>
            <a:ext cx="250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Backpropagation</a:t>
            </a:r>
            <a:endParaRPr kumimoji="1" lang="zh-TW" altLang="en-US" sz="2400" dirty="0"/>
          </a:p>
        </p:txBody>
      </p:sp>
      <p:sp>
        <p:nvSpPr>
          <p:cNvPr id="45" name="語音泡泡: 橢圓形 44">
            <a:extLst>
              <a:ext uri="{FF2B5EF4-FFF2-40B4-BE49-F238E27FC236}">
                <a16:creationId xmlns:a16="http://schemas.microsoft.com/office/drawing/2014/main" id="{F9C76FD7-6D7D-4884-BF7B-6F6D745F707F}"/>
              </a:ext>
            </a:extLst>
          </p:cNvPr>
          <p:cNvSpPr/>
          <p:nvPr/>
        </p:nvSpPr>
        <p:spPr>
          <a:xfrm>
            <a:off x="9450487" y="4498888"/>
            <a:ext cx="1402662" cy="2222587"/>
          </a:xfrm>
          <a:prstGeom prst="wedgeEllipseCallout">
            <a:avLst>
              <a:gd name="adj1" fmla="val 60021"/>
              <a:gd name="adj2" fmla="val -9042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[1,0,0]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 ,1,0]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[0,0,1]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9A5EC37F-FD94-460C-8F43-ED2882F66F15}"/>
              </a:ext>
            </a:extLst>
          </p:cNvPr>
          <p:cNvSpPr txBox="1">
            <a:spLocks/>
          </p:cNvSpPr>
          <p:nvPr/>
        </p:nvSpPr>
        <p:spPr>
          <a:xfrm>
            <a:off x="6520259" y="4635"/>
            <a:ext cx="5671741" cy="6534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Training</a:t>
            </a:r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9581DD-4BCF-426A-BD96-57D644E3C494}"/>
              </a:ext>
            </a:extLst>
          </p:cNvPr>
          <p:cNvSpPr/>
          <p:nvPr/>
        </p:nvSpPr>
        <p:spPr>
          <a:xfrm>
            <a:off x="197529" y="3654023"/>
            <a:ext cx="2329472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size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D768960-DCA3-4F11-AE6A-4E6406ED2B0B}"/>
              </a:ext>
            </a:extLst>
          </p:cNvPr>
          <p:cNvSpPr/>
          <p:nvPr/>
        </p:nvSpPr>
        <p:spPr>
          <a:xfrm>
            <a:off x="169984" y="4267480"/>
            <a:ext cx="2357017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Block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46BA972-7734-42A3-A91B-E1467B4A449C}"/>
              </a:ext>
            </a:extLst>
          </p:cNvPr>
          <p:cNvSpPr/>
          <p:nvPr/>
        </p:nvSpPr>
        <p:spPr>
          <a:xfrm>
            <a:off x="168677" y="4958180"/>
            <a:ext cx="2357017" cy="46163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write count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C64938E4-2997-49AC-A97F-E23F4BC048F8}"/>
              </a:ext>
            </a:extLst>
          </p:cNvPr>
          <p:cNvSpPr/>
          <p:nvPr/>
        </p:nvSpPr>
        <p:spPr>
          <a:xfrm>
            <a:off x="2822060" y="3241742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7780FBA9-AD04-4705-9502-2025BCF0E502}"/>
              </a:ext>
            </a:extLst>
          </p:cNvPr>
          <p:cNvSpPr/>
          <p:nvPr/>
        </p:nvSpPr>
        <p:spPr>
          <a:xfrm>
            <a:off x="4933835" y="3208395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F103BA1-B789-4953-A9A1-D5CA97C5210C}"/>
              </a:ext>
            </a:extLst>
          </p:cNvPr>
          <p:cNvSpPr/>
          <p:nvPr/>
        </p:nvSpPr>
        <p:spPr>
          <a:xfrm>
            <a:off x="6985061" y="3189191"/>
            <a:ext cx="831454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256A7604-F450-4C4A-8035-4ED468107DE4}"/>
              </a:ext>
            </a:extLst>
          </p:cNvPr>
          <p:cNvSpPr/>
          <p:nvPr/>
        </p:nvSpPr>
        <p:spPr>
          <a:xfrm>
            <a:off x="9072541" y="3171037"/>
            <a:ext cx="1391183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8A28EC3A-671A-449C-9EA1-34F921389F79}"/>
              </a:ext>
            </a:extLst>
          </p:cNvPr>
          <p:cNvSpPr/>
          <p:nvPr/>
        </p:nvSpPr>
        <p:spPr>
          <a:xfrm>
            <a:off x="2762114" y="983018"/>
            <a:ext cx="7136487" cy="3629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9" grpId="0" animBg="1"/>
      <p:bldP spid="21" grpId="0"/>
      <p:bldP spid="23" grpId="0"/>
      <p:bldP spid="26" grpId="0" animBg="1"/>
      <p:bldP spid="41" grpId="0"/>
      <p:bldP spid="45" grpId="0" animBg="1"/>
      <p:bldP spid="7" grpId="0" animBg="1"/>
      <p:bldP spid="31" grpId="0" animBg="1"/>
      <p:bldP spid="32" grpId="0" animBg="1"/>
      <p:bldP spid="33" grpId="0" animBg="1"/>
      <p:bldP spid="3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>
                <a:solidFill>
                  <a:srgbClr val="FF0000"/>
                </a:solidFill>
              </a:rPr>
              <a:t>Online</a:t>
            </a:r>
          </a:p>
          <a:p>
            <a:pPr lvl="1"/>
            <a:r>
              <a:rPr kumimoji="1" lang="en-US" altLang="zh-TW" dirty="0"/>
              <a:t>Write</a:t>
            </a:r>
            <a:r>
              <a:rPr kumimoji="1" lang="zh-TW" altLang="en-US" dirty="0"/>
              <a:t> </a:t>
            </a:r>
            <a:r>
              <a:rPr kumimoji="1" lang="en-US" altLang="zh-TW" dirty="0"/>
              <a:t>buffer</a:t>
            </a:r>
            <a:r>
              <a:rPr kumimoji="1" lang="zh-TW" altLang="en-US" dirty="0"/>
              <a:t> </a:t>
            </a:r>
            <a:r>
              <a:rPr kumimoji="1" lang="en-US" altLang="zh-TW" dirty="0"/>
              <a:t>management: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AI+Hint</a:t>
            </a:r>
            <a:endParaRPr kumimoji="1" lang="en-US" altLang="zh-TW" dirty="0"/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40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Online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Testing</a:t>
            </a:r>
          </a:p>
          <a:p>
            <a:r>
              <a:rPr kumimoji="1" lang="en-US" altLang="zh-TW" dirty="0"/>
              <a:t>Demoting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51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38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514906" y="1493031"/>
            <a:ext cx="11469948" cy="251967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524624" y="878915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044" y="1836865"/>
            <a:ext cx="1639552" cy="16395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3649044" y="3424151"/>
            <a:ext cx="178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D1146DD-FBE5-9ABF-1FCB-3FDC4F7F9A18}"/>
              </a:ext>
            </a:extLst>
          </p:cNvPr>
          <p:cNvCxnSpPr>
            <a:cxnSpLocks/>
          </p:cNvCxnSpPr>
          <p:nvPr/>
        </p:nvCxnSpPr>
        <p:spPr>
          <a:xfrm>
            <a:off x="5431616" y="2615623"/>
            <a:ext cx="2620431" cy="21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8190750" y="3424151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991" y="1740544"/>
            <a:ext cx="1552547" cy="155254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40E72A9-F13C-4757-B4A7-D142E18AB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03" y="1961738"/>
            <a:ext cx="1349791" cy="134979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7BF6CA-6A79-48BE-B66A-B1B73237720D}"/>
              </a:ext>
            </a:extLst>
          </p:cNvPr>
          <p:cNvSpPr txBox="1"/>
          <p:nvPr/>
        </p:nvSpPr>
        <p:spPr>
          <a:xfrm>
            <a:off x="2156445" y="2152324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E71CF0-6257-4A1F-B3ED-69845804FF89}"/>
              </a:ext>
            </a:extLst>
          </p:cNvPr>
          <p:cNvCxnSpPr>
            <a:cxnSpLocks/>
          </p:cNvCxnSpPr>
          <p:nvPr/>
        </p:nvCxnSpPr>
        <p:spPr>
          <a:xfrm>
            <a:off x="2072681" y="2772819"/>
            <a:ext cx="1327467" cy="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9ECDDBC-0B23-4882-BDBE-C37645F54773}"/>
              </a:ext>
            </a:extLst>
          </p:cNvPr>
          <p:cNvSpPr txBox="1"/>
          <p:nvPr/>
        </p:nvSpPr>
        <p:spPr>
          <a:xfrm>
            <a:off x="5288596" y="1975391"/>
            <a:ext cx="28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 duration label</a:t>
            </a:r>
            <a:endParaRPr kumimoji="1" lang="zh-TW" altLang="en-US" sz="2400" dirty="0"/>
          </a:p>
        </p:txBody>
      </p:sp>
      <p:sp>
        <p:nvSpPr>
          <p:cNvPr id="16" name="圓角矩形圖說文字 15">
            <a:extLst>
              <a:ext uri="{FF2B5EF4-FFF2-40B4-BE49-F238E27FC236}">
                <a16:creationId xmlns:a16="http://schemas.microsoft.com/office/drawing/2014/main" id="{05F05616-87C4-2E2A-5587-89A2B0ADDF5C}"/>
              </a:ext>
            </a:extLst>
          </p:cNvPr>
          <p:cNvSpPr/>
          <p:nvPr/>
        </p:nvSpPr>
        <p:spPr>
          <a:xfrm>
            <a:off x="10179632" y="1690685"/>
            <a:ext cx="1657978" cy="461639"/>
          </a:xfrm>
          <a:prstGeom prst="wedgeRoundRectCallout">
            <a:avLst>
              <a:gd name="adj1" fmla="val -75984"/>
              <a:gd name="adj2" fmla="val 19483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7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9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06C039-70E6-465F-B3DA-BE42F7A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39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1747BEE-C0B1-4986-ACF1-9337B1F78996}"/>
              </a:ext>
            </a:extLst>
          </p:cNvPr>
          <p:cNvSpPr/>
          <p:nvPr/>
        </p:nvSpPr>
        <p:spPr>
          <a:xfrm>
            <a:off x="2388094" y="1766650"/>
            <a:ext cx="6426693" cy="4954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F12766-7542-419E-B362-333651A0002B}"/>
              </a:ext>
            </a:extLst>
          </p:cNvPr>
          <p:cNvSpPr/>
          <p:nvPr/>
        </p:nvSpPr>
        <p:spPr>
          <a:xfrm>
            <a:off x="3657607" y="677912"/>
            <a:ext cx="4119236" cy="7822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582FEE-3A42-4F24-8C98-D180FD92E2AB}"/>
              </a:ext>
            </a:extLst>
          </p:cNvPr>
          <p:cNvSpPr/>
          <p:nvPr/>
        </p:nvSpPr>
        <p:spPr>
          <a:xfrm>
            <a:off x="4545371" y="851078"/>
            <a:ext cx="2207581" cy="45276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Page cache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558185E-9DB7-4281-8C78-6945FB9BD93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39402" y="1303839"/>
            <a:ext cx="9760" cy="661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9B7A5C0-5204-44E2-99C3-6172D2D1E501}"/>
              </a:ext>
            </a:extLst>
          </p:cNvPr>
          <p:cNvSpPr/>
          <p:nvPr/>
        </p:nvSpPr>
        <p:spPr>
          <a:xfrm>
            <a:off x="3081663" y="2033649"/>
            <a:ext cx="5006985" cy="31222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0B0BFB-3E86-4A1C-815C-B798F0B2D863}"/>
              </a:ext>
            </a:extLst>
          </p:cNvPr>
          <p:cNvSpPr/>
          <p:nvPr/>
        </p:nvSpPr>
        <p:spPr>
          <a:xfrm>
            <a:off x="4333412" y="4251398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Cold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3ED860-EA67-451A-AD83-E77412ED6CDE}"/>
              </a:ext>
            </a:extLst>
          </p:cNvPr>
          <p:cNvSpPr/>
          <p:nvPr/>
        </p:nvSpPr>
        <p:spPr>
          <a:xfrm>
            <a:off x="4333412" y="3196353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Mean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472229-599F-42F8-A75D-B0EBCE5F8B2E}"/>
              </a:ext>
            </a:extLst>
          </p:cNvPr>
          <p:cNvSpPr/>
          <p:nvPr/>
        </p:nvSpPr>
        <p:spPr>
          <a:xfrm>
            <a:off x="4333412" y="2029449"/>
            <a:ext cx="2574522" cy="406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Hot queue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E3E8B0-A64B-4E61-B991-2AD26D3D6C55}"/>
              </a:ext>
            </a:extLst>
          </p:cNvPr>
          <p:cNvSpPr txBox="1"/>
          <p:nvPr/>
        </p:nvSpPr>
        <p:spPr>
          <a:xfrm>
            <a:off x="4098153" y="2449430"/>
            <a:ext cx="96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8D84E1-A805-405C-92DD-9A935A84A99D}"/>
              </a:ext>
            </a:extLst>
          </p:cNvPr>
          <p:cNvSpPr txBox="1"/>
          <p:nvPr/>
        </p:nvSpPr>
        <p:spPr>
          <a:xfrm>
            <a:off x="6239759" y="246797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4AD12E-91A2-45BC-BF16-FCC3B7DC57F5}"/>
              </a:ext>
            </a:extLst>
          </p:cNvPr>
          <p:cNvSpPr txBox="1"/>
          <p:nvPr/>
        </p:nvSpPr>
        <p:spPr>
          <a:xfrm>
            <a:off x="4179532" y="3611970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A49B6B4-F67D-47F9-A074-5B2F238D8FA6}"/>
              </a:ext>
            </a:extLst>
          </p:cNvPr>
          <p:cNvSpPr txBox="1"/>
          <p:nvPr/>
        </p:nvSpPr>
        <p:spPr>
          <a:xfrm>
            <a:off x="6321138" y="3630511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1DE29A-9A40-48FC-A0D4-FB406EEFE571}"/>
              </a:ext>
            </a:extLst>
          </p:cNvPr>
          <p:cNvSpPr txBox="1"/>
          <p:nvPr/>
        </p:nvSpPr>
        <p:spPr>
          <a:xfrm>
            <a:off x="4197287" y="4698563"/>
            <a:ext cx="103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5D8E36-5ABB-43B0-B468-0987890075E0}"/>
              </a:ext>
            </a:extLst>
          </p:cNvPr>
          <p:cNvSpPr txBox="1"/>
          <p:nvPr/>
        </p:nvSpPr>
        <p:spPr>
          <a:xfrm>
            <a:off x="6338893" y="4717104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F5D0894-B123-412F-84A7-9CBFA3B14370}"/>
              </a:ext>
            </a:extLst>
          </p:cNvPr>
          <p:cNvSpPr txBox="1"/>
          <p:nvPr/>
        </p:nvSpPr>
        <p:spPr>
          <a:xfrm>
            <a:off x="3031509" y="5178769"/>
            <a:ext cx="21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箭號: 弧形左彎 19">
            <a:extLst>
              <a:ext uri="{FF2B5EF4-FFF2-40B4-BE49-F238E27FC236}">
                <a16:creationId xmlns:a16="http://schemas.microsoft.com/office/drawing/2014/main" id="{965E92FC-979D-4559-86D1-06B95594A7DE}"/>
              </a:ext>
            </a:extLst>
          </p:cNvPr>
          <p:cNvSpPr/>
          <p:nvPr/>
        </p:nvSpPr>
        <p:spPr>
          <a:xfrm>
            <a:off x="7164203" y="2312846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箭號: 弧形左彎 20">
            <a:extLst>
              <a:ext uri="{FF2B5EF4-FFF2-40B4-BE49-F238E27FC236}">
                <a16:creationId xmlns:a16="http://schemas.microsoft.com/office/drawing/2014/main" id="{0AEC5120-7EFA-41FF-8208-8E9D42974E6B}"/>
              </a:ext>
            </a:extLst>
          </p:cNvPr>
          <p:cNvSpPr/>
          <p:nvPr/>
        </p:nvSpPr>
        <p:spPr>
          <a:xfrm>
            <a:off x="7204893" y="3505464"/>
            <a:ext cx="756953" cy="113634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B88545C-20C7-4B50-BF64-F23AB8B7F438}"/>
              </a:ext>
            </a:extLst>
          </p:cNvPr>
          <p:cNvSpPr/>
          <p:nvPr/>
        </p:nvSpPr>
        <p:spPr>
          <a:xfrm>
            <a:off x="3222598" y="6233795"/>
            <a:ext cx="4927107" cy="487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Flash memory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箭號: 弧形左彎 22">
            <a:extLst>
              <a:ext uri="{FF2B5EF4-FFF2-40B4-BE49-F238E27FC236}">
                <a16:creationId xmlns:a16="http://schemas.microsoft.com/office/drawing/2014/main" id="{C9AC0836-1468-4331-A088-A89E5CA04DB8}"/>
              </a:ext>
            </a:extLst>
          </p:cNvPr>
          <p:cNvSpPr/>
          <p:nvPr/>
        </p:nvSpPr>
        <p:spPr>
          <a:xfrm>
            <a:off x="7204893" y="4698563"/>
            <a:ext cx="883755" cy="201561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EF94CE9-E688-4108-8DEC-388CE881363C}"/>
              </a:ext>
            </a:extLst>
          </p:cNvPr>
          <p:cNvSpPr txBox="1"/>
          <p:nvPr/>
        </p:nvSpPr>
        <p:spPr>
          <a:xfrm>
            <a:off x="2729894" y="851078"/>
            <a:ext cx="91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Host </a:t>
            </a:r>
            <a:endParaRPr kumimoji="1" lang="zh-TW" altLang="en-US" sz="2400" dirty="0"/>
          </a:p>
        </p:txBody>
      </p:sp>
      <p:sp>
        <p:nvSpPr>
          <p:cNvPr id="26" name="語音泡泡: 橢圓形 25">
            <a:extLst>
              <a:ext uri="{FF2B5EF4-FFF2-40B4-BE49-F238E27FC236}">
                <a16:creationId xmlns:a16="http://schemas.microsoft.com/office/drawing/2014/main" id="{82F18E21-4EB1-4492-A378-F19C8CA5599A}"/>
              </a:ext>
            </a:extLst>
          </p:cNvPr>
          <p:cNvSpPr/>
          <p:nvPr/>
        </p:nvSpPr>
        <p:spPr>
          <a:xfrm>
            <a:off x="9100647" y="2645378"/>
            <a:ext cx="2349332" cy="531434"/>
          </a:xfrm>
          <a:prstGeom prst="wedgeEllipseCallout">
            <a:avLst>
              <a:gd name="adj1" fmla="val -83042"/>
              <a:gd name="adj2" fmla="val 253895"/>
            </a:avLst>
          </a:prstGeom>
          <a:solidFill>
            <a:srgbClr val="00FA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Demoting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74E0BD7-C04A-4AB7-94B3-4D91FE1EBC03}"/>
              </a:ext>
            </a:extLst>
          </p:cNvPr>
          <p:cNvCxnSpPr>
            <a:cxnSpLocks/>
          </p:cNvCxnSpPr>
          <p:nvPr/>
        </p:nvCxnSpPr>
        <p:spPr>
          <a:xfrm flipH="1">
            <a:off x="5639402" y="5250233"/>
            <a:ext cx="9762" cy="912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標題 1">
            <a:extLst>
              <a:ext uri="{FF2B5EF4-FFF2-40B4-BE49-F238E27FC236}">
                <a16:creationId xmlns:a16="http://schemas.microsoft.com/office/drawing/2014/main" id="{5344A2E7-3324-426F-8C4C-9B13F0BBBC5A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29" name="標題 1">
            <a:extLst>
              <a:ext uri="{FF2B5EF4-FFF2-40B4-BE49-F238E27FC236}">
                <a16:creationId xmlns:a16="http://schemas.microsoft.com/office/drawing/2014/main" id="{213DD582-38F4-4FC6-9238-D07F5308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1"/>
            <a:ext cx="7238260" cy="56582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98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77C74F4-076F-41DF-8332-7438AF35ACAB}"/>
              </a:ext>
            </a:extLst>
          </p:cNvPr>
          <p:cNvSpPr/>
          <p:nvPr/>
        </p:nvSpPr>
        <p:spPr>
          <a:xfrm>
            <a:off x="9827580" y="2355945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B90C8E-B676-354B-B430-9448FE8C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960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b="0" dirty="0"/>
              <a:t>Introduction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40FE3F-9904-3E4C-9510-2A9A0A064D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2116" y="795868"/>
            <a:ext cx="11729883" cy="6062132"/>
          </a:xfrm>
        </p:spPr>
        <p:txBody>
          <a:bodyPr>
            <a:normAutofit/>
          </a:bodyPr>
          <a:lstStyle/>
          <a:p>
            <a:r>
              <a:rPr kumimoji="1" lang="en-US" altLang="zh-TW" sz="3200" dirty="0"/>
              <a:t>Cons</a:t>
            </a:r>
            <a:endParaRPr kumimoji="1" lang="en-US" altLang="zh-TW" sz="2800" dirty="0"/>
          </a:p>
          <a:p>
            <a:pPr lvl="1"/>
            <a:r>
              <a:rPr kumimoji="1" lang="en-US" altLang="zh-TW" sz="2800" dirty="0"/>
              <a:t>Out-of-place-update</a:t>
            </a:r>
          </a:p>
          <a:p>
            <a:pPr lvl="1"/>
            <a:r>
              <a:rPr kumimoji="1" lang="en-US" altLang="zh-TW" sz="2800" dirty="0"/>
              <a:t>Lifetime</a:t>
            </a:r>
          </a:p>
          <a:p>
            <a:pPr lvl="1"/>
            <a:endParaRPr kumimoji="1"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28323-D12C-E144-88B4-F460FDAE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684" y="6397141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4</a:t>
            </a:fld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A0FEC3-224C-4E4E-9FCA-19C812095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73716"/>
              </p:ext>
            </p:extLst>
          </p:nvPr>
        </p:nvGraphicFramePr>
        <p:xfrm>
          <a:off x="525668" y="2638860"/>
          <a:ext cx="567649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42">
                  <a:extLst>
                    <a:ext uri="{9D8B030D-6E8A-4147-A177-3AD203B41FA5}">
                      <a16:colId xmlns:a16="http://schemas.microsoft.com/office/drawing/2014/main" val="2240108586"/>
                    </a:ext>
                  </a:extLst>
                </a:gridCol>
                <a:gridCol w="3519948">
                  <a:extLst>
                    <a:ext uri="{9D8B030D-6E8A-4147-A177-3AD203B41FA5}">
                      <a16:colId xmlns:a16="http://schemas.microsoft.com/office/drawing/2014/main" val="963197082"/>
                    </a:ext>
                  </a:extLst>
                </a:gridCol>
              </a:tblGrid>
              <a:tr h="436058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Operation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Unit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0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Read</a:t>
                      </a:r>
                      <a:r>
                        <a:rPr lang="zh-TW" altLang="en-US" sz="2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/>
                        <a:t>Page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5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Write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5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Erase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Block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8858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D862ED9-B062-4253-8F6B-E394C2F51C8E}"/>
              </a:ext>
            </a:extLst>
          </p:cNvPr>
          <p:cNvSpPr/>
          <p:nvPr/>
        </p:nvSpPr>
        <p:spPr>
          <a:xfrm>
            <a:off x="7217546" y="2325952"/>
            <a:ext cx="520326" cy="1970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BD1FA8-2137-4606-A305-FFD44F55A94B}"/>
              </a:ext>
            </a:extLst>
          </p:cNvPr>
          <p:cNvSpPr/>
          <p:nvPr/>
        </p:nvSpPr>
        <p:spPr>
          <a:xfrm>
            <a:off x="7230590" y="380408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A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B8D2CE-1630-4590-9AB2-7BF422F0C086}"/>
              </a:ext>
            </a:extLst>
          </p:cNvPr>
          <p:cNvSpPr/>
          <p:nvPr/>
        </p:nvSpPr>
        <p:spPr>
          <a:xfrm>
            <a:off x="7230590" y="331137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B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AC9F889-D6BE-46C9-BB04-01D7B2EB6F09}"/>
              </a:ext>
            </a:extLst>
          </p:cNvPr>
          <p:cNvSpPr/>
          <p:nvPr/>
        </p:nvSpPr>
        <p:spPr>
          <a:xfrm>
            <a:off x="7224068" y="281866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C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EB07A0-7858-4D9A-9F9F-A1D8F8B5705E}"/>
              </a:ext>
            </a:extLst>
          </p:cNvPr>
          <p:cNvSpPr/>
          <p:nvPr/>
        </p:nvSpPr>
        <p:spPr>
          <a:xfrm>
            <a:off x="7224068" y="2325952"/>
            <a:ext cx="520326" cy="4927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A60BF4-7833-4BF4-A1A4-0D6638D06B04}"/>
              </a:ext>
            </a:extLst>
          </p:cNvPr>
          <p:cNvSpPr/>
          <p:nvPr/>
        </p:nvSpPr>
        <p:spPr>
          <a:xfrm>
            <a:off x="8034291" y="711555"/>
            <a:ext cx="470517" cy="4927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A8AB7E-8158-4859-8EAD-408A91EDC382}"/>
              </a:ext>
            </a:extLst>
          </p:cNvPr>
          <p:cNvSpPr txBox="1"/>
          <p:nvPr/>
        </p:nvSpPr>
        <p:spPr>
          <a:xfrm>
            <a:off x="5418444" y="806073"/>
            <a:ext cx="232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request</a:t>
            </a:r>
            <a:endParaRPr kumimoji="1"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8554C-D117-480D-97DD-D9EACE708FC2}"/>
              </a:ext>
            </a:extLst>
          </p:cNvPr>
          <p:cNvSpPr txBox="1"/>
          <p:nvPr/>
        </p:nvSpPr>
        <p:spPr>
          <a:xfrm>
            <a:off x="7199245" y="4561466"/>
            <a:ext cx="91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C1CEFD9-018D-4349-BE79-E4BA45F6AA99}"/>
              </a:ext>
            </a:extLst>
          </p:cNvPr>
          <p:cNvCxnSpPr>
            <a:cxnSpLocks/>
          </p:cNvCxnSpPr>
          <p:nvPr/>
        </p:nvCxnSpPr>
        <p:spPr>
          <a:xfrm>
            <a:off x="8722039" y="1329293"/>
            <a:ext cx="1278386" cy="8603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9DA099-7C70-4694-85AB-BBFAAC577AAE}"/>
              </a:ext>
            </a:extLst>
          </p:cNvPr>
          <p:cNvSpPr txBox="1"/>
          <p:nvPr/>
        </p:nvSpPr>
        <p:spPr>
          <a:xfrm>
            <a:off x="9669931" y="1299300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update</a:t>
            </a:r>
            <a:endParaRPr kumimoji="1" lang="zh-TW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4E70662-8B92-4CD9-83A8-3E1DCA3F9484}"/>
              </a:ext>
            </a:extLst>
          </p:cNvPr>
          <p:cNvSpPr/>
          <p:nvPr/>
        </p:nvSpPr>
        <p:spPr>
          <a:xfrm>
            <a:off x="9814535" y="2363744"/>
            <a:ext cx="520327" cy="4859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D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9B5EA9C-A347-455F-957C-59BDB85D0619}"/>
              </a:ext>
            </a:extLst>
          </p:cNvPr>
          <p:cNvSpPr txBox="1"/>
          <p:nvPr/>
        </p:nvSpPr>
        <p:spPr>
          <a:xfrm>
            <a:off x="7879205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Invalid </a:t>
            </a:r>
            <a:endParaRPr kumimoji="1"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BFB7A4-3E36-42F9-965B-E4B0E990B8FE}"/>
              </a:ext>
            </a:extLst>
          </p:cNvPr>
          <p:cNvSpPr txBox="1"/>
          <p:nvPr/>
        </p:nvSpPr>
        <p:spPr>
          <a:xfrm>
            <a:off x="7932769" y="2852236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B4ACC85-64FC-4722-819F-269364E94AF6}"/>
              </a:ext>
            </a:extLst>
          </p:cNvPr>
          <p:cNvSpPr txBox="1"/>
          <p:nvPr/>
        </p:nvSpPr>
        <p:spPr>
          <a:xfrm>
            <a:off x="7945814" y="3335908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821792-F560-4950-BEE3-D88D0B312047}"/>
              </a:ext>
            </a:extLst>
          </p:cNvPr>
          <p:cNvSpPr txBox="1"/>
          <p:nvPr/>
        </p:nvSpPr>
        <p:spPr>
          <a:xfrm>
            <a:off x="7954540" y="3844783"/>
            <a:ext cx="963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34CA4A3-B4B0-474F-82B1-A9E270F7004D}"/>
              </a:ext>
            </a:extLst>
          </p:cNvPr>
          <p:cNvSpPr/>
          <p:nvPr/>
        </p:nvSpPr>
        <p:spPr>
          <a:xfrm>
            <a:off x="7717554" y="5236948"/>
            <a:ext cx="2911875" cy="551694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When GC happen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F5E9054-E5A7-4BBB-822A-CE046D7F2642}"/>
              </a:ext>
            </a:extLst>
          </p:cNvPr>
          <p:cNvCxnSpPr>
            <a:cxnSpLocks/>
          </p:cNvCxnSpPr>
          <p:nvPr/>
        </p:nvCxnSpPr>
        <p:spPr>
          <a:xfrm flipH="1">
            <a:off x="6884933" y="2029427"/>
            <a:ext cx="859461" cy="2525647"/>
          </a:xfrm>
          <a:prstGeom prst="line">
            <a:avLst/>
          </a:prstGeom>
          <a:ln w="38100">
            <a:solidFill>
              <a:srgbClr val="FF000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C4DF38B-194D-9904-1F4A-E5E4467300D1}"/>
              </a:ext>
            </a:extLst>
          </p:cNvPr>
          <p:cNvSpPr txBox="1"/>
          <p:nvPr/>
        </p:nvSpPr>
        <p:spPr>
          <a:xfrm>
            <a:off x="10485101" y="2325952"/>
            <a:ext cx="127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valid </a:t>
            </a:r>
            <a:endParaRPr kumimoji="1"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96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1"/>
    </mc:Choice>
    <mc:Fallback xmlns="">
      <p:transition spd="slow" advTm="496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21354 0.003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8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21211 0.0071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9" y="34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7.40741E-7 L 0.21341 0.0069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/>
      <p:bldP spid="14" grpId="0"/>
      <p:bldP spid="17" grpId="0"/>
      <p:bldP spid="22" grpId="0" animBg="1"/>
      <p:bldP spid="26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9EC54D-B0FA-4DC8-A19F-13E9B219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6021976"/>
          </a:xfrm>
        </p:spPr>
        <p:txBody>
          <a:bodyPr/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D5095-43BF-457E-B309-64EE4544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E5E2B2-2D36-4A1F-B583-D82033A8B9FB}"/>
              </a:ext>
            </a:extLst>
          </p:cNvPr>
          <p:cNvSpPr/>
          <p:nvPr/>
        </p:nvSpPr>
        <p:spPr>
          <a:xfrm>
            <a:off x="1202054" y="1672701"/>
            <a:ext cx="5469038" cy="320381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5CF5AC4-3FAA-48BB-8E50-7C714A8BB936}"/>
              </a:ext>
            </a:extLst>
          </p:cNvPr>
          <p:cNvSpPr txBox="1"/>
          <p:nvPr/>
        </p:nvSpPr>
        <p:spPr>
          <a:xfrm>
            <a:off x="2947914" y="5073727"/>
            <a:ext cx="2121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3E3AD2-C536-40F3-B951-8B009CEFFA53}"/>
              </a:ext>
            </a:extLst>
          </p:cNvPr>
          <p:cNvSpPr/>
          <p:nvPr/>
        </p:nvSpPr>
        <p:spPr>
          <a:xfrm>
            <a:off x="2942077" y="1663797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FF653A-A657-49DE-B04E-CE4E20CBFB77}"/>
              </a:ext>
            </a:extLst>
          </p:cNvPr>
          <p:cNvSpPr txBox="1"/>
          <p:nvPr/>
        </p:nvSpPr>
        <p:spPr>
          <a:xfrm>
            <a:off x="1202054" y="1672701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Hot queue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2FF52E-206B-4C72-A7B7-C1AFB0136AA4}"/>
              </a:ext>
            </a:extLst>
          </p:cNvPr>
          <p:cNvSpPr/>
          <p:nvPr/>
        </p:nvSpPr>
        <p:spPr>
          <a:xfrm>
            <a:off x="2942077" y="2777505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C95F65-17B2-4732-9C03-E0AE00DE9D67}"/>
              </a:ext>
            </a:extLst>
          </p:cNvPr>
          <p:cNvSpPr txBox="1"/>
          <p:nvPr/>
        </p:nvSpPr>
        <p:spPr>
          <a:xfrm>
            <a:off x="1202054" y="2786409"/>
            <a:ext cx="17400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300" dirty="0"/>
              <a:t>Mean queue</a:t>
            </a:r>
            <a:endParaRPr kumimoji="1" lang="zh-TW" altLang="en-US" sz="23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221DAF-AC05-4614-AF5F-1A38C30E11DF}"/>
              </a:ext>
            </a:extLst>
          </p:cNvPr>
          <p:cNvSpPr/>
          <p:nvPr/>
        </p:nvSpPr>
        <p:spPr>
          <a:xfrm>
            <a:off x="2942077" y="3893493"/>
            <a:ext cx="3729015" cy="5141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0C3D67-E423-47DC-9419-9281DB72AD0B}"/>
              </a:ext>
            </a:extLst>
          </p:cNvPr>
          <p:cNvSpPr txBox="1"/>
          <p:nvPr/>
        </p:nvSpPr>
        <p:spPr>
          <a:xfrm>
            <a:off x="1202054" y="3902397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Cold queue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85E1A-948B-492E-B260-2355C721FF8D}"/>
              </a:ext>
            </a:extLst>
          </p:cNvPr>
          <p:cNvSpPr txBox="1"/>
          <p:nvPr/>
        </p:nvSpPr>
        <p:spPr>
          <a:xfrm>
            <a:off x="2918798" y="2170162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06A6A3-632B-44D3-B6CD-7EBAD5D83B86}"/>
              </a:ext>
            </a:extLst>
          </p:cNvPr>
          <p:cNvSpPr txBox="1"/>
          <p:nvPr/>
        </p:nvSpPr>
        <p:spPr>
          <a:xfrm>
            <a:off x="5993430" y="2153232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53FE95-4140-4478-91FD-82A2C44F9DA2}"/>
              </a:ext>
            </a:extLst>
          </p:cNvPr>
          <p:cNvSpPr txBox="1"/>
          <p:nvPr/>
        </p:nvSpPr>
        <p:spPr>
          <a:xfrm>
            <a:off x="2942077" y="3275577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E4156C-E105-4261-B38A-811CE67B4388}"/>
              </a:ext>
            </a:extLst>
          </p:cNvPr>
          <p:cNvSpPr txBox="1"/>
          <p:nvPr/>
        </p:nvSpPr>
        <p:spPr>
          <a:xfrm>
            <a:off x="6016709" y="3258647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071862-4105-4795-A044-C2C3D4B45F0A}"/>
              </a:ext>
            </a:extLst>
          </p:cNvPr>
          <p:cNvSpPr txBox="1"/>
          <p:nvPr/>
        </p:nvSpPr>
        <p:spPr>
          <a:xfrm>
            <a:off x="2942077" y="4403473"/>
            <a:ext cx="84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FED1CB-436E-437D-BA82-21D8A187E081}"/>
              </a:ext>
            </a:extLst>
          </p:cNvPr>
          <p:cNvSpPr txBox="1"/>
          <p:nvPr/>
        </p:nvSpPr>
        <p:spPr>
          <a:xfrm>
            <a:off x="6016709" y="4386543"/>
            <a:ext cx="75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259A5BD-72A3-416E-B462-707D6EDD2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9079"/>
              </p:ext>
            </p:extLst>
          </p:nvPr>
        </p:nvGraphicFramePr>
        <p:xfrm>
          <a:off x="8137664" y="853388"/>
          <a:ext cx="36585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75">
                  <a:extLst>
                    <a:ext uri="{9D8B030D-6E8A-4147-A177-3AD203B41FA5}">
                      <a16:colId xmlns:a16="http://schemas.microsoft.com/office/drawing/2014/main" val="111653687"/>
                    </a:ext>
                  </a:extLst>
                </a:gridCol>
                <a:gridCol w="2698813">
                  <a:extLst>
                    <a:ext uri="{9D8B030D-6E8A-4147-A177-3AD203B41FA5}">
                      <a16:colId xmlns:a16="http://schemas.microsoft.com/office/drawing/2014/main" val="2284002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Block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Pass request count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8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5182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78250"/>
                  </a:ext>
                </a:extLst>
              </a:tr>
              <a:tr h="43023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5697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6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4466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2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4458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5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9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1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413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51527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E2755C5-A419-40C0-B171-E3904733B711}"/>
              </a:ext>
            </a:extLst>
          </p:cNvPr>
          <p:cNvSpPr/>
          <p:nvPr/>
        </p:nvSpPr>
        <p:spPr>
          <a:xfrm>
            <a:off x="2942077" y="1663797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F3EF96-FDA3-495B-95B3-B7D2CDD9082A}"/>
              </a:ext>
            </a:extLst>
          </p:cNvPr>
          <p:cNvSpPr/>
          <p:nvPr/>
        </p:nvSpPr>
        <p:spPr>
          <a:xfrm>
            <a:off x="4778738" y="1658235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36AB7A-48AC-48A5-AFBC-2A39B85CB149}"/>
              </a:ext>
            </a:extLst>
          </p:cNvPr>
          <p:cNvSpPr/>
          <p:nvPr/>
        </p:nvSpPr>
        <p:spPr>
          <a:xfrm>
            <a:off x="5231384" y="1647570"/>
            <a:ext cx="458071" cy="5280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03C3D7-87FD-47E8-81B4-97E4EFB3B6C0}"/>
              </a:ext>
            </a:extLst>
          </p:cNvPr>
          <p:cNvSpPr/>
          <p:nvPr/>
        </p:nvSpPr>
        <p:spPr>
          <a:xfrm>
            <a:off x="4783803" y="2770722"/>
            <a:ext cx="458071" cy="514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D8004C-83C0-4C32-A87C-EFBC56866193}"/>
              </a:ext>
            </a:extLst>
          </p:cNvPr>
          <p:cNvSpPr/>
          <p:nvPr/>
        </p:nvSpPr>
        <p:spPr>
          <a:xfrm>
            <a:off x="5250501" y="2759658"/>
            <a:ext cx="458071" cy="5252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E746D59-ECA4-4021-9D1B-612E1F1C1C52}"/>
              </a:ext>
            </a:extLst>
          </p:cNvPr>
          <p:cNvSpPr/>
          <p:nvPr/>
        </p:nvSpPr>
        <p:spPr>
          <a:xfrm>
            <a:off x="318253" y="924286"/>
            <a:ext cx="2400319" cy="51417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Threshold=4000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2132D8-C198-4D56-8587-0A3361151A21}"/>
              </a:ext>
            </a:extLst>
          </p:cNvPr>
          <p:cNvSpPr/>
          <p:nvPr/>
        </p:nvSpPr>
        <p:spPr>
          <a:xfrm>
            <a:off x="9117681" y="1761181"/>
            <a:ext cx="901193" cy="878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EDC1403-1E90-485B-8F3D-7AAE40647169}"/>
              </a:ext>
            </a:extLst>
          </p:cNvPr>
          <p:cNvSpPr/>
          <p:nvPr/>
        </p:nvSpPr>
        <p:spPr>
          <a:xfrm>
            <a:off x="4802238" y="1639642"/>
            <a:ext cx="878567" cy="534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EC61DC0-D723-4CA0-9050-38E2E92FC01B}"/>
              </a:ext>
            </a:extLst>
          </p:cNvPr>
          <p:cNvSpPr/>
          <p:nvPr/>
        </p:nvSpPr>
        <p:spPr>
          <a:xfrm>
            <a:off x="9117681" y="3205261"/>
            <a:ext cx="901193" cy="87888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E98056C-D172-4D98-8672-B45E447D7075}"/>
              </a:ext>
            </a:extLst>
          </p:cNvPr>
          <p:cNvSpPr/>
          <p:nvPr/>
        </p:nvSpPr>
        <p:spPr>
          <a:xfrm>
            <a:off x="4810170" y="2759320"/>
            <a:ext cx="901193" cy="5346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943CC15-0EC3-46F7-81FA-8E9A81A9AF7D}"/>
              </a:ext>
            </a:extLst>
          </p:cNvPr>
          <p:cNvSpPr/>
          <p:nvPr/>
        </p:nvSpPr>
        <p:spPr>
          <a:xfrm>
            <a:off x="3402767" y="1661414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J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44519EF-D7F8-4E23-BBFC-13B820EAF475}"/>
              </a:ext>
            </a:extLst>
          </p:cNvPr>
          <p:cNvSpPr/>
          <p:nvPr/>
        </p:nvSpPr>
        <p:spPr>
          <a:xfrm>
            <a:off x="3865898" y="1663828"/>
            <a:ext cx="458071" cy="5221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K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8DF0081-DE22-441F-81B0-F847480D2AFA}"/>
              </a:ext>
            </a:extLst>
          </p:cNvPr>
          <p:cNvSpPr/>
          <p:nvPr/>
        </p:nvSpPr>
        <p:spPr>
          <a:xfrm>
            <a:off x="4329317" y="1671920"/>
            <a:ext cx="458071" cy="503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1BC3606B-CD66-4747-BFA0-719BE30F2D4B}"/>
              </a:ext>
            </a:extLst>
          </p:cNvPr>
          <p:cNvGrpSpPr/>
          <p:nvPr/>
        </p:nvGrpSpPr>
        <p:grpSpPr>
          <a:xfrm>
            <a:off x="2939636" y="2774282"/>
            <a:ext cx="1849689" cy="527738"/>
            <a:chOff x="2939636" y="2774282"/>
            <a:chExt cx="1849689" cy="527738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302087-BEAF-40DE-8DFE-6FD9F9A8D834}"/>
                </a:ext>
              </a:extLst>
            </p:cNvPr>
            <p:cNvSpPr/>
            <p:nvPr/>
          </p:nvSpPr>
          <p:spPr>
            <a:xfrm>
              <a:off x="2939636" y="2786289"/>
              <a:ext cx="458071" cy="5141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G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96D158B-3EBF-4C66-9C3F-7CAB4E01E766}"/>
                </a:ext>
              </a:extLst>
            </p:cNvPr>
            <p:cNvSpPr/>
            <p:nvPr/>
          </p:nvSpPr>
          <p:spPr>
            <a:xfrm>
              <a:off x="3401457" y="2777505"/>
              <a:ext cx="489977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M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78802F4-24F9-49BD-9565-B36BACC765AB}"/>
                </a:ext>
              </a:extLst>
            </p:cNvPr>
            <p:cNvSpPr/>
            <p:nvPr/>
          </p:nvSpPr>
          <p:spPr>
            <a:xfrm>
              <a:off x="3873183" y="2779919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N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F5AC55C-DC48-472F-83AD-6A6F1EBAE346}"/>
                </a:ext>
              </a:extLst>
            </p:cNvPr>
            <p:cNvSpPr/>
            <p:nvPr/>
          </p:nvSpPr>
          <p:spPr>
            <a:xfrm>
              <a:off x="4331254" y="277428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O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9FE80AB-3764-423F-ABAA-E4E6BA1873F1}"/>
              </a:ext>
            </a:extLst>
          </p:cNvPr>
          <p:cNvGrpSpPr/>
          <p:nvPr/>
        </p:nvGrpSpPr>
        <p:grpSpPr>
          <a:xfrm>
            <a:off x="2942077" y="3876142"/>
            <a:ext cx="1820266" cy="531524"/>
            <a:chOff x="2942077" y="3876142"/>
            <a:chExt cx="1820266" cy="53152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4FF8B3-41EA-439E-B9F2-04BBB78E258C}"/>
                </a:ext>
              </a:extLst>
            </p:cNvPr>
            <p:cNvSpPr/>
            <p:nvPr/>
          </p:nvSpPr>
          <p:spPr>
            <a:xfrm>
              <a:off x="3397707" y="387614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D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F43979-911F-4389-9D0B-F376544C44B2}"/>
                </a:ext>
              </a:extLst>
            </p:cNvPr>
            <p:cNvSpPr/>
            <p:nvPr/>
          </p:nvSpPr>
          <p:spPr>
            <a:xfrm>
              <a:off x="2942077" y="3876142"/>
              <a:ext cx="458071" cy="53152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H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EE5872D-0995-4C0E-ACA2-AA7B1269E3CD}"/>
                </a:ext>
              </a:extLst>
            </p:cNvPr>
            <p:cNvSpPr/>
            <p:nvPr/>
          </p:nvSpPr>
          <p:spPr>
            <a:xfrm>
              <a:off x="3860838" y="3878556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I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C6D3A2A-767A-4F9A-BEF3-9F7D96C972B3}"/>
                </a:ext>
              </a:extLst>
            </p:cNvPr>
            <p:cNvSpPr/>
            <p:nvPr/>
          </p:nvSpPr>
          <p:spPr>
            <a:xfrm>
              <a:off x="4304272" y="3876142"/>
              <a:ext cx="458071" cy="52210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TW" sz="2400" dirty="0">
                  <a:solidFill>
                    <a:schemeClr val="tx1"/>
                  </a:solidFill>
                </a:rPr>
                <a:t>P</a:t>
              </a:r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D2F990F-FF08-B7E8-D7F6-190213D7DF12}"/>
              </a:ext>
            </a:extLst>
          </p:cNvPr>
          <p:cNvSpPr/>
          <p:nvPr/>
        </p:nvSpPr>
        <p:spPr>
          <a:xfrm>
            <a:off x="8559269" y="5414254"/>
            <a:ext cx="2657061" cy="430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If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access,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reset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標題 1">
            <a:extLst>
              <a:ext uri="{FF2B5EF4-FFF2-40B4-BE49-F238E27FC236}">
                <a16:creationId xmlns:a16="http://schemas.microsoft.com/office/drawing/2014/main" id="{62EEFB97-78DE-4A3B-A704-DD5F74D4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Demoting</a:t>
            </a:r>
            <a:endParaRPr lang="zh-TW" altLang="en-US" dirty="0"/>
          </a:p>
        </p:txBody>
      </p:sp>
      <p:sp>
        <p:nvSpPr>
          <p:cNvPr id="51" name="標題 1">
            <a:extLst>
              <a:ext uri="{FF2B5EF4-FFF2-40B4-BE49-F238E27FC236}">
                <a16:creationId xmlns:a16="http://schemas.microsoft.com/office/drawing/2014/main" id="{A85B336B-5CDC-4991-8DF2-22DC49185DC0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35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33333E-6 L -0.15209 0.164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65" y="81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1 -3.7037E-6 L -0.15196 0.1643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9" y="821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0417 L -0.15261 0.1666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854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4.44444E-6 L 0.07461 -0.001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-9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15352 0.1620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4" y="810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7.40741E-7 L -0.15221 0.163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0" y="817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15169 0.161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91" y="807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DFF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7474 -0.000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4" grpId="1" animBg="1"/>
      <p:bldP spid="27" grpId="1" animBg="1"/>
      <p:bldP spid="28" grpId="1" animBg="1"/>
      <p:bldP spid="33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pPr lvl="1"/>
            <a:r>
              <a:rPr kumimoji="1" lang="en-US" altLang="zh-TW" dirty="0"/>
              <a:t>Write buffer management: AI</a:t>
            </a:r>
          </a:p>
          <a:p>
            <a:pPr lvl="2"/>
            <a:r>
              <a:rPr kumimoji="1" lang="en-US" altLang="zh-TW" dirty="0"/>
              <a:t>Offline</a:t>
            </a:r>
          </a:p>
          <a:p>
            <a:pPr lvl="2"/>
            <a:r>
              <a:rPr kumimoji="1" lang="en-US" altLang="zh-TW" dirty="0"/>
              <a:t>Online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Write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buffer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management: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 err="1">
                <a:solidFill>
                  <a:srgbClr val="FF0000"/>
                </a:solidFill>
              </a:rPr>
              <a:t>AI+Hint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72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Write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buffer</a:t>
            </a:r>
            <a:r>
              <a:rPr kumimoji="1" lang="zh-TW" altLang="en-US" b="0" dirty="0"/>
              <a:t> </a:t>
            </a:r>
            <a:r>
              <a:rPr kumimoji="1" lang="en-US" altLang="zh-TW" b="0" dirty="0"/>
              <a:t>management:</a:t>
            </a:r>
            <a:r>
              <a:rPr kumimoji="1" lang="zh-TW" altLang="en-US" b="0" dirty="0"/>
              <a:t> </a:t>
            </a:r>
            <a:r>
              <a:rPr kumimoji="1" lang="en-US" altLang="zh-TW" b="0" dirty="0" err="1"/>
              <a:t>AI</a:t>
            </a:r>
            <a:r>
              <a:rPr kumimoji="1" lang="en-US" altLang="zh-TW" dirty="0" err="1"/>
              <a:t>+Hint</a:t>
            </a:r>
            <a:r>
              <a:rPr kumimoji="1" lang="en-US" altLang="zh-TW" b="0" dirty="0"/>
              <a:t> 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lang="en-US" altLang="zh-TW" dirty="0"/>
              <a:t>Architecture</a:t>
            </a:r>
          </a:p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Hint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98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7DAB72-FC8E-BAD9-E7F9-36CDCD30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43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ED3766B5-3248-2361-57C4-E28C2ABFD642}"/>
              </a:ext>
            </a:extLst>
          </p:cNvPr>
          <p:cNvSpPr txBox="1">
            <a:spLocks/>
          </p:cNvSpPr>
          <p:nvPr/>
        </p:nvSpPr>
        <p:spPr>
          <a:xfrm>
            <a:off x="4953740" y="0"/>
            <a:ext cx="7238260" cy="5658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95FD5D8-2402-0F7D-AB6B-6166771EE2D1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59033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53B07C-FDED-4BE0-4DC0-7B6C74F0A936}"/>
              </a:ext>
            </a:extLst>
          </p:cNvPr>
          <p:cNvSpPr/>
          <p:nvPr/>
        </p:nvSpPr>
        <p:spPr>
          <a:xfrm>
            <a:off x="1241513" y="1233996"/>
            <a:ext cx="10508527" cy="450097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F9E8EB-F5C6-0C68-4B37-557035F36C51}"/>
              </a:ext>
            </a:extLst>
          </p:cNvPr>
          <p:cNvSpPr txBox="1"/>
          <p:nvPr/>
        </p:nvSpPr>
        <p:spPr>
          <a:xfrm>
            <a:off x="1225085" y="734183"/>
            <a:ext cx="140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Online</a:t>
            </a:r>
            <a:r>
              <a:rPr kumimoji="1" lang="zh-TW" altLang="en-US" sz="2400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CE5C05-CB63-3525-6E47-A010020E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109" y="1747946"/>
            <a:ext cx="1267675" cy="12676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57EA2A-74FD-BE91-97AE-FCF27D3D041E}"/>
              </a:ext>
            </a:extLst>
          </p:cNvPr>
          <p:cNvSpPr txBox="1"/>
          <p:nvPr/>
        </p:nvSpPr>
        <p:spPr>
          <a:xfrm>
            <a:off x="5888769" y="1946797"/>
            <a:ext cx="297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Predict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duration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label</a:t>
            </a:r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36D22A-A42B-422D-F3BB-5419E8056C68}"/>
              </a:ext>
            </a:extLst>
          </p:cNvPr>
          <p:cNvSpPr txBox="1"/>
          <p:nvPr/>
        </p:nvSpPr>
        <p:spPr>
          <a:xfrm>
            <a:off x="9120685" y="1374544"/>
            <a:ext cx="172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136746-0E21-358D-2517-37EAEC0A38C0}"/>
              </a:ext>
            </a:extLst>
          </p:cNvPr>
          <p:cNvSpPr txBox="1"/>
          <p:nvPr/>
        </p:nvSpPr>
        <p:spPr>
          <a:xfrm>
            <a:off x="4402683" y="5012921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Queue</a:t>
            </a:r>
            <a:endParaRPr kumimoji="1" lang="zh-TW" altLang="en-US" sz="24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28EAE1-106B-4776-8539-C18ABF1D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926" y="1824607"/>
            <a:ext cx="1552547" cy="155254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C8C469A-7F26-47E2-BA29-941BD7751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371" y="3617099"/>
            <a:ext cx="1320813" cy="13208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A6FADDC-69D5-44C9-BCC4-8FBB0D9D2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733" y="1706889"/>
            <a:ext cx="1349791" cy="134979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385691-CFE3-4C0C-93BB-E8D3B024E60B}"/>
              </a:ext>
            </a:extLst>
          </p:cNvPr>
          <p:cNvSpPr txBox="1"/>
          <p:nvPr/>
        </p:nvSpPr>
        <p:spPr>
          <a:xfrm>
            <a:off x="2949345" y="1830136"/>
            <a:ext cx="118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Request </a:t>
            </a:r>
            <a:endParaRPr kumimoji="1"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AD2032E-C224-49EC-AE2F-51836B031F13}"/>
              </a:ext>
            </a:extLst>
          </p:cNvPr>
          <p:cNvCxnSpPr>
            <a:cxnSpLocks/>
          </p:cNvCxnSpPr>
          <p:nvPr/>
        </p:nvCxnSpPr>
        <p:spPr>
          <a:xfrm>
            <a:off x="3060863" y="2425753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CA2205-E7FA-4674-AD7D-E6BB9B360DE0}"/>
              </a:ext>
            </a:extLst>
          </p:cNvPr>
          <p:cNvSpPr txBox="1"/>
          <p:nvPr/>
        </p:nvSpPr>
        <p:spPr>
          <a:xfrm>
            <a:off x="4201405" y="296733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LSTM model</a:t>
            </a:r>
            <a:endParaRPr kumimoji="1"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0F073B5-3DBB-4C95-81CC-1924B82572DC}"/>
              </a:ext>
            </a:extLst>
          </p:cNvPr>
          <p:cNvCxnSpPr>
            <a:cxnSpLocks/>
          </p:cNvCxnSpPr>
          <p:nvPr/>
        </p:nvCxnSpPr>
        <p:spPr>
          <a:xfrm>
            <a:off x="5957710" y="2537393"/>
            <a:ext cx="2937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E7C72DF0-5157-4381-B4E3-C44A710AA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690" y="3377154"/>
            <a:ext cx="1647477" cy="164747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ACCA2B2A-F544-4C45-BE1C-BEFA218625B5}"/>
              </a:ext>
            </a:extLst>
          </p:cNvPr>
          <p:cNvSpPr txBox="1"/>
          <p:nvPr/>
        </p:nvSpPr>
        <p:spPr>
          <a:xfrm>
            <a:off x="1400961" y="5046522"/>
            <a:ext cx="1659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5BF4202-8242-4659-B587-1566EF8F33E8}"/>
              </a:ext>
            </a:extLst>
          </p:cNvPr>
          <p:cNvCxnSpPr>
            <a:cxnSpLocks/>
          </p:cNvCxnSpPr>
          <p:nvPr/>
        </p:nvCxnSpPr>
        <p:spPr>
          <a:xfrm>
            <a:off x="3060862" y="4350412"/>
            <a:ext cx="1076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64A409D-89C2-4CAD-9728-7A5711617C9D}"/>
              </a:ext>
            </a:extLst>
          </p:cNvPr>
          <p:cNvCxnSpPr/>
          <p:nvPr/>
        </p:nvCxnSpPr>
        <p:spPr>
          <a:xfrm>
            <a:off x="6178858" y="4350412"/>
            <a:ext cx="380334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7D744E7-24ED-43BB-854C-7EC8EE0CEF65}"/>
              </a:ext>
            </a:extLst>
          </p:cNvPr>
          <p:cNvCxnSpPr/>
          <p:nvPr/>
        </p:nvCxnSpPr>
        <p:spPr>
          <a:xfrm flipV="1">
            <a:off x="9977019" y="3484485"/>
            <a:ext cx="0" cy="865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/>
      <p:bldP spid="16" grpId="0"/>
      <p:bldP spid="24" grpId="0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4D80F-AC4F-41FF-A6DF-DDD15EF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A3E70B-5DDF-4000-A631-980E0960F354}"/>
              </a:ext>
            </a:extLst>
          </p:cNvPr>
          <p:cNvSpPr/>
          <p:nvPr/>
        </p:nvSpPr>
        <p:spPr>
          <a:xfrm>
            <a:off x="3710866" y="1024300"/>
            <a:ext cx="2389574" cy="5930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84DE9C-CFAF-4EC3-8858-AB922BB80091}"/>
              </a:ext>
            </a:extLst>
          </p:cNvPr>
          <p:cNvSpPr txBox="1"/>
          <p:nvPr/>
        </p:nvSpPr>
        <p:spPr>
          <a:xfrm>
            <a:off x="239697" y="1225118"/>
            <a:ext cx="347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buffer—cold queue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8753F4-711A-43A3-A655-86805E004E4B}"/>
              </a:ext>
            </a:extLst>
          </p:cNvPr>
          <p:cNvSpPr txBox="1"/>
          <p:nvPr/>
        </p:nvSpPr>
        <p:spPr>
          <a:xfrm>
            <a:off x="3546629" y="1741870"/>
            <a:ext cx="80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300AA1-880A-42B7-90BA-13A22E7210F9}"/>
              </a:ext>
            </a:extLst>
          </p:cNvPr>
          <p:cNvSpPr txBox="1"/>
          <p:nvPr/>
        </p:nvSpPr>
        <p:spPr>
          <a:xfrm>
            <a:off x="5621046" y="1686783"/>
            <a:ext cx="70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3B142E-764A-4C80-8F8B-4C98BAF817B8}"/>
              </a:ext>
            </a:extLst>
          </p:cNvPr>
          <p:cNvSpPr/>
          <p:nvPr/>
        </p:nvSpPr>
        <p:spPr>
          <a:xfrm>
            <a:off x="3710866" y="1024299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8D391E-BDF9-4500-A48C-C8586F5DD346}"/>
              </a:ext>
            </a:extLst>
          </p:cNvPr>
          <p:cNvSpPr/>
          <p:nvPr/>
        </p:nvSpPr>
        <p:spPr>
          <a:xfrm>
            <a:off x="4190260" y="1013763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452697-34A9-4E27-B64C-FFAEF9330B10}"/>
              </a:ext>
            </a:extLst>
          </p:cNvPr>
          <p:cNvSpPr/>
          <p:nvPr/>
        </p:nvSpPr>
        <p:spPr>
          <a:xfrm>
            <a:off x="5621046" y="102577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E6894-BFE6-406E-9638-A9098343644A}"/>
              </a:ext>
            </a:extLst>
          </p:cNvPr>
          <p:cNvSpPr/>
          <p:nvPr/>
        </p:nvSpPr>
        <p:spPr>
          <a:xfrm>
            <a:off x="4665956" y="1015431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9A6546-70FD-43CA-812C-BBD59DA68B52}"/>
              </a:ext>
            </a:extLst>
          </p:cNvPr>
          <p:cNvSpPr/>
          <p:nvPr/>
        </p:nvSpPr>
        <p:spPr>
          <a:xfrm>
            <a:off x="5141652" y="1031358"/>
            <a:ext cx="479394" cy="582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1DF967-924C-48CB-ADCD-94A39F2A5A73}"/>
              </a:ext>
            </a:extLst>
          </p:cNvPr>
          <p:cNvSpPr/>
          <p:nvPr/>
        </p:nvSpPr>
        <p:spPr>
          <a:xfrm>
            <a:off x="6568740" y="919814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41C53A-9E14-452D-A8CB-3C9C74733C21}"/>
              </a:ext>
            </a:extLst>
          </p:cNvPr>
          <p:cNvSpPr/>
          <p:nvPr/>
        </p:nvSpPr>
        <p:spPr>
          <a:xfrm>
            <a:off x="5621046" y="1031358"/>
            <a:ext cx="471998" cy="564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5D0D104-87B3-466F-8735-1D57F0E68C58}"/>
              </a:ext>
            </a:extLst>
          </p:cNvPr>
          <p:cNvCxnSpPr>
            <a:cxnSpLocks/>
          </p:cNvCxnSpPr>
          <p:nvPr/>
        </p:nvCxnSpPr>
        <p:spPr>
          <a:xfrm flipH="1">
            <a:off x="4429957" y="1596322"/>
            <a:ext cx="1269508" cy="11629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C09AC07-414C-4834-AE4F-22E6500141A1}"/>
              </a:ext>
            </a:extLst>
          </p:cNvPr>
          <p:cNvSpPr/>
          <p:nvPr/>
        </p:nvSpPr>
        <p:spPr>
          <a:xfrm>
            <a:off x="3546629" y="2953133"/>
            <a:ext cx="1581780" cy="304495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569CA0-2977-4B49-8705-14E830612F23}"/>
              </a:ext>
            </a:extLst>
          </p:cNvPr>
          <p:cNvSpPr txBox="1"/>
          <p:nvPr/>
        </p:nvSpPr>
        <p:spPr>
          <a:xfrm>
            <a:off x="4266167" y="6066013"/>
            <a:ext cx="42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</a:t>
            </a:r>
            <a:endParaRPr kumimoji="1"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E30396-3812-4DE9-983F-922B4601F881}"/>
              </a:ext>
            </a:extLst>
          </p:cNvPr>
          <p:cNvSpPr/>
          <p:nvPr/>
        </p:nvSpPr>
        <p:spPr>
          <a:xfrm>
            <a:off x="3546583" y="5660823"/>
            <a:ext cx="1581824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C9399F7-F179-4AE2-B96C-094A7B8A46C3}"/>
              </a:ext>
            </a:extLst>
          </p:cNvPr>
          <p:cNvSpPr/>
          <p:nvPr/>
        </p:nvSpPr>
        <p:spPr>
          <a:xfrm>
            <a:off x="3546600" y="3848635"/>
            <a:ext cx="1581803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DC7B9C-7F2F-45D4-AE0C-FFD201EADF0D}"/>
              </a:ext>
            </a:extLst>
          </p:cNvPr>
          <p:cNvSpPr/>
          <p:nvPr/>
        </p:nvSpPr>
        <p:spPr>
          <a:xfrm>
            <a:off x="5128407" y="2953133"/>
            <a:ext cx="1478137" cy="30449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E804E8D-953B-40EC-ACD8-CB06AF77FBED}"/>
              </a:ext>
            </a:extLst>
          </p:cNvPr>
          <p:cNvSpPr txBox="1"/>
          <p:nvPr/>
        </p:nvSpPr>
        <p:spPr>
          <a:xfrm>
            <a:off x="5448009" y="6072867"/>
            <a:ext cx="79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Hint </a:t>
            </a:r>
            <a:endParaRPr kumimoji="1" lang="zh-TW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6EC663-F84C-444F-88E9-1F7D64C9ECBD}"/>
              </a:ext>
            </a:extLst>
          </p:cNvPr>
          <p:cNvSpPr/>
          <p:nvPr/>
        </p:nvSpPr>
        <p:spPr>
          <a:xfrm>
            <a:off x="5128408" y="5673446"/>
            <a:ext cx="1478137" cy="324641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564A0B1-E149-4CCB-8B4C-8C19D22F1495}"/>
              </a:ext>
            </a:extLst>
          </p:cNvPr>
          <p:cNvSpPr/>
          <p:nvPr/>
        </p:nvSpPr>
        <p:spPr>
          <a:xfrm>
            <a:off x="3546600" y="4624971"/>
            <a:ext cx="1581786" cy="337263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C3471D-5467-4D86-909B-09E9C574BE65}"/>
              </a:ext>
            </a:extLst>
          </p:cNvPr>
          <p:cNvSpPr/>
          <p:nvPr/>
        </p:nvSpPr>
        <p:spPr>
          <a:xfrm>
            <a:off x="5141653" y="3843779"/>
            <a:ext cx="1464870" cy="338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E4C47A6-7C98-4485-91B6-E27C1819B80D}"/>
              </a:ext>
            </a:extLst>
          </p:cNvPr>
          <p:cNvSpPr/>
          <p:nvPr/>
        </p:nvSpPr>
        <p:spPr>
          <a:xfrm>
            <a:off x="5128396" y="4624971"/>
            <a:ext cx="1478137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overwrite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0AB0278-F413-48D4-8F79-9E35D7BCA2A2}"/>
              </a:ext>
            </a:extLst>
          </p:cNvPr>
          <p:cNvSpPr/>
          <p:nvPr/>
        </p:nvSpPr>
        <p:spPr>
          <a:xfrm>
            <a:off x="5128385" y="3251893"/>
            <a:ext cx="1478137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New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write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3F384D5-2F17-419B-99E0-4EFF75B69F98}"/>
              </a:ext>
            </a:extLst>
          </p:cNvPr>
          <p:cNvSpPr/>
          <p:nvPr/>
        </p:nvSpPr>
        <p:spPr>
          <a:xfrm>
            <a:off x="3546582" y="3251893"/>
            <a:ext cx="1581803" cy="3120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51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EB09F8D-19FE-4535-BF99-3578258557E2}"/>
              </a:ext>
            </a:extLst>
          </p:cNvPr>
          <p:cNvSpPr txBox="1"/>
          <p:nvPr/>
        </p:nvSpPr>
        <p:spPr>
          <a:xfrm>
            <a:off x="44552" y="3189691"/>
            <a:ext cx="335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51 is not in block D</a:t>
            </a:r>
            <a:endParaRPr kumimoji="1"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D43948-8563-4C09-8DDD-2778C934BA3B}"/>
              </a:ext>
            </a:extLst>
          </p:cNvPr>
          <p:cNvSpPr/>
          <p:nvPr/>
        </p:nvSpPr>
        <p:spPr>
          <a:xfrm>
            <a:off x="3546619" y="4956610"/>
            <a:ext cx="1581786" cy="729457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2~23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8610AA3-5609-A92E-D6D3-34B621A8325D}"/>
              </a:ext>
            </a:extLst>
          </p:cNvPr>
          <p:cNvSpPr/>
          <p:nvPr/>
        </p:nvSpPr>
        <p:spPr>
          <a:xfrm>
            <a:off x="3546605" y="4182043"/>
            <a:ext cx="1581780" cy="459964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350" dirty="0">
                <a:solidFill>
                  <a:schemeClr val="tx1"/>
                </a:solidFill>
              </a:rPr>
              <a:t>Page</a:t>
            </a:r>
            <a:r>
              <a:rPr kumimoji="1" lang="zh-TW" altLang="en-US" sz="2350" dirty="0">
                <a:solidFill>
                  <a:schemeClr val="tx1"/>
                </a:solidFill>
              </a:rPr>
              <a:t> </a:t>
            </a:r>
            <a:r>
              <a:rPr kumimoji="1" lang="en-US" altLang="zh-TW" sz="2350" dirty="0">
                <a:solidFill>
                  <a:schemeClr val="tx1"/>
                </a:solidFill>
              </a:rPr>
              <a:t>25~39</a:t>
            </a:r>
            <a:endParaRPr kumimoji="1" lang="zh-TW" altLang="en-US" sz="235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A4CBE1B-0556-7133-2BD6-AAB6722A7E14}"/>
              </a:ext>
            </a:extLst>
          </p:cNvPr>
          <p:cNvSpPr/>
          <p:nvPr/>
        </p:nvSpPr>
        <p:spPr>
          <a:xfrm>
            <a:off x="3546549" y="5659833"/>
            <a:ext cx="1581824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1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D188F80-FD07-0B96-C953-680AA6D971AD}"/>
              </a:ext>
            </a:extLst>
          </p:cNvPr>
          <p:cNvSpPr/>
          <p:nvPr/>
        </p:nvSpPr>
        <p:spPr>
          <a:xfrm>
            <a:off x="3546560" y="3835022"/>
            <a:ext cx="1581803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40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1D6108D-37F5-55BD-A6DF-490BA68D6526}"/>
              </a:ext>
            </a:extLst>
          </p:cNvPr>
          <p:cNvSpPr/>
          <p:nvPr/>
        </p:nvSpPr>
        <p:spPr>
          <a:xfrm>
            <a:off x="3546568" y="4623980"/>
            <a:ext cx="1581786" cy="337263"/>
          </a:xfrm>
          <a:prstGeom prst="rect">
            <a:avLst/>
          </a:prstGeom>
          <a:solidFill>
            <a:srgbClr val="A1EA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>
                <a:solidFill>
                  <a:schemeClr val="tx1"/>
                </a:solidFill>
              </a:rPr>
              <a:t>Page 24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標題 1">
            <a:extLst>
              <a:ext uri="{FF2B5EF4-FFF2-40B4-BE49-F238E27FC236}">
                <a16:creationId xmlns:a16="http://schemas.microsoft.com/office/drawing/2014/main" id="{8F601E2A-3CA4-491F-A33F-B0AC4A4F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55989B3F-5241-4E28-8CCD-567FBD1E11E4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00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/>
      <p:bldP spid="21" grpId="0" animBg="1"/>
      <p:bldP spid="23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3" grpId="0" animBg="1"/>
      <p:bldP spid="37" grpId="0" animBg="1"/>
      <p:bldP spid="40" grpId="0"/>
      <p:bldP spid="22" grpId="0" animBg="1"/>
      <p:bldP spid="34" grpId="0" animBg="1"/>
      <p:bldP spid="35" grpId="0" animBg="1"/>
      <p:bldP spid="36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3C1CA-AE2C-48D0-8021-0508C92D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45</a:t>
            </a:fld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238910"/>
                  </p:ext>
                </p:extLst>
              </p:nvPr>
            </p:nvGraphicFramePr>
            <p:xfrm>
              <a:off x="261257" y="2495380"/>
              <a:ext cx="1155130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3049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53988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</a:t>
                          </a:r>
                          <a:r>
                            <a:rPr lang="en-US" altLang="zh-TW" sz="2400" dirty="0" err="1"/>
                            <a:t>How+Hnw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Formula(</a:t>
                          </a:r>
                          <a:r>
                            <a:rPr lang="en-US" altLang="zh-TW" sz="2400" dirty="0" err="1"/>
                            <a:t>p_weight</a:t>
                          </a:r>
                          <a:r>
                            <a:rPr lang="en-US" altLang="zh-TW" sz="2400" dirty="0"/>
                            <a:t>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weight</m:t>
                                </m:r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priority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_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sz="2400" b="0" i="0" smtClean="0">
                                        <a:latin typeface="+mn-lt"/>
                                        <a:cs typeface="Arial" panose="020B0604020202020204" pitchFamily="34" charset="0"/>
                                      </a:rPr>
                                      <m:t>weight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TW" altLang="en-US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TW" sz="2400" b="0" i="0" smtClean="0">
                                    <a:latin typeface="+mn-lt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sz="2400" dirty="0"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1.712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E508395F-B5CA-FE00-A946-2E571CCBA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238910"/>
                  </p:ext>
                </p:extLst>
              </p:nvPr>
            </p:nvGraphicFramePr>
            <p:xfrm>
              <a:off x="261257" y="2495380"/>
              <a:ext cx="1155130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33049">
                      <a:extLst>
                        <a:ext uri="{9D8B030D-6E8A-4147-A177-3AD203B41FA5}">
                          <a16:colId xmlns:a16="http://schemas.microsoft.com/office/drawing/2014/main" val="907771896"/>
                        </a:ext>
                      </a:extLst>
                    </a:gridCol>
                    <a:gridCol w="953988">
                      <a:extLst>
                        <a:ext uri="{9D8B030D-6E8A-4147-A177-3AD203B41FA5}">
                          <a16:colId xmlns:a16="http://schemas.microsoft.com/office/drawing/2014/main" val="455588827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41952964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1652294053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2577594281"/>
                        </a:ext>
                      </a:extLst>
                    </a:gridCol>
                    <a:gridCol w="1566067">
                      <a:extLst>
                        <a:ext uri="{9D8B030D-6E8A-4147-A177-3AD203B41FA5}">
                          <a16:colId xmlns:a16="http://schemas.microsoft.com/office/drawing/2014/main" val="392785486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Block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B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C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9005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Priority</a:t>
                          </a:r>
                          <a:r>
                            <a:rPr lang="zh-TW" altLang="en-US" sz="2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0.1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2799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H(hint) : </a:t>
                          </a:r>
                          <a:r>
                            <a:rPr lang="en-US" altLang="zh-TW" sz="2400" dirty="0" err="1"/>
                            <a:t>How+Hnw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21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1067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AI + hint:</a:t>
                          </a:r>
                          <a:r>
                            <a:rPr lang="zh-TW" altLang="en-US" sz="2400" dirty="0"/>
                            <a:t> </a:t>
                          </a:r>
                          <a:r>
                            <a:rPr lang="en-US" altLang="zh-TW" sz="2400" dirty="0"/>
                            <a:t>Formula(</a:t>
                          </a:r>
                          <a:r>
                            <a:rPr lang="en-US" altLang="zh-TW" sz="2400" dirty="0" err="1"/>
                            <a:t>p_weight</a:t>
                          </a:r>
                          <a:r>
                            <a:rPr lang="en-US" altLang="zh-TW" sz="2400" dirty="0"/>
                            <a:t>=</a:t>
                          </a:r>
                          <a:r>
                            <a:rPr lang="en-US" altLang="zh-TW" sz="2400" dirty="0">
                              <a:solidFill>
                                <a:srgbClr val="FF0000"/>
                              </a:solidFill>
                            </a:rPr>
                            <a:t>0.46</a:t>
                          </a:r>
                          <a:r>
                            <a:rPr lang="en-US" altLang="zh-TW" sz="2400" dirty="0"/>
                            <a:t>)</a:t>
                          </a:r>
                          <a:r>
                            <a:rPr lang="zh-TW" altLang="en-US" sz="2400" dirty="0"/>
                            <a:t>  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60281" t="-313889" r="-351" b="-12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543654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P(x)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3.11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14.004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6.506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1.712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/>
                            <a:t>12.222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43412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EF672F70-6101-33A9-7673-9E21F04F7E9A}"/>
              </a:ext>
            </a:extLst>
          </p:cNvPr>
          <p:cNvSpPr/>
          <p:nvPr/>
        </p:nvSpPr>
        <p:spPr>
          <a:xfrm>
            <a:off x="4403034" y="1027820"/>
            <a:ext cx="2448343" cy="45142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E8FD27-DD80-74BE-8A20-50D9DB66976B}"/>
              </a:ext>
            </a:extLst>
          </p:cNvPr>
          <p:cNvSpPr txBox="1"/>
          <p:nvPr/>
        </p:nvSpPr>
        <p:spPr>
          <a:xfrm>
            <a:off x="1066690" y="952565"/>
            <a:ext cx="335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 cold queue</a:t>
            </a:r>
            <a:endParaRPr kumimoji="1"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C6F1EFC-66B2-F1BA-B131-45A5813C1274}"/>
              </a:ext>
            </a:extLst>
          </p:cNvPr>
          <p:cNvSpPr txBox="1"/>
          <p:nvPr/>
        </p:nvSpPr>
        <p:spPr>
          <a:xfrm>
            <a:off x="4088296" y="1614956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MRU</a:t>
            </a:r>
            <a:endParaRPr kumimoji="1" lang="zh-TW" altLang="en-US" sz="24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84AE6B5-4C40-E4BA-98DF-6ACEA9620A44}"/>
              </a:ext>
            </a:extLst>
          </p:cNvPr>
          <p:cNvSpPr txBox="1"/>
          <p:nvPr/>
        </p:nvSpPr>
        <p:spPr>
          <a:xfrm>
            <a:off x="6526693" y="1568509"/>
            <a:ext cx="964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LRU</a:t>
            </a:r>
            <a:endParaRPr kumimoji="1" lang="zh-TW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768E43-31B8-B821-CE2C-5BD75A7FB66C}"/>
              </a:ext>
            </a:extLst>
          </p:cNvPr>
          <p:cNvSpPr/>
          <p:nvPr/>
        </p:nvSpPr>
        <p:spPr>
          <a:xfrm>
            <a:off x="4389780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E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42DED66-30A2-F532-D962-A8834D359A18}"/>
              </a:ext>
            </a:extLst>
          </p:cNvPr>
          <p:cNvSpPr/>
          <p:nvPr/>
        </p:nvSpPr>
        <p:spPr>
          <a:xfrm>
            <a:off x="4893366" y="102782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B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06D245A-FC09-5FB4-2E32-7D58173D2F14}"/>
              </a:ext>
            </a:extLst>
          </p:cNvPr>
          <p:cNvSpPr/>
          <p:nvPr/>
        </p:nvSpPr>
        <p:spPr>
          <a:xfrm>
            <a:off x="5383698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77337E0-E214-8F18-2644-07085F6EDA1E}"/>
              </a:ext>
            </a:extLst>
          </p:cNvPr>
          <p:cNvSpPr/>
          <p:nvPr/>
        </p:nvSpPr>
        <p:spPr>
          <a:xfrm>
            <a:off x="5887284" y="1018890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A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4CE4BC8-C213-2BC1-BEE0-2328E76BF065}"/>
              </a:ext>
            </a:extLst>
          </p:cNvPr>
          <p:cNvSpPr/>
          <p:nvPr/>
        </p:nvSpPr>
        <p:spPr>
          <a:xfrm>
            <a:off x="6361045" y="1022698"/>
            <a:ext cx="490332" cy="452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D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CBC466C-8C79-3F90-B52D-D6FBD4FEB81B}"/>
              </a:ext>
            </a:extLst>
          </p:cNvPr>
          <p:cNvSpPr/>
          <p:nvPr/>
        </p:nvSpPr>
        <p:spPr>
          <a:xfrm>
            <a:off x="6361045" y="1009959"/>
            <a:ext cx="490332" cy="4616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24E163C-3B2F-E87F-B36A-4A8686DEF6C6}"/>
              </a:ext>
            </a:extLst>
          </p:cNvPr>
          <p:cNvSpPr/>
          <p:nvPr/>
        </p:nvSpPr>
        <p:spPr>
          <a:xfrm>
            <a:off x="7631684" y="831442"/>
            <a:ext cx="1775534" cy="37860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bg1"/>
                </a:solidFill>
              </a:rPr>
              <a:t>Victim block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70C8998-4B0D-C4A5-E892-C541F3E248BB}"/>
              </a:ext>
            </a:extLst>
          </p:cNvPr>
          <p:cNvSpPr/>
          <p:nvPr/>
        </p:nvSpPr>
        <p:spPr>
          <a:xfrm>
            <a:off x="8610599" y="4371225"/>
            <a:ext cx="1482867" cy="406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2A6AEB00-6AA3-4363-BEF9-05097CE7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740" y="0"/>
            <a:ext cx="7238260" cy="644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Using hint information</a:t>
            </a:r>
            <a:endParaRPr lang="zh-TW" altLang="en-US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924CFC83-BF84-4212-B038-9747FD45B3BB}"/>
              </a:ext>
            </a:extLst>
          </p:cNvPr>
          <p:cNvSpPr txBox="1">
            <a:spLocks/>
          </p:cNvSpPr>
          <p:nvPr/>
        </p:nvSpPr>
        <p:spPr>
          <a:xfrm>
            <a:off x="0" y="-24512"/>
            <a:ext cx="4953740" cy="677258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Online </a:t>
            </a:r>
            <a:endParaRPr lang="zh-TW" altLang="en-US" sz="4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417483-15B9-61F6-961C-5CF5CFB0405A}"/>
              </a:ext>
            </a:extLst>
          </p:cNvPr>
          <p:cNvSpPr/>
          <p:nvPr/>
        </p:nvSpPr>
        <p:spPr>
          <a:xfrm>
            <a:off x="4064320" y="2270371"/>
            <a:ext cx="829046" cy="580040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LRU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57C2E2-65AC-1E4F-9353-C8C599180084}"/>
              </a:ext>
            </a:extLst>
          </p:cNvPr>
          <p:cNvSpPr/>
          <p:nvPr/>
        </p:nvSpPr>
        <p:spPr>
          <a:xfrm>
            <a:off x="6247706" y="2291194"/>
            <a:ext cx="2140299" cy="580040"/>
          </a:xfrm>
          <a:prstGeom prst="rect">
            <a:avLst/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Min</a:t>
            </a:r>
            <a:r>
              <a:rPr kumimoji="1" lang="zh-TW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TW" sz="2400" dirty="0">
                <a:solidFill>
                  <a:schemeClr val="tx1"/>
                </a:solidFill>
              </a:rPr>
              <a:t>total(Hint)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555 L -0.03946 0.0011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-2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75" grpId="0" animBg="1"/>
      <p:bldP spid="76" grpId="0" animBg="1"/>
      <p:bldP spid="2" grpId="0" animBg="1"/>
      <p:bldP spid="2" grpId="1" animBg="1"/>
      <p:bldP spid="19" grpId="0" animBg="1"/>
      <p:bldP spid="19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/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42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47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26FC212-99DA-4748-8D4C-2856048EF5A9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Environment setting</a:t>
            </a:r>
            <a:endParaRPr lang="zh-TW" altLang="en-US" sz="4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C1DDE60-5860-47E8-B381-220940AC6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17151"/>
              </p:ext>
            </p:extLst>
          </p:nvPr>
        </p:nvGraphicFramePr>
        <p:xfrm>
          <a:off x="198266" y="3429000"/>
          <a:ext cx="1183985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678">
                  <a:extLst>
                    <a:ext uri="{9D8B030D-6E8A-4147-A177-3AD203B41FA5}">
                      <a16:colId xmlns:a16="http://schemas.microsoft.com/office/drawing/2014/main" val="4004221990"/>
                    </a:ext>
                  </a:extLst>
                </a:gridCol>
                <a:gridCol w="2343705">
                  <a:extLst>
                    <a:ext uri="{9D8B030D-6E8A-4147-A177-3AD203B41FA5}">
                      <a16:colId xmlns:a16="http://schemas.microsoft.com/office/drawing/2014/main" val="847724267"/>
                    </a:ext>
                  </a:extLst>
                </a:gridCol>
                <a:gridCol w="1331650">
                  <a:extLst>
                    <a:ext uri="{9D8B030D-6E8A-4147-A177-3AD203B41FA5}">
                      <a16:colId xmlns:a16="http://schemas.microsoft.com/office/drawing/2014/main" val="3291909951"/>
                    </a:ext>
                  </a:extLst>
                </a:gridCol>
                <a:gridCol w="2521258">
                  <a:extLst>
                    <a:ext uri="{9D8B030D-6E8A-4147-A177-3AD203B41FA5}">
                      <a16:colId xmlns:a16="http://schemas.microsoft.com/office/drawing/2014/main" val="3960170113"/>
                    </a:ext>
                  </a:extLst>
                </a:gridCol>
                <a:gridCol w="1358284">
                  <a:extLst>
                    <a:ext uri="{9D8B030D-6E8A-4147-A177-3AD203B41FA5}">
                      <a16:colId xmlns:a16="http://schemas.microsoft.com/office/drawing/2014/main" val="2752514500"/>
                    </a:ext>
                  </a:extLst>
                </a:gridCol>
                <a:gridCol w="2592278">
                  <a:extLst>
                    <a:ext uri="{9D8B030D-6E8A-4147-A177-3AD203B41FA5}">
                      <a16:colId xmlns:a16="http://schemas.microsoft.com/office/drawing/2014/main" val="2175563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Trace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Number of Requests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Write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Sequential write ratio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P_weight</a:t>
                      </a:r>
                      <a:r>
                        <a:rPr lang="en-US" altLang="zh-TW" sz="2200" dirty="0"/>
                        <a:t> 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Demoting_threshold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87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Postmark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367941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53%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200" dirty="0"/>
                        <a:t>67%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19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UG-fileserver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560144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74%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68%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8000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5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200" dirty="0" err="1"/>
                        <a:t>Iozone</a:t>
                      </a:r>
                      <a:r>
                        <a:rPr lang="en-US" altLang="zh-TW" sz="2200" dirty="0"/>
                        <a:t> 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1405227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70%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0.9%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0.3</a:t>
                      </a:r>
                      <a:endParaRPr lang="zh-TW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200" dirty="0"/>
                        <a:t>5000</a:t>
                      </a:r>
                      <a:endParaRPr lang="zh-TW" alt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12042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D05379D-1068-4EB4-9AE2-4C944DC4D6BC}"/>
              </a:ext>
            </a:extLst>
          </p:cNvPr>
          <p:cNvSpPr txBox="1"/>
          <p:nvPr/>
        </p:nvSpPr>
        <p:spPr>
          <a:xfrm>
            <a:off x="494190" y="799462"/>
            <a:ext cx="11543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Our experiment is implemented in SSD</a:t>
            </a:r>
            <a:r>
              <a:rPr kumimoji="1" lang="zh-TW" altLang="en-US" sz="2400" dirty="0"/>
              <a:t> </a:t>
            </a:r>
            <a:r>
              <a:rPr kumimoji="1" lang="en-US" altLang="zh-TW" sz="2400" dirty="0"/>
              <a:t>extension for DiskSim-4.0 and LSTM model is built in </a:t>
            </a:r>
            <a:r>
              <a:rPr kumimoji="1" lang="en-US" altLang="zh-TW" sz="2400" dirty="0" err="1"/>
              <a:t>Keras</a:t>
            </a:r>
            <a:r>
              <a:rPr kumimoji="1" lang="en-US" altLang="zh-TW" sz="2400" dirty="0"/>
              <a:t>.</a:t>
            </a:r>
            <a:endParaRPr kumimoji="1" lang="zh-TW" altLang="en-US" sz="24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D75E8AA-5D26-4BFC-AA4D-4D502DCC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77105"/>
              </p:ext>
            </p:extLst>
          </p:nvPr>
        </p:nvGraphicFramePr>
        <p:xfrm>
          <a:off x="2202155" y="1307237"/>
          <a:ext cx="8128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2145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0668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Offline parameter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09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Time stamp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0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Input shape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16*6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4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Activate function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Softmax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4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994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4FCCFB-1014-C609-7697-B1902796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48</a:t>
            </a:fld>
            <a:endParaRPr kumimoji="1"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F7EBC05B-B4D7-4EE7-B00E-0B2B94211B0A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6615B15E-12AB-4031-8B38-8EFDD9901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336101"/>
              </p:ext>
            </p:extLst>
          </p:nvPr>
        </p:nvGraphicFramePr>
        <p:xfrm>
          <a:off x="0" y="653460"/>
          <a:ext cx="6164062" cy="377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D836D7D1-4909-4189-87DD-C9872D73E7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993933"/>
              </p:ext>
            </p:extLst>
          </p:nvPr>
        </p:nvGraphicFramePr>
        <p:xfrm>
          <a:off x="6164062" y="653460"/>
          <a:ext cx="6027938" cy="39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28119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D0587-7C2E-7EE5-B9BF-9FEF1819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49</a:t>
            </a:fld>
            <a:endParaRPr kumimoji="1"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239A77-365A-45B8-A8F2-158526E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3460"/>
          </a:xfrm>
          <a:solidFill>
            <a:srgbClr val="FFCCFF"/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Experiment</a:t>
            </a:r>
            <a:endParaRPr kumimoji="1"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B472C45-DA24-48BF-9DC5-983DFF8935F5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53D07CE3-510F-9BF0-98DB-A40AFB72F2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504848"/>
              </p:ext>
            </p:extLst>
          </p:nvPr>
        </p:nvGraphicFramePr>
        <p:xfrm>
          <a:off x="0" y="677972"/>
          <a:ext cx="6241002" cy="3819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694DD180-2599-42FC-A858-EA2D95841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639423"/>
              </p:ext>
            </p:extLst>
          </p:nvPr>
        </p:nvGraphicFramePr>
        <p:xfrm>
          <a:off x="6096000" y="653461"/>
          <a:ext cx="6095999" cy="384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74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A72EB7E-38B1-408E-A693-1E2A25A4C319}"/>
              </a:ext>
            </a:extLst>
          </p:cNvPr>
          <p:cNvSpPr/>
          <p:nvPr/>
        </p:nvSpPr>
        <p:spPr>
          <a:xfrm>
            <a:off x="3582832" y="1992138"/>
            <a:ext cx="3266983" cy="146703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234BA1-1EA6-4E2F-9161-131EA43D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2998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7D170-6355-4064-9941-0E7CE4B36E9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1912" y="836024"/>
            <a:ext cx="11730087" cy="93751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What if there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too many write operations?</a:t>
            </a:r>
          </a:p>
          <a:p>
            <a:r>
              <a:rPr lang="en-US" altLang="zh-TW" dirty="0"/>
              <a:t>solution: write buffer(based on RAM)</a:t>
            </a:r>
          </a:p>
          <a:p>
            <a:endParaRPr lang="en-US" altLang="zh-TW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5491A-F9E3-4D93-B413-E8C7F2F5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450" y="6375259"/>
            <a:ext cx="2743200" cy="365125"/>
          </a:xfrm>
        </p:spPr>
        <p:txBody>
          <a:bodyPr/>
          <a:lstStyle/>
          <a:p>
            <a:fld id="{DF4157B8-B9E9-6144-81D2-61ECAA04DB69}" type="slidenum">
              <a:rPr kumimoji="1" lang="zh-TW" altLang="en-US" smtClean="0"/>
              <a:t>5</a:t>
            </a:fld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4FFA8B-89B9-4F71-AFC7-8D28B458609B}"/>
              </a:ext>
            </a:extLst>
          </p:cNvPr>
          <p:cNvSpPr txBox="1"/>
          <p:nvPr/>
        </p:nvSpPr>
        <p:spPr>
          <a:xfrm>
            <a:off x="2450511" y="2542185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Host </a:t>
            </a:r>
            <a:endParaRPr kumimoji="1" lang="zh-TW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3C9296-F11C-4A10-ADDF-551AB07C47BC}"/>
              </a:ext>
            </a:extLst>
          </p:cNvPr>
          <p:cNvSpPr/>
          <p:nvPr/>
        </p:nvSpPr>
        <p:spPr>
          <a:xfrm>
            <a:off x="4128390" y="2371353"/>
            <a:ext cx="2068498" cy="658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Page cache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B83C6EE-30DD-4239-840F-06FD39C619B2}"/>
              </a:ext>
            </a:extLst>
          </p:cNvPr>
          <p:cNvCxnSpPr/>
          <p:nvPr/>
        </p:nvCxnSpPr>
        <p:spPr>
          <a:xfrm>
            <a:off x="5162639" y="3065405"/>
            <a:ext cx="0" cy="12748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1FC6094-23EC-4DF8-86FF-E0ADFE8996F4}"/>
              </a:ext>
            </a:extLst>
          </p:cNvPr>
          <p:cNvSpPr/>
          <p:nvPr/>
        </p:nvSpPr>
        <p:spPr>
          <a:xfrm>
            <a:off x="3582832" y="4464940"/>
            <a:ext cx="3266981" cy="21613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515CD8-94E4-488B-A8EC-DE0E194BC596}"/>
              </a:ext>
            </a:extLst>
          </p:cNvPr>
          <p:cNvSpPr txBox="1"/>
          <p:nvPr/>
        </p:nvSpPr>
        <p:spPr>
          <a:xfrm>
            <a:off x="2504196" y="4737078"/>
            <a:ext cx="958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 </a:t>
            </a:r>
            <a:endParaRPr kumimoji="1" lang="zh-TW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CF748B-2044-45ED-9A69-E2BD56DB60C0}"/>
              </a:ext>
            </a:extLst>
          </p:cNvPr>
          <p:cNvSpPr/>
          <p:nvPr/>
        </p:nvSpPr>
        <p:spPr>
          <a:xfrm>
            <a:off x="4182073" y="4468007"/>
            <a:ext cx="2068498" cy="5381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Write buffer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F1FFB6-0B9B-4358-8798-963CC3897964}"/>
              </a:ext>
            </a:extLst>
          </p:cNvPr>
          <p:cNvSpPr/>
          <p:nvPr/>
        </p:nvSpPr>
        <p:spPr>
          <a:xfrm>
            <a:off x="4182073" y="5250059"/>
            <a:ext cx="2068498" cy="372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FTL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3E4BE3-8AFD-47FC-B8E6-6A88367286F1}"/>
              </a:ext>
            </a:extLst>
          </p:cNvPr>
          <p:cNvSpPr/>
          <p:nvPr/>
        </p:nvSpPr>
        <p:spPr>
          <a:xfrm>
            <a:off x="3582832" y="5871680"/>
            <a:ext cx="3266981" cy="754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Flash memory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圖說文字: 直線 19">
            <a:extLst>
              <a:ext uri="{FF2B5EF4-FFF2-40B4-BE49-F238E27FC236}">
                <a16:creationId xmlns:a16="http://schemas.microsoft.com/office/drawing/2014/main" id="{BE24E8EC-404C-4C11-BCF9-AA0DAAA934D1}"/>
              </a:ext>
            </a:extLst>
          </p:cNvPr>
          <p:cNvSpPr/>
          <p:nvPr/>
        </p:nvSpPr>
        <p:spPr>
          <a:xfrm>
            <a:off x="7295548" y="3553537"/>
            <a:ext cx="2993671" cy="538142"/>
          </a:xfrm>
          <a:prstGeom prst="borderCallout1">
            <a:avLst>
              <a:gd name="adj1" fmla="val 53487"/>
              <a:gd name="adj2" fmla="val 812"/>
              <a:gd name="adj3" fmla="val 186736"/>
              <a:gd name="adj4" fmla="val -38333"/>
            </a:avLst>
          </a:prstGeom>
          <a:solidFill>
            <a:srgbClr val="00EFF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In-place-update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18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52"/>
    </mc:Choice>
    <mc:Fallback xmlns="">
      <p:transition spd="slow" advTm="755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8" grpId="0" animBg="1"/>
      <p:bldP spid="12" grpId="0" animBg="1"/>
      <p:bldP spid="13" grpId="0"/>
      <p:bldP spid="14" grpId="0" animBg="1"/>
      <p:bldP spid="15" grpId="0" animBg="1"/>
      <p:bldP spid="16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50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rgbClr val="A1EAFF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Hit ratio</a:t>
            </a:r>
            <a:endParaRPr lang="zh-TW" altLang="en-US" sz="4000" dirty="0"/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4BBE995A-BA8C-ED33-CCD9-F632B0248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881422"/>
              </p:ext>
            </p:extLst>
          </p:nvPr>
        </p:nvGraphicFramePr>
        <p:xfrm>
          <a:off x="-97655" y="653461"/>
          <a:ext cx="6267636" cy="406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446AB7B5-576A-4A1E-B2F7-BA6F9CC7F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56354"/>
              </p:ext>
            </p:extLst>
          </p:nvPr>
        </p:nvGraphicFramePr>
        <p:xfrm>
          <a:off x="5859262" y="677972"/>
          <a:ext cx="6332738" cy="4060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5644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51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Response time</a:t>
            </a:r>
            <a:endParaRPr lang="zh-TW" altLang="en-US" sz="400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173B553-1E33-4919-8CD2-CF5E77E42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812486"/>
              </p:ext>
            </p:extLst>
          </p:nvPr>
        </p:nvGraphicFramePr>
        <p:xfrm>
          <a:off x="-1" y="653460"/>
          <a:ext cx="6464595" cy="4386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19D94F-51B8-41EC-B49B-6920E96F1C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068224"/>
              </p:ext>
            </p:extLst>
          </p:nvPr>
        </p:nvGraphicFramePr>
        <p:xfrm>
          <a:off x="6337004" y="881799"/>
          <a:ext cx="5854995" cy="387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67769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52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Response time</a:t>
            </a:r>
            <a:endParaRPr lang="zh-TW" altLang="en-US" sz="4000" dirty="0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34D27D-4EE9-41A2-8D64-F9AD5A0D9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061255"/>
              </p:ext>
            </p:extLst>
          </p:nvPr>
        </p:nvGraphicFramePr>
        <p:xfrm>
          <a:off x="1775534" y="1239385"/>
          <a:ext cx="8410457" cy="472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5344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E42EB7-3C3F-49FF-92BE-EAF39AD0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53</a:t>
            </a:fld>
            <a:endParaRPr kumimoji="1"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0B8E19A-A44B-4277-9E59-6741049A8B2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rgbClr val="FFCCFF"/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/>
              <a:t>Experiment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BD74E66-C37A-489F-A2BC-FE5ECAE2AE2B}"/>
              </a:ext>
            </a:extLst>
          </p:cNvPr>
          <p:cNvSpPr txBox="1">
            <a:spLocks/>
          </p:cNvSpPr>
          <p:nvPr/>
        </p:nvSpPr>
        <p:spPr>
          <a:xfrm>
            <a:off x="5353235" y="-24512"/>
            <a:ext cx="6838765" cy="6779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4000" dirty="0"/>
              <a:t>Improvement</a:t>
            </a:r>
            <a:endParaRPr lang="zh-TW" altLang="en-US" sz="4000" dirty="0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C1553CBA-CE8D-4452-A7A0-709D4D109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551367"/>
              </p:ext>
            </p:extLst>
          </p:nvPr>
        </p:nvGraphicFramePr>
        <p:xfrm>
          <a:off x="0" y="653460"/>
          <a:ext cx="6334347" cy="4138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AB5DC1B6-611F-49E8-93F3-2C954293E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731690"/>
              </p:ext>
            </p:extLst>
          </p:nvPr>
        </p:nvGraphicFramePr>
        <p:xfrm>
          <a:off x="6241002" y="677972"/>
          <a:ext cx="5950997" cy="4258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1F52ED2C-C630-4079-A332-334DA8658B6A}"/>
              </a:ext>
            </a:extLst>
          </p:cNvPr>
          <p:cNvSpPr/>
          <p:nvPr/>
        </p:nvSpPr>
        <p:spPr>
          <a:xfrm>
            <a:off x="612559" y="4261282"/>
            <a:ext cx="2086253" cy="43500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3D379F-0EF8-4C20-B3FE-D9851928FC45}"/>
              </a:ext>
            </a:extLst>
          </p:cNvPr>
          <p:cNvSpPr/>
          <p:nvPr/>
        </p:nvSpPr>
        <p:spPr>
          <a:xfrm>
            <a:off x="6686364" y="4413682"/>
            <a:ext cx="2086253" cy="43500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1729D7-C92F-40AA-A50C-50E24FE91FF9}"/>
              </a:ext>
            </a:extLst>
          </p:cNvPr>
          <p:cNvSpPr/>
          <p:nvPr/>
        </p:nvSpPr>
        <p:spPr>
          <a:xfrm>
            <a:off x="334392" y="5086905"/>
            <a:ext cx="5409460" cy="4705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High write ratio and sequential write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BB8FA1-CA61-4692-9152-22536BA2A60F}"/>
              </a:ext>
            </a:extLst>
          </p:cNvPr>
          <p:cNvSpPr/>
          <p:nvPr/>
        </p:nvSpPr>
        <p:spPr>
          <a:xfrm>
            <a:off x="2867487" y="4261281"/>
            <a:ext cx="2947387" cy="43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00D638-2E9D-4D0A-BCBA-06EB1E1150EF}"/>
              </a:ext>
            </a:extLst>
          </p:cNvPr>
          <p:cNvSpPr/>
          <p:nvPr/>
        </p:nvSpPr>
        <p:spPr>
          <a:xfrm>
            <a:off x="8861394" y="4413682"/>
            <a:ext cx="2947387" cy="435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C5883-0446-4227-8D1A-44AF2BE7BD9F}"/>
              </a:ext>
            </a:extLst>
          </p:cNvPr>
          <p:cNvSpPr/>
          <p:nvPr/>
        </p:nvSpPr>
        <p:spPr>
          <a:xfrm>
            <a:off x="4607510" y="5803628"/>
            <a:ext cx="4385569" cy="817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zh-TW" sz="2400" dirty="0" err="1">
                <a:solidFill>
                  <a:schemeClr val="tx1"/>
                </a:solidFill>
              </a:rPr>
              <a:t>Iozone</a:t>
            </a:r>
            <a:r>
              <a:rPr kumimoji="1" lang="en-US" altLang="zh-TW" sz="2400" dirty="0">
                <a:solidFill>
                  <a:schemeClr val="tx1"/>
                </a:solidFill>
              </a:rPr>
              <a:t>: low sequential write ratio</a:t>
            </a: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Postmark: low write ratio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DE8B5-5DCA-4458-8EB7-CD17BF50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Select victim block</a:t>
            </a:r>
          </a:p>
          <a:p>
            <a:pPr lvl="1"/>
            <a:r>
              <a:rPr lang="en-US" altLang="zh-TW" sz="2800" dirty="0"/>
              <a:t>AI</a:t>
            </a:r>
          </a:p>
          <a:p>
            <a:pPr lvl="2"/>
            <a:r>
              <a:rPr lang="en-US" altLang="zh-TW" sz="2800" dirty="0"/>
              <a:t>LSTM</a:t>
            </a:r>
          </a:p>
          <a:p>
            <a:pPr lvl="1"/>
            <a:r>
              <a:rPr lang="en-US" altLang="zh-TW" sz="2800" dirty="0"/>
              <a:t>Hint Queue</a:t>
            </a:r>
          </a:p>
          <a:p>
            <a:r>
              <a:rPr lang="en-US" altLang="zh-TW" sz="3200" dirty="0"/>
              <a:t>Performance</a:t>
            </a:r>
          </a:p>
          <a:p>
            <a:pPr lvl="1"/>
            <a:r>
              <a:rPr lang="en-US" altLang="zh-TW" sz="2800" dirty="0"/>
              <a:t>AI</a:t>
            </a:r>
            <a:r>
              <a:rPr lang="zh-TW" altLang="en-US" sz="2800" dirty="0"/>
              <a:t> </a:t>
            </a:r>
            <a:r>
              <a:rPr lang="en-US" altLang="zh-TW" sz="2800" dirty="0"/>
              <a:t>hit</a:t>
            </a:r>
            <a:r>
              <a:rPr lang="zh-TW" altLang="en-US" sz="2800" dirty="0"/>
              <a:t> </a:t>
            </a:r>
            <a:r>
              <a:rPr lang="en-US" altLang="zh-TW" sz="2800" dirty="0"/>
              <a:t>ratio</a:t>
            </a:r>
            <a:r>
              <a:rPr lang="zh-TW" altLang="en-US" sz="2800" dirty="0"/>
              <a:t> </a:t>
            </a:r>
            <a:r>
              <a:rPr lang="en-US" altLang="zh-TW" sz="2800" dirty="0"/>
              <a:t>improvement</a:t>
            </a:r>
            <a:r>
              <a:rPr lang="zh-TW" altLang="en-US" sz="2800" dirty="0"/>
              <a:t> </a:t>
            </a:r>
            <a:r>
              <a:rPr lang="en-US" altLang="zh-TW" sz="2800" dirty="0"/>
              <a:t>up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20%</a:t>
            </a:r>
          </a:p>
          <a:p>
            <a:pPr lvl="1"/>
            <a:r>
              <a:rPr lang="en-US" altLang="zh-TW" sz="2800" dirty="0" err="1"/>
              <a:t>AI+Hint</a:t>
            </a:r>
            <a:r>
              <a:rPr lang="zh-TW" altLang="en-US" sz="2800" dirty="0"/>
              <a:t> </a:t>
            </a:r>
            <a:r>
              <a:rPr lang="en-US" altLang="zh-TW" sz="2800" dirty="0"/>
              <a:t>hit</a:t>
            </a:r>
            <a:r>
              <a:rPr lang="zh-TW" altLang="en-US" sz="2800" dirty="0"/>
              <a:t> </a:t>
            </a:r>
            <a:r>
              <a:rPr lang="en-US" altLang="zh-TW" sz="2800" dirty="0"/>
              <a:t>ratio</a:t>
            </a:r>
            <a:r>
              <a:rPr lang="zh-TW" altLang="en-US" sz="2800" dirty="0"/>
              <a:t> </a:t>
            </a:r>
            <a:r>
              <a:rPr lang="en-US" altLang="zh-TW" sz="2800" dirty="0"/>
              <a:t>improvement</a:t>
            </a:r>
            <a:r>
              <a:rPr lang="zh-TW" altLang="en-US" sz="2800" dirty="0"/>
              <a:t> </a:t>
            </a:r>
            <a:r>
              <a:rPr lang="en-US" altLang="zh-TW" sz="2800" dirty="0"/>
              <a:t>up</a:t>
            </a:r>
            <a:r>
              <a:rPr lang="zh-TW" altLang="en-US" sz="2800" dirty="0"/>
              <a:t> </a:t>
            </a:r>
            <a:r>
              <a:rPr lang="en-US" altLang="zh-TW" sz="2800" dirty="0"/>
              <a:t>to</a:t>
            </a:r>
            <a:r>
              <a:rPr lang="zh-TW" altLang="en-US" sz="2800" dirty="0"/>
              <a:t> </a:t>
            </a:r>
            <a:r>
              <a:rPr lang="en-US" altLang="zh-TW" sz="2800" dirty="0"/>
              <a:t>40%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65538B-9482-4A1A-B4AA-1D1A1638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54</a:t>
            </a:fld>
            <a:endParaRPr kumimoji="1"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89FEF7-F32C-4D18-A5A0-BF434BEC35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534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libri" panose="020F0502020204030204" pitchFamily="34" charset="0"/>
                <a:ea typeface="Kaiti TC" panose="02010600040101010101" pitchFamily="2" charset="-120"/>
                <a:cs typeface="Calibri" panose="020F0502020204030204" pitchFamily="34" charset="0"/>
              </a:defRPr>
            </a:lvl1pPr>
          </a:lstStyle>
          <a:p>
            <a:r>
              <a:rPr kumimoji="1" lang="en-US" altLang="zh-TW" dirty="0"/>
              <a:t>Conclusion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8170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6234-AEEC-4695-A3D4-BCAE869D9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4683"/>
            <a:ext cx="9144000" cy="2387600"/>
          </a:xfrm>
        </p:spPr>
        <p:txBody>
          <a:bodyPr/>
          <a:lstStyle/>
          <a:p>
            <a:r>
              <a:rPr lang="en-US" altLang="zh-TW" dirty="0"/>
              <a:t>Thanks for your</a:t>
            </a:r>
            <a:r>
              <a:rPr lang="zh-TW" altLang="en-US"/>
              <a:t> </a:t>
            </a:r>
            <a:r>
              <a:rPr lang="en-US" altLang="zh-TW"/>
              <a:t>listening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7EED5F-11EC-4B88-9BB9-3A597F2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pPr/>
              <a:t>55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3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3BC941C-9E28-4326-A7EB-8AF4E9F435F9}"/>
              </a:ext>
            </a:extLst>
          </p:cNvPr>
          <p:cNvSpPr/>
          <p:nvPr/>
        </p:nvSpPr>
        <p:spPr>
          <a:xfrm>
            <a:off x="514484" y="3836730"/>
            <a:ext cx="4004241" cy="243426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77954D-BD7F-4748-878B-6031E9A0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16"/>
            <a:ext cx="12192000" cy="6330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00611-2365-41EE-828D-205AAC57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0716753-8624-4D43-AF98-5EC734E64CF9}"/>
              </a:ext>
            </a:extLst>
          </p:cNvPr>
          <p:cNvSpPr/>
          <p:nvPr/>
        </p:nvSpPr>
        <p:spPr>
          <a:xfrm>
            <a:off x="395748" y="1475243"/>
            <a:ext cx="4904238" cy="46008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12BD1F-4320-4CEC-B365-72147478D799}"/>
              </a:ext>
            </a:extLst>
          </p:cNvPr>
          <p:cNvSpPr txBox="1"/>
          <p:nvPr/>
        </p:nvSpPr>
        <p:spPr>
          <a:xfrm>
            <a:off x="1704513" y="1013578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122BA32-E933-498B-A3EF-CD37F81EC600}"/>
              </a:ext>
            </a:extLst>
          </p:cNvPr>
          <p:cNvCxnSpPr/>
          <p:nvPr/>
        </p:nvCxnSpPr>
        <p:spPr>
          <a:xfrm>
            <a:off x="2414726" y="2148396"/>
            <a:ext cx="0" cy="145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6081CC9-0E9E-46C4-BFD6-78864DDE66A6}"/>
              </a:ext>
            </a:extLst>
          </p:cNvPr>
          <p:cNvSpPr/>
          <p:nvPr/>
        </p:nvSpPr>
        <p:spPr>
          <a:xfrm>
            <a:off x="656951" y="1476820"/>
            <a:ext cx="2336152" cy="4585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49BEDDB-5DE4-4B9F-8FCE-9BEA659C70F5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044784" y="1942039"/>
            <a:ext cx="583103" cy="428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EFEACE-CF2A-4E6E-B137-D58AFA7C6890}"/>
              </a:ext>
            </a:extLst>
          </p:cNvPr>
          <p:cNvSpPr txBox="1"/>
          <p:nvPr/>
        </p:nvSpPr>
        <p:spPr>
          <a:xfrm>
            <a:off x="3950705" y="2377348"/>
            <a:ext cx="176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Dirty page</a:t>
            </a:r>
            <a:endParaRPr kumimoji="1"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0B363D7-982C-4313-86B9-C1CF110619B3}"/>
              </a:ext>
            </a:extLst>
          </p:cNvPr>
          <p:cNvSpPr txBox="1"/>
          <p:nvPr/>
        </p:nvSpPr>
        <p:spPr>
          <a:xfrm>
            <a:off x="2260204" y="6297344"/>
            <a:ext cx="82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CD1AA3-13F0-4736-B81D-3B0D3436200B}"/>
              </a:ext>
            </a:extLst>
          </p:cNvPr>
          <p:cNvSpPr/>
          <p:nvPr/>
        </p:nvSpPr>
        <p:spPr>
          <a:xfrm>
            <a:off x="976577" y="5615983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D4412D4A-AB01-4E08-9E17-8CFDE972E0A7}"/>
              </a:ext>
            </a:extLst>
          </p:cNvPr>
          <p:cNvSpPr/>
          <p:nvPr/>
        </p:nvSpPr>
        <p:spPr>
          <a:xfrm>
            <a:off x="395748" y="2988481"/>
            <a:ext cx="1547186" cy="60168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Erase</a:t>
            </a:r>
            <a:r>
              <a:rPr kumimoji="1" lang="en-US" altLang="zh-TW" sz="2800" dirty="0">
                <a:solidFill>
                  <a:schemeClr val="tx1"/>
                </a:solidFill>
              </a:rPr>
              <a:t>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F219160-886D-413D-8D9C-A866202C99BF}"/>
              </a:ext>
            </a:extLst>
          </p:cNvPr>
          <p:cNvCxnSpPr>
            <a:cxnSpLocks/>
          </p:cNvCxnSpPr>
          <p:nvPr/>
        </p:nvCxnSpPr>
        <p:spPr>
          <a:xfrm>
            <a:off x="5934793" y="159544"/>
            <a:ext cx="1" cy="65389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3D7F3E71-0039-43A5-A1BF-B23ED3C62582}"/>
              </a:ext>
            </a:extLst>
          </p:cNvPr>
          <p:cNvSpPr/>
          <p:nvPr/>
        </p:nvSpPr>
        <p:spPr>
          <a:xfrm>
            <a:off x="6396928" y="1476820"/>
            <a:ext cx="4261281" cy="52765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A98881E-6F8D-4A56-A49D-6ACDDB353A5E}"/>
              </a:ext>
            </a:extLst>
          </p:cNvPr>
          <p:cNvSpPr txBox="1"/>
          <p:nvPr/>
        </p:nvSpPr>
        <p:spPr>
          <a:xfrm>
            <a:off x="7705693" y="1015155"/>
            <a:ext cx="160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cache</a:t>
            </a:r>
            <a:endParaRPr kumimoji="1" lang="zh-TW" altLang="en-US" sz="2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78F96C-A7DE-4F96-A070-56A719366474}"/>
              </a:ext>
            </a:extLst>
          </p:cNvPr>
          <p:cNvSpPr/>
          <p:nvPr/>
        </p:nvSpPr>
        <p:spPr>
          <a:xfrm>
            <a:off x="6658131" y="1478397"/>
            <a:ext cx="2336152" cy="5308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9 10 11 12 13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C3C4CDF-6CB5-434B-8DB5-C6D81299F689}"/>
              </a:ext>
            </a:extLst>
          </p:cNvPr>
          <p:cNvCxnSpPr>
            <a:cxnSpLocks/>
            <a:stCxn id="43" idx="0"/>
            <a:endCxn id="38" idx="1"/>
          </p:cNvCxnSpPr>
          <p:nvPr/>
        </p:nvCxnSpPr>
        <p:spPr>
          <a:xfrm flipV="1">
            <a:off x="9701888" y="1298583"/>
            <a:ext cx="990992" cy="176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792AC50-1729-4DEA-8252-FF0FCAF40AEE}"/>
              </a:ext>
            </a:extLst>
          </p:cNvPr>
          <p:cNvSpPr txBox="1"/>
          <p:nvPr/>
        </p:nvSpPr>
        <p:spPr>
          <a:xfrm>
            <a:off x="10692880" y="1067750"/>
            <a:ext cx="151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Dirty page</a:t>
            </a:r>
            <a:endParaRPr kumimoji="1" lang="zh-TW" altLang="en-US" sz="24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7079BF1-72D3-462F-984F-821CDD75FCDC}"/>
              </a:ext>
            </a:extLst>
          </p:cNvPr>
          <p:cNvCxnSpPr/>
          <p:nvPr/>
        </p:nvCxnSpPr>
        <p:spPr>
          <a:xfrm>
            <a:off x="8575090" y="2148396"/>
            <a:ext cx="0" cy="840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46974649-8219-4326-BEC0-CED0C04C24BC}"/>
              </a:ext>
            </a:extLst>
          </p:cNvPr>
          <p:cNvSpPr/>
          <p:nvPr/>
        </p:nvSpPr>
        <p:spPr>
          <a:xfrm>
            <a:off x="6826933" y="3070114"/>
            <a:ext cx="3409020" cy="32862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72162C7-FEEB-4688-BD03-BBBC6DA2AC37}"/>
              </a:ext>
            </a:extLst>
          </p:cNvPr>
          <p:cNvSpPr txBox="1"/>
          <p:nvPr/>
        </p:nvSpPr>
        <p:spPr>
          <a:xfrm>
            <a:off x="8268409" y="6409365"/>
            <a:ext cx="98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SSD</a:t>
            </a:r>
            <a:endParaRPr kumimoji="1" lang="zh-TW" altLang="en-US" sz="28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9967345-2D3A-4133-ACFE-BC9D07365F2C}"/>
              </a:ext>
            </a:extLst>
          </p:cNvPr>
          <p:cNvSpPr/>
          <p:nvPr/>
        </p:nvSpPr>
        <p:spPr>
          <a:xfrm>
            <a:off x="7170524" y="3531778"/>
            <a:ext cx="2900014" cy="5176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FF16067-BD91-4113-A761-7DBFDB4E36DC}"/>
              </a:ext>
            </a:extLst>
          </p:cNvPr>
          <p:cNvCxnSpPr>
            <a:cxnSpLocks/>
          </p:cNvCxnSpPr>
          <p:nvPr/>
        </p:nvCxnSpPr>
        <p:spPr>
          <a:xfrm>
            <a:off x="8610600" y="4191133"/>
            <a:ext cx="0" cy="487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4AC6F50-FDA5-4FAC-9280-965706DB5B65}"/>
              </a:ext>
            </a:extLst>
          </p:cNvPr>
          <p:cNvSpPr/>
          <p:nvPr/>
        </p:nvSpPr>
        <p:spPr>
          <a:xfrm>
            <a:off x="6836872" y="4864963"/>
            <a:ext cx="3409020" cy="9007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B68ABA8-9587-451D-B2F5-6337EE5C3507}"/>
              </a:ext>
            </a:extLst>
          </p:cNvPr>
          <p:cNvSpPr txBox="1"/>
          <p:nvPr/>
        </p:nvSpPr>
        <p:spPr>
          <a:xfrm>
            <a:off x="7566218" y="5747774"/>
            <a:ext cx="238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Flash memory</a:t>
            </a:r>
            <a:endParaRPr kumimoji="1" lang="zh-TW" altLang="en-US" sz="28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B0A31A2-42AE-41B1-8C46-1462A07EF1AC}"/>
              </a:ext>
            </a:extLst>
          </p:cNvPr>
          <p:cNvSpPr txBox="1"/>
          <p:nvPr/>
        </p:nvSpPr>
        <p:spPr>
          <a:xfrm>
            <a:off x="7705693" y="3044663"/>
            <a:ext cx="204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Write buffer</a:t>
            </a:r>
            <a:endParaRPr kumimoji="1" lang="zh-TW" altLang="en-US" sz="2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2197D6-AF31-420A-9F89-C911C0E6DD3A}"/>
              </a:ext>
            </a:extLst>
          </p:cNvPr>
          <p:cNvSpPr/>
          <p:nvPr/>
        </p:nvSpPr>
        <p:spPr>
          <a:xfrm>
            <a:off x="8994283" y="1478397"/>
            <a:ext cx="348915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3BBF6C4-DCD7-49A0-B4C3-B447BB59F527}"/>
              </a:ext>
            </a:extLst>
          </p:cNvPr>
          <p:cNvSpPr/>
          <p:nvPr/>
        </p:nvSpPr>
        <p:spPr>
          <a:xfrm>
            <a:off x="9340516" y="1475243"/>
            <a:ext cx="38080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EC03ED4-EB6A-483E-9C68-29892FAEF1DC}"/>
              </a:ext>
            </a:extLst>
          </p:cNvPr>
          <p:cNvSpPr/>
          <p:nvPr/>
        </p:nvSpPr>
        <p:spPr>
          <a:xfrm>
            <a:off x="9728289" y="1478397"/>
            <a:ext cx="341942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0B0882F-8E69-4226-8C2B-452DB07B1DC4}"/>
              </a:ext>
            </a:extLst>
          </p:cNvPr>
          <p:cNvSpPr/>
          <p:nvPr/>
        </p:nvSpPr>
        <p:spPr>
          <a:xfrm>
            <a:off x="10067551" y="1478397"/>
            <a:ext cx="341941" cy="527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A4D440C-59BE-4824-9931-FC410A8A04B6}"/>
              </a:ext>
            </a:extLst>
          </p:cNvPr>
          <p:cNvSpPr/>
          <p:nvPr/>
        </p:nvSpPr>
        <p:spPr>
          <a:xfrm>
            <a:off x="8994283" y="1475243"/>
            <a:ext cx="1415209" cy="52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5BD51DC-AC5F-4871-AEA9-A8BFDABCADF8}"/>
              </a:ext>
            </a:extLst>
          </p:cNvPr>
          <p:cNvSpPr txBox="1"/>
          <p:nvPr/>
        </p:nvSpPr>
        <p:spPr>
          <a:xfrm>
            <a:off x="6181249" y="159544"/>
            <a:ext cx="378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Page 8 overwrite many times</a:t>
            </a:r>
            <a:endParaRPr kumimoji="1" lang="zh-TW" altLang="en-US" sz="2400" dirty="0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33A77B93-2BB6-445B-BDE5-5AB054C733D0}"/>
              </a:ext>
            </a:extLst>
          </p:cNvPr>
          <p:cNvCxnSpPr>
            <a:cxnSpLocks/>
          </p:cNvCxnSpPr>
          <p:nvPr/>
        </p:nvCxnSpPr>
        <p:spPr>
          <a:xfrm>
            <a:off x="7918882" y="587006"/>
            <a:ext cx="448392" cy="42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3711995-FBF9-4884-A243-2424F1744E63}"/>
              </a:ext>
            </a:extLst>
          </p:cNvPr>
          <p:cNvSpPr/>
          <p:nvPr/>
        </p:nvSpPr>
        <p:spPr>
          <a:xfrm>
            <a:off x="8262830" y="3524460"/>
            <a:ext cx="318795" cy="51761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8B97434-772D-4D2C-ACED-9F7D5107927D}"/>
              </a:ext>
            </a:extLst>
          </p:cNvPr>
          <p:cNvSpPr/>
          <p:nvPr/>
        </p:nvSpPr>
        <p:spPr>
          <a:xfrm>
            <a:off x="10409492" y="2437931"/>
            <a:ext cx="782991" cy="37630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hit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7A50B0-A55F-4EE8-9AC1-824C24F74416}"/>
              </a:ext>
            </a:extLst>
          </p:cNvPr>
          <p:cNvSpPr/>
          <p:nvPr/>
        </p:nvSpPr>
        <p:spPr>
          <a:xfrm>
            <a:off x="976577" y="5150765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1AB20C-9A9D-40E3-8F66-3A49015B94B4}"/>
              </a:ext>
            </a:extLst>
          </p:cNvPr>
          <p:cNvSpPr/>
          <p:nvPr/>
        </p:nvSpPr>
        <p:spPr>
          <a:xfrm>
            <a:off x="976577" y="4710920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9CCB9AD-70E5-4834-BBE1-756253CC9D3A}"/>
              </a:ext>
            </a:extLst>
          </p:cNvPr>
          <p:cNvSpPr/>
          <p:nvPr/>
        </p:nvSpPr>
        <p:spPr>
          <a:xfrm>
            <a:off x="976577" y="4245702"/>
            <a:ext cx="522965" cy="465219"/>
          </a:xfrm>
          <a:prstGeom prst="rect">
            <a:avLst/>
          </a:prstGeom>
          <a:solidFill>
            <a:srgbClr val="00FD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C55152-2A71-4BD2-873A-F233438E8775}"/>
              </a:ext>
            </a:extLst>
          </p:cNvPr>
          <p:cNvSpPr/>
          <p:nvPr/>
        </p:nvSpPr>
        <p:spPr>
          <a:xfrm>
            <a:off x="2150557" y="4238615"/>
            <a:ext cx="522965" cy="18746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E0154D9-503C-4A85-9A02-58C37091AF1E}"/>
              </a:ext>
            </a:extLst>
          </p:cNvPr>
          <p:cNvSpPr/>
          <p:nvPr/>
        </p:nvSpPr>
        <p:spPr>
          <a:xfrm>
            <a:off x="4575673" y="1466040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8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8BEA98E-3077-4620-A36F-E1FC405B0EAD}"/>
              </a:ext>
            </a:extLst>
          </p:cNvPr>
          <p:cNvSpPr/>
          <p:nvPr/>
        </p:nvSpPr>
        <p:spPr>
          <a:xfrm>
            <a:off x="4046456" y="1467504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7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A44686E-0A4D-45F4-B28A-007EB8C2E559}"/>
              </a:ext>
            </a:extLst>
          </p:cNvPr>
          <p:cNvSpPr/>
          <p:nvPr/>
        </p:nvSpPr>
        <p:spPr>
          <a:xfrm>
            <a:off x="3518967" y="1463982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6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EA6162A-967B-4AC4-A458-E18E3DB3065F}"/>
              </a:ext>
            </a:extLst>
          </p:cNvPr>
          <p:cNvSpPr/>
          <p:nvPr/>
        </p:nvSpPr>
        <p:spPr>
          <a:xfrm>
            <a:off x="3000074" y="1476820"/>
            <a:ext cx="522965" cy="465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06582F-47B2-4D9C-80E5-D8D445370AFC}"/>
              </a:ext>
            </a:extLst>
          </p:cNvPr>
          <p:cNvSpPr/>
          <p:nvPr/>
        </p:nvSpPr>
        <p:spPr>
          <a:xfrm>
            <a:off x="2993103" y="1473666"/>
            <a:ext cx="2103361" cy="468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43B1479E-03B3-47AE-8134-24F2DB696ADA}"/>
              </a:ext>
            </a:extLst>
          </p:cNvPr>
          <p:cNvCxnSpPr/>
          <p:nvPr/>
        </p:nvCxnSpPr>
        <p:spPr>
          <a:xfrm flipH="1">
            <a:off x="740585" y="3735959"/>
            <a:ext cx="888436" cy="287993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556 L -0.06992 0.608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" y="3016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417 L -0.11198 0.5435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2696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556 L -0.15482 0.474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23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555 L -0.19817 0.4057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9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14909 0.2997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14974 0.3002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7" y="1500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14922 0.2997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1497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14791 0.29976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09 0.29976 L -0.17734 0.4918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" y="960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91 0.30023 L -0.17721 0.49236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0.29976 L -0.17617 0.4918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606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08 0.29976 L -0.17552 0.4918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9606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/>
      <p:bldP spid="13" grpId="0" animBg="1"/>
      <p:bldP spid="17" grpId="0"/>
      <p:bldP spid="19" grpId="0"/>
      <p:bldP spid="20" grpId="0" animBg="1"/>
      <p:bldP spid="27" grpId="0" animBg="1"/>
      <p:bldP spid="34" grpId="0" animBg="1"/>
      <p:bldP spid="35" grpId="0"/>
      <p:bldP spid="36" grpId="0" animBg="1"/>
      <p:bldP spid="38" grpId="0"/>
      <p:bldP spid="38" grpId="1"/>
      <p:bldP spid="48" grpId="0" animBg="1"/>
      <p:bldP spid="49" grpId="0"/>
      <p:bldP spid="50" grpId="0" animBg="1"/>
      <p:bldP spid="53" grpId="0" animBg="1"/>
      <p:bldP spid="54" grpId="0"/>
      <p:bldP spid="58" grpId="0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61" grpId="0"/>
      <p:bldP spid="66" grpId="0" animBg="1"/>
      <p:bldP spid="66" grpId="1" animBg="1"/>
      <p:bldP spid="67" grpId="0" animBg="1"/>
      <p:bldP spid="57" grpId="0" animBg="1"/>
      <p:bldP spid="59" grpId="0" animBg="1"/>
      <p:bldP spid="60" grpId="0" animBg="1"/>
      <p:bldP spid="69" grpId="0" animBg="1"/>
      <p:bldP spid="62" grpId="0" animBg="1"/>
      <p:bldP spid="62" grpId="1" animBg="1"/>
      <p:bldP spid="64" grpId="0" animBg="1"/>
      <p:bldP spid="64" grpId="1" animBg="1"/>
      <p:bldP spid="65" grpId="0" animBg="1"/>
      <p:bldP spid="65" grpId="1" animBg="1"/>
      <p:bldP spid="68" grpId="0" animBg="1"/>
      <p:bldP spid="68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Motivation</a:t>
            </a:r>
          </a:p>
          <a:p>
            <a:r>
              <a:rPr kumimoji="1" lang="en-US" altLang="zh-TW" dirty="0"/>
              <a:t>Contribution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98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9C487-164A-44A5-9707-937DDE16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6055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2268F-95E8-4260-882C-94649AA5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836024"/>
            <a:ext cx="11796252" cy="1028287"/>
          </a:xfrm>
        </p:spPr>
        <p:txBody>
          <a:bodyPr/>
          <a:lstStyle/>
          <a:p>
            <a:r>
              <a:rPr lang="en-US" altLang="zh-TW" dirty="0"/>
              <a:t>Write buffer can improve SSD lifetime, but we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make</a:t>
            </a:r>
            <a:r>
              <a:rPr lang="zh-TW" altLang="en-US" dirty="0"/>
              <a:t> </a:t>
            </a:r>
            <a:r>
              <a:rPr lang="en-US" altLang="zh-TW" dirty="0"/>
              <a:t>sure write buffer</a:t>
            </a:r>
            <a:r>
              <a:rPr lang="zh-TW" altLang="en-US" dirty="0"/>
              <a:t> </a:t>
            </a:r>
            <a:r>
              <a:rPr lang="en-US" altLang="zh-TW" dirty="0"/>
              <a:t>has</a:t>
            </a:r>
            <a:r>
              <a:rPr lang="zh-TW" altLang="en-US" dirty="0"/>
              <a:t> </a:t>
            </a:r>
            <a:r>
              <a:rPr lang="en-US" altLang="zh-TW" dirty="0"/>
              <a:t>high </a:t>
            </a:r>
            <a:r>
              <a:rPr lang="en-US" altLang="zh-TW" dirty="0">
                <a:solidFill>
                  <a:srgbClr val="FF0000"/>
                </a:solidFill>
              </a:rPr>
              <a:t>hit ratio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5D4B81-F467-441C-8410-8EF93BB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8</a:t>
            </a:fld>
            <a:endParaRPr kumimoji="1"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55A1A5E-7D7B-4A69-BED4-879775C0FC6E}"/>
              </a:ext>
            </a:extLst>
          </p:cNvPr>
          <p:cNvSpPr/>
          <p:nvPr/>
        </p:nvSpPr>
        <p:spPr>
          <a:xfrm>
            <a:off x="5637319" y="2408262"/>
            <a:ext cx="4695549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E3BF4E-FD42-4D87-B22F-D3F07820E7E2}"/>
              </a:ext>
            </a:extLst>
          </p:cNvPr>
          <p:cNvCxnSpPr>
            <a:cxnSpLocks/>
          </p:cNvCxnSpPr>
          <p:nvPr/>
        </p:nvCxnSpPr>
        <p:spPr>
          <a:xfrm>
            <a:off x="7901126" y="2903386"/>
            <a:ext cx="0" cy="1165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29FABA-224D-4C5F-B4F9-22F5346B9622}"/>
              </a:ext>
            </a:extLst>
          </p:cNvPr>
          <p:cNvSpPr txBox="1"/>
          <p:nvPr/>
        </p:nvSpPr>
        <p:spPr>
          <a:xfrm>
            <a:off x="3189876" y="1761634"/>
            <a:ext cx="843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400" dirty="0"/>
              <a:t>Current write buffer design:  don’t  know the  trend of request</a:t>
            </a:r>
            <a:endParaRPr kumimoji="1" lang="zh-TW" altLang="en-US" sz="24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03B926D-8816-402E-9C15-A29B891AD23A}"/>
              </a:ext>
            </a:extLst>
          </p:cNvPr>
          <p:cNvSpPr/>
          <p:nvPr/>
        </p:nvSpPr>
        <p:spPr>
          <a:xfrm>
            <a:off x="5637320" y="4292354"/>
            <a:ext cx="4695548" cy="46702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tx1"/>
                </a:solidFill>
              </a:rPr>
              <a:t>5 4 8 9 11 25 33 15 1 2 16 28 7 </a:t>
            </a:r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E53BBEE-83DA-408A-8A7A-738AC815415B}"/>
              </a:ext>
            </a:extLst>
          </p:cNvPr>
          <p:cNvSpPr txBox="1"/>
          <p:nvPr/>
        </p:nvSpPr>
        <p:spPr>
          <a:xfrm>
            <a:off x="6999671" y="2371676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Page cache</a:t>
            </a:r>
            <a:endParaRPr kumimoji="1" lang="zh-TW" altLang="en-US" sz="28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951D600-485F-4207-921D-3E7E4A4050B4}"/>
              </a:ext>
            </a:extLst>
          </p:cNvPr>
          <p:cNvSpPr txBox="1"/>
          <p:nvPr/>
        </p:nvSpPr>
        <p:spPr>
          <a:xfrm>
            <a:off x="3550327" y="4310774"/>
            <a:ext cx="19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Write buffer</a:t>
            </a:r>
            <a:endParaRPr kumimoji="1"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FB49919-6AE1-4041-875D-6B1F78A8CB2D}"/>
              </a:ext>
            </a:extLst>
          </p:cNvPr>
          <p:cNvSpPr txBox="1"/>
          <p:nvPr/>
        </p:nvSpPr>
        <p:spPr>
          <a:xfrm>
            <a:off x="5151136" y="4804009"/>
            <a:ext cx="9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MRU</a:t>
            </a:r>
            <a:endParaRPr kumimoji="1"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4CB6B82-2174-4FD3-BAF0-A7931E7FA883}"/>
              </a:ext>
            </a:extLst>
          </p:cNvPr>
          <p:cNvSpPr txBox="1"/>
          <p:nvPr/>
        </p:nvSpPr>
        <p:spPr>
          <a:xfrm>
            <a:off x="9972582" y="4833994"/>
            <a:ext cx="778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LRU</a:t>
            </a:r>
            <a:endParaRPr kumimoji="1" lang="zh-TW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C2DFEB-B37A-442C-B549-905498FB1CE9}"/>
              </a:ext>
            </a:extLst>
          </p:cNvPr>
          <p:cNvSpPr/>
          <p:nvPr/>
        </p:nvSpPr>
        <p:spPr>
          <a:xfrm>
            <a:off x="9972582" y="4301563"/>
            <a:ext cx="360286" cy="44860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583D44E-B544-4586-86CB-59CD87E39265}"/>
              </a:ext>
            </a:extLst>
          </p:cNvPr>
          <p:cNvSpPr/>
          <p:nvPr/>
        </p:nvSpPr>
        <p:spPr>
          <a:xfrm>
            <a:off x="10115845" y="3309326"/>
            <a:ext cx="1761523" cy="369089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TW" sz="2800" dirty="0">
                <a:solidFill>
                  <a:schemeClr val="bg1"/>
                </a:solidFill>
              </a:rPr>
              <a:t>victim</a:t>
            </a:r>
            <a:endParaRPr kumimoji="1"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6CC15F6-B306-492D-85FE-0A381E79ECE6}"/>
              </a:ext>
            </a:extLst>
          </p:cNvPr>
          <p:cNvSpPr txBox="1"/>
          <p:nvPr/>
        </p:nvSpPr>
        <p:spPr>
          <a:xfrm>
            <a:off x="1472953" y="5498756"/>
            <a:ext cx="542832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19 16 15 14 7 7 7 7 7 7 7 7 28  16 2 </a:t>
            </a:r>
            <a:endParaRPr kumimoji="1"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4AB08B1-B059-46BB-9953-85BA35732056}"/>
              </a:ext>
            </a:extLst>
          </p:cNvPr>
          <p:cNvSpPr txBox="1"/>
          <p:nvPr/>
        </p:nvSpPr>
        <p:spPr>
          <a:xfrm>
            <a:off x="191240" y="5498756"/>
            <a:ext cx="147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TW" sz="2800" dirty="0"/>
              <a:t>request</a:t>
            </a:r>
            <a:endParaRPr kumimoji="1" lang="zh-TW" altLang="en-US" sz="28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CD9CDE3-73A4-4282-BEFD-76E52622AF01}"/>
              </a:ext>
            </a:extLst>
          </p:cNvPr>
          <p:cNvSpPr/>
          <p:nvPr/>
        </p:nvSpPr>
        <p:spPr>
          <a:xfrm>
            <a:off x="3328385" y="5498756"/>
            <a:ext cx="2068498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934F833D-4365-4C38-9DF6-13A1729FD12D}"/>
              </a:ext>
            </a:extLst>
          </p:cNvPr>
          <p:cNvCxnSpPr>
            <a:stCxn id="35" idx="2"/>
          </p:cNvCxnSpPr>
          <p:nvPr/>
        </p:nvCxnSpPr>
        <p:spPr>
          <a:xfrm>
            <a:off x="4362634" y="6021976"/>
            <a:ext cx="0" cy="51693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E5ACDCDB-BAF6-43BE-A8AC-E16F8B85E18A}"/>
              </a:ext>
            </a:extLst>
          </p:cNvPr>
          <p:cNvCxnSpPr>
            <a:cxnSpLocks/>
          </p:cNvCxnSpPr>
          <p:nvPr/>
        </p:nvCxnSpPr>
        <p:spPr>
          <a:xfrm>
            <a:off x="4362634" y="6538912"/>
            <a:ext cx="866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1B9751BB-7A93-4226-94C3-B9DD188333D1}"/>
              </a:ext>
            </a:extLst>
          </p:cNvPr>
          <p:cNvSpPr txBox="1"/>
          <p:nvPr/>
        </p:nvSpPr>
        <p:spPr>
          <a:xfrm>
            <a:off x="5487746" y="6238129"/>
            <a:ext cx="47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We never know future request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21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3" grpId="0" animBg="1"/>
      <p:bldP spid="20" grpId="0"/>
      <p:bldP spid="21" grpId="0"/>
      <p:bldP spid="22" grpId="0"/>
      <p:bldP spid="23" grpId="0"/>
      <p:bldP spid="24" grpId="0" animBg="1"/>
      <p:bldP spid="25" grpId="0" animBg="1"/>
      <p:bldP spid="31" grpId="0" animBg="1"/>
      <p:bldP spid="32" grpId="0"/>
      <p:bldP spid="35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B9ED9-4D5D-8748-BBD8-D2545C5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b="0" dirty="0"/>
              <a:t>Outline</a:t>
            </a:r>
            <a:endParaRPr kumimoji="1" lang="zh-TW" altLang="en-US" b="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0251B-0E29-E44E-B631-FFCFF2E70CF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7138" y="836024"/>
            <a:ext cx="11724861" cy="6021976"/>
          </a:xfrm>
        </p:spPr>
        <p:txBody>
          <a:bodyPr/>
          <a:lstStyle/>
          <a:p>
            <a:r>
              <a:rPr kumimoji="1" lang="en-US" altLang="zh-TW" dirty="0"/>
              <a:t>Introduction</a:t>
            </a:r>
          </a:p>
          <a:p>
            <a:r>
              <a:rPr kumimoji="1" lang="en-US" altLang="zh-TW" dirty="0"/>
              <a:t>Motivation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Contribution</a:t>
            </a:r>
          </a:p>
          <a:p>
            <a:r>
              <a:rPr kumimoji="1" lang="en-US" altLang="zh-TW" dirty="0"/>
              <a:t>Background</a:t>
            </a:r>
          </a:p>
          <a:p>
            <a:r>
              <a:rPr kumimoji="1" lang="en-US" altLang="zh-TW" dirty="0"/>
              <a:t>Design</a:t>
            </a:r>
          </a:p>
          <a:p>
            <a:r>
              <a:rPr kumimoji="1" lang="en-US" altLang="zh-TW" dirty="0"/>
              <a:t>Experiment</a:t>
            </a:r>
          </a:p>
          <a:p>
            <a:r>
              <a:rPr kumimoji="1" lang="en-US" altLang="zh-TW" dirty="0"/>
              <a:t>Conclusion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99E9BD-6419-5941-A50A-BC186BB3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157B8-B9E9-6144-81D2-61ECAA04DB6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78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3"/>
    </mc:Choice>
    <mc:Fallback xmlns="">
      <p:transition spd="slow" advTm="22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5.8|3|2.7|6.5|3.5|4|5.8|10.3|5.6|2.3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4|7.6|5.5|3.9|2.8|3|31|9.4|2.6|2.2|3.4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400" dirty="0" smtClean="0">
            <a:solidFill>
              <a:schemeClr val="tx1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69154</TotalTime>
  <Words>2447</Words>
  <Application>Microsoft Macintosh PowerPoint</Application>
  <PresentationFormat>寬螢幕</PresentationFormat>
  <Paragraphs>1185</Paragraphs>
  <Slides>55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Wingdings</vt:lpstr>
      <vt:lpstr>Office 佈景主題</vt:lpstr>
      <vt:lpstr>利用LSTM與主機端資訊管理write buffer的方法</vt:lpstr>
      <vt:lpstr>Outline</vt:lpstr>
      <vt:lpstr>Introduction</vt:lpstr>
      <vt:lpstr>Introduction</vt:lpstr>
      <vt:lpstr>Introduction</vt:lpstr>
      <vt:lpstr>Introduction</vt:lpstr>
      <vt:lpstr>Outline</vt:lpstr>
      <vt:lpstr>Motivation</vt:lpstr>
      <vt:lpstr>Outline</vt:lpstr>
      <vt:lpstr>Contribution </vt:lpstr>
      <vt:lpstr>Outline</vt:lpstr>
      <vt:lpstr>Host-aware write buffer management</vt:lpstr>
      <vt:lpstr>Replacement</vt:lpstr>
      <vt:lpstr>Flush due to dirty page amount</vt:lpstr>
      <vt:lpstr>Flush due to dirty time</vt:lpstr>
      <vt:lpstr>PowerPoint 簡報</vt:lpstr>
      <vt:lpstr>PowerPoint 簡報</vt:lpstr>
      <vt:lpstr>PowerPoint 簡報</vt:lpstr>
      <vt:lpstr>Choose victim block</vt:lpstr>
      <vt:lpstr>Choose victim block</vt:lpstr>
      <vt:lpstr>Choose victim block</vt:lpstr>
      <vt:lpstr>Outline</vt:lpstr>
      <vt:lpstr>Neural network</vt:lpstr>
      <vt:lpstr>Outline</vt:lpstr>
      <vt:lpstr>PowerPoint 簡報</vt:lpstr>
      <vt:lpstr>LSTM</vt:lpstr>
      <vt:lpstr>PowerPoint 簡報</vt:lpstr>
      <vt:lpstr>Outline</vt:lpstr>
      <vt:lpstr>Architecture </vt:lpstr>
      <vt:lpstr>Offline</vt:lpstr>
      <vt:lpstr>PowerPoint 簡報</vt:lpstr>
      <vt:lpstr>Write buffer simulator</vt:lpstr>
      <vt:lpstr>PowerPoint 簡報</vt:lpstr>
      <vt:lpstr>Generate duration label</vt:lpstr>
      <vt:lpstr>PowerPoint 簡報</vt:lpstr>
      <vt:lpstr>Outline</vt:lpstr>
      <vt:lpstr>Online </vt:lpstr>
      <vt:lpstr>PowerPoint 簡報</vt:lpstr>
      <vt:lpstr>Demoting</vt:lpstr>
      <vt:lpstr>Demoting</vt:lpstr>
      <vt:lpstr>Outline</vt:lpstr>
      <vt:lpstr>Write buffer management: AI+Hint </vt:lpstr>
      <vt:lpstr>PowerPoint 簡報</vt:lpstr>
      <vt:lpstr>Using hint information</vt:lpstr>
      <vt:lpstr>Using hint information</vt:lpstr>
      <vt:lpstr>Outline</vt:lpstr>
      <vt:lpstr>Experiment</vt:lpstr>
      <vt:lpstr>Experiment</vt:lpstr>
      <vt:lpstr>Experiment</vt:lpstr>
      <vt:lpstr>PowerPoint 簡報</vt:lpstr>
      <vt:lpstr>PowerPoint 簡報</vt:lpstr>
      <vt:lpstr>PowerPoint 簡報</vt:lpstr>
      <vt:lpstr>PowerPoint 簡報</vt:lpstr>
      <vt:lpstr>PowerPoint 簡報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?? ?</cp:lastModifiedBy>
  <cp:revision>1187</cp:revision>
  <dcterms:created xsi:type="dcterms:W3CDTF">2021-05-12T15:37:00Z</dcterms:created>
  <dcterms:modified xsi:type="dcterms:W3CDTF">2022-07-01T01:58:15Z</dcterms:modified>
</cp:coreProperties>
</file>