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8" r:id="rId2"/>
    <p:sldId id="269" r:id="rId3"/>
    <p:sldId id="270" r:id="rId4"/>
    <p:sldId id="378" r:id="rId5"/>
    <p:sldId id="365" r:id="rId6"/>
    <p:sldId id="257" r:id="rId7"/>
    <p:sldId id="271" r:id="rId8"/>
    <p:sldId id="272" r:id="rId9"/>
    <p:sldId id="273" r:id="rId10"/>
    <p:sldId id="380" r:id="rId11"/>
    <p:sldId id="381" r:id="rId12"/>
    <p:sldId id="275" r:id="rId13"/>
    <p:sldId id="385" r:id="rId14"/>
    <p:sldId id="276" r:id="rId15"/>
    <p:sldId id="277" r:id="rId16"/>
    <p:sldId id="315" r:id="rId17"/>
    <p:sldId id="353" r:id="rId18"/>
    <p:sldId id="355" r:id="rId19"/>
    <p:sldId id="356" r:id="rId20"/>
    <p:sldId id="382" r:id="rId21"/>
    <p:sldId id="279" r:id="rId22"/>
    <p:sldId id="282" r:id="rId23"/>
    <p:sldId id="283" r:id="rId24"/>
    <p:sldId id="284" r:id="rId25"/>
    <p:sldId id="383" r:id="rId26"/>
    <p:sldId id="384" r:id="rId27"/>
    <p:sldId id="286" r:id="rId28"/>
    <p:sldId id="386" r:id="rId29"/>
    <p:sldId id="287" r:id="rId30"/>
    <p:sldId id="289" r:id="rId31"/>
    <p:sldId id="290" r:id="rId32"/>
    <p:sldId id="293" r:id="rId33"/>
    <p:sldId id="294" r:id="rId34"/>
    <p:sldId id="295" r:id="rId35"/>
    <p:sldId id="389" r:id="rId36"/>
    <p:sldId id="390" r:id="rId37"/>
    <p:sldId id="387" r:id="rId38"/>
    <p:sldId id="297" r:id="rId39"/>
    <p:sldId id="388" r:id="rId40"/>
    <p:sldId id="318" r:id="rId41"/>
    <p:sldId id="362" r:id="rId42"/>
    <p:sldId id="298" r:id="rId43"/>
    <p:sldId id="313" r:id="rId44"/>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799" autoAdjust="0"/>
  </p:normalViewPr>
  <p:slideViewPr>
    <p:cSldViewPr snapToGrid="0">
      <p:cViewPr varScale="1">
        <p:scale>
          <a:sx n="52" d="100"/>
          <a:sy n="52" d="100"/>
        </p:scale>
        <p:origin x="187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04A30-2185-4932-8795-B92A06323849}" type="datetimeFigureOut">
              <a:rPr lang="zh-TW" altLang="en-US" smtClean="0"/>
              <a:t>2022/3/9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BDE0D-2C90-45C2-9FBA-A9746B69A2AD}" type="slidenum">
              <a:rPr lang="zh-TW" altLang="en-US" smtClean="0"/>
              <a:t>‹#›</a:t>
            </a:fld>
            <a:endParaRPr lang="zh-TW" altLang="en-US"/>
          </a:p>
        </p:txBody>
      </p:sp>
    </p:spTree>
    <p:extLst>
      <p:ext uri="{BB962C8B-B14F-4D97-AF65-F5344CB8AC3E}">
        <p14:creationId xmlns:p14="http://schemas.microsoft.com/office/powerpoint/2010/main" val="220147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500" baseline="0" dirty="0"/>
              <a:t>Use int </a:t>
            </a:r>
            <a:r>
              <a:rPr lang="en-US" altLang="zh-TW" sz="2500" baseline="0"/>
              <a:t>system call.</a:t>
            </a:r>
            <a:endParaRPr lang="zh-TW" altLang="en-US" sz="2500" baseline="0" dirty="0"/>
          </a:p>
        </p:txBody>
      </p:sp>
      <p:sp>
        <p:nvSpPr>
          <p:cNvPr id="4" name="投影片編號版面配置區 3"/>
          <p:cNvSpPr>
            <a:spLocks noGrp="1"/>
          </p:cNvSpPr>
          <p:nvPr>
            <p:ph type="sldNum" sz="quarter" idx="5"/>
          </p:nvPr>
        </p:nvSpPr>
        <p:spPr/>
        <p:txBody>
          <a:bodyPr/>
          <a:lstStyle/>
          <a:p>
            <a:fld id="{287BDE0D-2C90-45C2-9FBA-A9746B69A2AD}" type="slidenum">
              <a:rPr lang="zh-TW" altLang="en-US" smtClean="0"/>
              <a:t>25</a:t>
            </a:fld>
            <a:endParaRPr lang="zh-TW" altLang="en-US"/>
          </a:p>
        </p:txBody>
      </p:sp>
    </p:spTree>
    <p:extLst>
      <p:ext uri="{BB962C8B-B14F-4D97-AF65-F5344CB8AC3E}">
        <p14:creationId xmlns:p14="http://schemas.microsoft.com/office/powerpoint/2010/main" val="48300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影像版面配置區 1">
            <a:extLst>
              <a:ext uri="{FF2B5EF4-FFF2-40B4-BE49-F238E27FC236}">
                <a16:creationId xmlns:a16="http://schemas.microsoft.com/office/drawing/2014/main" id="{262AE89F-CBA8-4785-BEF1-EF4DC24551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a:extLst>
              <a:ext uri="{FF2B5EF4-FFF2-40B4-BE49-F238E27FC236}">
                <a16:creationId xmlns:a16="http://schemas.microsoft.com/office/drawing/2014/main" id="{F10C4C24-C099-44BB-9F8C-73802DAC1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48132" name="投影片編號版面配置區 3">
            <a:extLst>
              <a:ext uri="{FF2B5EF4-FFF2-40B4-BE49-F238E27FC236}">
                <a16:creationId xmlns:a16="http://schemas.microsoft.com/office/drawing/2014/main" id="{A7B4ACD7-148E-409A-930D-11E3CD8319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D301827-7403-46C3-B0E8-1B4E25457C18}" type="slidenum">
              <a:rPr lang="zh-TW" altLang="en-US" smtClean="0"/>
              <a:pPr/>
              <a:t>41</a:t>
            </a:fld>
            <a:endParaRPr lang="zh-TW" altLang="en-US"/>
          </a:p>
        </p:txBody>
      </p:sp>
    </p:spTree>
    <p:extLst>
      <p:ext uri="{BB962C8B-B14F-4D97-AF65-F5344CB8AC3E}">
        <p14:creationId xmlns:p14="http://schemas.microsoft.com/office/powerpoint/2010/main" val="40937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CC4854B-E2E9-4B0A-AE4E-93B58DCAEBC3}"/>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81A56725-745D-42D2-9E04-E0E2D4079D0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6" name="Rectangle 4">
              <a:extLst>
                <a:ext uri="{FF2B5EF4-FFF2-40B4-BE49-F238E27FC236}">
                  <a16:creationId xmlns:a16="http://schemas.microsoft.com/office/drawing/2014/main" id="{4B1AB652-6F56-4B30-9F9D-FAA6086ED659}"/>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nvGrpSpPr>
            <p:cNvPr id="7" name="Group 5">
              <a:extLst>
                <a:ext uri="{FF2B5EF4-FFF2-40B4-BE49-F238E27FC236}">
                  <a16:creationId xmlns:a16="http://schemas.microsoft.com/office/drawing/2014/main" id="{A2115A17-0CBE-4D39-8D0D-A42F033C0756}"/>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761051E-BBBB-4979-B954-E6D73473D61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9" name="Rectangle 7">
                <a:extLst>
                  <a:ext uri="{FF2B5EF4-FFF2-40B4-BE49-F238E27FC236}">
                    <a16:creationId xmlns:a16="http://schemas.microsoft.com/office/drawing/2014/main" id="{0BB798DB-BB5A-40A2-8918-2528BB5D40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 name="Rectangle 8">
                <a:extLst>
                  <a:ext uri="{FF2B5EF4-FFF2-40B4-BE49-F238E27FC236}">
                    <a16:creationId xmlns:a16="http://schemas.microsoft.com/office/drawing/2014/main" id="{173DBC74-6C82-4C0E-8B66-D3B7B7145EA0}"/>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1" name="Rectangle 9">
                <a:extLst>
                  <a:ext uri="{FF2B5EF4-FFF2-40B4-BE49-F238E27FC236}">
                    <a16:creationId xmlns:a16="http://schemas.microsoft.com/office/drawing/2014/main" id="{D7E92211-AA38-4496-A84A-B4FBA397139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2" name="Rectangle 10">
                <a:extLst>
                  <a:ext uri="{FF2B5EF4-FFF2-40B4-BE49-F238E27FC236}">
                    <a16:creationId xmlns:a16="http://schemas.microsoft.com/office/drawing/2014/main" id="{DE81922A-6300-4270-827E-AA5424ECD8A5}"/>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3" name="Rectangle 11">
                <a:extLst>
                  <a:ext uri="{FF2B5EF4-FFF2-40B4-BE49-F238E27FC236}">
                    <a16:creationId xmlns:a16="http://schemas.microsoft.com/office/drawing/2014/main" id="{18105296-3218-4E4E-BE9A-1CDE41DC21E9}"/>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4" name="Rectangle 12">
                <a:extLst>
                  <a:ext uri="{FF2B5EF4-FFF2-40B4-BE49-F238E27FC236}">
                    <a16:creationId xmlns:a16="http://schemas.microsoft.com/office/drawing/2014/main" id="{0C630D37-69A8-458F-B5F2-E43BBCDD0B86}"/>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5" name="Rectangle 13">
                <a:extLst>
                  <a:ext uri="{FF2B5EF4-FFF2-40B4-BE49-F238E27FC236}">
                    <a16:creationId xmlns:a16="http://schemas.microsoft.com/office/drawing/2014/main" id="{FCCBDC52-A3D5-4FCD-84CA-DBE4B9FEEF92}"/>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6" name="Rectangle 14">
                <a:extLst>
                  <a:ext uri="{FF2B5EF4-FFF2-40B4-BE49-F238E27FC236}">
                    <a16:creationId xmlns:a16="http://schemas.microsoft.com/office/drawing/2014/main" id="{A7FBB1B7-5583-40A5-83EB-B77B493C0E78}"/>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7" name="Rectangle 15">
                <a:extLst>
                  <a:ext uri="{FF2B5EF4-FFF2-40B4-BE49-F238E27FC236}">
                    <a16:creationId xmlns:a16="http://schemas.microsoft.com/office/drawing/2014/main" id="{F21770A3-B6C6-48CB-B92E-825DE97B5C82}"/>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grpSp>
      <p:sp>
        <p:nvSpPr>
          <p:cNvPr id="11283" name="Rectangle 19"/>
          <p:cNvSpPr>
            <a:spLocks noGrp="1" noChangeArrowheads="1"/>
          </p:cNvSpPr>
          <p:nvPr>
            <p:ph type="ctrTitle"/>
          </p:nvPr>
        </p:nvSpPr>
        <p:spPr>
          <a:xfrm>
            <a:off x="3962400" y="1828800"/>
            <a:ext cx="8026400" cy="2209800"/>
          </a:xfrm>
        </p:spPr>
        <p:txBody>
          <a:bodyPr/>
          <a:lstStyle>
            <a:lvl1pPr>
              <a:defRPr>
                <a:solidFill>
                  <a:srgbClr val="FFFFFF"/>
                </a:solidFill>
              </a:defRPr>
            </a:lvl1pPr>
          </a:lstStyle>
          <a:p>
            <a:pPr lvl="0"/>
            <a:r>
              <a:rPr lang="zh-TW" altLang="en-US" noProof="0"/>
              <a:t>按一下以編輯母片標題樣式</a:t>
            </a:r>
          </a:p>
        </p:txBody>
      </p:sp>
      <p:sp>
        <p:nvSpPr>
          <p:cNvPr id="1128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500"/>
            </a:lvl1pPr>
          </a:lstStyle>
          <a:p>
            <a:pPr lvl="0"/>
            <a:r>
              <a:rPr lang="zh-TW" altLang="en-US" noProof="0"/>
              <a:t>按一下以編輯母片副標題樣式</a:t>
            </a:r>
          </a:p>
        </p:txBody>
      </p:sp>
      <p:sp>
        <p:nvSpPr>
          <p:cNvPr id="18" name="Rectangle 16">
            <a:extLst>
              <a:ext uri="{FF2B5EF4-FFF2-40B4-BE49-F238E27FC236}">
                <a16:creationId xmlns:a16="http://schemas.microsoft.com/office/drawing/2014/main" id="{EEE39C51-2D9A-446F-92AC-9357AAA6C384}"/>
              </a:ext>
            </a:extLst>
          </p:cNvPr>
          <p:cNvSpPr>
            <a:spLocks noGrp="1" noChangeArrowheads="1"/>
          </p:cNvSpPr>
          <p:nvPr>
            <p:ph type="dt" sz="half" idx="10"/>
          </p:nvPr>
        </p:nvSpPr>
        <p:spPr>
          <a:xfrm>
            <a:off x="609600" y="6248400"/>
            <a:ext cx="2844800" cy="457200"/>
          </a:xfrm>
        </p:spPr>
        <p:txBody>
          <a:bodyPr/>
          <a:lstStyle>
            <a:lvl1pPr>
              <a:defRPr/>
            </a:lvl1pPr>
          </a:lstStyle>
          <a:p>
            <a:fld id="{E89D375B-FB0D-4A03-B09D-439A06AE4CD8}" type="datetime1">
              <a:rPr lang="zh-TW" altLang="en-US" smtClean="0"/>
              <a:t>2022/3/9</a:t>
            </a:fld>
            <a:endParaRPr lang="zh-TW" altLang="en-US"/>
          </a:p>
        </p:txBody>
      </p:sp>
      <p:sp>
        <p:nvSpPr>
          <p:cNvPr id="19" name="Rectangle 17">
            <a:extLst>
              <a:ext uri="{FF2B5EF4-FFF2-40B4-BE49-F238E27FC236}">
                <a16:creationId xmlns:a16="http://schemas.microsoft.com/office/drawing/2014/main" id="{17CC2D79-6433-46AD-A130-2413655D364E}"/>
              </a:ext>
            </a:extLst>
          </p:cNvPr>
          <p:cNvSpPr>
            <a:spLocks noGrp="1" noChangeArrowheads="1"/>
          </p:cNvSpPr>
          <p:nvPr>
            <p:ph type="ftr" sz="quarter" idx="11"/>
          </p:nvPr>
        </p:nvSpPr>
        <p:spPr/>
        <p:txBody>
          <a:bodyPr/>
          <a:lstStyle>
            <a:lvl1pPr>
              <a:defRPr/>
            </a:lvl1pPr>
          </a:lstStyle>
          <a:p>
            <a:endParaRPr lang="zh-TW" altLang="en-US"/>
          </a:p>
        </p:txBody>
      </p:sp>
      <p:sp>
        <p:nvSpPr>
          <p:cNvPr id="20" name="Rectangle 18">
            <a:extLst>
              <a:ext uri="{FF2B5EF4-FFF2-40B4-BE49-F238E27FC236}">
                <a16:creationId xmlns:a16="http://schemas.microsoft.com/office/drawing/2014/main" id="{B121B166-0424-4CCB-ADB9-A0DC23C30555}"/>
              </a:ext>
            </a:extLst>
          </p:cNvPr>
          <p:cNvSpPr>
            <a:spLocks noGrp="1" noChangeArrowheads="1"/>
          </p:cNvSpPr>
          <p:nvPr>
            <p:ph type="sldNum" sz="quarter" idx="12"/>
          </p:nvPr>
        </p:nvSpPr>
        <p:spPr/>
        <p:txBody>
          <a:bodyPr/>
          <a:lstStyle>
            <a:lvl1pPr>
              <a:defRPr/>
            </a:lvl1pPr>
          </a:lstStyle>
          <a:p>
            <a:fld id="{224A732B-4120-4015-8395-334063D92438}" type="slidenum">
              <a:rPr lang="zh-TW" altLang="en-US" smtClean="0"/>
              <a:t>‹#›</a:t>
            </a:fld>
            <a:endParaRPr lang="zh-TW" altLang="en-US"/>
          </a:p>
        </p:txBody>
      </p:sp>
    </p:spTree>
    <p:extLst>
      <p:ext uri="{BB962C8B-B14F-4D97-AF65-F5344CB8AC3E}">
        <p14:creationId xmlns:p14="http://schemas.microsoft.com/office/powerpoint/2010/main" val="361275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FCB2526A-F2D3-4B0B-A843-C80FC03CBE94}"/>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D2B356FB-9B2D-490B-83BA-73100C911FA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9E314275-A673-4D29-BEAE-7DD796BC21D6}"/>
              </a:ext>
            </a:extLst>
          </p:cNvPr>
          <p:cNvSpPr>
            <a:spLocks noGrp="1" noChangeArrowheads="1"/>
          </p:cNvSpPr>
          <p:nvPr>
            <p:ph type="dt" sz="half" idx="12"/>
          </p:nvPr>
        </p:nvSpPr>
        <p:spPr>
          <a:ln/>
        </p:spPr>
        <p:txBody>
          <a:bodyPr/>
          <a:lstStyle>
            <a:lvl1pPr>
              <a:defRPr/>
            </a:lvl1pPr>
          </a:lstStyle>
          <a:p>
            <a:fld id="{B77629B8-A89C-4610-B9D7-27DC39EE1616}" type="datetime1">
              <a:rPr lang="zh-TW" altLang="en-US" smtClean="0"/>
              <a:t>2022/3/9</a:t>
            </a:fld>
            <a:endParaRPr lang="zh-TW" altLang="en-US"/>
          </a:p>
        </p:txBody>
      </p:sp>
    </p:spTree>
    <p:extLst>
      <p:ext uri="{BB962C8B-B14F-4D97-AF65-F5344CB8AC3E}">
        <p14:creationId xmlns:p14="http://schemas.microsoft.com/office/powerpoint/2010/main" val="281374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457200"/>
            <a:ext cx="2743200" cy="5410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457200"/>
            <a:ext cx="80264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C4CD7BB2-74B1-4F5F-BD67-F240C95010A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691BD60D-8444-4B8D-B6D0-94D7C5670C7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3EBC14C0-A1E6-4F96-B9E3-D31FABB5267F}"/>
              </a:ext>
            </a:extLst>
          </p:cNvPr>
          <p:cNvSpPr>
            <a:spLocks noGrp="1" noChangeArrowheads="1"/>
          </p:cNvSpPr>
          <p:nvPr>
            <p:ph type="dt" sz="half" idx="12"/>
          </p:nvPr>
        </p:nvSpPr>
        <p:spPr>
          <a:ln/>
        </p:spPr>
        <p:txBody>
          <a:bodyPr/>
          <a:lstStyle>
            <a:lvl1pPr>
              <a:defRPr/>
            </a:lvl1pPr>
          </a:lstStyle>
          <a:p>
            <a:fld id="{CE5BA108-7A59-443C-8FFF-372B83E74650}" type="datetime1">
              <a:rPr lang="zh-TW" altLang="en-US" smtClean="0"/>
              <a:t>2022/3/9</a:t>
            </a:fld>
            <a:endParaRPr lang="zh-TW" altLang="en-US"/>
          </a:p>
        </p:txBody>
      </p:sp>
    </p:spTree>
    <p:extLst>
      <p:ext uri="{BB962C8B-B14F-4D97-AF65-F5344CB8AC3E}">
        <p14:creationId xmlns:p14="http://schemas.microsoft.com/office/powerpoint/2010/main" val="23272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1355BF27-8545-47DB-8D34-E1517035FEF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219980F1-D575-4BE4-BEAF-97C17752690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6D21C011-D842-4754-A495-3EF78EB2192C}"/>
              </a:ext>
            </a:extLst>
          </p:cNvPr>
          <p:cNvSpPr>
            <a:spLocks noGrp="1" noChangeArrowheads="1"/>
          </p:cNvSpPr>
          <p:nvPr>
            <p:ph type="dt" sz="half" idx="12"/>
          </p:nvPr>
        </p:nvSpPr>
        <p:spPr>
          <a:ln/>
        </p:spPr>
        <p:txBody>
          <a:bodyPr/>
          <a:lstStyle>
            <a:lvl1pPr>
              <a:defRPr/>
            </a:lvl1pPr>
          </a:lstStyle>
          <a:p>
            <a:fld id="{424E29AD-107F-40C0-9713-3DA8C29D3369}" type="datetime1">
              <a:rPr lang="zh-TW" altLang="en-US" smtClean="0"/>
              <a:t>2022/3/9</a:t>
            </a:fld>
            <a:endParaRPr lang="zh-TW" altLang="en-US"/>
          </a:p>
        </p:txBody>
      </p:sp>
    </p:spTree>
    <p:extLst>
      <p:ext uri="{BB962C8B-B14F-4D97-AF65-F5344CB8AC3E}">
        <p14:creationId xmlns:p14="http://schemas.microsoft.com/office/powerpoint/2010/main" val="11688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a:extLst>
              <a:ext uri="{FF2B5EF4-FFF2-40B4-BE49-F238E27FC236}">
                <a16:creationId xmlns:a16="http://schemas.microsoft.com/office/drawing/2014/main" id="{75D5571C-F898-4F26-9783-B1F549CDF36B}"/>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4D5D7646-6BB5-4C0A-B346-00110CF945F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866EC037-8600-47F9-BAA7-8CA8B3316BC3}"/>
              </a:ext>
            </a:extLst>
          </p:cNvPr>
          <p:cNvSpPr>
            <a:spLocks noGrp="1" noChangeArrowheads="1"/>
          </p:cNvSpPr>
          <p:nvPr>
            <p:ph type="dt" sz="half" idx="12"/>
          </p:nvPr>
        </p:nvSpPr>
        <p:spPr>
          <a:ln/>
        </p:spPr>
        <p:txBody>
          <a:bodyPr/>
          <a:lstStyle>
            <a:lvl1pPr>
              <a:defRPr/>
            </a:lvl1pPr>
          </a:lstStyle>
          <a:p>
            <a:fld id="{961BC7ED-274B-4F60-8040-BC4C69417317}" type="datetime1">
              <a:rPr lang="zh-TW" altLang="en-US" smtClean="0"/>
              <a:t>2022/3/9</a:t>
            </a:fld>
            <a:endParaRPr lang="zh-TW" altLang="en-US"/>
          </a:p>
        </p:txBody>
      </p:sp>
    </p:spTree>
    <p:extLst>
      <p:ext uri="{BB962C8B-B14F-4D97-AF65-F5344CB8AC3E}">
        <p14:creationId xmlns:p14="http://schemas.microsoft.com/office/powerpoint/2010/main" val="48113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a:extLst>
              <a:ext uri="{FF2B5EF4-FFF2-40B4-BE49-F238E27FC236}">
                <a16:creationId xmlns:a16="http://schemas.microsoft.com/office/drawing/2014/main" id="{1CBC6A6C-1035-417F-A71C-E67B67163DE7}"/>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1C1CFD7C-B47D-4943-9210-C67AACAF366F}"/>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F0C9E2B7-D3A4-4986-958B-35581304CF59}"/>
              </a:ext>
            </a:extLst>
          </p:cNvPr>
          <p:cNvSpPr>
            <a:spLocks noGrp="1" noChangeArrowheads="1"/>
          </p:cNvSpPr>
          <p:nvPr>
            <p:ph type="dt" sz="half" idx="12"/>
          </p:nvPr>
        </p:nvSpPr>
        <p:spPr>
          <a:ln/>
        </p:spPr>
        <p:txBody>
          <a:bodyPr/>
          <a:lstStyle>
            <a:lvl1pPr>
              <a:defRPr/>
            </a:lvl1pPr>
          </a:lstStyle>
          <a:p>
            <a:fld id="{8F5E729B-C1B8-4686-AA42-2300AFBCA880}" type="datetime1">
              <a:rPr lang="zh-TW" altLang="en-US" smtClean="0"/>
              <a:t>2022/3/9</a:t>
            </a:fld>
            <a:endParaRPr lang="zh-TW" altLang="en-US"/>
          </a:p>
        </p:txBody>
      </p:sp>
    </p:spTree>
    <p:extLst>
      <p:ext uri="{BB962C8B-B14F-4D97-AF65-F5344CB8AC3E}">
        <p14:creationId xmlns:p14="http://schemas.microsoft.com/office/powerpoint/2010/main" val="286567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a:extLst>
              <a:ext uri="{FF2B5EF4-FFF2-40B4-BE49-F238E27FC236}">
                <a16:creationId xmlns:a16="http://schemas.microsoft.com/office/drawing/2014/main" id="{F8952038-26DA-4C29-B9FA-74172F4F02D8}"/>
              </a:ext>
            </a:extLst>
          </p:cNvPr>
          <p:cNvSpPr>
            <a:spLocks noGrp="1" noChangeArrowheads="1"/>
          </p:cNvSpPr>
          <p:nvPr>
            <p:ph type="ftr" sz="quarter" idx="10"/>
          </p:nvPr>
        </p:nvSpPr>
        <p:spPr>
          <a:ln/>
        </p:spPr>
        <p:txBody>
          <a:bodyPr/>
          <a:lstStyle>
            <a:lvl1pPr>
              <a:defRPr/>
            </a:lvl1pPr>
          </a:lstStyle>
          <a:p>
            <a:endParaRPr lang="zh-TW" altLang="en-US"/>
          </a:p>
        </p:txBody>
      </p:sp>
      <p:sp>
        <p:nvSpPr>
          <p:cNvPr id="8" name="Rectangle 3">
            <a:extLst>
              <a:ext uri="{FF2B5EF4-FFF2-40B4-BE49-F238E27FC236}">
                <a16:creationId xmlns:a16="http://schemas.microsoft.com/office/drawing/2014/main" id="{7B5AD45B-19A4-494B-8E52-F95739EF3EA9}"/>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9" name="Rectangle 16">
            <a:extLst>
              <a:ext uri="{FF2B5EF4-FFF2-40B4-BE49-F238E27FC236}">
                <a16:creationId xmlns:a16="http://schemas.microsoft.com/office/drawing/2014/main" id="{1175E48D-0A20-496E-95DD-DBF3602478F0}"/>
              </a:ext>
            </a:extLst>
          </p:cNvPr>
          <p:cNvSpPr>
            <a:spLocks noGrp="1" noChangeArrowheads="1"/>
          </p:cNvSpPr>
          <p:nvPr>
            <p:ph type="dt" sz="half" idx="12"/>
          </p:nvPr>
        </p:nvSpPr>
        <p:spPr>
          <a:ln/>
        </p:spPr>
        <p:txBody>
          <a:bodyPr/>
          <a:lstStyle>
            <a:lvl1pPr>
              <a:defRPr/>
            </a:lvl1pPr>
          </a:lstStyle>
          <a:p>
            <a:fld id="{DB681B80-88C6-41D6-BB13-81D82D0997F0}" type="datetime1">
              <a:rPr lang="zh-TW" altLang="en-US" smtClean="0"/>
              <a:t>2022/3/9</a:t>
            </a:fld>
            <a:endParaRPr lang="zh-TW" altLang="en-US"/>
          </a:p>
        </p:txBody>
      </p:sp>
    </p:spTree>
    <p:extLst>
      <p:ext uri="{BB962C8B-B14F-4D97-AF65-F5344CB8AC3E}">
        <p14:creationId xmlns:p14="http://schemas.microsoft.com/office/powerpoint/2010/main" val="10654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a:extLst>
              <a:ext uri="{FF2B5EF4-FFF2-40B4-BE49-F238E27FC236}">
                <a16:creationId xmlns:a16="http://schemas.microsoft.com/office/drawing/2014/main" id="{73B242EB-41BA-43B3-9939-D1B16CD75025}"/>
              </a:ext>
            </a:extLst>
          </p:cNvPr>
          <p:cNvSpPr>
            <a:spLocks noGrp="1" noChangeArrowheads="1"/>
          </p:cNvSpPr>
          <p:nvPr>
            <p:ph type="ftr" sz="quarter" idx="10"/>
          </p:nvPr>
        </p:nvSpPr>
        <p:spPr>
          <a:ln/>
        </p:spPr>
        <p:txBody>
          <a:bodyPr/>
          <a:lstStyle>
            <a:lvl1pPr>
              <a:defRPr/>
            </a:lvl1pPr>
          </a:lstStyle>
          <a:p>
            <a:endParaRPr lang="zh-TW" altLang="en-US"/>
          </a:p>
        </p:txBody>
      </p:sp>
      <p:sp>
        <p:nvSpPr>
          <p:cNvPr id="4" name="Rectangle 3">
            <a:extLst>
              <a:ext uri="{FF2B5EF4-FFF2-40B4-BE49-F238E27FC236}">
                <a16:creationId xmlns:a16="http://schemas.microsoft.com/office/drawing/2014/main" id="{9486C7F7-6AD4-4656-AD25-2EDC7F92D143}"/>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5" name="Rectangle 16">
            <a:extLst>
              <a:ext uri="{FF2B5EF4-FFF2-40B4-BE49-F238E27FC236}">
                <a16:creationId xmlns:a16="http://schemas.microsoft.com/office/drawing/2014/main" id="{45C15EC8-765C-4474-9EB3-3EC74E1886E2}"/>
              </a:ext>
            </a:extLst>
          </p:cNvPr>
          <p:cNvSpPr>
            <a:spLocks noGrp="1" noChangeArrowheads="1"/>
          </p:cNvSpPr>
          <p:nvPr>
            <p:ph type="dt" sz="half" idx="12"/>
          </p:nvPr>
        </p:nvSpPr>
        <p:spPr>
          <a:ln/>
        </p:spPr>
        <p:txBody>
          <a:bodyPr/>
          <a:lstStyle>
            <a:lvl1pPr>
              <a:defRPr/>
            </a:lvl1pPr>
          </a:lstStyle>
          <a:p>
            <a:fld id="{CC0655FF-9DFE-4FF8-8364-012DD2E04113}" type="datetime1">
              <a:rPr lang="zh-TW" altLang="en-US" smtClean="0"/>
              <a:t>2022/3/9</a:t>
            </a:fld>
            <a:endParaRPr lang="zh-TW" altLang="en-US"/>
          </a:p>
        </p:txBody>
      </p:sp>
    </p:spTree>
    <p:extLst>
      <p:ext uri="{BB962C8B-B14F-4D97-AF65-F5344CB8AC3E}">
        <p14:creationId xmlns:p14="http://schemas.microsoft.com/office/powerpoint/2010/main" val="6514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B65F23-FA5C-4AA5-AA8A-F298FD3584AC}"/>
              </a:ext>
            </a:extLst>
          </p:cNvPr>
          <p:cNvSpPr>
            <a:spLocks noGrp="1" noChangeArrowheads="1"/>
          </p:cNvSpPr>
          <p:nvPr>
            <p:ph type="ftr" sz="quarter" idx="10"/>
          </p:nvPr>
        </p:nvSpPr>
        <p:spPr>
          <a:ln/>
        </p:spPr>
        <p:txBody>
          <a:bodyPr/>
          <a:lstStyle>
            <a:lvl1pPr>
              <a:defRPr/>
            </a:lvl1pPr>
          </a:lstStyle>
          <a:p>
            <a:endParaRPr lang="zh-TW" altLang="en-US"/>
          </a:p>
        </p:txBody>
      </p:sp>
      <p:sp>
        <p:nvSpPr>
          <p:cNvPr id="3" name="Rectangle 3">
            <a:extLst>
              <a:ext uri="{FF2B5EF4-FFF2-40B4-BE49-F238E27FC236}">
                <a16:creationId xmlns:a16="http://schemas.microsoft.com/office/drawing/2014/main" id="{2DCD3AD0-EEF5-4131-8068-F441FC398C2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4" name="Rectangle 16">
            <a:extLst>
              <a:ext uri="{FF2B5EF4-FFF2-40B4-BE49-F238E27FC236}">
                <a16:creationId xmlns:a16="http://schemas.microsoft.com/office/drawing/2014/main" id="{27026443-FFAE-4030-919D-5E2EE4F62454}"/>
              </a:ext>
            </a:extLst>
          </p:cNvPr>
          <p:cNvSpPr>
            <a:spLocks noGrp="1" noChangeArrowheads="1"/>
          </p:cNvSpPr>
          <p:nvPr>
            <p:ph type="dt" sz="half" idx="12"/>
          </p:nvPr>
        </p:nvSpPr>
        <p:spPr>
          <a:ln/>
        </p:spPr>
        <p:txBody>
          <a:bodyPr/>
          <a:lstStyle>
            <a:lvl1pPr>
              <a:defRPr/>
            </a:lvl1pPr>
          </a:lstStyle>
          <a:p>
            <a:fld id="{469996C7-6BCE-49DD-B978-4BD8ED8D8C1F}" type="datetime1">
              <a:rPr lang="zh-TW" altLang="en-US" smtClean="0"/>
              <a:t>2022/3/9</a:t>
            </a:fld>
            <a:endParaRPr lang="zh-TW" altLang="en-US"/>
          </a:p>
        </p:txBody>
      </p:sp>
    </p:spTree>
    <p:extLst>
      <p:ext uri="{BB962C8B-B14F-4D97-AF65-F5344CB8AC3E}">
        <p14:creationId xmlns:p14="http://schemas.microsoft.com/office/powerpoint/2010/main" val="369957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F091AC4B-E7FA-4E21-96FE-D5EE196761E9}"/>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FC49A2F6-1E72-4255-AD36-998366E18AE6}"/>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55FAFEE9-E72B-45EF-B9D3-B81FD90C6805}"/>
              </a:ext>
            </a:extLst>
          </p:cNvPr>
          <p:cNvSpPr>
            <a:spLocks noGrp="1" noChangeArrowheads="1"/>
          </p:cNvSpPr>
          <p:nvPr>
            <p:ph type="dt" sz="half" idx="12"/>
          </p:nvPr>
        </p:nvSpPr>
        <p:spPr>
          <a:ln/>
        </p:spPr>
        <p:txBody>
          <a:bodyPr/>
          <a:lstStyle>
            <a:lvl1pPr>
              <a:defRPr/>
            </a:lvl1pPr>
          </a:lstStyle>
          <a:p>
            <a:fld id="{EBD5CBAD-F468-4B1D-A25F-94DCB560BFDE}" type="datetime1">
              <a:rPr lang="zh-TW" altLang="en-US" smtClean="0"/>
              <a:t>2022/3/9</a:t>
            </a:fld>
            <a:endParaRPr lang="zh-TW" altLang="en-US"/>
          </a:p>
        </p:txBody>
      </p:sp>
    </p:spTree>
    <p:extLst>
      <p:ext uri="{BB962C8B-B14F-4D97-AF65-F5344CB8AC3E}">
        <p14:creationId xmlns:p14="http://schemas.microsoft.com/office/powerpoint/2010/main" val="331192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633C4DFF-1C1D-4EBB-A345-77AD29ED07BA}"/>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BEF5422E-F79E-4FDB-9B1F-C86DD46747AA}"/>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6D7FF5B7-D327-4441-A164-CE0CC14BEFCB}"/>
              </a:ext>
            </a:extLst>
          </p:cNvPr>
          <p:cNvSpPr>
            <a:spLocks noGrp="1" noChangeArrowheads="1"/>
          </p:cNvSpPr>
          <p:nvPr>
            <p:ph type="dt" sz="half" idx="12"/>
          </p:nvPr>
        </p:nvSpPr>
        <p:spPr>
          <a:ln/>
        </p:spPr>
        <p:txBody>
          <a:bodyPr/>
          <a:lstStyle>
            <a:lvl1pPr>
              <a:defRPr/>
            </a:lvl1pPr>
          </a:lstStyle>
          <a:p>
            <a:fld id="{1FD2A059-8752-4774-ACF8-C280B700D28E}" type="datetime1">
              <a:rPr lang="zh-TW" altLang="en-US" smtClean="0"/>
              <a:t>2022/3/9</a:t>
            </a:fld>
            <a:endParaRPr lang="zh-TW" altLang="en-US"/>
          </a:p>
        </p:txBody>
      </p:sp>
    </p:spTree>
    <p:extLst>
      <p:ext uri="{BB962C8B-B14F-4D97-AF65-F5344CB8AC3E}">
        <p14:creationId xmlns:p14="http://schemas.microsoft.com/office/powerpoint/2010/main" val="9975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A24F28-445B-4B0A-B603-41FFEBAEAA4E}"/>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charset="0"/>
                <a:ea typeface="新細明體" pitchFamily="18" charset="-120"/>
              </a:defRPr>
            </a:lvl1pPr>
          </a:lstStyle>
          <a:p>
            <a:endParaRPr lang="zh-TW" altLang="en-US"/>
          </a:p>
        </p:txBody>
      </p:sp>
      <p:sp>
        <p:nvSpPr>
          <p:cNvPr id="10243" name="Rectangle 3">
            <a:extLst>
              <a:ext uri="{FF2B5EF4-FFF2-40B4-BE49-F238E27FC236}">
                <a16:creationId xmlns:a16="http://schemas.microsoft.com/office/drawing/2014/main" id="{6ECDD3FD-085F-4DF9-9765-4CE903E6BA48}"/>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fld id="{224A732B-4120-4015-8395-334063D92438}" type="slidenum">
              <a:rPr lang="zh-TW" altLang="en-US" smtClean="0"/>
              <a:t>‹#›</a:t>
            </a:fld>
            <a:endParaRPr lang="zh-TW" altLang="en-US"/>
          </a:p>
        </p:txBody>
      </p:sp>
      <p:grpSp>
        <p:nvGrpSpPr>
          <p:cNvPr id="1028" name="Group 4">
            <a:extLst>
              <a:ext uri="{FF2B5EF4-FFF2-40B4-BE49-F238E27FC236}">
                <a16:creationId xmlns:a16="http://schemas.microsoft.com/office/drawing/2014/main" id="{E5574CEB-8C02-4500-8A43-08F62F08AF1A}"/>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F73F8486-7879-4683-9D9E-88E047FB8CD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1033" name="Rectangle 6">
              <a:extLst>
                <a:ext uri="{FF2B5EF4-FFF2-40B4-BE49-F238E27FC236}">
                  <a16:creationId xmlns:a16="http://schemas.microsoft.com/office/drawing/2014/main" id="{910C4D16-9604-42E2-AD73-0DB1210E91F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4" name="Rectangle 7">
              <a:extLst>
                <a:ext uri="{FF2B5EF4-FFF2-40B4-BE49-F238E27FC236}">
                  <a16:creationId xmlns:a16="http://schemas.microsoft.com/office/drawing/2014/main" id="{2A7F5EDC-76EC-439E-BC87-5B9D5FE8A237}"/>
                </a:ext>
              </a:extLst>
            </p:cNvPr>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5" name="Rectangle 8">
              <a:extLst>
                <a:ext uri="{FF2B5EF4-FFF2-40B4-BE49-F238E27FC236}">
                  <a16:creationId xmlns:a16="http://schemas.microsoft.com/office/drawing/2014/main" id="{0E95BEC0-C6E4-4CF1-A6D0-18B5281DD76E}"/>
                </a:ext>
              </a:extLst>
            </p:cNvPr>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6" name="Rectangle 9">
              <a:extLst>
                <a:ext uri="{FF2B5EF4-FFF2-40B4-BE49-F238E27FC236}">
                  <a16:creationId xmlns:a16="http://schemas.microsoft.com/office/drawing/2014/main" id="{8DFFBAE1-FD6A-4480-9E78-E01400A924F9}"/>
                </a:ext>
              </a:extLst>
            </p:cNvPr>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37" name="Rectangle 10">
              <a:extLst>
                <a:ext uri="{FF2B5EF4-FFF2-40B4-BE49-F238E27FC236}">
                  <a16:creationId xmlns:a16="http://schemas.microsoft.com/office/drawing/2014/main" id="{61878BBA-003A-4452-ABF3-943300F10C0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8" name="Rectangle 11">
              <a:extLst>
                <a:ext uri="{FF2B5EF4-FFF2-40B4-BE49-F238E27FC236}">
                  <a16:creationId xmlns:a16="http://schemas.microsoft.com/office/drawing/2014/main" id="{088DD715-81B5-4AA7-A29D-C8E0C6DD4100}"/>
                </a:ext>
              </a:extLst>
            </p:cNvPr>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9" name="Rectangle 12">
              <a:extLst>
                <a:ext uri="{FF2B5EF4-FFF2-40B4-BE49-F238E27FC236}">
                  <a16:creationId xmlns:a16="http://schemas.microsoft.com/office/drawing/2014/main" id="{4BD6FE39-2B61-481C-8E70-6EABE675FA6A}"/>
                </a:ext>
              </a:extLst>
            </p:cNvPr>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40" name="Rectangle 13">
              <a:extLst>
                <a:ext uri="{FF2B5EF4-FFF2-40B4-BE49-F238E27FC236}">
                  <a16:creationId xmlns:a16="http://schemas.microsoft.com/office/drawing/2014/main" id="{B937BB03-87FF-4315-BCCF-3F8F828BA1DD}"/>
                </a:ext>
              </a:extLst>
            </p:cNvPr>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grpSp>
      <p:sp>
        <p:nvSpPr>
          <p:cNvPr id="1029" name="Rectangle 14">
            <a:extLst>
              <a:ext uri="{FF2B5EF4-FFF2-40B4-BE49-F238E27FC236}">
                <a16:creationId xmlns:a16="http://schemas.microsoft.com/office/drawing/2014/main" id="{4FCE9859-36E1-4530-9CF4-E28A9A63BBEB}"/>
              </a:ext>
            </a:extLst>
          </p:cNvPr>
          <p:cNvSpPr>
            <a:spLocks noGrp="1" noChangeArrowheads="1"/>
          </p:cNvSpPr>
          <p:nvPr>
            <p:ph type="title"/>
          </p:nvPr>
        </p:nvSpPr>
        <p:spPr bwMode="auto">
          <a:xfrm>
            <a:off x="609600" y="457201"/>
            <a:ext cx="109728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15">
            <a:extLst>
              <a:ext uri="{FF2B5EF4-FFF2-40B4-BE49-F238E27FC236}">
                <a16:creationId xmlns:a16="http://schemas.microsoft.com/office/drawing/2014/main" id="{23FDFF49-3919-4B7F-84AF-C46DD73C1409}"/>
              </a:ext>
            </a:extLst>
          </p:cNvPr>
          <p:cNvSpPr>
            <a:spLocks noGrp="1" noChangeArrowheads="1"/>
          </p:cNvSpPr>
          <p:nvPr>
            <p:ph type="body" idx="1"/>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56" name="Rectangle 16">
            <a:extLst>
              <a:ext uri="{FF2B5EF4-FFF2-40B4-BE49-F238E27FC236}">
                <a16:creationId xmlns:a16="http://schemas.microsoft.com/office/drawing/2014/main" id="{1F5B3EAF-395A-4EA3-B3E8-3F10A40409D7}"/>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ea typeface="新細明體" pitchFamily="18" charset="-120"/>
              </a:defRPr>
            </a:lvl1pPr>
          </a:lstStyle>
          <a:p>
            <a:fld id="{975F2B52-ACD3-435B-B2ED-AF60AA0B1707}" type="datetime1">
              <a:rPr lang="zh-TW" altLang="en-US" smtClean="0"/>
              <a:t>2022/3/9</a:t>
            </a:fld>
            <a:endParaRPr lang="zh-TW" altLang="en-US"/>
          </a:p>
        </p:txBody>
      </p:sp>
    </p:spTree>
    <p:extLst>
      <p:ext uri="{BB962C8B-B14F-4D97-AF65-F5344CB8AC3E}">
        <p14:creationId xmlns:p14="http://schemas.microsoft.com/office/powerpoint/2010/main" val="1620245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3000">
          <a:solidFill>
            <a:schemeClr val="tx1"/>
          </a:solidFill>
          <a:latin typeface="+mj-lt"/>
          <a:ea typeface="+mj-ea"/>
          <a:cs typeface="+mj-cs"/>
        </a:defRPr>
      </a:lvl1pPr>
      <a:lvl2pPr algn="l" rtl="0" eaLnBrk="0" fontAlgn="base" hangingPunct="0">
        <a:spcBef>
          <a:spcPct val="0"/>
        </a:spcBef>
        <a:spcAft>
          <a:spcPct val="0"/>
        </a:spcAft>
        <a:defRPr kumimoji="1" sz="3000">
          <a:solidFill>
            <a:schemeClr val="tx1"/>
          </a:solidFill>
          <a:latin typeface="Arial" charset="0"/>
          <a:ea typeface="新細明體" pitchFamily="18" charset="-120"/>
        </a:defRPr>
      </a:lvl2pPr>
      <a:lvl3pPr algn="l" rtl="0" eaLnBrk="0" fontAlgn="base" hangingPunct="0">
        <a:spcBef>
          <a:spcPct val="0"/>
        </a:spcBef>
        <a:spcAft>
          <a:spcPct val="0"/>
        </a:spcAft>
        <a:defRPr kumimoji="1" sz="3000">
          <a:solidFill>
            <a:schemeClr val="tx1"/>
          </a:solidFill>
          <a:latin typeface="Arial" charset="0"/>
          <a:ea typeface="新細明體" pitchFamily="18" charset="-120"/>
        </a:defRPr>
      </a:lvl3pPr>
      <a:lvl4pPr algn="l" rtl="0" eaLnBrk="0" fontAlgn="base" hangingPunct="0">
        <a:spcBef>
          <a:spcPct val="0"/>
        </a:spcBef>
        <a:spcAft>
          <a:spcPct val="0"/>
        </a:spcAft>
        <a:defRPr kumimoji="1" sz="3000">
          <a:solidFill>
            <a:schemeClr val="tx1"/>
          </a:solidFill>
          <a:latin typeface="Arial" charset="0"/>
          <a:ea typeface="新細明體" pitchFamily="18" charset="-120"/>
        </a:defRPr>
      </a:lvl4pPr>
      <a:lvl5pPr algn="l" rtl="0" eaLnBrk="0" fontAlgn="base" hangingPunct="0">
        <a:spcBef>
          <a:spcPct val="0"/>
        </a:spcBef>
        <a:spcAft>
          <a:spcPct val="0"/>
        </a:spcAft>
        <a:defRPr kumimoji="1" sz="3000">
          <a:solidFill>
            <a:schemeClr val="tx1"/>
          </a:solidFill>
          <a:latin typeface="Arial" charset="0"/>
          <a:ea typeface="新細明體" pitchFamily="18" charset="-120"/>
        </a:defRPr>
      </a:lvl5pPr>
      <a:lvl6pPr marL="457200" algn="l" rtl="0" fontAlgn="base">
        <a:spcBef>
          <a:spcPct val="0"/>
        </a:spcBef>
        <a:spcAft>
          <a:spcPct val="0"/>
        </a:spcAft>
        <a:defRPr kumimoji="1" sz="3000">
          <a:solidFill>
            <a:schemeClr val="tx1"/>
          </a:solidFill>
          <a:latin typeface="Arial" charset="0"/>
          <a:ea typeface="新細明體" pitchFamily="18" charset="-120"/>
        </a:defRPr>
      </a:lvl6pPr>
      <a:lvl7pPr marL="914400" algn="l" rtl="0" fontAlgn="base">
        <a:spcBef>
          <a:spcPct val="0"/>
        </a:spcBef>
        <a:spcAft>
          <a:spcPct val="0"/>
        </a:spcAft>
        <a:defRPr kumimoji="1" sz="3000">
          <a:solidFill>
            <a:schemeClr val="tx1"/>
          </a:solidFill>
          <a:latin typeface="Arial" charset="0"/>
          <a:ea typeface="新細明體" pitchFamily="18" charset="-120"/>
        </a:defRPr>
      </a:lvl7pPr>
      <a:lvl8pPr marL="1371600" algn="l" rtl="0" fontAlgn="base">
        <a:spcBef>
          <a:spcPct val="0"/>
        </a:spcBef>
        <a:spcAft>
          <a:spcPct val="0"/>
        </a:spcAft>
        <a:defRPr kumimoji="1" sz="3000">
          <a:solidFill>
            <a:schemeClr val="tx1"/>
          </a:solidFill>
          <a:latin typeface="Arial" charset="0"/>
          <a:ea typeface="新細明體" pitchFamily="18" charset="-120"/>
        </a:defRPr>
      </a:lvl8pPr>
      <a:lvl9pPr marL="1828800" algn="l" rtl="0" fontAlgn="base">
        <a:spcBef>
          <a:spcPct val="0"/>
        </a:spcBef>
        <a:spcAft>
          <a:spcPct val="0"/>
        </a:spcAft>
        <a:defRPr kumimoji="1" sz="3000">
          <a:solidFill>
            <a:schemeClr val="tx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A0AA0D-7B6E-4334-8BBA-5674F2F99141}"/>
              </a:ext>
            </a:extLst>
          </p:cNvPr>
          <p:cNvSpPr>
            <a:spLocks noGrp="1" noChangeArrowheads="1"/>
          </p:cNvSpPr>
          <p:nvPr>
            <p:ph type="ctrTitle"/>
          </p:nvPr>
        </p:nvSpPr>
        <p:spPr/>
        <p:txBody>
          <a:bodyPr/>
          <a:lstStyle/>
          <a:p>
            <a:pPr eaLnBrk="1" hangingPunct="1">
              <a:lnSpc>
                <a:spcPct val="150000"/>
              </a:lnSpc>
            </a:pPr>
            <a:r>
              <a:rPr lang="en-US" altLang="zh-TW" dirty="0"/>
              <a:t>Homework Assignment #1:</a:t>
            </a:r>
            <a:br>
              <a:rPr lang="en-US" altLang="zh-TW" dirty="0"/>
            </a:br>
            <a:r>
              <a:rPr lang="en-US" altLang="zh-TW" sz="2400" dirty="0"/>
              <a:t>Disk IO Performance under Sequential and Random Workloads by Using System Call, C Library and MMAP Interfaces</a:t>
            </a:r>
          </a:p>
        </p:txBody>
      </p:sp>
      <p:sp>
        <p:nvSpPr>
          <p:cNvPr id="2" name="投影片編號版面配置區 1">
            <a:extLst>
              <a:ext uri="{FF2B5EF4-FFF2-40B4-BE49-F238E27FC236}">
                <a16:creationId xmlns:a16="http://schemas.microsoft.com/office/drawing/2014/main" id="{239D0014-FEF7-4773-9FF4-DF784EF5A99D}"/>
              </a:ext>
            </a:extLst>
          </p:cNvPr>
          <p:cNvSpPr>
            <a:spLocks noGrp="1"/>
          </p:cNvSpPr>
          <p:nvPr>
            <p:ph type="sldNum" sz="quarter" idx="12"/>
          </p:nvPr>
        </p:nvSpPr>
        <p:spPr/>
        <p:txBody>
          <a:bodyPr/>
          <a:lstStyle/>
          <a:p>
            <a:fld id="{224A732B-4120-4015-8395-334063D92438}" type="slidenum">
              <a:rPr lang="zh-TW" altLang="en-US"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fseek</a:t>
            </a:r>
            <a:r>
              <a:rPr lang="en-US" altLang="zh-TW" dirty="0">
                <a:solidFill>
                  <a:schemeClr val="tx1"/>
                </a:solidFill>
              </a:rPr>
              <a:t>(FILE *stream, long int offset, int whence)</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fseek</a:t>
            </a:r>
            <a:r>
              <a:rPr lang="en-US" altLang="zh-TW" dirty="0">
                <a:latin typeface="+mn-lt"/>
                <a:ea typeface="+mn-ea"/>
              </a:rPr>
              <a:t> (f1,4096,SEEK_SET);</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FILE object that identifies the stream.</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352488" y="574567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successful, the function returns zero.</a:t>
            </a:r>
          </a:p>
          <a:p>
            <a:r>
              <a:rPr lang="en-US" altLang="zh-TW" dirty="0"/>
              <a:t>Otherwise, it returns non-zero value.</a:t>
            </a:r>
          </a:p>
          <a:p>
            <a:r>
              <a:rPr lang="en-US" altLang="zh-TW" dirty="0"/>
              <a:t>If a read or write error occurs, the error indicator (</a:t>
            </a:r>
            <a:r>
              <a:rPr lang="en-US" altLang="zh-TW" dirty="0" err="1"/>
              <a:t>ferror</a:t>
            </a:r>
            <a:r>
              <a:rPr lang="en-US" altLang="zh-TW" dirty="0"/>
              <a:t>) is set.</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10</a:t>
            </a:fld>
            <a:endParaRPr lang="zh-TW" altLang="en-US"/>
          </a:p>
        </p:txBody>
      </p:sp>
      <p:sp>
        <p:nvSpPr>
          <p:cNvPr id="12" name="文字方塊 11">
            <a:extLst>
              <a:ext uri="{FF2B5EF4-FFF2-40B4-BE49-F238E27FC236}">
                <a16:creationId xmlns:a16="http://schemas.microsoft.com/office/drawing/2014/main" id="{FE57FDED-9015-4B11-B76B-6FB1D1AFEC0F}"/>
              </a:ext>
            </a:extLst>
          </p:cNvPr>
          <p:cNvSpPr txBox="1"/>
          <p:nvPr/>
        </p:nvSpPr>
        <p:spPr>
          <a:xfrm>
            <a:off x="1247228" y="3500713"/>
            <a:ext cx="9667781" cy="369332"/>
          </a:xfrm>
          <a:prstGeom prst="rect">
            <a:avLst/>
          </a:prstGeom>
          <a:noFill/>
        </p:spPr>
        <p:txBody>
          <a:bodyPr wrap="square" rtlCol="0">
            <a:spAutoFit/>
          </a:bodyPr>
          <a:lstStyle/>
          <a:p>
            <a:r>
              <a:rPr lang="en-US" altLang="zh-TW" dirty="0">
                <a:solidFill>
                  <a:schemeClr val="bg2">
                    <a:lumMod val="60000"/>
                    <a:lumOff val="40000"/>
                  </a:schemeClr>
                </a:solidFill>
              </a:rPr>
              <a:t>long: </a:t>
            </a:r>
            <a:r>
              <a:rPr lang="en-US" altLang="zh-TW" dirty="0"/>
              <a:t>Number of bytes to offset from origin.</a:t>
            </a:r>
          </a:p>
        </p:txBody>
      </p:sp>
      <p:sp>
        <p:nvSpPr>
          <p:cNvPr id="13" name="文字方塊 12">
            <a:extLst>
              <a:ext uri="{FF2B5EF4-FFF2-40B4-BE49-F238E27FC236}">
                <a16:creationId xmlns:a16="http://schemas.microsoft.com/office/drawing/2014/main" id="{ECB7DA50-3AB9-451E-9A11-89DB1C70E1C4}"/>
              </a:ext>
            </a:extLst>
          </p:cNvPr>
          <p:cNvSpPr txBox="1"/>
          <p:nvPr/>
        </p:nvSpPr>
        <p:spPr>
          <a:xfrm>
            <a:off x="1273793" y="3904783"/>
            <a:ext cx="9667781" cy="646331"/>
          </a:xfrm>
          <a:prstGeom prst="rect">
            <a:avLst/>
          </a:prstGeom>
          <a:noFill/>
        </p:spPr>
        <p:txBody>
          <a:bodyPr wrap="square" rtlCol="0">
            <a:spAutoFit/>
          </a:bodyPr>
          <a:lstStyle/>
          <a:p>
            <a:r>
              <a:rPr lang="en-US" altLang="zh-TW" dirty="0">
                <a:solidFill>
                  <a:schemeClr val="bg2">
                    <a:lumMod val="60000"/>
                    <a:lumOff val="40000"/>
                  </a:schemeClr>
                </a:solidFill>
              </a:rPr>
              <a:t>whence: </a:t>
            </a:r>
            <a:r>
              <a:rPr lang="en-US" altLang="zh-TW" dirty="0"/>
              <a:t>Position used as reference for the offset. It is specified by one of the following constants defined in &lt;</a:t>
            </a:r>
            <a:r>
              <a:rPr lang="en-US" altLang="zh-TW" dirty="0" err="1"/>
              <a:t>cstdio</a:t>
            </a:r>
            <a:r>
              <a:rPr lang="en-US" altLang="zh-TW" dirty="0"/>
              <a:t>&gt; exclusively to be used as arguments for this function:</a:t>
            </a:r>
          </a:p>
        </p:txBody>
      </p:sp>
      <p:graphicFrame>
        <p:nvGraphicFramePr>
          <p:cNvPr id="9" name="表格 9">
            <a:extLst>
              <a:ext uri="{FF2B5EF4-FFF2-40B4-BE49-F238E27FC236}">
                <a16:creationId xmlns:a16="http://schemas.microsoft.com/office/drawing/2014/main" id="{2B4497F4-88A7-46A6-9863-40D9B14331A4}"/>
              </a:ext>
            </a:extLst>
          </p:cNvPr>
          <p:cNvGraphicFramePr>
            <a:graphicFrameLocks noGrp="1"/>
          </p:cNvGraphicFramePr>
          <p:nvPr>
            <p:extLst>
              <p:ext uri="{D42A27DB-BD31-4B8C-83A1-F6EECF244321}">
                <p14:modId xmlns:p14="http://schemas.microsoft.com/office/powerpoint/2010/main" val="3143672233"/>
              </p:ext>
            </p:extLst>
          </p:nvPr>
        </p:nvGraphicFramePr>
        <p:xfrm>
          <a:off x="1352488" y="4495861"/>
          <a:ext cx="6214382" cy="1273742"/>
        </p:xfrm>
        <a:graphic>
          <a:graphicData uri="http://schemas.openxmlformats.org/drawingml/2006/table">
            <a:tbl>
              <a:tblPr firstRow="1" bandRow="1">
                <a:tableStyleId>{5C22544A-7EE6-4342-B048-85BDC9FD1C3A}</a:tableStyleId>
              </a:tblPr>
              <a:tblGrid>
                <a:gridCol w="3107191">
                  <a:extLst>
                    <a:ext uri="{9D8B030D-6E8A-4147-A177-3AD203B41FA5}">
                      <a16:colId xmlns:a16="http://schemas.microsoft.com/office/drawing/2014/main" val="3430852970"/>
                    </a:ext>
                  </a:extLst>
                </a:gridCol>
                <a:gridCol w="3107191">
                  <a:extLst>
                    <a:ext uri="{9D8B030D-6E8A-4147-A177-3AD203B41FA5}">
                      <a16:colId xmlns:a16="http://schemas.microsoft.com/office/drawing/2014/main" val="407116491"/>
                    </a:ext>
                  </a:extLst>
                </a:gridCol>
              </a:tblGrid>
              <a:tr h="222819">
                <a:tc>
                  <a:txBody>
                    <a:bodyPr/>
                    <a:lstStyle/>
                    <a:p>
                      <a:r>
                        <a:rPr lang="en-US" altLang="zh-TW" sz="1400" b="1" i="0" kern="1200" dirty="0">
                          <a:solidFill>
                            <a:schemeClr val="lt1"/>
                          </a:solidFill>
                          <a:effectLst/>
                          <a:latin typeface="+mn-lt"/>
                          <a:ea typeface="+mn-ea"/>
                          <a:cs typeface="+mn-cs"/>
                        </a:rPr>
                        <a:t>Constant</a:t>
                      </a:r>
                      <a:endParaRPr lang="zh-TW" altLang="en-US" sz="1400" dirty="0"/>
                    </a:p>
                  </a:txBody>
                  <a:tcPr/>
                </a:tc>
                <a:tc>
                  <a:txBody>
                    <a:bodyPr/>
                    <a:lstStyle/>
                    <a:p>
                      <a:r>
                        <a:rPr lang="en-US" altLang="zh-TW" sz="1400" b="1" i="0" kern="1200" dirty="0">
                          <a:solidFill>
                            <a:schemeClr val="lt1"/>
                          </a:solidFill>
                          <a:effectLst/>
                          <a:latin typeface="+mn-lt"/>
                          <a:ea typeface="+mn-ea"/>
                          <a:cs typeface="+mn-cs"/>
                        </a:rPr>
                        <a:t>Reference position</a:t>
                      </a:r>
                      <a:endParaRPr lang="zh-TW" altLang="en-US" sz="1400" dirty="0"/>
                    </a:p>
                  </a:txBody>
                  <a:tcPr/>
                </a:tc>
                <a:extLst>
                  <a:ext uri="{0D108BD9-81ED-4DB2-BD59-A6C34878D82A}">
                    <a16:rowId xmlns:a16="http://schemas.microsoft.com/office/drawing/2014/main" val="4141859369"/>
                  </a:ext>
                </a:extLst>
              </a:tr>
              <a:tr h="222819">
                <a:tc>
                  <a:txBody>
                    <a:bodyPr/>
                    <a:lstStyle/>
                    <a:p>
                      <a:r>
                        <a:rPr lang="en-US" sz="1400" dirty="0">
                          <a:effectLst/>
                        </a:rPr>
                        <a:t>SEEK_SET</a:t>
                      </a:r>
                    </a:p>
                  </a:txBody>
                  <a:tcPr anchor="ctr"/>
                </a:tc>
                <a:tc>
                  <a:txBody>
                    <a:bodyPr/>
                    <a:lstStyle/>
                    <a:p>
                      <a:r>
                        <a:rPr lang="en-US" sz="1400">
                          <a:effectLst/>
                        </a:rPr>
                        <a:t>Beginning of file</a:t>
                      </a:r>
                    </a:p>
                  </a:txBody>
                  <a:tcPr anchor="ctr"/>
                </a:tc>
                <a:extLst>
                  <a:ext uri="{0D108BD9-81ED-4DB2-BD59-A6C34878D82A}">
                    <a16:rowId xmlns:a16="http://schemas.microsoft.com/office/drawing/2014/main" val="195019600"/>
                  </a:ext>
                </a:extLst>
              </a:tr>
              <a:tr h="359342">
                <a:tc>
                  <a:txBody>
                    <a:bodyPr/>
                    <a:lstStyle/>
                    <a:p>
                      <a:r>
                        <a:rPr lang="en-US" sz="1400" dirty="0">
                          <a:effectLst/>
                        </a:rPr>
                        <a:t>SEEK_CUR</a:t>
                      </a:r>
                    </a:p>
                  </a:txBody>
                  <a:tcPr anchor="ctr"/>
                </a:tc>
                <a:tc>
                  <a:txBody>
                    <a:bodyPr/>
                    <a:lstStyle/>
                    <a:p>
                      <a:r>
                        <a:rPr lang="en-US" sz="1400">
                          <a:effectLst/>
                        </a:rPr>
                        <a:t>Current position of the file pointer</a:t>
                      </a:r>
                    </a:p>
                  </a:txBody>
                  <a:tcPr anchor="ctr"/>
                </a:tc>
                <a:extLst>
                  <a:ext uri="{0D108BD9-81ED-4DB2-BD59-A6C34878D82A}">
                    <a16:rowId xmlns:a16="http://schemas.microsoft.com/office/drawing/2014/main" val="2167050179"/>
                  </a:ext>
                </a:extLst>
              </a:tr>
              <a:tr h="222819">
                <a:tc>
                  <a:txBody>
                    <a:bodyPr/>
                    <a:lstStyle/>
                    <a:p>
                      <a:r>
                        <a:rPr lang="en-US" sz="1400">
                          <a:effectLst/>
                        </a:rPr>
                        <a:t>SEEK_END</a:t>
                      </a:r>
                    </a:p>
                  </a:txBody>
                  <a:tcPr anchor="ctr"/>
                </a:tc>
                <a:tc>
                  <a:txBody>
                    <a:bodyPr/>
                    <a:lstStyle/>
                    <a:p>
                      <a:r>
                        <a:rPr lang="en-US" sz="1400" dirty="0">
                          <a:effectLst/>
                        </a:rPr>
                        <a:t>End of file *</a:t>
                      </a:r>
                    </a:p>
                  </a:txBody>
                  <a:tcPr anchor="ctr"/>
                </a:tc>
                <a:extLst>
                  <a:ext uri="{0D108BD9-81ED-4DB2-BD59-A6C34878D82A}">
                    <a16:rowId xmlns:a16="http://schemas.microsoft.com/office/drawing/2014/main" val="4245574068"/>
                  </a:ext>
                </a:extLst>
              </a:tr>
            </a:tbl>
          </a:graphicData>
        </a:graphic>
      </p:graphicFrame>
    </p:spTree>
    <p:extLst>
      <p:ext uri="{BB962C8B-B14F-4D97-AF65-F5344CB8AC3E}">
        <p14:creationId xmlns:p14="http://schemas.microsoft.com/office/powerpoint/2010/main" val="376615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b="1" dirty="0">
                <a:solidFill>
                  <a:srgbClr val="FF0000"/>
                </a:solidFill>
              </a:rPr>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11</a:t>
            </a:fld>
            <a:endParaRPr lang="zh-TW" altLang="en-US"/>
          </a:p>
        </p:txBody>
      </p:sp>
    </p:spTree>
    <p:extLst>
      <p:ext uri="{BB962C8B-B14F-4D97-AF65-F5344CB8AC3E}">
        <p14:creationId xmlns:p14="http://schemas.microsoft.com/office/powerpoint/2010/main" val="40892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#1_1</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251259"/>
          </a:xfrm>
        </p:spPr>
        <p:txBody>
          <a:bodyPr/>
          <a:lstStyle/>
          <a:p>
            <a:r>
              <a:rPr lang="en-US" altLang="zh-TW" dirty="0"/>
              <a:t>Write a program that creates a </a:t>
            </a:r>
            <a:r>
              <a:rPr lang="en-US" altLang="zh-TW" dirty="0">
                <a:solidFill>
                  <a:srgbClr val="FF0000"/>
                </a:solidFill>
              </a:rPr>
              <a:t>100MB</a:t>
            </a:r>
            <a:r>
              <a:rPr lang="en-US" altLang="zh-TW" dirty="0"/>
              <a:t> file on your local disk and then measures the time to do each of four things by directly using </a:t>
            </a:r>
            <a:r>
              <a:rPr lang="en-US" altLang="zh-TW" b="1" dirty="0">
                <a:solidFill>
                  <a:srgbClr val="FF0000"/>
                </a:solidFill>
              </a:rPr>
              <a:t>C library I/O interface</a:t>
            </a:r>
            <a:r>
              <a:rPr lang="en-US" altLang="zh-TW" dirty="0"/>
              <a:t>, e.g., </a:t>
            </a:r>
            <a:r>
              <a:rPr lang="en-US" altLang="zh-TW" dirty="0" err="1"/>
              <a:t>fopen</a:t>
            </a:r>
            <a:r>
              <a:rPr lang="en-US" altLang="zh-TW" dirty="0"/>
              <a:t>(), </a:t>
            </a:r>
            <a:r>
              <a:rPr lang="en-US" altLang="zh-TW" dirty="0" err="1"/>
              <a:t>fread</a:t>
            </a:r>
            <a:r>
              <a:rPr lang="en-US" altLang="zh-TW" dirty="0"/>
              <a:t>(), </a:t>
            </a:r>
            <a:r>
              <a:rPr lang="en-US" altLang="zh-TW" dirty="0" err="1"/>
              <a:t>fwrite</a:t>
            </a:r>
            <a:r>
              <a:rPr lang="en-US" altLang="zh-TW" dirty="0"/>
              <a:t>(), </a:t>
            </a:r>
            <a:r>
              <a:rPr lang="en-US" altLang="zh-TW" dirty="0" err="1"/>
              <a:t>fseek</a:t>
            </a:r>
            <a:r>
              <a:rPr lang="en-US" altLang="zh-TW" dirty="0"/>
              <a:t>(), and close().</a:t>
            </a:r>
          </a:p>
          <a:p>
            <a:r>
              <a:rPr lang="en-US" altLang="zh-TW" dirty="0"/>
              <a:t>Sequential read</a:t>
            </a:r>
            <a:r>
              <a:rPr lang="zh-TW" altLang="en-US" dirty="0"/>
              <a:t>： </a:t>
            </a:r>
            <a:r>
              <a:rPr lang="en-US" altLang="zh-TW" dirty="0"/>
              <a:t>Read the file sequentially by reading the file from beginning to end, and you </a:t>
            </a:r>
            <a:r>
              <a:rPr lang="en-US" altLang="zh-TW" dirty="0">
                <a:solidFill>
                  <a:srgbClr val="FF0000"/>
                </a:solidFill>
              </a:rPr>
              <a:t>read 4KB of data </a:t>
            </a:r>
            <a:r>
              <a:rPr lang="en-US" altLang="zh-TW" dirty="0"/>
              <a:t>at one time.</a:t>
            </a:r>
          </a:p>
          <a:p>
            <a:r>
              <a:rPr lang="en-US" altLang="zh-TW" dirty="0"/>
              <a:t>Sequential write</a:t>
            </a:r>
            <a:r>
              <a:rPr lang="zh-TW" altLang="en-US" dirty="0"/>
              <a:t>： </a:t>
            </a:r>
            <a:r>
              <a:rPr lang="en-US" altLang="zh-TW" dirty="0"/>
              <a:t>Overwrite the file with 100MB of new data by writing the file from beginning to end, and you</a:t>
            </a:r>
            <a:r>
              <a:rPr lang="en-US" altLang="zh-TW" dirty="0">
                <a:solidFill>
                  <a:srgbClr val="FF0000"/>
                </a:solidFill>
              </a:rPr>
              <a:t> write 2KB of data </a:t>
            </a:r>
            <a:r>
              <a:rPr lang="en-US" altLang="zh-TW" dirty="0"/>
              <a:t>in one time and then call </a:t>
            </a:r>
            <a:r>
              <a:rPr lang="en-US" altLang="zh-TW" dirty="0" err="1"/>
              <a:t>fsync</a:t>
            </a:r>
            <a:r>
              <a:rPr lang="en-US" altLang="zh-TW" dirty="0"/>
              <a:t>().</a:t>
            </a:r>
          </a:p>
          <a:p>
            <a:r>
              <a:rPr lang="en-US" altLang="zh-TW" dirty="0"/>
              <a:t>Random read</a:t>
            </a:r>
            <a:r>
              <a:rPr lang="zh-TW" altLang="en-US" dirty="0"/>
              <a:t>： </a:t>
            </a:r>
            <a:r>
              <a:rPr lang="en-US" altLang="zh-TW" dirty="0"/>
              <a:t>Do the following </a:t>
            </a:r>
            <a:r>
              <a:rPr lang="en-US" altLang="zh-TW" dirty="0">
                <a:solidFill>
                  <a:srgbClr val="FF0000"/>
                </a:solidFill>
              </a:rPr>
              <a:t>50,000 times</a:t>
            </a:r>
            <a:r>
              <a:rPr lang="en-US" altLang="zh-TW" dirty="0"/>
              <a:t>: choose a </a:t>
            </a:r>
            <a:r>
              <a:rPr lang="en-US" altLang="zh-TW" dirty="0">
                <a:solidFill>
                  <a:srgbClr val="FF0000"/>
                </a:solidFill>
              </a:rPr>
              <a:t>4KB-aligned offset </a:t>
            </a:r>
            <a:r>
              <a:rPr lang="en-US" altLang="zh-TW" dirty="0"/>
              <a:t>in the file uniformly at random, seek to that location in the file, and </a:t>
            </a:r>
            <a:r>
              <a:rPr lang="en-US" altLang="zh-TW" dirty="0">
                <a:solidFill>
                  <a:srgbClr val="FF0000"/>
                </a:solidFill>
              </a:rPr>
              <a:t>read 4KB </a:t>
            </a:r>
            <a:r>
              <a:rPr lang="en-US" altLang="zh-TW" dirty="0"/>
              <a:t>of data at that position.</a:t>
            </a:r>
          </a:p>
          <a:p>
            <a:r>
              <a:rPr lang="en-US" altLang="zh-TW" dirty="0"/>
              <a:t>Random write_1</a:t>
            </a:r>
            <a:r>
              <a:rPr lang="zh-TW" altLang="en-US" dirty="0"/>
              <a:t>：</a:t>
            </a:r>
            <a:r>
              <a:rPr lang="en-US" altLang="zh-TW" dirty="0"/>
              <a:t>Do the following 50,000 times: choose a 4KB-aligned offset in the file uniformly at random, seek to that location in the file, and </a:t>
            </a:r>
            <a:r>
              <a:rPr lang="en-US" altLang="zh-TW" dirty="0">
                <a:solidFill>
                  <a:srgbClr val="FF0000"/>
                </a:solidFill>
              </a:rPr>
              <a:t>write 2KB </a:t>
            </a:r>
            <a:r>
              <a:rPr lang="en-US" altLang="zh-TW" dirty="0"/>
              <a:t>of data at that position. </a:t>
            </a:r>
          </a:p>
          <a:p>
            <a:r>
              <a:rPr lang="en-US" altLang="zh-TW" dirty="0"/>
              <a:t>Random write_2</a:t>
            </a:r>
            <a:r>
              <a:rPr lang="zh-TW" altLang="en-US" dirty="0"/>
              <a:t>：</a:t>
            </a:r>
            <a:r>
              <a:rPr lang="en-US" altLang="zh-TW" dirty="0"/>
              <a:t>Do the following 50,000 times: choose a 4KB-aligned offset in the file uniformly at random, seek to that location in the file, write 2KB of data at that position, and </a:t>
            </a:r>
            <a:r>
              <a:rPr lang="en-US" altLang="zh-TW" dirty="0">
                <a:solidFill>
                  <a:srgbClr val="FF0000"/>
                </a:solidFill>
              </a:rPr>
              <a:t>call </a:t>
            </a:r>
            <a:r>
              <a:rPr lang="en-US" altLang="zh-TW" dirty="0" err="1">
                <a:solidFill>
                  <a:srgbClr val="FF0000"/>
                </a:solidFill>
              </a:rPr>
              <a:t>fsync</a:t>
            </a:r>
            <a:r>
              <a:rPr lang="en-US" altLang="zh-TW" dirty="0">
                <a:solidFill>
                  <a:srgbClr val="FF0000"/>
                </a:solidFill>
              </a:rPr>
              <a:t>() </a:t>
            </a:r>
            <a:r>
              <a:rPr lang="en-US" altLang="zh-TW" dirty="0"/>
              <a:t>after each write.</a:t>
            </a:r>
          </a:p>
        </p:txBody>
      </p:sp>
      <p:sp>
        <p:nvSpPr>
          <p:cNvPr id="4" name="投影片編號版面配置區 3">
            <a:extLst>
              <a:ext uri="{FF2B5EF4-FFF2-40B4-BE49-F238E27FC236}">
                <a16:creationId xmlns:a16="http://schemas.microsoft.com/office/drawing/2014/main" id="{0DFE6A21-07EF-4BF8-A947-FF8F0168D55D}"/>
              </a:ext>
            </a:extLst>
          </p:cNvPr>
          <p:cNvSpPr>
            <a:spLocks noGrp="1"/>
          </p:cNvSpPr>
          <p:nvPr>
            <p:ph type="sldNum" sz="quarter" idx="11"/>
          </p:nvPr>
        </p:nvSpPr>
        <p:spPr/>
        <p:txBody>
          <a:bodyPr/>
          <a:lstStyle/>
          <a:p>
            <a:fld id="{224A732B-4120-4015-8395-334063D92438}" type="slidenum">
              <a:rPr lang="zh-TW" altLang="en-US" smtClean="0"/>
              <a:t>12</a:t>
            </a:fld>
            <a:endParaRPr lang="zh-TW" altLang="en-US"/>
          </a:p>
        </p:txBody>
      </p:sp>
    </p:spTree>
    <p:extLst>
      <p:ext uri="{BB962C8B-B14F-4D97-AF65-F5344CB8AC3E}">
        <p14:creationId xmlns:p14="http://schemas.microsoft.com/office/powerpoint/2010/main" val="32560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fsync</a:t>
            </a:r>
            <a:r>
              <a:rPr lang="en-US" altLang="zh-TW" dirty="0"/>
              <a:t>()</a:t>
            </a:r>
          </a:p>
          <a:p>
            <a:pPr lvl="1"/>
            <a:r>
              <a:rPr lang="en-US" altLang="zh-TW" dirty="0" err="1"/>
              <a:t>fsync</a:t>
            </a:r>
            <a:r>
              <a:rPr lang="en-US" altLang="zh-TW" dirty="0"/>
              <a:t>() transfers all modified in-core data of the file referred to by the file descriptor </a:t>
            </a:r>
            <a:r>
              <a:rPr lang="en-US" altLang="zh-TW" dirty="0" err="1"/>
              <a:t>fd</a:t>
            </a:r>
            <a:r>
              <a:rPr lang="en-US" altLang="zh-TW" dirty="0"/>
              <a:t> to the disk device so that all changed information can be retrieved even if the system crashes or is rebooted.  This includes writing through or flushing a disk cache if present.  The call blocks until the device reports that the transfer has completed.</a:t>
            </a:r>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971233" y="2840021"/>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a:t>
            </a:r>
            <a:r>
              <a:rPr lang="en-US" altLang="zh-TW" dirty="0" err="1"/>
              <a:t>unistd.h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971233" y="3359461"/>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int </a:t>
            </a:r>
            <a:r>
              <a:rPr lang="en-US" altLang="zh-TW" dirty="0" err="1"/>
              <a:t>fsync</a:t>
            </a:r>
            <a:r>
              <a:rPr lang="en-US" altLang="zh-TW" dirty="0"/>
              <a:t>(int </a:t>
            </a:r>
            <a:r>
              <a:rPr lang="en-US" altLang="zh-TW" dirty="0" err="1"/>
              <a:t>fd</a:t>
            </a:r>
            <a:r>
              <a:rPr lang="en-US" altLang="zh-TW" dirty="0"/>
              <a:t>);</a:t>
            </a:r>
          </a:p>
        </p:txBody>
      </p:sp>
      <p:sp>
        <p:nvSpPr>
          <p:cNvPr id="6" name="矩形 5">
            <a:extLst>
              <a:ext uri="{FF2B5EF4-FFF2-40B4-BE49-F238E27FC236}">
                <a16:creationId xmlns:a16="http://schemas.microsoft.com/office/drawing/2014/main" id="{AE5605C0-BAA8-4469-9DC6-B082973EC767}"/>
              </a:ext>
            </a:extLst>
          </p:cNvPr>
          <p:cNvSpPr/>
          <p:nvPr/>
        </p:nvSpPr>
        <p:spPr>
          <a:xfrm>
            <a:off x="912510" y="4259573"/>
            <a:ext cx="10535666" cy="923330"/>
          </a:xfrm>
          <a:prstGeom prst="rect">
            <a:avLst/>
          </a:prstGeom>
        </p:spPr>
        <p:txBody>
          <a:bodyPr wrap="square">
            <a:spAutoFit/>
          </a:bodyPr>
          <a:lstStyle/>
          <a:p>
            <a:pPr marL="285750" indent="-285750" eaLnBrk="1" hangingPunct="1">
              <a:buFont typeface="Arial" panose="020B0604020202020204" pitchFamily="34" charset="0"/>
              <a:buChar char="•"/>
              <a:defRPr/>
            </a:pPr>
            <a:r>
              <a:rPr lang="en-US" altLang="zh-TW" dirty="0">
                <a:latin typeface="Arial" charset="0"/>
              </a:rPr>
              <a:t>The function </a:t>
            </a:r>
            <a:r>
              <a:rPr lang="en-US" altLang="zh-TW" dirty="0" err="1">
                <a:latin typeface="Arial" charset="0"/>
              </a:rPr>
              <a:t>fileno</a:t>
            </a:r>
            <a:r>
              <a:rPr lang="en-US" altLang="zh-TW" dirty="0">
                <a:latin typeface="Arial" charset="0"/>
              </a:rPr>
              <a:t>() examines the argument stream and returns its integer descriptor.</a:t>
            </a:r>
          </a:p>
          <a:p>
            <a:pPr eaLnBrk="1" hangingPunct="1">
              <a:defRPr/>
            </a:pPr>
            <a:r>
              <a:rPr lang="en-US" altLang="zh-TW" dirty="0">
                <a:latin typeface="Arial" charset="0"/>
              </a:rPr>
              <a:t>int </a:t>
            </a:r>
            <a:r>
              <a:rPr lang="en-US" altLang="zh-TW" dirty="0" err="1">
                <a:latin typeface="Arial" charset="0"/>
              </a:rPr>
              <a:t>fileno</a:t>
            </a:r>
            <a:r>
              <a:rPr lang="en-US" altLang="zh-TW" dirty="0">
                <a:latin typeface="Arial" charset="0"/>
              </a:rPr>
              <a:t>(FILE *stream);</a:t>
            </a:r>
          </a:p>
          <a:p>
            <a:pPr eaLnBrk="1" hangingPunct="1">
              <a:defRPr/>
            </a:pPr>
            <a:r>
              <a:rPr lang="en-US" altLang="zh-TW" dirty="0">
                <a:latin typeface="Arial" charset="0"/>
              </a:rPr>
              <a:t>Ex</a:t>
            </a:r>
            <a:r>
              <a:rPr lang="zh-TW" altLang="en-US" dirty="0">
                <a:latin typeface="Arial" charset="0"/>
              </a:rPr>
              <a:t>：</a:t>
            </a:r>
            <a:r>
              <a:rPr lang="en-US" altLang="zh-TW" dirty="0" err="1">
                <a:latin typeface="Arial" charset="0"/>
              </a:rPr>
              <a:t>fsync</a:t>
            </a:r>
            <a:r>
              <a:rPr lang="en-US" altLang="zh-TW" dirty="0">
                <a:latin typeface="Arial" charset="0"/>
              </a:rPr>
              <a:t>(</a:t>
            </a:r>
            <a:r>
              <a:rPr lang="en-US" altLang="zh-TW" dirty="0" err="1">
                <a:latin typeface="Arial" charset="0"/>
              </a:rPr>
              <a:t>fileno</a:t>
            </a:r>
            <a:r>
              <a:rPr lang="en-US" altLang="zh-TW" dirty="0">
                <a:latin typeface="Arial" charset="0"/>
              </a:rPr>
              <a:t>(</a:t>
            </a:r>
            <a:r>
              <a:rPr lang="en-US" altLang="zh-TW" dirty="0" err="1">
                <a:latin typeface="Arial" charset="0"/>
              </a:rPr>
              <a:t>fp</a:t>
            </a:r>
            <a:r>
              <a:rPr lang="en-US" altLang="zh-TW" dirty="0">
                <a:latin typeface="Arial" charset="0"/>
              </a:rPr>
              <a:t>))</a:t>
            </a: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13</a:t>
            </a:fld>
            <a:endParaRPr lang="zh-TW" altLang="en-US"/>
          </a:p>
        </p:txBody>
      </p:sp>
    </p:spTree>
    <p:extLst>
      <p:ext uri="{BB962C8B-B14F-4D97-AF65-F5344CB8AC3E}">
        <p14:creationId xmlns:p14="http://schemas.microsoft.com/office/powerpoint/2010/main" val="247543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gettimeofday</a:t>
            </a:r>
            <a:r>
              <a:rPr lang="en-US" altLang="zh-TW" dirty="0"/>
              <a:t>()</a:t>
            </a:r>
          </a:p>
          <a:p>
            <a:pPr lvl="1"/>
            <a:r>
              <a:rPr lang="en-US" altLang="zh-TW" dirty="0"/>
              <a:t>Get the time as well as a </a:t>
            </a:r>
            <a:r>
              <a:rPr lang="en-US" altLang="zh-TW" dirty="0" err="1"/>
              <a:t>timezone</a:t>
            </a:r>
            <a:r>
              <a:rPr lang="en-US" altLang="zh-TW" dirty="0"/>
              <a:t>.</a:t>
            </a:r>
          </a:p>
          <a:p>
            <a:pPr lvl="1"/>
            <a:endParaRPr lang="en-US" altLang="zh-TW" b="1" dirty="0"/>
          </a:p>
          <a:p>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1046734" y="2426335"/>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&lt;sys/</a:t>
            </a:r>
            <a:r>
              <a:rPr lang="en-US" altLang="zh-TW" dirty="0" err="1"/>
              <a:t>time.h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1046734" y="3002598"/>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dirty="0"/>
          </a:p>
          <a:p>
            <a:pPr eaLnBrk="1" hangingPunct="1"/>
            <a:r>
              <a:rPr lang="en-US" altLang="zh-TW" dirty="0"/>
              <a:t>int </a:t>
            </a:r>
            <a:r>
              <a:rPr lang="en-US" altLang="zh-TW" dirty="0" err="1"/>
              <a:t>gettimeofday</a:t>
            </a:r>
            <a:r>
              <a:rPr lang="en-US" altLang="zh-TW" dirty="0"/>
              <a:t> (struct </a:t>
            </a:r>
            <a:r>
              <a:rPr lang="en-US" altLang="zh-TW" dirty="0" err="1"/>
              <a:t>timeval</a:t>
            </a:r>
            <a:r>
              <a:rPr lang="en-US" altLang="zh-TW" dirty="0"/>
              <a:t> *tv, struct </a:t>
            </a:r>
            <a:r>
              <a:rPr lang="en-US" altLang="zh-TW" dirty="0" err="1"/>
              <a:t>timezone</a:t>
            </a:r>
            <a:r>
              <a:rPr lang="en-US" altLang="zh-TW" dirty="0"/>
              <a:t> *</a:t>
            </a:r>
            <a:r>
              <a:rPr lang="en-US" altLang="zh-TW" dirty="0" err="1"/>
              <a:t>tz</a:t>
            </a:r>
            <a:r>
              <a:rPr lang="en-US" altLang="zh-TW" dirty="0"/>
              <a:t> );</a:t>
            </a:r>
          </a:p>
          <a:p>
            <a:pPr eaLnBrk="1" hangingPunct="1"/>
            <a:endParaRPr lang="en-US" altLang="zh-TW" dirty="0"/>
          </a:p>
        </p:txBody>
      </p:sp>
      <p:sp>
        <p:nvSpPr>
          <p:cNvPr id="6" name="矩形 5">
            <a:extLst>
              <a:ext uri="{FF2B5EF4-FFF2-40B4-BE49-F238E27FC236}">
                <a16:creationId xmlns:a16="http://schemas.microsoft.com/office/drawing/2014/main" id="{AE5605C0-BAA8-4469-9DC6-B082973EC767}"/>
              </a:ext>
            </a:extLst>
          </p:cNvPr>
          <p:cNvSpPr/>
          <p:nvPr/>
        </p:nvSpPr>
        <p:spPr>
          <a:xfrm>
            <a:off x="1046734" y="3814761"/>
            <a:ext cx="10535666" cy="2586038"/>
          </a:xfrm>
          <a:prstGeom prst="rect">
            <a:avLst/>
          </a:prstGeom>
        </p:spPr>
        <p:txBody>
          <a:bodyPr wrap="square">
            <a:spAutoFit/>
          </a:bodyPr>
          <a:lstStyle/>
          <a:p>
            <a:pPr eaLnBrk="1" hangingPunct="1">
              <a:defRPr/>
            </a:pPr>
            <a:r>
              <a:rPr lang="en-US" altLang="zh-TW" dirty="0" err="1">
                <a:solidFill>
                  <a:srgbClr val="0000CC"/>
                </a:solidFill>
                <a:latin typeface="Arial" charset="0"/>
              </a:rPr>
              <a:t>struct</a:t>
            </a:r>
            <a:r>
              <a:rPr lang="en-US" altLang="zh-TW" dirty="0">
                <a:solidFill>
                  <a:srgbClr val="0000CC"/>
                </a:solidFill>
                <a:latin typeface="Arial" charset="0"/>
              </a:rPr>
              <a:t> </a:t>
            </a:r>
            <a:r>
              <a:rPr lang="en-US" altLang="zh-TW" dirty="0" err="1">
                <a:solidFill>
                  <a:srgbClr val="0000CC"/>
                </a:solidFill>
                <a:latin typeface="Arial" charset="0"/>
              </a:rPr>
              <a:t>timeval</a:t>
            </a:r>
            <a:r>
              <a:rPr lang="en-US" altLang="zh-TW" dirty="0">
                <a:solidFill>
                  <a:srgbClr val="0000CC"/>
                </a:solidFill>
                <a:latin typeface="Arial" charset="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time_t</a:t>
            </a:r>
            <a:r>
              <a:rPr lang="en-US" altLang="zh-TW" dirty="0">
                <a:latin typeface="Arial" charset="0"/>
                <a:ea typeface="新細明體" charset="-120"/>
              </a:rPr>
              <a:t> </a:t>
            </a:r>
            <a:r>
              <a:rPr lang="en-US" altLang="zh-TW" dirty="0" err="1">
                <a:latin typeface="Arial" charset="0"/>
                <a:ea typeface="新細明體" charset="-120"/>
              </a:rPr>
              <a:t>tv_sec</a:t>
            </a:r>
            <a:r>
              <a:rPr lang="en-US" altLang="zh-TW" dirty="0">
                <a:latin typeface="Arial" charset="0"/>
                <a:ea typeface="新細明體" charset="-120"/>
              </a:rPr>
              <a:t>; 		/* seconds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suseconds_t</a:t>
            </a:r>
            <a:r>
              <a:rPr lang="en-US" altLang="zh-TW" dirty="0">
                <a:latin typeface="Arial" charset="0"/>
                <a:ea typeface="新細明體" charset="-120"/>
              </a:rPr>
              <a:t> </a:t>
            </a:r>
            <a:r>
              <a:rPr lang="en-US" altLang="zh-TW" dirty="0" err="1">
                <a:latin typeface="Arial" charset="0"/>
                <a:ea typeface="新細明體" charset="-120"/>
              </a:rPr>
              <a:t>tv_usec</a:t>
            </a:r>
            <a:r>
              <a:rPr lang="en-US" altLang="zh-TW" dirty="0">
                <a:latin typeface="Arial" charset="0"/>
                <a:ea typeface="新細明體" charset="-120"/>
              </a:rPr>
              <a:t>; 	/* microseconds */ </a:t>
            </a:r>
          </a:p>
          <a:p>
            <a:pPr eaLnBrk="1" hangingPunct="1">
              <a:defRPr/>
            </a:pPr>
            <a:r>
              <a:rPr lang="en-US" altLang="zh-TW" dirty="0">
                <a:latin typeface="Arial" charset="0"/>
                <a:ea typeface="新細明體" charset="-120"/>
              </a:rPr>
              <a:t>};</a:t>
            </a:r>
            <a:endParaRPr lang="en-US" altLang="zh-TW" dirty="0">
              <a:latin typeface="Arial" charset="0"/>
            </a:endParaRPr>
          </a:p>
          <a:p>
            <a:pPr eaLnBrk="1" hangingPunct="1">
              <a:defRPr/>
            </a:pPr>
            <a:endParaRPr lang="en-US" altLang="zh-TW" dirty="0">
              <a:latin typeface="Arial" charset="0"/>
            </a:endParaRPr>
          </a:p>
          <a:p>
            <a:pPr eaLnBrk="1" hangingPunct="1">
              <a:defRPr/>
            </a:pPr>
            <a:r>
              <a:rPr lang="en-US" altLang="zh-TW" dirty="0" err="1">
                <a:solidFill>
                  <a:schemeClr val="bg2">
                    <a:lumMod val="60000"/>
                    <a:lumOff val="40000"/>
                  </a:schemeClr>
                </a:solidFill>
                <a:latin typeface="Arial" charset="0"/>
                <a:ea typeface="新細明體" charset="-120"/>
              </a:rPr>
              <a:t>struct</a:t>
            </a:r>
            <a:r>
              <a:rPr lang="en-US" altLang="zh-TW" dirty="0">
                <a:solidFill>
                  <a:schemeClr val="bg2">
                    <a:lumMod val="60000"/>
                    <a:lumOff val="40000"/>
                  </a:schemeClr>
                </a:solidFill>
                <a:latin typeface="Arial" charset="0"/>
                <a:ea typeface="新細明體" charset="-120"/>
              </a:rPr>
              <a:t> </a:t>
            </a:r>
            <a:r>
              <a:rPr lang="en-US" altLang="zh-TW" dirty="0" err="1">
                <a:solidFill>
                  <a:schemeClr val="bg2">
                    <a:lumMod val="60000"/>
                    <a:lumOff val="40000"/>
                  </a:schemeClr>
                </a:solidFill>
                <a:latin typeface="Arial" charset="0"/>
                <a:ea typeface="新細明體" charset="-120"/>
              </a:rPr>
              <a:t>timezone</a:t>
            </a:r>
            <a:r>
              <a:rPr lang="en-US" altLang="zh-TW" dirty="0">
                <a:solidFill>
                  <a:schemeClr val="bg2">
                    <a:lumMod val="60000"/>
                    <a:lumOff val="40000"/>
                  </a:schemeClr>
                </a:solidFill>
                <a:latin typeface="Arial" charset="0"/>
                <a:ea typeface="新細明體" charset="-12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tz_minuteswest</a:t>
            </a:r>
            <a:r>
              <a:rPr lang="en-US" altLang="zh-TW" dirty="0">
                <a:latin typeface="Arial" charset="0"/>
                <a:ea typeface="新細明體" charset="-120"/>
              </a:rPr>
              <a:t>; 	/* minutes west of Greenwich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tz_dsttime</a:t>
            </a:r>
            <a:r>
              <a:rPr lang="en-US" altLang="zh-TW" dirty="0">
                <a:latin typeface="Arial" charset="0"/>
                <a:ea typeface="新細明體" charset="-120"/>
              </a:rPr>
              <a:t>; 		/* type of DST correction */ </a:t>
            </a:r>
          </a:p>
          <a:p>
            <a:pPr eaLnBrk="1" hangingPunct="1">
              <a:defRPr/>
            </a:pPr>
            <a:r>
              <a:rPr lang="en-US" altLang="zh-TW" dirty="0">
                <a:latin typeface="Arial" charset="0"/>
                <a:ea typeface="新細明體" charset="-120"/>
              </a:rPr>
              <a:t>};</a:t>
            </a:r>
            <a:endParaRPr lang="en-US" altLang="zh-TW" dirty="0">
              <a:solidFill>
                <a:srgbClr val="0000CC"/>
              </a:solidFill>
              <a:latin typeface="Arial" charset="0"/>
            </a:endParaRP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14</a:t>
            </a:fld>
            <a:endParaRPr lang="zh-TW" altLang="en-US"/>
          </a:p>
        </p:txBody>
      </p:sp>
    </p:spTree>
    <p:extLst>
      <p:ext uri="{BB962C8B-B14F-4D97-AF65-F5344CB8AC3E}">
        <p14:creationId xmlns:p14="http://schemas.microsoft.com/office/powerpoint/2010/main" val="204968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DEAE6-1C14-4BA0-BB64-18D54D8A64FE}"/>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D9FE59EF-518F-4F2B-9CDE-7B26607D2946}"/>
              </a:ext>
            </a:extLst>
          </p:cNvPr>
          <p:cNvSpPr>
            <a:spLocks noGrp="1"/>
          </p:cNvSpPr>
          <p:nvPr>
            <p:ph idx="1"/>
          </p:nvPr>
        </p:nvSpPr>
        <p:spPr/>
        <p:txBody>
          <a:bodyPr/>
          <a:lstStyle/>
          <a:p>
            <a:r>
              <a:rPr lang="en-US" altLang="zh-TW" dirty="0"/>
              <a:t>EX:</a:t>
            </a:r>
            <a:endParaRPr lang="zh-TW" altLang="en-US" dirty="0"/>
          </a:p>
        </p:txBody>
      </p:sp>
      <p:sp>
        <p:nvSpPr>
          <p:cNvPr id="4" name="文字方塊 3">
            <a:extLst>
              <a:ext uri="{FF2B5EF4-FFF2-40B4-BE49-F238E27FC236}">
                <a16:creationId xmlns:a16="http://schemas.microsoft.com/office/drawing/2014/main" id="{2EFE6150-4C00-4BEE-BF92-C7DBE8565F0B}"/>
              </a:ext>
            </a:extLst>
          </p:cNvPr>
          <p:cNvSpPr txBox="1"/>
          <p:nvPr/>
        </p:nvSpPr>
        <p:spPr>
          <a:xfrm>
            <a:off x="1995037" y="2137873"/>
            <a:ext cx="8201925" cy="3970318"/>
          </a:xfrm>
          <a:prstGeom prst="rect">
            <a:avLst/>
          </a:prstGeom>
          <a:noFill/>
        </p:spPr>
        <p:txBody>
          <a:bodyPr wrap="none" rtlCol="0">
            <a:spAutoFit/>
          </a:bodyPr>
          <a:lstStyle/>
          <a:p>
            <a:pPr marL="400050" lvl="1" indent="0">
              <a:buFont typeface="Wingdings" charset="2"/>
              <a:buNone/>
              <a:defRPr/>
            </a:pPr>
            <a:r>
              <a:rPr lang="en-US" altLang="zh-TW" dirty="0"/>
              <a:t>int main()</a:t>
            </a:r>
          </a:p>
          <a:p>
            <a:pPr marL="400050" lvl="1" indent="0">
              <a:buFont typeface="Wingdings" charset="2"/>
              <a:buNone/>
              <a:defRPr/>
            </a:pPr>
            <a:r>
              <a:rPr lang="en-US" altLang="zh-TW" dirty="0"/>
              <a:t>{</a:t>
            </a:r>
          </a:p>
          <a:p>
            <a:pPr marL="400050" lvl="1" indent="0">
              <a:buFont typeface="Wingdings" charset="2"/>
              <a:buNone/>
              <a:defRPr/>
            </a:pPr>
            <a:r>
              <a:rPr lang="en-US" altLang="zh-TW" dirty="0"/>
              <a:t>        struct  </a:t>
            </a:r>
            <a:r>
              <a:rPr lang="en-US" altLang="zh-TW" dirty="0" err="1"/>
              <a:t>timeval</a:t>
            </a:r>
            <a:r>
              <a:rPr lang="en-US" altLang="zh-TW" dirty="0"/>
              <a:t> start;</a:t>
            </a:r>
          </a:p>
          <a:p>
            <a:pPr marL="400050" lvl="1" indent="0">
              <a:buFont typeface="Wingdings" charset="2"/>
              <a:buNone/>
              <a:defRPr/>
            </a:pPr>
            <a:r>
              <a:rPr lang="en-US" altLang="zh-TW" dirty="0"/>
              <a:t>        struct  </a:t>
            </a:r>
            <a:r>
              <a:rPr lang="en-US" altLang="zh-TW" dirty="0" err="1"/>
              <a:t>timeval</a:t>
            </a:r>
            <a:r>
              <a:rPr lang="en-US" altLang="zh-TW" dirty="0"/>
              <a:t> end;</a:t>
            </a:r>
          </a:p>
          <a:p>
            <a:pPr marL="400050" lvl="1" indent="0">
              <a:buFont typeface="Wingdings" charset="2"/>
              <a:buNone/>
              <a:defRPr/>
            </a:pPr>
            <a:r>
              <a:rPr lang="en-US" altLang="zh-TW" dirty="0"/>
              <a:t>        </a:t>
            </a:r>
          </a:p>
          <a:p>
            <a:pPr marL="400050" lvl="1" indent="0">
              <a:buFont typeface="Wingdings" charset="2"/>
              <a:buNone/>
              <a:defRPr/>
            </a:pPr>
            <a:r>
              <a:rPr lang="en-US" altLang="zh-TW" dirty="0"/>
              <a:t>        unsigned  long diff;</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start,NULL</a:t>
            </a:r>
            <a:r>
              <a:rPr lang="en-US" altLang="zh-TW" dirty="0"/>
              <a:t>);</a:t>
            </a:r>
          </a:p>
          <a:p>
            <a:pPr marL="400050" lvl="1" indent="0">
              <a:buFont typeface="Wingdings" charset="2"/>
              <a:buNone/>
              <a:defRPr/>
            </a:pPr>
            <a:r>
              <a:rPr lang="en-US" altLang="zh-TW" dirty="0"/>
              <a:t>        delay(10);</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end,NULL</a:t>
            </a:r>
            <a:r>
              <a:rPr lang="en-US" altLang="zh-TW" dirty="0"/>
              <a:t>);</a:t>
            </a:r>
          </a:p>
          <a:p>
            <a:pPr marL="400050" lvl="1" indent="0">
              <a:buFont typeface="Wingdings" charset="2"/>
              <a:buNone/>
              <a:defRPr/>
            </a:pPr>
            <a:r>
              <a:rPr lang="en-US" altLang="zh-TW" dirty="0"/>
              <a:t>        diff = 1000000 * (</a:t>
            </a:r>
            <a:r>
              <a:rPr lang="en-US" altLang="zh-TW" dirty="0" err="1"/>
              <a:t>end.tv_sec-start.tv_sec</a:t>
            </a:r>
            <a:r>
              <a:rPr lang="en-US" altLang="zh-TW" dirty="0"/>
              <a:t>)+ </a:t>
            </a:r>
            <a:r>
              <a:rPr lang="en-US" altLang="zh-TW" dirty="0" err="1"/>
              <a:t>end.tv_usec-start.tv_usec</a:t>
            </a:r>
            <a:r>
              <a:rPr lang="en-US" altLang="zh-TW" dirty="0"/>
              <a:t>;</a:t>
            </a:r>
          </a:p>
          <a:p>
            <a:pPr marL="400050" lvl="1" indent="0">
              <a:buFont typeface="Wingdings" charset="2"/>
              <a:buNone/>
              <a:defRPr/>
            </a:pPr>
            <a:r>
              <a:rPr lang="en-US" altLang="zh-TW" dirty="0"/>
              <a:t>        </a:t>
            </a:r>
            <a:r>
              <a:rPr lang="en-US" altLang="zh-TW" dirty="0" err="1"/>
              <a:t>printf</a:t>
            </a:r>
            <a:r>
              <a:rPr lang="en-US" altLang="zh-TW" dirty="0"/>
              <a:t>("the difference is %</a:t>
            </a:r>
            <a:r>
              <a:rPr lang="en-US" altLang="zh-TW" dirty="0" err="1"/>
              <a:t>ld</a:t>
            </a:r>
            <a:r>
              <a:rPr lang="en-US" altLang="zh-TW" dirty="0"/>
              <a:t> (us)\n”, diff);</a:t>
            </a:r>
          </a:p>
          <a:p>
            <a:pPr marL="400050" lvl="1" indent="0">
              <a:buFont typeface="Wingdings" charset="2"/>
              <a:buNone/>
              <a:defRPr/>
            </a:pPr>
            <a:r>
              <a:rPr lang="en-US" altLang="zh-TW" dirty="0"/>
              <a:t>        return 0;</a:t>
            </a:r>
          </a:p>
          <a:p>
            <a:pPr marL="400050" lvl="1" indent="0">
              <a:buFont typeface="Wingdings" charset="2"/>
              <a:buNone/>
              <a:defRPr/>
            </a:pPr>
            <a:r>
              <a:rPr lang="en-US" altLang="zh-TW" dirty="0"/>
              <a:t>}</a:t>
            </a:r>
          </a:p>
          <a:p>
            <a:endParaRPr lang="zh-TW" altLang="en-US" dirty="0"/>
          </a:p>
        </p:txBody>
      </p:sp>
      <p:sp>
        <p:nvSpPr>
          <p:cNvPr id="5" name="投影片編號版面配置區 4">
            <a:extLst>
              <a:ext uri="{FF2B5EF4-FFF2-40B4-BE49-F238E27FC236}">
                <a16:creationId xmlns:a16="http://schemas.microsoft.com/office/drawing/2014/main" id="{3B9BE8EF-ECC8-43E5-9845-EE7CC94A0166}"/>
              </a:ext>
            </a:extLst>
          </p:cNvPr>
          <p:cNvSpPr>
            <a:spLocks noGrp="1"/>
          </p:cNvSpPr>
          <p:nvPr>
            <p:ph type="sldNum" sz="quarter" idx="11"/>
          </p:nvPr>
        </p:nvSpPr>
        <p:spPr/>
        <p:txBody>
          <a:bodyPr/>
          <a:lstStyle/>
          <a:p>
            <a:fld id="{224A732B-4120-4015-8395-334063D92438}" type="slidenum">
              <a:rPr lang="zh-TW" altLang="en-US" smtClean="0"/>
              <a:t>15</a:t>
            </a:fld>
            <a:endParaRPr lang="zh-TW" altLang="en-US"/>
          </a:p>
        </p:txBody>
      </p:sp>
    </p:spTree>
    <p:extLst>
      <p:ext uri="{BB962C8B-B14F-4D97-AF65-F5344CB8AC3E}">
        <p14:creationId xmlns:p14="http://schemas.microsoft.com/office/powerpoint/2010/main" val="120508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CBE1E7-8AC4-4FA0-B72E-813286E87935}"/>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24AAC52F-007F-4C40-8C5E-BD7EC52FF663}"/>
              </a:ext>
            </a:extLst>
          </p:cNvPr>
          <p:cNvSpPr>
            <a:spLocks noGrp="1"/>
          </p:cNvSpPr>
          <p:nvPr>
            <p:ph idx="1"/>
          </p:nvPr>
        </p:nvSpPr>
        <p:spPr/>
        <p:txBody>
          <a:bodyPr/>
          <a:lstStyle/>
          <a:p>
            <a:r>
              <a:rPr lang="en-US" altLang="zh-TW" dirty="0"/>
              <a:t>If you want to take a look at the total available as well as used memory in the system. You can use </a:t>
            </a:r>
            <a:r>
              <a:rPr lang="en-US" altLang="zh-TW" b="1" dirty="0"/>
              <a:t>free</a:t>
            </a:r>
            <a:r>
              <a:rPr lang="en-US" altLang="zh-TW" dirty="0"/>
              <a:t> command.</a:t>
            </a:r>
          </a:p>
          <a:p>
            <a:r>
              <a:rPr lang="en-US" altLang="zh-TW" dirty="0"/>
              <a:t>To clean the Linux buffer/cache, you can use </a:t>
            </a:r>
            <a:r>
              <a:rPr lang="pl-PL" altLang="zh-TW" b="1" dirty="0"/>
              <a:t>echo 3 &gt; /proc/sys/vm/drop_caches</a:t>
            </a:r>
            <a:r>
              <a:rPr lang="en-US" altLang="zh-TW" b="1" dirty="0"/>
              <a:t> </a:t>
            </a:r>
            <a:r>
              <a:rPr lang="en-US" altLang="zh-TW" dirty="0"/>
              <a:t>command. Notice that, you should run it in </a:t>
            </a:r>
            <a:r>
              <a:rPr lang="en-US" altLang="zh-TW" b="1" dirty="0"/>
              <a:t>root</a:t>
            </a:r>
            <a:r>
              <a:rPr lang="en-US" altLang="zh-TW" dirty="0"/>
              <a:t> mode.</a:t>
            </a:r>
          </a:p>
          <a:p>
            <a:endParaRPr lang="en-US" altLang="zh-TW" dirty="0"/>
          </a:p>
          <a:p>
            <a:r>
              <a:rPr lang="en-US" altLang="zh-TW" dirty="0"/>
              <a:t>Ex:</a:t>
            </a:r>
            <a:endParaRPr lang="zh-TW" altLang="en-US" dirty="0"/>
          </a:p>
        </p:txBody>
      </p:sp>
      <p:sp>
        <p:nvSpPr>
          <p:cNvPr id="5" name="投影片編號版面配置區 4">
            <a:extLst>
              <a:ext uri="{FF2B5EF4-FFF2-40B4-BE49-F238E27FC236}">
                <a16:creationId xmlns:a16="http://schemas.microsoft.com/office/drawing/2014/main" id="{A934CAFC-7D20-46D7-981D-2CA1BACF97CA}"/>
              </a:ext>
            </a:extLst>
          </p:cNvPr>
          <p:cNvSpPr>
            <a:spLocks noGrp="1"/>
          </p:cNvSpPr>
          <p:nvPr>
            <p:ph type="sldNum" sz="quarter" idx="11"/>
          </p:nvPr>
        </p:nvSpPr>
        <p:spPr/>
        <p:txBody>
          <a:bodyPr/>
          <a:lstStyle/>
          <a:p>
            <a:fld id="{224A732B-4120-4015-8395-334063D92438}" type="slidenum">
              <a:rPr lang="zh-TW" altLang="en-US" smtClean="0"/>
              <a:t>16</a:t>
            </a:fld>
            <a:endParaRPr lang="zh-TW" altLang="en-US"/>
          </a:p>
        </p:txBody>
      </p:sp>
      <p:pic>
        <p:nvPicPr>
          <p:cNvPr id="7" name="圖片 6">
            <a:extLst>
              <a:ext uri="{FF2B5EF4-FFF2-40B4-BE49-F238E27FC236}">
                <a16:creationId xmlns:a16="http://schemas.microsoft.com/office/drawing/2014/main" id="{723E426F-353E-4870-A1E7-A9D41DCF1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92" y="3987209"/>
            <a:ext cx="9033416" cy="1602378"/>
          </a:xfrm>
          <a:prstGeom prst="rect">
            <a:avLst/>
          </a:prstGeom>
        </p:spPr>
      </p:pic>
    </p:spTree>
    <p:extLst>
      <p:ext uri="{BB962C8B-B14F-4D97-AF65-F5344CB8AC3E}">
        <p14:creationId xmlns:p14="http://schemas.microsoft.com/office/powerpoint/2010/main" val="64865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AB9523F0-47E9-4375-87BA-E1D894A8BA74}"/>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2771" name="內容版面配置區 2">
            <a:extLst>
              <a:ext uri="{FF2B5EF4-FFF2-40B4-BE49-F238E27FC236}">
                <a16:creationId xmlns:a16="http://schemas.microsoft.com/office/drawing/2014/main" id="{2AD00D22-349D-478A-AA89-ACD317DD210D}"/>
              </a:ext>
            </a:extLst>
          </p:cNvPr>
          <p:cNvSpPr>
            <a:spLocks noGrp="1" noChangeArrowheads="1"/>
          </p:cNvSpPr>
          <p:nvPr>
            <p:ph idx="1"/>
          </p:nvPr>
        </p:nvSpPr>
        <p:spPr/>
        <p:txBody>
          <a:bodyPr/>
          <a:lstStyle/>
          <a:p>
            <a:r>
              <a:rPr lang="en-US" altLang="zh-TW" b="1"/>
              <a:t>rand()</a:t>
            </a:r>
          </a:p>
          <a:p>
            <a:pPr lvl="1"/>
            <a:r>
              <a:rPr lang="en-US" altLang="zh-TW"/>
              <a:t>rand() function is provided by stdlib.h library.</a:t>
            </a:r>
          </a:p>
          <a:p>
            <a:pPr lvl="1"/>
            <a:endParaRPr lang="en-US" altLang="zh-TW" sz="800"/>
          </a:p>
          <a:p>
            <a:pPr lvl="1"/>
            <a:r>
              <a:rPr lang="en-US" altLang="zh-TW"/>
              <a:t>Returns a pseudo-random number in the range of 0 to RAND_MAX.</a:t>
            </a:r>
          </a:p>
          <a:p>
            <a:endParaRPr lang="en-US" altLang="zh-TW"/>
          </a:p>
          <a:p>
            <a:endParaRPr lang="en-US" altLang="zh-TW" b="1"/>
          </a:p>
          <a:p>
            <a:endParaRPr lang="en-US" altLang="zh-TW" b="1"/>
          </a:p>
        </p:txBody>
      </p:sp>
      <p:sp>
        <p:nvSpPr>
          <p:cNvPr id="32772" name="Rectangle 8">
            <a:extLst>
              <a:ext uri="{FF2B5EF4-FFF2-40B4-BE49-F238E27FC236}">
                <a16:creationId xmlns:a16="http://schemas.microsoft.com/office/drawing/2014/main" id="{D56B63B0-8C8E-4BD3-B7AB-7F8EDE8862CD}"/>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2773" name="Rectangle 8">
            <a:extLst>
              <a:ext uri="{FF2B5EF4-FFF2-40B4-BE49-F238E27FC236}">
                <a16:creationId xmlns:a16="http://schemas.microsoft.com/office/drawing/2014/main" id="{270927A2-9F20-40EB-B763-F03E4A51A652}"/>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int rand(void);</a:t>
            </a:r>
          </a:p>
        </p:txBody>
      </p:sp>
      <p:sp>
        <p:nvSpPr>
          <p:cNvPr id="32774" name="矩形 1">
            <a:extLst>
              <a:ext uri="{FF2B5EF4-FFF2-40B4-BE49-F238E27FC236}">
                <a16:creationId xmlns:a16="http://schemas.microsoft.com/office/drawing/2014/main" id="{3B4142AB-DE2D-4EC0-A28E-80BB381979F8}"/>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rand();</a:t>
            </a:r>
          </a:p>
        </p:txBody>
      </p:sp>
      <p:sp>
        <p:nvSpPr>
          <p:cNvPr id="32775" name="投影片編號版面配置區 1">
            <a:extLst>
              <a:ext uri="{FF2B5EF4-FFF2-40B4-BE49-F238E27FC236}">
                <a16:creationId xmlns:a16="http://schemas.microsoft.com/office/drawing/2014/main" id="{44C42D54-B5A8-447C-9CB2-3DCC4CAB737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A345F31-0533-478B-84C2-3A4B37129EEB}" type="slidenum">
              <a:rPr kumimoji="0" lang="en-US" altLang="zh-TW" sz="1200">
                <a:latin typeface="Arial Black" panose="020B0A04020102020204" pitchFamily="34" charset="0"/>
              </a:rPr>
              <a:pPr>
                <a:spcBef>
                  <a:spcPct val="0"/>
                </a:spcBef>
                <a:buClrTx/>
                <a:buSzTx/>
                <a:buFontTx/>
                <a:buNone/>
              </a:pPr>
              <a:t>17</a:t>
            </a:fld>
            <a:endParaRPr kumimoji="0" lang="en-US" altLang="zh-TW" sz="120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DB8BA491-6459-4EA6-A4F2-560910FDB3F9}"/>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3795" name="內容版面配置區 2">
            <a:extLst>
              <a:ext uri="{FF2B5EF4-FFF2-40B4-BE49-F238E27FC236}">
                <a16:creationId xmlns:a16="http://schemas.microsoft.com/office/drawing/2014/main" id="{384D434C-DCF7-4894-A3C3-F85C54DE17AD}"/>
              </a:ext>
            </a:extLst>
          </p:cNvPr>
          <p:cNvSpPr>
            <a:spLocks noGrp="1" noChangeArrowheads="1"/>
          </p:cNvSpPr>
          <p:nvPr>
            <p:ph idx="1"/>
          </p:nvPr>
        </p:nvSpPr>
        <p:spPr/>
        <p:txBody>
          <a:bodyPr/>
          <a:lstStyle/>
          <a:p>
            <a:r>
              <a:rPr lang="en-US" altLang="zh-TW" b="1"/>
              <a:t>srand()</a:t>
            </a:r>
          </a:p>
          <a:p>
            <a:pPr lvl="1"/>
            <a:r>
              <a:rPr lang="en-US" altLang="zh-TW"/>
              <a:t>srand() function is provided by stdlib.h library.</a:t>
            </a:r>
          </a:p>
          <a:p>
            <a:pPr lvl="1"/>
            <a:endParaRPr lang="en-US" altLang="zh-TW" sz="800"/>
          </a:p>
          <a:p>
            <a:pPr lvl="1"/>
            <a:r>
              <a:rPr lang="en-US" altLang="zh-TW"/>
              <a:t>This function seeds the random number generator used by the function rand().</a:t>
            </a:r>
          </a:p>
          <a:p>
            <a:endParaRPr lang="en-US" altLang="zh-TW" b="1"/>
          </a:p>
          <a:p>
            <a:endParaRPr lang="en-US" altLang="zh-TW" b="1"/>
          </a:p>
        </p:txBody>
      </p:sp>
      <p:sp>
        <p:nvSpPr>
          <p:cNvPr id="33796" name="Rectangle 8">
            <a:extLst>
              <a:ext uri="{FF2B5EF4-FFF2-40B4-BE49-F238E27FC236}">
                <a16:creationId xmlns:a16="http://schemas.microsoft.com/office/drawing/2014/main" id="{F98D9E87-E382-4120-8AD6-04B94213F002}"/>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3797" name="Rectangle 8">
            <a:extLst>
              <a:ext uri="{FF2B5EF4-FFF2-40B4-BE49-F238E27FC236}">
                <a16:creationId xmlns:a16="http://schemas.microsoft.com/office/drawing/2014/main" id="{BBA7A92D-580C-4277-9DCD-F91A40DB5AEA}"/>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void srand(unsigned int seed);</a:t>
            </a:r>
          </a:p>
        </p:txBody>
      </p:sp>
      <p:sp>
        <p:nvSpPr>
          <p:cNvPr id="33798" name="矩形 1">
            <a:extLst>
              <a:ext uri="{FF2B5EF4-FFF2-40B4-BE49-F238E27FC236}">
                <a16:creationId xmlns:a16="http://schemas.microsoft.com/office/drawing/2014/main" id="{8FEED761-9B8D-42B5-8DDD-115DF89E9DB3}"/>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srand(1000);</a:t>
            </a:r>
          </a:p>
        </p:txBody>
      </p:sp>
      <p:sp>
        <p:nvSpPr>
          <p:cNvPr id="33799" name="投影片編號版面配置區 1">
            <a:extLst>
              <a:ext uri="{FF2B5EF4-FFF2-40B4-BE49-F238E27FC236}">
                <a16:creationId xmlns:a16="http://schemas.microsoft.com/office/drawing/2014/main" id="{A7D2208A-D204-40CF-B642-E3B58621D86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B59E7CA-91ED-4C86-A250-67D2D70F4491}" type="slidenum">
              <a:rPr kumimoji="0" lang="en-US" altLang="zh-TW" sz="1200">
                <a:latin typeface="Arial Black" panose="020B0A04020102020204" pitchFamily="34" charset="0"/>
              </a:rPr>
              <a:pPr>
                <a:spcBef>
                  <a:spcPct val="0"/>
                </a:spcBef>
                <a:buClrTx/>
                <a:buSzTx/>
                <a:buFontTx/>
                <a:buNone/>
              </a:pPr>
              <a:t>18</a:t>
            </a:fld>
            <a:endParaRPr kumimoji="0" lang="en-US" altLang="zh-TW" sz="12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834BCB5A-60B7-429F-AA1E-4FEE1DD615F5}"/>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4819" name="內容版面配置區 2">
            <a:extLst>
              <a:ext uri="{FF2B5EF4-FFF2-40B4-BE49-F238E27FC236}">
                <a16:creationId xmlns:a16="http://schemas.microsoft.com/office/drawing/2014/main" id="{B51DB2FB-FFAD-455B-9521-A9AB1E84B99C}"/>
              </a:ext>
            </a:extLst>
          </p:cNvPr>
          <p:cNvSpPr>
            <a:spLocks noGrp="1" noChangeArrowheads="1"/>
          </p:cNvSpPr>
          <p:nvPr>
            <p:ph idx="1"/>
          </p:nvPr>
        </p:nvSpPr>
        <p:spPr/>
        <p:txBody>
          <a:bodyPr/>
          <a:lstStyle/>
          <a:p>
            <a:r>
              <a:rPr lang="en-US" altLang="zh-TW" b="1"/>
              <a:t>time()</a:t>
            </a:r>
          </a:p>
          <a:p>
            <a:pPr lvl="1"/>
            <a:r>
              <a:rPr lang="en-US" altLang="zh-TW"/>
              <a:t>time() function is provided by time.h library.</a:t>
            </a:r>
          </a:p>
          <a:p>
            <a:pPr lvl="1"/>
            <a:endParaRPr lang="en-US" altLang="zh-TW" sz="800"/>
          </a:p>
          <a:p>
            <a:pPr lvl="1"/>
            <a:r>
              <a:rPr lang="en-US" altLang="zh-TW"/>
              <a:t>Calculates the current calender time and encodes it into time_t format.</a:t>
            </a:r>
          </a:p>
          <a:p>
            <a:endParaRPr lang="en-US" altLang="zh-TW"/>
          </a:p>
          <a:p>
            <a:endParaRPr lang="en-US" altLang="zh-TW" b="1"/>
          </a:p>
          <a:p>
            <a:endParaRPr lang="en-US" altLang="zh-TW" b="1"/>
          </a:p>
        </p:txBody>
      </p:sp>
      <p:sp>
        <p:nvSpPr>
          <p:cNvPr id="34820" name="Rectangle 8">
            <a:extLst>
              <a:ext uri="{FF2B5EF4-FFF2-40B4-BE49-F238E27FC236}">
                <a16:creationId xmlns:a16="http://schemas.microsoft.com/office/drawing/2014/main" id="{17CB5B09-2A76-4574-9C04-70D31FFF2DCF}"/>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#include&lt;time.h&gt; </a:t>
            </a:r>
          </a:p>
          <a:p>
            <a:pPr eaLnBrk="1" hangingPunct="1">
              <a:spcBef>
                <a:spcPct val="0"/>
              </a:spcBef>
              <a:buClrTx/>
              <a:buSzTx/>
              <a:buFontTx/>
              <a:buNone/>
            </a:pPr>
            <a:endParaRPr lang="en-US" altLang="zh-TW" sz="1800"/>
          </a:p>
        </p:txBody>
      </p:sp>
      <p:sp>
        <p:nvSpPr>
          <p:cNvPr id="34821" name="Rectangle 8">
            <a:extLst>
              <a:ext uri="{FF2B5EF4-FFF2-40B4-BE49-F238E27FC236}">
                <a16:creationId xmlns:a16="http://schemas.microsoft.com/office/drawing/2014/main" id="{6E81F604-304C-4857-AC7B-0B460B6B7D48}"/>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time_t time(time_t *t);</a:t>
            </a:r>
          </a:p>
        </p:txBody>
      </p:sp>
      <p:sp>
        <p:nvSpPr>
          <p:cNvPr id="34822" name="矩形 1">
            <a:extLst>
              <a:ext uri="{FF2B5EF4-FFF2-40B4-BE49-F238E27FC236}">
                <a16:creationId xmlns:a16="http://schemas.microsoft.com/office/drawing/2014/main" id="{15544754-3B9C-4285-AA5D-E0F8E350DEEC}"/>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time(NULL);</a:t>
            </a:r>
          </a:p>
        </p:txBody>
      </p:sp>
      <p:sp>
        <p:nvSpPr>
          <p:cNvPr id="34823" name="投影片編號版面配置區 1">
            <a:extLst>
              <a:ext uri="{FF2B5EF4-FFF2-40B4-BE49-F238E27FC236}">
                <a16:creationId xmlns:a16="http://schemas.microsoft.com/office/drawing/2014/main" id="{C7F201DD-D457-484E-AEA3-9BD08CBC897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6106388-4AE6-4658-92CD-9DB143EE29F3}" type="slidenum">
              <a:rPr kumimoji="0" lang="en-US" altLang="zh-TW" sz="1200">
                <a:latin typeface="Arial Black" panose="020B0A04020102020204" pitchFamily="34" charset="0"/>
              </a:rPr>
              <a:pPr>
                <a:spcBef>
                  <a:spcPct val="0"/>
                </a:spcBef>
                <a:buClrTx/>
                <a:buSzTx/>
                <a:buFontTx/>
                <a:buNone/>
              </a:pPr>
              <a:t>19</a:t>
            </a:fld>
            <a:endParaRPr kumimoji="0" lang="en-US" altLang="zh-TW" sz="120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b="1" dirty="0">
                <a:solidFill>
                  <a:srgbClr val="FF0000"/>
                </a:solidFill>
              </a:rPr>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b="1" dirty="0">
                <a:solidFill>
                  <a:srgbClr val="FF0000"/>
                </a:solidFill>
              </a:rPr>
              <a:t>System call</a:t>
            </a:r>
            <a:r>
              <a:rPr lang="zh-TW" altLang="en-US" b="1" dirty="0">
                <a:solidFill>
                  <a:srgbClr val="FF0000"/>
                </a:solidFill>
              </a:rPr>
              <a:t>：</a:t>
            </a:r>
            <a:r>
              <a:rPr lang="en-US" altLang="zh-TW" b="1" dirty="0">
                <a:solidFill>
                  <a:srgbClr val="FF0000"/>
                </a:solidFill>
              </a:rPr>
              <a:t>open()</a:t>
            </a:r>
            <a:r>
              <a:rPr lang="zh-TW" altLang="en-US" b="1" dirty="0">
                <a:solidFill>
                  <a:srgbClr val="FF0000"/>
                </a:solidFill>
              </a:rPr>
              <a:t>、</a:t>
            </a:r>
            <a:r>
              <a:rPr lang="en-US" altLang="zh-TW" b="1" dirty="0">
                <a:solidFill>
                  <a:srgbClr val="FF0000"/>
                </a:solidFill>
              </a:rPr>
              <a:t>read()</a:t>
            </a:r>
            <a:r>
              <a:rPr lang="zh-TW" altLang="en-US" b="1" dirty="0">
                <a:solidFill>
                  <a:srgbClr val="FF0000"/>
                </a:solidFill>
              </a:rPr>
              <a:t>、</a:t>
            </a:r>
            <a:r>
              <a:rPr lang="en-US" altLang="zh-TW" b="1" dirty="0">
                <a:solidFill>
                  <a:srgbClr val="FF0000"/>
                </a:solidFill>
              </a:rPr>
              <a:t>write()</a:t>
            </a:r>
            <a:r>
              <a:rPr lang="zh-TW" altLang="en-US" b="1" dirty="0">
                <a:solidFill>
                  <a:srgbClr val="FF0000"/>
                </a:solidFill>
              </a:rPr>
              <a:t>、</a:t>
            </a:r>
            <a:r>
              <a:rPr lang="en-US" altLang="zh-TW" b="1" dirty="0">
                <a:solidFill>
                  <a:srgbClr val="FF0000"/>
                </a:solidFill>
              </a:rPr>
              <a:t>close()</a:t>
            </a:r>
            <a:r>
              <a:rPr lang="zh-TW" altLang="en-US" b="1" dirty="0">
                <a:solidFill>
                  <a:srgbClr val="FF0000"/>
                </a:solidFill>
              </a:rPr>
              <a:t>、</a:t>
            </a:r>
            <a:r>
              <a:rPr lang="en-US" altLang="zh-TW" b="1" dirty="0" err="1">
                <a:solidFill>
                  <a:srgbClr val="FF0000"/>
                </a:solidFill>
              </a:rPr>
              <a:t>lseek</a:t>
            </a:r>
            <a:r>
              <a:rPr lang="en-US" altLang="zh-TW" b="1" dirty="0">
                <a:solidFill>
                  <a:srgbClr val="FF0000"/>
                </a:solidFill>
              </a:rPr>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20</a:t>
            </a:fld>
            <a:endParaRPr lang="zh-TW" altLang="en-US"/>
          </a:p>
        </p:txBody>
      </p:sp>
    </p:spTree>
    <p:extLst>
      <p:ext uri="{BB962C8B-B14F-4D97-AF65-F5344CB8AC3E}">
        <p14:creationId xmlns:p14="http://schemas.microsoft.com/office/powerpoint/2010/main" val="190559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open()</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9233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 &lt;sys/</a:t>
            </a:r>
            <a:r>
              <a:rPr lang="en-US" altLang="zh-TW" dirty="0" err="1">
                <a:solidFill>
                  <a:schemeClr val="tx1"/>
                </a:solidFill>
              </a:rPr>
              <a:t>stat.h</a:t>
            </a:r>
            <a:r>
              <a:rPr lang="en-US" altLang="zh-TW" dirty="0">
                <a:solidFill>
                  <a:schemeClr val="tx1"/>
                </a:solidFill>
              </a:rPr>
              <a:t>&gt;</a:t>
            </a:r>
          </a:p>
          <a:p>
            <a:r>
              <a:rPr lang="en-US" altLang="zh-TW" dirty="0">
                <a:solidFill>
                  <a:schemeClr val="tx1"/>
                </a:solidFill>
              </a:rPr>
              <a:t>#include &lt;</a:t>
            </a:r>
            <a:r>
              <a:rPr lang="en-US" altLang="zh-TW" dirty="0" err="1">
                <a:solidFill>
                  <a:schemeClr val="tx1"/>
                </a:solidFill>
              </a:rPr>
              <a:t>fcntl.h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1" y="2590846"/>
            <a:ext cx="9667782" cy="667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int open ( const char *filename, int flags );</a:t>
            </a:r>
          </a:p>
          <a:p>
            <a:r>
              <a:rPr lang="fr-FR" altLang="zh-TW" dirty="0">
                <a:solidFill>
                  <a:schemeClr val="tx1"/>
                </a:solidFill>
              </a:rPr>
              <a:t>Int open ( const char *filename, int flags, mode_t mode );</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2" y="3346703"/>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f1 = open ( "hello.txt", O_WRONLY | O_TRUNC );</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91" y="3823981"/>
            <a:ext cx="9667781" cy="369332"/>
          </a:xfrm>
          <a:prstGeom prst="rect">
            <a:avLst/>
          </a:prstGeom>
          <a:noFill/>
        </p:spPr>
        <p:txBody>
          <a:bodyPr wrap="square" rtlCol="0">
            <a:spAutoFit/>
          </a:bodyPr>
          <a:lstStyle/>
          <a:p>
            <a:r>
              <a:rPr lang="fr-FR" altLang="zh-TW" dirty="0">
                <a:solidFill>
                  <a:schemeClr val="bg2">
                    <a:lumMod val="60000"/>
                    <a:lumOff val="40000"/>
                  </a:schemeClr>
                </a:solidFill>
              </a:rPr>
              <a:t>flags</a:t>
            </a:r>
            <a:r>
              <a:rPr lang="en-US" altLang="zh-TW" dirty="0">
                <a:solidFill>
                  <a:schemeClr val="bg2">
                    <a:lumMod val="60000"/>
                    <a:lumOff val="40000"/>
                  </a:schemeClr>
                </a:solidFill>
              </a:rPr>
              <a: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91" y="6352260"/>
            <a:ext cx="9817405"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 the file descriptor, or -1 is returned and </a:t>
            </a:r>
            <a:r>
              <a:rPr lang="en-US" altLang="zh-TW" b="1" i="1" dirty="0" err="1"/>
              <a:t>errno</a:t>
            </a:r>
            <a:r>
              <a:rPr lang="en-US" altLang="zh-TW" dirty="0"/>
              <a:t> is set appropriately. </a:t>
            </a:r>
            <a:endParaRPr lang="zh-TW" altLang="en-US" b="1" i="1" dirty="0"/>
          </a:p>
        </p:txBody>
      </p:sp>
      <p:graphicFrame>
        <p:nvGraphicFramePr>
          <p:cNvPr id="9" name="表格 8">
            <a:extLst>
              <a:ext uri="{FF2B5EF4-FFF2-40B4-BE49-F238E27FC236}">
                <a16:creationId xmlns:a16="http://schemas.microsoft.com/office/drawing/2014/main" id="{F7F4E3F7-36C4-457E-97F5-87B37DE37785}"/>
              </a:ext>
            </a:extLst>
          </p:cNvPr>
          <p:cNvGraphicFramePr>
            <a:graphicFrameLocks noGrp="1"/>
          </p:cNvGraphicFramePr>
          <p:nvPr>
            <p:extLst>
              <p:ext uri="{D42A27DB-BD31-4B8C-83A1-F6EECF244321}">
                <p14:modId xmlns:p14="http://schemas.microsoft.com/office/powerpoint/2010/main" val="129270957"/>
              </p:ext>
            </p:extLst>
          </p:nvPr>
        </p:nvGraphicFramePr>
        <p:xfrm>
          <a:off x="1338300" y="4157801"/>
          <a:ext cx="9567172" cy="2123440"/>
        </p:xfrm>
        <a:graphic>
          <a:graphicData uri="http://schemas.openxmlformats.org/drawingml/2006/table">
            <a:tbl>
              <a:tblPr firstRow="1" bandRow="1">
                <a:tableStyleId>{5C22544A-7EE6-4342-B048-85BDC9FD1C3A}</a:tableStyleId>
              </a:tblPr>
              <a:tblGrid>
                <a:gridCol w="1600209">
                  <a:extLst>
                    <a:ext uri="{9D8B030D-6E8A-4147-A177-3AD203B41FA5}">
                      <a16:colId xmlns:a16="http://schemas.microsoft.com/office/drawing/2014/main" val="1326493482"/>
                    </a:ext>
                  </a:extLst>
                </a:gridCol>
                <a:gridCol w="7966963">
                  <a:extLst>
                    <a:ext uri="{9D8B030D-6E8A-4147-A177-3AD203B41FA5}">
                      <a16:colId xmlns:a16="http://schemas.microsoft.com/office/drawing/2014/main" val="2267461418"/>
                    </a:ext>
                  </a:extLst>
                </a:gridCol>
              </a:tblGrid>
              <a:tr h="370840">
                <a:tc>
                  <a:txBody>
                    <a:bodyPr/>
                    <a:lstStyle/>
                    <a:p>
                      <a:pPr algn="ctr"/>
                      <a:r>
                        <a:rPr lang="en-US" altLang="zh-TW" sz="1800" b="1" i="0" kern="1200" dirty="0">
                          <a:solidFill>
                            <a:schemeClr val="tx1"/>
                          </a:solidFill>
                          <a:effectLst/>
                          <a:latin typeface="+mn-lt"/>
                          <a:ea typeface="+mn-ea"/>
                          <a:cs typeface="+mn-cs"/>
                        </a:rPr>
                        <a:t>O_RDONLY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tx1"/>
                          </a:solidFill>
                          <a:effectLst/>
                          <a:latin typeface="+mn-lt"/>
                          <a:ea typeface="+mn-ea"/>
                          <a:cs typeface="+mn-cs"/>
                        </a:rPr>
                        <a:t>Read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225118"/>
                  </a:ext>
                </a:extLst>
              </a:tr>
              <a:tr h="370840">
                <a:tc>
                  <a:txBody>
                    <a:bodyPr/>
                    <a:lstStyle/>
                    <a:p>
                      <a:pPr algn="ctr"/>
                      <a:r>
                        <a:rPr lang="en-US" altLang="zh-TW" sz="1800" b="1" i="0" kern="1200" dirty="0">
                          <a:solidFill>
                            <a:schemeClr val="dk1"/>
                          </a:solidFill>
                          <a:effectLst/>
                          <a:latin typeface="+mn-lt"/>
                          <a:ea typeface="+mn-ea"/>
                          <a:cs typeface="+mn-cs"/>
                        </a:rPr>
                        <a:t>O_WRONLY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Write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631779"/>
                  </a:ext>
                </a:extLst>
              </a:tr>
              <a:tr h="370840">
                <a:tc>
                  <a:txBody>
                    <a:bodyPr/>
                    <a:lstStyle/>
                    <a:p>
                      <a:pPr algn="ctr"/>
                      <a:r>
                        <a:rPr lang="en-US" altLang="zh-TW" sz="1800" b="1" i="0" kern="1200" dirty="0">
                          <a:solidFill>
                            <a:schemeClr val="dk1"/>
                          </a:solidFill>
                          <a:effectLst/>
                          <a:latin typeface="+mn-lt"/>
                          <a:ea typeface="+mn-ea"/>
                          <a:cs typeface="+mn-cs"/>
                        </a:rPr>
                        <a:t>O_RDWR</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Read and write.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006735"/>
                  </a:ext>
                </a:extLst>
              </a:tr>
              <a:tr h="370840">
                <a:tc>
                  <a:txBody>
                    <a:bodyPr/>
                    <a:lstStyle/>
                    <a:p>
                      <a:pPr algn="ctr"/>
                      <a:r>
                        <a:rPr lang="en-US" altLang="zh-TW" sz="1800" b="1" i="0" kern="1200" dirty="0">
                          <a:solidFill>
                            <a:schemeClr val="dk1"/>
                          </a:solidFill>
                          <a:effectLst/>
                          <a:latin typeface="+mn-lt"/>
                          <a:ea typeface="+mn-ea"/>
                          <a:cs typeface="+mn-cs"/>
                        </a:rPr>
                        <a:t>O_CREAT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Create file if it doesn’t exist.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5706427"/>
                  </a:ext>
                </a:extLst>
              </a:tr>
              <a:tr h="370840">
                <a:tc>
                  <a:txBody>
                    <a:bodyPr/>
                    <a:lstStyle/>
                    <a:p>
                      <a:pPr algn="ctr">
                        <a:lnSpc>
                          <a:spcPct val="150000"/>
                        </a:lnSpc>
                      </a:pPr>
                      <a:r>
                        <a:rPr lang="en-US" altLang="zh-TW" sz="1800" b="1" i="0" kern="1200" dirty="0">
                          <a:solidFill>
                            <a:schemeClr val="dk1"/>
                          </a:solidFill>
                          <a:effectLst/>
                          <a:latin typeface="+mn-lt"/>
                          <a:ea typeface="+mn-ea"/>
                          <a:cs typeface="+mn-cs"/>
                        </a:rPr>
                        <a:t>O_TRUNC</a:t>
                      </a:r>
                      <a:endParaRPr lang="zh-TW" altLang="en-US"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If the file already exists and the open mode allows writing (i.e., is O_RDWR or O_WRONLY) it will be truncated to length 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3788212"/>
                  </a:ext>
                </a:extLst>
              </a:tr>
            </a:tbl>
          </a:graphicData>
        </a:graphic>
      </p:graphicFrame>
      <p:sp>
        <p:nvSpPr>
          <p:cNvPr id="10" name="投影片編號版面配置區 9">
            <a:extLst>
              <a:ext uri="{FF2B5EF4-FFF2-40B4-BE49-F238E27FC236}">
                <a16:creationId xmlns:a16="http://schemas.microsoft.com/office/drawing/2014/main" id="{385B15B9-B011-47A2-9011-8F75224B0BA2}"/>
              </a:ext>
            </a:extLst>
          </p:cNvPr>
          <p:cNvSpPr>
            <a:spLocks noGrp="1"/>
          </p:cNvSpPr>
          <p:nvPr>
            <p:ph type="sldNum" sz="quarter" idx="11"/>
          </p:nvPr>
        </p:nvSpPr>
        <p:spPr/>
        <p:txBody>
          <a:bodyPr/>
          <a:lstStyle/>
          <a:p>
            <a:fld id="{224A732B-4120-4015-8395-334063D92438}" type="slidenum">
              <a:rPr lang="zh-TW" altLang="en-US" smtClean="0"/>
              <a:t>21</a:t>
            </a:fld>
            <a:endParaRPr lang="zh-TW" altLang="en-US"/>
          </a:p>
        </p:txBody>
      </p:sp>
    </p:spTree>
    <p:extLst>
      <p:ext uri="{BB962C8B-B14F-4D97-AF65-F5344CB8AC3E}">
        <p14:creationId xmlns:p14="http://schemas.microsoft.com/office/powerpoint/2010/main" val="126298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read()</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read(int </a:t>
            </a:r>
            <a:r>
              <a:rPr lang="en-US" altLang="zh-TW" dirty="0" err="1">
                <a:solidFill>
                  <a:schemeClr val="tx1"/>
                </a:solidFill>
              </a:rPr>
              <a:t>fd</a:t>
            </a:r>
            <a:r>
              <a:rPr lang="en-US" altLang="zh-TW" dirty="0">
                <a:solidFill>
                  <a:schemeClr val="tx1"/>
                </a:solidFill>
              </a:rPr>
              <a: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read(f1,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read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Upon successful completion, it shall return a non-negative integer indicating the number of bytes actually read. Otherwise, the functions shall return -1 and set </a:t>
            </a:r>
            <a:r>
              <a:rPr lang="en-US" altLang="zh-TW" b="1" i="1" dirty="0" err="1"/>
              <a:t>errno</a:t>
            </a:r>
            <a:r>
              <a:rPr lang="en-US" altLang="zh-TW" dirty="0"/>
              <a: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character array where the read content will be </a:t>
            </a:r>
            <a:r>
              <a:rPr lang="en-US" altLang="zh-TW" dirty="0">
                <a:solidFill>
                  <a:srgbClr val="FF0000"/>
                </a:solidFill>
              </a:rPr>
              <a:t>stored</a:t>
            </a:r>
            <a:r>
              <a:rPr lang="en-US" altLang="zh-TW" dirty="0"/>
              <a:t>.</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read before truncating the data. If the data to be read is smaller than </a:t>
            </a:r>
            <a:r>
              <a:rPr lang="en-US" altLang="zh-TW" dirty="0" err="1"/>
              <a:t>nbytes</a:t>
            </a:r>
            <a:r>
              <a:rPr lang="en-US" altLang="zh-TW" dirty="0"/>
              <a:t>, all data is saved in the buffer.</a:t>
            </a:r>
            <a:endParaRPr lang="zh-TW" altLang="en-US" dirty="0"/>
          </a:p>
        </p:txBody>
      </p:sp>
      <p:sp>
        <p:nvSpPr>
          <p:cNvPr id="9" name="投影片編號版面配置區 8">
            <a:extLst>
              <a:ext uri="{FF2B5EF4-FFF2-40B4-BE49-F238E27FC236}">
                <a16:creationId xmlns:a16="http://schemas.microsoft.com/office/drawing/2014/main" id="{1B3336C8-A77D-4B71-B27C-8015BD60BD1C}"/>
              </a:ext>
            </a:extLst>
          </p:cNvPr>
          <p:cNvSpPr>
            <a:spLocks noGrp="1"/>
          </p:cNvSpPr>
          <p:nvPr>
            <p:ph type="sldNum" sz="quarter" idx="11"/>
          </p:nvPr>
        </p:nvSpPr>
        <p:spPr/>
        <p:txBody>
          <a:bodyPr/>
          <a:lstStyle/>
          <a:p>
            <a:fld id="{224A732B-4120-4015-8395-334063D92438}" type="slidenum">
              <a:rPr lang="zh-TW" altLang="en-US" smtClean="0"/>
              <a:t>22</a:t>
            </a:fld>
            <a:endParaRPr lang="zh-TW" altLang="en-US"/>
          </a:p>
        </p:txBody>
      </p:sp>
    </p:spTree>
    <p:extLst>
      <p:ext uri="{BB962C8B-B14F-4D97-AF65-F5344CB8AC3E}">
        <p14:creationId xmlns:p14="http://schemas.microsoft.com/office/powerpoint/2010/main" val="149325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write()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write(int </a:t>
            </a:r>
            <a:r>
              <a:rPr lang="en-US" altLang="zh-TW" dirty="0" err="1">
                <a:solidFill>
                  <a:schemeClr val="tx1"/>
                </a:solidFill>
              </a:rPr>
              <a:t>fd</a:t>
            </a:r>
            <a:r>
              <a:rPr lang="en-US" altLang="zh-TW" dirty="0">
                <a:solidFill>
                  <a:schemeClr val="tx1"/>
                </a:solidFill>
              </a:rPr>
              <a:t>, const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write(f1,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write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On success, the number of bytes written is returned.  On error, -1 is returned, and </a:t>
            </a:r>
            <a:r>
              <a:rPr lang="en-US" altLang="zh-TW" b="1" i="1" dirty="0" err="1"/>
              <a:t>errno</a:t>
            </a:r>
            <a:r>
              <a:rPr lang="en-US" altLang="zh-TW" dirty="0"/>
              <a:t> is set to indicate the cause of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pointer to a buffer of at least </a:t>
            </a:r>
            <a:r>
              <a:rPr lang="en-US" altLang="zh-TW" dirty="0" err="1"/>
              <a:t>nbytes</a:t>
            </a:r>
            <a:r>
              <a:rPr lang="en-US" altLang="zh-TW" dirty="0"/>
              <a:t> bytes, which will be written to the file.</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write. If smaller than the provided buffer, the output is truncated.</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23</a:t>
            </a:fld>
            <a:endParaRPr lang="zh-TW" altLang="en-US"/>
          </a:p>
        </p:txBody>
      </p:sp>
    </p:spTree>
    <p:extLst>
      <p:ext uri="{BB962C8B-B14F-4D97-AF65-F5344CB8AC3E}">
        <p14:creationId xmlns:p14="http://schemas.microsoft.com/office/powerpoint/2010/main" val="150983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close()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close(int </a:t>
            </a:r>
            <a:r>
              <a:rPr lang="en-US" altLang="zh-TW" dirty="0" err="1">
                <a:solidFill>
                  <a:schemeClr val="tx1"/>
                </a:solidFill>
              </a:rPr>
              <a:t>fd</a:t>
            </a:r>
            <a:r>
              <a:rPr lang="en-US" altLang="zh-TW" dirty="0">
                <a:solidFill>
                  <a:schemeClr val="tx1"/>
                </a:solidFill>
              </a:rPr>
              <a: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a:t>close(f1);</a:t>
            </a:r>
            <a:endParaRPr lang="en-US" altLang="zh-TW" dirty="0">
              <a:latin typeface="+mn-lt"/>
              <a:ea typeface="+mn-ea"/>
            </a:endParaRP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to be closed.</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8" y="3844824"/>
            <a:ext cx="9667781"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returns zero on success. On error, -1 is returned, and </a:t>
            </a:r>
            <a:r>
              <a:rPr lang="en-US" altLang="zh-TW" b="1" dirty="0" err="1"/>
              <a:t>errno</a:t>
            </a:r>
            <a:r>
              <a:rPr lang="en-US" altLang="zh-TW" dirty="0"/>
              <a:t> is set appropriately.</a:t>
            </a:r>
            <a:endParaRPr lang="zh-TW" altLang="en-US" b="1" i="1" dirty="0"/>
          </a:p>
        </p:txBody>
      </p:sp>
      <p:sp>
        <p:nvSpPr>
          <p:cNvPr id="9" name="投影片編號版面配置區 8">
            <a:extLst>
              <a:ext uri="{FF2B5EF4-FFF2-40B4-BE49-F238E27FC236}">
                <a16:creationId xmlns:a16="http://schemas.microsoft.com/office/drawing/2014/main" id="{DE8528E0-D815-4E42-BEA0-30CB0B68EC3A}"/>
              </a:ext>
            </a:extLst>
          </p:cNvPr>
          <p:cNvSpPr>
            <a:spLocks noGrp="1"/>
          </p:cNvSpPr>
          <p:nvPr>
            <p:ph type="sldNum" sz="quarter" idx="11"/>
          </p:nvPr>
        </p:nvSpPr>
        <p:spPr/>
        <p:txBody>
          <a:bodyPr/>
          <a:lstStyle/>
          <a:p>
            <a:fld id="{224A732B-4120-4015-8395-334063D92438}" type="slidenum">
              <a:rPr lang="zh-TW" altLang="en-US" smtClean="0"/>
              <a:t>24</a:t>
            </a:fld>
            <a:endParaRPr lang="zh-TW" altLang="en-US"/>
          </a:p>
        </p:txBody>
      </p:sp>
    </p:spTree>
    <p:extLst>
      <p:ext uri="{BB962C8B-B14F-4D97-AF65-F5344CB8AC3E}">
        <p14:creationId xmlns:p14="http://schemas.microsoft.com/office/powerpoint/2010/main" val="3710896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lseek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01305"/>
            <a:ext cx="9667782" cy="524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#include&lt;unistd.h&gt;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126224"/>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off_t</a:t>
            </a:r>
            <a:r>
              <a:rPr lang="en-US" altLang="zh-TW" dirty="0">
                <a:solidFill>
                  <a:schemeClr val="tx1"/>
                </a:solidFill>
              </a:rPr>
              <a:t> </a:t>
            </a:r>
            <a:r>
              <a:rPr lang="en-US" altLang="zh-TW" dirty="0" err="1">
                <a:solidFill>
                  <a:schemeClr val="tx1"/>
                </a:solidFill>
              </a:rPr>
              <a:t>lseek</a:t>
            </a:r>
            <a:r>
              <a:rPr lang="en-US" altLang="zh-TW" dirty="0">
                <a:solidFill>
                  <a:schemeClr val="tx1"/>
                </a:solidFill>
              </a:rPr>
              <a:t>(int </a:t>
            </a:r>
            <a:r>
              <a:rPr lang="en-US" altLang="zh-TW" dirty="0" err="1">
                <a:solidFill>
                  <a:schemeClr val="tx1"/>
                </a:solidFill>
              </a:rPr>
              <a:t>fd</a:t>
            </a:r>
            <a:r>
              <a:rPr lang="en-US" altLang="zh-TW" dirty="0">
                <a:solidFill>
                  <a:schemeClr val="tx1"/>
                </a:solidFill>
              </a:rPr>
              <a:t>, </a:t>
            </a:r>
            <a:r>
              <a:rPr lang="en-US" altLang="zh-TW" dirty="0" err="1">
                <a:solidFill>
                  <a:schemeClr val="tx1"/>
                </a:solidFill>
              </a:rPr>
              <a:t>off_t</a:t>
            </a:r>
            <a:r>
              <a:rPr lang="en-US" altLang="zh-TW" dirty="0">
                <a:solidFill>
                  <a:schemeClr val="tx1"/>
                </a:solidFill>
              </a:rPr>
              <a:t> offset, int whence);</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640921"/>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lseek</a:t>
            </a:r>
            <a:r>
              <a:rPr lang="en-US" altLang="zh-TW" dirty="0">
                <a:latin typeface="+mn-lt"/>
                <a:ea typeface="+mn-ea"/>
              </a:rPr>
              <a:t>(f1, 4096, SEEK_SET);</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62109" y="3431392"/>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change offset.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4" y="4665694"/>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 Upon successful completion, </a:t>
            </a:r>
            <a:r>
              <a:rPr lang="en-US" altLang="zh-TW" dirty="0" err="1"/>
              <a:t>lseek</a:t>
            </a:r>
            <a:r>
              <a:rPr lang="en-US" altLang="zh-TW" dirty="0"/>
              <a:t>() returns the resulting offset location as measured in bytes from the beginning of the file.  On error, the value (</a:t>
            </a:r>
            <a:r>
              <a:rPr lang="en-US" altLang="zh-TW" dirty="0" err="1"/>
              <a:t>off_t</a:t>
            </a:r>
            <a:r>
              <a:rPr lang="en-US" altLang="zh-TW" dirty="0"/>
              <a:t>) -1 is returned and </a:t>
            </a:r>
            <a:r>
              <a:rPr lang="en-US" altLang="zh-TW" dirty="0" err="1"/>
              <a:t>errno</a:t>
            </a:r>
            <a:r>
              <a:rPr lang="en-US" altLang="zh-TW" dirty="0"/>
              <a:t> is set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offset</a:t>
            </a:r>
            <a:r>
              <a:rPr lang="en-US" altLang="zh-TW" dirty="0">
                <a:solidFill>
                  <a:schemeClr val="bg2">
                    <a:lumMod val="60000"/>
                    <a:lumOff val="40000"/>
                  </a:schemeClr>
                </a:solidFill>
              </a:rPr>
              <a:t>: </a:t>
            </a:r>
            <a:r>
              <a:rPr lang="en-US" altLang="zh-TW" dirty="0"/>
              <a:t>Number of bytes to offset from origin.</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5" y="4262349"/>
            <a:ext cx="9667781" cy="369332"/>
          </a:xfrm>
          <a:prstGeom prst="rect">
            <a:avLst/>
          </a:prstGeom>
          <a:noFill/>
        </p:spPr>
        <p:txBody>
          <a:bodyPr wrap="square" rtlCol="0">
            <a:spAutoFit/>
          </a:bodyPr>
          <a:lstStyle/>
          <a:p>
            <a:r>
              <a:rPr lang="fr-FR" altLang="zh-TW" dirty="0">
                <a:solidFill>
                  <a:schemeClr val="bg2">
                    <a:lumMod val="60000"/>
                    <a:lumOff val="40000"/>
                  </a:schemeClr>
                </a:solidFill>
              </a:rPr>
              <a:t>whence</a:t>
            </a:r>
            <a:r>
              <a:rPr lang="en-US" altLang="zh-TW" dirty="0">
                <a:solidFill>
                  <a:schemeClr val="bg2">
                    <a:lumMod val="60000"/>
                    <a:lumOff val="40000"/>
                  </a:schemeClr>
                </a:solidFill>
              </a:rPr>
              <a:t>: </a:t>
            </a:r>
            <a:r>
              <a:rPr lang="en-US" altLang="zh-TW" dirty="0"/>
              <a:t>Position used as a reference for the offset. (you can refer to p10)</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25</a:t>
            </a:fld>
            <a:endParaRPr lang="zh-TW" altLang="en-US"/>
          </a:p>
        </p:txBody>
      </p:sp>
    </p:spTree>
    <p:extLst>
      <p:ext uri="{BB962C8B-B14F-4D97-AF65-F5344CB8AC3E}">
        <p14:creationId xmlns:p14="http://schemas.microsoft.com/office/powerpoint/2010/main" val="369273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b="1" dirty="0">
                <a:solidFill>
                  <a:srgbClr val="FF0000"/>
                </a:solidFill>
              </a:rPr>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26</a:t>
            </a:fld>
            <a:endParaRPr lang="zh-TW" altLang="en-US"/>
          </a:p>
        </p:txBody>
      </p:sp>
    </p:spTree>
    <p:extLst>
      <p:ext uri="{BB962C8B-B14F-4D97-AF65-F5344CB8AC3E}">
        <p14:creationId xmlns:p14="http://schemas.microsoft.com/office/powerpoint/2010/main" val="297199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#1_2</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437187"/>
          </a:xfrm>
        </p:spPr>
        <p:txBody>
          <a:bodyPr/>
          <a:lstStyle/>
          <a:p>
            <a:r>
              <a:rPr lang="en-US" altLang="zh-TW" dirty="0"/>
              <a:t>Write a program that creates a 100MB file on your local disk and then measures the time to do each of four things by directly using </a:t>
            </a:r>
            <a:r>
              <a:rPr lang="pt-BR" altLang="zh-TW" b="1" dirty="0">
                <a:solidFill>
                  <a:srgbClr val="FF0000"/>
                </a:solidFill>
              </a:rPr>
              <a:t>system call I/O interface</a:t>
            </a:r>
            <a:r>
              <a:rPr lang="en-US" altLang="zh-TW" dirty="0"/>
              <a:t>, e.g., open(), read(), write(), seek(), and close().</a:t>
            </a:r>
          </a:p>
          <a:p>
            <a:r>
              <a:rPr lang="en-US" altLang="zh-TW" dirty="0"/>
              <a:t>Sequential read</a:t>
            </a:r>
            <a:r>
              <a:rPr lang="zh-TW" altLang="en-US" dirty="0"/>
              <a:t>： </a:t>
            </a:r>
            <a:r>
              <a:rPr lang="en-US" altLang="zh-TW" dirty="0"/>
              <a:t>Read the file sequentially by reading the file from beginning to end, and you </a:t>
            </a:r>
            <a:r>
              <a:rPr lang="en-US" altLang="zh-TW" dirty="0">
                <a:solidFill>
                  <a:srgbClr val="FF0000"/>
                </a:solidFill>
              </a:rPr>
              <a:t>read 4KB</a:t>
            </a:r>
            <a:r>
              <a:rPr lang="en-US" altLang="zh-TW" dirty="0"/>
              <a:t> of data at one time.</a:t>
            </a:r>
          </a:p>
          <a:p>
            <a:r>
              <a:rPr lang="en-US" altLang="zh-TW" dirty="0"/>
              <a:t>Sequential write</a:t>
            </a:r>
            <a:r>
              <a:rPr lang="zh-TW" altLang="en-US" dirty="0"/>
              <a:t>： </a:t>
            </a:r>
            <a:r>
              <a:rPr lang="en-US" altLang="zh-TW" dirty="0">
                <a:solidFill>
                  <a:srgbClr val="FF0000"/>
                </a:solidFill>
              </a:rPr>
              <a:t>Overwrite </a:t>
            </a:r>
            <a:r>
              <a:rPr lang="en-US" altLang="zh-TW" dirty="0"/>
              <a:t>the file with 100MB of new data by writing the file from beginning to end, and you </a:t>
            </a:r>
            <a:r>
              <a:rPr lang="en-US" altLang="zh-TW" dirty="0">
                <a:solidFill>
                  <a:srgbClr val="FF0000"/>
                </a:solidFill>
              </a:rPr>
              <a:t>write 2KB </a:t>
            </a:r>
            <a:r>
              <a:rPr lang="en-US" altLang="zh-TW" dirty="0"/>
              <a:t>of data in one time and then call </a:t>
            </a:r>
            <a:r>
              <a:rPr lang="en-US" altLang="zh-TW" dirty="0" err="1"/>
              <a:t>fsync</a:t>
            </a:r>
            <a:r>
              <a:rPr lang="en-US" altLang="zh-TW" dirty="0"/>
              <a:t>().</a:t>
            </a:r>
          </a:p>
          <a:p>
            <a:r>
              <a:rPr lang="en-US" altLang="zh-TW" dirty="0"/>
              <a:t>Random read</a:t>
            </a:r>
            <a:r>
              <a:rPr lang="zh-TW" altLang="en-US" dirty="0"/>
              <a:t>： </a:t>
            </a:r>
            <a:r>
              <a:rPr lang="en-US" altLang="zh-TW" dirty="0"/>
              <a:t>Do the following 50,000 times: choose a </a:t>
            </a:r>
            <a:r>
              <a:rPr lang="en-US" altLang="zh-TW" dirty="0">
                <a:solidFill>
                  <a:srgbClr val="FF0000"/>
                </a:solidFill>
              </a:rPr>
              <a:t>4KB-aligned</a:t>
            </a:r>
            <a:r>
              <a:rPr lang="en-US" altLang="zh-TW" dirty="0"/>
              <a:t> offset in the file uniformly at random, seek to that location in the file, and </a:t>
            </a:r>
            <a:r>
              <a:rPr lang="en-US" altLang="zh-TW" dirty="0">
                <a:solidFill>
                  <a:srgbClr val="FF0000"/>
                </a:solidFill>
              </a:rPr>
              <a:t>read 4KB </a:t>
            </a:r>
            <a:r>
              <a:rPr lang="en-US" altLang="zh-TW" dirty="0"/>
              <a:t>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a:t>
            </a:r>
            <a:r>
              <a:rPr lang="en-US" altLang="zh-TW" dirty="0">
                <a:solidFill>
                  <a:srgbClr val="FF0000"/>
                </a:solidFill>
              </a:rPr>
              <a:t>write 2KB </a:t>
            </a:r>
            <a:r>
              <a:rPr lang="en-US" altLang="zh-TW" dirty="0"/>
              <a:t>of data at that position. </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write.</a:t>
            </a:r>
          </a:p>
        </p:txBody>
      </p:sp>
      <p:sp>
        <p:nvSpPr>
          <p:cNvPr id="4" name="投影片編號版面配置區 3">
            <a:extLst>
              <a:ext uri="{FF2B5EF4-FFF2-40B4-BE49-F238E27FC236}">
                <a16:creationId xmlns:a16="http://schemas.microsoft.com/office/drawing/2014/main" id="{8E110AB9-45C4-4BE6-B617-B0DCF965F8F0}"/>
              </a:ext>
            </a:extLst>
          </p:cNvPr>
          <p:cNvSpPr>
            <a:spLocks noGrp="1"/>
          </p:cNvSpPr>
          <p:nvPr>
            <p:ph type="sldNum" sz="quarter" idx="11"/>
          </p:nvPr>
        </p:nvSpPr>
        <p:spPr/>
        <p:txBody>
          <a:bodyPr/>
          <a:lstStyle/>
          <a:p>
            <a:fld id="{224A732B-4120-4015-8395-334063D92438}" type="slidenum">
              <a:rPr lang="zh-TW" altLang="en-US" smtClean="0"/>
              <a:t>27</a:t>
            </a:fld>
            <a:endParaRPr lang="zh-TW" altLang="en-US"/>
          </a:p>
        </p:txBody>
      </p:sp>
    </p:spTree>
    <p:extLst>
      <p:ext uri="{BB962C8B-B14F-4D97-AF65-F5344CB8AC3E}">
        <p14:creationId xmlns:p14="http://schemas.microsoft.com/office/powerpoint/2010/main" val="190959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b="1" dirty="0">
                <a:solidFill>
                  <a:srgbClr val="FF0000"/>
                </a:solidFill>
              </a:rPr>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28</a:t>
            </a:fld>
            <a:endParaRPr lang="zh-TW" altLang="en-US"/>
          </a:p>
        </p:txBody>
      </p:sp>
    </p:spTree>
    <p:extLst>
      <p:ext uri="{BB962C8B-B14F-4D97-AF65-F5344CB8AC3E}">
        <p14:creationId xmlns:p14="http://schemas.microsoft.com/office/powerpoint/2010/main" val="352092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46D11-6E80-47CB-96F1-5FE47771E651}"/>
              </a:ext>
            </a:extLst>
          </p:cNvPr>
          <p:cNvSpPr>
            <a:spLocks noGrp="1"/>
          </p:cNvSpPr>
          <p:nvPr>
            <p:ph type="title"/>
          </p:nvPr>
        </p:nvSpPr>
        <p:spPr/>
        <p:txBody>
          <a:bodyPr/>
          <a:lstStyle/>
          <a:p>
            <a:r>
              <a:rPr lang="en-US" altLang="zh-TW" dirty="0"/>
              <a:t>Memory-mapped file</a:t>
            </a:r>
            <a:endParaRPr lang="zh-TW" altLang="en-US" dirty="0"/>
          </a:p>
        </p:txBody>
      </p:sp>
      <p:sp>
        <p:nvSpPr>
          <p:cNvPr id="3" name="內容版面配置區 2">
            <a:extLst>
              <a:ext uri="{FF2B5EF4-FFF2-40B4-BE49-F238E27FC236}">
                <a16:creationId xmlns:a16="http://schemas.microsoft.com/office/drawing/2014/main" id="{40B7D02D-1155-466C-B462-D516BA4EC5CA}"/>
              </a:ext>
            </a:extLst>
          </p:cNvPr>
          <p:cNvSpPr>
            <a:spLocks noGrp="1"/>
          </p:cNvSpPr>
          <p:nvPr>
            <p:ph idx="1"/>
          </p:nvPr>
        </p:nvSpPr>
        <p:spPr/>
        <p:txBody>
          <a:bodyPr/>
          <a:lstStyle/>
          <a:p>
            <a:r>
              <a:rPr lang="en-US" altLang="zh-TW" dirty="0"/>
              <a:t>Consider a sequential read of a file on disk using the standard system calls </a:t>
            </a:r>
            <a:r>
              <a:rPr lang="en-US" altLang="zh-TW" b="1" dirty="0"/>
              <a:t>open()</a:t>
            </a:r>
            <a:r>
              <a:rPr lang="en-US" altLang="zh-TW" dirty="0"/>
              <a:t>, </a:t>
            </a:r>
            <a:r>
              <a:rPr lang="en-US" altLang="zh-TW" b="1" dirty="0"/>
              <a:t>read()</a:t>
            </a:r>
            <a:r>
              <a:rPr lang="en-US" altLang="zh-TW" dirty="0"/>
              <a:t>, and </a:t>
            </a:r>
            <a:r>
              <a:rPr lang="en-US" altLang="zh-TW" b="1" dirty="0"/>
              <a:t>write()</a:t>
            </a:r>
            <a:r>
              <a:rPr lang="en-US" altLang="zh-TW" dirty="0"/>
              <a:t>. Each file access requires a </a:t>
            </a:r>
            <a:r>
              <a:rPr lang="en-US" altLang="zh-TW" dirty="0">
                <a:solidFill>
                  <a:srgbClr val="FF0000"/>
                </a:solidFill>
              </a:rPr>
              <a:t>system call </a:t>
            </a:r>
            <a:r>
              <a:rPr lang="en-US" altLang="zh-TW" dirty="0"/>
              <a:t>and </a:t>
            </a:r>
            <a:r>
              <a:rPr lang="en-US" altLang="zh-TW" dirty="0">
                <a:solidFill>
                  <a:srgbClr val="FF0000"/>
                </a:solidFill>
              </a:rPr>
              <a:t>disk access</a:t>
            </a:r>
            <a:r>
              <a:rPr lang="en-US" altLang="zh-TW" dirty="0"/>
              <a:t>.</a:t>
            </a:r>
            <a:endParaRPr lang="zh-TW" altLang="en-US" dirty="0"/>
          </a:p>
        </p:txBody>
      </p:sp>
      <p:cxnSp>
        <p:nvCxnSpPr>
          <p:cNvPr id="5" name="直線接點 4">
            <a:extLst>
              <a:ext uri="{FF2B5EF4-FFF2-40B4-BE49-F238E27FC236}">
                <a16:creationId xmlns:a16="http://schemas.microsoft.com/office/drawing/2014/main" id="{8EF9DA81-A640-4652-8203-2D805B3DA8C9}"/>
              </a:ext>
            </a:extLst>
          </p:cNvPr>
          <p:cNvCxnSpPr>
            <a:cxnSpLocks/>
          </p:cNvCxnSpPr>
          <p:nvPr/>
        </p:nvCxnSpPr>
        <p:spPr>
          <a:xfrm>
            <a:off x="2450592" y="3429000"/>
            <a:ext cx="8839200"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3CE8055C-A531-4711-B206-D02CFD2A4905}"/>
              </a:ext>
            </a:extLst>
          </p:cNvPr>
          <p:cNvCxnSpPr>
            <a:cxnSpLocks/>
          </p:cNvCxnSpPr>
          <p:nvPr/>
        </p:nvCxnSpPr>
        <p:spPr>
          <a:xfrm>
            <a:off x="2468880" y="4980432"/>
            <a:ext cx="8839200" cy="0"/>
          </a:xfrm>
          <a:prstGeom prst="line">
            <a:avLst/>
          </a:prstGeom>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0B5D89D1-A321-41F0-90B0-2606FB43771B}"/>
              </a:ext>
            </a:extLst>
          </p:cNvPr>
          <p:cNvSpPr txBox="1"/>
          <p:nvPr/>
        </p:nvSpPr>
        <p:spPr>
          <a:xfrm>
            <a:off x="701040" y="4275082"/>
            <a:ext cx="1492716" cy="369332"/>
          </a:xfrm>
          <a:prstGeom prst="rect">
            <a:avLst/>
          </a:prstGeom>
          <a:noFill/>
        </p:spPr>
        <p:txBody>
          <a:bodyPr wrap="none" rtlCol="0">
            <a:spAutoFit/>
          </a:bodyPr>
          <a:lstStyle/>
          <a:p>
            <a:r>
              <a:rPr lang="en-US" altLang="zh-TW" dirty="0"/>
              <a:t>kernel space</a:t>
            </a:r>
          </a:p>
        </p:txBody>
      </p:sp>
      <p:sp>
        <p:nvSpPr>
          <p:cNvPr id="12" name="文字方塊 11">
            <a:extLst>
              <a:ext uri="{FF2B5EF4-FFF2-40B4-BE49-F238E27FC236}">
                <a16:creationId xmlns:a16="http://schemas.microsoft.com/office/drawing/2014/main" id="{BEEC17D2-1D28-4FF1-B18D-4A4F31A8B07B}"/>
              </a:ext>
            </a:extLst>
          </p:cNvPr>
          <p:cNvSpPr txBox="1"/>
          <p:nvPr/>
        </p:nvSpPr>
        <p:spPr>
          <a:xfrm>
            <a:off x="701040" y="2682764"/>
            <a:ext cx="1313180" cy="369332"/>
          </a:xfrm>
          <a:prstGeom prst="rect">
            <a:avLst/>
          </a:prstGeom>
          <a:noFill/>
        </p:spPr>
        <p:txBody>
          <a:bodyPr wrap="none" rtlCol="0">
            <a:spAutoFit/>
          </a:bodyPr>
          <a:lstStyle/>
          <a:p>
            <a:r>
              <a:rPr lang="en-US" altLang="zh-TW" dirty="0"/>
              <a:t>user space</a:t>
            </a:r>
          </a:p>
        </p:txBody>
      </p:sp>
      <p:sp>
        <p:nvSpPr>
          <p:cNvPr id="13" name="文字方塊 12">
            <a:extLst>
              <a:ext uri="{FF2B5EF4-FFF2-40B4-BE49-F238E27FC236}">
                <a16:creationId xmlns:a16="http://schemas.microsoft.com/office/drawing/2014/main" id="{44E3E53E-4859-4514-9E1E-9D72D01D97CC}"/>
              </a:ext>
            </a:extLst>
          </p:cNvPr>
          <p:cNvSpPr txBox="1"/>
          <p:nvPr/>
        </p:nvSpPr>
        <p:spPr>
          <a:xfrm>
            <a:off x="2980944" y="2651986"/>
            <a:ext cx="1665596" cy="400110"/>
          </a:xfrm>
          <a:prstGeom prst="rect">
            <a:avLst/>
          </a:prstGeom>
          <a:noFill/>
          <a:ln w="19050">
            <a:solidFill>
              <a:schemeClr val="tx1"/>
            </a:solidFill>
          </a:ln>
        </p:spPr>
        <p:txBody>
          <a:bodyPr wrap="square" rtlCol="0">
            <a:spAutoFit/>
          </a:bodyPr>
          <a:lstStyle/>
          <a:p>
            <a:pPr algn="ctr"/>
            <a:r>
              <a:rPr lang="en-US" altLang="zh-TW" sz="2000" dirty="0"/>
              <a:t>user buffer</a:t>
            </a:r>
          </a:p>
        </p:txBody>
      </p:sp>
      <p:sp>
        <p:nvSpPr>
          <p:cNvPr id="14" name="文字方塊 13">
            <a:extLst>
              <a:ext uri="{FF2B5EF4-FFF2-40B4-BE49-F238E27FC236}">
                <a16:creationId xmlns:a16="http://schemas.microsoft.com/office/drawing/2014/main" id="{F3B1CC5C-E258-4A5D-A5E7-47DEA22B5731}"/>
              </a:ext>
            </a:extLst>
          </p:cNvPr>
          <p:cNvSpPr txBox="1"/>
          <p:nvPr/>
        </p:nvSpPr>
        <p:spPr>
          <a:xfrm>
            <a:off x="5519928" y="4275082"/>
            <a:ext cx="1665596" cy="400110"/>
          </a:xfrm>
          <a:prstGeom prst="rect">
            <a:avLst/>
          </a:prstGeom>
          <a:noFill/>
          <a:ln w="19050">
            <a:solidFill>
              <a:schemeClr val="tx1"/>
            </a:solidFill>
          </a:ln>
        </p:spPr>
        <p:txBody>
          <a:bodyPr wrap="square" rtlCol="0">
            <a:spAutoFit/>
          </a:bodyPr>
          <a:lstStyle/>
          <a:p>
            <a:pPr algn="ctr"/>
            <a:r>
              <a:rPr lang="en-US" altLang="zh-TW" sz="2000" dirty="0"/>
              <a:t>kernel buffer</a:t>
            </a:r>
          </a:p>
        </p:txBody>
      </p:sp>
      <p:sp>
        <p:nvSpPr>
          <p:cNvPr id="15" name="文字方塊 14">
            <a:extLst>
              <a:ext uri="{FF2B5EF4-FFF2-40B4-BE49-F238E27FC236}">
                <a16:creationId xmlns:a16="http://schemas.microsoft.com/office/drawing/2014/main" id="{20F7CEDA-941E-497E-B11B-A57D02146275}"/>
              </a:ext>
            </a:extLst>
          </p:cNvPr>
          <p:cNvSpPr txBox="1"/>
          <p:nvPr/>
        </p:nvSpPr>
        <p:spPr>
          <a:xfrm>
            <a:off x="8564880" y="5531554"/>
            <a:ext cx="1665596" cy="400110"/>
          </a:xfrm>
          <a:prstGeom prst="rect">
            <a:avLst/>
          </a:prstGeom>
          <a:noFill/>
          <a:ln w="19050">
            <a:solidFill>
              <a:schemeClr val="tx1"/>
            </a:solidFill>
          </a:ln>
        </p:spPr>
        <p:txBody>
          <a:bodyPr wrap="square" rtlCol="0">
            <a:spAutoFit/>
          </a:bodyPr>
          <a:lstStyle/>
          <a:p>
            <a:pPr algn="ctr"/>
            <a:r>
              <a:rPr lang="en-US" altLang="zh-TW" sz="2000" dirty="0"/>
              <a:t>disk</a:t>
            </a:r>
          </a:p>
        </p:txBody>
      </p:sp>
      <p:sp>
        <p:nvSpPr>
          <p:cNvPr id="16" name="文字方塊 15">
            <a:extLst>
              <a:ext uri="{FF2B5EF4-FFF2-40B4-BE49-F238E27FC236}">
                <a16:creationId xmlns:a16="http://schemas.microsoft.com/office/drawing/2014/main" id="{B0577EA7-F95B-41BC-AA06-82DA0E0C364D}"/>
              </a:ext>
            </a:extLst>
          </p:cNvPr>
          <p:cNvSpPr txBox="1"/>
          <p:nvPr/>
        </p:nvSpPr>
        <p:spPr>
          <a:xfrm>
            <a:off x="880576" y="5561766"/>
            <a:ext cx="954107" cy="369332"/>
          </a:xfrm>
          <a:prstGeom prst="rect">
            <a:avLst/>
          </a:prstGeom>
          <a:noFill/>
        </p:spPr>
        <p:txBody>
          <a:bodyPr wrap="none" rtlCol="0">
            <a:spAutoFit/>
          </a:bodyPr>
          <a:lstStyle/>
          <a:p>
            <a:r>
              <a:rPr lang="en-US" altLang="zh-TW" dirty="0"/>
              <a:t>storage</a:t>
            </a:r>
          </a:p>
        </p:txBody>
      </p:sp>
      <p:cxnSp>
        <p:nvCxnSpPr>
          <p:cNvPr id="18" name="接點: 肘形 17">
            <a:extLst>
              <a:ext uri="{FF2B5EF4-FFF2-40B4-BE49-F238E27FC236}">
                <a16:creationId xmlns:a16="http://schemas.microsoft.com/office/drawing/2014/main" id="{3A666EE3-7A0F-4109-9F9B-5082FBFB9DDF}"/>
              </a:ext>
            </a:extLst>
          </p:cNvPr>
          <p:cNvCxnSpPr>
            <a:stCxn id="13" idx="2"/>
            <a:endCxn id="14" idx="1"/>
          </p:cNvCxnSpPr>
          <p:nvPr/>
        </p:nvCxnSpPr>
        <p:spPr>
          <a:xfrm rot="16200000" flipH="1">
            <a:off x="3955315" y="2910523"/>
            <a:ext cx="1423041" cy="1706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E66D9CE4-128E-4E99-BCFA-7EBF50494B59}"/>
              </a:ext>
            </a:extLst>
          </p:cNvPr>
          <p:cNvSpPr txBox="1"/>
          <p:nvPr/>
        </p:nvSpPr>
        <p:spPr>
          <a:xfrm>
            <a:off x="3367764" y="3719298"/>
            <a:ext cx="415498" cy="369332"/>
          </a:xfrm>
          <a:prstGeom prst="rect">
            <a:avLst/>
          </a:prstGeom>
          <a:noFill/>
        </p:spPr>
        <p:txBody>
          <a:bodyPr wrap="none" rtlCol="0">
            <a:spAutoFit/>
          </a:bodyPr>
          <a:lstStyle/>
          <a:p>
            <a:r>
              <a:rPr lang="zh-TW" altLang="en-US" dirty="0"/>
              <a:t>①</a:t>
            </a:r>
          </a:p>
        </p:txBody>
      </p:sp>
      <p:sp>
        <p:nvSpPr>
          <p:cNvPr id="20" name="文字方塊 19">
            <a:extLst>
              <a:ext uri="{FF2B5EF4-FFF2-40B4-BE49-F238E27FC236}">
                <a16:creationId xmlns:a16="http://schemas.microsoft.com/office/drawing/2014/main" id="{508ABEB9-B9C7-47EC-BDB0-3C0A55757D2D}"/>
              </a:ext>
            </a:extLst>
          </p:cNvPr>
          <p:cNvSpPr txBox="1"/>
          <p:nvPr/>
        </p:nvSpPr>
        <p:spPr>
          <a:xfrm>
            <a:off x="5385795" y="2454691"/>
            <a:ext cx="966931" cy="369332"/>
          </a:xfrm>
          <a:prstGeom prst="rect">
            <a:avLst/>
          </a:prstGeom>
          <a:noFill/>
        </p:spPr>
        <p:txBody>
          <a:bodyPr wrap="none" rtlCol="0">
            <a:spAutoFit/>
          </a:bodyPr>
          <a:lstStyle/>
          <a:p>
            <a:r>
              <a:rPr lang="zh-TW" altLang="en-US" dirty="0"/>
              <a:t>③ </a:t>
            </a:r>
            <a:r>
              <a:rPr lang="en-US" altLang="zh-TW" dirty="0"/>
              <a:t>copy</a:t>
            </a:r>
            <a:endParaRPr lang="zh-TW" altLang="en-US" dirty="0"/>
          </a:p>
        </p:txBody>
      </p:sp>
      <p:sp>
        <p:nvSpPr>
          <p:cNvPr id="21" name="文字方塊 20">
            <a:extLst>
              <a:ext uri="{FF2B5EF4-FFF2-40B4-BE49-F238E27FC236}">
                <a16:creationId xmlns:a16="http://schemas.microsoft.com/office/drawing/2014/main" id="{3686CAD3-5525-47CB-B37B-B0FBCA60C6E3}"/>
              </a:ext>
            </a:extLst>
          </p:cNvPr>
          <p:cNvSpPr txBox="1"/>
          <p:nvPr/>
        </p:nvSpPr>
        <p:spPr>
          <a:xfrm>
            <a:off x="5939945" y="5101007"/>
            <a:ext cx="415498" cy="369332"/>
          </a:xfrm>
          <a:prstGeom prst="rect">
            <a:avLst/>
          </a:prstGeom>
          <a:noFill/>
        </p:spPr>
        <p:txBody>
          <a:bodyPr wrap="none" rtlCol="0">
            <a:spAutoFit/>
          </a:bodyPr>
          <a:lstStyle/>
          <a:p>
            <a:r>
              <a:rPr lang="zh-TW" altLang="en-US" dirty="0"/>
              <a:t>②</a:t>
            </a:r>
          </a:p>
        </p:txBody>
      </p:sp>
      <p:cxnSp>
        <p:nvCxnSpPr>
          <p:cNvPr id="28" name="接點: 肘形 27">
            <a:extLst>
              <a:ext uri="{FF2B5EF4-FFF2-40B4-BE49-F238E27FC236}">
                <a16:creationId xmlns:a16="http://schemas.microsoft.com/office/drawing/2014/main" id="{A61BA055-BC70-4BAF-B658-4D477F6E6179}"/>
              </a:ext>
            </a:extLst>
          </p:cNvPr>
          <p:cNvCxnSpPr>
            <a:stCxn id="14" idx="2"/>
            <a:endCxn id="15" idx="1"/>
          </p:cNvCxnSpPr>
          <p:nvPr/>
        </p:nvCxnSpPr>
        <p:spPr>
          <a:xfrm rot="16200000" flipH="1">
            <a:off x="6930595" y="4097323"/>
            <a:ext cx="1056417" cy="221215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接點: 肘形 29">
            <a:extLst>
              <a:ext uri="{FF2B5EF4-FFF2-40B4-BE49-F238E27FC236}">
                <a16:creationId xmlns:a16="http://schemas.microsoft.com/office/drawing/2014/main" id="{EDDAD43B-753D-43D0-B9DB-BC202E586DC0}"/>
              </a:ext>
            </a:extLst>
          </p:cNvPr>
          <p:cNvCxnSpPr>
            <a:stCxn id="14" idx="0"/>
            <a:endCxn id="13" idx="3"/>
          </p:cNvCxnSpPr>
          <p:nvPr/>
        </p:nvCxnSpPr>
        <p:spPr>
          <a:xfrm rot="16200000" flipV="1">
            <a:off x="4788113" y="2710469"/>
            <a:ext cx="1423041" cy="17061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FC6D5541-D9C3-4D6E-B27C-84B1D354E154}"/>
              </a:ext>
            </a:extLst>
          </p:cNvPr>
          <p:cNvSpPr txBox="1"/>
          <p:nvPr/>
        </p:nvSpPr>
        <p:spPr>
          <a:xfrm>
            <a:off x="4898481" y="6254079"/>
            <a:ext cx="1941557" cy="369332"/>
          </a:xfrm>
          <a:prstGeom prst="rect">
            <a:avLst/>
          </a:prstGeom>
          <a:noFill/>
        </p:spPr>
        <p:txBody>
          <a:bodyPr wrap="none" rtlCol="0">
            <a:spAutoFit/>
          </a:bodyPr>
          <a:lstStyle/>
          <a:p>
            <a:r>
              <a:rPr lang="en-US" altLang="zh-TW" dirty="0"/>
              <a:t>Read system call</a:t>
            </a:r>
            <a:endParaRPr lang="zh-TW" altLang="en-US" dirty="0"/>
          </a:p>
        </p:txBody>
      </p:sp>
      <p:sp>
        <p:nvSpPr>
          <p:cNvPr id="4" name="文字方塊 3">
            <a:extLst>
              <a:ext uri="{FF2B5EF4-FFF2-40B4-BE49-F238E27FC236}">
                <a16:creationId xmlns:a16="http://schemas.microsoft.com/office/drawing/2014/main" id="{171F1502-575D-4D20-A691-0B5BCF0B25A5}"/>
              </a:ext>
            </a:extLst>
          </p:cNvPr>
          <p:cNvSpPr txBox="1"/>
          <p:nvPr/>
        </p:nvSpPr>
        <p:spPr>
          <a:xfrm>
            <a:off x="2890710" y="4021167"/>
            <a:ext cx="954107" cy="369332"/>
          </a:xfrm>
          <a:prstGeom prst="rect">
            <a:avLst/>
          </a:prstGeom>
          <a:noFill/>
        </p:spPr>
        <p:txBody>
          <a:bodyPr wrap="none" rtlCol="0">
            <a:spAutoFit/>
          </a:bodyPr>
          <a:lstStyle/>
          <a:p>
            <a:r>
              <a:rPr lang="en-US" altLang="zh-TW" dirty="0"/>
              <a:t>request</a:t>
            </a:r>
            <a:endParaRPr lang="zh-TW" altLang="en-US" dirty="0"/>
          </a:p>
        </p:txBody>
      </p:sp>
      <p:sp>
        <p:nvSpPr>
          <p:cNvPr id="22" name="文字方塊 21">
            <a:extLst>
              <a:ext uri="{FF2B5EF4-FFF2-40B4-BE49-F238E27FC236}">
                <a16:creationId xmlns:a16="http://schemas.microsoft.com/office/drawing/2014/main" id="{84AE0148-0C76-4BF0-8D07-DFE3438DEDE7}"/>
              </a:ext>
            </a:extLst>
          </p:cNvPr>
          <p:cNvSpPr txBox="1"/>
          <p:nvPr/>
        </p:nvSpPr>
        <p:spPr>
          <a:xfrm>
            <a:off x="6352726" y="4643146"/>
            <a:ext cx="1005403" cy="369332"/>
          </a:xfrm>
          <a:prstGeom prst="rect">
            <a:avLst/>
          </a:prstGeom>
          <a:noFill/>
        </p:spPr>
        <p:txBody>
          <a:bodyPr wrap="none" rtlCol="0">
            <a:spAutoFit/>
          </a:bodyPr>
          <a:lstStyle/>
          <a:p>
            <a:r>
              <a:rPr lang="en-US" altLang="zh-TW" dirty="0"/>
              <a:t>read file</a:t>
            </a:r>
            <a:endParaRPr lang="zh-TW" altLang="en-US" dirty="0"/>
          </a:p>
        </p:txBody>
      </p:sp>
      <p:sp>
        <p:nvSpPr>
          <p:cNvPr id="6" name="投影片編號版面配置區 5">
            <a:extLst>
              <a:ext uri="{FF2B5EF4-FFF2-40B4-BE49-F238E27FC236}">
                <a16:creationId xmlns:a16="http://schemas.microsoft.com/office/drawing/2014/main" id="{AA9EF084-328C-4663-8F63-D4844A19189C}"/>
              </a:ext>
            </a:extLst>
          </p:cNvPr>
          <p:cNvSpPr>
            <a:spLocks noGrp="1"/>
          </p:cNvSpPr>
          <p:nvPr>
            <p:ph type="sldNum" sz="quarter" idx="11"/>
          </p:nvPr>
        </p:nvSpPr>
        <p:spPr/>
        <p:txBody>
          <a:bodyPr/>
          <a:lstStyle/>
          <a:p>
            <a:fld id="{224A732B-4120-4015-8395-334063D92438}" type="slidenum">
              <a:rPr lang="zh-TW" altLang="en-US" smtClean="0"/>
              <a:t>29</a:t>
            </a:fld>
            <a:endParaRPr lang="zh-TW" altLang="en-US"/>
          </a:p>
        </p:txBody>
      </p:sp>
    </p:spTree>
    <p:extLst>
      <p:ext uri="{BB962C8B-B14F-4D97-AF65-F5344CB8AC3E}">
        <p14:creationId xmlns:p14="http://schemas.microsoft.com/office/powerpoint/2010/main" val="3967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4"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D6DC73-CEC4-434D-BFC6-CB01CB2BFE1E}"/>
              </a:ext>
            </a:extLst>
          </p:cNvPr>
          <p:cNvSpPr>
            <a:spLocks noGrp="1" noChangeArrowheads="1"/>
          </p:cNvSpPr>
          <p:nvPr>
            <p:ph type="title"/>
          </p:nvPr>
        </p:nvSpPr>
        <p:spPr/>
        <p:txBody>
          <a:bodyPr/>
          <a:lstStyle/>
          <a:p>
            <a:pPr algn="ctr" eaLnBrk="1" hangingPunct="1"/>
            <a:r>
              <a:rPr lang="en-US" altLang="zh-TW" sz="3600"/>
              <a:t>File Input / Output</a:t>
            </a:r>
          </a:p>
        </p:txBody>
      </p:sp>
      <p:sp>
        <p:nvSpPr>
          <p:cNvPr id="9219" name="Rectangle 3">
            <a:extLst>
              <a:ext uri="{FF2B5EF4-FFF2-40B4-BE49-F238E27FC236}">
                <a16:creationId xmlns:a16="http://schemas.microsoft.com/office/drawing/2014/main" id="{59446937-9AA1-456B-A029-BC2612C3B4CE}"/>
              </a:ext>
            </a:extLst>
          </p:cNvPr>
          <p:cNvSpPr>
            <a:spLocks noGrp="1" noChangeArrowheads="1"/>
          </p:cNvSpPr>
          <p:nvPr>
            <p:ph type="body" idx="1"/>
          </p:nvPr>
        </p:nvSpPr>
        <p:spPr/>
        <p:txBody>
          <a:bodyPr/>
          <a:lstStyle/>
          <a:p>
            <a:pPr eaLnBrk="1" hangingPunct="1"/>
            <a:r>
              <a:rPr lang="en-US" altLang="zh-TW"/>
              <a:t>Read Operation</a:t>
            </a:r>
          </a:p>
        </p:txBody>
      </p:sp>
      <p:sp>
        <p:nvSpPr>
          <p:cNvPr id="2" name="流程圖: 磁碟 1">
            <a:extLst>
              <a:ext uri="{FF2B5EF4-FFF2-40B4-BE49-F238E27FC236}">
                <a16:creationId xmlns:a16="http://schemas.microsoft.com/office/drawing/2014/main" id="{F0C3C581-F6FB-4784-8500-DD002E9A3175}"/>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17C9EC04-00B9-4E5A-BEA6-7798E0F26116}"/>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3760509F-2AA7-47E2-8D96-F2B5B765F117}"/>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9223" name="文字方塊 5">
            <a:extLst>
              <a:ext uri="{FF2B5EF4-FFF2-40B4-BE49-F238E27FC236}">
                <a16:creationId xmlns:a16="http://schemas.microsoft.com/office/drawing/2014/main" id="{21C2D69D-988B-4C80-92C2-5BF4956D3945}"/>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9224" name="文字方塊 9">
            <a:extLst>
              <a:ext uri="{FF2B5EF4-FFF2-40B4-BE49-F238E27FC236}">
                <a16:creationId xmlns:a16="http://schemas.microsoft.com/office/drawing/2014/main" id="{A53B1DA6-A9DE-4840-A5D2-6989F8CFF005}"/>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38E2F050-22FF-462E-804B-40B35722EFEC}"/>
              </a:ext>
            </a:extLst>
          </p:cNvPr>
          <p:cNvSpPr/>
          <p:nvPr/>
        </p:nvSpPr>
        <p:spPr>
          <a:xfrm>
            <a:off x="4865689" y="1562101"/>
            <a:ext cx="246062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read(</a:t>
            </a:r>
            <a:r>
              <a:rPr lang="en-US" altLang="zh-TW" dirty="0" err="1"/>
              <a:t>fd</a:t>
            </a:r>
            <a:r>
              <a:rPr lang="en-US" altLang="zh-TW" dirty="0"/>
              <a:t>, buffer, 4096);</a:t>
            </a:r>
          </a:p>
          <a:p>
            <a:pPr>
              <a:defRPr/>
            </a:pPr>
            <a:r>
              <a:rPr lang="en-US" altLang="zh-TW" dirty="0"/>
              <a:t>…</a:t>
            </a:r>
          </a:p>
          <a:p>
            <a:pPr>
              <a:defRPr/>
            </a:pPr>
            <a:r>
              <a:rPr lang="en-US" altLang="zh-TW" dirty="0"/>
              <a:t>return 0;</a:t>
            </a:r>
          </a:p>
          <a:p>
            <a:pPr>
              <a:defRPr/>
            </a:pPr>
            <a:r>
              <a:rPr lang="en-US" altLang="zh-TW" dirty="0"/>
              <a:t>}</a:t>
            </a:r>
            <a:endParaRPr lang="zh-TW" altLang="en-US" dirty="0"/>
          </a:p>
        </p:txBody>
      </p:sp>
      <p:sp>
        <p:nvSpPr>
          <p:cNvPr id="9" name="流程圖: 多重文件 8">
            <a:extLst>
              <a:ext uri="{FF2B5EF4-FFF2-40B4-BE49-F238E27FC236}">
                <a16:creationId xmlns:a16="http://schemas.microsoft.com/office/drawing/2014/main" id="{DB4CE5CE-7342-4CE3-AB81-51AF96BAF8A3}"/>
              </a:ext>
            </a:extLst>
          </p:cNvPr>
          <p:cNvSpPr/>
          <p:nvPr/>
        </p:nvSpPr>
        <p:spPr>
          <a:xfrm>
            <a:off x="5708650" y="5854700"/>
            <a:ext cx="863600" cy="503238"/>
          </a:xfrm>
          <a:prstGeom prst="flowChartMulti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block</a:t>
            </a:r>
            <a:endParaRPr lang="zh-TW" altLang="en-US" dirty="0"/>
          </a:p>
        </p:txBody>
      </p:sp>
      <p:sp>
        <p:nvSpPr>
          <p:cNvPr id="9227" name="文字方塊 14">
            <a:extLst>
              <a:ext uri="{FF2B5EF4-FFF2-40B4-BE49-F238E27FC236}">
                <a16:creationId xmlns:a16="http://schemas.microsoft.com/office/drawing/2014/main" id="{0D9CCCEC-38AB-49A0-AA80-64701547D3AA}"/>
              </a:ext>
            </a:extLst>
          </p:cNvPr>
          <p:cNvSpPr txBox="1">
            <a:spLocks noChangeArrowheads="1"/>
          </p:cNvSpPr>
          <p:nvPr/>
        </p:nvSpPr>
        <p:spPr bwMode="auto">
          <a:xfrm>
            <a:off x="4865688" y="1187450"/>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70A61900-941A-41DD-9C54-597743D91CB5}"/>
              </a:ext>
            </a:extLst>
          </p:cNvPr>
          <p:cNvCxnSpPr>
            <a:cxnSpLocks/>
            <a:stCxn id="25" idx="6"/>
          </p:cNvCxnSpPr>
          <p:nvPr/>
        </p:nvCxnSpPr>
        <p:spPr>
          <a:xfrm flipV="1">
            <a:off x="7326313" y="2603500"/>
            <a:ext cx="354012" cy="12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998F580D-9715-4B2B-94C4-35965654E0E0}"/>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3B6DE4B1-7AEC-4ECD-B5A1-FB27F9D03DBE}"/>
              </a:ext>
            </a:extLst>
          </p:cNvPr>
          <p:cNvSpPr/>
          <p:nvPr/>
        </p:nvSpPr>
        <p:spPr>
          <a:xfrm>
            <a:off x="4649789" y="2430464"/>
            <a:ext cx="2676525"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FF7CB084-57D7-4CFE-AE27-DCFCF962E599}"/>
              </a:ext>
            </a:extLst>
          </p:cNvPr>
          <p:cNvSpPr/>
          <p:nvPr/>
        </p:nvSpPr>
        <p:spPr>
          <a:xfrm>
            <a:off x="7672389" y="4378326"/>
            <a:ext cx="865187"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9232" name="投影片編號版面配置區 3">
            <a:extLst>
              <a:ext uri="{FF2B5EF4-FFF2-40B4-BE49-F238E27FC236}">
                <a16:creationId xmlns:a16="http://schemas.microsoft.com/office/drawing/2014/main" id="{56CC8A7A-EEA1-4B97-BFB8-32C0223DFB9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0F630F2-B46D-4800-A5EC-88569A11307F}" type="slidenum">
              <a:rPr kumimoji="0" lang="en-US" altLang="zh-TW" sz="1200">
                <a:latin typeface="Arial Black" panose="020B0A04020102020204" pitchFamily="34" charset="0"/>
              </a:rPr>
              <a:pPr>
                <a:spcBef>
                  <a:spcPct val="0"/>
                </a:spcBef>
                <a:buClrTx/>
                <a:buSzTx/>
                <a:buFontTx/>
                <a:buNone/>
              </a:pPr>
              <a:t>3</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1.11111E-6 2.22222E-6 L 0.16059 -0.18033 " pathEditMode="relative" rAng="0" ptsTypes="AA">
                                      <p:cBhvr>
                                        <p:cTn id="22" dur="2000" fill="hold"/>
                                        <p:tgtEl>
                                          <p:spTgt spid="9"/>
                                        </p:tgtEl>
                                        <p:attrNameLst>
                                          <p:attrName>ppt_x</p:attrName>
                                          <p:attrName>ppt_y</p:attrName>
                                        </p:attrNameLst>
                                      </p:cBhvr>
                                      <p:rCtr x="8021" y="-9028"/>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path" presetSubtype="0" accel="50000" decel="50000" fill="hold" grpId="1" nodeType="clickEffect">
                                  <p:stCondLst>
                                    <p:cond delay="0"/>
                                  </p:stCondLst>
                                  <p:childTnLst>
                                    <p:animMotion origin="layout" path="M 1.94444E-6 -1.48148E-6 L -0.13299 -0.29375 " pathEditMode="relative" rAng="0" ptsTypes="AA">
                                      <p:cBhvr>
                                        <p:cTn id="36" dur="2000" fill="hold"/>
                                        <p:tgtEl>
                                          <p:spTgt spid="31"/>
                                        </p:tgtEl>
                                        <p:attrNameLst>
                                          <p:attrName>ppt_x</p:attrName>
                                          <p:attrName>ppt_y</p:attrName>
                                        </p:attrNameLst>
                                      </p:cBhvr>
                                      <p:rCtr x="-6649"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5" grpId="0" animBg="1"/>
      <p:bldP spid="31" grpId="0" animBg="1"/>
      <p:bldP spid="3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46D11-6E80-47CB-96F1-5FE47771E651}"/>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40B7D02D-1155-466C-B462-D516BA4EC5CA}"/>
              </a:ext>
            </a:extLst>
          </p:cNvPr>
          <p:cNvSpPr>
            <a:spLocks noGrp="1"/>
          </p:cNvSpPr>
          <p:nvPr>
            <p:ph idx="1"/>
          </p:nvPr>
        </p:nvSpPr>
        <p:spPr/>
        <p:txBody>
          <a:bodyPr/>
          <a:lstStyle/>
          <a:p>
            <a:r>
              <a:rPr lang="en-US" altLang="zh-TW" dirty="0"/>
              <a:t>We can use the </a:t>
            </a:r>
            <a:r>
              <a:rPr lang="en-US" altLang="zh-TW" dirty="0">
                <a:solidFill>
                  <a:srgbClr val="FF0000"/>
                </a:solidFill>
              </a:rPr>
              <a:t>virtual memory </a:t>
            </a:r>
            <a:r>
              <a:rPr lang="en-US" altLang="zh-TW" dirty="0"/>
              <a:t>techniques to treat file I/O as routine memory accesses. This approach, known as </a:t>
            </a:r>
            <a:r>
              <a:rPr lang="en-US" altLang="zh-TW" b="1" dirty="0"/>
              <a:t>memory mapping </a:t>
            </a:r>
            <a:r>
              <a:rPr lang="en-US" altLang="zh-TW" dirty="0"/>
              <a:t>a file, allows a part of the virtual address space to be </a:t>
            </a:r>
            <a:r>
              <a:rPr lang="en-US" altLang="zh-TW" dirty="0">
                <a:solidFill>
                  <a:srgbClr val="FF0000"/>
                </a:solidFill>
              </a:rPr>
              <a:t>logically</a:t>
            </a:r>
            <a:r>
              <a:rPr lang="en-US" altLang="zh-TW" dirty="0"/>
              <a:t> associated with the file.</a:t>
            </a:r>
            <a:endParaRPr lang="zh-TW" altLang="en-US" dirty="0"/>
          </a:p>
        </p:txBody>
      </p:sp>
      <p:cxnSp>
        <p:nvCxnSpPr>
          <p:cNvPr id="4" name="直線接點 3">
            <a:extLst>
              <a:ext uri="{FF2B5EF4-FFF2-40B4-BE49-F238E27FC236}">
                <a16:creationId xmlns:a16="http://schemas.microsoft.com/office/drawing/2014/main" id="{351D09AD-4353-42A5-AC73-6612384FCFA5}"/>
              </a:ext>
            </a:extLst>
          </p:cNvPr>
          <p:cNvCxnSpPr>
            <a:cxnSpLocks/>
          </p:cNvCxnSpPr>
          <p:nvPr/>
        </p:nvCxnSpPr>
        <p:spPr>
          <a:xfrm>
            <a:off x="2450592" y="3429000"/>
            <a:ext cx="8839200" cy="0"/>
          </a:xfrm>
          <a:prstGeom prst="line">
            <a:avLst/>
          </a:prstGeom>
        </p:spPr>
        <p:style>
          <a:lnRef idx="1">
            <a:schemeClr val="dk1"/>
          </a:lnRef>
          <a:fillRef idx="0">
            <a:schemeClr val="dk1"/>
          </a:fillRef>
          <a:effectRef idx="0">
            <a:schemeClr val="dk1"/>
          </a:effectRef>
          <a:fontRef idx="minor">
            <a:schemeClr val="tx1"/>
          </a:fontRef>
        </p:style>
      </p:cxnSp>
      <p:cxnSp>
        <p:nvCxnSpPr>
          <p:cNvPr id="5" name="直線接點 4">
            <a:extLst>
              <a:ext uri="{FF2B5EF4-FFF2-40B4-BE49-F238E27FC236}">
                <a16:creationId xmlns:a16="http://schemas.microsoft.com/office/drawing/2014/main" id="{9006D294-EBEF-4F8D-AC3C-E215C9C1A7A5}"/>
              </a:ext>
            </a:extLst>
          </p:cNvPr>
          <p:cNvCxnSpPr>
            <a:cxnSpLocks/>
          </p:cNvCxnSpPr>
          <p:nvPr/>
        </p:nvCxnSpPr>
        <p:spPr>
          <a:xfrm>
            <a:off x="2468880" y="4980432"/>
            <a:ext cx="8839200" cy="0"/>
          </a:xfrm>
          <a:prstGeom prst="line">
            <a:avLst/>
          </a:prstGeom>
        </p:spPr>
        <p:style>
          <a:lnRef idx="1">
            <a:schemeClr val="dk1"/>
          </a:lnRef>
          <a:fillRef idx="0">
            <a:schemeClr val="dk1"/>
          </a:fillRef>
          <a:effectRef idx="0">
            <a:schemeClr val="dk1"/>
          </a:effectRef>
          <a:fontRef idx="minor">
            <a:schemeClr val="tx1"/>
          </a:fontRef>
        </p:style>
      </p:cxnSp>
      <p:sp>
        <p:nvSpPr>
          <p:cNvPr id="6" name="文字方塊 5">
            <a:extLst>
              <a:ext uri="{FF2B5EF4-FFF2-40B4-BE49-F238E27FC236}">
                <a16:creationId xmlns:a16="http://schemas.microsoft.com/office/drawing/2014/main" id="{D4FD3666-3E28-481D-95B0-D2DBA84FE57F}"/>
              </a:ext>
            </a:extLst>
          </p:cNvPr>
          <p:cNvSpPr txBox="1"/>
          <p:nvPr/>
        </p:nvSpPr>
        <p:spPr>
          <a:xfrm>
            <a:off x="701040" y="4275082"/>
            <a:ext cx="1492716" cy="369332"/>
          </a:xfrm>
          <a:prstGeom prst="rect">
            <a:avLst/>
          </a:prstGeom>
          <a:noFill/>
        </p:spPr>
        <p:txBody>
          <a:bodyPr wrap="none" rtlCol="0">
            <a:spAutoFit/>
          </a:bodyPr>
          <a:lstStyle/>
          <a:p>
            <a:r>
              <a:rPr lang="en-US" altLang="zh-TW" dirty="0"/>
              <a:t>kernel space</a:t>
            </a:r>
          </a:p>
        </p:txBody>
      </p:sp>
      <p:sp>
        <p:nvSpPr>
          <p:cNvPr id="7" name="文字方塊 6">
            <a:extLst>
              <a:ext uri="{FF2B5EF4-FFF2-40B4-BE49-F238E27FC236}">
                <a16:creationId xmlns:a16="http://schemas.microsoft.com/office/drawing/2014/main" id="{3368EEB3-9BC4-4EDA-B87E-4E7E4F7F9CD4}"/>
              </a:ext>
            </a:extLst>
          </p:cNvPr>
          <p:cNvSpPr txBox="1"/>
          <p:nvPr/>
        </p:nvSpPr>
        <p:spPr>
          <a:xfrm>
            <a:off x="701040" y="2682764"/>
            <a:ext cx="1313180" cy="369332"/>
          </a:xfrm>
          <a:prstGeom prst="rect">
            <a:avLst/>
          </a:prstGeom>
          <a:noFill/>
        </p:spPr>
        <p:txBody>
          <a:bodyPr wrap="none" rtlCol="0">
            <a:spAutoFit/>
          </a:bodyPr>
          <a:lstStyle/>
          <a:p>
            <a:r>
              <a:rPr lang="en-US" altLang="zh-TW" dirty="0"/>
              <a:t>user space</a:t>
            </a:r>
          </a:p>
        </p:txBody>
      </p:sp>
      <p:sp>
        <p:nvSpPr>
          <p:cNvPr id="8" name="文字方塊 7">
            <a:extLst>
              <a:ext uri="{FF2B5EF4-FFF2-40B4-BE49-F238E27FC236}">
                <a16:creationId xmlns:a16="http://schemas.microsoft.com/office/drawing/2014/main" id="{49D1F751-0027-4DD7-9243-B66400A079AD}"/>
              </a:ext>
            </a:extLst>
          </p:cNvPr>
          <p:cNvSpPr txBox="1"/>
          <p:nvPr/>
        </p:nvSpPr>
        <p:spPr>
          <a:xfrm>
            <a:off x="2980944" y="2651986"/>
            <a:ext cx="1665596" cy="400110"/>
          </a:xfrm>
          <a:prstGeom prst="rect">
            <a:avLst/>
          </a:prstGeom>
          <a:noFill/>
          <a:ln w="19050">
            <a:solidFill>
              <a:schemeClr val="tx1"/>
            </a:solidFill>
          </a:ln>
        </p:spPr>
        <p:txBody>
          <a:bodyPr wrap="square" rtlCol="0">
            <a:spAutoFit/>
          </a:bodyPr>
          <a:lstStyle/>
          <a:p>
            <a:pPr algn="ctr"/>
            <a:r>
              <a:rPr lang="en-US" altLang="zh-TW" sz="2000" dirty="0"/>
              <a:t>user buffer</a:t>
            </a:r>
          </a:p>
        </p:txBody>
      </p:sp>
      <p:sp>
        <p:nvSpPr>
          <p:cNvPr id="9" name="文字方塊 8">
            <a:extLst>
              <a:ext uri="{FF2B5EF4-FFF2-40B4-BE49-F238E27FC236}">
                <a16:creationId xmlns:a16="http://schemas.microsoft.com/office/drawing/2014/main" id="{DB53F123-D75E-4006-B3D2-4963E05C4AA5}"/>
              </a:ext>
            </a:extLst>
          </p:cNvPr>
          <p:cNvSpPr txBox="1"/>
          <p:nvPr/>
        </p:nvSpPr>
        <p:spPr>
          <a:xfrm>
            <a:off x="5519928" y="4029201"/>
            <a:ext cx="1665596" cy="400110"/>
          </a:xfrm>
          <a:prstGeom prst="rect">
            <a:avLst/>
          </a:prstGeom>
          <a:noFill/>
          <a:ln w="19050">
            <a:solidFill>
              <a:schemeClr val="tx1"/>
            </a:solidFill>
          </a:ln>
        </p:spPr>
        <p:txBody>
          <a:bodyPr wrap="square" rtlCol="0">
            <a:spAutoFit/>
          </a:bodyPr>
          <a:lstStyle/>
          <a:p>
            <a:pPr algn="ctr"/>
            <a:r>
              <a:rPr lang="en-US" altLang="zh-TW" sz="2000" dirty="0"/>
              <a:t>kernel buffer</a:t>
            </a:r>
          </a:p>
        </p:txBody>
      </p:sp>
      <p:sp>
        <p:nvSpPr>
          <p:cNvPr id="10" name="文字方塊 9">
            <a:extLst>
              <a:ext uri="{FF2B5EF4-FFF2-40B4-BE49-F238E27FC236}">
                <a16:creationId xmlns:a16="http://schemas.microsoft.com/office/drawing/2014/main" id="{0513305C-76FB-4721-84CC-EA5F97FD6753}"/>
              </a:ext>
            </a:extLst>
          </p:cNvPr>
          <p:cNvSpPr txBox="1"/>
          <p:nvPr/>
        </p:nvSpPr>
        <p:spPr>
          <a:xfrm>
            <a:off x="8564880" y="5531554"/>
            <a:ext cx="1665596" cy="400110"/>
          </a:xfrm>
          <a:prstGeom prst="rect">
            <a:avLst/>
          </a:prstGeom>
          <a:noFill/>
          <a:ln w="19050">
            <a:solidFill>
              <a:schemeClr val="tx1"/>
            </a:solidFill>
          </a:ln>
        </p:spPr>
        <p:txBody>
          <a:bodyPr wrap="square" rtlCol="0">
            <a:spAutoFit/>
          </a:bodyPr>
          <a:lstStyle/>
          <a:p>
            <a:pPr algn="ctr"/>
            <a:r>
              <a:rPr lang="en-US" altLang="zh-TW" sz="2000" dirty="0"/>
              <a:t>disk</a:t>
            </a:r>
          </a:p>
        </p:txBody>
      </p:sp>
      <p:sp>
        <p:nvSpPr>
          <p:cNvPr id="11" name="文字方塊 10">
            <a:extLst>
              <a:ext uri="{FF2B5EF4-FFF2-40B4-BE49-F238E27FC236}">
                <a16:creationId xmlns:a16="http://schemas.microsoft.com/office/drawing/2014/main" id="{39DDDD35-ECA2-4AD4-9FC8-2C090612261E}"/>
              </a:ext>
            </a:extLst>
          </p:cNvPr>
          <p:cNvSpPr txBox="1"/>
          <p:nvPr/>
        </p:nvSpPr>
        <p:spPr>
          <a:xfrm>
            <a:off x="880576" y="5561766"/>
            <a:ext cx="954107" cy="369332"/>
          </a:xfrm>
          <a:prstGeom prst="rect">
            <a:avLst/>
          </a:prstGeom>
          <a:noFill/>
        </p:spPr>
        <p:txBody>
          <a:bodyPr wrap="none" rtlCol="0">
            <a:spAutoFit/>
          </a:bodyPr>
          <a:lstStyle/>
          <a:p>
            <a:r>
              <a:rPr lang="en-US" altLang="zh-TW" dirty="0"/>
              <a:t>storage</a:t>
            </a:r>
          </a:p>
        </p:txBody>
      </p:sp>
      <p:cxnSp>
        <p:nvCxnSpPr>
          <p:cNvPr id="12" name="接點: 肘形 11">
            <a:extLst>
              <a:ext uri="{FF2B5EF4-FFF2-40B4-BE49-F238E27FC236}">
                <a16:creationId xmlns:a16="http://schemas.microsoft.com/office/drawing/2014/main" id="{7F5A014E-B315-4E7C-9978-37E97F8C4BB3}"/>
              </a:ext>
            </a:extLst>
          </p:cNvPr>
          <p:cNvCxnSpPr>
            <a:stCxn id="8" idx="2"/>
            <a:endCxn id="9" idx="1"/>
          </p:cNvCxnSpPr>
          <p:nvPr/>
        </p:nvCxnSpPr>
        <p:spPr>
          <a:xfrm rot="16200000" flipH="1">
            <a:off x="4078255" y="2787583"/>
            <a:ext cx="1177160" cy="1706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D511BC9-3798-43A9-9EAF-084686EFDE7F}"/>
              </a:ext>
            </a:extLst>
          </p:cNvPr>
          <p:cNvSpPr txBox="1"/>
          <p:nvPr/>
        </p:nvSpPr>
        <p:spPr>
          <a:xfrm>
            <a:off x="3333243" y="3810192"/>
            <a:ext cx="415498" cy="369332"/>
          </a:xfrm>
          <a:prstGeom prst="rect">
            <a:avLst/>
          </a:prstGeom>
          <a:noFill/>
        </p:spPr>
        <p:txBody>
          <a:bodyPr wrap="none" rtlCol="0">
            <a:spAutoFit/>
          </a:bodyPr>
          <a:lstStyle/>
          <a:p>
            <a:r>
              <a:rPr lang="zh-TW" altLang="en-US" dirty="0"/>
              <a:t>①</a:t>
            </a:r>
          </a:p>
        </p:txBody>
      </p:sp>
      <p:sp>
        <p:nvSpPr>
          <p:cNvPr id="15" name="文字方塊 14">
            <a:extLst>
              <a:ext uri="{FF2B5EF4-FFF2-40B4-BE49-F238E27FC236}">
                <a16:creationId xmlns:a16="http://schemas.microsoft.com/office/drawing/2014/main" id="{FAD490DE-7FF9-4EC3-B277-068D7A281D40}"/>
              </a:ext>
            </a:extLst>
          </p:cNvPr>
          <p:cNvSpPr txBox="1"/>
          <p:nvPr/>
        </p:nvSpPr>
        <p:spPr>
          <a:xfrm>
            <a:off x="5939945" y="5101007"/>
            <a:ext cx="415498" cy="369332"/>
          </a:xfrm>
          <a:prstGeom prst="rect">
            <a:avLst/>
          </a:prstGeom>
          <a:noFill/>
        </p:spPr>
        <p:txBody>
          <a:bodyPr wrap="none" rtlCol="0">
            <a:spAutoFit/>
          </a:bodyPr>
          <a:lstStyle/>
          <a:p>
            <a:r>
              <a:rPr lang="zh-TW" altLang="en-US" dirty="0"/>
              <a:t>②</a:t>
            </a:r>
          </a:p>
        </p:txBody>
      </p:sp>
      <p:cxnSp>
        <p:nvCxnSpPr>
          <p:cNvPr id="16" name="接點: 肘形 15">
            <a:extLst>
              <a:ext uri="{FF2B5EF4-FFF2-40B4-BE49-F238E27FC236}">
                <a16:creationId xmlns:a16="http://schemas.microsoft.com/office/drawing/2014/main" id="{61672C91-5F58-4EBA-AFA8-3F62DEF5DB76}"/>
              </a:ext>
            </a:extLst>
          </p:cNvPr>
          <p:cNvCxnSpPr>
            <a:stCxn id="9" idx="2"/>
            <a:endCxn id="10" idx="1"/>
          </p:cNvCxnSpPr>
          <p:nvPr/>
        </p:nvCxnSpPr>
        <p:spPr>
          <a:xfrm rot="16200000" flipH="1">
            <a:off x="6807654" y="3974383"/>
            <a:ext cx="1302298" cy="221215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文字方塊 17">
            <a:extLst>
              <a:ext uri="{FF2B5EF4-FFF2-40B4-BE49-F238E27FC236}">
                <a16:creationId xmlns:a16="http://schemas.microsoft.com/office/drawing/2014/main" id="{72E01A6D-9B07-44B7-8AD3-F1B863552058}"/>
              </a:ext>
            </a:extLst>
          </p:cNvPr>
          <p:cNvSpPr txBox="1"/>
          <p:nvPr/>
        </p:nvSpPr>
        <p:spPr>
          <a:xfrm>
            <a:off x="4868741" y="6287711"/>
            <a:ext cx="2454518" cy="369332"/>
          </a:xfrm>
          <a:prstGeom prst="rect">
            <a:avLst/>
          </a:prstGeom>
          <a:noFill/>
        </p:spPr>
        <p:txBody>
          <a:bodyPr wrap="none" rtlCol="0">
            <a:spAutoFit/>
          </a:bodyPr>
          <a:lstStyle/>
          <a:p>
            <a:r>
              <a:rPr lang="en-US" altLang="zh-TW" dirty="0"/>
              <a:t>memory-mapped read</a:t>
            </a:r>
            <a:endParaRPr lang="zh-TW" altLang="en-US" dirty="0"/>
          </a:p>
        </p:txBody>
      </p:sp>
      <p:sp>
        <p:nvSpPr>
          <p:cNvPr id="22" name="文字方塊 21">
            <a:extLst>
              <a:ext uri="{FF2B5EF4-FFF2-40B4-BE49-F238E27FC236}">
                <a16:creationId xmlns:a16="http://schemas.microsoft.com/office/drawing/2014/main" id="{B388FBD0-5C95-4F4A-969B-71BAE9540880}"/>
              </a:ext>
            </a:extLst>
          </p:cNvPr>
          <p:cNvSpPr txBox="1"/>
          <p:nvPr/>
        </p:nvSpPr>
        <p:spPr>
          <a:xfrm>
            <a:off x="3068907" y="4179524"/>
            <a:ext cx="1359668" cy="307777"/>
          </a:xfrm>
          <a:prstGeom prst="rect">
            <a:avLst/>
          </a:prstGeom>
          <a:noFill/>
        </p:spPr>
        <p:txBody>
          <a:bodyPr wrap="none" rtlCol="0">
            <a:spAutoFit/>
          </a:bodyPr>
          <a:lstStyle/>
          <a:p>
            <a:r>
              <a:rPr lang="en-US" altLang="zh-TW" sz="1400" dirty="0"/>
              <a:t>directly access</a:t>
            </a:r>
            <a:endParaRPr lang="zh-TW" altLang="en-US" sz="1400" dirty="0"/>
          </a:p>
        </p:txBody>
      </p:sp>
      <p:sp>
        <p:nvSpPr>
          <p:cNvPr id="14" name="投影片編號版面配置區 13">
            <a:extLst>
              <a:ext uri="{FF2B5EF4-FFF2-40B4-BE49-F238E27FC236}">
                <a16:creationId xmlns:a16="http://schemas.microsoft.com/office/drawing/2014/main" id="{6691B680-4E03-46D4-AC9A-DC15C75E2865}"/>
              </a:ext>
            </a:extLst>
          </p:cNvPr>
          <p:cNvSpPr>
            <a:spLocks noGrp="1"/>
          </p:cNvSpPr>
          <p:nvPr>
            <p:ph type="sldNum" sz="quarter" idx="11"/>
          </p:nvPr>
        </p:nvSpPr>
        <p:spPr/>
        <p:txBody>
          <a:bodyPr/>
          <a:lstStyle/>
          <a:p>
            <a:fld id="{224A732B-4120-4015-8395-334063D92438}" type="slidenum">
              <a:rPr lang="zh-TW" altLang="en-US" smtClean="0"/>
              <a:t>30</a:t>
            </a:fld>
            <a:endParaRPr lang="zh-TW" altLang="en-US"/>
          </a:p>
        </p:txBody>
      </p:sp>
    </p:spTree>
    <p:extLst>
      <p:ext uri="{BB962C8B-B14F-4D97-AF65-F5344CB8AC3E}">
        <p14:creationId xmlns:p14="http://schemas.microsoft.com/office/powerpoint/2010/main" val="260825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7D18F9-3EEB-42C0-8F13-6280E58BB6B2}"/>
              </a:ext>
            </a:extLst>
          </p:cNvPr>
          <p:cNvSpPr>
            <a:spLocks noGrp="1"/>
          </p:cNvSpPr>
          <p:nvPr>
            <p:ph type="title"/>
          </p:nvPr>
        </p:nvSpPr>
        <p:spPr>
          <a:xfrm>
            <a:off x="609600" y="457201"/>
            <a:ext cx="10972800" cy="739775"/>
          </a:xfrm>
        </p:spPr>
        <p:txBody>
          <a:bodyPr/>
          <a:lstStyle/>
          <a:p>
            <a:r>
              <a:rPr lang="en-US" altLang="zh-TW" dirty="0"/>
              <a:t>Memory-mapped file(cont.)</a:t>
            </a:r>
            <a:endParaRPr lang="zh-TW" altLang="en-US" dirty="0"/>
          </a:p>
        </p:txBody>
      </p:sp>
      <p:sp>
        <p:nvSpPr>
          <p:cNvPr id="8" name="矩形 7">
            <a:extLst>
              <a:ext uri="{FF2B5EF4-FFF2-40B4-BE49-F238E27FC236}">
                <a16:creationId xmlns:a16="http://schemas.microsoft.com/office/drawing/2014/main" id="{B26A8631-244E-4007-A314-1D866DA5D06D}"/>
              </a:ext>
            </a:extLst>
          </p:cNvPr>
          <p:cNvSpPr/>
          <p:nvPr/>
        </p:nvSpPr>
        <p:spPr>
          <a:xfrm>
            <a:off x="3401007" y="1618488"/>
            <a:ext cx="5311140" cy="4562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內容版面配置區 11">
            <a:extLst>
              <a:ext uri="{FF2B5EF4-FFF2-40B4-BE49-F238E27FC236}">
                <a16:creationId xmlns:a16="http://schemas.microsoft.com/office/drawing/2014/main" id="{FFFEF499-2A42-42BE-B72B-B3D60B879A3F}"/>
              </a:ext>
            </a:extLst>
          </p:cNvPr>
          <p:cNvPicPr>
            <a:picLocks noGrp="1" noChangeAspect="1"/>
          </p:cNvPicPr>
          <p:nvPr>
            <p:ph idx="1"/>
          </p:nvPr>
        </p:nvPicPr>
        <p:blipFill>
          <a:blip r:embed="rId2"/>
          <a:stretch>
            <a:fillRect/>
          </a:stretch>
        </p:blipFill>
        <p:spPr>
          <a:xfrm>
            <a:off x="3560626" y="1788840"/>
            <a:ext cx="5070748" cy="4170948"/>
          </a:xfrm>
          <a:prstGeom prst="rect">
            <a:avLst/>
          </a:prstGeom>
        </p:spPr>
      </p:pic>
      <p:sp>
        <p:nvSpPr>
          <p:cNvPr id="3" name="投影片編號版面配置區 2">
            <a:extLst>
              <a:ext uri="{FF2B5EF4-FFF2-40B4-BE49-F238E27FC236}">
                <a16:creationId xmlns:a16="http://schemas.microsoft.com/office/drawing/2014/main" id="{F0D09390-94D9-40F2-9572-B111126751E5}"/>
              </a:ext>
            </a:extLst>
          </p:cNvPr>
          <p:cNvSpPr>
            <a:spLocks noGrp="1"/>
          </p:cNvSpPr>
          <p:nvPr>
            <p:ph type="sldNum" sz="quarter" idx="11"/>
          </p:nvPr>
        </p:nvSpPr>
        <p:spPr/>
        <p:txBody>
          <a:bodyPr/>
          <a:lstStyle/>
          <a:p>
            <a:fld id="{224A732B-4120-4015-8395-334063D92438}" type="slidenum">
              <a:rPr lang="zh-TW" altLang="en-US" smtClean="0"/>
              <a:t>31</a:t>
            </a:fld>
            <a:endParaRPr lang="zh-TW" altLang="en-US"/>
          </a:p>
        </p:txBody>
      </p:sp>
    </p:spTree>
    <p:extLst>
      <p:ext uri="{BB962C8B-B14F-4D97-AF65-F5344CB8AC3E}">
        <p14:creationId xmlns:p14="http://schemas.microsoft.com/office/powerpoint/2010/main" val="369098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mmap</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mman.h</a:t>
            </a:r>
            <a:r>
              <a:rPr lang="en-US" altLang="zh-TW" dirty="0">
                <a:solidFill>
                  <a:schemeClr val="tx1"/>
                </a:solidFill>
              </a:rPr>
              <a:t>&gt; </a:t>
            </a: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void *mmap(void *</a:t>
            </a:r>
            <a:r>
              <a:rPr lang="en-US" altLang="zh-TW" dirty="0" err="1">
                <a:solidFill>
                  <a:schemeClr val="tx1"/>
                </a:solidFill>
              </a:rPr>
              <a:t>addr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length, int </a:t>
            </a:r>
            <a:r>
              <a:rPr lang="en-US" altLang="zh-TW" dirty="0" err="1">
                <a:solidFill>
                  <a:schemeClr val="tx1"/>
                </a:solidFill>
              </a:rPr>
              <a:t>prot</a:t>
            </a:r>
            <a:r>
              <a:rPr lang="en-US" altLang="zh-TW" dirty="0">
                <a:solidFill>
                  <a:schemeClr val="tx1"/>
                </a:solidFill>
              </a:rPr>
              <a:t>, int flags, int </a:t>
            </a:r>
            <a:r>
              <a:rPr lang="en-US" altLang="zh-TW" dirty="0" err="1">
                <a:solidFill>
                  <a:schemeClr val="tx1"/>
                </a:solidFill>
              </a:rPr>
              <a:t>fd</a:t>
            </a:r>
            <a:r>
              <a:rPr lang="en-US" altLang="zh-TW" dirty="0">
                <a:solidFill>
                  <a:schemeClr val="tx1"/>
                </a:solidFill>
              </a:rPr>
              <a:t>, </a:t>
            </a:r>
            <a:r>
              <a:rPr lang="en-US" altLang="zh-TW" dirty="0" err="1">
                <a:solidFill>
                  <a:schemeClr val="tx1"/>
                </a:solidFill>
              </a:rPr>
              <a:t>off_t</a:t>
            </a:r>
            <a:r>
              <a:rPr lang="en-US" altLang="zh-TW" dirty="0">
                <a:solidFill>
                  <a:schemeClr val="tx1"/>
                </a:solidFill>
              </a:rPr>
              <a:t> offset);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88" y="2543255"/>
            <a:ext cx="9667781" cy="7580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char *map_f1;</a:t>
            </a:r>
          </a:p>
          <a:p>
            <a:r>
              <a:rPr lang="en-US" altLang="zh-TW" dirty="0"/>
              <a:t>       map_f1 = mmap(NULL, </a:t>
            </a:r>
            <a:r>
              <a:rPr lang="en-US" altLang="zh-TW" dirty="0" err="1"/>
              <a:t>filesize</a:t>
            </a:r>
            <a:r>
              <a:rPr lang="en-US" altLang="zh-TW" dirty="0"/>
              <a:t>, PROT_READ, MAP_SHARED, f1, 0);</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8" y="3360690"/>
            <a:ext cx="9667781" cy="646331"/>
          </a:xfrm>
          <a:prstGeom prst="rect">
            <a:avLst/>
          </a:prstGeom>
          <a:noFill/>
        </p:spPr>
        <p:txBody>
          <a:bodyPr wrap="square" rtlCol="0">
            <a:spAutoFit/>
          </a:bodyPr>
          <a:lstStyle/>
          <a:p>
            <a:r>
              <a:rPr lang="fr-FR" altLang="zh-TW" dirty="0">
                <a:solidFill>
                  <a:schemeClr val="bg2">
                    <a:lumMod val="60000"/>
                    <a:lumOff val="40000"/>
                  </a:schemeClr>
                </a:solidFill>
              </a:rPr>
              <a:t>addr</a:t>
            </a:r>
            <a:r>
              <a:rPr lang="zh-TW" altLang="en-US" dirty="0">
                <a:solidFill>
                  <a:schemeClr val="bg2">
                    <a:lumMod val="60000"/>
                    <a:lumOff val="40000"/>
                  </a:schemeClr>
                </a:solidFill>
              </a:rPr>
              <a:t>、</a:t>
            </a:r>
            <a:r>
              <a:rPr lang="en-US" altLang="zh-TW" dirty="0">
                <a:solidFill>
                  <a:schemeClr val="bg2">
                    <a:lumMod val="60000"/>
                    <a:lumOff val="40000"/>
                  </a:schemeClr>
                </a:solidFill>
              </a:rPr>
              <a:t>length</a:t>
            </a:r>
            <a:r>
              <a:rPr lang="zh-TW" altLang="en-US" dirty="0">
                <a:solidFill>
                  <a:schemeClr val="bg2">
                    <a:lumMod val="60000"/>
                    <a:lumOff val="40000"/>
                  </a:schemeClr>
                </a:solidFill>
              </a:rPr>
              <a:t>、</a:t>
            </a:r>
            <a:r>
              <a:rPr lang="en-US" altLang="zh-TW" dirty="0" err="1">
                <a:solidFill>
                  <a:schemeClr val="bg2">
                    <a:lumMod val="60000"/>
                    <a:lumOff val="40000"/>
                  </a:schemeClr>
                </a:solidFill>
              </a:rPr>
              <a:t>fd</a:t>
            </a:r>
            <a:r>
              <a:rPr lang="zh-TW" altLang="en-US" dirty="0">
                <a:solidFill>
                  <a:schemeClr val="bg2">
                    <a:lumMod val="60000"/>
                    <a:lumOff val="40000"/>
                  </a:schemeClr>
                </a:solidFill>
              </a:rPr>
              <a:t>、</a:t>
            </a:r>
            <a:r>
              <a:rPr lang="en-US" altLang="zh-TW" dirty="0">
                <a:solidFill>
                  <a:schemeClr val="bg2">
                    <a:lumMod val="60000"/>
                    <a:lumOff val="40000"/>
                  </a:schemeClr>
                </a:solidFill>
              </a:rPr>
              <a:t>offset: </a:t>
            </a:r>
            <a:r>
              <a:rPr lang="en-US" altLang="zh-TW" dirty="0"/>
              <a:t>The pages starting at </a:t>
            </a:r>
            <a:r>
              <a:rPr lang="en-US" altLang="zh-TW" b="1" dirty="0" err="1"/>
              <a:t>addr</a:t>
            </a:r>
            <a:r>
              <a:rPr lang="en-US" altLang="zh-TW" dirty="0"/>
              <a:t> and continuing for at most </a:t>
            </a:r>
            <a:r>
              <a:rPr lang="en-US" altLang="zh-TW" b="1" dirty="0"/>
              <a:t>length</a:t>
            </a:r>
            <a:r>
              <a:rPr lang="en-US" altLang="zh-TW" dirty="0"/>
              <a:t> bytes to be mapped from the object described by </a:t>
            </a:r>
            <a:r>
              <a:rPr lang="en-US" altLang="zh-TW" b="1" dirty="0" err="1"/>
              <a:t>fd</a:t>
            </a:r>
            <a:r>
              <a:rPr lang="en-US" altLang="zh-TW" dirty="0"/>
              <a:t>, starting at byte offset </a:t>
            </a:r>
            <a:r>
              <a:rPr lang="en-US" altLang="zh-TW" b="1" dirty="0" err="1"/>
              <a:t>offset</a:t>
            </a:r>
            <a:r>
              <a:rPr lang="en-US" altLang="zh-TW" dirty="0"/>
              <a:t>.</a:t>
            </a:r>
            <a:endParaRPr lang="zh-TW" altLang="en-US" dirty="0"/>
          </a:p>
        </p:txBody>
      </p:sp>
      <p:sp>
        <p:nvSpPr>
          <p:cNvPr id="12" name="文字方塊 11">
            <a:extLst>
              <a:ext uri="{FF2B5EF4-FFF2-40B4-BE49-F238E27FC236}">
                <a16:creationId xmlns:a16="http://schemas.microsoft.com/office/drawing/2014/main" id="{34712EA4-B1AD-492F-9F20-9EB34FB2A527}"/>
              </a:ext>
            </a:extLst>
          </p:cNvPr>
          <p:cNvSpPr txBox="1"/>
          <p:nvPr/>
        </p:nvSpPr>
        <p:spPr>
          <a:xfrm>
            <a:off x="1237689" y="4092370"/>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prot</a:t>
            </a:r>
            <a:r>
              <a:rPr lang="en-US" altLang="zh-TW" dirty="0">
                <a:solidFill>
                  <a:schemeClr val="bg2">
                    <a:lumMod val="60000"/>
                    <a:lumOff val="40000"/>
                  </a:schemeClr>
                </a:solidFill>
              </a:rPr>
              <a:t>:</a:t>
            </a:r>
            <a:endParaRPr lang="zh-TW" altLang="en-US" b="1" i="1" dirty="0"/>
          </a:p>
        </p:txBody>
      </p:sp>
      <p:graphicFrame>
        <p:nvGraphicFramePr>
          <p:cNvPr id="10" name="表格 9">
            <a:extLst>
              <a:ext uri="{FF2B5EF4-FFF2-40B4-BE49-F238E27FC236}">
                <a16:creationId xmlns:a16="http://schemas.microsoft.com/office/drawing/2014/main" id="{957C4B19-2FF4-417D-9003-9A6707083568}"/>
              </a:ext>
            </a:extLst>
          </p:cNvPr>
          <p:cNvGraphicFramePr>
            <a:graphicFrameLocks noGrp="1"/>
          </p:cNvGraphicFramePr>
          <p:nvPr>
            <p:extLst>
              <p:ext uri="{D42A27DB-BD31-4B8C-83A1-F6EECF244321}">
                <p14:modId xmlns:p14="http://schemas.microsoft.com/office/powerpoint/2010/main" val="3183676104"/>
              </p:ext>
            </p:extLst>
          </p:nvPr>
        </p:nvGraphicFramePr>
        <p:xfrm>
          <a:off x="1335343" y="4162238"/>
          <a:ext cx="9570127" cy="1752600"/>
        </p:xfrm>
        <a:graphic>
          <a:graphicData uri="http://schemas.openxmlformats.org/drawingml/2006/table">
            <a:tbl>
              <a:tblPr/>
              <a:tblGrid>
                <a:gridCol w="1982438">
                  <a:extLst>
                    <a:ext uri="{9D8B030D-6E8A-4147-A177-3AD203B41FA5}">
                      <a16:colId xmlns:a16="http://schemas.microsoft.com/office/drawing/2014/main" val="2760258496"/>
                    </a:ext>
                  </a:extLst>
                </a:gridCol>
                <a:gridCol w="7587689">
                  <a:extLst>
                    <a:ext uri="{9D8B030D-6E8A-4147-A177-3AD203B41FA5}">
                      <a16:colId xmlns:a16="http://schemas.microsoft.com/office/drawing/2014/main" val="3999643808"/>
                    </a:ext>
                  </a:extLst>
                </a:gridCol>
              </a:tblGrid>
              <a:tr h="283196">
                <a:tc gridSpan="2">
                  <a:txBody>
                    <a:bodyPr/>
                    <a:lstStyle/>
                    <a:p>
                      <a:pPr algn="ctr"/>
                      <a:endParaRPr lang="en-US" dirty="0">
                        <a:effectLst/>
                      </a:endParaRPr>
                    </a:p>
                  </a:txBody>
                  <a:tcPr marL="38100" marR="381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2252004"/>
                  </a:ext>
                </a:extLst>
              </a:tr>
              <a:tr h="283196">
                <a:tc>
                  <a:txBody>
                    <a:bodyPr/>
                    <a:lstStyle/>
                    <a:p>
                      <a:pPr algn="ctr"/>
                      <a:r>
                        <a:rPr lang="en-US" b="1" dirty="0">
                          <a:effectLst/>
                        </a:rPr>
                        <a:t>PROT_EXEC</a:t>
                      </a:r>
                      <a:endParaRPr lang="en-US" dirty="0"/>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Pages may be executed.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6486"/>
                  </a:ext>
                </a:extLst>
              </a:tr>
              <a:tr h="283196">
                <a:tc>
                  <a:txBody>
                    <a:bodyPr/>
                    <a:lstStyle/>
                    <a:p>
                      <a:pPr algn="ctr"/>
                      <a:r>
                        <a:rPr lang="en-US" b="1">
                          <a:effectLst/>
                        </a:rPr>
                        <a:t>PROT_READ</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Pages may be read.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7042915"/>
                  </a:ext>
                </a:extLst>
              </a:tr>
              <a:tr h="283196">
                <a:tc>
                  <a:txBody>
                    <a:bodyPr/>
                    <a:lstStyle/>
                    <a:p>
                      <a:pPr algn="ctr"/>
                      <a:r>
                        <a:rPr lang="en-US" b="1">
                          <a:effectLst/>
                        </a:rPr>
                        <a:t>PROT_WRITE</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Pages may be written.</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4491985"/>
                  </a:ext>
                </a:extLst>
              </a:tr>
              <a:tr h="283196">
                <a:tc>
                  <a:txBody>
                    <a:bodyPr/>
                    <a:lstStyle/>
                    <a:p>
                      <a:pPr algn="ctr"/>
                      <a:r>
                        <a:rPr lang="en-US" b="1">
                          <a:effectLst/>
                        </a:rPr>
                        <a:t>PROT_NONE</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Pages may not be accessed.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63635"/>
                  </a:ext>
                </a:extLst>
              </a:tr>
            </a:tbl>
          </a:graphicData>
        </a:graphic>
      </p:graphicFrame>
      <p:sp>
        <p:nvSpPr>
          <p:cNvPr id="8" name="投影片編號版面配置區 7">
            <a:extLst>
              <a:ext uri="{FF2B5EF4-FFF2-40B4-BE49-F238E27FC236}">
                <a16:creationId xmlns:a16="http://schemas.microsoft.com/office/drawing/2014/main" id="{2398A1FC-20A1-4064-8A3A-3BBD1B074D55}"/>
              </a:ext>
            </a:extLst>
          </p:cNvPr>
          <p:cNvSpPr>
            <a:spLocks noGrp="1"/>
          </p:cNvSpPr>
          <p:nvPr>
            <p:ph type="sldNum" sz="quarter" idx="11"/>
          </p:nvPr>
        </p:nvSpPr>
        <p:spPr/>
        <p:txBody>
          <a:bodyPr/>
          <a:lstStyle/>
          <a:p>
            <a:fld id="{224A732B-4120-4015-8395-334063D92438}" type="slidenum">
              <a:rPr lang="zh-TW" altLang="en-US" smtClean="0"/>
              <a:t>32</a:t>
            </a:fld>
            <a:endParaRPr lang="zh-TW" altLang="en-US"/>
          </a:p>
        </p:txBody>
      </p:sp>
    </p:spTree>
    <p:extLst>
      <p:ext uri="{BB962C8B-B14F-4D97-AF65-F5344CB8AC3E}">
        <p14:creationId xmlns:p14="http://schemas.microsoft.com/office/powerpoint/2010/main" val="138035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E5C5E7-BA1D-4A98-825D-4F1D2CFB8277}"/>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92168EC6-7938-401D-A424-F36F566DDE4E}"/>
              </a:ext>
            </a:extLst>
          </p:cNvPr>
          <p:cNvSpPr>
            <a:spLocks noGrp="1"/>
          </p:cNvSpPr>
          <p:nvPr>
            <p:ph idx="1"/>
          </p:nvPr>
        </p:nvSpPr>
        <p:spPr/>
        <p:txBody>
          <a:bodyPr/>
          <a:lstStyle/>
          <a:p>
            <a:r>
              <a:rPr lang="en-US" altLang="zh-TW" b="1" dirty="0" err="1"/>
              <a:t>mmap</a:t>
            </a:r>
            <a:r>
              <a:rPr lang="en-US" altLang="zh-TW" b="1" dirty="0"/>
              <a:t>()</a:t>
            </a:r>
            <a:endParaRPr lang="zh-TW" altLang="en-US" dirty="0"/>
          </a:p>
        </p:txBody>
      </p:sp>
      <p:sp>
        <p:nvSpPr>
          <p:cNvPr id="5" name="文字方塊 4">
            <a:extLst>
              <a:ext uri="{FF2B5EF4-FFF2-40B4-BE49-F238E27FC236}">
                <a16:creationId xmlns:a16="http://schemas.microsoft.com/office/drawing/2014/main" id="{2D1883D4-5028-4ECC-86E6-3DE33C28E23D}"/>
              </a:ext>
            </a:extLst>
          </p:cNvPr>
          <p:cNvSpPr txBox="1"/>
          <p:nvPr/>
        </p:nvSpPr>
        <p:spPr>
          <a:xfrm>
            <a:off x="1184423" y="1810809"/>
            <a:ext cx="9667781" cy="369332"/>
          </a:xfrm>
          <a:prstGeom prst="rect">
            <a:avLst/>
          </a:prstGeom>
          <a:noFill/>
        </p:spPr>
        <p:txBody>
          <a:bodyPr wrap="square" rtlCol="0">
            <a:spAutoFit/>
          </a:bodyPr>
          <a:lstStyle/>
          <a:p>
            <a:r>
              <a:rPr lang="en-US" altLang="zh-TW" dirty="0">
                <a:solidFill>
                  <a:schemeClr val="bg2">
                    <a:lumMod val="60000"/>
                    <a:lumOff val="40000"/>
                  </a:schemeClr>
                </a:solidFill>
              </a:rPr>
              <a:t>flags:</a:t>
            </a:r>
            <a:endParaRPr lang="zh-TW" altLang="en-US" b="1" i="1" dirty="0"/>
          </a:p>
        </p:txBody>
      </p:sp>
      <p:graphicFrame>
        <p:nvGraphicFramePr>
          <p:cNvPr id="7" name="表格 6">
            <a:extLst>
              <a:ext uri="{FF2B5EF4-FFF2-40B4-BE49-F238E27FC236}">
                <a16:creationId xmlns:a16="http://schemas.microsoft.com/office/drawing/2014/main" id="{FB00ED2E-7AD9-4DC7-9363-CACFFED43EF1}"/>
              </a:ext>
            </a:extLst>
          </p:cNvPr>
          <p:cNvGraphicFramePr>
            <a:graphicFrameLocks noGrp="1"/>
          </p:cNvGraphicFramePr>
          <p:nvPr>
            <p:extLst>
              <p:ext uri="{D42A27DB-BD31-4B8C-83A1-F6EECF244321}">
                <p14:modId xmlns:p14="http://schemas.microsoft.com/office/powerpoint/2010/main" val="2951351301"/>
              </p:ext>
            </p:extLst>
          </p:nvPr>
        </p:nvGraphicFramePr>
        <p:xfrm>
          <a:off x="1339796" y="2180141"/>
          <a:ext cx="9633005" cy="1868076"/>
        </p:xfrm>
        <a:graphic>
          <a:graphicData uri="http://schemas.openxmlformats.org/drawingml/2006/table">
            <a:tbl>
              <a:tblPr/>
              <a:tblGrid>
                <a:gridCol w="2033719">
                  <a:extLst>
                    <a:ext uri="{9D8B030D-6E8A-4147-A177-3AD203B41FA5}">
                      <a16:colId xmlns:a16="http://schemas.microsoft.com/office/drawing/2014/main" val="963225257"/>
                    </a:ext>
                  </a:extLst>
                </a:gridCol>
                <a:gridCol w="7599286">
                  <a:extLst>
                    <a:ext uri="{9D8B030D-6E8A-4147-A177-3AD203B41FA5}">
                      <a16:colId xmlns:a16="http://schemas.microsoft.com/office/drawing/2014/main" val="3446792722"/>
                    </a:ext>
                  </a:extLst>
                </a:gridCol>
              </a:tblGrid>
              <a:tr h="927043">
                <a:tc>
                  <a:txBody>
                    <a:bodyPr/>
                    <a:lstStyle/>
                    <a:p>
                      <a:pPr algn="ctr">
                        <a:lnSpc>
                          <a:spcPct val="100000"/>
                        </a:lnSpc>
                      </a:pPr>
                      <a:r>
                        <a:rPr lang="en-US" sz="1800" b="1" dirty="0">
                          <a:effectLst/>
                        </a:rPr>
                        <a:t>MAP_SHARED</a:t>
                      </a:r>
                      <a:endParaRPr lang="en-US" sz="1800" dirty="0"/>
                    </a:p>
                  </a:txBody>
                  <a:tcPr marL="12323" marR="12323" marT="12323" marB="123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Share this mapping with all other processes that map this object. Storing to the region is equivalent to writing to the file. The file may not actually be updated until </a:t>
                      </a:r>
                      <a:r>
                        <a:rPr lang="en-US" sz="1800" b="1" dirty="0" err="1">
                          <a:effectLst/>
                        </a:rPr>
                        <a:t>msync</a:t>
                      </a:r>
                      <a:r>
                        <a:rPr lang="en-US" sz="1800" dirty="0"/>
                        <a:t>(2) or </a:t>
                      </a:r>
                      <a:r>
                        <a:rPr lang="en-US" sz="1800" b="1" dirty="0" err="1">
                          <a:effectLst/>
                        </a:rPr>
                        <a:t>munmap</a:t>
                      </a:r>
                      <a:r>
                        <a:rPr lang="en-US" sz="1800" dirty="0"/>
                        <a:t>(2) are called.</a:t>
                      </a:r>
                    </a:p>
                  </a:txBody>
                  <a:tcPr marL="12323" marR="12323" marT="12323" marB="1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3525502"/>
                  </a:ext>
                </a:extLst>
              </a:tr>
              <a:tr h="941033">
                <a:tc>
                  <a:txBody>
                    <a:bodyPr/>
                    <a:lstStyle/>
                    <a:p>
                      <a:pPr algn="ctr">
                        <a:lnSpc>
                          <a:spcPct val="100000"/>
                        </a:lnSpc>
                      </a:pPr>
                      <a:r>
                        <a:rPr lang="en-US" sz="1800" b="1" dirty="0">
                          <a:effectLst/>
                        </a:rPr>
                        <a:t>MAP_PRIVATE</a:t>
                      </a:r>
                      <a:endParaRPr lang="en-US" sz="1800" dirty="0"/>
                    </a:p>
                  </a:txBody>
                  <a:tcPr marL="12323" marR="12323" marT="12323" marB="123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Create a private copy-on-write mapping. Stores to the region do not affect the original file. It is unspecified whether changes made to the file after the </a:t>
                      </a:r>
                      <a:r>
                        <a:rPr lang="en-US" sz="1800" b="1" dirty="0">
                          <a:effectLst/>
                        </a:rPr>
                        <a:t>mmap</a:t>
                      </a:r>
                      <a:r>
                        <a:rPr lang="en-US" sz="1800" dirty="0"/>
                        <a:t>() call are visible in the mapped region.</a:t>
                      </a:r>
                    </a:p>
                  </a:txBody>
                  <a:tcPr marL="12323" marR="12323" marT="12323" marB="1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7039067"/>
                  </a:ext>
                </a:extLst>
              </a:tr>
            </a:tbl>
          </a:graphicData>
        </a:graphic>
      </p:graphicFrame>
      <p:sp>
        <p:nvSpPr>
          <p:cNvPr id="8" name="文字方塊 7">
            <a:extLst>
              <a:ext uri="{FF2B5EF4-FFF2-40B4-BE49-F238E27FC236}">
                <a16:creationId xmlns:a16="http://schemas.microsoft.com/office/drawing/2014/main" id="{10B6BA47-A89F-45F9-95C1-15732F14934E}"/>
              </a:ext>
            </a:extLst>
          </p:cNvPr>
          <p:cNvSpPr txBox="1"/>
          <p:nvPr/>
        </p:nvSpPr>
        <p:spPr>
          <a:xfrm>
            <a:off x="1184422" y="4590613"/>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On success, </a:t>
            </a:r>
            <a:r>
              <a:rPr lang="en-US" altLang="zh-TW" b="1" i="1" dirty="0"/>
              <a:t>mmap()</a:t>
            </a:r>
            <a:r>
              <a:rPr lang="en-US" altLang="zh-TW" dirty="0"/>
              <a:t> returns a pointer to the mapped area. On error, the value </a:t>
            </a:r>
            <a:r>
              <a:rPr lang="en-US" altLang="zh-TW" b="1" dirty="0"/>
              <a:t>MAP_FAILED </a:t>
            </a:r>
            <a:r>
              <a:rPr lang="en-US" altLang="zh-TW" dirty="0"/>
              <a:t>(that is, (void *) -1) is returned, and </a:t>
            </a:r>
            <a:r>
              <a:rPr lang="en-US" altLang="zh-TW" b="1" dirty="0" err="1"/>
              <a:t>errno</a:t>
            </a:r>
            <a:r>
              <a:rPr lang="en-US" altLang="zh-TW" dirty="0"/>
              <a:t> is set appropriately.</a:t>
            </a:r>
            <a:endParaRPr lang="zh-TW" altLang="en-US" b="1" i="1" dirty="0"/>
          </a:p>
        </p:txBody>
      </p:sp>
      <p:sp>
        <p:nvSpPr>
          <p:cNvPr id="4" name="投影片編號版面配置區 3">
            <a:extLst>
              <a:ext uri="{FF2B5EF4-FFF2-40B4-BE49-F238E27FC236}">
                <a16:creationId xmlns:a16="http://schemas.microsoft.com/office/drawing/2014/main" id="{008A282C-A7EC-44B0-BE3C-C0D0DF32075A}"/>
              </a:ext>
            </a:extLst>
          </p:cNvPr>
          <p:cNvSpPr>
            <a:spLocks noGrp="1"/>
          </p:cNvSpPr>
          <p:nvPr>
            <p:ph type="sldNum" sz="quarter" idx="11"/>
          </p:nvPr>
        </p:nvSpPr>
        <p:spPr/>
        <p:txBody>
          <a:bodyPr/>
          <a:lstStyle/>
          <a:p>
            <a:fld id="{224A732B-4120-4015-8395-334063D92438}" type="slidenum">
              <a:rPr lang="zh-TW" altLang="en-US" smtClean="0"/>
              <a:t>33</a:t>
            </a:fld>
            <a:endParaRPr lang="zh-TW" altLang="en-US"/>
          </a:p>
        </p:txBody>
      </p:sp>
    </p:spTree>
    <p:extLst>
      <p:ext uri="{BB962C8B-B14F-4D97-AF65-F5344CB8AC3E}">
        <p14:creationId xmlns:p14="http://schemas.microsoft.com/office/powerpoint/2010/main" val="2318425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munmap</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mman.h</a:t>
            </a:r>
            <a:r>
              <a:rPr lang="en-US" altLang="zh-TW" dirty="0">
                <a:solidFill>
                  <a:schemeClr val="tx1"/>
                </a:solidFill>
              </a:rPr>
              <a:t>&gt; </a:t>
            </a: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munmap</a:t>
            </a:r>
            <a:r>
              <a:rPr lang="en-US" altLang="zh-TW" dirty="0">
                <a:solidFill>
                  <a:schemeClr val="tx1"/>
                </a:solidFill>
              </a:rPr>
              <a:t>(void *</a:t>
            </a:r>
            <a:r>
              <a:rPr lang="en-US" altLang="zh-TW" dirty="0" err="1">
                <a:solidFill>
                  <a:schemeClr val="tx1"/>
                </a:solidFill>
              </a:rPr>
              <a:t>addr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length);</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t>munmap</a:t>
            </a:r>
            <a:r>
              <a:rPr lang="en-US" altLang="zh-TW" dirty="0"/>
              <a:t>(map_f1, </a:t>
            </a:r>
            <a:r>
              <a:rPr lang="en-US" altLang="zh-TW" dirty="0" err="1"/>
              <a:t>filesize</a:t>
            </a:r>
            <a:r>
              <a:rPr lang="en-US" altLang="zh-TW" dirty="0"/>
              <a:t>);</a:t>
            </a:r>
            <a:endParaRPr lang="en-US" altLang="zh-TW" dirty="0">
              <a:latin typeface="+mn-lt"/>
              <a:ea typeface="+mn-ea"/>
            </a:endParaRPr>
          </a:p>
        </p:txBody>
      </p:sp>
      <p:sp>
        <p:nvSpPr>
          <p:cNvPr id="7" name="文字方塊 6">
            <a:extLst>
              <a:ext uri="{FF2B5EF4-FFF2-40B4-BE49-F238E27FC236}">
                <a16:creationId xmlns:a16="http://schemas.microsoft.com/office/drawing/2014/main" id="{5336700F-4EAE-447E-BA4C-ED1AB959BD9C}"/>
              </a:ext>
            </a:extLst>
          </p:cNvPr>
          <p:cNvSpPr txBox="1"/>
          <p:nvPr/>
        </p:nvSpPr>
        <p:spPr>
          <a:xfrm>
            <a:off x="1237689" y="3201454"/>
            <a:ext cx="9667781" cy="646331"/>
          </a:xfrm>
          <a:prstGeom prst="rect">
            <a:avLst/>
          </a:prstGeom>
          <a:noFill/>
        </p:spPr>
        <p:txBody>
          <a:bodyPr wrap="square" rtlCol="0">
            <a:spAutoFit/>
          </a:bodyPr>
          <a:lstStyle/>
          <a:p>
            <a:r>
              <a:rPr lang="fr-FR" altLang="zh-TW" dirty="0">
                <a:solidFill>
                  <a:schemeClr val="bg2">
                    <a:lumMod val="60000"/>
                    <a:lumOff val="40000"/>
                  </a:schemeClr>
                </a:solidFill>
              </a:rPr>
              <a:t>addr</a:t>
            </a:r>
            <a:r>
              <a:rPr lang="zh-TW" altLang="en-US" dirty="0">
                <a:solidFill>
                  <a:schemeClr val="bg2">
                    <a:lumMod val="60000"/>
                    <a:lumOff val="40000"/>
                  </a:schemeClr>
                </a:solidFill>
              </a:rPr>
              <a:t>、</a:t>
            </a:r>
            <a:r>
              <a:rPr lang="en-US" altLang="zh-TW" dirty="0">
                <a:solidFill>
                  <a:schemeClr val="bg2">
                    <a:lumMod val="60000"/>
                    <a:lumOff val="40000"/>
                  </a:schemeClr>
                </a:solidFill>
              </a:rPr>
              <a:t>length: </a:t>
            </a:r>
            <a:r>
              <a:rPr lang="en-US" altLang="zh-TW" dirty="0"/>
              <a:t>The function remove any mappings for those entire pages containing any part of the address space of the process starting at </a:t>
            </a:r>
            <a:r>
              <a:rPr lang="en-US" altLang="zh-TW" b="1" dirty="0" err="1"/>
              <a:t>addr</a:t>
            </a:r>
            <a:r>
              <a:rPr lang="en-US" altLang="zh-TW" dirty="0"/>
              <a:t> and continuing for </a:t>
            </a:r>
            <a:r>
              <a:rPr lang="en-US" altLang="zh-TW" b="1" dirty="0" err="1"/>
              <a:t>len</a:t>
            </a:r>
            <a:r>
              <a:rPr lang="en-US" altLang="zh-TW" dirty="0"/>
              <a:t> bytes.</a:t>
            </a:r>
            <a:endParaRPr lang="zh-TW" altLang="en-US" dirty="0"/>
          </a:p>
        </p:txBody>
      </p:sp>
      <p:sp>
        <p:nvSpPr>
          <p:cNvPr id="8" name="文字方塊 7">
            <a:extLst>
              <a:ext uri="{FF2B5EF4-FFF2-40B4-BE49-F238E27FC236}">
                <a16:creationId xmlns:a16="http://schemas.microsoft.com/office/drawing/2014/main" id="{B87B7997-4536-4FB6-99B9-A846C2F3D27F}"/>
              </a:ext>
            </a:extLst>
          </p:cNvPr>
          <p:cNvSpPr txBox="1"/>
          <p:nvPr/>
        </p:nvSpPr>
        <p:spPr>
          <a:xfrm>
            <a:off x="1237689" y="4069544"/>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Upon successful completion, it shall return 0; otherwise, it shall return -1 and set </a:t>
            </a:r>
            <a:r>
              <a:rPr lang="en-US" altLang="zh-TW" b="1" dirty="0" err="1"/>
              <a:t>errno</a:t>
            </a:r>
            <a:r>
              <a:rPr lang="en-US" altLang="zh-TW" dirty="0"/>
              <a:t> to indicate the error.</a:t>
            </a:r>
            <a:endParaRPr lang="zh-TW" altLang="en-US" b="1" i="1" dirty="0"/>
          </a:p>
        </p:txBody>
      </p:sp>
      <p:sp>
        <p:nvSpPr>
          <p:cNvPr id="9" name="投影片編號版面配置區 8">
            <a:extLst>
              <a:ext uri="{FF2B5EF4-FFF2-40B4-BE49-F238E27FC236}">
                <a16:creationId xmlns:a16="http://schemas.microsoft.com/office/drawing/2014/main" id="{FAC0126F-F142-40C9-A951-64949203AAF9}"/>
              </a:ext>
            </a:extLst>
          </p:cNvPr>
          <p:cNvSpPr>
            <a:spLocks noGrp="1"/>
          </p:cNvSpPr>
          <p:nvPr>
            <p:ph type="sldNum" sz="quarter" idx="11"/>
          </p:nvPr>
        </p:nvSpPr>
        <p:spPr/>
        <p:txBody>
          <a:bodyPr/>
          <a:lstStyle/>
          <a:p>
            <a:fld id="{224A732B-4120-4015-8395-334063D92438}" type="slidenum">
              <a:rPr lang="zh-TW" altLang="en-US" smtClean="0"/>
              <a:t>34</a:t>
            </a:fld>
            <a:endParaRPr lang="zh-TW" altLang="en-US"/>
          </a:p>
        </p:txBody>
      </p:sp>
    </p:spTree>
    <p:extLst>
      <p:ext uri="{BB962C8B-B14F-4D97-AF65-F5344CB8AC3E}">
        <p14:creationId xmlns:p14="http://schemas.microsoft.com/office/powerpoint/2010/main" val="3228844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B7AA2E-7498-40E0-894E-654D1A8162F9}"/>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A1933266-6B47-4BCD-AF45-28A75339085B}"/>
              </a:ext>
            </a:extLst>
          </p:cNvPr>
          <p:cNvSpPr>
            <a:spLocks noGrp="1"/>
          </p:cNvSpPr>
          <p:nvPr>
            <p:ph idx="1"/>
          </p:nvPr>
        </p:nvSpPr>
        <p:spPr/>
        <p:txBody>
          <a:bodyPr/>
          <a:lstStyle/>
          <a:p>
            <a:r>
              <a:rPr lang="en-US" altLang="zh-TW" dirty="0"/>
              <a:t>Example program</a:t>
            </a:r>
          </a:p>
          <a:p>
            <a:endParaRPr lang="zh-TW" altLang="en-US" dirty="0"/>
          </a:p>
        </p:txBody>
      </p:sp>
      <p:sp>
        <p:nvSpPr>
          <p:cNvPr id="4" name="投影片編號版面配置區 3">
            <a:extLst>
              <a:ext uri="{FF2B5EF4-FFF2-40B4-BE49-F238E27FC236}">
                <a16:creationId xmlns:a16="http://schemas.microsoft.com/office/drawing/2014/main" id="{5A678464-FCCF-4D48-A76F-81771B2A7198}"/>
              </a:ext>
            </a:extLst>
          </p:cNvPr>
          <p:cNvSpPr>
            <a:spLocks noGrp="1"/>
          </p:cNvSpPr>
          <p:nvPr>
            <p:ph type="sldNum" sz="quarter" idx="11"/>
          </p:nvPr>
        </p:nvSpPr>
        <p:spPr/>
        <p:txBody>
          <a:bodyPr/>
          <a:lstStyle/>
          <a:p>
            <a:fld id="{224A732B-4120-4015-8395-334063D92438}" type="slidenum">
              <a:rPr lang="zh-TW" altLang="en-US" smtClean="0"/>
              <a:t>35</a:t>
            </a:fld>
            <a:endParaRPr lang="zh-TW" altLang="en-US"/>
          </a:p>
        </p:txBody>
      </p:sp>
      <p:pic>
        <p:nvPicPr>
          <p:cNvPr id="5" name="圖片 4">
            <a:extLst>
              <a:ext uri="{FF2B5EF4-FFF2-40B4-BE49-F238E27FC236}">
                <a16:creationId xmlns:a16="http://schemas.microsoft.com/office/drawing/2014/main" id="{05C3A732-8C24-4577-AFE6-F6413066B08E}"/>
              </a:ext>
            </a:extLst>
          </p:cNvPr>
          <p:cNvPicPr>
            <a:picLocks noChangeAspect="1"/>
          </p:cNvPicPr>
          <p:nvPr/>
        </p:nvPicPr>
        <p:blipFill>
          <a:blip r:embed="rId2"/>
          <a:stretch>
            <a:fillRect/>
          </a:stretch>
        </p:blipFill>
        <p:spPr>
          <a:xfrm>
            <a:off x="733641" y="1642101"/>
            <a:ext cx="7238933" cy="4666420"/>
          </a:xfrm>
          <a:prstGeom prst="rect">
            <a:avLst/>
          </a:prstGeom>
        </p:spPr>
      </p:pic>
    </p:spTree>
    <p:extLst>
      <p:ext uri="{BB962C8B-B14F-4D97-AF65-F5344CB8AC3E}">
        <p14:creationId xmlns:p14="http://schemas.microsoft.com/office/powerpoint/2010/main" val="4279454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B7AA2E-7498-40E0-894E-654D1A8162F9}"/>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A1933266-6B47-4BCD-AF45-28A75339085B}"/>
              </a:ext>
            </a:extLst>
          </p:cNvPr>
          <p:cNvSpPr>
            <a:spLocks noGrp="1"/>
          </p:cNvSpPr>
          <p:nvPr>
            <p:ph idx="1"/>
          </p:nvPr>
        </p:nvSpPr>
        <p:spPr/>
        <p:txBody>
          <a:bodyPr/>
          <a:lstStyle/>
          <a:p>
            <a:r>
              <a:rPr lang="en-US" altLang="zh-TW" dirty="0"/>
              <a:t>Example program</a:t>
            </a:r>
          </a:p>
          <a:p>
            <a:endParaRPr lang="zh-TW" altLang="en-US" dirty="0"/>
          </a:p>
        </p:txBody>
      </p:sp>
      <p:sp>
        <p:nvSpPr>
          <p:cNvPr id="4" name="投影片編號版面配置區 3">
            <a:extLst>
              <a:ext uri="{FF2B5EF4-FFF2-40B4-BE49-F238E27FC236}">
                <a16:creationId xmlns:a16="http://schemas.microsoft.com/office/drawing/2014/main" id="{5A678464-FCCF-4D48-A76F-81771B2A7198}"/>
              </a:ext>
            </a:extLst>
          </p:cNvPr>
          <p:cNvSpPr>
            <a:spLocks noGrp="1"/>
          </p:cNvSpPr>
          <p:nvPr>
            <p:ph type="sldNum" sz="quarter" idx="11"/>
          </p:nvPr>
        </p:nvSpPr>
        <p:spPr/>
        <p:txBody>
          <a:bodyPr/>
          <a:lstStyle/>
          <a:p>
            <a:fld id="{224A732B-4120-4015-8395-334063D92438}" type="slidenum">
              <a:rPr lang="zh-TW" altLang="en-US" smtClean="0"/>
              <a:t>36</a:t>
            </a:fld>
            <a:endParaRPr lang="zh-TW" altLang="en-US"/>
          </a:p>
        </p:txBody>
      </p:sp>
      <p:pic>
        <p:nvPicPr>
          <p:cNvPr id="6" name="圖片 5">
            <a:extLst>
              <a:ext uri="{FF2B5EF4-FFF2-40B4-BE49-F238E27FC236}">
                <a16:creationId xmlns:a16="http://schemas.microsoft.com/office/drawing/2014/main" id="{A4026D7B-C966-4753-B301-EC81B2589FEB}"/>
              </a:ext>
            </a:extLst>
          </p:cNvPr>
          <p:cNvPicPr>
            <a:picLocks noChangeAspect="1"/>
          </p:cNvPicPr>
          <p:nvPr/>
        </p:nvPicPr>
        <p:blipFill>
          <a:blip r:embed="rId2"/>
          <a:stretch>
            <a:fillRect/>
          </a:stretch>
        </p:blipFill>
        <p:spPr>
          <a:xfrm>
            <a:off x="609600" y="1599578"/>
            <a:ext cx="6973273" cy="4458322"/>
          </a:xfrm>
          <a:prstGeom prst="rect">
            <a:avLst/>
          </a:prstGeom>
        </p:spPr>
      </p:pic>
      <p:pic>
        <p:nvPicPr>
          <p:cNvPr id="7" name="圖片 6">
            <a:extLst>
              <a:ext uri="{FF2B5EF4-FFF2-40B4-BE49-F238E27FC236}">
                <a16:creationId xmlns:a16="http://schemas.microsoft.com/office/drawing/2014/main" id="{790D6AD9-08A4-4FC2-ADAD-AE892D0EA126}"/>
              </a:ext>
            </a:extLst>
          </p:cNvPr>
          <p:cNvPicPr>
            <a:picLocks noChangeAspect="1"/>
          </p:cNvPicPr>
          <p:nvPr/>
        </p:nvPicPr>
        <p:blipFill>
          <a:blip r:embed="rId3"/>
          <a:stretch>
            <a:fillRect/>
          </a:stretch>
        </p:blipFill>
        <p:spPr>
          <a:xfrm>
            <a:off x="647704" y="6057900"/>
            <a:ext cx="6897063" cy="600159"/>
          </a:xfrm>
          <a:prstGeom prst="rect">
            <a:avLst/>
          </a:prstGeom>
        </p:spPr>
      </p:pic>
    </p:spTree>
    <p:extLst>
      <p:ext uri="{BB962C8B-B14F-4D97-AF65-F5344CB8AC3E}">
        <p14:creationId xmlns:p14="http://schemas.microsoft.com/office/powerpoint/2010/main" val="2036628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b="1" dirty="0">
                <a:solidFill>
                  <a:srgbClr val="FF0000"/>
                </a:solidFill>
              </a:rPr>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37</a:t>
            </a:fld>
            <a:endParaRPr lang="zh-TW" altLang="en-US"/>
          </a:p>
        </p:txBody>
      </p:sp>
    </p:spTree>
    <p:extLst>
      <p:ext uri="{BB962C8B-B14F-4D97-AF65-F5344CB8AC3E}">
        <p14:creationId xmlns:p14="http://schemas.microsoft.com/office/powerpoint/2010/main" val="1725939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#1_3</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589587"/>
          </a:xfrm>
        </p:spPr>
        <p:txBody>
          <a:bodyPr/>
          <a:lstStyle/>
          <a:p>
            <a:r>
              <a:rPr lang="en-US" altLang="zh-TW" dirty="0"/>
              <a:t>Write a program that creates a 100MB file on your local disk and then measures the time to do each of four things by directly using </a:t>
            </a:r>
            <a:r>
              <a:rPr lang="en-US" altLang="zh-TW" b="1" dirty="0">
                <a:solidFill>
                  <a:srgbClr val="FF0000"/>
                </a:solidFill>
              </a:rPr>
              <a:t>memory-mapped I/O interface.</a:t>
            </a:r>
            <a:endParaRPr lang="en-US" altLang="zh-TW" dirty="0"/>
          </a:p>
          <a:p>
            <a:r>
              <a:rPr lang="en-US" altLang="zh-TW" dirty="0"/>
              <a:t>Sequential read</a:t>
            </a:r>
            <a:r>
              <a:rPr lang="zh-TW" altLang="en-US" dirty="0"/>
              <a:t>：</a:t>
            </a:r>
            <a:r>
              <a:rPr lang="en-US" altLang="zh-TW" dirty="0"/>
              <a:t>Read the file sequentially by reading the file from beginning to end ,and you read 4KB of data in one time.</a:t>
            </a:r>
          </a:p>
          <a:p>
            <a:r>
              <a:rPr lang="en-US" altLang="zh-TW" dirty="0"/>
              <a:t>Sequential write</a:t>
            </a:r>
            <a:r>
              <a:rPr lang="zh-TW" altLang="en-US" dirty="0"/>
              <a:t>：</a:t>
            </a:r>
            <a:r>
              <a:rPr lang="en-US" altLang="zh-TW" dirty="0"/>
              <a:t>Overwrite the file with 100MB of new data by writing the file from beginning to </a:t>
            </a:r>
            <a:r>
              <a:rPr lang="en-US" altLang="zh-TW" dirty="0" err="1"/>
              <a:t>end,and</a:t>
            </a:r>
            <a:r>
              <a:rPr lang="en-US" altLang="zh-TW" dirty="0"/>
              <a:t> you write 2KB of data in one time and then calling </a:t>
            </a:r>
            <a:r>
              <a:rPr lang="en-US" altLang="zh-TW" dirty="0" err="1"/>
              <a:t>fsync</a:t>
            </a:r>
            <a:r>
              <a:rPr lang="en-US" altLang="zh-TW" dirty="0"/>
              <a:t>().</a:t>
            </a:r>
          </a:p>
          <a:p>
            <a:r>
              <a:rPr lang="en-US" altLang="zh-TW" dirty="0"/>
              <a:t>Random read</a:t>
            </a:r>
            <a:r>
              <a:rPr lang="zh-TW" altLang="en-US" dirty="0"/>
              <a:t>：</a:t>
            </a:r>
            <a:r>
              <a:rPr lang="en-US" altLang="zh-TW" dirty="0"/>
              <a:t>Do the following 50,000 times: choose a 4KB-aligned offset in the file uniformly at random, seek to that location in the file, and read 4KB 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write 2KB of data at that position. Then, once all 50,000 writes have been issued.</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individual write.</a:t>
            </a:r>
          </a:p>
        </p:txBody>
      </p:sp>
      <p:sp>
        <p:nvSpPr>
          <p:cNvPr id="4" name="投影片編號版面配置區 3">
            <a:extLst>
              <a:ext uri="{FF2B5EF4-FFF2-40B4-BE49-F238E27FC236}">
                <a16:creationId xmlns:a16="http://schemas.microsoft.com/office/drawing/2014/main" id="{ADF1757F-BA39-45E0-B1FF-26006593D93B}"/>
              </a:ext>
            </a:extLst>
          </p:cNvPr>
          <p:cNvSpPr>
            <a:spLocks noGrp="1"/>
          </p:cNvSpPr>
          <p:nvPr>
            <p:ph type="sldNum" sz="quarter" idx="11"/>
          </p:nvPr>
        </p:nvSpPr>
        <p:spPr/>
        <p:txBody>
          <a:bodyPr/>
          <a:lstStyle/>
          <a:p>
            <a:fld id="{224A732B-4120-4015-8395-334063D92438}" type="slidenum">
              <a:rPr lang="zh-TW" altLang="en-US" smtClean="0"/>
              <a:t>38</a:t>
            </a:fld>
            <a:endParaRPr lang="zh-TW" altLang="en-US"/>
          </a:p>
        </p:txBody>
      </p:sp>
    </p:spTree>
    <p:extLst>
      <p:ext uri="{BB962C8B-B14F-4D97-AF65-F5344CB8AC3E}">
        <p14:creationId xmlns:p14="http://schemas.microsoft.com/office/powerpoint/2010/main" val="1729695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b="1" dirty="0">
                <a:solidFill>
                  <a:srgbClr val="FF0000"/>
                </a:solidFill>
              </a:rPr>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39</a:t>
            </a:fld>
            <a:endParaRPr lang="zh-TW" altLang="en-US"/>
          </a:p>
        </p:txBody>
      </p:sp>
    </p:spTree>
    <p:extLst>
      <p:ext uri="{BB962C8B-B14F-4D97-AF65-F5344CB8AC3E}">
        <p14:creationId xmlns:p14="http://schemas.microsoft.com/office/powerpoint/2010/main" val="264949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D6CEB9A-CF89-41BC-B04D-6A55751CC479}"/>
              </a:ext>
            </a:extLst>
          </p:cNvPr>
          <p:cNvSpPr>
            <a:spLocks noGrp="1" noChangeArrowheads="1"/>
          </p:cNvSpPr>
          <p:nvPr>
            <p:ph type="title"/>
          </p:nvPr>
        </p:nvSpPr>
        <p:spPr/>
        <p:txBody>
          <a:bodyPr/>
          <a:lstStyle/>
          <a:p>
            <a:pPr algn="ctr" eaLnBrk="1" hangingPunct="1"/>
            <a:r>
              <a:rPr lang="en-US" altLang="zh-TW" sz="3600"/>
              <a:t>File Input / Output</a:t>
            </a:r>
          </a:p>
        </p:txBody>
      </p:sp>
      <p:sp>
        <p:nvSpPr>
          <p:cNvPr id="10243" name="Rectangle 3">
            <a:extLst>
              <a:ext uri="{FF2B5EF4-FFF2-40B4-BE49-F238E27FC236}">
                <a16:creationId xmlns:a16="http://schemas.microsoft.com/office/drawing/2014/main" id="{FC022EC8-4C9E-4F2F-A391-AF73F925401F}"/>
              </a:ext>
            </a:extLst>
          </p:cNvPr>
          <p:cNvSpPr>
            <a:spLocks noGrp="1" noChangeArrowheads="1"/>
          </p:cNvSpPr>
          <p:nvPr>
            <p:ph type="body" idx="1"/>
          </p:nvPr>
        </p:nvSpPr>
        <p:spPr/>
        <p:txBody>
          <a:bodyPr/>
          <a:lstStyle/>
          <a:p>
            <a:pPr eaLnBrk="1" hangingPunct="1"/>
            <a:r>
              <a:rPr lang="en-US" altLang="zh-TW"/>
              <a:t>Write Operation</a:t>
            </a:r>
          </a:p>
        </p:txBody>
      </p:sp>
      <p:sp>
        <p:nvSpPr>
          <p:cNvPr id="2" name="流程圖: 磁碟 1">
            <a:extLst>
              <a:ext uri="{FF2B5EF4-FFF2-40B4-BE49-F238E27FC236}">
                <a16:creationId xmlns:a16="http://schemas.microsoft.com/office/drawing/2014/main" id="{98899BF2-9071-4C4D-9591-A63CB4674DBB}"/>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4C0B71AF-83A6-4D5D-955F-A66C8B9F8C9C}"/>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9F3A1852-A0A8-464C-9FA2-E9245BB1DE98}"/>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10247" name="文字方塊 5">
            <a:extLst>
              <a:ext uri="{FF2B5EF4-FFF2-40B4-BE49-F238E27FC236}">
                <a16:creationId xmlns:a16="http://schemas.microsoft.com/office/drawing/2014/main" id="{F503BD70-28A1-44F1-9E18-4534675137DF}"/>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10248" name="文字方塊 9">
            <a:extLst>
              <a:ext uri="{FF2B5EF4-FFF2-40B4-BE49-F238E27FC236}">
                <a16:creationId xmlns:a16="http://schemas.microsoft.com/office/drawing/2014/main" id="{8D961361-20FD-45E0-B27F-AA8E90BA6BCF}"/>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A72C09B7-EE59-4937-A17A-82A03D80674C}"/>
              </a:ext>
            </a:extLst>
          </p:cNvPr>
          <p:cNvSpPr/>
          <p:nvPr/>
        </p:nvSpPr>
        <p:spPr>
          <a:xfrm>
            <a:off x="4881564" y="1562101"/>
            <a:ext cx="242887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write(</a:t>
            </a:r>
            <a:r>
              <a:rPr lang="en-US" altLang="zh-TW" dirty="0" err="1"/>
              <a:t>fd</a:t>
            </a:r>
            <a:r>
              <a:rPr lang="en-US" altLang="zh-TW" dirty="0"/>
              <a:t>, data, 4096);</a:t>
            </a:r>
          </a:p>
          <a:p>
            <a:pPr>
              <a:defRPr/>
            </a:pPr>
            <a:r>
              <a:rPr lang="en-US" altLang="zh-TW" dirty="0"/>
              <a:t>…</a:t>
            </a:r>
          </a:p>
          <a:p>
            <a:pPr>
              <a:defRPr/>
            </a:pPr>
            <a:r>
              <a:rPr lang="en-US" altLang="zh-TW" dirty="0"/>
              <a:t>close(</a:t>
            </a:r>
            <a:r>
              <a:rPr lang="en-US" altLang="zh-TW" dirty="0" err="1"/>
              <a:t>fd</a:t>
            </a:r>
            <a:r>
              <a:rPr lang="en-US" altLang="zh-TW" dirty="0"/>
              <a:t>);</a:t>
            </a:r>
          </a:p>
          <a:p>
            <a:pPr>
              <a:defRPr/>
            </a:pPr>
            <a:r>
              <a:rPr lang="en-US" altLang="zh-TW" dirty="0"/>
              <a:t>return 0;</a:t>
            </a:r>
          </a:p>
          <a:p>
            <a:pPr>
              <a:defRPr/>
            </a:pPr>
            <a:r>
              <a:rPr lang="en-US" altLang="zh-TW" dirty="0"/>
              <a:t>}</a:t>
            </a:r>
            <a:endParaRPr lang="zh-TW" altLang="en-US" dirty="0"/>
          </a:p>
        </p:txBody>
      </p:sp>
      <p:sp>
        <p:nvSpPr>
          <p:cNvPr id="10250" name="文字方塊 14">
            <a:extLst>
              <a:ext uri="{FF2B5EF4-FFF2-40B4-BE49-F238E27FC236}">
                <a16:creationId xmlns:a16="http://schemas.microsoft.com/office/drawing/2014/main" id="{D2193826-018C-4617-ACC2-95A05AF0D863}"/>
              </a:ext>
            </a:extLst>
          </p:cNvPr>
          <p:cNvSpPr txBox="1">
            <a:spLocks noChangeArrowheads="1"/>
          </p:cNvSpPr>
          <p:nvPr/>
        </p:nvSpPr>
        <p:spPr bwMode="auto">
          <a:xfrm>
            <a:off x="4881563" y="1208088"/>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0FDB2FED-6031-474A-A5A6-120B53DA83D9}"/>
              </a:ext>
            </a:extLst>
          </p:cNvPr>
          <p:cNvCxnSpPr>
            <a:cxnSpLocks/>
            <a:stCxn id="25" idx="6"/>
          </p:cNvCxnSpPr>
          <p:nvPr/>
        </p:nvCxnSpPr>
        <p:spPr>
          <a:xfrm>
            <a:off x="7267575" y="2595564"/>
            <a:ext cx="412750" cy="7937"/>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C8EB9ECB-A86D-4560-8253-D9CF2924FB0D}"/>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8F8E8D52-8FFC-471B-B5F9-A3E7CDFCE613}"/>
              </a:ext>
            </a:extLst>
          </p:cNvPr>
          <p:cNvSpPr/>
          <p:nvPr/>
        </p:nvSpPr>
        <p:spPr>
          <a:xfrm>
            <a:off x="4668839" y="2411414"/>
            <a:ext cx="2598737"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0144D98B-4A2C-498B-8ABB-29DBAD1258D5}"/>
              </a:ext>
            </a:extLst>
          </p:cNvPr>
          <p:cNvSpPr/>
          <p:nvPr/>
        </p:nvSpPr>
        <p:spPr>
          <a:xfrm>
            <a:off x="6369050" y="1951039"/>
            <a:ext cx="863600"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4" name="爆炸: 八角 3">
            <a:extLst>
              <a:ext uri="{FF2B5EF4-FFF2-40B4-BE49-F238E27FC236}">
                <a16:creationId xmlns:a16="http://schemas.microsoft.com/office/drawing/2014/main" id="{3D491350-CE76-4FF2-90BD-68E787CB01B7}"/>
              </a:ext>
            </a:extLst>
          </p:cNvPr>
          <p:cNvSpPr/>
          <p:nvPr/>
        </p:nvSpPr>
        <p:spPr>
          <a:xfrm>
            <a:off x="1731963" y="2822575"/>
            <a:ext cx="3040062" cy="15176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dirty="0">
                <a:solidFill>
                  <a:srgbClr val="FF0000"/>
                </a:solidFill>
              </a:rPr>
              <a:t>page cache full</a:t>
            </a:r>
          </a:p>
          <a:p>
            <a:pPr algn="ctr">
              <a:defRPr/>
            </a:pPr>
            <a:r>
              <a:rPr lang="en-US" altLang="zh-TW" sz="1600" dirty="0">
                <a:solidFill>
                  <a:srgbClr val="FF0000"/>
                </a:solidFill>
              </a:rPr>
              <a:t>or</a:t>
            </a:r>
          </a:p>
          <a:p>
            <a:pPr algn="ctr">
              <a:defRPr/>
            </a:pPr>
            <a:r>
              <a:rPr lang="en-US" altLang="zh-TW" sz="1600" dirty="0">
                <a:solidFill>
                  <a:srgbClr val="FF0000"/>
                </a:solidFill>
              </a:rPr>
              <a:t>call close(</a:t>
            </a:r>
            <a:r>
              <a:rPr lang="en-US" altLang="zh-TW" sz="1600" dirty="0" err="1">
                <a:solidFill>
                  <a:srgbClr val="FF0000"/>
                </a:solidFill>
              </a:rPr>
              <a:t>fd</a:t>
            </a:r>
            <a:r>
              <a:rPr lang="en-US" altLang="zh-TW" sz="1600" dirty="0">
                <a:solidFill>
                  <a:srgbClr val="FF0000"/>
                </a:solidFill>
              </a:rPr>
              <a:t>)</a:t>
            </a:r>
            <a:endParaRPr lang="zh-TW" altLang="en-US" sz="1600" dirty="0">
              <a:solidFill>
                <a:srgbClr val="FF0000"/>
              </a:solidFill>
            </a:endParaRPr>
          </a:p>
        </p:txBody>
      </p:sp>
      <p:sp>
        <p:nvSpPr>
          <p:cNvPr id="10256" name="投影片編號版面配置區 5">
            <a:extLst>
              <a:ext uri="{FF2B5EF4-FFF2-40B4-BE49-F238E27FC236}">
                <a16:creationId xmlns:a16="http://schemas.microsoft.com/office/drawing/2014/main" id="{ACC0D60E-1F3A-493C-96D1-3763DFB5261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2868F37-C7A4-47A8-B377-0B7E808DDACB}" type="slidenum">
              <a:rPr kumimoji="0" lang="en-US" altLang="zh-TW" sz="1200">
                <a:latin typeface="Arial Black" panose="020B0A04020102020204" pitchFamily="34" charset="0"/>
              </a:rPr>
              <a:pPr>
                <a:spcBef>
                  <a:spcPct val="0"/>
                </a:spcBef>
                <a:buClrTx/>
                <a:buSzTx/>
                <a:buFontTx/>
                <a:buNone/>
              </a:pPr>
              <a:t>4</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3.33333E-6 3.7037E-6 L 0.07257 0.40231 " pathEditMode="relative" rAng="0" ptsTypes="AA">
                                      <p:cBhvr>
                                        <p:cTn id="22" dur="2000" fill="hold"/>
                                        <p:tgtEl>
                                          <p:spTgt spid="31"/>
                                        </p:tgtEl>
                                        <p:attrNameLst>
                                          <p:attrName>ppt_x</p:attrName>
                                          <p:attrName>ppt_y</p:attrName>
                                        </p:attrNameLst>
                                      </p:cBhvr>
                                      <p:rCtr x="3628" y="2011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2" nodeType="clickEffect">
                                  <p:stCondLst>
                                    <p:cond delay="0"/>
                                  </p:stCondLst>
                                  <p:childTnLst>
                                    <p:animMotion origin="layout" path="M 0.07257 0.40231 L -0.07343 0.57708 " pathEditMode="relative" rAng="0" ptsTypes="AA">
                                      <p:cBhvr>
                                        <p:cTn id="38" dur="2000" fill="hold"/>
                                        <p:tgtEl>
                                          <p:spTgt spid="31"/>
                                        </p:tgtEl>
                                        <p:attrNameLst>
                                          <p:attrName>ppt_x</p:attrName>
                                          <p:attrName>ppt_y</p:attrName>
                                        </p:attrNameLst>
                                      </p:cBhvr>
                                      <p:rCtr x="-7292"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1" grpId="0" animBg="1"/>
      <p:bldP spid="31" grpId="1" animBg="1"/>
      <p:bldP spid="31" grpId="2"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Assignment #1_4</a:t>
            </a:r>
            <a:endParaRPr lang="zh-TW" altLang="en-US" dirty="0"/>
          </a:p>
        </p:txBody>
      </p:sp>
      <p:sp>
        <p:nvSpPr>
          <p:cNvPr id="3" name="內容版面配置區 2"/>
          <p:cNvSpPr>
            <a:spLocks noGrp="1"/>
          </p:cNvSpPr>
          <p:nvPr>
            <p:ph idx="1"/>
          </p:nvPr>
        </p:nvSpPr>
        <p:spPr/>
        <p:txBody>
          <a:bodyPr/>
          <a:lstStyle/>
          <a:p>
            <a:r>
              <a:rPr lang="en-US" altLang="zh-TW" dirty="0"/>
              <a:t>Compare the times measured in Homework 1_1, 1_2, and 1_3 and explain the results.</a:t>
            </a:r>
          </a:p>
          <a:p>
            <a:r>
              <a:rPr lang="en-US" altLang="zh-TW" dirty="0"/>
              <a:t>Notably,</a:t>
            </a:r>
          </a:p>
          <a:p>
            <a:pPr lvl="1"/>
            <a:r>
              <a:rPr lang="en-US" altLang="zh-TW" dirty="0"/>
              <a:t>Clear the page cache after running your program each time.</a:t>
            </a:r>
            <a:endParaRPr lang="zh-TW" altLang="en-US" dirty="0"/>
          </a:p>
        </p:txBody>
      </p:sp>
      <p:sp>
        <p:nvSpPr>
          <p:cNvPr id="4" name="投影片編號版面配置區 3">
            <a:extLst>
              <a:ext uri="{FF2B5EF4-FFF2-40B4-BE49-F238E27FC236}">
                <a16:creationId xmlns:a16="http://schemas.microsoft.com/office/drawing/2014/main" id="{435E04BC-2668-4DFA-97E0-48632BAB8C9D}"/>
              </a:ext>
            </a:extLst>
          </p:cNvPr>
          <p:cNvSpPr>
            <a:spLocks noGrp="1"/>
          </p:cNvSpPr>
          <p:nvPr>
            <p:ph type="sldNum" sz="quarter" idx="11"/>
          </p:nvPr>
        </p:nvSpPr>
        <p:spPr/>
        <p:txBody>
          <a:bodyPr/>
          <a:lstStyle/>
          <a:p>
            <a:fld id="{224A732B-4120-4015-8395-334063D92438}" type="slidenum">
              <a:rPr lang="zh-TW" altLang="en-US" smtClean="0"/>
              <a:t>40</a:t>
            </a:fld>
            <a:endParaRPr lang="zh-TW" altLang="en-US"/>
          </a:p>
        </p:txBody>
      </p:sp>
    </p:spTree>
    <p:extLst>
      <p:ext uri="{BB962C8B-B14F-4D97-AF65-F5344CB8AC3E}">
        <p14:creationId xmlns:p14="http://schemas.microsoft.com/office/powerpoint/2010/main" val="105402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AE94A3CC-DED5-42D3-BA42-E9C27F04F95C}"/>
              </a:ext>
            </a:extLst>
          </p:cNvPr>
          <p:cNvSpPr>
            <a:spLocks noGrp="1" noChangeArrowheads="1"/>
          </p:cNvSpPr>
          <p:nvPr>
            <p:ph type="title"/>
          </p:nvPr>
        </p:nvSpPr>
        <p:spPr/>
        <p:txBody>
          <a:bodyPr/>
          <a:lstStyle/>
          <a:p>
            <a:pPr algn="ctr"/>
            <a:r>
              <a:rPr lang="en-US" altLang="zh-TW" sz="3600" dirty="0"/>
              <a:t>Reference</a:t>
            </a:r>
            <a:endParaRPr lang="zh-TW" altLang="en-US" sz="3600" dirty="0"/>
          </a:p>
        </p:txBody>
      </p:sp>
      <p:sp>
        <p:nvSpPr>
          <p:cNvPr id="47108" name="投影片編號版面配置區 3">
            <a:extLst>
              <a:ext uri="{FF2B5EF4-FFF2-40B4-BE49-F238E27FC236}">
                <a16:creationId xmlns:a16="http://schemas.microsoft.com/office/drawing/2014/main" id="{8977F832-5DD5-4AC3-BCE8-7A8227315E6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9pPr>
          </a:lstStyle>
          <a:p>
            <a:pPr>
              <a:spcBef>
                <a:spcPct val="0"/>
              </a:spcBef>
              <a:buClrTx/>
              <a:buSzTx/>
              <a:buFontTx/>
              <a:buNone/>
            </a:pPr>
            <a:fld id="{B8CC0A32-085E-46AB-9BF1-70977629C8E7}" type="slidenum">
              <a:rPr kumimoji="0" lang="en-US" altLang="zh-TW" sz="1200">
                <a:latin typeface="Arial Black" panose="020B0A04020102020204" pitchFamily="34" charset="0"/>
                <a:ea typeface="新細明體" panose="02020500000000000000" pitchFamily="18" charset="-120"/>
              </a:rPr>
              <a:pPr>
                <a:spcBef>
                  <a:spcPct val="0"/>
                </a:spcBef>
                <a:buClrTx/>
                <a:buSzTx/>
                <a:buFontTx/>
                <a:buNone/>
              </a:pPr>
              <a:t>41</a:t>
            </a:fld>
            <a:endParaRPr kumimoji="0" lang="en-US" altLang="zh-TW" sz="1200">
              <a:latin typeface="Arial Black" panose="020B0A04020102020204" pitchFamily="34" charset="0"/>
              <a:ea typeface="新細明體" panose="02020500000000000000" pitchFamily="18" charset="-120"/>
            </a:endParaRPr>
          </a:p>
        </p:txBody>
      </p:sp>
      <p:pic>
        <p:nvPicPr>
          <p:cNvPr id="3" name="圖片 2" descr="一張含有 水果 的圖片&#10;&#10;自動產生的描述">
            <a:extLst>
              <a:ext uri="{FF2B5EF4-FFF2-40B4-BE49-F238E27FC236}">
                <a16:creationId xmlns:a16="http://schemas.microsoft.com/office/drawing/2014/main" id="{ED2D923F-6710-48D3-BEAA-AF1CBCABFD7F}"/>
              </a:ext>
            </a:extLst>
          </p:cNvPr>
          <p:cNvPicPr>
            <a:picLocks noChangeAspect="1"/>
          </p:cNvPicPr>
          <p:nvPr/>
        </p:nvPicPr>
        <p:blipFill rotWithShape="1">
          <a:blip r:embed="rId3"/>
          <a:srcRect t="3433"/>
          <a:stretch/>
        </p:blipFill>
        <p:spPr>
          <a:xfrm>
            <a:off x="4186238" y="2106614"/>
            <a:ext cx="3600450" cy="4598987"/>
          </a:xfrm>
          <a:prstGeom prst="rect">
            <a:avLst/>
          </a:prstGeom>
          <a:ln>
            <a:solidFill>
              <a:schemeClr val="bg1">
                <a:lumMod val="50000"/>
              </a:schemeClr>
            </a:solidFill>
          </a:ln>
        </p:spPr>
      </p:pic>
      <p:sp>
        <p:nvSpPr>
          <p:cNvPr id="6" name="內容版面配置區 2">
            <a:extLst>
              <a:ext uri="{FF2B5EF4-FFF2-40B4-BE49-F238E27FC236}">
                <a16:creationId xmlns:a16="http://schemas.microsoft.com/office/drawing/2014/main" id="{19E0173A-E99A-4CDD-8B92-3249E3EFFEAC}"/>
              </a:ext>
            </a:extLst>
          </p:cNvPr>
          <p:cNvSpPr txBox="1">
            <a:spLocks/>
          </p:cNvSpPr>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zh-TW" dirty="0"/>
              <a:t>The Linux Programming Interface: A Linux and UNIX System Programming Handbook.</a:t>
            </a:r>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8AED6C-FA9B-4A6A-BD0A-A31D5A115CBC}"/>
              </a:ext>
            </a:extLst>
          </p:cNvPr>
          <p:cNvSpPr>
            <a:spLocks noGrp="1" noChangeArrowheads="1"/>
          </p:cNvSpPr>
          <p:nvPr>
            <p:ph type="title"/>
          </p:nvPr>
        </p:nvSpPr>
        <p:spPr/>
        <p:txBody>
          <a:bodyPr/>
          <a:lstStyle/>
          <a:p>
            <a:pPr eaLnBrk="1" hangingPunct="1"/>
            <a:r>
              <a:rPr lang="en-US" altLang="zh-TW"/>
              <a:t>Turn in</a:t>
            </a:r>
          </a:p>
        </p:txBody>
      </p:sp>
      <p:sp>
        <p:nvSpPr>
          <p:cNvPr id="36867" name="Rectangle 3">
            <a:extLst>
              <a:ext uri="{FF2B5EF4-FFF2-40B4-BE49-F238E27FC236}">
                <a16:creationId xmlns:a16="http://schemas.microsoft.com/office/drawing/2014/main" id="{507A9A43-3259-4452-BFD1-9C00696FADA4}"/>
              </a:ext>
            </a:extLst>
          </p:cNvPr>
          <p:cNvSpPr>
            <a:spLocks noGrp="1" noChangeArrowheads="1"/>
          </p:cNvSpPr>
          <p:nvPr>
            <p:ph type="body" idx="1"/>
          </p:nvPr>
        </p:nvSpPr>
        <p:spPr>
          <a:xfrm>
            <a:off x="1981200" y="1265238"/>
            <a:ext cx="8229600" cy="4876800"/>
          </a:xfrm>
          <a:noFill/>
        </p:spPr>
        <p:txBody>
          <a:bodyPr/>
          <a:lstStyle/>
          <a:p>
            <a:pPr eaLnBrk="1" hangingPunct="1"/>
            <a:r>
              <a:rPr lang="en-US" altLang="zh-TW" dirty="0"/>
              <a:t>Deadline</a:t>
            </a:r>
          </a:p>
          <a:p>
            <a:pPr eaLnBrk="1" hangingPunct="1">
              <a:buFont typeface="Wingdings" panose="05000000000000000000" pitchFamily="2" charset="2"/>
              <a:buNone/>
            </a:pPr>
            <a:r>
              <a:rPr lang="en-US" altLang="zh-TW"/>
              <a:t>	2021/4/15 23:30:00</a:t>
            </a:r>
            <a:endParaRPr lang="en-US" altLang="zh-TW" dirty="0"/>
          </a:p>
          <a:p>
            <a:pPr eaLnBrk="1" hangingPunct="1">
              <a:buFont typeface="Wingdings" panose="05000000000000000000" pitchFamily="2" charset="2"/>
              <a:buNone/>
            </a:pPr>
            <a:endParaRPr lang="en-US" altLang="zh-TW" dirty="0"/>
          </a:p>
          <a:p>
            <a:pPr eaLnBrk="1" hangingPunct="1"/>
            <a:r>
              <a:rPr lang="en-US" altLang="zh-TW" dirty="0"/>
              <a:t>Upload to </a:t>
            </a:r>
            <a:r>
              <a:rPr lang="en-US" altLang="zh-TW" dirty="0" err="1"/>
              <a:t>i</a:t>
            </a:r>
            <a:r>
              <a:rPr lang="en-US" altLang="zh-TW" dirty="0"/>
              <a:t>-learning</a:t>
            </a:r>
          </a:p>
          <a:p>
            <a:pPr eaLnBrk="1" hangingPunct="1"/>
            <a:endParaRPr lang="en-US" altLang="zh-TW" dirty="0"/>
          </a:p>
          <a:p>
            <a:pPr eaLnBrk="1" hangingPunct="1"/>
            <a:r>
              <a:rPr lang="en-US" altLang="zh-TW" dirty="0"/>
              <a:t>File name</a:t>
            </a:r>
          </a:p>
          <a:p>
            <a:pPr lvl="1" eaLnBrk="1" hangingPunct="1"/>
            <a:r>
              <a:rPr lang="en-US" altLang="zh-TW" dirty="0"/>
              <a:t>HW1_ID.zip (e.g. HW3_7105056035.zip)</a:t>
            </a:r>
          </a:p>
          <a:p>
            <a:pPr lvl="2" eaLnBrk="1" hangingPunct="1"/>
            <a:r>
              <a:rPr lang="en-US" altLang="zh-TW" dirty="0"/>
              <a:t>Source code</a:t>
            </a:r>
          </a:p>
          <a:p>
            <a:pPr lvl="2" eaLnBrk="1" hangingPunct="1"/>
            <a:r>
              <a:rPr lang="en-US" altLang="zh-TW" dirty="0"/>
              <a:t>HW111.c</a:t>
            </a:r>
            <a:r>
              <a:rPr lang="zh-TW" altLang="en-US" dirty="0"/>
              <a:t>、</a:t>
            </a:r>
            <a:r>
              <a:rPr lang="en-US" altLang="zh-TW" dirty="0"/>
              <a:t>HW112.c</a:t>
            </a:r>
          </a:p>
          <a:p>
            <a:pPr lvl="2" eaLnBrk="1" hangingPunct="1"/>
            <a:r>
              <a:rPr lang="en-US" altLang="zh-TW" dirty="0"/>
              <a:t>Word file</a:t>
            </a:r>
          </a:p>
          <a:p>
            <a:pPr eaLnBrk="1" hangingPunct="1"/>
            <a:r>
              <a:rPr lang="en-US" altLang="zh-TW" dirty="0"/>
              <a:t>If you want to update</a:t>
            </a:r>
          </a:p>
          <a:p>
            <a:pPr lvl="1" eaLnBrk="1" hangingPunct="1"/>
            <a:r>
              <a:rPr lang="en-US" altLang="zh-TW" dirty="0"/>
              <a:t>HW1_ID_New1.zip, HW1_ID_New1.zip….</a:t>
            </a:r>
            <a:r>
              <a:rPr lang="en-US" altLang="zh-TW" dirty="0" err="1"/>
              <a:t>etc</a:t>
            </a:r>
            <a:endParaRPr lang="en-US" altLang="zh-TW" dirty="0"/>
          </a:p>
          <a:p>
            <a:pPr eaLnBrk="1" hangingPunct="1"/>
            <a:r>
              <a:rPr lang="en-US" altLang="zh-TW" dirty="0"/>
              <a:t>If you don’t hand in your homework on time, your score will be deducted </a:t>
            </a:r>
            <a:r>
              <a:rPr lang="en-US" altLang="zh-TW" dirty="0">
                <a:solidFill>
                  <a:srgbClr val="33CC33"/>
                </a:solidFill>
              </a:rPr>
              <a:t>10</a:t>
            </a:r>
            <a:r>
              <a:rPr lang="en-US" altLang="zh-TW" dirty="0"/>
              <a:t> points</a:t>
            </a:r>
            <a:r>
              <a:rPr lang="zh-TW" altLang="en-US" dirty="0"/>
              <a:t> </a:t>
            </a:r>
            <a:r>
              <a:rPr lang="en-US" altLang="zh-TW" dirty="0"/>
              <a:t>every day.</a:t>
            </a:r>
          </a:p>
          <a:p>
            <a:pPr eaLnBrk="1" hangingPunct="1"/>
            <a:endParaRPr lang="en-US" altLang="zh-TW" dirty="0"/>
          </a:p>
          <a:p>
            <a:pPr eaLnBrk="1" hangingPunct="1"/>
            <a:endParaRPr lang="en-US" altLang="zh-TW" dirty="0"/>
          </a:p>
        </p:txBody>
      </p:sp>
      <p:sp>
        <p:nvSpPr>
          <p:cNvPr id="36868" name="投影片編號版面配置區 1">
            <a:extLst>
              <a:ext uri="{FF2B5EF4-FFF2-40B4-BE49-F238E27FC236}">
                <a16:creationId xmlns:a16="http://schemas.microsoft.com/office/drawing/2014/main" id="{0583BA6F-5648-4685-BF0F-22DF7F57361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E6B2CF-987B-441F-9117-7A864ACB836B}" type="slidenum">
              <a:rPr kumimoji="0" lang="en-US" altLang="zh-TW">
                <a:latin typeface="Arial Black" panose="020B0A04020102020204" pitchFamily="34" charset="0"/>
              </a:rPr>
              <a:pPr/>
              <a:t>42</a:t>
            </a:fld>
            <a:endParaRPr kumimoji="0" lang="en-US" altLang="zh-TW">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DA3C734-DBF0-4E46-AE4C-859C0FE03C8A}"/>
              </a:ext>
            </a:extLst>
          </p:cNvPr>
          <p:cNvSpPr>
            <a:spLocks noGrp="1" noChangeArrowheads="1"/>
          </p:cNvSpPr>
          <p:nvPr>
            <p:ph type="title"/>
          </p:nvPr>
        </p:nvSpPr>
        <p:spPr/>
        <p:txBody>
          <a:bodyPr/>
          <a:lstStyle/>
          <a:p>
            <a:pPr eaLnBrk="1" hangingPunct="1"/>
            <a:r>
              <a:rPr lang="en-US" altLang="zh-TW"/>
              <a:t>TA</a:t>
            </a:r>
          </a:p>
        </p:txBody>
      </p:sp>
      <p:sp>
        <p:nvSpPr>
          <p:cNvPr id="37891" name="Rectangle 3">
            <a:extLst>
              <a:ext uri="{FF2B5EF4-FFF2-40B4-BE49-F238E27FC236}">
                <a16:creationId xmlns:a16="http://schemas.microsoft.com/office/drawing/2014/main" id="{2F493FF6-0FD1-4D7E-A5AB-2CECDE9DAF22}"/>
              </a:ext>
            </a:extLst>
          </p:cNvPr>
          <p:cNvSpPr>
            <a:spLocks noGrp="1" noChangeArrowheads="1"/>
          </p:cNvSpPr>
          <p:nvPr>
            <p:ph type="body" idx="1"/>
          </p:nvPr>
        </p:nvSpPr>
        <p:spPr>
          <a:xfrm>
            <a:off x="1981200" y="1265238"/>
            <a:ext cx="8229600" cy="5187950"/>
          </a:xfrm>
        </p:spPr>
        <p:txBody>
          <a:bodyPr/>
          <a:lstStyle/>
          <a:p>
            <a:pPr eaLnBrk="1" hangingPunct="1"/>
            <a:r>
              <a:rPr lang="en-US" altLang="zh-TW" dirty="0"/>
              <a:t>Name: </a:t>
            </a:r>
            <a:r>
              <a:rPr lang="zh-TW" altLang="en-US" dirty="0">
                <a:latin typeface="標楷體" panose="03000509000000000000" pitchFamily="65" charset="-120"/>
                <a:ea typeface="標楷體" panose="03000509000000000000" pitchFamily="65" charset="-120"/>
              </a:rPr>
              <a:t>許浡華</a:t>
            </a:r>
            <a:endParaRPr lang="en-US" altLang="zh-TW" dirty="0">
              <a:latin typeface="標楷體" panose="03000509000000000000" pitchFamily="65" charset="-120"/>
              <a:ea typeface="標楷體" panose="03000509000000000000" pitchFamily="65" charset="-120"/>
            </a:endParaRPr>
          </a:p>
          <a:p>
            <a:pPr eaLnBrk="1" hangingPunct="1"/>
            <a:r>
              <a:rPr lang="en-US" altLang="zh-TW" dirty="0"/>
              <a:t>Email: g109056017@mail.nchu.edu.tw</a:t>
            </a:r>
          </a:p>
          <a:p>
            <a:pPr lvl="1" eaLnBrk="1" hangingPunct="1"/>
            <a:r>
              <a:rPr lang="en-US" altLang="zh-TW" dirty="0"/>
              <a:t>Title format: HW3 - [your name]</a:t>
            </a:r>
          </a:p>
          <a:p>
            <a:pPr eaLnBrk="1" hangingPunct="1"/>
            <a:r>
              <a:rPr lang="en-US" altLang="zh-TW" dirty="0"/>
              <a:t>Lab: OSNET(1003A)</a:t>
            </a:r>
          </a:p>
        </p:txBody>
      </p:sp>
      <p:sp>
        <p:nvSpPr>
          <p:cNvPr id="37892" name="投影片編號版面配置區 2">
            <a:extLst>
              <a:ext uri="{FF2B5EF4-FFF2-40B4-BE49-F238E27FC236}">
                <a16:creationId xmlns:a16="http://schemas.microsoft.com/office/drawing/2014/main" id="{00CA458D-2A21-4C7D-B6AB-A4B68C55759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A787A6F-1366-4C80-912A-D1DB883524BE}" type="slidenum">
              <a:rPr kumimoji="0" lang="en-US" altLang="zh-TW">
                <a:latin typeface="Arial Black" panose="020B0A04020102020204" pitchFamily="34" charset="0"/>
              </a:rPr>
              <a:pPr/>
              <a:t>43</a:t>
            </a:fld>
            <a:endParaRPr kumimoji="0" lang="en-US" altLang="zh-TW">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b="1" dirty="0">
                <a:solidFill>
                  <a:srgbClr val="FF0000"/>
                </a:solidFill>
              </a:rPr>
              <a:t>C-library</a:t>
            </a:r>
            <a:r>
              <a:rPr lang="zh-TW" altLang="en-US" b="1" dirty="0">
                <a:solidFill>
                  <a:srgbClr val="FF0000"/>
                </a:solidFill>
              </a:rPr>
              <a:t>：</a:t>
            </a:r>
            <a:r>
              <a:rPr lang="en-US" altLang="zh-TW" b="1" dirty="0" err="1">
                <a:solidFill>
                  <a:srgbClr val="FF0000"/>
                </a:solidFill>
              </a:rPr>
              <a:t>fopen</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fread</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fwrite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fclose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fseek</a:t>
            </a:r>
            <a:r>
              <a:rPr lang="en-US" altLang="zh-TW" b="1" dirty="0">
                <a:solidFill>
                  <a:srgbClr val="FF0000"/>
                </a:solidFill>
              </a:rPr>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5</a:t>
            </a:fld>
            <a:endParaRPr lang="zh-TW" altLang="en-US"/>
          </a:p>
        </p:txBody>
      </p:sp>
    </p:spTree>
    <p:extLst>
      <p:ext uri="{BB962C8B-B14F-4D97-AF65-F5344CB8AC3E}">
        <p14:creationId xmlns:p14="http://schemas.microsoft.com/office/powerpoint/2010/main" val="426964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fopen</a:t>
            </a:r>
            <a:r>
              <a:rPr lang="en-US" altLang="zh-TW" b="1" dirty="0"/>
              <a:t>()</a:t>
            </a:r>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FILE *fopen ( const char *filename, const char *mode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776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FILE *f1;</a:t>
            </a:r>
          </a:p>
          <a:p>
            <a:r>
              <a:rPr lang="en-US" altLang="zh-TW" dirty="0">
                <a:latin typeface="+mn-lt"/>
                <a:ea typeface="+mn-ea"/>
              </a:rPr>
              <a:t>       f1 = </a:t>
            </a:r>
            <a:r>
              <a:rPr lang="en-US" altLang="zh-TW" dirty="0" err="1">
                <a:latin typeface="+mn-lt"/>
                <a:ea typeface="+mn-ea"/>
              </a:rPr>
              <a:t>fopen</a:t>
            </a:r>
            <a:r>
              <a:rPr lang="en-US" altLang="zh-TW" dirty="0">
                <a:latin typeface="+mn-lt"/>
                <a:ea typeface="+mn-ea"/>
              </a:rPr>
              <a:t> ( “XXX.txt”, “w” );</a:t>
            </a:r>
          </a:p>
        </p:txBody>
      </p:sp>
      <p:graphicFrame>
        <p:nvGraphicFramePr>
          <p:cNvPr id="10" name="表格 9">
            <a:extLst>
              <a:ext uri="{FF2B5EF4-FFF2-40B4-BE49-F238E27FC236}">
                <a16:creationId xmlns:a16="http://schemas.microsoft.com/office/drawing/2014/main" id="{9F77941B-FBC7-49E5-B338-547765084CE7}"/>
              </a:ext>
            </a:extLst>
          </p:cNvPr>
          <p:cNvGraphicFramePr>
            <a:graphicFrameLocks noGrp="1"/>
          </p:cNvGraphicFramePr>
          <p:nvPr>
            <p:extLst>
              <p:ext uri="{D42A27DB-BD31-4B8C-83A1-F6EECF244321}">
                <p14:modId xmlns:p14="http://schemas.microsoft.com/office/powerpoint/2010/main" val="2069865633"/>
              </p:ext>
            </p:extLst>
          </p:nvPr>
        </p:nvGraphicFramePr>
        <p:xfrm>
          <a:off x="1262108" y="3848122"/>
          <a:ext cx="9667781" cy="1651000"/>
        </p:xfrm>
        <a:graphic>
          <a:graphicData uri="http://schemas.openxmlformats.org/drawingml/2006/table">
            <a:tbl>
              <a:tblPr firstRow="1" bandRow="1">
                <a:tableStyleId>{F5AB1C69-6EDB-4FF4-983F-18BD219EF322}</a:tableStyleId>
              </a:tblPr>
              <a:tblGrid>
                <a:gridCol w="826313">
                  <a:extLst>
                    <a:ext uri="{9D8B030D-6E8A-4147-A177-3AD203B41FA5}">
                      <a16:colId xmlns:a16="http://schemas.microsoft.com/office/drawing/2014/main" val="2748127452"/>
                    </a:ext>
                  </a:extLst>
                </a:gridCol>
                <a:gridCol w="8841468">
                  <a:extLst>
                    <a:ext uri="{9D8B030D-6E8A-4147-A177-3AD203B41FA5}">
                      <a16:colId xmlns:a16="http://schemas.microsoft.com/office/drawing/2014/main" val="1263526187"/>
                    </a:ext>
                  </a:extLst>
                </a:gridCol>
              </a:tblGrid>
              <a:tr h="370840">
                <a:tc>
                  <a:txBody>
                    <a:bodyPr/>
                    <a:lstStyle/>
                    <a:p>
                      <a:pPr algn="ctr"/>
                      <a:r>
                        <a:rPr lang="en-US" altLang="zh-TW" sz="1800" b="0" dirty="0">
                          <a:solidFill>
                            <a:schemeClr val="tx1"/>
                          </a:solidFill>
                        </a:rPr>
                        <a:t>“r”</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1"/>
                          </a:solidFill>
                          <a:effectLst/>
                        </a:rPr>
                        <a:t>read:</a:t>
                      </a:r>
                      <a:r>
                        <a:rPr lang="en-US" altLang="zh-TW" sz="1800" b="0" dirty="0">
                          <a:solidFill>
                            <a:schemeClr val="tx1"/>
                          </a:solidFill>
                          <a:effectLst/>
                        </a:rPr>
                        <a:t> Open file for input operations. The file must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556440"/>
                  </a:ext>
                </a:extLst>
              </a:tr>
              <a:tr h="370840">
                <a:tc>
                  <a:txBody>
                    <a:bodyPr/>
                    <a:lstStyle/>
                    <a:p>
                      <a:pPr algn="ctr">
                        <a:lnSpc>
                          <a:spcPct val="150000"/>
                        </a:lnSpc>
                      </a:pPr>
                      <a:r>
                        <a:rPr lang="en-US" altLang="zh-TW" sz="1800" b="0" dirty="0">
                          <a:solidFill>
                            <a:schemeClr val="tx1"/>
                          </a:solidFill>
                        </a:rPr>
                        <a:t>“w”</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write:</a:t>
                      </a:r>
                      <a:r>
                        <a:rPr lang="en-US" altLang="zh-TW" sz="1800" dirty="0">
                          <a:effectLst/>
                        </a:rPr>
                        <a:t> Create an empty file for output operations. If a file with the same name already exists, its contents are discarded and the file is treated as a new empty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698953"/>
                  </a:ext>
                </a:extLst>
              </a:tr>
              <a:tr h="370840">
                <a:tc>
                  <a:txBody>
                    <a:bodyPr/>
                    <a:lstStyle/>
                    <a:p>
                      <a:pPr algn="ctr">
                        <a:lnSpc>
                          <a:spcPct val="150000"/>
                        </a:lnSpc>
                      </a:pPr>
                      <a:r>
                        <a:rPr lang="en-US" altLang="zh-TW" sz="1800" b="0" dirty="0">
                          <a:solidFill>
                            <a:schemeClr val="tx1"/>
                          </a:solidFill>
                        </a:rPr>
                        <a:t>“a”</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append:</a:t>
                      </a:r>
                      <a:r>
                        <a:rPr lang="en-US" altLang="zh-TW" sz="1800" dirty="0">
                          <a:effectLst/>
                        </a:rPr>
                        <a:t> Open file for output at the end of a file. Output operations always write data at the end of the file, expanding it. The file is created if it does not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7615504"/>
                  </a:ext>
                </a:extLst>
              </a:tr>
            </a:tbl>
          </a:graphicData>
        </a:graphic>
      </p:graphicFrame>
      <p:sp>
        <p:nvSpPr>
          <p:cNvPr id="11" name="文字方塊 10">
            <a:extLst>
              <a:ext uri="{FF2B5EF4-FFF2-40B4-BE49-F238E27FC236}">
                <a16:creationId xmlns:a16="http://schemas.microsoft.com/office/drawing/2014/main" id="{606052B8-B3FC-46E6-A235-F4016A863A6B}"/>
              </a:ext>
            </a:extLst>
          </p:cNvPr>
          <p:cNvSpPr txBox="1"/>
          <p:nvPr/>
        </p:nvSpPr>
        <p:spPr>
          <a:xfrm>
            <a:off x="1153499" y="3473874"/>
            <a:ext cx="825867" cy="369332"/>
          </a:xfrm>
          <a:prstGeom prst="rect">
            <a:avLst/>
          </a:prstGeom>
          <a:noFill/>
        </p:spPr>
        <p:txBody>
          <a:bodyPr wrap="none" rtlCol="0">
            <a:spAutoFit/>
          </a:bodyPr>
          <a:lstStyle/>
          <a:p>
            <a:r>
              <a:rPr lang="en-US" altLang="zh-TW" dirty="0">
                <a:solidFill>
                  <a:schemeClr val="bg2">
                    <a:lumMod val="60000"/>
                    <a:lumOff val="40000"/>
                  </a:schemeClr>
                </a:solidFill>
              </a:rPr>
              <a:t>mode:</a:t>
            </a:r>
            <a:endParaRPr lang="zh-TW" altLang="en-US" dirty="0">
              <a:solidFill>
                <a:schemeClr val="bg2">
                  <a:lumMod val="60000"/>
                  <a:lumOff val="40000"/>
                </a:schemeClr>
              </a:solidFill>
            </a:endParaRPr>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153499" y="572849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Successful: the function returns a pointer to a </a:t>
            </a:r>
            <a:r>
              <a:rPr lang="en-US" altLang="zh-TW" b="1" i="1" dirty="0"/>
              <a:t>FILE</a:t>
            </a:r>
            <a:r>
              <a:rPr lang="en-US" altLang="zh-TW" dirty="0"/>
              <a:t> object. Otherwise: a null pointer is returned.</a:t>
            </a:r>
          </a:p>
          <a:p>
            <a:endParaRPr lang="zh-TW" altLang="en-US" dirty="0">
              <a:solidFill>
                <a:schemeClr val="bg2">
                  <a:lumMod val="60000"/>
                  <a:lumOff val="40000"/>
                </a:schemeClr>
              </a:solidFill>
            </a:endParaRPr>
          </a:p>
        </p:txBody>
      </p:sp>
      <p:sp>
        <p:nvSpPr>
          <p:cNvPr id="6" name="投影片編號版面配置區 5">
            <a:extLst>
              <a:ext uri="{FF2B5EF4-FFF2-40B4-BE49-F238E27FC236}">
                <a16:creationId xmlns:a16="http://schemas.microsoft.com/office/drawing/2014/main" id="{33753298-EADB-4D42-84FE-8EB11BAB0BCD}"/>
              </a:ext>
            </a:extLst>
          </p:cNvPr>
          <p:cNvSpPr>
            <a:spLocks noGrp="1"/>
          </p:cNvSpPr>
          <p:nvPr>
            <p:ph type="sldNum" sz="quarter" idx="11"/>
          </p:nvPr>
        </p:nvSpPr>
        <p:spPr/>
        <p:txBody>
          <a:bodyPr/>
          <a:lstStyle/>
          <a:p>
            <a:fld id="{224A732B-4120-4015-8395-334063D92438}" type="slidenum">
              <a:rPr lang="zh-TW" altLang="en-US" smtClean="0"/>
              <a:t>6</a:t>
            </a:fld>
            <a:endParaRPr lang="zh-TW" altLang="en-US"/>
          </a:p>
        </p:txBody>
      </p:sp>
    </p:spTree>
    <p:extLst>
      <p:ext uri="{BB962C8B-B14F-4D97-AF65-F5344CB8AC3E}">
        <p14:creationId xmlns:p14="http://schemas.microsoft.com/office/powerpoint/2010/main" val="225543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fread</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fread</a:t>
            </a:r>
            <a:r>
              <a:rPr lang="en-US" altLang="zh-TW" dirty="0">
                <a:solidFill>
                  <a:schemeClr val="tx1"/>
                </a:solidFill>
              </a:rPr>
              <a:t> (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fread</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a block of memory with a size of at least (</a:t>
            </a:r>
            <a:r>
              <a:rPr lang="en-US" altLang="zh-TW" b="1" i="1" dirty="0"/>
              <a:t>size</a:t>
            </a:r>
            <a:r>
              <a:rPr lang="en-US" altLang="zh-TW" dirty="0"/>
              <a:t>*</a:t>
            </a:r>
            <a:r>
              <a:rPr lang="en-US" altLang="zh-TW" b="1" i="1" dirty="0"/>
              <a:t>count</a:t>
            </a:r>
            <a:r>
              <a:rPr lang="en-US" altLang="zh-TW" dirty="0"/>
              <a:t>) bytes.</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read is returned. If this number differs from the count parameter, the proper indicator is set, which can be checked with </a:t>
            </a:r>
            <a:r>
              <a:rPr lang="en-US" altLang="zh-TW" b="1" i="1" dirty="0" err="1"/>
              <a:t>ferror</a:t>
            </a:r>
            <a:r>
              <a:rPr lang="en-US" altLang="zh-TW" dirty="0"/>
              <a:t> and </a:t>
            </a:r>
            <a:r>
              <a:rPr lang="en-US" altLang="zh-TW" b="1" i="1" dirty="0" err="1"/>
              <a:t>feof</a:t>
            </a:r>
            <a:r>
              <a:rPr lang="en-US" altLang="zh-TW" b="1" i="1" dirty="0"/>
              <a:t>.</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read.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input stream.</a:t>
            </a:r>
          </a:p>
        </p:txBody>
      </p:sp>
      <p:sp>
        <p:nvSpPr>
          <p:cNvPr id="6" name="投影片編號版面配置區 5">
            <a:extLst>
              <a:ext uri="{FF2B5EF4-FFF2-40B4-BE49-F238E27FC236}">
                <a16:creationId xmlns:a16="http://schemas.microsoft.com/office/drawing/2014/main" id="{493DBEB4-97B3-44A6-9B13-0A0D87AC4A40}"/>
              </a:ext>
            </a:extLst>
          </p:cNvPr>
          <p:cNvSpPr>
            <a:spLocks noGrp="1"/>
          </p:cNvSpPr>
          <p:nvPr>
            <p:ph type="sldNum" sz="quarter" idx="11"/>
          </p:nvPr>
        </p:nvSpPr>
        <p:spPr/>
        <p:txBody>
          <a:bodyPr/>
          <a:lstStyle/>
          <a:p>
            <a:fld id="{224A732B-4120-4015-8395-334063D92438}" type="slidenum">
              <a:rPr lang="zh-TW" altLang="en-US" smtClean="0"/>
              <a:t>7</a:t>
            </a:fld>
            <a:endParaRPr lang="zh-TW" altLang="en-US"/>
          </a:p>
        </p:txBody>
      </p:sp>
    </p:spTree>
    <p:extLst>
      <p:ext uri="{BB962C8B-B14F-4D97-AF65-F5344CB8AC3E}">
        <p14:creationId xmlns:p14="http://schemas.microsoft.com/office/powerpoint/2010/main" val="17014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fwrite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fwrite</a:t>
            </a:r>
            <a:r>
              <a:rPr lang="en-US" altLang="zh-TW" dirty="0">
                <a:solidFill>
                  <a:schemeClr val="tx1"/>
                </a:solidFill>
              </a:rPr>
              <a:t> ( const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fwrite</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the array of elements to be written, converted to a const void*.</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written is returned. If this number differs from the count parameter, a writing error prevented the function from completing. In this case, the error indicator (</a:t>
            </a:r>
            <a:r>
              <a:rPr lang="en-US" altLang="zh-TW" b="1" i="1" dirty="0" err="1"/>
              <a:t>ferror</a:t>
            </a:r>
            <a:r>
              <a:rPr lang="en-US" altLang="zh-TW" dirty="0"/>
              <a:t>) will be set for the stream.</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written.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output stream.</a:t>
            </a:r>
          </a:p>
        </p:txBody>
      </p:sp>
      <p:sp>
        <p:nvSpPr>
          <p:cNvPr id="6" name="投影片編號版面配置區 5">
            <a:extLst>
              <a:ext uri="{FF2B5EF4-FFF2-40B4-BE49-F238E27FC236}">
                <a16:creationId xmlns:a16="http://schemas.microsoft.com/office/drawing/2014/main" id="{C764450A-858D-49B8-A058-7609FEFEED73}"/>
              </a:ext>
            </a:extLst>
          </p:cNvPr>
          <p:cNvSpPr>
            <a:spLocks noGrp="1"/>
          </p:cNvSpPr>
          <p:nvPr>
            <p:ph type="sldNum" sz="quarter" idx="11"/>
          </p:nvPr>
        </p:nvSpPr>
        <p:spPr/>
        <p:txBody>
          <a:bodyPr/>
          <a:lstStyle/>
          <a:p>
            <a:fld id="{224A732B-4120-4015-8395-334063D92438}" type="slidenum">
              <a:rPr lang="zh-TW" altLang="en-US" smtClean="0"/>
              <a:t>8</a:t>
            </a:fld>
            <a:endParaRPr lang="zh-TW" altLang="en-US"/>
          </a:p>
        </p:txBody>
      </p:sp>
    </p:spTree>
    <p:extLst>
      <p:ext uri="{BB962C8B-B14F-4D97-AF65-F5344CB8AC3E}">
        <p14:creationId xmlns:p14="http://schemas.microsoft.com/office/powerpoint/2010/main" val="10656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fclose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fclose</a:t>
            </a:r>
            <a:r>
              <a:rPr lang="en-US" altLang="zh-TW" dirty="0">
                <a:solidFill>
                  <a:schemeClr val="tx1"/>
                </a:solidFill>
              </a:rPr>
              <a:t> (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fclose</a:t>
            </a:r>
            <a:r>
              <a:rPr lang="en-US" altLang="zh-TW" dirty="0">
                <a:latin typeface="+mn-lt"/>
                <a:ea typeface="+mn-ea"/>
              </a:rPr>
              <a:t> (f1);</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the stream to be closed.</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the stream is successfully closed, a zero value is returned. On failure, EOF is returned.</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9</a:t>
            </a:fld>
            <a:endParaRPr lang="zh-TW" altLang="en-US"/>
          </a:p>
        </p:txBody>
      </p:sp>
    </p:spTree>
    <p:extLst>
      <p:ext uri="{BB962C8B-B14F-4D97-AF65-F5344CB8AC3E}">
        <p14:creationId xmlns:p14="http://schemas.microsoft.com/office/powerpoint/2010/main" val="401676259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3953</TotalTime>
  <Words>3959</Words>
  <Application>Microsoft Office PowerPoint</Application>
  <PresentationFormat>寬螢幕</PresentationFormat>
  <Paragraphs>469</Paragraphs>
  <Slides>43</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新細明體</vt:lpstr>
      <vt:lpstr>標楷體</vt:lpstr>
      <vt:lpstr>Arial</vt:lpstr>
      <vt:lpstr>Arial Black</vt:lpstr>
      <vt:lpstr>Calibri</vt:lpstr>
      <vt:lpstr>Times New Roman</vt:lpstr>
      <vt:lpstr>Wingdings</vt:lpstr>
      <vt:lpstr>Pixel</vt:lpstr>
      <vt:lpstr>Homework Assignment #1: Disk IO Performance under Sequential and Random Workloads by Using System Call, C Library and MMAP Interfaces</vt:lpstr>
      <vt:lpstr>Outline</vt:lpstr>
      <vt:lpstr>File Input / Output</vt:lpstr>
      <vt:lpstr>File Input / Output</vt:lpstr>
      <vt:lpstr>Outline</vt:lpstr>
      <vt:lpstr>Standard C library</vt:lpstr>
      <vt:lpstr>Standard C library(cont.)</vt:lpstr>
      <vt:lpstr>Standard C library(cont.)</vt:lpstr>
      <vt:lpstr>Standard C library(cont.)</vt:lpstr>
      <vt:lpstr>Standard C library(cont.)</vt:lpstr>
      <vt:lpstr>Outline</vt:lpstr>
      <vt:lpstr>Homework Assignment #1_1</vt:lpstr>
      <vt:lpstr>Homework Assignment #1_1(cont.)</vt:lpstr>
      <vt:lpstr>Homework Assignment #1_1(cont.)</vt:lpstr>
      <vt:lpstr>Homework Assignment #1_1(cont.)</vt:lpstr>
      <vt:lpstr>Homework Assignment #1_1(cont.)</vt:lpstr>
      <vt:lpstr>Homework Assignment #1_1(cont.)</vt:lpstr>
      <vt:lpstr>Homework Assignment #1_1(cont.)</vt:lpstr>
      <vt:lpstr>Homework Assignment #1_1(cont.)</vt:lpstr>
      <vt:lpstr>Outline</vt:lpstr>
      <vt:lpstr>Linux system call interface</vt:lpstr>
      <vt:lpstr>Linux system call interface(cont.)</vt:lpstr>
      <vt:lpstr>Linux system call interface(cont.)</vt:lpstr>
      <vt:lpstr>Linux system call interface(cont.)</vt:lpstr>
      <vt:lpstr>Linux system call interface(cont.)</vt:lpstr>
      <vt:lpstr>Outline</vt:lpstr>
      <vt:lpstr>Homework Assignment #1_2</vt:lpstr>
      <vt:lpstr>Outline</vt:lpstr>
      <vt:lpstr>Memory-mapped file</vt:lpstr>
      <vt:lpstr>Memory-mapped file(cont.)</vt:lpstr>
      <vt:lpstr>Memory-mapped file(cont.)</vt:lpstr>
      <vt:lpstr>Memory-mapped file(cont.)</vt:lpstr>
      <vt:lpstr>Memory-mapped file(cont.)</vt:lpstr>
      <vt:lpstr>Memory-mapped file(cont.)</vt:lpstr>
      <vt:lpstr>Memory-mapped file(cont.)</vt:lpstr>
      <vt:lpstr>Memory-mapped file(cont.)</vt:lpstr>
      <vt:lpstr>Outline</vt:lpstr>
      <vt:lpstr>Homework Assignment #1_3</vt:lpstr>
      <vt:lpstr>Outline</vt:lpstr>
      <vt:lpstr>Homework Assignment #1_4</vt:lpstr>
      <vt:lpstr>Reference</vt:lpstr>
      <vt:lpstr>Turn in</vt:lpstr>
      <vt:lpstr>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Chien</dc:creator>
  <cp:lastModifiedBy>user</cp:lastModifiedBy>
  <cp:revision>153</cp:revision>
  <dcterms:created xsi:type="dcterms:W3CDTF">2020-03-07T03:23:18Z</dcterms:created>
  <dcterms:modified xsi:type="dcterms:W3CDTF">2022-03-09T08:03:02Z</dcterms:modified>
</cp:coreProperties>
</file>