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8" r:id="rId2"/>
    <p:sldId id="269" r:id="rId3"/>
    <p:sldId id="270" r:id="rId4"/>
    <p:sldId id="378" r:id="rId5"/>
    <p:sldId id="365" r:id="rId6"/>
    <p:sldId id="257" r:id="rId7"/>
    <p:sldId id="271" r:id="rId8"/>
    <p:sldId id="272" r:id="rId9"/>
    <p:sldId id="273" r:id="rId10"/>
    <p:sldId id="380" r:id="rId11"/>
    <p:sldId id="381" r:id="rId12"/>
    <p:sldId id="275" r:id="rId13"/>
    <p:sldId id="385" r:id="rId14"/>
    <p:sldId id="276" r:id="rId15"/>
    <p:sldId id="277" r:id="rId16"/>
    <p:sldId id="315" r:id="rId17"/>
    <p:sldId id="353" r:id="rId18"/>
    <p:sldId id="355" r:id="rId19"/>
    <p:sldId id="356" r:id="rId20"/>
    <p:sldId id="382" r:id="rId21"/>
    <p:sldId id="279" r:id="rId22"/>
    <p:sldId id="282" r:id="rId23"/>
    <p:sldId id="283" r:id="rId24"/>
    <p:sldId id="284" r:id="rId25"/>
    <p:sldId id="383" r:id="rId26"/>
    <p:sldId id="384" r:id="rId27"/>
    <p:sldId id="286" r:id="rId28"/>
    <p:sldId id="386" r:id="rId29"/>
    <p:sldId id="287" r:id="rId30"/>
    <p:sldId id="289" r:id="rId31"/>
    <p:sldId id="290" r:id="rId32"/>
    <p:sldId id="293" r:id="rId33"/>
    <p:sldId id="294" r:id="rId34"/>
    <p:sldId id="295" r:id="rId35"/>
    <p:sldId id="389" r:id="rId36"/>
    <p:sldId id="390" r:id="rId37"/>
    <p:sldId id="387" r:id="rId38"/>
    <p:sldId id="297" r:id="rId39"/>
    <p:sldId id="388" r:id="rId40"/>
    <p:sldId id="318" r:id="rId41"/>
    <p:sldId id="362" r:id="rId42"/>
    <p:sldId id="298" r:id="rId43"/>
    <p:sldId id="313" r:id="rId44"/>
  </p:sldIdLst>
  <p:sldSz cx="12192000" cy="6858000"/>
  <p:notesSz cx="6858000" cy="9144000"/>
  <p:defaultTex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382" autoAdjust="0"/>
  </p:normalViewPr>
  <p:slideViewPr>
    <p:cSldViewPr snapToGrid="0">
      <p:cViewPr>
        <p:scale>
          <a:sx n="90" d="100"/>
          <a:sy n="90" d="100"/>
        </p:scale>
        <p:origin x="398"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04A30-2185-4932-8795-B92A06323849}" type="datetimeFigureOut">
              <a:rPr lang="zh-TW" altLang="en-US" smtClean="0"/>
              <a:t>2022/3/9</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7BDE0D-2C90-45C2-9FBA-A9746B69A2AD}" type="slidenum">
              <a:rPr lang="zh-TW" altLang="en-US" smtClean="0"/>
              <a:t>‹#›</a:t>
            </a:fld>
            <a:endParaRPr lang="zh-TW" altLang="en-US"/>
          </a:p>
        </p:txBody>
      </p:sp>
    </p:spTree>
    <p:extLst>
      <p:ext uri="{BB962C8B-B14F-4D97-AF65-F5344CB8AC3E}">
        <p14:creationId xmlns:p14="http://schemas.microsoft.com/office/powerpoint/2010/main" val="2201477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2500" baseline="0" dirty="0"/>
              <a:t>Use int </a:t>
            </a:r>
            <a:r>
              <a:rPr lang="en-US" altLang="zh-TW" sz="2500" baseline="0"/>
              <a:t>system call.</a:t>
            </a:r>
            <a:endParaRPr lang="zh-TW" altLang="en-US" sz="2500" baseline="0" dirty="0"/>
          </a:p>
        </p:txBody>
      </p:sp>
      <p:sp>
        <p:nvSpPr>
          <p:cNvPr id="4" name="投影片編號版面配置區 3"/>
          <p:cNvSpPr>
            <a:spLocks noGrp="1"/>
          </p:cNvSpPr>
          <p:nvPr>
            <p:ph type="sldNum" sz="quarter" idx="5"/>
          </p:nvPr>
        </p:nvSpPr>
        <p:spPr/>
        <p:txBody>
          <a:bodyPr/>
          <a:lstStyle/>
          <a:p>
            <a:fld id="{287BDE0D-2C90-45C2-9FBA-A9746B69A2AD}" type="slidenum">
              <a:rPr lang="zh-TW" altLang="en-US" smtClean="0"/>
              <a:t>25</a:t>
            </a:fld>
            <a:endParaRPr lang="zh-TW" altLang="en-US"/>
          </a:p>
        </p:txBody>
      </p:sp>
    </p:spTree>
    <p:extLst>
      <p:ext uri="{BB962C8B-B14F-4D97-AF65-F5344CB8AC3E}">
        <p14:creationId xmlns:p14="http://schemas.microsoft.com/office/powerpoint/2010/main" val="48300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投影片影像版面配置區 1">
            <a:extLst>
              <a:ext uri="{FF2B5EF4-FFF2-40B4-BE49-F238E27FC236}">
                <a16:creationId xmlns:a16="http://schemas.microsoft.com/office/drawing/2014/main" id="{262AE89F-CBA8-4785-BEF1-EF4DC24551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備忘稿版面配置區 2">
            <a:extLst>
              <a:ext uri="{FF2B5EF4-FFF2-40B4-BE49-F238E27FC236}">
                <a16:creationId xmlns:a16="http://schemas.microsoft.com/office/drawing/2014/main" id="{F10C4C24-C099-44BB-9F8C-73802DAC11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a:p>
        </p:txBody>
      </p:sp>
      <p:sp>
        <p:nvSpPr>
          <p:cNvPr id="48132" name="投影片編號版面配置區 3">
            <a:extLst>
              <a:ext uri="{FF2B5EF4-FFF2-40B4-BE49-F238E27FC236}">
                <a16:creationId xmlns:a16="http://schemas.microsoft.com/office/drawing/2014/main" id="{A7B4ACD7-148E-409A-930D-11E3CD8319B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AD301827-7403-46C3-B0E8-1B4E25457C18}" type="slidenum">
              <a:rPr lang="zh-TW" altLang="en-US" smtClean="0"/>
              <a:pPr/>
              <a:t>41</a:t>
            </a:fld>
            <a:endParaRPr lang="zh-TW" altLang="en-US"/>
          </a:p>
        </p:txBody>
      </p:sp>
    </p:spTree>
    <p:extLst>
      <p:ext uri="{BB962C8B-B14F-4D97-AF65-F5344CB8AC3E}">
        <p14:creationId xmlns:p14="http://schemas.microsoft.com/office/powerpoint/2010/main" val="4093787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FCC4854B-E2E9-4B0A-AE4E-93B58DCAEBC3}"/>
              </a:ext>
            </a:extLst>
          </p:cNvPr>
          <p:cNvGrpSpPr>
            <a:grpSpLocks/>
          </p:cNvGrpSpPr>
          <p:nvPr/>
        </p:nvGrpSpPr>
        <p:grpSpPr bwMode="auto">
          <a:xfrm>
            <a:off x="0" y="0"/>
            <a:ext cx="12192000" cy="6858000"/>
            <a:chOff x="0" y="0"/>
            <a:chExt cx="5760" cy="4320"/>
          </a:xfrm>
        </p:grpSpPr>
        <p:sp>
          <p:nvSpPr>
            <p:cNvPr id="5" name="Rectangle 3">
              <a:extLst>
                <a:ext uri="{FF2B5EF4-FFF2-40B4-BE49-F238E27FC236}">
                  <a16:creationId xmlns:a16="http://schemas.microsoft.com/office/drawing/2014/main" id="{81A56725-745D-42D2-9E04-E0E2D4079D00}"/>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defRPr/>
              </a:pPr>
              <a:endParaRPr kumimoji="0" lang="zh-TW" altLang="zh-TW" sz="2400">
                <a:latin typeface="Times New Roman" pitchFamily="18" charset="0"/>
              </a:endParaRPr>
            </a:p>
          </p:txBody>
        </p:sp>
        <p:sp>
          <p:nvSpPr>
            <p:cNvPr id="6" name="Rectangle 4">
              <a:extLst>
                <a:ext uri="{FF2B5EF4-FFF2-40B4-BE49-F238E27FC236}">
                  <a16:creationId xmlns:a16="http://schemas.microsoft.com/office/drawing/2014/main" id="{4B1AB652-6F56-4B30-9F9D-FAA6086ED659}"/>
                </a:ext>
              </a:extLst>
            </p:cNvPr>
            <p:cNvSpPr>
              <a:spLocks noChangeArrowheads="1"/>
            </p:cNvSpPr>
            <p:nvPr/>
          </p:nvSpPr>
          <p:spPr bwMode="hidden">
            <a:xfrm>
              <a:off x="1081" y="1065"/>
              <a:ext cx="4679" cy="1596"/>
            </a:xfrm>
            <a:prstGeom prst="rect">
              <a:avLst/>
            </a:prstGeom>
            <a:solidFill>
              <a:schemeClr val="bg2"/>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grpSp>
          <p:nvGrpSpPr>
            <p:cNvPr id="7" name="Group 5">
              <a:extLst>
                <a:ext uri="{FF2B5EF4-FFF2-40B4-BE49-F238E27FC236}">
                  <a16:creationId xmlns:a16="http://schemas.microsoft.com/office/drawing/2014/main" id="{A2115A17-0CBE-4D39-8D0D-A42F033C0756}"/>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E761051E-BBBB-4979-B954-E6D73473D618}"/>
                  </a:ext>
                </a:extLst>
              </p:cNvPr>
              <p:cNvSpPr>
                <a:spLocks noChangeArrowheads="1"/>
              </p:cNvSpPr>
              <p:nvPr userDrawn="1"/>
            </p:nvSpPr>
            <p:spPr bwMode="auto">
              <a:xfrm>
                <a:off x="361" y="2257"/>
                <a:ext cx="363" cy="404"/>
              </a:xfrm>
              <a:prstGeom prst="rect">
                <a:avLst/>
              </a:prstGeom>
              <a:solidFill>
                <a:schemeClr val="accent2"/>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9" name="Rectangle 7">
                <a:extLst>
                  <a:ext uri="{FF2B5EF4-FFF2-40B4-BE49-F238E27FC236}">
                    <a16:creationId xmlns:a16="http://schemas.microsoft.com/office/drawing/2014/main" id="{0BB798DB-BB5A-40A2-8918-2528BB5D4055}"/>
                  </a:ext>
                </a:extLst>
              </p:cNvPr>
              <p:cNvSpPr>
                <a:spLocks noChangeArrowheads="1"/>
              </p:cNvSpPr>
              <p:nvPr userDrawn="1"/>
            </p:nvSpPr>
            <p:spPr bwMode="auto">
              <a:xfrm>
                <a:off x="1081" y="1065"/>
                <a:ext cx="362" cy="405"/>
              </a:xfrm>
              <a:prstGeom prst="rect">
                <a:avLst/>
              </a:prstGeom>
              <a:solidFill>
                <a:schemeClr val="folHlink"/>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0" name="Rectangle 8">
                <a:extLst>
                  <a:ext uri="{FF2B5EF4-FFF2-40B4-BE49-F238E27FC236}">
                    <a16:creationId xmlns:a16="http://schemas.microsoft.com/office/drawing/2014/main" id="{173DBC74-6C82-4C0E-8B66-D3B7B7145EA0}"/>
                  </a:ext>
                </a:extLst>
              </p:cNvPr>
              <p:cNvSpPr>
                <a:spLocks noChangeArrowheads="1"/>
              </p:cNvSpPr>
              <p:nvPr userDrawn="1"/>
            </p:nvSpPr>
            <p:spPr bwMode="auto">
              <a:xfrm>
                <a:off x="1437" y="672"/>
                <a:ext cx="369" cy="400"/>
              </a:xfrm>
              <a:prstGeom prst="rect">
                <a:avLst/>
              </a:prstGeom>
              <a:solidFill>
                <a:schemeClr val="folHlink"/>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1" name="Rectangle 9">
                <a:extLst>
                  <a:ext uri="{FF2B5EF4-FFF2-40B4-BE49-F238E27FC236}">
                    <a16:creationId xmlns:a16="http://schemas.microsoft.com/office/drawing/2014/main" id="{D7E92211-AA38-4496-A84A-B4FBA3971393}"/>
                  </a:ext>
                </a:extLst>
              </p:cNvPr>
              <p:cNvSpPr>
                <a:spLocks noChangeArrowheads="1"/>
              </p:cNvSpPr>
              <p:nvPr userDrawn="1"/>
            </p:nvSpPr>
            <p:spPr bwMode="auto">
              <a:xfrm>
                <a:off x="719" y="2257"/>
                <a:ext cx="368" cy="404"/>
              </a:xfrm>
              <a:prstGeom prst="rect">
                <a:avLst/>
              </a:prstGeom>
              <a:solidFill>
                <a:schemeClr val="bg2"/>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2" name="Rectangle 10">
                <a:extLst>
                  <a:ext uri="{FF2B5EF4-FFF2-40B4-BE49-F238E27FC236}">
                    <a16:creationId xmlns:a16="http://schemas.microsoft.com/office/drawing/2014/main" id="{DE81922A-6300-4270-827E-AA5424ECD8A5}"/>
                  </a:ext>
                </a:extLst>
              </p:cNvPr>
              <p:cNvSpPr>
                <a:spLocks noChangeArrowheads="1"/>
              </p:cNvSpPr>
              <p:nvPr userDrawn="1"/>
            </p:nvSpPr>
            <p:spPr bwMode="auto">
              <a:xfrm>
                <a:off x="1437" y="1065"/>
                <a:ext cx="369" cy="405"/>
              </a:xfrm>
              <a:prstGeom prst="rect">
                <a:avLst/>
              </a:prstGeom>
              <a:solidFill>
                <a:schemeClr val="accent2"/>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3" name="Rectangle 11">
                <a:extLst>
                  <a:ext uri="{FF2B5EF4-FFF2-40B4-BE49-F238E27FC236}">
                    <a16:creationId xmlns:a16="http://schemas.microsoft.com/office/drawing/2014/main" id="{18105296-3218-4E4E-BE9A-1CDE41DC21E9}"/>
                  </a:ext>
                </a:extLst>
              </p:cNvPr>
              <p:cNvSpPr>
                <a:spLocks noChangeArrowheads="1"/>
              </p:cNvSpPr>
              <p:nvPr userDrawn="1"/>
            </p:nvSpPr>
            <p:spPr bwMode="auto">
              <a:xfrm>
                <a:off x="719" y="1464"/>
                <a:ext cx="368" cy="399"/>
              </a:xfrm>
              <a:prstGeom prst="rect">
                <a:avLst/>
              </a:prstGeom>
              <a:solidFill>
                <a:schemeClr val="folHlink"/>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4" name="Rectangle 12">
                <a:extLst>
                  <a:ext uri="{FF2B5EF4-FFF2-40B4-BE49-F238E27FC236}">
                    <a16:creationId xmlns:a16="http://schemas.microsoft.com/office/drawing/2014/main" id="{0C630D37-69A8-458F-B5F2-E43BBCDD0B86}"/>
                  </a:ext>
                </a:extLst>
              </p:cNvPr>
              <p:cNvSpPr>
                <a:spLocks noChangeArrowheads="1"/>
              </p:cNvSpPr>
              <p:nvPr userDrawn="1"/>
            </p:nvSpPr>
            <p:spPr bwMode="auto">
              <a:xfrm>
                <a:off x="0" y="1464"/>
                <a:ext cx="367" cy="399"/>
              </a:xfrm>
              <a:prstGeom prst="rect">
                <a:avLst/>
              </a:prstGeom>
              <a:solidFill>
                <a:schemeClr val="bg2"/>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5" name="Rectangle 13">
                <a:extLst>
                  <a:ext uri="{FF2B5EF4-FFF2-40B4-BE49-F238E27FC236}">
                    <a16:creationId xmlns:a16="http://schemas.microsoft.com/office/drawing/2014/main" id="{FCCBDC52-A3D5-4FCD-84CA-DBE4B9FEEF92}"/>
                  </a:ext>
                </a:extLst>
              </p:cNvPr>
              <p:cNvSpPr>
                <a:spLocks noChangeArrowheads="1"/>
              </p:cNvSpPr>
              <p:nvPr userDrawn="1"/>
            </p:nvSpPr>
            <p:spPr bwMode="auto">
              <a:xfrm>
                <a:off x="1081" y="1464"/>
                <a:ext cx="362" cy="399"/>
              </a:xfrm>
              <a:prstGeom prst="rect">
                <a:avLst/>
              </a:prstGeom>
              <a:solidFill>
                <a:schemeClr val="accent2"/>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6" name="Rectangle 14">
                <a:extLst>
                  <a:ext uri="{FF2B5EF4-FFF2-40B4-BE49-F238E27FC236}">
                    <a16:creationId xmlns:a16="http://schemas.microsoft.com/office/drawing/2014/main" id="{A7FBB1B7-5583-40A5-83EB-B77B493C0E78}"/>
                  </a:ext>
                </a:extLst>
              </p:cNvPr>
              <p:cNvSpPr>
                <a:spLocks noChangeArrowheads="1"/>
              </p:cNvSpPr>
              <p:nvPr userDrawn="1"/>
            </p:nvSpPr>
            <p:spPr bwMode="auto">
              <a:xfrm>
                <a:off x="361" y="1857"/>
                <a:ext cx="363" cy="406"/>
              </a:xfrm>
              <a:prstGeom prst="rect">
                <a:avLst/>
              </a:prstGeom>
              <a:solidFill>
                <a:schemeClr val="folHlink"/>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7" name="Rectangle 15">
                <a:extLst>
                  <a:ext uri="{FF2B5EF4-FFF2-40B4-BE49-F238E27FC236}">
                    <a16:creationId xmlns:a16="http://schemas.microsoft.com/office/drawing/2014/main" id="{F21770A3-B6C6-48CB-B92E-825DE97B5C82}"/>
                  </a:ext>
                </a:extLst>
              </p:cNvPr>
              <p:cNvSpPr>
                <a:spLocks noChangeArrowheads="1"/>
              </p:cNvSpPr>
              <p:nvPr userDrawn="1"/>
            </p:nvSpPr>
            <p:spPr bwMode="auto">
              <a:xfrm>
                <a:off x="719" y="1857"/>
                <a:ext cx="368" cy="406"/>
              </a:xfrm>
              <a:prstGeom prst="rect">
                <a:avLst/>
              </a:prstGeom>
              <a:solidFill>
                <a:schemeClr val="accent2"/>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grpSp>
      </p:grpSp>
      <p:sp>
        <p:nvSpPr>
          <p:cNvPr id="11283" name="Rectangle 19"/>
          <p:cNvSpPr>
            <a:spLocks noGrp="1" noChangeArrowheads="1"/>
          </p:cNvSpPr>
          <p:nvPr>
            <p:ph type="ctrTitle"/>
          </p:nvPr>
        </p:nvSpPr>
        <p:spPr>
          <a:xfrm>
            <a:off x="3962400" y="1828800"/>
            <a:ext cx="8026400" cy="2209800"/>
          </a:xfrm>
        </p:spPr>
        <p:txBody>
          <a:bodyPr/>
          <a:lstStyle>
            <a:lvl1pPr>
              <a:defRPr>
                <a:solidFill>
                  <a:srgbClr val="FFFFFF"/>
                </a:solidFill>
              </a:defRPr>
            </a:lvl1pPr>
          </a:lstStyle>
          <a:p>
            <a:pPr lvl="0"/>
            <a:r>
              <a:rPr lang="zh-TW" altLang="en-US" noProof="0"/>
              <a:t>按一下以編輯母片標題樣式</a:t>
            </a:r>
          </a:p>
        </p:txBody>
      </p:sp>
      <p:sp>
        <p:nvSpPr>
          <p:cNvPr id="11284" name="Rectangle 20"/>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2500"/>
            </a:lvl1pPr>
          </a:lstStyle>
          <a:p>
            <a:pPr lvl="0"/>
            <a:r>
              <a:rPr lang="zh-TW" altLang="en-US" noProof="0"/>
              <a:t>按一下以編輯母片副標題樣式</a:t>
            </a:r>
          </a:p>
        </p:txBody>
      </p:sp>
      <p:sp>
        <p:nvSpPr>
          <p:cNvPr id="18" name="Rectangle 16">
            <a:extLst>
              <a:ext uri="{FF2B5EF4-FFF2-40B4-BE49-F238E27FC236}">
                <a16:creationId xmlns:a16="http://schemas.microsoft.com/office/drawing/2014/main" id="{EEE39C51-2D9A-446F-92AC-9357AAA6C384}"/>
              </a:ext>
            </a:extLst>
          </p:cNvPr>
          <p:cNvSpPr>
            <a:spLocks noGrp="1" noChangeArrowheads="1"/>
          </p:cNvSpPr>
          <p:nvPr>
            <p:ph type="dt" sz="half" idx="10"/>
          </p:nvPr>
        </p:nvSpPr>
        <p:spPr>
          <a:xfrm>
            <a:off x="609600" y="6248400"/>
            <a:ext cx="2844800" cy="457200"/>
          </a:xfrm>
        </p:spPr>
        <p:txBody>
          <a:bodyPr/>
          <a:lstStyle>
            <a:lvl1pPr>
              <a:defRPr/>
            </a:lvl1pPr>
          </a:lstStyle>
          <a:p>
            <a:fld id="{E89D375B-FB0D-4A03-B09D-439A06AE4CD8}" type="datetime1">
              <a:rPr lang="zh-TW" altLang="en-US" smtClean="0"/>
              <a:t>2022/3/9</a:t>
            </a:fld>
            <a:endParaRPr lang="zh-TW" altLang="en-US"/>
          </a:p>
        </p:txBody>
      </p:sp>
      <p:sp>
        <p:nvSpPr>
          <p:cNvPr id="19" name="Rectangle 17">
            <a:extLst>
              <a:ext uri="{FF2B5EF4-FFF2-40B4-BE49-F238E27FC236}">
                <a16:creationId xmlns:a16="http://schemas.microsoft.com/office/drawing/2014/main" id="{17CC2D79-6433-46AD-A130-2413655D364E}"/>
              </a:ext>
            </a:extLst>
          </p:cNvPr>
          <p:cNvSpPr>
            <a:spLocks noGrp="1" noChangeArrowheads="1"/>
          </p:cNvSpPr>
          <p:nvPr>
            <p:ph type="ftr" sz="quarter" idx="11"/>
          </p:nvPr>
        </p:nvSpPr>
        <p:spPr/>
        <p:txBody>
          <a:bodyPr/>
          <a:lstStyle>
            <a:lvl1pPr>
              <a:defRPr/>
            </a:lvl1pPr>
          </a:lstStyle>
          <a:p>
            <a:endParaRPr lang="zh-TW" altLang="en-US"/>
          </a:p>
        </p:txBody>
      </p:sp>
      <p:sp>
        <p:nvSpPr>
          <p:cNvPr id="20" name="Rectangle 18">
            <a:extLst>
              <a:ext uri="{FF2B5EF4-FFF2-40B4-BE49-F238E27FC236}">
                <a16:creationId xmlns:a16="http://schemas.microsoft.com/office/drawing/2014/main" id="{B121B166-0424-4CCB-ADB9-A0DC23C30555}"/>
              </a:ext>
            </a:extLst>
          </p:cNvPr>
          <p:cNvSpPr>
            <a:spLocks noGrp="1" noChangeArrowheads="1"/>
          </p:cNvSpPr>
          <p:nvPr>
            <p:ph type="sldNum" sz="quarter" idx="12"/>
          </p:nvPr>
        </p:nvSpPr>
        <p:spPr/>
        <p:txBody>
          <a:bodyPr/>
          <a:lstStyle>
            <a:lvl1pPr>
              <a:defRPr/>
            </a:lvl1pPr>
          </a:lstStyle>
          <a:p>
            <a:fld id="{224A732B-4120-4015-8395-334063D92438}" type="slidenum">
              <a:rPr lang="zh-TW" altLang="en-US" smtClean="0"/>
              <a:t>‹#›</a:t>
            </a:fld>
            <a:endParaRPr lang="zh-TW" altLang="en-US"/>
          </a:p>
        </p:txBody>
      </p:sp>
    </p:spTree>
    <p:extLst>
      <p:ext uri="{BB962C8B-B14F-4D97-AF65-F5344CB8AC3E}">
        <p14:creationId xmlns:p14="http://schemas.microsoft.com/office/powerpoint/2010/main" val="3612754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2">
            <a:extLst>
              <a:ext uri="{FF2B5EF4-FFF2-40B4-BE49-F238E27FC236}">
                <a16:creationId xmlns:a16="http://schemas.microsoft.com/office/drawing/2014/main" id="{FCB2526A-F2D3-4B0B-A843-C80FC03CBE94}"/>
              </a:ext>
            </a:extLst>
          </p:cNvPr>
          <p:cNvSpPr>
            <a:spLocks noGrp="1" noChangeArrowheads="1"/>
          </p:cNvSpPr>
          <p:nvPr>
            <p:ph type="ftr" sz="quarter" idx="10"/>
          </p:nvPr>
        </p:nvSpPr>
        <p:spPr>
          <a:ln/>
        </p:spPr>
        <p:txBody>
          <a:bodyPr/>
          <a:lstStyle>
            <a:lvl1pPr>
              <a:defRPr/>
            </a:lvl1pPr>
          </a:lstStyle>
          <a:p>
            <a:endParaRPr lang="zh-TW" altLang="en-US"/>
          </a:p>
        </p:txBody>
      </p:sp>
      <p:sp>
        <p:nvSpPr>
          <p:cNvPr id="5" name="Rectangle 3">
            <a:extLst>
              <a:ext uri="{FF2B5EF4-FFF2-40B4-BE49-F238E27FC236}">
                <a16:creationId xmlns:a16="http://schemas.microsoft.com/office/drawing/2014/main" id="{D2B356FB-9B2D-490B-83BA-73100C911FAE}"/>
              </a:ext>
            </a:extLst>
          </p:cNvPr>
          <p:cNvSpPr>
            <a:spLocks noGrp="1" noChangeArrowheads="1"/>
          </p:cNvSpPr>
          <p:nvPr>
            <p:ph type="sldNum" sz="quarter" idx="11"/>
          </p:nvPr>
        </p:nvSpPr>
        <p:spPr>
          <a:ln/>
        </p:spPr>
        <p:txBody>
          <a:bodyPr/>
          <a:lstStyle>
            <a:lvl1pPr>
              <a:defRPr/>
            </a:lvl1pPr>
          </a:lstStyle>
          <a:p>
            <a:fld id="{224A732B-4120-4015-8395-334063D92438}" type="slidenum">
              <a:rPr lang="zh-TW" altLang="en-US" smtClean="0"/>
              <a:t>‹#›</a:t>
            </a:fld>
            <a:endParaRPr lang="zh-TW" altLang="en-US"/>
          </a:p>
        </p:txBody>
      </p:sp>
      <p:sp>
        <p:nvSpPr>
          <p:cNvPr id="6" name="Rectangle 16">
            <a:extLst>
              <a:ext uri="{FF2B5EF4-FFF2-40B4-BE49-F238E27FC236}">
                <a16:creationId xmlns:a16="http://schemas.microsoft.com/office/drawing/2014/main" id="{9E314275-A673-4D29-BEAE-7DD796BC21D6}"/>
              </a:ext>
            </a:extLst>
          </p:cNvPr>
          <p:cNvSpPr>
            <a:spLocks noGrp="1" noChangeArrowheads="1"/>
          </p:cNvSpPr>
          <p:nvPr>
            <p:ph type="dt" sz="half" idx="12"/>
          </p:nvPr>
        </p:nvSpPr>
        <p:spPr>
          <a:ln/>
        </p:spPr>
        <p:txBody>
          <a:bodyPr/>
          <a:lstStyle>
            <a:lvl1pPr>
              <a:defRPr/>
            </a:lvl1pPr>
          </a:lstStyle>
          <a:p>
            <a:fld id="{B77629B8-A89C-4610-B9D7-27DC39EE1616}" type="datetime1">
              <a:rPr lang="zh-TW" altLang="en-US" smtClean="0"/>
              <a:t>2022/3/9</a:t>
            </a:fld>
            <a:endParaRPr lang="zh-TW" altLang="en-US"/>
          </a:p>
        </p:txBody>
      </p:sp>
    </p:spTree>
    <p:extLst>
      <p:ext uri="{BB962C8B-B14F-4D97-AF65-F5344CB8AC3E}">
        <p14:creationId xmlns:p14="http://schemas.microsoft.com/office/powerpoint/2010/main" val="2813743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839200" y="457200"/>
            <a:ext cx="2743200" cy="541020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09600" y="457200"/>
            <a:ext cx="8026400" cy="54102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2">
            <a:extLst>
              <a:ext uri="{FF2B5EF4-FFF2-40B4-BE49-F238E27FC236}">
                <a16:creationId xmlns:a16="http://schemas.microsoft.com/office/drawing/2014/main" id="{C4CD7BB2-74B1-4F5F-BD67-F240C95010A1}"/>
              </a:ext>
            </a:extLst>
          </p:cNvPr>
          <p:cNvSpPr>
            <a:spLocks noGrp="1" noChangeArrowheads="1"/>
          </p:cNvSpPr>
          <p:nvPr>
            <p:ph type="ftr" sz="quarter" idx="10"/>
          </p:nvPr>
        </p:nvSpPr>
        <p:spPr>
          <a:ln/>
        </p:spPr>
        <p:txBody>
          <a:bodyPr/>
          <a:lstStyle>
            <a:lvl1pPr>
              <a:defRPr/>
            </a:lvl1pPr>
          </a:lstStyle>
          <a:p>
            <a:endParaRPr lang="zh-TW" altLang="en-US"/>
          </a:p>
        </p:txBody>
      </p:sp>
      <p:sp>
        <p:nvSpPr>
          <p:cNvPr id="5" name="Rectangle 3">
            <a:extLst>
              <a:ext uri="{FF2B5EF4-FFF2-40B4-BE49-F238E27FC236}">
                <a16:creationId xmlns:a16="http://schemas.microsoft.com/office/drawing/2014/main" id="{691BD60D-8444-4B8D-B6D0-94D7C5670C7E}"/>
              </a:ext>
            </a:extLst>
          </p:cNvPr>
          <p:cNvSpPr>
            <a:spLocks noGrp="1" noChangeArrowheads="1"/>
          </p:cNvSpPr>
          <p:nvPr>
            <p:ph type="sldNum" sz="quarter" idx="11"/>
          </p:nvPr>
        </p:nvSpPr>
        <p:spPr>
          <a:ln/>
        </p:spPr>
        <p:txBody>
          <a:bodyPr/>
          <a:lstStyle>
            <a:lvl1pPr>
              <a:defRPr/>
            </a:lvl1pPr>
          </a:lstStyle>
          <a:p>
            <a:fld id="{224A732B-4120-4015-8395-334063D92438}" type="slidenum">
              <a:rPr lang="zh-TW" altLang="en-US" smtClean="0"/>
              <a:t>‹#›</a:t>
            </a:fld>
            <a:endParaRPr lang="zh-TW" altLang="en-US"/>
          </a:p>
        </p:txBody>
      </p:sp>
      <p:sp>
        <p:nvSpPr>
          <p:cNvPr id="6" name="Rectangle 16">
            <a:extLst>
              <a:ext uri="{FF2B5EF4-FFF2-40B4-BE49-F238E27FC236}">
                <a16:creationId xmlns:a16="http://schemas.microsoft.com/office/drawing/2014/main" id="{3EBC14C0-A1E6-4F96-B9E3-D31FABB5267F}"/>
              </a:ext>
            </a:extLst>
          </p:cNvPr>
          <p:cNvSpPr>
            <a:spLocks noGrp="1" noChangeArrowheads="1"/>
          </p:cNvSpPr>
          <p:nvPr>
            <p:ph type="dt" sz="half" idx="12"/>
          </p:nvPr>
        </p:nvSpPr>
        <p:spPr>
          <a:ln/>
        </p:spPr>
        <p:txBody>
          <a:bodyPr/>
          <a:lstStyle>
            <a:lvl1pPr>
              <a:defRPr/>
            </a:lvl1pPr>
          </a:lstStyle>
          <a:p>
            <a:fld id="{CE5BA108-7A59-443C-8FFF-372B83E74650}" type="datetime1">
              <a:rPr lang="zh-TW" altLang="en-US" smtClean="0"/>
              <a:t>2022/3/9</a:t>
            </a:fld>
            <a:endParaRPr lang="zh-TW" altLang="en-US"/>
          </a:p>
        </p:txBody>
      </p:sp>
    </p:spTree>
    <p:extLst>
      <p:ext uri="{BB962C8B-B14F-4D97-AF65-F5344CB8AC3E}">
        <p14:creationId xmlns:p14="http://schemas.microsoft.com/office/powerpoint/2010/main" val="2327237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2">
            <a:extLst>
              <a:ext uri="{FF2B5EF4-FFF2-40B4-BE49-F238E27FC236}">
                <a16:creationId xmlns:a16="http://schemas.microsoft.com/office/drawing/2014/main" id="{1355BF27-8545-47DB-8D34-E1517035FEF1}"/>
              </a:ext>
            </a:extLst>
          </p:cNvPr>
          <p:cNvSpPr>
            <a:spLocks noGrp="1" noChangeArrowheads="1"/>
          </p:cNvSpPr>
          <p:nvPr>
            <p:ph type="ftr" sz="quarter" idx="10"/>
          </p:nvPr>
        </p:nvSpPr>
        <p:spPr>
          <a:ln/>
        </p:spPr>
        <p:txBody>
          <a:bodyPr/>
          <a:lstStyle>
            <a:lvl1pPr>
              <a:defRPr/>
            </a:lvl1pPr>
          </a:lstStyle>
          <a:p>
            <a:endParaRPr lang="zh-TW" altLang="en-US"/>
          </a:p>
        </p:txBody>
      </p:sp>
      <p:sp>
        <p:nvSpPr>
          <p:cNvPr id="5" name="Rectangle 3">
            <a:extLst>
              <a:ext uri="{FF2B5EF4-FFF2-40B4-BE49-F238E27FC236}">
                <a16:creationId xmlns:a16="http://schemas.microsoft.com/office/drawing/2014/main" id="{219980F1-D575-4BE4-BEAF-97C177526907}"/>
              </a:ext>
            </a:extLst>
          </p:cNvPr>
          <p:cNvSpPr>
            <a:spLocks noGrp="1" noChangeArrowheads="1"/>
          </p:cNvSpPr>
          <p:nvPr>
            <p:ph type="sldNum" sz="quarter" idx="11"/>
          </p:nvPr>
        </p:nvSpPr>
        <p:spPr>
          <a:ln/>
        </p:spPr>
        <p:txBody>
          <a:bodyPr/>
          <a:lstStyle>
            <a:lvl1pPr>
              <a:defRPr/>
            </a:lvl1pPr>
          </a:lstStyle>
          <a:p>
            <a:fld id="{224A732B-4120-4015-8395-334063D92438}" type="slidenum">
              <a:rPr lang="zh-TW" altLang="en-US" smtClean="0"/>
              <a:t>‹#›</a:t>
            </a:fld>
            <a:endParaRPr lang="zh-TW" altLang="en-US"/>
          </a:p>
        </p:txBody>
      </p:sp>
      <p:sp>
        <p:nvSpPr>
          <p:cNvPr id="6" name="Rectangle 16">
            <a:extLst>
              <a:ext uri="{FF2B5EF4-FFF2-40B4-BE49-F238E27FC236}">
                <a16:creationId xmlns:a16="http://schemas.microsoft.com/office/drawing/2014/main" id="{6D21C011-D842-4754-A495-3EF78EB2192C}"/>
              </a:ext>
            </a:extLst>
          </p:cNvPr>
          <p:cNvSpPr>
            <a:spLocks noGrp="1" noChangeArrowheads="1"/>
          </p:cNvSpPr>
          <p:nvPr>
            <p:ph type="dt" sz="half" idx="12"/>
          </p:nvPr>
        </p:nvSpPr>
        <p:spPr>
          <a:ln/>
        </p:spPr>
        <p:txBody>
          <a:bodyPr/>
          <a:lstStyle>
            <a:lvl1pPr>
              <a:defRPr/>
            </a:lvl1pPr>
          </a:lstStyle>
          <a:p>
            <a:fld id="{424E29AD-107F-40C0-9713-3DA8C29D3369}" type="datetime1">
              <a:rPr lang="zh-TW" altLang="en-US" smtClean="0"/>
              <a:t>2022/3/9</a:t>
            </a:fld>
            <a:endParaRPr lang="zh-TW" altLang="en-US"/>
          </a:p>
        </p:txBody>
      </p:sp>
    </p:spTree>
    <p:extLst>
      <p:ext uri="{BB962C8B-B14F-4D97-AF65-F5344CB8AC3E}">
        <p14:creationId xmlns:p14="http://schemas.microsoft.com/office/powerpoint/2010/main" val="1168887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1"/>
            <a:ext cx="103632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2">
            <a:extLst>
              <a:ext uri="{FF2B5EF4-FFF2-40B4-BE49-F238E27FC236}">
                <a16:creationId xmlns:a16="http://schemas.microsoft.com/office/drawing/2014/main" id="{75D5571C-F898-4F26-9783-B1F549CDF36B}"/>
              </a:ext>
            </a:extLst>
          </p:cNvPr>
          <p:cNvSpPr>
            <a:spLocks noGrp="1" noChangeArrowheads="1"/>
          </p:cNvSpPr>
          <p:nvPr>
            <p:ph type="ftr" sz="quarter" idx="10"/>
          </p:nvPr>
        </p:nvSpPr>
        <p:spPr>
          <a:ln/>
        </p:spPr>
        <p:txBody>
          <a:bodyPr/>
          <a:lstStyle>
            <a:lvl1pPr>
              <a:defRPr/>
            </a:lvl1pPr>
          </a:lstStyle>
          <a:p>
            <a:endParaRPr lang="zh-TW" altLang="en-US"/>
          </a:p>
        </p:txBody>
      </p:sp>
      <p:sp>
        <p:nvSpPr>
          <p:cNvPr id="5" name="Rectangle 3">
            <a:extLst>
              <a:ext uri="{FF2B5EF4-FFF2-40B4-BE49-F238E27FC236}">
                <a16:creationId xmlns:a16="http://schemas.microsoft.com/office/drawing/2014/main" id="{4D5D7646-6BB5-4C0A-B346-00110CF945F7}"/>
              </a:ext>
            </a:extLst>
          </p:cNvPr>
          <p:cNvSpPr>
            <a:spLocks noGrp="1" noChangeArrowheads="1"/>
          </p:cNvSpPr>
          <p:nvPr>
            <p:ph type="sldNum" sz="quarter" idx="11"/>
          </p:nvPr>
        </p:nvSpPr>
        <p:spPr>
          <a:ln/>
        </p:spPr>
        <p:txBody>
          <a:bodyPr/>
          <a:lstStyle>
            <a:lvl1pPr>
              <a:defRPr/>
            </a:lvl1pPr>
          </a:lstStyle>
          <a:p>
            <a:fld id="{224A732B-4120-4015-8395-334063D92438}" type="slidenum">
              <a:rPr lang="zh-TW" altLang="en-US" smtClean="0"/>
              <a:t>‹#›</a:t>
            </a:fld>
            <a:endParaRPr lang="zh-TW" altLang="en-US"/>
          </a:p>
        </p:txBody>
      </p:sp>
      <p:sp>
        <p:nvSpPr>
          <p:cNvPr id="6" name="Rectangle 16">
            <a:extLst>
              <a:ext uri="{FF2B5EF4-FFF2-40B4-BE49-F238E27FC236}">
                <a16:creationId xmlns:a16="http://schemas.microsoft.com/office/drawing/2014/main" id="{866EC037-8600-47F9-BAA7-8CA8B3316BC3}"/>
              </a:ext>
            </a:extLst>
          </p:cNvPr>
          <p:cNvSpPr>
            <a:spLocks noGrp="1" noChangeArrowheads="1"/>
          </p:cNvSpPr>
          <p:nvPr>
            <p:ph type="dt" sz="half" idx="12"/>
          </p:nvPr>
        </p:nvSpPr>
        <p:spPr>
          <a:ln/>
        </p:spPr>
        <p:txBody>
          <a:bodyPr/>
          <a:lstStyle>
            <a:lvl1pPr>
              <a:defRPr/>
            </a:lvl1pPr>
          </a:lstStyle>
          <a:p>
            <a:fld id="{961BC7ED-274B-4F60-8040-BC4C69417317}" type="datetime1">
              <a:rPr lang="zh-TW" altLang="en-US" smtClean="0"/>
              <a:t>2022/3/9</a:t>
            </a:fld>
            <a:endParaRPr lang="zh-TW" altLang="en-US"/>
          </a:p>
        </p:txBody>
      </p:sp>
    </p:spTree>
    <p:extLst>
      <p:ext uri="{BB962C8B-B14F-4D97-AF65-F5344CB8AC3E}">
        <p14:creationId xmlns:p14="http://schemas.microsoft.com/office/powerpoint/2010/main" val="481131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09600" y="1268413"/>
            <a:ext cx="5384800" cy="4598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97600" y="1268413"/>
            <a:ext cx="5384800" cy="4598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2">
            <a:extLst>
              <a:ext uri="{FF2B5EF4-FFF2-40B4-BE49-F238E27FC236}">
                <a16:creationId xmlns:a16="http://schemas.microsoft.com/office/drawing/2014/main" id="{1CBC6A6C-1035-417F-A71C-E67B67163DE7}"/>
              </a:ext>
            </a:extLst>
          </p:cNvPr>
          <p:cNvSpPr>
            <a:spLocks noGrp="1" noChangeArrowheads="1"/>
          </p:cNvSpPr>
          <p:nvPr>
            <p:ph type="ftr" sz="quarter" idx="10"/>
          </p:nvPr>
        </p:nvSpPr>
        <p:spPr>
          <a:ln/>
        </p:spPr>
        <p:txBody>
          <a:bodyPr/>
          <a:lstStyle>
            <a:lvl1pPr>
              <a:defRPr/>
            </a:lvl1pPr>
          </a:lstStyle>
          <a:p>
            <a:endParaRPr lang="zh-TW" altLang="en-US"/>
          </a:p>
        </p:txBody>
      </p:sp>
      <p:sp>
        <p:nvSpPr>
          <p:cNvPr id="6" name="Rectangle 3">
            <a:extLst>
              <a:ext uri="{FF2B5EF4-FFF2-40B4-BE49-F238E27FC236}">
                <a16:creationId xmlns:a16="http://schemas.microsoft.com/office/drawing/2014/main" id="{1C1CFD7C-B47D-4943-9210-C67AACAF366F}"/>
              </a:ext>
            </a:extLst>
          </p:cNvPr>
          <p:cNvSpPr>
            <a:spLocks noGrp="1" noChangeArrowheads="1"/>
          </p:cNvSpPr>
          <p:nvPr>
            <p:ph type="sldNum" sz="quarter" idx="11"/>
          </p:nvPr>
        </p:nvSpPr>
        <p:spPr>
          <a:ln/>
        </p:spPr>
        <p:txBody>
          <a:bodyPr/>
          <a:lstStyle>
            <a:lvl1pPr>
              <a:defRPr/>
            </a:lvl1pPr>
          </a:lstStyle>
          <a:p>
            <a:fld id="{224A732B-4120-4015-8395-334063D92438}" type="slidenum">
              <a:rPr lang="zh-TW" altLang="en-US" smtClean="0"/>
              <a:t>‹#›</a:t>
            </a:fld>
            <a:endParaRPr lang="zh-TW" altLang="en-US"/>
          </a:p>
        </p:txBody>
      </p:sp>
      <p:sp>
        <p:nvSpPr>
          <p:cNvPr id="7" name="Rectangle 16">
            <a:extLst>
              <a:ext uri="{FF2B5EF4-FFF2-40B4-BE49-F238E27FC236}">
                <a16:creationId xmlns:a16="http://schemas.microsoft.com/office/drawing/2014/main" id="{F0C9E2B7-D3A4-4986-958B-35581304CF59}"/>
              </a:ext>
            </a:extLst>
          </p:cNvPr>
          <p:cNvSpPr>
            <a:spLocks noGrp="1" noChangeArrowheads="1"/>
          </p:cNvSpPr>
          <p:nvPr>
            <p:ph type="dt" sz="half" idx="12"/>
          </p:nvPr>
        </p:nvSpPr>
        <p:spPr>
          <a:ln/>
        </p:spPr>
        <p:txBody>
          <a:bodyPr/>
          <a:lstStyle>
            <a:lvl1pPr>
              <a:defRPr/>
            </a:lvl1pPr>
          </a:lstStyle>
          <a:p>
            <a:fld id="{8F5E729B-C1B8-4686-AA42-2300AFBCA880}" type="datetime1">
              <a:rPr lang="zh-TW" altLang="en-US" smtClean="0"/>
              <a:t>2022/3/9</a:t>
            </a:fld>
            <a:endParaRPr lang="zh-TW" altLang="en-US"/>
          </a:p>
        </p:txBody>
      </p:sp>
    </p:spTree>
    <p:extLst>
      <p:ext uri="{BB962C8B-B14F-4D97-AF65-F5344CB8AC3E}">
        <p14:creationId xmlns:p14="http://schemas.microsoft.com/office/powerpoint/2010/main" val="2865679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09600" y="274638"/>
            <a:ext cx="109728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2">
            <a:extLst>
              <a:ext uri="{FF2B5EF4-FFF2-40B4-BE49-F238E27FC236}">
                <a16:creationId xmlns:a16="http://schemas.microsoft.com/office/drawing/2014/main" id="{F8952038-26DA-4C29-B9FA-74172F4F02D8}"/>
              </a:ext>
            </a:extLst>
          </p:cNvPr>
          <p:cNvSpPr>
            <a:spLocks noGrp="1" noChangeArrowheads="1"/>
          </p:cNvSpPr>
          <p:nvPr>
            <p:ph type="ftr" sz="quarter" idx="10"/>
          </p:nvPr>
        </p:nvSpPr>
        <p:spPr>
          <a:ln/>
        </p:spPr>
        <p:txBody>
          <a:bodyPr/>
          <a:lstStyle>
            <a:lvl1pPr>
              <a:defRPr/>
            </a:lvl1pPr>
          </a:lstStyle>
          <a:p>
            <a:endParaRPr lang="zh-TW" altLang="en-US"/>
          </a:p>
        </p:txBody>
      </p:sp>
      <p:sp>
        <p:nvSpPr>
          <p:cNvPr id="8" name="Rectangle 3">
            <a:extLst>
              <a:ext uri="{FF2B5EF4-FFF2-40B4-BE49-F238E27FC236}">
                <a16:creationId xmlns:a16="http://schemas.microsoft.com/office/drawing/2014/main" id="{7B5AD45B-19A4-494B-8E52-F95739EF3EA9}"/>
              </a:ext>
            </a:extLst>
          </p:cNvPr>
          <p:cNvSpPr>
            <a:spLocks noGrp="1" noChangeArrowheads="1"/>
          </p:cNvSpPr>
          <p:nvPr>
            <p:ph type="sldNum" sz="quarter" idx="11"/>
          </p:nvPr>
        </p:nvSpPr>
        <p:spPr>
          <a:ln/>
        </p:spPr>
        <p:txBody>
          <a:bodyPr/>
          <a:lstStyle>
            <a:lvl1pPr>
              <a:defRPr/>
            </a:lvl1pPr>
          </a:lstStyle>
          <a:p>
            <a:fld id="{224A732B-4120-4015-8395-334063D92438}" type="slidenum">
              <a:rPr lang="zh-TW" altLang="en-US" smtClean="0"/>
              <a:t>‹#›</a:t>
            </a:fld>
            <a:endParaRPr lang="zh-TW" altLang="en-US"/>
          </a:p>
        </p:txBody>
      </p:sp>
      <p:sp>
        <p:nvSpPr>
          <p:cNvPr id="9" name="Rectangle 16">
            <a:extLst>
              <a:ext uri="{FF2B5EF4-FFF2-40B4-BE49-F238E27FC236}">
                <a16:creationId xmlns:a16="http://schemas.microsoft.com/office/drawing/2014/main" id="{1175E48D-0A20-496E-95DD-DBF3602478F0}"/>
              </a:ext>
            </a:extLst>
          </p:cNvPr>
          <p:cNvSpPr>
            <a:spLocks noGrp="1" noChangeArrowheads="1"/>
          </p:cNvSpPr>
          <p:nvPr>
            <p:ph type="dt" sz="half" idx="12"/>
          </p:nvPr>
        </p:nvSpPr>
        <p:spPr>
          <a:ln/>
        </p:spPr>
        <p:txBody>
          <a:bodyPr/>
          <a:lstStyle>
            <a:lvl1pPr>
              <a:defRPr/>
            </a:lvl1pPr>
          </a:lstStyle>
          <a:p>
            <a:fld id="{DB681B80-88C6-41D6-BB13-81D82D0997F0}" type="datetime1">
              <a:rPr lang="zh-TW" altLang="en-US" smtClean="0"/>
              <a:t>2022/3/9</a:t>
            </a:fld>
            <a:endParaRPr lang="zh-TW" altLang="en-US"/>
          </a:p>
        </p:txBody>
      </p:sp>
    </p:spTree>
    <p:extLst>
      <p:ext uri="{BB962C8B-B14F-4D97-AF65-F5344CB8AC3E}">
        <p14:creationId xmlns:p14="http://schemas.microsoft.com/office/powerpoint/2010/main" val="106542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2">
            <a:extLst>
              <a:ext uri="{FF2B5EF4-FFF2-40B4-BE49-F238E27FC236}">
                <a16:creationId xmlns:a16="http://schemas.microsoft.com/office/drawing/2014/main" id="{73B242EB-41BA-43B3-9939-D1B16CD75025}"/>
              </a:ext>
            </a:extLst>
          </p:cNvPr>
          <p:cNvSpPr>
            <a:spLocks noGrp="1" noChangeArrowheads="1"/>
          </p:cNvSpPr>
          <p:nvPr>
            <p:ph type="ftr" sz="quarter" idx="10"/>
          </p:nvPr>
        </p:nvSpPr>
        <p:spPr>
          <a:ln/>
        </p:spPr>
        <p:txBody>
          <a:bodyPr/>
          <a:lstStyle>
            <a:lvl1pPr>
              <a:defRPr/>
            </a:lvl1pPr>
          </a:lstStyle>
          <a:p>
            <a:endParaRPr lang="zh-TW" altLang="en-US"/>
          </a:p>
        </p:txBody>
      </p:sp>
      <p:sp>
        <p:nvSpPr>
          <p:cNvPr id="4" name="Rectangle 3">
            <a:extLst>
              <a:ext uri="{FF2B5EF4-FFF2-40B4-BE49-F238E27FC236}">
                <a16:creationId xmlns:a16="http://schemas.microsoft.com/office/drawing/2014/main" id="{9486C7F7-6AD4-4656-AD25-2EDC7F92D143}"/>
              </a:ext>
            </a:extLst>
          </p:cNvPr>
          <p:cNvSpPr>
            <a:spLocks noGrp="1" noChangeArrowheads="1"/>
          </p:cNvSpPr>
          <p:nvPr>
            <p:ph type="sldNum" sz="quarter" idx="11"/>
          </p:nvPr>
        </p:nvSpPr>
        <p:spPr>
          <a:ln/>
        </p:spPr>
        <p:txBody>
          <a:bodyPr/>
          <a:lstStyle>
            <a:lvl1pPr>
              <a:defRPr/>
            </a:lvl1pPr>
          </a:lstStyle>
          <a:p>
            <a:fld id="{224A732B-4120-4015-8395-334063D92438}" type="slidenum">
              <a:rPr lang="zh-TW" altLang="en-US" smtClean="0"/>
              <a:t>‹#›</a:t>
            </a:fld>
            <a:endParaRPr lang="zh-TW" altLang="en-US"/>
          </a:p>
        </p:txBody>
      </p:sp>
      <p:sp>
        <p:nvSpPr>
          <p:cNvPr id="5" name="Rectangle 16">
            <a:extLst>
              <a:ext uri="{FF2B5EF4-FFF2-40B4-BE49-F238E27FC236}">
                <a16:creationId xmlns:a16="http://schemas.microsoft.com/office/drawing/2014/main" id="{45C15EC8-765C-4474-9EB3-3EC74E1886E2}"/>
              </a:ext>
            </a:extLst>
          </p:cNvPr>
          <p:cNvSpPr>
            <a:spLocks noGrp="1" noChangeArrowheads="1"/>
          </p:cNvSpPr>
          <p:nvPr>
            <p:ph type="dt" sz="half" idx="12"/>
          </p:nvPr>
        </p:nvSpPr>
        <p:spPr>
          <a:ln/>
        </p:spPr>
        <p:txBody>
          <a:bodyPr/>
          <a:lstStyle>
            <a:lvl1pPr>
              <a:defRPr/>
            </a:lvl1pPr>
          </a:lstStyle>
          <a:p>
            <a:fld id="{CC0655FF-9DFE-4FF8-8364-012DD2E04113}" type="datetime1">
              <a:rPr lang="zh-TW" altLang="en-US" smtClean="0"/>
              <a:t>2022/3/9</a:t>
            </a:fld>
            <a:endParaRPr lang="zh-TW" altLang="en-US"/>
          </a:p>
        </p:txBody>
      </p:sp>
    </p:spTree>
    <p:extLst>
      <p:ext uri="{BB962C8B-B14F-4D97-AF65-F5344CB8AC3E}">
        <p14:creationId xmlns:p14="http://schemas.microsoft.com/office/powerpoint/2010/main" val="651433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DB65F23-FA5C-4AA5-AA8A-F298FD3584AC}"/>
              </a:ext>
            </a:extLst>
          </p:cNvPr>
          <p:cNvSpPr>
            <a:spLocks noGrp="1" noChangeArrowheads="1"/>
          </p:cNvSpPr>
          <p:nvPr>
            <p:ph type="ftr" sz="quarter" idx="10"/>
          </p:nvPr>
        </p:nvSpPr>
        <p:spPr>
          <a:ln/>
        </p:spPr>
        <p:txBody>
          <a:bodyPr/>
          <a:lstStyle>
            <a:lvl1pPr>
              <a:defRPr/>
            </a:lvl1pPr>
          </a:lstStyle>
          <a:p>
            <a:endParaRPr lang="zh-TW" altLang="en-US"/>
          </a:p>
        </p:txBody>
      </p:sp>
      <p:sp>
        <p:nvSpPr>
          <p:cNvPr id="3" name="Rectangle 3">
            <a:extLst>
              <a:ext uri="{FF2B5EF4-FFF2-40B4-BE49-F238E27FC236}">
                <a16:creationId xmlns:a16="http://schemas.microsoft.com/office/drawing/2014/main" id="{2DCD3AD0-EEF5-4131-8068-F441FC398C27}"/>
              </a:ext>
            </a:extLst>
          </p:cNvPr>
          <p:cNvSpPr>
            <a:spLocks noGrp="1" noChangeArrowheads="1"/>
          </p:cNvSpPr>
          <p:nvPr>
            <p:ph type="sldNum" sz="quarter" idx="11"/>
          </p:nvPr>
        </p:nvSpPr>
        <p:spPr>
          <a:ln/>
        </p:spPr>
        <p:txBody>
          <a:bodyPr/>
          <a:lstStyle>
            <a:lvl1pPr>
              <a:defRPr/>
            </a:lvl1pPr>
          </a:lstStyle>
          <a:p>
            <a:fld id="{224A732B-4120-4015-8395-334063D92438}" type="slidenum">
              <a:rPr lang="zh-TW" altLang="en-US" smtClean="0"/>
              <a:t>‹#›</a:t>
            </a:fld>
            <a:endParaRPr lang="zh-TW" altLang="en-US"/>
          </a:p>
        </p:txBody>
      </p:sp>
      <p:sp>
        <p:nvSpPr>
          <p:cNvPr id="4" name="Rectangle 16">
            <a:extLst>
              <a:ext uri="{FF2B5EF4-FFF2-40B4-BE49-F238E27FC236}">
                <a16:creationId xmlns:a16="http://schemas.microsoft.com/office/drawing/2014/main" id="{27026443-FFAE-4030-919D-5E2EE4F62454}"/>
              </a:ext>
            </a:extLst>
          </p:cNvPr>
          <p:cNvSpPr>
            <a:spLocks noGrp="1" noChangeArrowheads="1"/>
          </p:cNvSpPr>
          <p:nvPr>
            <p:ph type="dt" sz="half" idx="12"/>
          </p:nvPr>
        </p:nvSpPr>
        <p:spPr>
          <a:ln/>
        </p:spPr>
        <p:txBody>
          <a:bodyPr/>
          <a:lstStyle>
            <a:lvl1pPr>
              <a:defRPr/>
            </a:lvl1pPr>
          </a:lstStyle>
          <a:p>
            <a:fld id="{469996C7-6BCE-49DD-B978-4BD8ED8D8C1F}" type="datetime1">
              <a:rPr lang="zh-TW" altLang="en-US" smtClean="0"/>
              <a:t>2022/3/9</a:t>
            </a:fld>
            <a:endParaRPr lang="zh-TW" altLang="en-US"/>
          </a:p>
        </p:txBody>
      </p:sp>
    </p:spTree>
    <p:extLst>
      <p:ext uri="{BB962C8B-B14F-4D97-AF65-F5344CB8AC3E}">
        <p14:creationId xmlns:p14="http://schemas.microsoft.com/office/powerpoint/2010/main" val="3699572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1" y="273050"/>
            <a:ext cx="4011084"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2">
            <a:extLst>
              <a:ext uri="{FF2B5EF4-FFF2-40B4-BE49-F238E27FC236}">
                <a16:creationId xmlns:a16="http://schemas.microsoft.com/office/drawing/2014/main" id="{F091AC4B-E7FA-4E21-96FE-D5EE196761E9}"/>
              </a:ext>
            </a:extLst>
          </p:cNvPr>
          <p:cNvSpPr>
            <a:spLocks noGrp="1" noChangeArrowheads="1"/>
          </p:cNvSpPr>
          <p:nvPr>
            <p:ph type="ftr" sz="quarter" idx="10"/>
          </p:nvPr>
        </p:nvSpPr>
        <p:spPr>
          <a:ln/>
        </p:spPr>
        <p:txBody>
          <a:bodyPr/>
          <a:lstStyle>
            <a:lvl1pPr>
              <a:defRPr/>
            </a:lvl1pPr>
          </a:lstStyle>
          <a:p>
            <a:endParaRPr lang="zh-TW" altLang="en-US"/>
          </a:p>
        </p:txBody>
      </p:sp>
      <p:sp>
        <p:nvSpPr>
          <p:cNvPr id="6" name="Rectangle 3">
            <a:extLst>
              <a:ext uri="{FF2B5EF4-FFF2-40B4-BE49-F238E27FC236}">
                <a16:creationId xmlns:a16="http://schemas.microsoft.com/office/drawing/2014/main" id="{FC49A2F6-1E72-4255-AD36-998366E18AE6}"/>
              </a:ext>
            </a:extLst>
          </p:cNvPr>
          <p:cNvSpPr>
            <a:spLocks noGrp="1" noChangeArrowheads="1"/>
          </p:cNvSpPr>
          <p:nvPr>
            <p:ph type="sldNum" sz="quarter" idx="11"/>
          </p:nvPr>
        </p:nvSpPr>
        <p:spPr>
          <a:ln/>
        </p:spPr>
        <p:txBody>
          <a:bodyPr/>
          <a:lstStyle>
            <a:lvl1pPr>
              <a:defRPr/>
            </a:lvl1pPr>
          </a:lstStyle>
          <a:p>
            <a:fld id="{224A732B-4120-4015-8395-334063D92438}" type="slidenum">
              <a:rPr lang="zh-TW" altLang="en-US" smtClean="0"/>
              <a:t>‹#›</a:t>
            </a:fld>
            <a:endParaRPr lang="zh-TW" altLang="en-US"/>
          </a:p>
        </p:txBody>
      </p:sp>
      <p:sp>
        <p:nvSpPr>
          <p:cNvPr id="7" name="Rectangle 16">
            <a:extLst>
              <a:ext uri="{FF2B5EF4-FFF2-40B4-BE49-F238E27FC236}">
                <a16:creationId xmlns:a16="http://schemas.microsoft.com/office/drawing/2014/main" id="{55FAFEE9-E72B-45EF-B9D3-B81FD90C6805}"/>
              </a:ext>
            </a:extLst>
          </p:cNvPr>
          <p:cNvSpPr>
            <a:spLocks noGrp="1" noChangeArrowheads="1"/>
          </p:cNvSpPr>
          <p:nvPr>
            <p:ph type="dt" sz="half" idx="12"/>
          </p:nvPr>
        </p:nvSpPr>
        <p:spPr>
          <a:ln/>
        </p:spPr>
        <p:txBody>
          <a:bodyPr/>
          <a:lstStyle>
            <a:lvl1pPr>
              <a:defRPr/>
            </a:lvl1pPr>
          </a:lstStyle>
          <a:p>
            <a:fld id="{EBD5CBAD-F468-4B1D-A25F-94DCB560BFDE}" type="datetime1">
              <a:rPr lang="zh-TW" altLang="en-US" smtClean="0"/>
              <a:t>2022/3/9</a:t>
            </a:fld>
            <a:endParaRPr lang="zh-TW" altLang="en-US"/>
          </a:p>
        </p:txBody>
      </p:sp>
    </p:spTree>
    <p:extLst>
      <p:ext uri="{BB962C8B-B14F-4D97-AF65-F5344CB8AC3E}">
        <p14:creationId xmlns:p14="http://schemas.microsoft.com/office/powerpoint/2010/main" val="3311925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800600"/>
            <a:ext cx="73152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2">
            <a:extLst>
              <a:ext uri="{FF2B5EF4-FFF2-40B4-BE49-F238E27FC236}">
                <a16:creationId xmlns:a16="http://schemas.microsoft.com/office/drawing/2014/main" id="{633C4DFF-1C1D-4EBB-A345-77AD29ED07BA}"/>
              </a:ext>
            </a:extLst>
          </p:cNvPr>
          <p:cNvSpPr>
            <a:spLocks noGrp="1" noChangeArrowheads="1"/>
          </p:cNvSpPr>
          <p:nvPr>
            <p:ph type="ftr" sz="quarter" idx="10"/>
          </p:nvPr>
        </p:nvSpPr>
        <p:spPr>
          <a:ln/>
        </p:spPr>
        <p:txBody>
          <a:bodyPr/>
          <a:lstStyle>
            <a:lvl1pPr>
              <a:defRPr/>
            </a:lvl1pPr>
          </a:lstStyle>
          <a:p>
            <a:endParaRPr lang="zh-TW" altLang="en-US"/>
          </a:p>
        </p:txBody>
      </p:sp>
      <p:sp>
        <p:nvSpPr>
          <p:cNvPr id="6" name="Rectangle 3">
            <a:extLst>
              <a:ext uri="{FF2B5EF4-FFF2-40B4-BE49-F238E27FC236}">
                <a16:creationId xmlns:a16="http://schemas.microsoft.com/office/drawing/2014/main" id="{BEF5422E-F79E-4FDB-9B1F-C86DD46747AA}"/>
              </a:ext>
            </a:extLst>
          </p:cNvPr>
          <p:cNvSpPr>
            <a:spLocks noGrp="1" noChangeArrowheads="1"/>
          </p:cNvSpPr>
          <p:nvPr>
            <p:ph type="sldNum" sz="quarter" idx="11"/>
          </p:nvPr>
        </p:nvSpPr>
        <p:spPr>
          <a:ln/>
        </p:spPr>
        <p:txBody>
          <a:bodyPr/>
          <a:lstStyle>
            <a:lvl1pPr>
              <a:defRPr/>
            </a:lvl1pPr>
          </a:lstStyle>
          <a:p>
            <a:fld id="{224A732B-4120-4015-8395-334063D92438}" type="slidenum">
              <a:rPr lang="zh-TW" altLang="en-US" smtClean="0"/>
              <a:t>‹#›</a:t>
            </a:fld>
            <a:endParaRPr lang="zh-TW" altLang="en-US"/>
          </a:p>
        </p:txBody>
      </p:sp>
      <p:sp>
        <p:nvSpPr>
          <p:cNvPr id="7" name="Rectangle 16">
            <a:extLst>
              <a:ext uri="{FF2B5EF4-FFF2-40B4-BE49-F238E27FC236}">
                <a16:creationId xmlns:a16="http://schemas.microsoft.com/office/drawing/2014/main" id="{6D7FF5B7-D327-4441-A164-CE0CC14BEFCB}"/>
              </a:ext>
            </a:extLst>
          </p:cNvPr>
          <p:cNvSpPr>
            <a:spLocks noGrp="1" noChangeArrowheads="1"/>
          </p:cNvSpPr>
          <p:nvPr>
            <p:ph type="dt" sz="half" idx="12"/>
          </p:nvPr>
        </p:nvSpPr>
        <p:spPr>
          <a:ln/>
        </p:spPr>
        <p:txBody>
          <a:bodyPr/>
          <a:lstStyle>
            <a:lvl1pPr>
              <a:defRPr/>
            </a:lvl1pPr>
          </a:lstStyle>
          <a:p>
            <a:fld id="{1FD2A059-8752-4774-ACF8-C280B700D28E}" type="datetime1">
              <a:rPr lang="zh-TW" altLang="en-US" smtClean="0"/>
              <a:t>2022/3/9</a:t>
            </a:fld>
            <a:endParaRPr lang="zh-TW" altLang="en-US"/>
          </a:p>
        </p:txBody>
      </p:sp>
    </p:spTree>
    <p:extLst>
      <p:ext uri="{BB962C8B-B14F-4D97-AF65-F5344CB8AC3E}">
        <p14:creationId xmlns:p14="http://schemas.microsoft.com/office/powerpoint/2010/main" val="997578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32A24F28-445B-4B0A-B603-41FFEBAEAA4E}"/>
              </a:ext>
            </a:extLst>
          </p:cNvPr>
          <p:cNvSpPr>
            <a:spLocks noGrp="1" noChangeArrowheads="1"/>
          </p:cNvSpPr>
          <p:nvPr>
            <p:ph type="ftr" sz="quarter" idx="3"/>
          </p:nvPr>
        </p:nvSpPr>
        <p:spPr bwMode="auto">
          <a:xfrm>
            <a:off x="4165600" y="6248400"/>
            <a:ext cx="3860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kumimoji="0" sz="1200">
                <a:latin typeface="Arial" charset="0"/>
                <a:ea typeface="新細明體" pitchFamily="18" charset="-120"/>
              </a:defRPr>
            </a:lvl1pPr>
          </a:lstStyle>
          <a:p>
            <a:endParaRPr lang="zh-TW" altLang="en-US"/>
          </a:p>
        </p:txBody>
      </p:sp>
      <p:sp>
        <p:nvSpPr>
          <p:cNvPr id="10243" name="Rectangle 3">
            <a:extLst>
              <a:ext uri="{FF2B5EF4-FFF2-40B4-BE49-F238E27FC236}">
                <a16:creationId xmlns:a16="http://schemas.microsoft.com/office/drawing/2014/main" id="{6ECDD3FD-085F-4DF9-9765-4CE903E6BA48}"/>
              </a:ext>
            </a:extLst>
          </p:cNvPr>
          <p:cNvSpPr>
            <a:spLocks noGrp="1" noChangeArrowheads="1"/>
          </p:cNvSpPr>
          <p:nvPr>
            <p:ph type="sldNum" sz="quarter" idx="4"/>
          </p:nvPr>
        </p:nvSpPr>
        <p:spPr bwMode="auto">
          <a:xfrm>
            <a:off x="8737600" y="6248400"/>
            <a:ext cx="2844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kumimoji="0" sz="1200">
                <a:latin typeface="Arial Black" panose="020B0A04020102020204" pitchFamily="34" charset="0"/>
              </a:defRPr>
            </a:lvl1pPr>
          </a:lstStyle>
          <a:p>
            <a:fld id="{224A732B-4120-4015-8395-334063D92438}" type="slidenum">
              <a:rPr lang="zh-TW" altLang="en-US" smtClean="0"/>
              <a:t>‹#›</a:t>
            </a:fld>
            <a:endParaRPr lang="zh-TW" altLang="en-US"/>
          </a:p>
        </p:txBody>
      </p:sp>
      <p:grpSp>
        <p:nvGrpSpPr>
          <p:cNvPr id="1028" name="Group 4">
            <a:extLst>
              <a:ext uri="{FF2B5EF4-FFF2-40B4-BE49-F238E27FC236}">
                <a16:creationId xmlns:a16="http://schemas.microsoft.com/office/drawing/2014/main" id="{E5574CEB-8C02-4500-8A43-08F62F08AF1A}"/>
              </a:ext>
            </a:extLst>
          </p:cNvPr>
          <p:cNvGrpSpPr>
            <a:grpSpLocks/>
          </p:cNvGrpSpPr>
          <p:nvPr/>
        </p:nvGrpSpPr>
        <p:grpSpPr bwMode="auto">
          <a:xfrm>
            <a:off x="0" y="0"/>
            <a:ext cx="12192000" cy="546100"/>
            <a:chOff x="0" y="0"/>
            <a:chExt cx="5760" cy="344"/>
          </a:xfrm>
        </p:grpSpPr>
        <p:sp>
          <p:nvSpPr>
            <p:cNvPr id="1032" name="Rectangle 5">
              <a:extLst>
                <a:ext uri="{FF2B5EF4-FFF2-40B4-BE49-F238E27FC236}">
                  <a16:creationId xmlns:a16="http://schemas.microsoft.com/office/drawing/2014/main" id="{F73F8486-7879-4683-9D9E-88E047FB8CDB}"/>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defRPr/>
              </a:pPr>
              <a:endParaRPr kumimoji="0" lang="zh-TW" altLang="zh-TW" sz="2400">
                <a:latin typeface="Times New Roman" pitchFamily="18" charset="0"/>
              </a:endParaRPr>
            </a:p>
          </p:txBody>
        </p:sp>
        <p:sp>
          <p:nvSpPr>
            <p:cNvPr id="1033" name="Rectangle 6">
              <a:extLst>
                <a:ext uri="{FF2B5EF4-FFF2-40B4-BE49-F238E27FC236}">
                  <a16:creationId xmlns:a16="http://schemas.microsoft.com/office/drawing/2014/main" id="{910C4D16-9604-42E2-AD73-0DB1210E91F7}"/>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034" name="Rectangle 7">
              <a:extLst>
                <a:ext uri="{FF2B5EF4-FFF2-40B4-BE49-F238E27FC236}">
                  <a16:creationId xmlns:a16="http://schemas.microsoft.com/office/drawing/2014/main" id="{2A7F5EDC-76EC-439E-BC87-5B9D5FE8A237}"/>
                </a:ext>
              </a:extLst>
            </p:cNvPr>
            <p:cNvSpPr>
              <a:spLocks noChangeArrowheads="1"/>
            </p:cNvSpPr>
            <p:nvPr/>
          </p:nvSpPr>
          <p:spPr bwMode="auto">
            <a:xfrm>
              <a:off x="258" y="85"/>
              <a:ext cx="87" cy="89"/>
            </a:xfrm>
            <a:prstGeom prst="rect">
              <a:avLst/>
            </a:prstGeom>
            <a:solidFill>
              <a:schemeClr val="folHlink"/>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1800">
                <a:solidFill>
                  <a:schemeClr val="hlink"/>
                </a:solidFill>
              </a:endParaRPr>
            </a:p>
          </p:txBody>
        </p:sp>
        <p:sp>
          <p:nvSpPr>
            <p:cNvPr id="1035" name="Rectangle 8">
              <a:extLst>
                <a:ext uri="{FF2B5EF4-FFF2-40B4-BE49-F238E27FC236}">
                  <a16:creationId xmlns:a16="http://schemas.microsoft.com/office/drawing/2014/main" id="{0E95BEC0-C6E4-4CF1-A6D0-18B5281DD76E}"/>
                </a:ext>
              </a:extLst>
            </p:cNvPr>
            <p:cNvSpPr>
              <a:spLocks noChangeArrowheads="1"/>
            </p:cNvSpPr>
            <p:nvPr/>
          </p:nvSpPr>
          <p:spPr bwMode="auto">
            <a:xfrm>
              <a:off x="345" y="0"/>
              <a:ext cx="88" cy="87"/>
            </a:xfrm>
            <a:prstGeom prst="rect">
              <a:avLst/>
            </a:prstGeom>
            <a:solidFill>
              <a:schemeClr val="folHlink"/>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1800">
                <a:solidFill>
                  <a:schemeClr val="hlink"/>
                </a:solidFill>
              </a:endParaRPr>
            </a:p>
          </p:txBody>
        </p:sp>
        <p:sp>
          <p:nvSpPr>
            <p:cNvPr id="1036" name="Rectangle 9">
              <a:extLst>
                <a:ext uri="{FF2B5EF4-FFF2-40B4-BE49-F238E27FC236}">
                  <a16:creationId xmlns:a16="http://schemas.microsoft.com/office/drawing/2014/main" id="{8DFFBAE1-FD6A-4480-9E78-E01400A924F9}"/>
                </a:ext>
              </a:extLst>
            </p:cNvPr>
            <p:cNvSpPr>
              <a:spLocks noChangeArrowheads="1"/>
            </p:cNvSpPr>
            <p:nvPr/>
          </p:nvSpPr>
          <p:spPr bwMode="auto">
            <a:xfrm>
              <a:off x="345" y="85"/>
              <a:ext cx="88" cy="89"/>
            </a:xfrm>
            <a:prstGeom prst="rect">
              <a:avLst/>
            </a:prstGeom>
            <a:solidFill>
              <a:schemeClr val="accent2"/>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1800">
                <a:solidFill>
                  <a:schemeClr val="accent2"/>
                </a:solidFill>
              </a:endParaRPr>
            </a:p>
          </p:txBody>
        </p:sp>
        <p:sp>
          <p:nvSpPr>
            <p:cNvPr id="1037" name="Rectangle 10">
              <a:extLst>
                <a:ext uri="{FF2B5EF4-FFF2-40B4-BE49-F238E27FC236}">
                  <a16:creationId xmlns:a16="http://schemas.microsoft.com/office/drawing/2014/main" id="{61878BBA-003A-4452-ABF3-943300F10C04}"/>
                </a:ext>
              </a:extLst>
            </p:cNvPr>
            <p:cNvSpPr>
              <a:spLocks noChangeArrowheads="1"/>
            </p:cNvSpPr>
            <p:nvPr/>
          </p:nvSpPr>
          <p:spPr bwMode="auto">
            <a:xfrm>
              <a:off x="173" y="173"/>
              <a:ext cx="86" cy="87"/>
            </a:xfrm>
            <a:prstGeom prst="rect">
              <a:avLst/>
            </a:prstGeom>
            <a:solidFill>
              <a:schemeClr val="folHlink"/>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1800">
                <a:solidFill>
                  <a:schemeClr val="hlink"/>
                </a:solidFill>
              </a:endParaRPr>
            </a:p>
          </p:txBody>
        </p:sp>
        <p:sp>
          <p:nvSpPr>
            <p:cNvPr id="1038" name="Rectangle 11">
              <a:extLst>
                <a:ext uri="{FF2B5EF4-FFF2-40B4-BE49-F238E27FC236}">
                  <a16:creationId xmlns:a16="http://schemas.microsoft.com/office/drawing/2014/main" id="{088DD715-81B5-4AA7-A29D-C8E0C6DD4100}"/>
                </a:ext>
              </a:extLst>
            </p:cNvPr>
            <p:cNvSpPr>
              <a:spLocks noChangeArrowheads="1"/>
            </p:cNvSpPr>
            <p:nvPr/>
          </p:nvSpPr>
          <p:spPr bwMode="auto">
            <a:xfrm>
              <a:off x="83" y="86"/>
              <a:ext cx="89" cy="87"/>
            </a:xfrm>
            <a:prstGeom prst="rect">
              <a:avLst/>
            </a:prstGeom>
            <a:solidFill>
              <a:schemeClr val="bg2"/>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039" name="Rectangle 12">
              <a:extLst>
                <a:ext uri="{FF2B5EF4-FFF2-40B4-BE49-F238E27FC236}">
                  <a16:creationId xmlns:a16="http://schemas.microsoft.com/office/drawing/2014/main" id="{4BD6FE39-2B61-481C-8E70-6EABE675FA6A}"/>
                </a:ext>
              </a:extLst>
            </p:cNvPr>
            <p:cNvSpPr>
              <a:spLocks noChangeArrowheads="1"/>
            </p:cNvSpPr>
            <p:nvPr/>
          </p:nvSpPr>
          <p:spPr bwMode="auto">
            <a:xfrm>
              <a:off x="258" y="171"/>
              <a:ext cx="87" cy="87"/>
            </a:xfrm>
            <a:prstGeom prst="rect">
              <a:avLst/>
            </a:prstGeom>
            <a:solidFill>
              <a:schemeClr val="accent2"/>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1800">
                <a:solidFill>
                  <a:schemeClr val="accent2"/>
                </a:solidFill>
              </a:endParaRPr>
            </a:p>
          </p:txBody>
        </p:sp>
        <p:sp>
          <p:nvSpPr>
            <p:cNvPr id="1040" name="Rectangle 13">
              <a:extLst>
                <a:ext uri="{FF2B5EF4-FFF2-40B4-BE49-F238E27FC236}">
                  <a16:creationId xmlns:a16="http://schemas.microsoft.com/office/drawing/2014/main" id="{B937BB03-87FF-4315-BCCF-3F8F828BA1DD}"/>
                </a:ext>
              </a:extLst>
            </p:cNvPr>
            <p:cNvSpPr>
              <a:spLocks noChangeArrowheads="1"/>
            </p:cNvSpPr>
            <p:nvPr/>
          </p:nvSpPr>
          <p:spPr bwMode="auto">
            <a:xfrm>
              <a:off x="173" y="258"/>
              <a:ext cx="86" cy="86"/>
            </a:xfrm>
            <a:prstGeom prst="rect">
              <a:avLst/>
            </a:prstGeom>
            <a:solidFill>
              <a:schemeClr val="accent2"/>
            </a:solidFill>
            <a:ln>
              <a:noFill/>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endParaRPr kumimoji="0" lang="zh-TW" altLang="zh-TW" sz="1800">
                <a:solidFill>
                  <a:schemeClr val="accent2"/>
                </a:solidFill>
              </a:endParaRPr>
            </a:p>
          </p:txBody>
        </p:sp>
      </p:grpSp>
      <p:sp>
        <p:nvSpPr>
          <p:cNvPr id="1029" name="Rectangle 14">
            <a:extLst>
              <a:ext uri="{FF2B5EF4-FFF2-40B4-BE49-F238E27FC236}">
                <a16:creationId xmlns:a16="http://schemas.microsoft.com/office/drawing/2014/main" id="{4FCE9859-36E1-4530-9CF4-E28A9A63BBEB}"/>
              </a:ext>
            </a:extLst>
          </p:cNvPr>
          <p:cNvSpPr>
            <a:spLocks noGrp="1" noChangeArrowheads="1"/>
          </p:cNvSpPr>
          <p:nvPr>
            <p:ph type="title"/>
          </p:nvPr>
        </p:nvSpPr>
        <p:spPr bwMode="auto">
          <a:xfrm>
            <a:off x="609600" y="457201"/>
            <a:ext cx="109728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30" name="Rectangle 15">
            <a:extLst>
              <a:ext uri="{FF2B5EF4-FFF2-40B4-BE49-F238E27FC236}">
                <a16:creationId xmlns:a16="http://schemas.microsoft.com/office/drawing/2014/main" id="{23FDFF49-3919-4B7F-84AF-C46DD73C1409}"/>
              </a:ext>
            </a:extLst>
          </p:cNvPr>
          <p:cNvSpPr>
            <a:spLocks noGrp="1" noChangeArrowheads="1"/>
          </p:cNvSpPr>
          <p:nvPr>
            <p:ph type="body" idx="1"/>
          </p:nvPr>
        </p:nvSpPr>
        <p:spPr bwMode="auto">
          <a:xfrm>
            <a:off x="609600" y="1268413"/>
            <a:ext cx="10972800" cy="459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0256" name="Rectangle 16">
            <a:extLst>
              <a:ext uri="{FF2B5EF4-FFF2-40B4-BE49-F238E27FC236}">
                <a16:creationId xmlns:a16="http://schemas.microsoft.com/office/drawing/2014/main" id="{1F5B3EAF-395A-4EA3-B3E8-3F10A40409D7}"/>
              </a:ext>
            </a:extLst>
          </p:cNvPr>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kumimoji="0" sz="1200">
                <a:latin typeface="Arial" charset="0"/>
                <a:ea typeface="新細明體" pitchFamily="18" charset="-120"/>
              </a:defRPr>
            </a:lvl1pPr>
          </a:lstStyle>
          <a:p>
            <a:fld id="{975F2B52-ACD3-435B-B2ED-AF60AA0B1707}" type="datetime1">
              <a:rPr lang="zh-TW" altLang="en-US" smtClean="0"/>
              <a:t>2022/3/9</a:t>
            </a:fld>
            <a:endParaRPr lang="zh-TW" altLang="en-US"/>
          </a:p>
        </p:txBody>
      </p:sp>
    </p:spTree>
    <p:extLst>
      <p:ext uri="{BB962C8B-B14F-4D97-AF65-F5344CB8AC3E}">
        <p14:creationId xmlns:p14="http://schemas.microsoft.com/office/powerpoint/2010/main" val="16202451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kumimoji="1" sz="3000">
          <a:solidFill>
            <a:schemeClr val="tx1"/>
          </a:solidFill>
          <a:latin typeface="+mj-lt"/>
          <a:ea typeface="+mj-ea"/>
          <a:cs typeface="+mj-cs"/>
        </a:defRPr>
      </a:lvl1pPr>
      <a:lvl2pPr algn="l" rtl="0" eaLnBrk="0" fontAlgn="base" hangingPunct="0">
        <a:spcBef>
          <a:spcPct val="0"/>
        </a:spcBef>
        <a:spcAft>
          <a:spcPct val="0"/>
        </a:spcAft>
        <a:defRPr kumimoji="1" sz="3000">
          <a:solidFill>
            <a:schemeClr val="tx1"/>
          </a:solidFill>
          <a:latin typeface="Arial" charset="0"/>
          <a:ea typeface="新細明體" pitchFamily="18" charset="-120"/>
        </a:defRPr>
      </a:lvl2pPr>
      <a:lvl3pPr algn="l" rtl="0" eaLnBrk="0" fontAlgn="base" hangingPunct="0">
        <a:spcBef>
          <a:spcPct val="0"/>
        </a:spcBef>
        <a:spcAft>
          <a:spcPct val="0"/>
        </a:spcAft>
        <a:defRPr kumimoji="1" sz="3000">
          <a:solidFill>
            <a:schemeClr val="tx1"/>
          </a:solidFill>
          <a:latin typeface="Arial" charset="0"/>
          <a:ea typeface="新細明體" pitchFamily="18" charset="-120"/>
        </a:defRPr>
      </a:lvl3pPr>
      <a:lvl4pPr algn="l" rtl="0" eaLnBrk="0" fontAlgn="base" hangingPunct="0">
        <a:spcBef>
          <a:spcPct val="0"/>
        </a:spcBef>
        <a:spcAft>
          <a:spcPct val="0"/>
        </a:spcAft>
        <a:defRPr kumimoji="1" sz="3000">
          <a:solidFill>
            <a:schemeClr val="tx1"/>
          </a:solidFill>
          <a:latin typeface="Arial" charset="0"/>
          <a:ea typeface="新細明體" pitchFamily="18" charset="-120"/>
        </a:defRPr>
      </a:lvl4pPr>
      <a:lvl5pPr algn="l" rtl="0" eaLnBrk="0" fontAlgn="base" hangingPunct="0">
        <a:spcBef>
          <a:spcPct val="0"/>
        </a:spcBef>
        <a:spcAft>
          <a:spcPct val="0"/>
        </a:spcAft>
        <a:defRPr kumimoji="1" sz="3000">
          <a:solidFill>
            <a:schemeClr val="tx1"/>
          </a:solidFill>
          <a:latin typeface="Arial" charset="0"/>
          <a:ea typeface="新細明體" pitchFamily="18" charset="-120"/>
        </a:defRPr>
      </a:lvl5pPr>
      <a:lvl6pPr marL="457200" algn="l" rtl="0" fontAlgn="base">
        <a:spcBef>
          <a:spcPct val="0"/>
        </a:spcBef>
        <a:spcAft>
          <a:spcPct val="0"/>
        </a:spcAft>
        <a:defRPr kumimoji="1" sz="3000">
          <a:solidFill>
            <a:schemeClr val="tx1"/>
          </a:solidFill>
          <a:latin typeface="Arial" charset="0"/>
          <a:ea typeface="新細明體" pitchFamily="18" charset="-120"/>
        </a:defRPr>
      </a:lvl6pPr>
      <a:lvl7pPr marL="914400" algn="l" rtl="0" fontAlgn="base">
        <a:spcBef>
          <a:spcPct val="0"/>
        </a:spcBef>
        <a:spcAft>
          <a:spcPct val="0"/>
        </a:spcAft>
        <a:defRPr kumimoji="1" sz="3000">
          <a:solidFill>
            <a:schemeClr val="tx1"/>
          </a:solidFill>
          <a:latin typeface="Arial" charset="0"/>
          <a:ea typeface="新細明體" pitchFamily="18" charset="-120"/>
        </a:defRPr>
      </a:lvl7pPr>
      <a:lvl8pPr marL="1371600" algn="l" rtl="0" fontAlgn="base">
        <a:spcBef>
          <a:spcPct val="0"/>
        </a:spcBef>
        <a:spcAft>
          <a:spcPct val="0"/>
        </a:spcAft>
        <a:defRPr kumimoji="1" sz="3000">
          <a:solidFill>
            <a:schemeClr val="tx1"/>
          </a:solidFill>
          <a:latin typeface="Arial" charset="0"/>
          <a:ea typeface="新細明體" pitchFamily="18" charset="-120"/>
        </a:defRPr>
      </a:lvl8pPr>
      <a:lvl9pPr marL="1828800" algn="l" rtl="0" fontAlgn="base">
        <a:spcBef>
          <a:spcPct val="0"/>
        </a:spcBef>
        <a:spcAft>
          <a:spcPct val="0"/>
        </a:spcAft>
        <a:defRPr kumimoji="1" sz="3000">
          <a:solidFill>
            <a:schemeClr val="tx1"/>
          </a:solidFill>
          <a:latin typeface="Arial" charset="0"/>
          <a:ea typeface="新細明體" pitchFamily="18" charset="-12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kumimoji="1" sz="16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9A0AA0D-7B6E-4334-8BBA-5674F2F99141}"/>
              </a:ext>
            </a:extLst>
          </p:cNvPr>
          <p:cNvSpPr>
            <a:spLocks noGrp="1" noChangeArrowheads="1"/>
          </p:cNvSpPr>
          <p:nvPr>
            <p:ph type="ctrTitle"/>
          </p:nvPr>
        </p:nvSpPr>
        <p:spPr/>
        <p:txBody>
          <a:bodyPr/>
          <a:lstStyle/>
          <a:p>
            <a:pPr eaLnBrk="1" hangingPunct="1">
              <a:lnSpc>
                <a:spcPct val="150000"/>
              </a:lnSpc>
            </a:pPr>
            <a:r>
              <a:rPr lang="en-US" altLang="zh-TW" dirty="0"/>
              <a:t>Homework Assignment #1:</a:t>
            </a:r>
            <a:br>
              <a:rPr lang="en-US" altLang="zh-TW" dirty="0"/>
            </a:br>
            <a:r>
              <a:rPr lang="en-US" altLang="zh-TW" sz="2400" dirty="0"/>
              <a:t>Disk IO Performance under Sequential and Random Workloads by Using System Call, C Library and MMAP Interfaces</a:t>
            </a:r>
          </a:p>
        </p:txBody>
      </p:sp>
      <p:sp>
        <p:nvSpPr>
          <p:cNvPr id="2" name="投影片編號版面配置區 1">
            <a:extLst>
              <a:ext uri="{FF2B5EF4-FFF2-40B4-BE49-F238E27FC236}">
                <a16:creationId xmlns:a16="http://schemas.microsoft.com/office/drawing/2014/main" id="{239D0014-FEF7-4773-9FF4-DF784EF5A99D}"/>
              </a:ext>
            </a:extLst>
          </p:cNvPr>
          <p:cNvSpPr>
            <a:spLocks noGrp="1"/>
          </p:cNvSpPr>
          <p:nvPr>
            <p:ph type="sldNum" sz="quarter" idx="12"/>
          </p:nvPr>
        </p:nvSpPr>
        <p:spPr/>
        <p:txBody>
          <a:bodyPr/>
          <a:lstStyle/>
          <a:p>
            <a:fld id="{224A732B-4120-4015-8395-334063D92438}" type="slidenum">
              <a:rPr lang="zh-TW" altLang="en-US" smtClean="0"/>
              <a:t>1</a:t>
            </a:fld>
            <a:endParaRPr lang="zh-TW"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DC612A1-FA28-406C-ABD4-40992182710A}"/>
              </a:ext>
            </a:extLst>
          </p:cNvPr>
          <p:cNvSpPr>
            <a:spLocks noGrp="1"/>
          </p:cNvSpPr>
          <p:nvPr>
            <p:ph type="title"/>
          </p:nvPr>
        </p:nvSpPr>
        <p:spPr/>
        <p:txBody>
          <a:bodyPr/>
          <a:lstStyle/>
          <a:p>
            <a:r>
              <a:rPr lang="en-US" altLang="zh-TW" dirty="0"/>
              <a:t>Standard C library(cont.)</a:t>
            </a:r>
            <a:endParaRPr lang="zh-TW" altLang="en-US" dirty="0"/>
          </a:p>
        </p:txBody>
      </p:sp>
      <p:sp>
        <p:nvSpPr>
          <p:cNvPr id="3" name="內容版面配置區 2">
            <a:extLst>
              <a:ext uri="{FF2B5EF4-FFF2-40B4-BE49-F238E27FC236}">
                <a16:creationId xmlns:a16="http://schemas.microsoft.com/office/drawing/2014/main" id="{18D6DBED-8179-4C87-BE18-2DB0FA5A8604}"/>
              </a:ext>
            </a:extLst>
          </p:cNvPr>
          <p:cNvSpPr>
            <a:spLocks noGrp="1"/>
          </p:cNvSpPr>
          <p:nvPr>
            <p:ph idx="1"/>
          </p:nvPr>
        </p:nvSpPr>
        <p:spPr>
          <a:xfrm>
            <a:off x="609600" y="1129506"/>
            <a:ext cx="10972800" cy="4598987"/>
          </a:xfrm>
        </p:spPr>
        <p:txBody>
          <a:bodyPr/>
          <a:lstStyle/>
          <a:p>
            <a:r>
              <a:rPr lang="en-US" altLang="zh-TW" b="1" dirty="0" err="1"/>
              <a:t>fseek</a:t>
            </a:r>
            <a:r>
              <a:rPr lang="en-US" altLang="zh-TW" b="1" dirty="0"/>
              <a:t>()</a:t>
            </a:r>
            <a:endParaRPr lang="zh-TW" altLang="en-US" b="1" dirty="0"/>
          </a:p>
          <a:p>
            <a:endParaRPr lang="zh-TW" altLang="en-US" b="1" dirty="0"/>
          </a:p>
        </p:txBody>
      </p:sp>
      <p:sp>
        <p:nvSpPr>
          <p:cNvPr id="4" name="矩形 3">
            <a:extLst>
              <a:ext uri="{FF2B5EF4-FFF2-40B4-BE49-F238E27FC236}">
                <a16:creationId xmlns:a16="http://schemas.microsoft.com/office/drawing/2014/main" id="{7C2DDF7E-5711-48CC-8336-0AB448166512}"/>
              </a:ext>
            </a:extLst>
          </p:cNvPr>
          <p:cNvSpPr/>
          <p:nvPr/>
        </p:nvSpPr>
        <p:spPr>
          <a:xfrm>
            <a:off x="1262108" y="1585950"/>
            <a:ext cx="9667782" cy="389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#include &lt;</a:t>
            </a:r>
            <a:r>
              <a:rPr lang="en-US" altLang="zh-TW" dirty="0" err="1">
                <a:solidFill>
                  <a:schemeClr val="tx1"/>
                </a:solidFill>
              </a:rPr>
              <a:t>stdio.h</a:t>
            </a:r>
            <a:r>
              <a:rPr lang="en-US" altLang="zh-TW" dirty="0">
                <a:solidFill>
                  <a:schemeClr val="tx1"/>
                </a:solidFill>
              </a:rPr>
              <a:t>&gt;</a:t>
            </a:r>
            <a:endParaRPr lang="zh-TW" altLang="en-US" dirty="0">
              <a:solidFill>
                <a:schemeClr val="tx1"/>
              </a:solidFill>
            </a:endParaRPr>
          </a:p>
        </p:txBody>
      </p:sp>
      <p:sp>
        <p:nvSpPr>
          <p:cNvPr id="5" name="矩形 4">
            <a:extLst>
              <a:ext uri="{FF2B5EF4-FFF2-40B4-BE49-F238E27FC236}">
                <a16:creationId xmlns:a16="http://schemas.microsoft.com/office/drawing/2014/main" id="{3DFD779D-FB32-4934-82EB-D508CC8B6147}"/>
              </a:ext>
            </a:extLst>
          </p:cNvPr>
          <p:cNvSpPr/>
          <p:nvPr/>
        </p:nvSpPr>
        <p:spPr>
          <a:xfrm>
            <a:off x="1262108" y="2064540"/>
            <a:ext cx="9667782" cy="389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int </a:t>
            </a:r>
            <a:r>
              <a:rPr lang="en-US" altLang="zh-TW" dirty="0" err="1">
                <a:solidFill>
                  <a:schemeClr val="tx1"/>
                </a:solidFill>
              </a:rPr>
              <a:t>fseek</a:t>
            </a:r>
            <a:r>
              <a:rPr lang="en-US" altLang="zh-TW" dirty="0">
                <a:solidFill>
                  <a:schemeClr val="tx1"/>
                </a:solidFill>
              </a:rPr>
              <a:t>(FILE *stream, long int offset, int whence)</a:t>
            </a:r>
            <a:endParaRPr lang="zh-TW" altLang="en-US" dirty="0">
              <a:solidFill>
                <a:schemeClr val="tx1"/>
              </a:solidFill>
            </a:endParaRPr>
          </a:p>
        </p:txBody>
      </p:sp>
      <p:sp>
        <p:nvSpPr>
          <p:cNvPr id="8" name="矩形 1">
            <a:extLst>
              <a:ext uri="{FF2B5EF4-FFF2-40B4-BE49-F238E27FC236}">
                <a16:creationId xmlns:a16="http://schemas.microsoft.com/office/drawing/2014/main" id="{3220CD6A-E472-4D83-A46B-597D8885CB02}"/>
              </a:ext>
            </a:extLst>
          </p:cNvPr>
          <p:cNvSpPr>
            <a:spLocks noChangeArrowheads="1"/>
          </p:cNvSpPr>
          <p:nvPr/>
        </p:nvSpPr>
        <p:spPr bwMode="auto">
          <a:xfrm>
            <a:off x="1262108" y="2543130"/>
            <a:ext cx="9667781" cy="3891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dirty="0">
                <a:latin typeface="+mn-lt"/>
                <a:ea typeface="+mn-ea"/>
              </a:rPr>
              <a:t>EX: </a:t>
            </a:r>
            <a:r>
              <a:rPr lang="en-US" altLang="zh-TW" dirty="0" err="1">
                <a:latin typeface="+mn-lt"/>
                <a:ea typeface="+mn-ea"/>
              </a:rPr>
              <a:t>fseek</a:t>
            </a:r>
            <a:r>
              <a:rPr lang="en-US" altLang="zh-TW" dirty="0">
                <a:latin typeface="+mn-lt"/>
                <a:ea typeface="+mn-ea"/>
              </a:rPr>
              <a:t> (f1,4096,SEEK_SET);</a:t>
            </a:r>
          </a:p>
        </p:txBody>
      </p:sp>
      <p:sp>
        <p:nvSpPr>
          <p:cNvPr id="11" name="文字方塊 10">
            <a:extLst>
              <a:ext uri="{FF2B5EF4-FFF2-40B4-BE49-F238E27FC236}">
                <a16:creationId xmlns:a16="http://schemas.microsoft.com/office/drawing/2014/main" id="{606052B8-B3FC-46E6-A235-F4016A863A6B}"/>
              </a:ext>
            </a:extLst>
          </p:cNvPr>
          <p:cNvSpPr txBox="1"/>
          <p:nvPr/>
        </p:nvSpPr>
        <p:spPr>
          <a:xfrm>
            <a:off x="1245830" y="3130199"/>
            <a:ext cx="9667781" cy="369332"/>
          </a:xfrm>
          <a:prstGeom prst="rect">
            <a:avLst/>
          </a:prstGeom>
          <a:noFill/>
        </p:spPr>
        <p:txBody>
          <a:bodyPr wrap="square" rtlCol="0">
            <a:spAutoFit/>
          </a:bodyPr>
          <a:lstStyle/>
          <a:p>
            <a:r>
              <a:rPr lang="en-US" altLang="zh-TW" dirty="0">
                <a:solidFill>
                  <a:schemeClr val="bg2">
                    <a:lumMod val="60000"/>
                    <a:lumOff val="40000"/>
                  </a:schemeClr>
                </a:solidFill>
              </a:rPr>
              <a:t>stream: </a:t>
            </a:r>
            <a:r>
              <a:rPr lang="en-US" altLang="zh-TW" dirty="0"/>
              <a:t>Pointer to a FILE object that identifies the stream.</a:t>
            </a:r>
          </a:p>
        </p:txBody>
      </p:sp>
      <p:sp>
        <p:nvSpPr>
          <p:cNvPr id="14" name="文字方塊 13">
            <a:extLst>
              <a:ext uri="{FF2B5EF4-FFF2-40B4-BE49-F238E27FC236}">
                <a16:creationId xmlns:a16="http://schemas.microsoft.com/office/drawing/2014/main" id="{B82706A2-04B5-46C3-8B24-EC2B879B0008}"/>
              </a:ext>
            </a:extLst>
          </p:cNvPr>
          <p:cNvSpPr txBox="1"/>
          <p:nvPr/>
        </p:nvSpPr>
        <p:spPr>
          <a:xfrm>
            <a:off x="1352488" y="5745673"/>
            <a:ext cx="9667781" cy="923330"/>
          </a:xfrm>
          <a:prstGeom prst="rect">
            <a:avLst/>
          </a:prstGeom>
          <a:noFill/>
        </p:spPr>
        <p:txBody>
          <a:bodyPr wrap="square" rtlCol="0">
            <a:spAutoFit/>
          </a:bodyPr>
          <a:lstStyle/>
          <a:p>
            <a:r>
              <a:rPr lang="en-US" altLang="zh-TW" dirty="0">
                <a:solidFill>
                  <a:schemeClr val="bg2">
                    <a:lumMod val="60000"/>
                    <a:lumOff val="40000"/>
                  </a:schemeClr>
                </a:solidFill>
              </a:rPr>
              <a:t>return value: </a:t>
            </a:r>
            <a:r>
              <a:rPr lang="en-US" altLang="zh-TW" dirty="0"/>
              <a:t>If successful, the function returns zero.</a:t>
            </a:r>
          </a:p>
          <a:p>
            <a:r>
              <a:rPr lang="en-US" altLang="zh-TW" dirty="0"/>
              <a:t>Otherwise, it returns non-zero value.</a:t>
            </a:r>
          </a:p>
          <a:p>
            <a:r>
              <a:rPr lang="en-US" altLang="zh-TW" dirty="0"/>
              <a:t>If a read or write error occurs, the error indicator (</a:t>
            </a:r>
            <a:r>
              <a:rPr lang="en-US" altLang="zh-TW" dirty="0" err="1"/>
              <a:t>ferror</a:t>
            </a:r>
            <a:r>
              <a:rPr lang="en-US" altLang="zh-TW" dirty="0"/>
              <a:t>) is set.</a:t>
            </a:r>
            <a:endParaRPr lang="zh-TW" altLang="en-US" b="1" i="1" dirty="0"/>
          </a:p>
        </p:txBody>
      </p:sp>
      <p:sp>
        <p:nvSpPr>
          <p:cNvPr id="6" name="投影片編號版面配置區 5">
            <a:extLst>
              <a:ext uri="{FF2B5EF4-FFF2-40B4-BE49-F238E27FC236}">
                <a16:creationId xmlns:a16="http://schemas.microsoft.com/office/drawing/2014/main" id="{2A5C123F-1540-421A-9F56-25613115F4BE}"/>
              </a:ext>
            </a:extLst>
          </p:cNvPr>
          <p:cNvSpPr>
            <a:spLocks noGrp="1"/>
          </p:cNvSpPr>
          <p:nvPr>
            <p:ph type="sldNum" sz="quarter" idx="11"/>
          </p:nvPr>
        </p:nvSpPr>
        <p:spPr/>
        <p:txBody>
          <a:bodyPr/>
          <a:lstStyle/>
          <a:p>
            <a:fld id="{224A732B-4120-4015-8395-334063D92438}" type="slidenum">
              <a:rPr lang="zh-TW" altLang="en-US" smtClean="0"/>
              <a:t>10</a:t>
            </a:fld>
            <a:endParaRPr lang="zh-TW" altLang="en-US"/>
          </a:p>
        </p:txBody>
      </p:sp>
      <p:sp>
        <p:nvSpPr>
          <p:cNvPr id="12" name="文字方塊 11">
            <a:extLst>
              <a:ext uri="{FF2B5EF4-FFF2-40B4-BE49-F238E27FC236}">
                <a16:creationId xmlns:a16="http://schemas.microsoft.com/office/drawing/2014/main" id="{FE57FDED-9015-4B11-B76B-6FB1D1AFEC0F}"/>
              </a:ext>
            </a:extLst>
          </p:cNvPr>
          <p:cNvSpPr txBox="1"/>
          <p:nvPr/>
        </p:nvSpPr>
        <p:spPr>
          <a:xfrm>
            <a:off x="1247228" y="3500713"/>
            <a:ext cx="9667781" cy="369332"/>
          </a:xfrm>
          <a:prstGeom prst="rect">
            <a:avLst/>
          </a:prstGeom>
          <a:noFill/>
        </p:spPr>
        <p:txBody>
          <a:bodyPr wrap="square" rtlCol="0">
            <a:spAutoFit/>
          </a:bodyPr>
          <a:lstStyle/>
          <a:p>
            <a:r>
              <a:rPr lang="en-US" altLang="zh-TW" dirty="0">
                <a:solidFill>
                  <a:schemeClr val="bg2">
                    <a:lumMod val="60000"/>
                    <a:lumOff val="40000"/>
                  </a:schemeClr>
                </a:solidFill>
              </a:rPr>
              <a:t>long: </a:t>
            </a:r>
            <a:r>
              <a:rPr lang="en-US" altLang="zh-TW" dirty="0"/>
              <a:t>Number of bytes to offset from origin.</a:t>
            </a:r>
          </a:p>
        </p:txBody>
      </p:sp>
      <p:sp>
        <p:nvSpPr>
          <p:cNvPr id="13" name="文字方塊 12">
            <a:extLst>
              <a:ext uri="{FF2B5EF4-FFF2-40B4-BE49-F238E27FC236}">
                <a16:creationId xmlns:a16="http://schemas.microsoft.com/office/drawing/2014/main" id="{ECB7DA50-3AB9-451E-9A11-89DB1C70E1C4}"/>
              </a:ext>
            </a:extLst>
          </p:cNvPr>
          <p:cNvSpPr txBox="1"/>
          <p:nvPr/>
        </p:nvSpPr>
        <p:spPr>
          <a:xfrm>
            <a:off x="1273793" y="3904783"/>
            <a:ext cx="9667781" cy="646331"/>
          </a:xfrm>
          <a:prstGeom prst="rect">
            <a:avLst/>
          </a:prstGeom>
          <a:noFill/>
        </p:spPr>
        <p:txBody>
          <a:bodyPr wrap="square" rtlCol="0">
            <a:spAutoFit/>
          </a:bodyPr>
          <a:lstStyle/>
          <a:p>
            <a:r>
              <a:rPr lang="en-US" altLang="zh-TW" dirty="0">
                <a:solidFill>
                  <a:schemeClr val="bg2">
                    <a:lumMod val="60000"/>
                    <a:lumOff val="40000"/>
                  </a:schemeClr>
                </a:solidFill>
              </a:rPr>
              <a:t>whence: </a:t>
            </a:r>
            <a:r>
              <a:rPr lang="en-US" altLang="zh-TW" dirty="0"/>
              <a:t>Position used as reference for the offset. It is specified by one of the following constants defined in &lt;</a:t>
            </a:r>
            <a:r>
              <a:rPr lang="en-US" altLang="zh-TW" dirty="0" err="1"/>
              <a:t>cstdio</a:t>
            </a:r>
            <a:r>
              <a:rPr lang="en-US" altLang="zh-TW" dirty="0"/>
              <a:t>&gt; exclusively to be used as arguments for this function:</a:t>
            </a:r>
          </a:p>
        </p:txBody>
      </p:sp>
      <p:graphicFrame>
        <p:nvGraphicFramePr>
          <p:cNvPr id="9" name="表格 9">
            <a:extLst>
              <a:ext uri="{FF2B5EF4-FFF2-40B4-BE49-F238E27FC236}">
                <a16:creationId xmlns:a16="http://schemas.microsoft.com/office/drawing/2014/main" id="{2B4497F4-88A7-46A6-9863-40D9B14331A4}"/>
              </a:ext>
            </a:extLst>
          </p:cNvPr>
          <p:cNvGraphicFramePr>
            <a:graphicFrameLocks noGrp="1"/>
          </p:cNvGraphicFramePr>
          <p:nvPr>
            <p:extLst>
              <p:ext uri="{D42A27DB-BD31-4B8C-83A1-F6EECF244321}">
                <p14:modId xmlns:p14="http://schemas.microsoft.com/office/powerpoint/2010/main" val="3143672233"/>
              </p:ext>
            </p:extLst>
          </p:nvPr>
        </p:nvGraphicFramePr>
        <p:xfrm>
          <a:off x="1352488" y="4495861"/>
          <a:ext cx="6214382" cy="1273742"/>
        </p:xfrm>
        <a:graphic>
          <a:graphicData uri="http://schemas.openxmlformats.org/drawingml/2006/table">
            <a:tbl>
              <a:tblPr firstRow="1" bandRow="1">
                <a:tableStyleId>{5C22544A-7EE6-4342-B048-85BDC9FD1C3A}</a:tableStyleId>
              </a:tblPr>
              <a:tblGrid>
                <a:gridCol w="3107191">
                  <a:extLst>
                    <a:ext uri="{9D8B030D-6E8A-4147-A177-3AD203B41FA5}">
                      <a16:colId xmlns:a16="http://schemas.microsoft.com/office/drawing/2014/main" val="3430852970"/>
                    </a:ext>
                  </a:extLst>
                </a:gridCol>
                <a:gridCol w="3107191">
                  <a:extLst>
                    <a:ext uri="{9D8B030D-6E8A-4147-A177-3AD203B41FA5}">
                      <a16:colId xmlns:a16="http://schemas.microsoft.com/office/drawing/2014/main" val="407116491"/>
                    </a:ext>
                  </a:extLst>
                </a:gridCol>
              </a:tblGrid>
              <a:tr h="222819">
                <a:tc>
                  <a:txBody>
                    <a:bodyPr/>
                    <a:lstStyle/>
                    <a:p>
                      <a:r>
                        <a:rPr lang="en-US" altLang="zh-TW" sz="1400" b="1" i="0" kern="1200" dirty="0">
                          <a:solidFill>
                            <a:schemeClr val="lt1"/>
                          </a:solidFill>
                          <a:effectLst/>
                          <a:latin typeface="+mn-lt"/>
                          <a:ea typeface="+mn-ea"/>
                          <a:cs typeface="+mn-cs"/>
                        </a:rPr>
                        <a:t>Constant</a:t>
                      </a:r>
                      <a:endParaRPr lang="zh-TW" altLang="en-US" sz="1400" dirty="0"/>
                    </a:p>
                  </a:txBody>
                  <a:tcPr/>
                </a:tc>
                <a:tc>
                  <a:txBody>
                    <a:bodyPr/>
                    <a:lstStyle/>
                    <a:p>
                      <a:r>
                        <a:rPr lang="en-US" altLang="zh-TW" sz="1400" b="1" i="0" kern="1200" dirty="0">
                          <a:solidFill>
                            <a:schemeClr val="lt1"/>
                          </a:solidFill>
                          <a:effectLst/>
                          <a:latin typeface="+mn-lt"/>
                          <a:ea typeface="+mn-ea"/>
                          <a:cs typeface="+mn-cs"/>
                        </a:rPr>
                        <a:t>Reference position</a:t>
                      </a:r>
                      <a:endParaRPr lang="zh-TW" altLang="en-US" sz="1400" dirty="0"/>
                    </a:p>
                  </a:txBody>
                  <a:tcPr/>
                </a:tc>
                <a:extLst>
                  <a:ext uri="{0D108BD9-81ED-4DB2-BD59-A6C34878D82A}">
                    <a16:rowId xmlns:a16="http://schemas.microsoft.com/office/drawing/2014/main" val="4141859369"/>
                  </a:ext>
                </a:extLst>
              </a:tr>
              <a:tr h="222819">
                <a:tc>
                  <a:txBody>
                    <a:bodyPr/>
                    <a:lstStyle/>
                    <a:p>
                      <a:r>
                        <a:rPr lang="en-US" sz="1400" dirty="0">
                          <a:effectLst/>
                        </a:rPr>
                        <a:t>SEEK_SET</a:t>
                      </a:r>
                    </a:p>
                  </a:txBody>
                  <a:tcPr anchor="ctr"/>
                </a:tc>
                <a:tc>
                  <a:txBody>
                    <a:bodyPr/>
                    <a:lstStyle/>
                    <a:p>
                      <a:r>
                        <a:rPr lang="en-US" sz="1400">
                          <a:effectLst/>
                        </a:rPr>
                        <a:t>Beginning of file</a:t>
                      </a:r>
                    </a:p>
                  </a:txBody>
                  <a:tcPr anchor="ctr"/>
                </a:tc>
                <a:extLst>
                  <a:ext uri="{0D108BD9-81ED-4DB2-BD59-A6C34878D82A}">
                    <a16:rowId xmlns:a16="http://schemas.microsoft.com/office/drawing/2014/main" val="195019600"/>
                  </a:ext>
                </a:extLst>
              </a:tr>
              <a:tr h="359342">
                <a:tc>
                  <a:txBody>
                    <a:bodyPr/>
                    <a:lstStyle/>
                    <a:p>
                      <a:r>
                        <a:rPr lang="en-US" sz="1400" dirty="0">
                          <a:effectLst/>
                        </a:rPr>
                        <a:t>SEEK_CUR</a:t>
                      </a:r>
                    </a:p>
                  </a:txBody>
                  <a:tcPr anchor="ctr"/>
                </a:tc>
                <a:tc>
                  <a:txBody>
                    <a:bodyPr/>
                    <a:lstStyle/>
                    <a:p>
                      <a:r>
                        <a:rPr lang="en-US" sz="1400">
                          <a:effectLst/>
                        </a:rPr>
                        <a:t>Current position of the file pointer</a:t>
                      </a:r>
                    </a:p>
                  </a:txBody>
                  <a:tcPr anchor="ctr"/>
                </a:tc>
                <a:extLst>
                  <a:ext uri="{0D108BD9-81ED-4DB2-BD59-A6C34878D82A}">
                    <a16:rowId xmlns:a16="http://schemas.microsoft.com/office/drawing/2014/main" val="2167050179"/>
                  </a:ext>
                </a:extLst>
              </a:tr>
              <a:tr h="222819">
                <a:tc>
                  <a:txBody>
                    <a:bodyPr/>
                    <a:lstStyle/>
                    <a:p>
                      <a:r>
                        <a:rPr lang="en-US" sz="1400">
                          <a:effectLst/>
                        </a:rPr>
                        <a:t>SEEK_END</a:t>
                      </a:r>
                    </a:p>
                  </a:txBody>
                  <a:tcPr anchor="ctr"/>
                </a:tc>
                <a:tc>
                  <a:txBody>
                    <a:bodyPr/>
                    <a:lstStyle/>
                    <a:p>
                      <a:r>
                        <a:rPr lang="en-US" sz="1400" dirty="0">
                          <a:effectLst/>
                        </a:rPr>
                        <a:t>End of file *</a:t>
                      </a:r>
                    </a:p>
                  </a:txBody>
                  <a:tcPr anchor="ctr"/>
                </a:tc>
                <a:extLst>
                  <a:ext uri="{0D108BD9-81ED-4DB2-BD59-A6C34878D82A}">
                    <a16:rowId xmlns:a16="http://schemas.microsoft.com/office/drawing/2014/main" val="4245574068"/>
                  </a:ext>
                </a:extLst>
              </a:tr>
            </a:tbl>
          </a:graphicData>
        </a:graphic>
      </p:graphicFrame>
    </p:spTree>
    <p:extLst>
      <p:ext uri="{BB962C8B-B14F-4D97-AF65-F5344CB8AC3E}">
        <p14:creationId xmlns:p14="http://schemas.microsoft.com/office/powerpoint/2010/main" val="3766158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25C482-88CE-4165-8E73-FBBAD1F8000B}"/>
              </a:ext>
            </a:extLst>
          </p:cNvPr>
          <p:cNvSpPr>
            <a:spLocks noGrp="1" noChangeArrowheads="1"/>
          </p:cNvSpPr>
          <p:nvPr>
            <p:ph type="title"/>
          </p:nvPr>
        </p:nvSpPr>
        <p:spPr/>
        <p:txBody>
          <a:bodyPr/>
          <a:lstStyle/>
          <a:p>
            <a:pPr eaLnBrk="1" hangingPunct="1"/>
            <a:r>
              <a:rPr lang="en-US" altLang="zh-TW"/>
              <a:t>Outline</a:t>
            </a:r>
          </a:p>
        </p:txBody>
      </p:sp>
      <p:sp>
        <p:nvSpPr>
          <p:cNvPr id="4099" name="Rectangle 3">
            <a:extLst>
              <a:ext uri="{FF2B5EF4-FFF2-40B4-BE49-F238E27FC236}">
                <a16:creationId xmlns:a16="http://schemas.microsoft.com/office/drawing/2014/main" id="{8FE5C82E-293C-47E0-AE21-A2A01726621B}"/>
              </a:ext>
            </a:extLst>
          </p:cNvPr>
          <p:cNvSpPr>
            <a:spLocks noGrp="1" noChangeArrowheads="1"/>
          </p:cNvSpPr>
          <p:nvPr>
            <p:ph type="body" idx="1"/>
          </p:nvPr>
        </p:nvSpPr>
        <p:spPr/>
        <p:txBody>
          <a:bodyPr/>
          <a:lstStyle/>
          <a:p>
            <a:pPr eaLnBrk="1" hangingPunct="1">
              <a:lnSpc>
                <a:spcPct val="150000"/>
              </a:lnSpc>
            </a:pPr>
            <a:r>
              <a:rPr lang="en-US" altLang="zh-TW" dirty="0"/>
              <a:t>File I/O</a:t>
            </a:r>
          </a:p>
          <a:p>
            <a:pPr eaLnBrk="1" hangingPunct="1">
              <a:lnSpc>
                <a:spcPct val="150000"/>
              </a:lnSpc>
            </a:pPr>
            <a:r>
              <a:rPr lang="en-US" altLang="zh-TW" dirty="0"/>
              <a:t>C-library</a:t>
            </a:r>
            <a:r>
              <a:rPr lang="zh-TW" altLang="en-US" dirty="0"/>
              <a:t>：</a:t>
            </a:r>
            <a:r>
              <a:rPr lang="en-US" altLang="zh-TW" dirty="0" err="1"/>
              <a:t>fopen</a:t>
            </a:r>
            <a:r>
              <a:rPr lang="en-US" altLang="zh-TW" dirty="0"/>
              <a:t>()</a:t>
            </a:r>
            <a:r>
              <a:rPr lang="zh-TW" altLang="en-US" dirty="0"/>
              <a:t>、</a:t>
            </a:r>
            <a:r>
              <a:rPr lang="en-US" altLang="zh-TW" dirty="0" err="1"/>
              <a:t>fread</a:t>
            </a:r>
            <a:r>
              <a:rPr lang="en-US" altLang="zh-TW" dirty="0"/>
              <a:t>()</a:t>
            </a:r>
            <a:r>
              <a:rPr lang="zh-TW" altLang="en-US" dirty="0"/>
              <a:t>、</a:t>
            </a:r>
            <a:r>
              <a:rPr lang="en-US" altLang="zh-TW" dirty="0" err="1"/>
              <a:t>fwrite</a:t>
            </a:r>
            <a:r>
              <a:rPr lang="en-US" altLang="zh-TW" dirty="0"/>
              <a:t>()</a:t>
            </a:r>
            <a:r>
              <a:rPr lang="zh-TW" altLang="en-US" dirty="0"/>
              <a:t>、</a:t>
            </a:r>
            <a:r>
              <a:rPr lang="en-US" altLang="zh-TW" dirty="0" err="1"/>
              <a:t>fclose</a:t>
            </a:r>
            <a:r>
              <a:rPr lang="en-US" altLang="zh-TW" dirty="0"/>
              <a:t>()</a:t>
            </a:r>
            <a:r>
              <a:rPr lang="zh-TW" altLang="en-US" dirty="0"/>
              <a:t>、</a:t>
            </a:r>
            <a:r>
              <a:rPr lang="en-US" altLang="zh-TW" dirty="0" err="1"/>
              <a:t>fseek</a:t>
            </a:r>
            <a:r>
              <a:rPr lang="en-US" altLang="zh-TW" dirty="0"/>
              <a:t>()</a:t>
            </a:r>
          </a:p>
          <a:p>
            <a:pPr eaLnBrk="1" hangingPunct="1">
              <a:lnSpc>
                <a:spcPct val="150000"/>
              </a:lnSpc>
            </a:pPr>
            <a:r>
              <a:rPr lang="en-US" altLang="zh-TW" b="1" dirty="0">
                <a:solidFill>
                  <a:srgbClr val="FF0000"/>
                </a:solidFill>
              </a:rPr>
              <a:t>Homework Assignment #1_1</a:t>
            </a:r>
          </a:p>
          <a:p>
            <a:pPr eaLnBrk="1" hangingPunct="1">
              <a:lnSpc>
                <a:spcPct val="150000"/>
              </a:lnSpc>
            </a:pPr>
            <a:r>
              <a:rPr lang="en-US" altLang="zh-TW" dirty="0"/>
              <a:t>System call</a:t>
            </a:r>
            <a:r>
              <a:rPr lang="zh-TW" altLang="en-US" dirty="0"/>
              <a:t>：</a:t>
            </a:r>
            <a:r>
              <a:rPr lang="en-US" altLang="zh-TW" dirty="0"/>
              <a:t>open()</a:t>
            </a:r>
            <a:r>
              <a:rPr lang="zh-TW" altLang="en-US" dirty="0"/>
              <a:t>、</a:t>
            </a:r>
            <a:r>
              <a:rPr lang="en-US" altLang="zh-TW" dirty="0"/>
              <a:t>read()</a:t>
            </a:r>
            <a:r>
              <a:rPr lang="zh-TW" altLang="en-US" dirty="0"/>
              <a:t>、</a:t>
            </a:r>
            <a:r>
              <a:rPr lang="en-US" altLang="zh-TW" dirty="0"/>
              <a:t>write()</a:t>
            </a:r>
            <a:r>
              <a:rPr lang="zh-TW" altLang="en-US" dirty="0"/>
              <a:t>、</a:t>
            </a:r>
            <a:r>
              <a:rPr lang="en-US" altLang="zh-TW" dirty="0"/>
              <a:t>close()</a:t>
            </a:r>
            <a:r>
              <a:rPr lang="zh-TW" altLang="en-US" dirty="0"/>
              <a:t>、</a:t>
            </a:r>
            <a:r>
              <a:rPr lang="en-US" altLang="zh-TW" dirty="0" err="1"/>
              <a:t>lseek</a:t>
            </a:r>
            <a:r>
              <a:rPr lang="en-US" altLang="zh-TW" dirty="0"/>
              <a:t>()</a:t>
            </a:r>
          </a:p>
          <a:p>
            <a:pPr eaLnBrk="1" hangingPunct="1">
              <a:lnSpc>
                <a:spcPct val="150000"/>
              </a:lnSpc>
            </a:pPr>
            <a:r>
              <a:rPr lang="en-US" altLang="zh-TW" dirty="0"/>
              <a:t>Homework Assignment #1_2</a:t>
            </a:r>
          </a:p>
          <a:p>
            <a:pPr eaLnBrk="1" hangingPunct="1">
              <a:lnSpc>
                <a:spcPct val="150000"/>
              </a:lnSpc>
            </a:pPr>
            <a:r>
              <a:rPr lang="en-US" altLang="zh-TW" dirty="0"/>
              <a:t>Memory-mapped file</a:t>
            </a:r>
          </a:p>
          <a:p>
            <a:pPr eaLnBrk="1" hangingPunct="1">
              <a:lnSpc>
                <a:spcPct val="150000"/>
              </a:lnSpc>
            </a:pPr>
            <a:r>
              <a:rPr lang="en-US" altLang="zh-TW" dirty="0"/>
              <a:t>Homework Assignment #1_3</a:t>
            </a:r>
          </a:p>
          <a:p>
            <a:pPr eaLnBrk="1" hangingPunct="1">
              <a:lnSpc>
                <a:spcPct val="150000"/>
              </a:lnSpc>
            </a:pPr>
            <a:r>
              <a:rPr lang="en-US" altLang="zh-TW" dirty="0"/>
              <a:t>Homework Assignment #1_4</a:t>
            </a:r>
          </a:p>
          <a:p>
            <a:pPr eaLnBrk="1" hangingPunct="1">
              <a:lnSpc>
                <a:spcPct val="150000"/>
              </a:lnSpc>
            </a:pPr>
            <a:endParaRPr lang="en-US" altLang="zh-TW" dirty="0"/>
          </a:p>
          <a:p>
            <a:pPr eaLnBrk="1" hangingPunct="1">
              <a:lnSpc>
                <a:spcPct val="150000"/>
              </a:lnSpc>
            </a:pPr>
            <a:endParaRPr lang="en-US" altLang="zh-TW" dirty="0"/>
          </a:p>
          <a:p>
            <a:pPr eaLnBrk="1" hangingPunct="1">
              <a:lnSpc>
                <a:spcPct val="150000"/>
              </a:lnSpc>
            </a:pPr>
            <a:endParaRPr lang="en-US" altLang="zh-TW" dirty="0"/>
          </a:p>
          <a:p>
            <a:pPr eaLnBrk="1" hangingPunct="1">
              <a:lnSpc>
                <a:spcPct val="150000"/>
              </a:lnSpc>
            </a:pPr>
            <a:endParaRPr lang="en-US" altLang="zh-TW" dirty="0"/>
          </a:p>
        </p:txBody>
      </p:sp>
      <p:sp>
        <p:nvSpPr>
          <p:cNvPr id="2" name="投影片編號版面配置區 1">
            <a:extLst>
              <a:ext uri="{FF2B5EF4-FFF2-40B4-BE49-F238E27FC236}">
                <a16:creationId xmlns:a16="http://schemas.microsoft.com/office/drawing/2014/main" id="{CC8B7D87-D898-4ECE-8463-F556A2153D2A}"/>
              </a:ext>
            </a:extLst>
          </p:cNvPr>
          <p:cNvSpPr>
            <a:spLocks noGrp="1"/>
          </p:cNvSpPr>
          <p:nvPr>
            <p:ph type="sldNum" sz="quarter" idx="11"/>
          </p:nvPr>
        </p:nvSpPr>
        <p:spPr/>
        <p:txBody>
          <a:bodyPr/>
          <a:lstStyle/>
          <a:p>
            <a:fld id="{224A732B-4120-4015-8395-334063D92438}" type="slidenum">
              <a:rPr lang="zh-TW" altLang="en-US" smtClean="0"/>
              <a:t>11</a:t>
            </a:fld>
            <a:endParaRPr lang="zh-TW" altLang="en-US"/>
          </a:p>
        </p:txBody>
      </p:sp>
    </p:spTree>
    <p:extLst>
      <p:ext uri="{BB962C8B-B14F-4D97-AF65-F5344CB8AC3E}">
        <p14:creationId xmlns:p14="http://schemas.microsoft.com/office/powerpoint/2010/main" val="4089211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F82D2B-3C29-40C7-AB3C-D65D9EFC02BD}"/>
              </a:ext>
            </a:extLst>
          </p:cNvPr>
          <p:cNvSpPr>
            <a:spLocks noGrp="1"/>
          </p:cNvSpPr>
          <p:nvPr>
            <p:ph type="title"/>
          </p:nvPr>
        </p:nvSpPr>
        <p:spPr/>
        <p:txBody>
          <a:bodyPr/>
          <a:lstStyle/>
          <a:p>
            <a:r>
              <a:rPr lang="en-US" altLang="zh-TW" dirty="0"/>
              <a:t>Homework Assignment #1_1</a:t>
            </a:r>
            <a:endParaRPr lang="zh-TW" altLang="en-US" dirty="0"/>
          </a:p>
        </p:txBody>
      </p:sp>
      <p:sp>
        <p:nvSpPr>
          <p:cNvPr id="3" name="內容版面配置區 2">
            <a:extLst>
              <a:ext uri="{FF2B5EF4-FFF2-40B4-BE49-F238E27FC236}">
                <a16:creationId xmlns:a16="http://schemas.microsoft.com/office/drawing/2014/main" id="{4CC99FDB-902C-40CF-BBCF-1325B20541A7}"/>
              </a:ext>
            </a:extLst>
          </p:cNvPr>
          <p:cNvSpPr>
            <a:spLocks noGrp="1"/>
          </p:cNvSpPr>
          <p:nvPr>
            <p:ph idx="1"/>
          </p:nvPr>
        </p:nvSpPr>
        <p:spPr>
          <a:xfrm>
            <a:off x="609600" y="1268413"/>
            <a:ext cx="10972800" cy="5251259"/>
          </a:xfrm>
        </p:spPr>
        <p:txBody>
          <a:bodyPr/>
          <a:lstStyle/>
          <a:p>
            <a:r>
              <a:rPr lang="en-US" altLang="zh-TW" dirty="0"/>
              <a:t>Write a program that creates a </a:t>
            </a:r>
            <a:r>
              <a:rPr lang="en-US" altLang="zh-TW" dirty="0">
                <a:solidFill>
                  <a:srgbClr val="FF0000"/>
                </a:solidFill>
              </a:rPr>
              <a:t>100MB</a:t>
            </a:r>
            <a:r>
              <a:rPr lang="en-US" altLang="zh-TW" dirty="0"/>
              <a:t> file on your local disk and then measures the time to do each of four things by directly using </a:t>
            </a:r>
            <a:r>
              <a:rPr lang="en-US" altLang="zh-TW" b="1" dirty="0">
                <a:solidFill>
                  <a:srgbClr val="FF0000"/>
                </a:solidFill>
              </a:rPr>
              <a:t>C library I/O interface</a:t>
            </a:r>
            <a:r>
              <a:rPr lang="en-US" altLang="zh-TW" dirty="0"/>
              <a:t>, e.g., </a:t>
            </a:r>
            <a:r>
              <a:rPr lang="en-US" altLang="zh-TW" dirty="0" err="1"/>
              <a:t>fopen</a:t>
            </a:r>
            <a:r>
              <a:rPr lang="en-US" altLang="zh-TW" dirty="0"/>
              <a:t>(), </a:t>
            </a:r>
            <a:r>
              <a:rPr lang="en-US" altLang="zh-TW" dirty="0" err="1"/>
              <a:t>fread</a:t>
            </a:r>
            <a:r>
              <a:rPr lang="en-US" altLang="zh-TW" dirty="0"/>
              <a:t>(), </a:t>
            </a:r>
            <a:r>
              <a:rPr lang="en-US" altLang="zh-TW" dirty="0" err="1"/>
              <a:t>fwrite</a:t>
            </a:r>
            <a:r>
              <a:rPr lang="en-US" altLang="zh-TW" dirty="0"/>
              <a:t>(), </a:t>
            </a:r>
            <a:r>
              <a:rPr lang="en-US" altLang="zh-TW" dirty="0" err="1"/>
              <a:t>fseek</a:t>
            </a:r>
            <a:r>
              <a:rPr lang="en-US" altLang="zh-TW" dirty="0"/>
              <a:t>(), and close().</a:t>
            </a:r>
          </a:p>
          <a:p>
            <a:r>
              <a:rPr lang="en-US" altLang="zh-TW" dirty="0"/>
              <a:t>Sequential read</a:t>
            </a:r>
            <a:r>
              <a:rPr lang="zh-TW" altLang="en-US" dirty="0"/>
              <a:t>： </a:t>
            </a:r>
            <a:r>
              <a:rPr lang="en-US" altLang="zh-TW" dirty="0"/>
              <a:t>Read the file sequentially by reading the file from beginning to end, and you </a:t>
            </a:r>
            <a:r>
              <a:rPr lang="en-US" altLang="zh-TW" dirty="0">
                <a:solidFill>
                  <a:srgbClr val="FF0000"/>
                </a:solidFill>
              </a:rPr>
              <a:t>read 4KB of data </a:t>
            </a:r>
            <a:r>
              <a:rPr lang="en-US" altLang="zh-TW" dirty="0"/>
              <a:t>at one time.</a:t>
            </a:r>
          </a:p>
          <a:p>
            <a:r>
              <a:rPr lang="en-US" altLang="zh-TW" dirty="0"/>
              <a:t>Sequential write</a:t>
            </a:r>
            <a:r>
              <a:rPr lang="zh-TW" altLang="en-US" dirty="0"/>
              <a:t>： </a:t>
            </a:r>
            <a:r>
              <a:rPr lang="en-US" altLang="zh-TW" dirty="0"/>
              <a:t>Overwrite the file with 100MB of new data by writing the file from beginning to end, and you</a:t>
            </a:r>
            <a:r>
              <a:rPr lang="en-US" altLang="zh-TW" dirty="0">
                <a:solidFill>
                  <a:srgbClr val="FF0000"/>
                </a:solidFill>
              </a:rPr>
              <a:t> write 2KB of data </a:t>
            </a:r>
            <a:r>
              <a:rPr lang="en-US" altLang="zh-TW" dirty="0"/>
              <a:t>in one time and then call </a:t>
            </a:r>
            <a:r>
              <a:rPr lang="en-US" altLang="zh-TW" dirty="0" err="1"/>
              <a:t>fsync</a:t>
            </a:r>
            <a:r>
              <a:rPr lang="en-US" altLang="zh-TW" dirty="0"/>
              <a:t>().</a:t>
            </a:r>
          </a:p>
          <a:p>
            <a:r>
              <a:rPr lang="en-US" altLang="zh-TW" dirty="0"/>
              <a:t>Random read</a:t>
            </a:r>
            <a:r>
              <a:rPr lang="zh-TW" altLang="en-US" dirty="0"/>
              <a:t>： </a:t>
            </a:r>
            <a:r>
              <a:rPr lang="en-US" altLang="zh-TW" dirty="0"/>
              <a:t>Do the following </a:t>
            </a:r>
            <a:r>
              <a:rPr lang="en-US" altLang="zh-TW" dirty="0">
                <a:solidFill>
                  <a:srgbClr val="FF0000"/>
                </a:solidFill>
              </a:rPr>
              <a:t>50,000 times</a:t>
            </a:r>
            <a:r>
              <a:rPr lang="en-US" altLang="zh-TW" dirty="0"/>
              <a:t>: choose a </a:t>
            </a:r>
            <a:r>
              <a:rPr lang="en-US" altLang="zh-TW" dirty="0">
                <a:solidFill>
                  <a:srgbClr val="FF0000"/>
                </a:solidFill>
              </a:rPr>
              <a:t>4KB-aligned offset </a:t>
            </a:r>
            <a:r>
              <a:rPr lang="en-US" altLang="zh-TW" dirty="0"/>
              <a:t>in the file uniformly at random, seek to that location in the file, and </a:t>
            </a:r>
            <a:r>
              <a:rPr lang="en-US" altLang="zh-TW" dirty="0">
                <a:solidFill>
                  <a:srgbClr val="FF0000"/>
                </a:solidFill>
              </a:rPr>
              <a:t>read 4KB </a:t>
            </a:r>
            <a:r>
              <a:rPr lang="en-US" altLang="zh-TW" dirty="0"/>
              <a:t>of data at that position.</a:t>
            </a:r>
          </a:p>
          <a:p>
            <a:r>
              <a:rPr lang="en-US" altLang="zh-TW" dirty="0"/>
              <a:t>Random write_1</a:t>
            </a:r>
            <a:r>
              <a:rPr lang="zh-TW" altLang="en-US" dirty="0"/>
              <a:t>：</a:t>
            </a:r>
            <a:r>
              <a:rPr lang="en-US" altLang="zh-TW" dirty="0"/>
              <a:t>Do the following 50,000 times: choose a 4KB-aligned offset in the file uniformly at random, seek to that location in the file, and </a:t>
            </a:r>
            <a:r>
              <a:rPr lang="en-US" altLang="zh-TW" dirty="0">
                <a:solidFill>
                  <a:srgbClr val="FF0000"/>
                </a:solidFill>
              </a:rPr>
              <a:t>write 2KB </a:t>
            </a:r>
            <a:r>
              <a:rPr lang="en-US" altLang="zh-TW" dirty="0"/>
              <a:t>of data at that position. </a:t>
            </a:r>
          </a:p>
          <a:p>
            <a:r>
              <a:rPr lang="en-US" altLang="zh-TW" dirty="0"/>
              <a:t>Random write_2</a:t>
            </a:r>
            <a:r>
              <a:rPr lang="zh-TW" altLang="en-US" dirty="0"/>
              <a:t>：</a:t>
            </a:r>
            <a:r>
              <a:rPr lang="en-US" altLang="zh-TW" dirty="0"/>
              <a:t>Do the following 50,000 times: choose a 4KB-aligned offset in the file uniformly at random, seek to that location in the file, write 2KB of data at that position, and </a:t>
            </a:r>
            <a:r>
              <a:rPr lang="en-US" altLang="zh-TW" dirty="0">
                <a:solidFill>
                  <a:srgbClr val="FF0000"/>
                </a:solidFill>
              </a:rPr>
              <a:t>call </a:t>
            </a:r>
            <a:r>
              <a:rPr lang="en-US" altLang="zh-TW" dirty="0" err="1">
                <a:solidFill>
                  <a:srgbClr val="FF0000"/>
                </a:solidFill>
              </a:rPr>
              <a:t>fsync</a:t>
            </a:r>
            <a:r>
              <a:rPr lang="en-US" altLang="zh-TW" dirty="0">
                <a:solidFill>
                  <a:srgbClr val="FF0000"/>
                </a:solidFill>
              </a:rPr>
              <a:t>() </a:t>
            </a:r>
            <a:r>
              <a:rPr lang="en-US" altLang="zh-TW" dirty="0"/>
              <a:t>after each write.</a:t>
            </a:r>
          </a:p>
        </p:txBody>
      </p:sp>
      <p:sp>
        <p:nvSpPr>
          <p:cNvPr id="4" name="投影片編號版面配置區 3">
            <a:extLst>
              <a:ext uri="{FF2B5EF4-FFF2-40B4-BE49-F238E27FC236}">
                <a16:creationId xmlns:a16="http://schemas.microsoft.com/office/drawing/2014/main" id="{0DFE6A21-07EF-4BF8-A947-FF8F0168D55D}"/>
              </a:ext>
            </a:extLst>
          </p:cNvPr>
          <p:cNvSpPr>
            <a:spLocks noGrp="1"/>
          </p:cNvSpPr>
          <p:nvPr>
            <p:ph type="sldNum" sz="quarter" idx="11"/>
          </p:nvPr>
        </p:nvSpPr>
        <p:spPr/>
        <p:txBody>
          <a:bodyPr/>
          <a:lstStyle/>
          <a:p>
            <a:fld id="{224A732B-4120-4015-8395-334063D92438}" type="slidenum">
              <a:rPr lang="zh-TW" altLang="en-US" smtClean="0"/>
              <a:t>12</a:t>
            </a:fld>
            <a:endParaRPr lang="zh-TW" altLang="en-US"/>
          </a:p>
        </p:txBody>
      </p:sp>
    </p:spTree>
    <p:extLst>
      <p:ext uri="{BB962C8B-B14F-4D97-AF65-F5344CB8AC3E}">
        <p14:creationId xmlns:p14="http://schemas.microsoft.com/office/powerpoint/2010/main" val="325601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DE4DFB-2D2D-407D-A340-0B7A086E3504}"/>
              </a:ext>
            </a:extLst>
          </p:cNvPr>
          <p:cNvSpPr>
            <a:spLocks noGrp="1"/>
          </p:cNvSpPr>
          <p:nvPr>
            <p:ph type="title"/>
          </p:nvPr>
        </p:nvSpPr>
        <p:spPr/>
        <p:txBody>
          <a:bodyPr/>
          <a:lstStyle/>
          <a:p>
            <a:r>
              <a:rPr lang="en-US" altLang="zh-TW" dirty="0"/>
              <a:t>Homework Assignment #1_1(cont.)</a:t>
            </a:r>
            <a:endParaRPr lang="zh-TW" altLang="en-US" dirty="0"/>
          </a:p>
        </p:txBody>
      </p:sp>
      <p:sp>
        <p:nvSpPr>
          <p:cNvPr id="3" name="內容版面配置區 2">
            <a:extLst>
              <a:ext uri="{FF2B5EF4-FFF2-40B4-BE49-F238E27FC236}">
                <a16:creationId xmlns:a16="http://schemas.microsoft.com/office/drawing/2014/main" id="{7BF3C367-B181-4D41-8304-68A7537CC8CD}"/>
              </a:ext>
            </a:extLst>
          </p:cNvPr>
          <p:cNvSpPr>
            <a:spLocks noGrp="1"/>
          </p:cNvSpPr>
          <p:nvPr>
            <p:ph idx="1"/>
          </p:nvPr>
        </p:nvSpPr>
        <p:spPr/>
        <p:txBody>
          <a:bodyPr/>
          <a:lstStyle/>
          <a:p>
            <a:r>
              <a:rPr lang="en-US" altLang="zh-TW" dirty="0" err="1"/>
              <a:t>fsync</a:t>
            </a:r>
            <a:r>
              <a:rPr lang="en-US" altLang="zh-TW" dirty="0"/>
              <a:t>()</a:t>
            </a:r>
          </a:p>
          <a:p>
            <a:pPr lvl="1"/>
            <a:r>
              <a:rPr lang="en-US" altLang="zh-TW" dirty="0" err="1"/>
              <a:t>fsync</a:t>
            </a:r>
            <a:r>
              <a:rPr lang="en-US" altLang="zh-TW" dirty="0"/>
              <a:t>() transfers all modified in-core data of the file referred to by the file descriptor </a:t>
            </a:r>
            <a:r>
              <a:rPr lang="en-US" altLang="zh-TW" dirty="0" err="1"/>
              <a:t>fd</a:t>
            </a:r>
            <a:r>
              <a:rPr lang="en-US" altLang="zh-TW" dirty="0"/>
              <a:t> to the disk device so that all changed information can be retrieved even if the system crashes or is rebooted.  This includes writing through or flushing a disk cache if present.  The call blocks until the device reports that the transfer has completed.</a:t>
            </a:r>
            <a:endParaRPr lang="zh-TW" altLang="en-US" dirty="0"/>
          </a:p>
        </p:txBody>
      </p:sp>
      <p:sp>
        <p:nvSpPr>
          <p:cNvPr id="4" name="Rectangle 4">
            <a:extLst>
              <a:ext uri="{FF2B5EF4-FFF2-40B4-BE49-F238E27FC236}">
                <a16:creationId xmlns:a16="http://schemas.microsoft.com/office/drawing/2014/main" id="{955105E9-820A-4FBF-A40C-30B11652935C}"/>
              </a:ext>
            </a:extLst>
          </p:cNvPr>
          <p:cNvSpPr>
            <a:spLocks noChangeArrowheads="1"/>
          </p:cNvSpPr>
          <p:nvPr/>
        </p:nvSpPr>
        <p:spPr bwMode="auto">
          <a:xfrm>
            <a:off x="971233" y="2840021"/>
            <a:ext cx="10535666" cy="4333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dirty="0"/>
              <a:t>#include &lt;</a:t>
            </a:r>
            <a:r>
              <a:rPr lang="en-US" altLang="zh-TW" dirty="0" err="1"/>
              <a:t>unistd.h</a:t>
            </a:r>
            <a:r>
              <a:rPr lang="en-US" altLang="zh-TW" dirty="0"/>
              <a:t>&gt;</a:t>
            </a:r>
          </a:p>
        </p:txBody>
      </p:sp>
      <p:sp>
        <p:nvSpPr>
          <p:cNvPr id="5" name="Rectangle 4">
            <a:extLst>
              <a:ext uri="{FF2B5EF4-FFF2-40B4-BE49-F238E27FC236}">
                <a16:creationId xmlns:a16="http://schemas.microsoft.com/office/drawing/2014/main" id="{27172011-41EC-4A95-8648-A18511A27CB4}"/>
              </a:ext>
            </a:extLst>
          </p:cNvPr>
          <p:cNvSpPr>
            <a:spLocks noChangeArrowheads="1"/>
          </p:cNvSpPr>
          <p:nvPr/>
        </p:nvSpPr>
        <p:spPr bwMode="auto">
          <a:xfrm>
            <a:off x="971233" y="3359461"/>
            <a:ext cx="10535666" cy="5191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dirty="0"/>
              <a:t>int </a:t>
            </a:r>
            <a:r>
              <a:rPr lang="en-US" altLang="zh-TW" dirty="0" err="1"/>
              <a:t>fsync</a:t>
            </a:r>
            <a:r>
              <a:rPr lang="en-US" altLang="zh-TW" dirty="0"/>
              <a:t>(int </a:t>
            </a:r>
            <a:r>
              <a:rPr lang="en-US" altLang="zh-TW" dirty="0" err="1"/>
              <a:t>fd</a:t>
            </a:r>
            <a:r>
              <a:rPr lang="en-US" altLang="zh-TW" dirty="0"/>
              <a:t>);</a:t>
            </a:r>
          </a:p>
        </p:txBody>
      </p:sp>
      <p:sp>
        <p:nvSpPr>
          <p:cNvPr id="6" name="矩形 5">
            <a:extLst>
              <a:ext uri="{FF2B5EF4-FFF2-40B4-BE49-F238E27FC236}">
                <a16:creationId xmlns:a16="http://schemas.microsoft.com/office/drawing/2014/main" id="{AE5605C0-BAA8-4469-9DC6-B082973EC767}"/>
              </a:ext>
            </a:extLst>
          </p:cNvPr>
          <p:cNvSpPr/>
          <p:nvPr/>
        </p:nvSpPr>
        <p:spPr>
          <a:xfrm>
            <a:off x="912510" y="4259573"/>
            <a:ext cx="10535666" cy="923330"/>
          </a:xfrm>
          <a:prstGeom prst="rect">
            <a:avLst/>
          </a:prstGeom>
        </p:spPr>
        <p:txBody>
          <a:bodyPr wrap="square">
            <a:spAutoFit/>
          </a:bodyPr>
          <a:lstStyle/>
          <a:p>
            <a:pPr marL="285750" indent="-285750" eaLnBrk="1" hangingPunct="1">
              <a:buFont typeface="Arial" panose="020B0604020202020204" pitchFamily="34" charset="0"/>
              <a:buChar char="•"/>
              <a:defRPr/>
            </a:pPr>
            <a:r>
              <a:rPr lang="en-US" altLang="zh-TW" dirty="0">
                <a:latin typeface="Arial" charset="0"/>
              </a:rPr>
              <a:t>The function </a:t>
            </a:r>
            <a:r>
              <a:rPr lang="en-US" altLang="zh-TW" dirty="0" err="1">
                <a:latin typeface="Arial" charset="0"/>
              </a:rPr>
              <a:t>fileno</a:t>
            </a:r>
            <a:r>
              <a:rPr lang="en-US" altLang="zh-TW" dirty="0">
                <a:latin typeface="Arial" charset="0"/>
              </a:rPr>
              <a:t>() examines the argument stream and returns its integer descriptor.</a:t>
            </a:r>
          </a:p>
          <a:p>
            <a:pPr eaLnBrk="1" hangingPunct="1">
              <a:defRPr/>
            </a:pPr>
            <a:r>
              <a:rPr lang="en-US" altLang="zh-TW" dirty="0">
                <a:latin typeface="Arial" charset="0"/>
              </a:rPr>
              <a:t>int </a:t>
            </a:r>
            <a:r>
              <a:rPr lang="en-US" altLang="zh-TW" dirty="0" err="1">
                <a:latin typeface="Arial" charset="0"/>
              </a:rPr>
              <a:t>fileno</a:t>
            </a:r>
            <a:r>
              <a:rPr lang="en-US" altLang="zh-TW" dirty="0">
                <a:latin typeface="Arial" charset="0"/>
              </a:rPr>
              <a:t>(FILE *stream);</a:t>
            </a:r>
          </a:p>
          <a:p>
            <a:pPr eaLnBrk="1" hangingPunct="1">
              <a:defRPr/>
            </a:pPr>
            <a:r>
              <a:rPr lang="en-US" altLang="zh-TW" dirty="0">
                <a:latin typeface="Arial" charset="0"/>
              </a:rPr>
              <a:t>Ex</a:t>
            </a:r>
            <a:r>
              <a:rPr lang="zh-TW" altLang="en-US" dirty="0">
                <a:latin typeface="Arial" charset="0"/>
              </a:rPr>
              <a:t>：</a:t>
            </a:r>
            <a:r>
              <a:rPr lang="en-US" altLang="zh-TW" dirty="0" err="1">
                <a:latin typeface="Arial" charset="0"/>
              </a:rPr>
              <a:t>fsync</a:t>
            </a:r>
            <a:r>
              <a:rPr lang="en-US" altLang="zh-TW" dirty="0">
                <a:latin typeface="Arial" charset="0"/>
              </a:rPr>
              <a:t>(</a:t>
            </a:r>
            <a:r>
              <a:rPr lang="en-US" altLang="zh-TW" dirty="0" err="1">
                <a:latin typeface="Arial" charset="0"/>
              </a:rPr>
              <a:t>fileno</a:t>
            </a:r>
            <a:r>
              <a:rPr lang="en-US" altLang="zh-TW" dirty="0">
                <a:latin typeface="Arial" charset="0"/>
              </a:rPr>
              <a:t>(</a:t>
            </a:r>
            <a:r>
              <a:rPr lang="en-US" altLang="zh-TW" dirty="0" err="1">
                <a:latin typeface="Arial" charset="0"/>
              </a:rPr>
              <a:t>fp</a:t>
            </a:r>
            <a:r>
              <a:rPr lang="en-US" altLang="zh-TW" dirty="0">
                <a:latin typeface="Arial" charset="0"/>
              </a:rPr>
              <a:t>))</a:t>
            </a:r>
          </a:p>
        </p:txBody>
      </p:sp>
      <p:sp>
        <p:nvSpPr>
          <p:cNvPr id="7" name="投影片編號版面配置區 6">
            <a:extLst>
              <a:ext uri="{FF2B5EF4-FFF2-40B4-BE49-F238E27FC236}">
                <a16:creationId xmlns:a16="http://schemas.microsoft.com/office/drawing/2014/main" id="{B33E18E6-F37C-4920-ADD2-CFFA328AC3CD}"/>
              </a:ext>
            </a:extLst>
          </p:cNvPr>
          <p:cNvSpPr>
            <a:spLocks noGrp="1"/>
          </p:cNvSpPr>
          <p:nvPr>
            <p:ph type="sldNum" sz="quarter" idx="11"/>
          </p:nvPr>
        </p:nvSpPr>
        <p:spPr/>
        <p:txBody>
          <a:bodyPr/>
          <a:lstStyle/>
          <a:p>
            <a:fld id="{224A732B-4120-4015-8395-334063D92438}" type="slidenum">
              <a:rPr lang="zh-TW" altLang="en-US" smtClean="0"/>
              <a:t>13</a:t>
            </a:fld>
            <a:endParaRPr lang="zh-TW" altLang="en-US"/>
          </a:p>
        </p:txBody>
      </p:sp>
    </p:spTree>
    <p:extLst>
      <p:ext uri="{BB962C8B-B14F-4D97-AF65-F5344CB8AC3E}">
        <p14:creationId xmlns:p14="http://schemas.microsoft.com/office/powerpoint/2010/main" val="2475431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DE4DFB-2D2D-407D-A340-0B7A086E3504}"/>
              </a:ext>
            </a:extLst>
          </p:cNvPr>
          <p:cNvSpPr>
            <a:spLocks noGrp="1"/>
          </p:cNvSpPr>
          <p:nvPr>
            <p:ph type="title"/>
          </p:nvPr>
        </p:nvSpPr>
        <p:spPr/>
        <p:txBody>
          <a:bodyPr/>
          <a:lstStyle/>
          <a:p>
            <a:r>
              <a:rPr lang="en-US" altLang="zh-TW" dirty="0"/>
              <a:t>Homework Assignment #1_1(cont.)</a:t>
            </a:r>
            <a:endParaRPr lang="zh-TW" altLang="en-US" dirty="0"/>
          </a:p>
        </p:txBody>
      </p:sp>
      <p:sp>
        <p:nvSpPr>
          <p:cNvPr id="3" name="內容版面配置區 2">
            <a:extLst>
              <a:ext uri="{FF2B5EF4-FFF2-40B4-BE49-F238E27FC236}">
                <a16:creationId xmlns:a16="http://schemas.microsoft.com/office/drawing/2014/main" id="{7BF3C367-B181-4D41-8304-68A7537CC8CD}"/>
              </a:ext>
            </a:extLst>
          </p:cNvPr>
          <p:cNvSpPr>
            <a:spLocks noGrp="1"/>
          </p:cNvSpPr>
          <p:nvPr>
            <p:ph idx="1"/>
          </p:nvPr>
        </p:nvSpPr>
        <p:spPr/>
        <p:txBody>
          <a:bodyPr/>
          <a:lstStyle/>
          <a:p>
            <a:r>
              <a:rPr lang="en-US" altLang="zh-TW" dirty="0" err="1"/>
              <a:t>gettimeofday</a:t>
            </a:r>
            <a:r>
              <a:rPr lang="en-US" altLang="zh-TW" dirty="0"/>
              <a:t>()</a:t>
            </a:r>
          </a:p>
          <a:p>
            <a:pPr lvl="1"/>
            <a:r>
              <a:rPr lang="en-US" altLang="zh-TW" dirty="0"/>
              <a:t>Get the time as well as a </a:t>
            </a:r>
            <a:r>
              <a:rPr lang="en-US" altLang="zh-TW" dirty="0" err="1"/>
              <a:t>timezone</a:t>
            </a:r>
            <a:r>
              <a:rPr lang="en-US" altLang="zh-TW" dirty="0"/>
              <a:t>.</a:t>
            </a:r>
          </a:p>
          <a:p>
            <a:pPr lvl="1"/>
            <a:endParaRPr lang="en-US" altLang="zh-TW" b="1" dirty="0"/>
          </a:p>
          <a:p>
            <a:endParaRPr lang="zh-TW" altLang="en-US" dirty="0"/>
          </a:p>
        </p:txBody>
      </p:sp>
      <p:sp>
        <p:nvSpPr>
          <p:cNvPr id="4" name="Rectangle 4">
            <a:extLst>
              <a:ext uri="{FF2B5EF4-FFF2-40B4-BE49-F238E27FC236}">
                <a16:creationId xmlns:a16="http://schemas.microsoft.com/office/drawing/2014/main" id="{955105E9-820A-4FBF-A40C-30B11652935C}"/>
              </a:ext>
            </a:extLst>
          </p:cNvPr>
          <p:cNvSpPr>
            <a:spLocks noChangeArrowheads="1"/>
          </p:cNvSpPr>
          <p:nvPr/>
        </p:nvSpPr>
        <p:spPr bwMode="auto">
          <a:xfrm>
            <a:off x="1046734" y="2426335"/>
            <a:ext cx="10535666" cy="4333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dirty="0"/>
              <a:t>#include &lt;sys/</a:t>
            </a:r>
            <a:r>
              <a:rPr lang="en-US" altLang="zh-TW" dirty="0" err="1"/>
              <a:t>time.h</a:t>
            </a:r>
            <a:r>
              <a:rPr lang="en-US" altLang="zh-TW" dirty="0"/>
              <a:t>&gt;</a:t>
            </a:r>
          </a:p>
        </p:txBody>
      </p:sp>
      <p:sp>
        <p:nvSpPr>
          <p:cNvPr id="5" name="Rectangle 4">
            <a:extLst>
              <a:ext uri="{FF2B5EF4-FFF2-40B4-BE49-F238E27FC236}">
                <a16:creationId xmlns:a16="http://schemas.microsoft.com/office/drawing/2014/main" id="{27172011-41EC-4A95-8648-A18511A27CB4}"/>
              </a:ext>
            </a:extLst>
          </p:cNvPr>
          <p:cNvSpPr>
            <a:spLocks noChangeArrowheads="1"/>
          </p:cNvSpPr>
          <p:nvPr/>
        </p:nvSpPr>
        <p:spPr bwMode="auto">
          <a:xfrm>
            <a:off x="1046734" y="3002598"/>
            <a:ext cx="10535666" cy="5191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en-US" altLang="zh-TW" dirty="0"/>
          </a:p>
          <a:p>
            <a:pPr eaLnBrk="1" hangingPunct="1"/>
            <a:r>
              <a:rPr lang="en-US" altLang="zh-TW" dirty="0"/>
              <a:t>int </a:t>
            </a:r>
            <a:r>
              <a:rPr lang="en-US" altLang="zh-TW" dirty="0" err="1"/>
              <a:t>gettimeofday</a:t>
            </a:r>
            <a:r>
              <a:rPr lang="en-US" altLang="zh-TW" dirty="0"/>
              <a:t> (struct </a:t>
            </a:r>
            <a:r>
              <a:rPr lang="en-US" altLang="zh-TW" dirty="0" err="1"/>
              <a:t>timeval</a:t>
            </a:r>
            <a:r>
              <a:rPr lang="en-US" altLang="zh-TW" dirty="0"/>
              <a:t> *tv, struct </a:t>
            </a:r>
            <a:r>
              <a:rPr lang="en-US" altLang="zh-TW" dirty="0" err="1"/>
              <a:t>timezone</a:t>
            </a:r>
            <a:r>
              <a:rPr lang="en-US" altLang="zh-TW" dirty="0"/>
              <a:t> *</a:t>
            </a:r>
            <a:r>
              <a:rPr lang="en-US" altLang="zh-TW" dirty="0" err="1"/>
              <a:t>tz</a:t>
            </a:r>
            <a:r>
              <a:rPr lang="en-US" altLang="zh-TW" dirty="0"/>
              <a:t> );</a:t>
            </a:r>
          </a:p>
          <a:p>
            <a:pPr eaLnBrk="1" hangingPunct="1"/>
            <a:endParaRPr lang="en-US" altLang="zh-TW" dirty="0"/>
          </a:p>
        </p:txBody>
      </p:sp>
      <p:sp>
        <p:nvSpPr>
          <p:cNvPr id="6" name="矩形 5">
            <a:extLst>
              <a:ext uri="{FF2B5EF4-FFF2-40B4-BE49-F238E27FC236}">
                <a16:creationId xmlns:a16="http://schemas.microsoft.com/office/drawing/2014/main" id="{AE5605C0-BAA8-4469-9DC6-B082973EC767}"/>
              </a:ext>
            </a:extLst>
          </p:cNvPr>
          <p:cNvSpPr/>
          <p:nvPr/>
        </p:nvSpPr>
        <p:spPr>
          <a:xfrm>
            <a:off x="1046734" y="3814761"/>
            <a:ext cx="10535666" cy="2586038"/>
          </a:xfrm>
          <a:prstGeom prst="rect">
            <a:avLst/>
          </a:prstGeom>
        </p:spPr>
        <p:txBody>
          <a:bodyPr wrap="square">
            <a:spAutoFit/>
          </a:bodyPr>
          <a:lstStyle/>
          <a:p>
            <a:pPr eaLnBrk="1" hangingPunct="1">
              <a:defRPr/>
            </a:pPr>
            <a:r>
              <a:rPr lang="en-US" altLang="zh-TW" dirty="0" err="1">
                <a:solidFill>
                  <a:srgbClr val="0000CC"/>
                </a:solidFill>
                <a:latin typeface="Arial" charset="0"/>
              </a:rPr>
              <a:t>struct</a:t>
            </a:r>
            <a:r>
              <a:rPr lang="en-US" altLang="zh-TW" dirty="0">
                <a:solidFill>
                  <a:srgbClr val="0000CC"/>
                </a:solidFill>
                <a:latin typeface="Arial" charset="0"/>
              </a:rPr>
              <a:t> </a:t>
            </a:r>
            <a:r>
              <a:rPr lang="en-US" altLang="zh-TW" dirty="0" err="1">
                <a:solidFill>
                  <a:srgbClr val="0000CC"/>
                </a:solidFill>
                <a:latin typeface="Arial" charset="0"/>
              </a:rPr>
              <a:t>timeval</a:t>
            </a:r>
            <a:r>
              <a:rPr lang="en-US" altLang="zh-TW" dirty="0">
                <a:solidFill>
                  <a:srgbClr val="0000CC"/>
                </a:solidFill>
                <a:latin typeface="Arial" charset="0"/>
              </a:rPr>
              <a:t> </a:t>
            </a:r>
            <a:r>
              <a:rPr lang="en-US" altLang="zh-TW" dirty="0">
                <a:latin typeface="Arial" charset="0"/>
                <a:ea typeface="新細明體" charset="-120"/>
              </a:rPr>
              <a:t>{ </a:t>
            </a:r>
          </a:p>
          <a:p>
            <a:pPr eaLnBrk="1" hangingPunct="1">
              <a:defRPr/>
            </a:pPr>
            <a:r>
              <a:rPr lang="en-US" altLang="zh-TW" dirty="0">
                <a:latin typeface="Arial" charset="0"/>
                <a:ea typeface="新細明體" charset="-120"/>
              </a:rPr>
              <a:t>	</a:t>
            </a:r>
            <a:r>
              <a:rPr lang="en-US" altLang="zh-TW" dirty="0" err="1">
                <a:latin typeface="Arial" charset="0"/>
                <a:ea typeface="新細明體" charset="-120"/>
              </a:rPr>
              <a:t>time_t</a:t>
            </a:r>
            <a:r>
              <a:rPr lang="en-US" altLang="zh-TW" dirty="0">
                <a:latin typeface="Arial" charset="0"/>
                <a:ea typeface="新細明體" charset="-120"/>
              </a:rPr>
              <a:t> </a:t>
            </a:r>
            <a:r>
              <a:rPr lang="en-US" altLang="zh-TW" dirty="0" err="1">
                <a:latin typeface="Arial" charset="0"/>
                <a:ea typeface="新細明體" charset="-120"/>
              </a:rPr>
              <a:t>tv_sec</a:t>
            </a:r>
            <a:r>
              <a:rPr lang="en-US" altLang="zh-TW" dirty="0">
                <a:latin typeface="Arial" charset="0"/>
                <a:ea typeface="新細明體" charset="-120"/>
              </a:rPr>
              <a:t>; 		/* seconds */ </a:t>
            </a:r>
          </a:p>
          <a:p>
            <a:pPr eaLnBrk="1" hangingPunct="1">
              <a:defRPr/>
            </a:pPr>
            <a:r>
              <a:rPr lang="en-US" altLang="zh-TW" dirty="0">
                <a:latin typeface="Arial" charset="0"/>
                <a:ea typeface="新細明體" charset="-120"/>
              </a:rPr>
              <a:t>	</a:t>
            </a:r>
            <a:r>
              <a:rPr lang="en-US" altLang="zh-TW" dirty="0" err="1">
                <a:latin typeface="Arial" charset="0"/>
                <a:ea typeface="新細明體" charset="-120"/>
              </a:rPr>
              <a:t>suseconds_t</a:t>
            </a:r>
            <a:r>
              <a:rPr lang="en-US" altLang="zh-TW" dirty="0">
                <a:latin typeface="Arial" charset="0"/>
                <a:ea typeface="新細明體" charset="-120"/>
              </a:rPr>
              <a:t> </a:t>
            </a:r>
            <a:r>
              <a:rPr lang="en-US" altLang="zh-TW" dirty="0" err="1">
                <a:latin typeface="Arial" charset="0"/>
                <a:ea typeface="新細明體" charset="-120"/>
              </a:rPr>
              <a:t>tv_usec</a:t>
            </a:r>
            <a:r>
              <a:rPr lang="en-US" altLang="zh-TW" dirty="0">
                <a:latin typeface="Arial" charset="0"/>
                <a:ea typeface="新細明體" charset="-120"/>
              </a:rPr>
              <a:t>; 	/* microseconds */ </a:t>
            </a:r>
          </a:p>
          <a:p>
            <a:pPr eaLnBrk="1" hangingPunct="1">
              <a:defRPr/>
            </a:pPr>
            <a:r>
              <a:rPr lang="en-US" altLang="zh-TW" dirty="0">
                <a:latin typeface="Arial" charset="0"/>
                <a:ea typeface="新細明體" charset="-120"/>
              </a:rPr>
              <a:t>};</a:t>
            </a:r>
            <a:endParaRPr lang="en-US" altLang="zh-TW" dirty="0">
              <a:latin typeface="Arial" charset="0"/>
            </a:endParaRPr>
          </a:p>
          <a:p>
            <a:pPr eaLnBrk="1" hangingPunct="1">
              <a:defRPr/>
            </a:pPr>
            <a:endParaRPr lang="en-US" altLang="zh-TW" dirty="0">
              <a:latin typeface="Arial" charset="0"/>
            </a:endParaRPr>
          </a:p>
          <a:p>
            <a:pPr eaLnBrk="1" hangingPunct="1">
              <a:defRPr/>
            </a:pPr>
            <a:r>
              <a:rPr lang="en-US" altLang="zh-TW" dirty="0" err="1">
                <a:solidFill>
                  <a:schemeClr val="bg2">
                    <a:lumMod val="60000"/>
                    <a:lumOff val="40000"/>
                  </a:schemeClr>
                </a:solidFill>
                <a:latin typeface="Arial" charset="0"/>
                <a:ea typeface="新細明體" charset="-120"/>
              </a:rPr>
              <a:t>struct</a:t>
            </a:r>
            <a:r>
              <a:rPr lang="en-US" altLang="zh-TW" dirty="0">
                <a:solidFill>
                  <a:schemeClr val="bg2">
                    <a:lumMod val="60000"/>
                    <a:lumOff val="40000"/>
                  </a:schemeClr>
                </a:solidFill>
                <a:latin typeface="Arial" charset="0"/>
                <a:ea typeface="新細明體" charset="-120"/>
              </a:rPr>
              <a:t> </a:t>
            </a:r>
            <a:r>
              <a:rPr lang="en-US" altLang="zh-TW" dirty="0" err="1">
                <a:solidFill>
                  <a:schemeClr val="bg2">
                    <a:lumMod val="60000"/>
                    <a:lumOff val="40000"/>
                  </a:schemeClr>
                </a:solidFill>
                <a:latin typeface="Arial" charset="0"/>
                <a:ea typeface="新細明體" charset="-120"/>
              </a:rPr>
              <a:t>timezone</a:t>
            </a:r>
            <a:r>
              <a:rPr lang="en-US" altLang="zh-TW" dirty="0">
                <a:solidFill>
                  <a:schemeClr val="bg2">
                    <a:lumMod val="60000"/>
                    <a:lumOff val="40000"/>
                  </a:schemeClr>
                </a:solidFill>
                <a:latin typeface="Arial" charset="0"/>
                <a:ea typeface="新細明體" charset="-120"/>
              </a:rPr>
              <a:t> </a:t>
            </a:r>
            <a:r>
              <a:rPr lang="en-US" altLang="zh-TW" dirty="0">
                <a:latin typeface="Arial" charset="0"/>
                <a:ea typeface="新細明體" charset="-120"/>
              </a:rPr>
              <a:t>{ </a:t>
            </a:r>
          </a:p>
          <a:p>
            <a:pPr eaLnBrk="1" hangingPunct="1">
              <a:defRPr/>
            </a:pPr>
            <a:r>
              <a:rPr lang="en-US" altLang="zh-TW" dirty="0">
                <a:latin typeface="Arial" charset="0"/>
                <a:ea typeface="新細明體" charset="-120"/>
              </a:rPr>
              <a:t>	</a:t>
            </a:r>
            <a:r>
              <a:rPr lang="en-US" altLang="zh-TW" dirty="0" err="1">
                <a:latin typeface="Arial" charset="0"/>
                <a:ea typeface="新細明體" charset="-120"/>
              </a:rPr>
              <a:t>int</a:t>
            </a:r>
            <a:r>
              <a:rPr lang="en-US" altLang="zh-TW" dirty="0">
                <a:latin typeface="Arial" charset="0"/>
                <a:ea typeface="新細明體" charset="-120"/>
              </a:rPr>
              <a:t> </a:t>
            </a:r>
            <a:r>
              <a:rPr lang="en-US" altLang="zh-TW" dirty="0" err="1">
                <a:latin typeface="Arial" charset="0"/>
                <a:ea typeface="新細明體" charset="-120"/>
              </a:rPr>
              <a:t>tz_minuteswest</a:t>
            </a:r>
            <a:r>
              <a:rPr lang="en-US" altLang="zh-TW" dirty="0">
                <a:latin typeface="Arial" charset="0"/>
                <a:ea typeface="新細明體" charset="-120"/>
              </a:rPr>
              <a:t>; 	/* minutes west of Greenwich */ </a:t>
            </a:r>
          </a:p>
          <a:p>
            <a:pPr eaLnBrk="1" hangingPunct="1">
              <a:defRPr/>
            </a:pPr>
            <a:r>
              <a:rPr lang="en-US" altLang="zh-TW" dirty="0">
                <a:latin typeface="Arial" charset="0"/>
                <a:ea typeface="新細明體" charset="-120"/>
              </a:rPr>
              <a:t>	</a:t>
            </a:r>
            <a:r>
              <a:rPr lang="en-US" altLang="zh-TW" dirty="0" err="1">
                <a:latin typeface="Arial" charset="0"/>
                <a:ea typeface="新細明體" charset="-120"/>
              </a:rPr>
              <a:t>int</a:t>
            </a:r>
            <a:r>
              <a:rPr lang="en-US" altLang="zh-TW" dirty="0">
                <a:latin typeface="Arial" charset="0"/>
                <a:ea typeface="新細明體" charset="-120"/>
              </a:rPr>
              <a:t> </a:t>
            </a:r>
            <a:r>
              <a:rPr lang="en-US" altLang="zh-TW" dirty="0" err="1">
                <a:latin typeface="Arial" charset="0"/>
                <a:ea typeface="新細明體" charset="-120"/>
              </a:rPr>
              <a:t>tz_dsttime</a:t>
            </a:r>
            <a:r>
              <a:rPr lang="en-US" altLang="zh-TW" dirty="0">
                <a:latin typeface="Arial" charset="0"/>
                <a:ea typeface="新細明體" charset="-120"/>
              </a:rPr>
              <a:t>; 		/* type of DST correction */ </a:t>
            </a:r>
          </a:p>
          <a:p>
            <a:pPr eaLnBrk="1" hangingPunct="1">
              <a:defRPr/>
            </a:pPr>
            <a:r>
              <a:rPr lang="en-US" altLang="zh-TW" dirty="0">
                <a:latin typeface="Arial" charset="0"/>
                <a:ea typeface="新細明體" charset="-120"/>
              </a:rPr>
              <a:t>};</a:t>
            </a:r>
            <a:endParaRPr lang="en-US" altLang="zh-TW" dirty="0">
              <a:solidFill>
                <a:srgbClr val="0000CC"/>
              </a:solidFill>
              <a:latin typeface="Arial" charset="0"/>
            </a:endParaRPr>
          </a:p>
        </p:txBody>
      </p:sp>
      <p:sp>
        <p:nvSpPr>
          <p:cNvPr id="7" name="投影片編號版面配置區 6">
            <a:extLst>
              <a:ext uri="{FF2B5EF4-FFF2-40B4-BE49-F238E27FC236}">
                <a16:creationId xmlns:a16="http://schemas.microsoft.com/office/drawing/2014/main" id="{B33E18E6-F37C-4920-ADD2-CFFA328AC3CD}"/>
              </a:ext>
            </a:extLst>
          </p:cNvPr>
          <p:cNvSpPr>
            <a:spLocks noGrp="1"/>
          </p:cNvSpPr>
          <p:nvPr>
            <p:ph type="sldNum" sz="quarter" idx="11"/>
          </p:nvPr>
        </p:nvSpPr>
        <p:spPr/>
        <p:txBody>
          <a:bodyPr/>
          <a:lstStyle/>
          <a:p>
            <a:fld id="{224A732B-4120-4015-8395-334063D92438}" type="slidenum">
              <a:rPr lang="zh-TW" altLang="en-US" smtClean="0"/>
              <a:t>14</a:t>
            </a:fld>
            <a:endParaRPr lang="zh-TW" altLang="en-US"/>
          </a:p>
        </p:txBody>
      </p:sp>
    </p:spTree>
    <p:extLst>
      <p:ext uri="{BB962C8B-B14F-4D97-AF65-F5344CB8AC3E}">
        <p14:creationId xmlns:p14="http://schemas.microsoft.com/office/powerpoint/2010/main" val="2049681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8DEAE6-1C14-4BA0-BB64-18D54D8A64FE}"/>
              </a:ext>
            </a:extLst>
          </p:cNvPr>
          <p:cNvSpPr>
            <a:spLocks noGrp="1"/>
          </p:cNvSpPr>
          <p:nvPr>
            <p:ph type="title"/>
          </p:nvPr>
        </p:nvSpPr>
        <p:spPr/>
        <p:txBody>
          <a:bodyPr/>
          <a:lstStyle/>
          <a:p>
            <a:r>
              <a:rPr lang="en-US" altLang="zh-TW" dirty="0"/>
              <a:t>Homework Assignment #1_1(cont.)</a:t>
            </a:r>
            <a:endParaRPr lang="zh-TW" altLang="en-US" dirty="0"/>
          </a:p>
        </p:txBody>
      </p:sp>
      <p:sp>
        <p:nvSpPr>
          <p:cNvPr id="3" name="內容版面配置區 2">
            <a:extLst>
              <a:ext uri="{FF2B5EF4-FFF2-40B4-BE49-F238E27FC236}">
                <a16:creationId xmlns:a16="http://schemas.microsoft.com/office/drawing/2014/main" id="{D9FE59EF-518F-4F2B-9CDE-7B26607D2946}"/>
              </a:ext>
            </a:extLst>
          </p:cNvPr>
          <p:cNvSpPr>
            <a:spLocks noGrp="1"/>
          </p:cNvSpPr>
          <p:nvPr>
            <p:ph idx="1"/>
          </p:nvPr>
        </p:nvSpPr>
        <p:spPr/>
        <p:txBody>
          <a:bodyPr/>
          <a:lstStyle/>
          <a:p>
            <a:r>
              <a:rPr lang="en-US" altLang="zh-TW" dirty="0"/>
              <a:t>EX:</a:t>
            </a:r>
            <a:endParaRPr lang="zh-TW" altLang="en-US" dirty="0"/>
          </a:p>
        </p:txBody>
      </p:sp>
      <p:sp>
        <p:nvSpPr>
          <p:cNvPr id="4" name="文字方塊 3">
            <a:extLst>
              <a:ext uri="{FF2B5EF4-FFF2-40B4-BE49-F238E27FC236}">
                <a16:creationId xmlns:a16="http://schemas.microsoft.com/office/drawing/2014/main" id="{2EFE6150-4C00-4BEE-BF92-C7DBE8565F0B}"/>
              </a:ext>
            </a:extLst>
          </p:cNvPr>
          <p:cNvSpPr txBox="1"/>
          <p:nvPr/>
        </p:nvSpPr>
        <p:spPr>
          <a:xfrm>
            <a:off x="1995037" y="2137873"/>
            <a:ext cx="8201925" cy="3970318"/>
          </a:xfrm>
          <a:prstGeom prst="rect">
            <a:avLst/>
          </a:prstGeom>
          <a:noFill/>
        </p:spPr>
        <p:txBody>
          <a:bodyPr wrap="none" rtlCol="0">
            <a:spAutoFit/>
          </a:bodyPr>
          <a:lstStyle/>
          <a:p>
            <a:pPr marL="400050" lvl="1" indent="0">
              <a:buFont typeface="Wingdings" charset="2"/>
              <a:buNone/>
              <a:defRPr/>
            </a:pPr>
            <a:r>
              <a:rPr lang="en-US" altLang="zh-TW" dirty="0"/>
              <a:t>int main()</a:t>
            </a:r>
          </a:p>
          <a:p>
            <a:pPr marL="400050" lvl="1" indent="0">
              <a:buFont typeface="Wingdings" charset="2"/>
              <a:buNone/>
              <a:defRPr/>
            </a:pPr>
            <a:r>
              <a:rPr lang="en-US" altLang="zh-TW" dirty="0"/>
              <a:t>{</a:t>
            </a:r>
          </a:p>
          <a:p>
            <a:pPr marL="400050" lvl="1" indent="0">
              <a:buFont typeface="Wingdings" charset="2"/>
              <a:buNone/>
              <a:defRPr/>
            </a:pPr>
            <a:r>
              <a:rPr lang="en-US" altLang="zh-TW" dirty="0"/>
              <a:t>        struct  </a:t>
            </a:r>
            <a:r>
              <a:rPr lang="en-US" altLang="zh-TW" dirty="0" err="1"/>
              <a:t>timeval</a:t>
            </a:r>
            <a:r>
              <a:rPr lang="en-US" altLang="zh-TW" dirty="0"/>
              <a:t> start;</a:t>
            </a:r>
          </a:p>
          <a:p>
            <a:pPr marL="400050" lvl="1" indent="0">
              <a:buFont typeface="Wingdings" charset="2"/>
              <a:buNone/>
              <a:defRPr/>
            </a:pPr>
            <a:r>
              <a:rPr lang="en-US" altLang="zh-TW" dirty="0"/>
              <a:t>        struct  </a:t>
            </a:r>
            <a:r>
              <a:rPr lang="en-US" altLang="zh-TW" dirty="0" err="1"/>
              <a:t>timeval</a:t>
            </a:r>
            <a:r>
              <a:rPr lang="en-US" altLang="zh-TW" dirty="0"/>
              <a:t> end;</a:t>
            </a:r>
          </a:p>
          <a:p>
            <a:pPr marL="400050" lvl="1" indent="0">
              <a:buFont typeface="Wingdings" charset="2"/>
              <a:buNone/>
              <a:defRPr/>
            </a:pPr>
            <a:r>
              <a:rPr lang="en-US" altLang="zh-TW" dirty="0"/>
              <a:t>        </a:t>
            </a:r>
          </a:p>
          <a:p>
            <a:pPr marL="400050" lvl="1" indent="0">
              <a:buFont typeface="Wingdings" charset="2"/>
              <a:buNone/>
              <a:defRPr/>
            </a:pPr>
            <a:r>
              <a:rPr lang="en-US" altLang="zh-TW" dirty="0"/>
              <a:t>        unsigned  long diff;</a:t>
            </a:r>
          </a:p>
          <a:p>
            <a:pPr marL="400050" lvl="1" indent="0">
              <a:buFont typeface="Wingdings" charset="2"/>
              <a:buNone/>
              <a:defRPr/>
            </a:pPr>
            <a:r>
              <a:rPr lang="en-US" altLang="zh-TW" dirty="0"/>
              <a:t>        </a:t>
            </a:r>
            <a:r>
              <a:rPr lang="en-US" altLang="zh-TW" dirty="0" err="1"/>
              <a:t>gettimeofday</a:t>
            </a:r>
            <a:r>
              <a:rPr lang="en-US" altLang="zh-TW" dirty="0"/>
              <a:t>(&amp;</a:t>
            </a:r>
            <a:r>
              <a:rPr lang="en-US" altLang="zh-TW" dirty="0" err="1"/>
              <a:t>start,NULL</a:t>
            </a:r>
            <a:r>
              <a:rPr lang="en-US" altLang="zh-TW" dirty="0"/>
              <a:t>);</a:t>
            </a:r>
          </a:p>
          <a:p>
            <a:pPr marL="400050" lvl="1" indent="0">
              <a:buFont typeface="Wingdings" charset="2"/>
              <a:buNone/>
              <a:defRPr/>
            </a:pPr>
            <a:r>
              <a:rPr lang="en-US" altLang="zh-TW" dirty="0"/>
              <a:t>        delay(10);</a:t>
            </a:r>
          </a:p>
          <a:p>
            <a:pPr marL="400050" lvl="1" indent="0">
              <a:buFont typeface="Wingdings" charset="2"/>
              <a:buNone/>
              <a:defRPr/>
            </a:pPr>
            <a:r>
              <a:rPr lang="en-US" altLang="zh-TW" dirty="0"/>
              <a:t>        </a:t>
            </a:r>
            <a:r>
              <a:rPr lang="en-US" altLang="zh-TW" dirty="0" err="1"/>
              <a:t>gettimeofday</a:t>
            </a:r>
            <a:r>
              <a:rPr lang="en-US" altLang="zh-TW" dirty="0"/>
              <a:t>(&amp;</a:t>
            </a:r>
            <a:r>
              <a:rPr lang="en-US" altLang="zh-TW" dirty="0" err="1"/>
              <a:t>end,NULL</a:t>
            </a:r>
            <a:r>
              <a:rPr lang="en-US" altLang="zh-TW" dirty="0"/>
              <a:t>);</a:t>
            </a:r>
          </a:p>
          <a:p>
            <a:pPr marL="400050" lvl="1" indent="0">
              <a:buFont typeface="Wingdings" charset="2"/>
              <a:buNone/>
              <a:defRPr/>
            </a:pPr>
            <a:r>
              <a:rPr lang="en-US" altLang="zh-TW" dirty="0"/>
              <a:t>        diff = 1000000 * (</a:t>
            </a:r>
            <a:r>
              <a:rPr lang="en-US" altLang="zh-TW" dirty="0" err="1"/>
              <a:t>end.tv_sec-start.tv_sec</a:t>
            </a:r>
            <a:r>
              <a:rPr lang="en-US" altLang="zh-TW" dirty="0"/>
              <a:t>)+ </a:t>
            </a:r>
            <a:r>
              <a:rPr lang="en-US" altLang="zh-TW" dirty="0" err="1"/>
              <a:t>end.tv_usec-start.tv_usec</a:t>
            </a:r>
            <a:r>
              <a:rPr lang="en-US" altLang="zh-TW" dirty="0"/>
              <a:t>;</a:t>
            </a:r>
          </a:p>
          <a:p>
            <a:pPr marL="400050" lvl="1" indent="0">
              <a:buFont typeface="Wingdings" charset="2"/>
              <a:buNone/>
              <a:defRPr/>
            </a:pPr>
            <a:r>
              <a:rPr lang="en-US" altLang="zh-TW" dirty="0"/>
              <a:t>        </a:t>
            </a:r>
            <a:r>
              <a:rPr lang="en-US" altLang="zh-TW" dirty="0" err="1"/>
              <a:t>printf</a:t>
            </a:r>
            <a:r>
              <a:rPr lang="en-US" altLang="zh-TW" dirty="0"/>
              <a:t>("the difference is %</a:t>
            </a:r>
            <a:r>
              <a:rPr lang="en-US" altLang="zh-TW" dirty="0" err="1"/>
              <a:t>ld</a:t>
            </a:r>
            <a:r>
              <a:rPr lang="en-US" altLang="zh-TW" dirty="0"/>
              <a:t> (us)\n”, diff);</a:t>
            </a:r>
          </a:p>
          <a:p>
            <a:pPr marL="400050" lvl="1" indent="0">
              <a:buFont typeface="Wingdings" charset="2"/>
              <a:buNone/>
              <a:defRPr/>
            </a:pPr>
            <a:r>
              <a:rPr lang="en-US" altLang="zh-TW" dirty="0"/>
              <a:t>        return 0;</a:t>
            </a:r>
          </a:p>
          <a:p>
            <a:pPr marL="400050" lvl="1" indent="0">
              <a:buFont typeface="Wingdings" charset="2"/>
              <a:buNone/>
              <a:defRPr/>
            </a:pPr>
            <a:r>
              <a:rPr lang="en-US" altLang="zh-TW" dirty="0"/>
              <a:t>}</a:t>
            </a:r>
          </a:p>
          <a:p>
            <a:endParaRPr lang="zh-TW" altLang="en-US" dirty="0"/>
          </a:p>
        </p:txBody>
      </p:sp>
      <p:sp>
        <p:nvSpPr>
          <p:cNvPr id="5" name="投影片編號版面配置區 4">
            <a:extLst>
              <a:ext uri="{FF2B5EF4-FFF2-40B4-BE49-F238E27FC236}">
                <a16:creationId xmlns:a16="http://schemas.microsoft.com/office/drawing/2014/main" id="{3B9BE8EF-ECC8-43E5-9845-EE7CC94A0166}"/>
              </a:ext>
            </a:extLst>
          </p:cNvPr>
          <p:cNvSpPr>
            <a:spLocks noGrp="1"/>
          </p:cNvSpPr>
          <p:nvPr>
            <p:ph type="sldNum" sz="quarter" idx="11"/>
          </p:nvPr>
        </p:nvSpPr>
        <p:spPr/>
        <p:txBody>
          <a:bodyPr/>
          <a:lstStyle/>
          <a:p>
            <a:fld id="{224A732B-4120-4015-8395-334063D92438}" type="slidenum">
              <a:rPr lang="zh-TW" altLang="en-US" smtClean="0"/>
              <a:t>15</a:t>
            </a:fld>
            <a:endParaRPr lang="zh-TW" altLang="en-US"/>
          </a:p>
        </p:txBody>
      </p:sp>
    </p:spTree>
    <p:extLst>
      <p:ext uri="{BB962C8B-B14F-4D97-AF65-F5344CB8AC3E}">
        <p14:creationId xmlns:p14="http://schemas.microsoft.com/office/powerpoint/2010/main" val="1205082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CBE1E7-8AC4-4FA0-B72E-813286E87935}"/>
              </a:ext>
            </a:extLst>
          </p:cNvPr>
          <p:cNvSpPr>
            <a:spLocks noGrp="1"/>
          </p:cNvSpPr>
          <p:nvPr>
            <p:ph type="title"/>
          </p:nvPr>
        </p:nvSpPr>
        <p:spPr/>
        <p:txBody>
          <a:bodyPr/>
          <a:lstStyle/>
          <a:p>
            <a:r>
              <a:rPr lang="en-US" altLang="zh-TW" dirty="0"/>
              <a:t>Homework Assignment #1_1(cont.)</a:t>
            </a:r>
            <a:endParaRPr lang="zh-TW" altLang="en-US" dirty="0"/>
          </a:p>
        </p:txBody>
      </p:sp>
      <p:sp>
        <p:nvSpPr>
          <p:cNvPr id="3" name="內容版面配置區 2">
            <a:extLst>
              <a:ext uri="{FF2B5EF4-FFF2-40B4-BE49-F238E27FC236}">
                <a16:creationId xmlns:a16="http://schemas.microsoft.com/office/drawing/2014/main" id="{24AAC52F-007F-4C40-8C5E-BD7EC52FF663}"/>
              </a:ext>
            </a:extLst>
          </p:cNvPr>
          <p:cNvSpPr>
            <a:spLocks noGrp="1"/>
          </p:cNvSpPr>
          <p:nvPr>
            <p:ph idx="1"/>
          </p:nvPr>
        </p:nvSpPr>
        <p:spPr/>
        <p:txBody>
          <a:bodyPr/>
          <a:lstStyle/>
          <a:p>
            <a:r>
              <a:rPr lang="en-US" altLang="zh-TW" dirty="0"/>
              <a:t>If you want to take a look at the total available as well as used memory in the system. You can use </a:t>
            </a:r>
            <a:r>
              <a:rPr lang="en-US" altLang="zh-TW" b="1" dirty="0"/>
              <a:t>free</a:t>
            </a:r>
            <a:r>
              <a:rPr lang="en-US" altLang="zh-TW" dirty="0"/>
              <a:t> command.</a:t>
            </a:r>
          </a:p>
          <a:p>
            <a:r>
              <a:rPr lang="en-US" altLang="zh-TW" dirty="0"/>
              <a:t>To clean the Linux buffer/cache, you can use </a:t>
            </a:r>
            <a:r>
              <a:rPr lang="pl-PL" altLang="zh-TW" b="1" dirty="0"/>
              <a:t>echo 3 &gt; /proc/sys/vm/drop_caches</a:t>
            </a:r>
            <a:r>
              <a:rPr lang="en-US" altLang="zh-TW" b="1" dirty="0"/>
              <a:t> </a:t>
            </a:r>
            <a:r>
              <a:rPr lang="en-US" altLang="zh-TW" dirty="0"/>
              <a:t>command. Notice that, you should run it in </a:t>
            </a:r>
            <a:r>
              <a:rPr lang="en-US" altLang="zh-TW" b="1" dirty="0"/>
              <a:t>root</a:t>
            </a:r>
            <a:r>
              <a:rPr lang="en-US" altLang="zh-TW" dirty="0"/>
              <a:t> mode.</a:t>
            </a:r>
          </a:p>
          <a:p>
            <a:endParaRPr lang="en-US" altLang="zh-TW" dirty="0"/>
          </a:p>
          <a:p>
            <a:r>
              <a:rPr lang="en-US" altLang="zh-TW" dirty="0"/>
              <a:t>Ex:</a:t>
            </a:r>
            <a:endParaRPr lang="zh-TW" altLang="en-US" dirty="0"/>
          </a:p>
        </p:txBody>
      </p:sp>
      <p:sp>
        <p:nvSpPr>
          <p:cNvPr id="5" name="投影片編號版面配置區 4">
            <a:extLst>
              <a:ext uri="{FF2B5EF4-FFF2-40B4-BE49-F238E27FC236}">
                <a16:creationId xmlns:a16="http://schemas.microsoft.com/office/drawing/2014/main" id="{A934CAFC-7D20-46D7-981D-2CA1BACF97CA}"/>
              </a:ext>
            </a:extLst>
          </p:cNvPr>
          <p:cNvSpPr>
            <a:spLocks noGrp="1"/>
          </p:cNvSpPr>
          <p:nvPr>
            <p:ph type="sldNum" sz="quarter" idx="11"/>
          </p:nvPr>
        </p:nvSpPr>
        <p:spPr/>
        <p:txBody>
          <a:bodyPr/>
          <a:lstStyle/>
          <a:p>
            <a:fld id="{224A732B-4120-4015-8395-334063D92438}" type="slidenum">
              <a:rPr lang="zh-TW" altLang="en-US" smtClean="0"/>
              <a:t>16</a:t>
            </a:fld>
            <a:endParaRPr lang="zh-TW" altLang="en-US"/>
          </a:p>
        </p:txBody>
      </p:sp>
      <p:pic>
        <p:nvPicPr>
          <p:cNvPr id="7" name="圖片 6">
            <a:extLst>
              <a:ext uri="{FF2B5EF4-FFF2-40B4-BE49-F238E27FC236}">
                <a16:creationId xmlns:a16="http://schemas.microsoft.com/office/drawing/2014/main" id="{723E426F-353E-4870-A1E7-A9D41DCF1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292" y="3987209"/>
            <a:ext cx="9033416" cy="1602378"/>
          </a:xfrm>
          <a:prstGeom prst="rect">
            <a:avLst/>
          </a:prstGeom>
        </p:spPr>
      </p:pic>
    </p:spTree>
    <p:extLst>
      <p:ext uri="{BB962C8B-B14F-4D97-AF65-F5344CB8AC3E}">
        <p14:creationId xmlns:p14="http://schemas.microsoft.com/office/powerpoint/2010/main" val="648650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標題 1">
            <a:extLst>
              <a:ext uri="{FF2B5EF4-FFF2-40B4-BE49-F238E27FC236}">
                <a16:creationId xmlns:a16="http://schemas.microsoft.com/office/drawing/2014/main" id="{AB9523F0-47E9-4375-87BA-E1D894A8BA74}"/>
              </a:ext>
            </a:extLst>
          </p:cNvPr>
          <p:cNvSpPr>
            <a:spLocks noGrp="1" noChangeArrowheads="1"/>
          </p:cNvSpPr>
          <p:nvPr>
            <p:ph type="title"/>
          </p:nvPr>
        </p:nvSpPr>
        <p:spPr/>
        <p:txBody>
          <a:bodyPr/>
          <a:lstStyle/>
          <a:p>
            <a:r>
              <a:rPr kumimoji="1" lang="en-US" altLang="zh-TW" sz="3000" b="0" i="0" u="none" strike="noStrike" kern="0" cap="none" spc="0" normalizeH="0" baseline="0" noProof="0" dirty="0">
                <a:ln>
                  <a:noFill/>
                </a:ln>
                <a:solidFill>
                  <a:srgbClr val="000000"/>
                </a:solidFill>
                <a:effectLst/>
                <a:uLnTx/>
                <a:uFillTx/>
                <a:latin typeface="Arial"/>
                <a:ea typeface="新細明體"/>
                <a:cs typeface="+mj-cs"/>
              </a:rPr>
              <a:t>Homework Assignment #1_1(cont.)</a:t>
            </a:r>
            <a:endParaRPr lang="en-US" altLang="zh-TW" sz="3600" dirty="0"/>
          </a:p>
        </p:txBody>
      </p:sp>
      <p:sp>
        <p:nvSpPr>
          <p:cNvPr id="32771" name="內容版面配置區 2">
            <a:extLst>
              <a:ext uri="{FF2B5EF4-FFF2-40B4-BE49-F238E27FC236}">
                <a16:creationId xmlns:a16="http://schemas.microsoft.com/office/drawing/2014/main" id="{2AD00D22-349D-478A-AA89-ACD317DD210D}"/>
              </a:ext>
            </a:extLst>
          </p:cNvPr>
          <p:cNvSpPr>
            <a:spLocks noGrp="1" noChangeArrowheads="1"/>
          </p:cNvSpPr>
          <p:nvPr>
            <p:ph idx="1"/>
          </p:nvPr>
        </p:nvSpPr>
        <p:spPr/>
        <p:txBody>
          <a:bodyPr/>
          <a:lstStyle/>
          <a:p>
            <a:r>
              <a:rPr lang="en-US" altLang="zh-TW" b="1"/>
              <a:t>rand()</a:t>
            </a:r>
          </a:p>
          <a:p>
            <a:pPr lvl="1"/>
            <a:r>
              <a:rPr lang="en-US" altLang="zh-TW"/>
              <a:t>rand() function is provided by stdlib.h library.</a:t>
            </a:r>
          </a:p>
          <a:p>
            <a:pPr lvl="1"/>
            <a:endParaRPr lang="en-US" altLang="zh-TW" sz="800"/>
          </a:p>
          <a:p>
            <a:pPr lvl="1"/>
            <a:r>
              <a:rPr lang="en-US" altLang="zh-TW"/>
              <a:t>Returns a pseudo-random number in the range of 0 to RAND_MAX.</a:t>
            </a:r>
          </a:p>
          <a:p>
            <a:endParaRPr lang="en-US" altLang="zh-TW"/>
          </a:p>
          <a:p>
            <a:endParaRPr lang="en-US" altLang="zh-TW" b="1"/>
          </a:p>
          <a:p>
            <a:endParaRPr lang="en-US" altLang="zh-TW" b="1"/>
          </a:p>
        </p:txBody>
      </p:sp>
      <p:sp>
        <p:nvSpPr>
          <p:cNvPr id="32772" name="Rectangle 8">
            <a:extLst>
              <a:ext uri="{FF2B5EF4-FFF2-40B4-BE49-F238E27FC236}">
                <a16:creationId xmlns:a16="http://schemas.microsoft.com/office/drawing/2014/main" id="{D56B63B0-8C8E-4BD3-B7AB-7F8EDE8862CD}"/>
              </a:ext>
            </a:extLst>
          </p:cNvPr>
          <p:cNvSpPr>
            <a:spLocks noChangeArrowheads="1"/>
          </p:cNvSpPr>
          <p:nvPr/>
        </p:nvSpPr>
        <p:spPr bwMode="auto">
          <a:xfrm>
            <a:off x="2424114" y="3068639"/>
            <a:ext cx="7286625" cy="3952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en-US" altLang="zh-TW" sz="1800" b="1"/>
          </a:p>
          <a:p>
            <a:pPr eaLnBrk="1" hangingPunct="1">
              <a:spcBef>
                <a:spcPct val="0"/>
              </a:spcBef>
              <a:buClrTx/>
              <a:buSzTx/>
              <a:buFontTx/>
              <a:buNone/>
            </a:pPr>
            <a:r>
              <a:rPr lang="en-US" altLang="zh-TW" sz="1800"/>
              <a:t>#include&lt;stdlib.h&gt; </a:t>
            </a:r>
          </a:p>
          <a:p>
            <a:pPr eaLnBrk="1" hangingPunct="1">
              <a:spcBef>
                <a:spcPct val="0"/>
              </a:spcBef>
              <a:buClrTx/>
              <a:buSzTx/>
              <a:buFontTx/>
              <a:buNone/>
            </a:pPr>
            <a:endParaRPr lang="en-US" altLang="zh-TW" sz="1800"/>
          </a:p>
        </p:txBody>
      </p:sp>
      <p:sp>
        <p:nvSpPr>
          <p:cNvPr id="32773" name="Rectangle 8">
            <a:extLst>
              <a:ext uri="{FF2B5EF4-FFF2-40B4-BE49-F238E27FC236}">
                <a16:creationId xmlns:a16="http://schemas.microsoft.com/office/drawing/2014/main" id="{270927A2-9F20-40EB-B763-F03E4A51A652}"/>
              </a:ext>
            </a:extLst>
          </p:cNvPr>
          <p:cNvSpPr>
            <a:spLocks noChangeArrowheads="1"/>
          </p:cNvSpPr>
          <p:nvPr/>
        </p:nvSpPr>
        <p:spPr bwMode="auto">
          <a:xfrm>
            <a:off x="2424113" y="3644900"/>
            <a:ext cx="7269162" cy="431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int rand(void);</a:t>
            </a:r>
          </a:p>
        </p:txBody>
      </p:sp>
      <p:sp>
        <p:nvSpPr>
          <p:cNvPr id="32774" name="矩形 1">
            <a:extLst>
              <a:ext uri="{FF2B5EF4-FFF2-40B4-BE49-F238E27FC236}">
                <a16:creationId xmlns:a16="http://schemas.microsoft.com/office/drawing/2014/main" id="{3B4142AB-DE2D-4EC0-A28E-80BB381979F8}"/>
              </a:ext>
            </a:extLst>
          </p:cNvPr>
          <p:cNvSpPr>
            <a:spLocks noChangeArrowheads="1"/>
          </p:cNvSpPr>
          <p:nvPr/>
        </p:nvSpPr>
        <p:spPr bwMode="auto">
          <a:xfrm>
            <a:off x="2424114" y="4221164"/>
            <a:ext cx="7286625"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 typeface="Wingdings" panose="05000000000000000000" pitchFamily="2" charset="2"/>
              <a:buNone/>
            </a:pPr>
            <a:r>
              <a:rPr lang="en-US" altLang="zh-TW" sz="1800"/>
              <a:t>ex. : rand();</a:t>
            </a:r>
          </a:p>
        </p:txBody>
      </p:sp>
      <p:sp>
        <p:nvSpPr>
          <p:cNvPr id="32775" name="投影片編號版面配置區 1">
            <a:extLst>
              <a:ext uri="{FF2B5EF4-FFF2-40B4-BE49-F238E27FC236}">
                <a16:creationId xmlns:a16="http://schemas.microsoft.com/office/drawing/2014/main" id="{44C42D54-B5A8-447C-9CB2-3DCC4CAB737A}"/>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3A345F31-0533-478B-84C2-3A4B37129EEB}" type="slidenum">
              <a:rPr kumimoji="0" lang="en-US" altLang="zh-TW" sz="1200">
                <a:latin typeface="Arial Black" panose="020B0A04020102020204" pitchFamily="34" charset="0"/>
              </a:rPr>
              <a:pPr>
                <a:spcBef>
                  <a:spcPct val="0"/>
                </a:spcBef>
                <a:buClrTx/>
                <a:buSzTx/>
                <a:buFontTx/>
                <a:buNone/>
              </a:pPr>
              <a:t>17</a:t>
            </a:fld>
            <a:endParaRPr kumimoji="0" lang="en-US" altLang="zh-TW" sz="1200">
              <a:latin typeface="Arial Black" panose="020B0A040201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標題 1">
            <a:extLst>
              <a:ext uri="{FF2B5EF4-FFF2-40B4-BE49-F238E27FC236}">
                <a16:creationId xmlns:a16="http://schemas.microsoft.com/office/drawing/2014/main" id="{DB8BA491-6459-4EA6-A4F2-560910FDB3F9}"/>
              </a:ext>
            </a:extLst>
          </p:cNvPr>
          <p:cNvSpPr>
            <a:spLocks noGrp="1" noChangeArrowheads="1"/>
          </p:cNvSpPr>
          <p:nvPr>
            <p:ph type="title"/>
          </p:nvPr>
        </p:nvSpPr>
        <p:spPr/>
        <p:txBody>
          <a:bodyPr/>
          <a:lstStyle/>
          <a:p>
            <a:r>
              <a:rPr kumimoji="1" lang="en-US" altLang="zh-TW" sz="3000" b="0" i="0" u="none" strike="noStrike" kern="0" cap="none" spc="0" normalizeH="0" baseline="0" noProof="0" dirty="0">
                <a:ln>
                  <a:noFill/>
                </a:ln>
                <a:solidFill>
                  <a:srgbClr val="000000"/>
                </a:solidFill>
                <a:effectLst/>
                <a:uLnTx/>
                <a:uFillTx/>
                <a:latin typeface="Arial"/>
                <a:ea typeface="新細明體"/>
                <a:cs typeface="+mj-cs"/>
              </a:rPr>
              <a:t>Homework Assignment #1_1(cont.)</a:t>
            </a:r>
            <a:endParaRPr lang="en-US" altLang="zh-TW" sz="3600" dirty="0"/>
          </a:p>
        </p:txBody>
      </p:sp>
      <p:sp>
        <p:nvSpPr>
          <p:cNvPr id="33795" name="內容版面配置區 2">
            <a:extLst>
              <a:ext uri="{FF2B5EF4-FFF2-40B4-BE49-F238E27FC236}">
                <a16:creationId xmlns:a16="http://schemas.microsoft.com/office/drawing/2014/main" id="{384D434C-DCF7-4894-A3C3-F85C54DE17AD}"/>
              </a:ext>
            </a:extLst>
          </p:cNvPr>
          <p:cNvSpPr>
            <a:spLocks noGrp="1" noChangeArrowheads="1"/>
          </p:cNvSpPr>
          <p:nvPr>
            <p:ph idx="1"/>
          </p:nvPr>
        </p:nvSpPr>
        <p:spPr/>
        <p:txBody>
          <a:bodyPr/>
          <a:lstStyle/>
          <a:p>
            <a:r>
              <a:rPr lang="en-US" altLang="zh-TW" b="1"/>
              <a:t>srand()</a:t>
            </a:r>
          </a:p>
          <a:p>
            <a:pPr lvl="1"/>
            <a:r>
              <a:rPr lang="en-US" altLang="zh-TW"/>
              <a:t>srand() function is provided by stdlib.h library.</a:t>
            </a:r>
          </a:p>
          <a:p>
            <a:pPr lvl="1"/>
            <a:endParaRPr lang="en-US" altLang="zh-TW" sz="800"/>
          </a:p>
          <a:p>
            <a:pPr lvl="1"/>
            <a:r>
              <a:rPr lang="en-US" altLang="zh-TW"/>
              <a:t>This function seeds the random number generator used by the function rand().</a:t>
            </a:r>
          </a:p>
          <a:p>
            <a:endParaRPr lang="en-US" altLang="zh-TW" b="1"/>
          </a:p>
          <a:p>
            <a:endParaRPr lang="en-US" altLang="zh-TW" b="1"/>
          </a:p>
        </p:txBody>
      </p:sp>
      <p:sp>
        <p:nvSpPr>
          <p:cNvPr id="33796" name="Rectangle 8">
            <a:extLst>
              <a:ext uri="{FF2B5EF4-FFF2-40B4-BE49-F238E27FC236}">
                <a16:creationId xmlns:a16="http://schemas.microsoft.com/office/drawing/2014/main" id="{F98D9E87-E382-4120-8AD6-04B94213F002}"/>
              </a:ext>
            </a:extLst>
          </p:cNvPr>
          <p:cNvSpPr>
            <a:spLocks noChangeArrowheads="1"/>
          </p:cNvSpPr>
          <p:nvPr/>
        </p:nvSpPr>
        <p:spPr bwMode="auto">
          <a:xfrm>
            <a:off x="2424114" y="3068639"/>
            <a:ext cx="7286625" cy="3952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en-US" altLang="zh-TW" sz="1800" b="1"/>
          </a:p>
          <a:p>
            <a:pPr eaLnBrk="1" hangingPunct="1">
              <a:spcBef>
                <a:spcPct val="0"/>
              </a:spcBef>
              <a:buClrTx/>
              <a:buSzTx/>
              <a:buFontTx/>
              <a:buNone/>
            </a:pPr>
            <a:r>
              <a:rPr lang="en-US" altLang="zh-TW" sz="1800"/>
              <a:t>#include&lt;stdlib.h&gt; </a:t>
            </a:r>
          </a:p>
          <a:p>
            <a:pPr eaLnBrk="1" hangingPunct="1">
              <a:spcBef>
                <a:spcPct val="0"/>
              </a:spcBef>
              <a:buClrTx/>
              <a:buSzTx/>
              <a:buFontTx/>
              <a:buNone/>
            </a:pPr>
            <a:endParaRPr lang="en-US" altLang="zh-TW" sz="1800"/>
          </a:p>
        </p:txBody>
      </p:sp>
      <p:sp>
        <p:nvSpPr>
          <p:cNvPr id="33797" name="Rectangle 8">
            <a:extLst>
              <a:ext uri="{FF2B5EF4-FFF2-40B4-BE49-F238E27FC236}">
                <a16:creationId xmlns:a16="http://schemas.microsoft.com/office/drawing/2014/main" id="{BBA7A92D-580C-4277-9DCD-F91A40DB5AEA}"/>
              </a:ext>
            </a:extLst>
          </p:cNvPr>
          <p:cNvSpPr>
            <a:spLocks noChangeArrowheads="1"/>
          </p:cNvSpPr>
          <p:nvPr/>
        </p:nvSpPr>
        <p:spPr bwMode="auto">
          <a:xfrm>
            <a:off x="2424113" y="3644900"/>
            <a:ext cx="7269162" cy="431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void srand(unsigned int seed);</a:t>
            </a:r>
          </a:p>
        </p:txBody>
      </p:sp>
      <p:sp>
        <p:nvSpPr>
          <p:cNvPr id="33798" name="矩形 1">
            <a:extLst>
              <a:ext uri="{FF2B5EF4-FFF2-40B4-BE49-F238E27FC236}">
                <a16:creationId xmlns:a16="http://schemas.microsoft.com/office/drawing/2014/main" id="{8FEED761-9B8D-42B5-8DDD-115DF89E9DB3}"/>
              </a:ext>
            </a:extLst>
          </p:cNvPr>
          <p:cNvSpPr>
            <a:spLocks noChangeArrowheads="1"/>
          </p:cNvSpPr>
          <p:nvPr/>
        </p:nvSpPr>
        <p:spPr bwMode="auto">
          <a:xfrm>
            <a:off x="2424114" y="4221164"/>
            <a:ext cx="7286625"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 typeface="Wingdings" panose="05000000000000000000" pitchFamily="2" charset="2"/>
              <a:buNone/>
            </a:pPr>
            <a:r>
              <a:rPr lang="en-US" altLang="zh-TW" sz="1800"/>
              <a:t>ex. : srand(1000);</a:t>
            </a:r>
          </a:p>
        </p:txBody>
      </p:sp>
      <p:sp>
        <p:nvSpPr>
          <p:cNvPr id="33799" name="投影片編號版面配置區 1">
            <a:extLst>
              <a:ext uri="{FF2B5EF4-FFF2-40B4-BE49-F238E27FC236}">
                <a16:creationId xmlns:a16="http://schemas.microsoft.com/office/drawing/2014/main" id="{A7D2208A-D204-40CF-B642-E3B58621D86F}"/>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AB59E7CA-91ED-4C86-A250-67D2D70F4491}" type="slidenum">
              <a:rPr kumimoji="0" lang="en-US" altLang="zh-TW" sz="1200">
                <a:latin typeface="Arial Black" panose="020B0A04020102020204" pitchFamily="34" charset="0"/>
              </a:rPr>
              <a:pPr>
                <a:spcBef>
                  <a:spcPct val="0"/>
                </a:spcBef>
                <a:buClrTx/>
                <a:buSzTx/>
                <a:buFontTx/>
                <a:buNone/>
              </a:pPr>
              <a:t>18</a:t>
            </a:fld>
            <a:endParaRPr kumimoji="0" lang="en-US" altLang="zh-TW" sz="1200">
              <a:latin typeface="Arial Black" panose="020B0A040201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標題 1">
            <a:extLst>
              <a:ext uri="{FF2B5EF4-FFF2-40B4-BE49-F238E27FC236}">
                <a16:creationId xmlns:a16="http://schemas.microsoft.com/office/drawing/2014/main" id="{834BCB5A-60B7-429F-AA1E-4FEE1DD615F5}"/>
              </a:ext>
            </a:extLst>
          </p:cNvPr>
          <p:cNvSpPr>
            <a:spLocks noGrp="1" noChangeArrowheads="1"/>
          </p:cNvSpPr>
          <p:nvPr>
            <p:ph type="title"/>
          </p:nvPr>
        </p:nvSpPr>
        <p:spPr/>
        <p:txBody>
          <a:bodyPr/>
          <a:lstStyle/>
          <a:p>
            <a:r>
              <a:rPr kumimoji="1" lang="en-US" altLang="zh-TW" sz="3000" b="0" i="0" u="none" strike="noStrike" kern="0" cap="none" spc="0" normalizeH="0" baseline="0" noProof="0" dirty="0">
                <a:ln>
                  <a:noFill/>
                </a:ln>
                <a:solidFill>
                  <a:srgbClr val="000000"/>
                </a:solidFill>
                <a:effectLst/>
                <a:uLnTx/>
                <a:uFillTx/>
                <a:latin typeface="Arial"/>
                <a:ea typeface="新細明體"/>
                <a:cs typeface="+mj-cs"/>
              </a:rPr>
              <a:t>Homework Assignment #1_1(cont.)</a:t>
            </a:r>
            <a:endParaRPr lang="en-US" altLang="zh-TW" sz="3600" dirty="0"/>
          </a:p>
        </p:txBody>
      </p:sp>
      <p:sp>
        <p:nvSpPr>
          <p:cNvPr id="34819" name="內容版面配置區 2">
            <a:extLst>
              <a:ext uri="{FF2B5EF4-FFF2-40B4-BE49-F238E27FC236}">
                <a16:creationId xmlns:a16="http://schemas.microsoft.com/office/drawing/2014/main" id="{B51DB2FB-FFAD-455B-9521-A9AB1E84B99C}"/>
              </a:ext>
            </a:extLst>
          </p:cNvPr>
          <p:cNvSpPr>
            <a:spLocks noGrp="1" noChangeArrowheads="1"/>
          </p:cNvSpPr>
          <p:nvPr>
            <p:ph idx="1"/>
          </p:nvPr>
        </p:nvSpPr>
        <p:spPr/>
        <p:txBody>
          <a:bodyPr/>
          <a:lstStyle/>
          <a:p>
            <a:r>
              <a:rPr lang="en-US" altLang="zh-TW" b="1"/>
              <a:t>time()</a:t>
            </a:r>
          </a:p>
          <a:p>
            <a:pPr lvl="1"/>
            <a:r>
              <a:rPr lang="en-US" altLang="zh-TW"/>
              <a:t>time() function is provided by time.h library.</a:t>
            </a:r>
          </a:p>
          <a:p>
            <a:pPr lvl="1"/>
            <a:endParaRPr lang="en-US" altLang="zh-TW" sz="800"/>
          </a:p>
          <a:p>
            <a:pPr lvl="1"/>
            <a:r>
              <a:rPr lang="en-US" altLang="zh-TW"/>
              <a:t>Calculates the current calender time and encodes it into time_t format.</a:t>
            </a:r>
          </a:p>
          <a:p>
            <a:endParaRPr lang="en-US" altLang="zh-TW"/>
          </a:p>
          <a:p>
            <a:endParaRPr lang="en-US" altLang="zh-TW" b="1"/>
          </a:p>
          <a:p>
            <a:endParaRPr lang="en-US" altLang="zh-TW" b="1"/>
          </a:p>
        </p:txBody>
      </p:sp>
      <p:sp>
        <p:nvSpPr>
          <p:cNvPr id="34820" name="Rectangle 8">
            <a:extLst>
              <a:ext uri="{FF2B5EF4-FFF2-40B4-BE49-F238E27FC236}">
                <a16:creationId xmlns:a16="http://schemas.microsoft.com/office/drawing/2014/main" id="{17CB5B09-2A76-4574-9C04-70D31FFF2DCF}"/>
              </a:ext>
            </a:extLst>
          </p:cNvPr>
          <p:cNvSpPr>
            <a:spLocks noChangeArrowheads="1"/>
          </p:cNvSpPr>
          <p:nvPr/>
        </p:nvSpPr>
        <p:spPr bwMode="auto">
          <a:xfrm>
            <a:off x="2424114" y="3068639"/>
            <a:ext cx="7286625" cy="3952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en-US" altLang="zh-TW" sz="1800" b="1"/>
          </a:p>
          <a:p>
            <a:pPr eaLnBrk="1" hangingPunct="1">
              <a:spcBef>
                <a:spcPct val="0"/>
              </a:spcBef>
              <a:buClrTx/>
              <a:buSzTx/>
              <a:buFontTx/>
              <a:buNone/>
            </a:pPr>
            <a:r>
              <a:rPr lang="en-US" altLang="zh-TW" sz="1800"/>
              <a:t>#include&lt;time.h&gt; </a:t>
            </a:r>
          </a:p>
          <a:p>
            <a:pPr eaLnBrk="1" hangingPunct="1">
              <a:spcBef>
                <a:spcPct val="0"/>
              </a:spcBef>
              <a:buClrTx/>
              <a:buSzTx/>
              <a:buFontTx/>
              <a:buNone/>
            </a:pPr>
            <a:endParaRPr lang="en-US" altLang="zh-TW" sz="1800"/>
          </a:p>
        </p:txBody>
      </p:sp>
      <p:sp>
        <p:nvSpPr>
          <p:cNvPr id="34821" name="Rectangle 8">
            <a:extLst>
              <a:ext uri="{FF2B5EF4-FFF2-40B4-BE49-F238E27FC236}">
                <a16:creationId xmlns:a16="http://schemas.microsoft.com/office/drawing/2014/main" id="{6E81F604-304C-4857-AC7B-0B460B6B7D48}"/>
              </a:ext>
            </a:extLst>
          </p:cNvPr>
          <p:cNvSpPr>
            <a:spLocks noChangeArrowheads="1"/>
          </p:cNvSpPr>
          <p:nvPr/>
        </p:nvSpPr>
        <p:spPr bwMode="auto">
          <a:xfrm>
            <a:off x="2424113" y="3644900"/>
            <a:ext cx="7269162" cy="431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time_t time(time_t *t);</a:t>
            </a:r>
          </a:p>
        </p:txBody>
      </p:sp>
      <p:sp>
        <p:nvSpPr>
          <p:cNvPr id="34822" name="矩形 1">
            <a:extLst>
              <a:ext uri="{FF2B5EF4-FFF2-40B4-BE49-F238E27FC236}">
                <a16:creationId xmlns:a16="http://schemas.microsoft.com/office/drawing/2014/main" id="{15544754-3B9C-4285-AA5D-E0F8E350DEEC}"/>
              </a:ext>
            </a:extLst>
          </p:cNvPr>
          <p:cNvSpPr>
            <a:spLocks noChangeArrowheads="1"/>
          </p:cNvSpPr>
          <p:nvPr/>
        </p:nvSpPr>
        <p:spPr bwMode="auto">
          <a:xfrm>
            <a:off x="2424114" y="4221164"/>
            <a:ext cx="7286625"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 typeface="Wingdings" panose="05000000000000000000" pitchFamily="2" charset="2"/>
              <a:buNone/>
            </a:pPr>
            <a:r>
              <a:rPr lang="en-US" altLang="zh-TW" sz="1800"/>
              <a:t>ex. : time(NULL);</a:t>
            </a:r>
          </a:p>
        </p:txBody>
      </p:sp>
      <p:sp>
        <p:nvSpPr>
          <p:cNvPr id="34823" name="投影片編號版面配置區 1">
            <a:extLst>
              <a:ext uri="{FF2B5EF4-FFF2-40B4-BE49-F238E27FC236}">
                <a16:creationId xmlns:a16="http://schemas.microsoft.com/office/drawing/2014/main" id="{C7F201DD-D457-484E-AEA3-9BD08CBC8972}"/>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06106388-4AE6-4658-92CD-9DB143EE29F3}" type="slidenum">
              <a:rPr kumimoji="0" lang="en-US" altLang="zh-TW" sz="1200">
                <a:latin typeface="Arial Black" panose="020B0A04020102020204" pitchFamily="34" charset="0"/>
              </a:rPr>
              <a:pPr>
                <a:spcBef>
                  <a:spcPct val="0"/>
                </a:spcBef>
                <a:buClrTx/>
                <a:buSzTx/>
                <a:buFontTx/>
                <a:buNone/>
              </a:pPr>
              <a:t>19</a:t>
            </a:fld>
            <a:endParaRPr kumimoji="0" lang="en-US" altLang="zh-TW" sz="1200">
              <a:latin typeface="Arial Black" panose="020B0A040201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25C482-88CE-4165-8E73-FBBAD1F8000B}"/>
              </a:ext>
            </a:extLst>
          </p:cNvPr>
          <p:cNvSpPr>
            <a:spLocks noGrp="1" noChangeArrowheads="1"/>
          </p:cNvSpPr>
          <p:nvPr>
            <p:ph type="title"/>
          </p:nvPr>
        </p:nvSpPr>
        <p:spPr/>
        <p:txBody>
          <a:bodyPr/>
          <a:lstStyle/>
          <a:p>
            <a:pPr eaLnBrk="1" hangingPunct="1"/>
            <a:r>
              <a:rPr lang="en-US" altLang="zh-TW"/>
              <a:t>Outline</a:t>
            </a:r>
          </a:p>
        </p:txBody>
      </p:sp>
      <p:sp>
        <p:nvSpPr>
          <p:cNvPr id="4099" name="Rectangle 3">
            <a:extLst>
              <a:ext uri="{FF2B5EF4-FFF2-40B4-BE49-F238E27FC236}">
                <a16:creationId xmlns:a16="http://schemas.microsoft.com/office/drawing/2014/main" id="{8FE5C82E-293C-47E0-AE21-A2A01726621B}"/>
              </a:ext>
            </a:extLst>
          </p:cNvPr>
          <p:cNvSpPr>
            <a:spLocks noGrp="1" noChangeArrowheads="1"/>
          </p:cNvSpPr>
          <p:nvPr>
            <p:ph type="body" idx="1"/>
          </p:nvPr>
        </p:nvSpPr>
        <p:spPr/>
        <p:txBody>
          <a:bodyPr/>
          <a:lstStyle/>
          <a:p>
            <a:pPr eaLnBrk="1" hangingPunct="1">
              <a:lnSpc>
                <a:spcPct val="150000"/>
              </a:lnSpc>
            </a:pPr>
            <a:r>
              <a:rPr lang="en-US" altLang="zh-TW" b="1" dirty="0">
                <a:solidFill>
                  <a:srgbClr val="FF0000"/>
                </a:solidFill>
              </a:rPr>
              <a:t>File I/O</a:t>
            </a:r>
          </a:p>
          <a:p>
            <a:pPr eaLnBrk="1" hangingPunct="1">
              <a:lnSpc>
                <a:spcPct val="150000"/>
              </a:lnSpc>
            </a:pPr>
            <a:r>
              <a:rPr lang="en-US" altLang="zh-TW" dirty="0"/>
              <a:t>C-library</a:t>
            </a:r>
            <a:r>
              <a:rPr lang="zh-TW" altLang="en-US" dirty="0"/>
              <a:t>：</a:t>
            </a:r>
            <a:r>
              <a:rPr lang="en-US" altLang="zh-TW" dirty="0" err="1"/>
              <a:t>fopen</a:t>
            </a:r>
            <a:r>
              <a:rPr lang="en-US" altLang="zh-TW" dirty="0"/>
              <a:t>()</a:t>
            </a:r>
            <a:r>
              <a:rPr lang="zh-TW" altLang="en-US" dirty="0"/>
              <a:t>、</a:t>
            </a:r>
            <a:r>
              <a:rPr lang="en-US" altLang="zh-TW" dirty="0" err="1"/>
              <a:t>fread</a:t>
            </a:r>
            <a:r>
              <a:rPr lang="en-US" altLang="zh-TW" dirty="0"/>
              <a:t>()</a:t>
            </a:r>
            <a:r>
              <a:rPr lang="zh-TW" altLang="en-US" dirty="0"/>
              <a:t>、</a:t>
            </a:r>
            <a:r>
              <a:rPr lang="en-US" altLang="zh-TW" dirty="0" err="1"/>
              <a:t>fwrite</a:t>
            </a:r>
            <a:r>
              <a:rPr lang="en-US" altLang="zh-TW" dirty="0"/>
              <a:t>()</a:t>
            </a:r>
            <a:r>
              <a:rPr lang="zh-TW" altLang="en-US" dirty="0"/>
              <a:t>、</a:t>
            </a:r>
            <a:r>
              <a:rPr lang="en-US" altLang="zh-TW" dirty="0" err="1"/>
              <a:t>fclose</a:t>
            </a:r>
            <a:r>
              <a:rPr lang="en-US" altLang="zh-TW" dirty="0"/>
              <a:t>()</a:t>
            </a:r>
            <a:r>
              <a:rPr lang="zh-TW" altLang="en-US" dirty="0"/>
              <a:t>、</a:t>
            </a:r>
            <a:r>
              <a:rPr lang="en-US" altLang="zh-TW" dirty="0" err="1"/>
              <a:t>fseek</a:t>
            </a:r>
            <a:r>
              <a:rPr lang="en-US" altLang="zh-TW" dirty="0"/>
              <a:t>()</a:t>
            </a:r>
          </a:p>
          <a:p>
            <a:pPr eaLnBrk="1" hangingPunct="1">
              <a:lnSpc>
                <a:spcPct val="150000"/>
              </a:lnSpc>
            </a:pPr>
            <a:r>
              <a:rPr lang="en-US" altLang="zh-TW" dirty="0"/>
              <a:t>Homework Assignment #1_1</a:t>
            </a:r>
          </a:p>
          <a:p>
            <a:pPr eaLnBrk="1" hangingPunct="1">
              <a:lnSpc>
                <a:spcPct val="150000"/>
              </a:lnSpc>
            </a:pPr>
            <a:r>
              <a:rPr lang="en-US" altLang="zh-TW" dirty="0"/>
              <a:t>System call</a:t>
            </a:r>
            <a:r>
              <a:rPr lang="zh-TW" altLang="en-US" dirty="0"/>
              <a:t>：</a:t>
            </a:r>
            <a:r>
              <a:rPr lang="en-US" altLang="zh-TW" dirty="0"/>
              <a:t>open()</a:t>
            </a:r>
            <a:r>
              <a:rPr lang="zh-TW" altLang="en-US" dirty="0"/>
              <a:t>、</a:t>
            </a:r>
            <a:r>
              <a:rPr lang="en-US" altLang="zh-TW" dirty="0"/>
              <a:t>read()</a:t>
            </a:r>
            <a:r>
              <a:rPr lang="zh-TW" altLang="en-US" dirty="0"/>
              <a:t>、</a:t>
            </a:r>
            <a:r>
              <a:rPr lang="en-US" altLang="zh-TW" dirty="0"/>
              <a:t>write()</a:t>
            </a:r>
            <a:r>
              <a:rPr lang="zh-TW" altLang="en-US" dirty="0"/>
              <a:t>、</a:t>
            </a:r>
            <a:r>
              <a:rPr lang="en-US" altLang="zh-TW" dirty="0"/>
              <a:t>close()</a:t>
            </a:r>
            <a:r>
              <a:rPr lang="zh-TW" altLang="en-US" dirty="0"/>
              <a:t>、</a:t>
            </a:r>
            <a:r>
              <a:rPr lang="en-US" altLang="zh-TW" dirty="0" err="1"/>
              <a:t>lseek</a:t>
            </a:r>
            <a:r>
              <a:rPr lang="en-US" altLang="zh-TW" dirty="0"/>
              <a:t>()</a:t>
            </a:r>
          </a:p>
          <a:p>
            <a:pPr eaLnBrk="1" hangingPunct="1">
              <a:lnSpc>
                <a:spcPct val="150000"/>
              </a:lnSpc>
            </a:pPr>
            <a:r>
              <a:rPr lang="en-US" altLang="zh-TW" dirty="0"/>
              <a:t>Homework Assignment #1_2</a:t>
            </a:r>
          </a:p>
          <a:p>
            <a:pPr eaLnBrk="1" hangingPunct="1">
              <a:lnSpc>
                <a:spcPct val="150000"/>
              </a:lnSpc>
            </a:pPr>
            <a:r>
              <a:rPr lang="en-US" altLang="zh-TW" dirty="0"/>
              <a:t>Memory-mapped file</a:t>
            </a:r>
          </a:p>
          <a:p>
            <a:pPr eaLnBrk="1" hangingPunct="1">
              <a:lnSpc>
                <a:spcPct val="150000"/>
              </a:lnSpc>
            </a:pPr>
            <a:r>
              <a:rPr lang="en-US" altLang="zh-TW" dirty="0"/>
              <a:t>Homework Assignment #1_3</a:t>
            </a:r>
          </a:p>
          <a:p>
            <a:pPr eaLnBrk="1" hangingPunct="1">
              <a:lnSpc>
                <a:spcPct val="150000"/>
              </a:lnSpc>
            </a:pPr>
            <a:r>
              <a:rPr lang="en-US" altLang="zh-TW" dirty="0"/>
              <a:t>Homework Assignment #1_4</a:t>
            </a:r>
          </a:p>
          <a:p>
            <a:pPr eaLnBrk="1" hangingPunct="1">
              <a:lnSpc>
                <a:spcPct val="150000"/>
              </a:lnSpc>
            </a:pPr>
            <a:endParaRPr lang="en-US" altLang="zh-TW" dirty="0"/>
          </a:p>
          <a:p>
            <a:pPr eaLnBrk="1" hangingPunct="1">
              <a:lnSpc>
                <a:spcPct val="150000"/>
              </a:lnSpc>
            </a:pPr>
            <a:endParaRPr lang="en-US" altLang="zh-TW" dirty="0"/>
          </a:p>
          <a:p>
            <a:pPr eaLnBrk="1" hangingPunct="1">
              <a:lnSpc>
                <a:spcPct val="150000"/>
              </a:lnSpc>
            </a:pPr>
            <a:endParaRPr lang="en-US" altLang="zh-TW" dirty="0"/>
          </a:p>
          <a:p>
            <a:pPr eaLnBrk="1" hangingPunct="1">
              <a:lnSpc>
                <a:spcPct val="150000"/>
              </a:lnSpc>
            </a:pPr>
            <a:endParaRPr lang="en-US" altLang="zh-TW" dirty="0"/>
          </a:p>
        </p:txBody>
      </p:sp>
      <p:sp>
        <p:nvSpPr>
          <p:cNvPr id="2" name="投影片編號版面配置區 1">
            <a:extLst>
              <a:ext uri="{FF2B5EF4-FFF2-40B4-BE49-F238E27FC236}">
                <a16:creationId xmlns:a16="http://schemas.microsoft.com/office/drawing/2014/main" id="{CC8B7D87-D898-4ECE-8463-F556A2153D2A}"/>
              </a:ext>
            </a:extLst>
          </p:cNvPr>
          <p:cNvSpPr>
            <a:spLocks noGrp="1"/>
          </p:cNvSpPr>
          <p:nvPr>
            <p:ph type="sldNum" sz="quarter" idx="11"/>
          </p:nvPr>
        </p:nvSpPr>
        <p:spPr/>
        <p:txBody>
          <a:bodyPr/>
          <a:lstStyle/>
          <a:p>
            <a:fld id="{224A732B-4120-4015-8395-334063D92438}" type="slidenum">
              <a:rPr lang="zh-TW" altLang="en-US" smtClean="0"/>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25C482-88CE-4165-8E73-FBBAD1F8000B}"/>
              </a:ext>
            </a:extLst>
          </p:cNvPr>
          <p:cNvSpPr>
            <a:spLocks noGrp="1" noChangeArrowheads="1"/>
          </p:cNvSpPr>
          <p:nvPr>
            <p:ph type="title"/>
          </p:nvPr>
        </p:nvSpPr>
        <p:spPr/>
        <p:txBody>
          <a:bodyPr/>
          <a:lstStyle/>
          <a:p>
            <a:pPr eaLnBrk="1" hangingPunct="1"/>
            <a:r>
              <a:rPr lang="en-US" altLang="zh-TW"/>
              <a:t>Outline</a:t>
            </a:r>
          </a:p>
        </p:txBody>
      </p:sp>
      <p:sp>
        <p:nvSpPr>
          <p:cNvPr id="4099" name="Rectangle 3">
            <a:extLst>
              <a:ext uri="{FF2B5EF4-FFF2-40B4-BE49-F238E27FC236}">
                <a16:creationId xmlns:a16="http://schemas.microsoft.com/office/drawing/2014/main" id="{8FE5C82E-293C-47E0-AE21-A2A01726621B}"/>
              </a:ext>
            </a:extLst>
          </p:cNvPr>
          <p:cNvSpPr>
            <a:spLocks noGrp="1" noChangeArrowheads="1"/>
          </p:cNvSpPr>
          <p:nvPr>
            <p:ph type="body" idx="1"/>
          </p:nvPr>
        </p:nvSpPr>
        <p:spPr/>
        <p:txBody>
          <a:bodyPr/>
          <a:lstStyle/>
          <a:p>
            <a:pPr eaLnBrk="1" hangingPunct="1">
              <a:lnSpc>
                <a:spcPct val="150000"/>
              </a:lnSpc>
            </a:pPr>
            <a:r>
              <a:rPr lang="en-US" altLang="zh-TW" dirty="0"/>
              <a:t>File I/O</a:t>
            </a:r>
          </a:p>
          <a:p>
            <a:pPr eaLnBrk="1" hangingPunct="1">
              <a:lnSpc>
                <a:spcPct val="150000"/>
              </a:lnSpc>
            </a:pPr>
            <a:r>
              <a:rPr lang="en-US" altLang="zh-TW" dirty="0"/>
              <a:t>C-library</a:t>
            </a:r>
            <a:r>
              <a:rPr lang="zh-TW" altLang="en-US" dirty="0"/>
              <a:t>：</a:t>
            </a:r>
            <a:r>
              <a:rPr lang="en-US" altLang="zh-TW" dirty="0" err="1"/>
              <a:t>fopen</a:t>
            </a:r>
            <a:r>
              <a:rPr lang="en-US" altLang="zh-TW" dirty="0"/>
              <a:t>()</a:t>
            </a:r>
            <a:r>
              <a:rPr lang="zh-TW" altLang="en-US" dirty="0"/>
              <a:t>、</a:t>
            </a:r>
            <a:r>
              <a:rPr lang="en-US" altLang="zh-TW" dirty="0" err="1"/>
              <a:t>fread</a:t>
            </a:r>
            <a:r>
              <a:rPr lang="en-US" altLang="zh-TW" dirty="0"/>
              <a:t>()</a:t>
            </a:r>
            <a:r>
              <a:rPr lang="zh-TW" altLang="en-US" dirty="0"/>
              <a:t>、</a:t>
            </a:r>
            <a:r>
              <a:rPr lang="en-US" altLang="zh-TW" dirty="0" err="1"/>
              <a:t>fwrite</a:t>
            </a:r>
            <a:r>
              <a:rPr lang="en-US" altLang="zh-TW" dirty="0"/>
              <a:t>()</a:t>
            </a:r>
            <a:r>
              <a:rPr lang="zh-TW" altLang="en-US" dirty="0"/>
              <a:t>、</a:t>
            </a:r>
            <a:r>
              <a:rPr lang="en-US" altLang="zh-TW" dirty="0" err="1"/>
              <a:t>fclose</a:t>
            </a:r>
            <a:r>
              <a:rPr lang="en-US" altLang="zh-TW" dirty="0"/>
              <a:t>()</a:t>
            </a:r>
            <a:r>
              <a:rPr lang="zh-TW" altLang="en-US" dirty="0"/>
              <a:t>、</a:t>
            </a:r>
            <a:r>
              <a:rPr lang="en-US" altLang="zh-TW" dirty="0" err="1"/>
              <a:t>fseek</a:t>
            </a:r>
            <a:r>
              <a:rPr lang="en-US" altLang="zh-TW" dirty="0"/>
              <a:t>()</a:t>
            </a:r>
          </a:p>
          <a:p>
            <a:pPr eaLnBrk="1" hangingPunct="1">
              <a:lnSpc>
                <a:spcPct val="150000"/>
              </a:lnSpc>
            </a:pPr>
            <a:r>
              <a:rPr lang="en-US" altLang="zh-TW" dirty="0"/>
              <a:t>Homework Assignment #1_1</a:t>
            </a:r>
          </a:p>
          <a:p>
            <a:pPr eaLnBrk="1" hangingPunct="1">
              <a:lnSpc>
                <a:spcPct val="150000"/>
              </a:lnSpc>
            </a:pPr>
            <a:r>
              <a:rPr lang="en-US" altLang="zh-TW" b="1" dirty="0">
                <a:solidFill>
                  <a:srgbClr val="FF0000"/>
                </a:solidFill>
              </a:rPr>
              <a:t>System call</a:t>
            </a:r>
            <a:r>
              <a:rPr lang="zh-TW" altLang="en-US" b="1" dirty="0">
                <a:solidFill>
                  <a:srgbClr val="FF0000"/>
                </a:solidFill>
              </a:rPr>
              <a:t>：</a:t>
            </a:r>
            <a:r>
              <a:rPr lang="en-US" altLang="zh-TW" b="1" dirty="0">
                <a:solidFill>
                  <a:srgbClr val="FF0000"/>
                </a:solidFill>
              </a:rPr>
              <a:t>open()</a:t>
            </a:r>
            <a:r>
              <a:rPr lang="zh-TW" altLang="en-US" b="1" dirty="0">
                <a:solidFill>
                  <a:srgbClr val="FF0000"/>
                </a:solidFill>
              </a:rPr>
              <a:t>、</a:t>
            </a:r>
            <a:r>
              <a:rPr lang="en-US" altLang="zh-TW" b="1" dirty="0">
                <a:solidFill>
                  <a:srgbClr val="FF0000"/>
                </a:solidFill>
              </a:rPr>
              <a:t>read()</a:t>
            </a:r>
            <a:r>
              <a:rPr lang="zh-TW" altLang="en-US" b="1" dirty="0">
                <a:solidFill>
                  <a:srgbClr val="FF0000"/>
                </a:solidFill>
              </a:rPr>
              <a:t>、</a:t>
            </a:r>
            <a:r>
              <a:rPr lang="en-US" altLang="zh-TW" b="1" dirty="0">
                <a:solidFill>
                  <a:srgbClr val="FF0000"/>
                </a:solidFill>
              </a:rPr>
              <a:t>write()</a:t>
            </a:r>
            <a:r>
              <a:rPr lang="zh-TW" altLang="en-US" b="1" dirty="0">
                <a:solidFill>
                  <a:srgbClr val="FF0000"/>
                </a:solidFill>
              </a:rPr>
              <a:t>、</a:t>
            </a:r>
            <a:r>
              <a:rPr lang="en-US" altLang="zh-TW" b="1" dirty="0">
                <a:solidFill>
                  <a:srgbClr val="FF0000"/>
                </a:solidFill>
              </a:rPr>
              <a:t>close()</a:t>
            </a:r>
            <a:r>
              <a:rPr lang="zh-TW" altLang="en-US" b="1" dirty="0">
                <a:solidFill>
                  <a:srgbClr val="FF0000"/>
                </a:solidFill>
              </a:rPr>
              <a:t>、</a:t>
            </a:r>
            <a:r>
              <a:rPr lang="en-US" altLang="zh-TW" b="1" dirty="0" err="1">
                <a:solidFill>
                  <a:srgbClr val="FF0000"/>
                </a:solidFill>
              </a:rPr>
              <a:t>lseek</a:t>
            </a:r>
            <a:r>
              <a:rPr lang="en-US" altLang="zh-TW" b="1" dirty="0">
                <a:solidFill>
                  <a:srgbClr val="FF0000"/>
                </a:solidFill>
              </a:rPr>
              <a:t>()</a:t>
            </a:r>
          </a:p>
          <a:p>
            <a:pPr eaLnBrk="1" hangingPunct="1">
              <a:lnSpc>
                <a:spcPct val="150000"/>
              </a:lnSpc>
            </a:pPr>
            <a:r>
              <a:rPr lang="en-US" altLang="zh-TW" dirty="0"/>
              <a:t>Homework Assignment #1_2</a:t>
            </a:r>
          </a:p>
          <a:p>
            <a:pPr eaLnBrk="1" hangingPunct="1">
              <a:lnSpc>
                <a:spcPct val="150000"/>
              </a:lnSpc>
            </a:pPr>
            <a:r>
              <a:rPr lang="en-US" altLang="zh-TW" dirty="0"/>
              <a:t>Memory-mapped file</a:t>
            </a:r>
          </a:p>
          <a:p>
            <a:pPr eaLnBrk="1" hangingPunct="1">
              <a:lnSpc>
                <a:spcPct val="150000"/>
              </a:lnSpc>
            </a:pPr>
            <a:r>
              <a:rPr lang="en-US" altLang="zh-TW" dirty="0"/>
              <a:t>Homework Assignment #1_3</a:t>
            </a:r>
          </a:p>
          <a:p>
            <a:pPr eaLnBrk="1" hangingPunct="1">
              <a:lnSpc>
                <a:spcPct val="150000"/>
              </a:lnSpc>
            </a:pPr>
            <a:r>
              <a:rPr lang="en-US" altLang="zh-TW" dirty="0"/>
              <a:t>Homework Assignment #1_4</a:t>
            </a:r>
          </a:p>
          <a:p>
            <a:pPr eaLnBrk="1" hangingPunct="1">
              <a:lnSpc>
                <a:spcPct val="150000"/>
              </a:lnSpc>
            </a:pPr>
            <a:endParaRPr lang="en-US" altLang="zh-TW" dirty="0"/>
          </a:p>
          <a:p>
            <a:pPr eaLnBrk="1" hangingPunct="1">
              <a:lnSpc>
                <a:spcPct val="150000"/>
              </a:lnSpc>
            </a:pPr>
            <a:endParaRPr lang="en-US" altLang="zh-TW" dirty="0"/>
          </a:p>
          <a:p>
            <a:pPr eaLnBrk="1" hangingPunct="1">
              <a:lnSpc>
                <a:spcPct val="150000"/>
              </a:lnSpc>
            </a:pPr>
            <a:endParaRPr lang="en-US" altLang="zh-TW" dirty="0"/>
          </a:p>
          <a:p>
            <a:pPr eaLnBrk="1" hangingPunct="1">
              <a:lnSpc>
                <a:spcPct val="150000"/>
              </a:lnSpc>
            </a:pPr>
            <a:endParaRPr lang="en-US" altLang="zh-TW" dirty="0"/>
          </a:p>
        </p:txBody>
      </p:sp>
      <p:sp>
        <p:nvSpPr>
          <p:cNvPr id="2" name="投影片編號版面配置區 1">
            <a:extLst>
              <a:ext uri="{FF2B5EF4-FFF2-40B4-BE49-F238E27FC236}">
                <a16:creationId xmlns:a16="http://schemas.microsoft.com/office/drawing/2014/main" id="{CC8B7D87-D898-4ECE-8463-F556A2153D2A}"/>
              </a:ext>
            </a:extLst>
          </p:cNvPr>
          <p:cNvSpPr>
            <a:spLocks noGrp="1"/>
          </p:cNvSpPr>
          <p:nvPr>
            <p:ph type="sldNum" sz="quarter" idx="11"/>
          </p:nvPr>
        </p:nvSpPr>
        <p:spPr/>
        <p:txBody>
          <a:bodyPr/>
          <a:lstStyle/>
          <a:p>
            <a:fld id="{224A732B-4120-4015-8395-334063D92438}" type="slidenum">
              <a:rPr lang="zh-TW" altLang="en-US" smtClean="0"/>
              <a:t>20</a:t>
            </a:fld>
            <a:endParaRPr lang="zh-TW" altLang="en-US"/>
          </a:p>
        </p:txBody>
      </p:sp>
    </p:spTree>
    <p:extLst>
      <p:ext uri="{BB962C8B-B14F-4D97-AF65-F5344CB8AC3E}">
        <p14:creationId xmlns:p14="http://schemas.microsoft.com/office/powerpoint/2010/main" val="1905599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E15430-F084-463F-94BB-1B5C6522A98E}"/>
              </a:ext>
            </a:extLst>
          </p:cNvPr>
          <p:cNvSpPr>
            <a:spLocks noGrp="1"/>
          </p:cNvSpPr>
          <p:nvPr>
            <p:ph type="title"/>
          </p:nvPr>
        </p:nvSpPr>
        <p:spPr/>
        <p:txBody>
          <a:bodyPr/>
          <a:lstStyle/>
          <a:p>
            <a:r>
              <a:rPr lang="en-US" altLang="zh-TW" dirty="0"/>
              <a:t>Linux system call interface</a:t>
            </a:r>
            <a:endParaRPr lang="zh-TW" altLang="en-US" dirty="0"/>
          </a:p>
        </p:txBody>
      </p:sp>
      <p:sp>
        <p:nvSpPr>
          <p:cNvPr id="3" name="內容版面配置區 2">
            <a:extLst>
              <a:ext uri="{FF2B5EF4-FFF2-40B4-BE49-F238E27FC236}">
                <a16:creationId xmlns:a16="http://schemas.microsoft.com/office/drawing/2014/main" id="{2F0E45F6-B46E-4DB4-8314-854B6B178A7E}"/>
              </a:ext>
            </a:extLst>
          </p:cNvPr>
          <p:cNvSpPr>
            <a:spLocks noGrp="1"/>
          </p:cNvSpPr>
          <p:nvPr>
            <p:ph idx="1"/>
          </p:nvPr>
        </p:nvSpPr>
        <p:spPr>
          <a:xfrm>
            <a:off x="609600" y="1129506"/>
            <a:ext cx="10972800" cy="4598987"/>
          </a:xfrm>
        </p:spPr>
        <p:txBody>
          <a:bodyPr/>
          <a:lstStyle/>
          <a:p>
            <a:r>
              <a:rPr lang="en-US" altLang="zh-TW" b="1" dirty="0"/>
              <a:t>open()</a:t>
            </a:r>
            <a:endParaRPr lang="zh-TW" altLang="en-US" b="1" dirty="0"/>
          </a:p>
          <a:p>
            <a:endParaRPr lang="zh-TW" altLang="en-US" b="1" dirty="0"/>
          </a:p>
        </p:txBody>
      </p:sp>
      <p:sp>
        <p:nvSpPr>
          <p:cNvPr id="4" name="矩形 3">
            <a:extLst>
              <a:ext uri="{FF2B5EF4-FFF2-40B4-BE49-F238E27FC236}">
                <a16:creationId xmlns:a16="http://schemas.microsoft.com/office/drawing/2014/main" id="{F2E25DBB-FB75-40BA-A5BD-8611CA12F5FB}"/>
              </a:ext>
            </a:extLst>
          </p:cNvPr>
          <p:cNvSpPr/>
          <p:nvPr/>
        </p:nvSpPr>
        <p:spPr>
          <a:xfrm>
            <a:off x="1237692" y="1578240"/>
            <a:ext cx="9667782" cy="9233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#include &lt;sys/</a:t>
            </a:r>
            <a:r>
              <a:rPr lang="en-US" altLang="zh-TW" dirty="0" err="1">
                <a:solidFill>
                  <a:schemeClr val="tx1"/>
                </a:solidFill>
              </a:rPr>
              <a:t>types.h</a:t>
            </a:r>
            <a:r>
              <a:rPr lang="en-US" altLang="zh-TW" dirty="0">
                <a:solidFill>
                  <a:schemeClr val="tx1"/>
                </a:solidFill>
              </a:rPr>
              <a:t>&gt;</a:t>
            </a:r>
          </a:p>
          <a:p>
            <a:r>
              <a:rPr lang="en-US" altLang="zh-TW" dirty="0">
                <a:solidFill>
                  <a:schemeClr val="tx1"/>
                </a:solidFill>
              </a:rPr>
              <a:t>#include &lt;sys/</a:t>
            </a:r>
            <a:r>
              <a:rPr lang="en-US" altLang="zh-TW" dirty="0" err="1">
                <a:solidFill>
                  <a:schemeClr val="tx1"/>
                </a:solidFill>
              </a:rPr>
              <a:t>stat.h</a:t>
            </a:r>
            <a:r>
              <a:rPr lang="en-US" altLang="zh-TW" dirty="0">
                <a:solidFill>
                  <a:schemeClr val="tx1"/>
                </a:solidFill>
              </a:rPr>
              <a:t>&gt;</a:t>
            </a:r>
          </a:p>
          <a:p>
            <a:r>
              <a:rPr lang="en-US" altLang="zh-TW" dirty="0">
                <a:solidFill>
                  <a:schemeClr val="tx1"/>
                </a:solidFill>
              </a:rPr>
              <a:t>#include &lt;</a:t>
            </a:r>
            <a:r>
              <a:rPr lang="en-US" altLang="zh-TW" dirty="0" err="1">
                <a:solidFill>
                  <a:schemeClr val="tx1"/>
                </a:solidFill>
              </a:rPr>
              <a:t>fcntl.h</a:t>
            </a:r>
            <a:r>
              <a:rPr lang="en-US" altLang="zh-TW" dirty="0">
                <a:solidFill>
                  <a:schemeClr val="tx1"/>
                </a:solidFill>
              </a:rPr>
              <a:t>&gt;</a:t>
            </a:r>
            <a:endParaRPr lang="zh-TW" altLang="en-US" dirty="0">
              <a:solidFill>
                <a:schemeClr val="tx1"/>
              </a:solidFill>
            </a:endParaRPr>
          </a:p>
        </p:txBody>
      </p:sp>
      <p:sp>
        <p:nvSpPr>
          <p:cNvPr id="5" name="矩形 4">
            <a:extLst>
              <a:ext uri="{FF2B5EF4-FFF2-40B4-BE49-F238E27FC236}">
                <a16:creationId xmlns:a16="http://schemas.microsoft.com/office/drawing/2014/main" id="{BB4B2860-4549-4C45-BB2A-8A8B790278A1}"/>
              </a:ext>
            </a:extLst>
          </p:cNvPr>
          <p:cNvSpPr/>
          <p:nvPr/>
        </p:nvSpPr>
        <p:spPr>
          <a:xfrm>
            <a:off x="1237691" y="2590846"/>
            <a:ext cx="9667782" cy="6676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altLang="zh-TW" dirty="0">
                <a:solidFill>
                  <a:schemeClr val="tx1"/>
                </a:solidFill>
              </a:rPr>
              <a:t>int open ( const char *filename, int flags );</a:t>
            </a:r>
          </a:p>
          <a:p>
            <a:r>
              <a:rPr lang="fr-FR" altLang="zh-TW" dirty="0">
                <a:solidFill>
                  <a:schemeClr val="tx1"/>
                </a:solidFill>
              </a:rPr>
              <a:t>Int open ( const char *filename, int flags, mode_t mode );</a:t>
            </a:r>
            <a:endParaRPr lang="zh-TW" altLang="en-US" dirty="0">
              <a:solidFill>
                <a:schemeClr val="tx1"/>
              </a:solidFill>
            </a:endParaRPr>
          </a:p>
        </p:txBody>
      </p:sp>
      <p:sp>
        <p:nvSpPr>
          <p:cNvPr id="6" name="矩形 1">
            <a:extLst>
              <a:ext uri="{FF2B5EF4-FFF2-40B4-BE49-F238E27FC236}">
                <a16:creationId xmlns:a16="http://schemas.microsoft.com/office/drawing/2014/main" id="{7E1ECB95-20ED-4E00-B3DA-EF06AF174F55}"/>
              </a:ext>
            </a:extLst>
          </p:cNvPr>
          <p:cNvSpPr>
            <a:spLocks noChangeArrowheads="1"/>
          </p:cNvSpPr>
          <p:nvPr/>
        </p:nvSpPr>
        <p:spPr bwMode="auto">
          <a:xfrm>
            <a:off x="1237692" y="3346703"/>
            <a:ext cx="9667781" cy="3891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dirty="0">
                <a:latin typeface="+mn-lt"/>
                <a:ea typeface="+mn-ea"/>
              </a:rPr>
              <a:t>EX: f1 = open ( "hello.txt", O_WRONLY | O_TRUNC );</a:t>
            </a:r>
          </a:p>
        </p:txBody>
      </p:sp>
      <p:sp>
        <p:nvSpPr>
          <p:cNvPr id="7" name="文字方塊 6">
            <a:extLst>
              <a:ext uri="{FF2B5EF4-FFF2-40B4-BE49-F238E27FC236}">
                <a16:creationId xmlns:a16="http://schemas.microsoft.com/office/drawing/2014/main" id="{1E3D4869-B487-44B6-9809-531AA3DCD855}"/>
              </a:ext>
            </a:extLst>
          </p:cNvPr>
          <p:cNvSpPr txBox="1"/>
          <p:nvPr/>
        </p:nvSpPr>
        <p:spPr>
          <a:xfrm>
            <a:off x="1237691" y="3823981"/>
            <a:ext cx="9667781" cy="369332"/>
          </a:xfrm>
          <a:prstGeom prst="rect">
            <a:avLst/>
          </a:prstGeom>
          <a:noFill/>
        </p:spPr>
        <p:txBody>
          <a:bodyPr wrap="square" rtlCol="0">
            <a:spAutoFit/>
          </a:bodyPr>
          <a:lstStyle/>
          <a:p>
            <a:r>
              <a:rPr lang="fr-FR" altLang="zh-TW" dirty="0">
                <a:solidFill>
                  <a:schemeClr val="bg2">
                    <a:lumMod val="60000"/>
                    <a:lumOff val="40000"/>
                  </a:schemeClr>
                </a:solidFill>
              </a:rPr>
              <a:t>flags</a:t>
            </a:r>
            <a:r>
              <a:rPr lang="en-US" altLang="zh-TW" dirty="0">
                <a:solidFill>
                  <a:schemeClr val="bg2">
                    <a:lumMod val="60000"/>
                    <a:lumOff val="40000"/>
                  </a:schemeClr>
                </a:solidFill>
              </a:rPr>
              <a:t>:</a:t>
            </a:r>
            <a:endParaRPr lang="zh-TW" altLang="en-US" dirty="0"/>
          </a:p>
        </p:txBody>
      </p:sp>
      <p:sp>
        <p:nvSpPr>
          <p:cNvPr id="8" name="文字方塊 7">
            <a:extLst>
              <a:ext uri="{FF2B5EF4-FFF2-40B4-BE49-F238E27FC236}">
                <a16:creationId xmlns:a16="http://schemas.microsoft.com/office/drawing/2014/main" id="{B5D4C610-19C8-4E99-B130-8FE1FFCBB057}"/>
              </a:ext>
            </a:extLst>
          </p:cNvPr>
          <p:cNvSpPr txBox="1"/>
          <p:nvPr/>
        </p:nvSpPr>
        <p:spPr>
          <a:xfrm>
            <a:off x="1237691" y="6352260"/>
            <a:ext cx="9817405" cy="369332"/>
          </a:xfrm>
          <a:prstGeom prst="rect">
            <a:avLst/>
          </a:prstGeom>
          <a:noFill/>
        </p:spPr>
        <p:txBody>
          <a:bodyPr wrap="square" rtlCol="0">
            <a:spAutoFit/>
          </a:bodyPr>
          <a:lstStyle/>
          <a:p>
            <a:r>
              <a:rPr lang="en-US" altLang="zh-TW" dirty="0">
                <a:solidFill>
                  <a:schemeClr val="bg2">
                    <a:lumMod val="60000"/>
                    <a:lumOff val="40000"/>
                  </a:schemeClr>
                </a:solidFill>
              </a:rPr>
              <a:t>return value: </a:t>
            </a:r>
            <a:r>
              <a:rPr lang="en-US" altLang="zh-TW" dirty="0"/>
              <a:t>Return the file descriptor, or -1 is returned and </a:t>
            </a:r>
            <a:r>
              <a:rPr lang="en-US" altLang="zh-TW" b="1" i="1" dirty="0" err="1"/>
              <a:t>errno</a:t>
            </a:r>
            <a:r>
              <a:rPr lang="en-US" altLang="zh-TW" dirty="0"/>
              <a:t> is set appropriately. </a:t>
            </a:r>
            <a:endParaRPr lang="zh-TW" altLang="en-US" b="1" i="1" dirty="0"/>
          </a:p>
        </p:txBody>
      </p:sp>
      <p:graphicFrame>
        <p:nvGraphicFramePr>
          <p:cNvPr id="9" name="表格 8">
            <a:extLst>
              <a:ext uri="{FF2B5EF4-FFF2-40B4-BE49-F238E27FC236}">
                <a16:creationId xmlns:a16="http://schemas.microsoft.com/office/drawing/2014/main" id="{F7F4E3F7-36C4-457E-97F5-87B37DE37785}"/>
              </a:ext>
            </a:extLst>
          </p:cNvPr>
          <p:cNvGraphicFramePr>
            <a:graphicFrameLocks noGrp="1"/>
          </p:cNvGraphicFramePr>
          <p:nvPr>
            <p:extLst>
              <p:ext uri="{D42A27DB-BD31-4B8C-83A1-F6EECF244321}">
                <p14:modId xmlns:p14="http://schemas.microsoft.com/office/powerpoint/2010/main" val="129270957"/>
              </p:ext>
            </p:extLst>
          </p:nvPr>
        </p:nvGraphicFramePr>
        <p:xfrm>
          <a:off x="1338300" y="4157801"/>
          <a:ext cx="9567172" cy="2123440"/>
        </p:xfrm>
        <a:graphic>
          <a:graphicData uri="http://schemas.openxmlformats.org/drawingml/2006/table">
            <a:tbl>
              <a:tblPr firstRow="1" bandRow="1">
                <a:tableStyleId>{5C22544A-7EE6-4342-B048-85BDC9FD1C3A}</a:tableStyleId>
              </a:tblPr>
              <a:tblGrid>
                <a:gridCol w="1600209">
                  <a:extLst>
                    <a:ext uri="{9D8B030D-6E8A-4147-A177-3AD203B41FA5}">
                      <a16:colId xmlns:a16="http://schemas.microsoft.com/office/drawing/2014/main" val="1326493482"/>
                    </a:ext>
                  </a:extLst>
                </a:gridCol>
                <a:gridCol w="7966963">
                  <a:extLst>
                    <a:ext uri="{9D8B030D-6E8A-4147-A177-3AD203B41FA5}">
                      <a16:colId xmlns:a16="http://schemas.microsoft.com/office/drawing/2014/main" val="2267461418"/>
                    </a:ext>
                  </a:extLst>
                </a:gridCol>
              </a:tblGrid>
              <a:tr h="370840">
                <a:tc>
                  <a:txBody>
                    <a:bodyPr/>
                    <a:lstStyle/>
                    <a:p>
                      <a:pPr algn="ctr"/>
                      <a:r>
                        <a:rPr lang="en-US" altLang="zh-TW" sz="1800" b="1" i="0" kern="1200" dirty="0">
                          <a:solidFill>
                            <a:schemeClr val="tx1"/>
                          </a:solidFill>
                          <a:effectLst/>
                          <a:latin typeface="+mn-lt"/>
                          <a:ea typeface="+mn-ea"/>
                          <a:cs typeface="+mn-cs"/>
                        </a:rPr>
                        <a:t>O_RDONLY</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800" b="0" i="0" kern="1200" dirty="0">
                          <a:solidFill>
                            <a:schemeClr val="tx1"/>
                          </a:solidFill>
                          <a:effectLst/>
                          <a:latin typeface="+mn-lt"/>
                          <a:ea typeface="+mn-ea"/>
                          <a:cs typeface="+mn-cs"/>
                        </a:rPr>
                        <a:t>Read only.</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3225118"/>
                  </a:ext>
                </a:extLst>
              </a:tr>
              <a:tr h="370840">
                <a:tc>
                  <a:txBody>
                    <a:bodyPr/>
                    <a:lstStyle/>
                    <a:p>
                      <a:pPr algn="ctr"/>
                      <a:r>
                        <a:rPr lang="en-US" altLang="zh-TW" sz="1800" b="1" i="0" kern="1200" dirty="0">
                          <a:solidFill>
                            <a:schemeClr val="dk1"/>
                          </a:solidFill>
                          <a:effectLst/>
                          <a:latin typeface="+mn-lt"/>
                          <a:ea typeface="+mn-ea"/>
                          <a:cs typeface="+mn-cs"/>
                        </a:rPr>
                        <a:t>O_WRONLY</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800" b="0" i="0" kern="1200" dirty="0">
                          <a:solidFill>
                            <a:schemeClr val="dk1"/>
                          </a:solidFill>
                          <a:effectLst/>
                          <a:latin typeface="+mn-lt"/>
                          <a:ea typeface="+mn-ea"/>
                          <a:cs typeface="+mn-cs"/>
                        </a:rPr>
                        <a:t>Write only.</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87631779"/>
                  </a:ext>
                </a:extLst>
              </a:tr>
              <a:tr h="370840">
                <a:tc>
                  <a:txBody>
                    <a:bodyPr/>
                    <a:lstStyle/>
                    <a:p>
                      <a:pPr algn="ctr"/>
                      <a:r>
                        <a:rPr lang="en-US" altLang="zh-TW" sz="1800" b="1" i="0" kern="1200" dirty="0">
                          <a:solidFill>
                            <a:schemeClr val="dk1"/>
                          </a:solidFill>
                          <a:effectLst/>
                          <a:latin typeface="+mn-lt"/>
                          <a:ea typeface="+mn-ea"/>
                          <a:cs typeface="+mn-cs"/>
                        </a:rPr>
                        <a:t>O_RDWR</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800" b="0" i="0" kern="1200" dirty="0">
                          <a:solidFill>
                            <a:schemeClr val="dk1"/>
                          </a:solidFill>
                          <a:effectLst/>
                          <a:latin typeface="+mn-lt"/>
                          <a:ea typeface="+mn-ea"/>
                          <a:cs typeface="+mn-cs"/>
                        </a:rPr>
                        <a:t>Read and write.</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63006735"/>
                  </a:ext>
                </a:extLst>
              </a:tr>
              <a:tr h="370840">
                <a:tc>
                  <a:txBody>
                    <a:bodyPr/>
                    <a:lstStyle/>
                    <a:p>
                      <a:pPr algn="ctr"/>
                      <a:r>
                        <a:rPr lang="en-US" altLang="zh-TW" sz="1800" b="1" i="0" kern="1200" dirty="0">
                          <a:solidFill>
                            <a:schemeClr val="dk1"/>
                          </a:solidFill>
                          <a:effectLst/>
                          <a:latin typeface="+mn-lt"/>
                          <a:ea typeface="+mn-ea"/>
                          <a:cs typeface="+mn-cs"/>
                        </a:rPr>
                        <a:t>O_CREAT</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800" b="0" i="0" kern="1200" dirty="0">
                          <a:solidFill>
                            <a:schemeClr val="dk1"/>
                          </a:solidFill>
                          <a:effectLst/>
                          <a:latin typeface="+mn-lt"/>
                          <a:ea typeface="+mn-ea"/>
                          <a:cs typeface="+mn-cs"/>
                        </a:rPr>
                        <a:t>Create file if it doesn’t exist.</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5706427"/>
                  </a:ext>
                </a:extLst>
              </a:tr>
              <a:tr h="370840">
                <a:tc>
                  <a:txBody>
                    <a:bodyPr/>
                    <a:lstStyle/>
                    <a:p>
                      <a:pPr algn="ctr">
                        <a:lnSpc>
                          <a:spcPct val="150000"/>
                        </a:lnSpc>
                      </a:pPr>
                      <a:r>
                        <a:rPr lang="en-US" altLang="zh-TW" sz="1800" b="1" i="0" kern="1200" dirty="0">
                          <a:solidFill>
                            <a:schemeClr val="dk1"/>
                          </a:solidFill>
                          <a:effectLst/>
                          <a:latin typeface="+mn-lt"/>
                          <a:ea typeface="+mn-ea"/>
                          <a:cs typeface="+mn-cs"/>
                        </a:rPr>
                        <a:t>O_TRUNC</a:t>
                      </a:r>
                      <a:endParaRPr lang="zh-TW" altLang="en-US" sz="1800" b="1"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800" b="0" i="0" kern="1200" dirty="0">
                          <a:solidFill>
                            <a:schemeClr val="dk1"/>
                          </a:solidFill>
                          <a:effectLst/>
                          <a:latin typeface="+mn-lt"/>
                          <a:ea typeface="+mn-ea"/>
                          <a:cs typeface="+mn-cs"/>
                        </a:rPr>
                        <a:t>If the file already exists and the open mode allows writing (i.e., is O_RDWR or O_WRONLY) it will be truncated to length 0.</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3788212"/>
                  </a:ext>
                </a:extLst>
              </a:tr>
            </a:tbl>
          </a:graphicData>
        </a:graphic>
      </p:graphicFrame>
      <p:sp>
        <p:nvSpPr>
          <p:cNvPr id="10" name="投影片編號版面配置區 9">
            <a:extLst>
              <a:ext uri="{FF2B5EF4-FFF2-40B4-BE49-F238E27FC236}">
                <a16:creationId xmlns:a16="http://schemas.microsoft.com/office/drawing/2014/main" id="{385B15B9-B011-47A2-9011-8F75224B0BA2}"/>
              </a:ext>
            </a:extLst>
          </p:cNvPr>
          <p:cNvSpPr>
            <a:spLocks noGrp="1"/>
          </p:cNvSpPr>
          <p:nvPr>
            <p:ph type="sldNum" sz="quarter" idx="11"/>
          </p:nvPr>
        </p:nvSpPr>
        <p:spPr/>
        <p:txBody>
          <a:bodyPr/>
          <a:lstStyle/>
          <a:p>
            <a:fld id="{224A732B-4120-4015-8395-334063D92438}" type="slidenum">
              <a:rPr lang="zh-TW" altLang="en-US" smtClean="0"/>
              <a:t>21</a:t>
            </a:fld>
            <a:endParaRPr lang="zh-TW" altLang="en-US"/>
          </a:p>
        </p:txBody>
      </p:sp>
    </p:spTree>
    <p:extLst>
      <p:ext uri="{BB962C8B-B14F-4D97-AF65-F5344CB8AC3E}">
        <p14:creationId xmlns:p14="http://schemas.microsoft.com/office/powerpoint/2010/main" val="1262984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E15430-F084-463F-94BB-1B5C6522A98E}"/>
              </a:ext>
            </a:extLst>
          </p:cNvPr>
          <p:cNvSpPr>
            <a:spLocks noGrp="1"/>
          </p:cNvSpPr>
          <p:nvPr>
            <p:ph type="title"/>
          </p:nvPr>
        </p:nvSpPr>
        <p:spPr/>
        <p:txBody>
          <a:bodyPr/>
          <a:lstStyle/>
          <a:p>
            <a:r>
              <a:rPr lang="en-US" altLang="zh-TW" dirty="0"/>
              <a:t>Linux system call interface(cont.)</a:t>
            </a:r>
            <a:endParaRPr lang="zh-TW" altLang="en-US" dirty="0"/>
          </a:p>
        </p:txBody>
      </p:sp>
      <p:sp>
        <p:nvSpPr>
          <p:cNvPr id="3" name="內容版面配置區 2">
            <a:extLst>
              <a:ext uri="{FF2B5EF4-FFF2-40B4-BE49-F238E27FC236}">
                <a16:creationId xmlns:a16="http://schemas.microsoft.com/office/drawing/2014/main" id="{2F0E45F6-B46E-4DB4-8314-854B6B178A7E}"/>
              </a:ext>
            </a:extLst>
          </p:cNvPr>
          <p:cNvSpPr>
            <a:spLocks noGrp="1"/>
          </p:cNvSpPr>
          <p:nvPr>
            <p:ph idx="1"/>
          </p:nvPr>
        </p:nvSpPr>
        <p:spPr>
          <a:xfrm>
            <a:off x="609600" y="1129506"/>
            <a:ext cx="10972800" cy="4598987"/>
          </a:xfrm>
        </p:spPr>
        <p:txBody>
          <a:bodyPr/>
          <a:lstStyle/>
          <a:p>
            <a:r>
              <a:rPr lang="en-US" altLang="zh-TW" b="1" dirty="0"/>
              <a:t>read()</a:t>
            </a:r>
            <a:endParaRPr lang="zh-TW" altLang="en-US" b="1" dirty="0"/>
          </a:p>
          <a:p>
            <a:endParaRPr lang="zh-TW" altLang="en-US" b="1" dirty="0"/>
          </a:p>
        </p:txBody>
      </p:sp>
      <p:sp>
        <p:nvSpPr>
          <p:cNvPr id="4" name="矩形 3">
            <a:extLst>
              <a:ext uri="{FF2B5EF4-FFF2-40B4-BE49-F238E27FC236}">
                <a16:creationId xmlns:a16="http://schemas.microsoft.com/office/drawing/2014/main" id="{F2E25DBB-FB75-40BA-A5BD-8611CA12F5FB}"/>
              </a:ext>
            </a:extLst>
          </p:cNvPr>
          <p:cNvSpPr/>
          <p:nvPr/>
        </p:nvSpPr>
        <p:spPr>
          <a:xfrm>
            <a:off x="1237692" y="1578240"/>
            <a:ext cx="9667782" cy="3888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#include&lt;</a:t>
            </a:r>
            <a:r>
              <a:rPr lang="en-US" altLang="zh-TW" dirty="0" err="1">
                <a:solidFill>
                  <a:schemeClr val="tx1"/>
                </a:solidFill>
              </a:rPr>
              <a:t>unistd.h</a:t>
            </a:r>
            <a:r>
              <a:rPr lang="en-US" altLang="zh-TW" dirty="0">
                <a:solidFill>
                  <a:schemeClr val="tx1"/>
                </a:solidFill>
              </a:rPr>
              <a:t>&gt;</a:t>
            </a:r>
            <a:endParaRPr lang="zh-TW" altLang="en-US" dirty="0">
              <a:solidFill>
                <a:schemeClr val="tx1"/>
              </a:solidFill>
            </a:endParaRPr>
          </a:p>
        </p:txBody>
      </p:sp>
      <p:sp>
        <p:nvSpPr>
          <p:cNvPr id="5" name="矩形 4">
            <a:extLst>
              <a:ext uri="{FF2B5EF4-FFF2-40B4-BE49-F238E27FC236}">
                <a16:creationId xmlns:a16="http://schemas.microsoft.com/office/drawing/2014/main" id="{BB4B2860-4549-4C45-BB2A-8A8B790278A1}"/>
              </a:ext>
            </a:extLst>
          </p:cNvPr>
          <p:cNvSpPr/>
          <p:nvPr/>
        </p:nvSpPr>
        <p:spPr>
          <a:xfrm>
            <a:off x="1237690" y="2084279"/>
            <a:ext cx="9667782" cy="389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a:solidFill>
                  <a:schemeClr val="tx1"/>
                </a:solidFill>
              </a:rPr>
              <a:t>ssize_t</a:t>
            </a:r>
            <a:r>
              <a:rPr lang="en-US" altLang="zh-TW" dirty="0">
                <a:solidFill>
                  <a:schemeClr val="tx1"/>
                </a:solidFill>
              </a:rPr>
              <a:t> read(int </a:t>
            </a:r>
            <a:r>
              <a:rPr lang="en-US" altLang="zh-TW" dirty="0" err="1">
                <a:solidFill>
                  <a:schemeClr val="tx1"/>
                </a:solidFill>
              </a:rPr>
              <a:t>fd</a:t>
            </a:r>
            <a:r>
              <a:rPr lang="en-US" altLang="zh-TW" dirty="0">
                <a:solidFill>
                  <a:schemeClr val="tx1"/>
                </a:solidFill>
              </a:rPr>
              <a:t>, void *buf, </a:t>
            </a:r>
            <a:r>
              <a:rPr lang="en-US" altLang="zh-TW" dirty="0" err="1">
                <a:solidFill>
                  <a:schemeClr val="tx1"/>
                </a:solidFill>
              </a:rPr>
              <a:t>size_t</a:t>
            </a:r>
            <a:r>
              <a:rPr lang="en-US" altLang="zh-TW" dirty="0">
                <a:solidFill>
                  <a:schemeClr val="tx1"/>
                </a:solidFill>
              </a:rPr>
              <a:t> count);</a:t>
            </a:r>
            <a:endParaRPr lang="zh-TW" altLang="en-US" dirty="0">
              <a:solidFill>
                <a:schemeClr val="tx1"/>
              </a:solidFill>
            </a:endParaRPr>
          </a:p>
        </p:txBody>
      </p:sp>
      <p:sp>
        <p:nvSpPr>
          <p:cNvPr id="6" name="矩形 1">
            <a:extLst>
              <a:ext uri="{FF2B5EF4-FFF2-40B4-BE49-F238E27FC236}">
                <a16:creationId xmlns:a16="http://schemas.microsoft.com/office/drawing/2014/main" id="{7E1ECB95-20ED-4E00-B3DA-EF06AF174F55}"/>
              </a:ext>
            </a:extLst>
          </p:cNvPr>
          <p:cNvSpPr>
            <a:spLocks noChangeArrowheads="1"/>
          </p:cNvSpPr>
          <p:nvPr/>
        </p:nvSpPr>
        <p:spPr bwMode="auto">
          <a:xfrm>
            <a:off x="1237690" y="2590587"/>
            <a:ext cx="9667781" cy="3891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dirty="0">
                <a:latin typeface="+mn-lt"/>
                <a:ea typeface="+mn-ea"/>
              </a:rPr>
              <a:t>EX: read(f1, buffer, 4);</a:t>
            </a:r>
          </a:p>
        </p:txBody>
      </p:sp>
      <p:sp>
        <p:nvSpPr>
          <p:cNvPr id="7" name="文字方塊 6">
            <a:extLst>
              <a:ext uri="{FF2B5EF4-FFF2-40B4-BE49-F238E27FC236}">
                <a16:creationId xmlns:a16="http://schemas.microsoft.com/office/drawing/2014/main" id="{1E3D4869-B487-44B6-9809-531AA3DCD855}"/>
              </a:ext>
            </a:extLst>
          </p:cNvPr>
          <p:cNvSpPr txBox="1"/>
          <p:nvPr/>
        </p:nvSpPr>
        <p:spPr>
          <a:xfrm>
            <a:off x="1237689" y="3225300"/>
            <a:ext cx="9667781" cy="369332"/>
          </a:xfrm>
          <a:prstGeom prst="rect">
            <a:avLst/>
          </a:prstGeom>
          <a:noFill/>
        </p:spPr>
        <p:txBody>
          <a:bodyPr wrap="square" rtlCol="0">
            <a:spAutoFit/>
          </a:bodyPr>
          <a:lstStyle/>
          <a:p>
            <a:r>
              <a:rPr lang="fr-FR" altLang="zh-TW" dirty="0">
                <a:solidFill>
                  <a:schemeClr val="bg2">
                    <a:lumMod val="60000"/>
                    <a:lumOff val="40000"/>
                  </a:schemeClr>
                </a:solidFill>
              </a:rPr>
              <a:t>fd</a:t>
            </a:r>
            <a:r>
              <a:rPr lang="en-US" altLang="zh-TW" dirty="0">
                <a:solidFill>
                  <a:schemeClr val="bg2">
                    <a:lumMod val="60000"/>
                    <a:lumOff val="40000"/>
                  </a:schemeClr>
                </a:solidFill>
              </a:rPr>
              <a:t>: </a:t>
            </a:r>
            <a:r>
              <a:rPr lang="en-US" altLang="zh-TW" dirty="0"/>
              <a:t>The file descriptor of where to read the input.</a:t>
            </a:r>
            <a:endParaRPr lang="zh-TW" altLang="en-US" dirty="0"/>
          </a:p>
        </p:txBody>
      </p:sp>
      <p:sp>
        <p:nvSpPr>
          <p:cNvPr id="8" name="文字方塊 7">
            <a:extLst>
              <a:ext uri="{FF2B5EF4-FFF2-40B4-BE49-F238E27FC236}">
                <a16:creationId xmlns:a16="http://schemas.microsoft.com/office/drawing/2014/main" id="{B5D4C610-19C8-4E99-B130-8FE1FFCBB057}"/>
              </a:ext>
            </a:extLst>
          </p:cNvPr>
          <p:cNvSpPr txBox="1"/>
          <p:nvPr/>
        </p:nvSpPr>
        <p:spPr>
          <a:xfrm>
            <a:off x="1237685" y="5279589"/>
            <a:ext cx="9667781" cy="923330"/>
          </a:xfrm>
          <a:prstGeom prst="rect">
            <a:avLst/>
          </a:prstGeom>
          <a:noFill/>
        </p:spPr>
        <p:txBody>
          <a:bodyPr wrap="square" rtlCol="0">
            <a:spAutoFit/>
          </a:bodyPr>
          <a:lstStyle/>
          <a:p>
            <a:r>
              <a:rPr lang="en-US" altLang="zh-TW" dirty="0">
                <a:solidFill>
                  <a:schemeClr val="bg2">
                    <a:lumMod val="60000"/>
                    <a:lumOff val="40000"/>
                  </a:schemeClr>
                </a:solidFill>
              </a:rPr>
              <a:t>return value: </a:t>
            </a:r>
            <a:r>
              <a:rPr lang="en-US" altLang="zh-TW" dirty="0"/>
              <a:t>Upon successful completion, it shall return a non-negative integer indicating the number of bytes actually read. Otherwise, the functions shall return -1 and set </a:t>
            </a:r>
            <a:r>
              <a:rPr lang="en-US" altLang="zh-TW" b="1" i="1" dirty="0" err="1"/>
              <a:t>errno</a:t>
            </a:r>
            <a:r>
              <a:rPr lang="en-US" altLang="zh-TW" dirty="0"/>
              <a:t> to indicate the error.</a:t>
            </a:r>
            <a:endParaRPr lang="zh-TW" altLang="en-US" b="1" i="1" dirty="0"/>
          </a:p>
        </p:txBody>
      </p:sp>
      <p:sp>
        <p:nvSpPr>
          <p:cNvPr id="10" name="文字方塊 9">
            <a:extLst>
              <a:ext uri="{FF2B5EF4-FFF2-40B4-BE49-F238E27FC236}">
                <a16:creationId xmlns:a16="http://schemas.microsoft.com/office/drawing/2014/main" id="{08DD62DD-238F-4F42-B3D1-E702DEC5CD84}"/>
              </a:ext>
            </a:extLst>
          </p:cNvPr>
          <p:cNvSpPr txBox="1"/>
          <p:nvPr/>
        </p:nvSpPr>
        <p:spPr>
          <a:xfrm>
            <a:off x="1237687" y="3817730"/>
            <a:ext cx="9667781" cy="369332"/>
          </a:xfrm>
          <a:prstGeom prst="rect">
            <a:avLst/>
          </a:prstGeom>
          <a:noFill/>
        </p:spPr>
        <p:txBody>
          <a:bodyPr wrap="square" rtlCol="0">
            <a:spAutoFit/>
          </a:bodyPr>
          <a:lstStyle/>
          <a:p>
            <a:r>
              <a:rPr lang="fr-FR" altLang="zh-TW" dirty="0">
                <a:solidFill>
                  <a:schemeClr val="bg2">
                    <a:lumMod val="60000"/>
                    <a:lumOff val="40000"/>
                  </a:schemeClr>
                </a:solidFill>
              </a:rPr>
              <a:t>buf</a:t>
            </a:r>
            <a:r>
              <a:rPr lang="en-US" altLang="zh-TW" dirty="0">
                <a:solidFill>
                  <a:schemeClr val="bg2">
                    <a:lumMod val="60000"/>
                    <a:lumOff val="40000"/>
                  </a:schemeClr>
                </a:solidFill>
              </a:rPr>
              <a:t>: </a:t>
            </a:r>
            <a:r>
              <a:rPr lang="en-US" altLang="zh-TW" dirty="0"/>
              <a:t>A character array where the read content will be </a:t>
            </a:r>
            <a:r>
              <a:rPr lang="en-US" altLang="zh-TW" dirty="0">
                <a:solidFill>
                  <a:srgbClr val="FF0000"/>
                </a:solidFill>
              </a:rPr>
              <a:t>stored</a:t>
            </a:r>
            <a:r>
              <a:rPr lang="en-US" altLang="zh-TW" dirty="0"/>
              <a:t>.</a:t>
            </a:r>
            <a:endParaRPr lang="zh-TW" altLang="en-US" dirty="0"/>
          </a:p>
        </p:txBody>
      </p:sp>
      <p:sp>
        <p:nvSpPr>
          <p:cNvPr id="11" name="文字方塊 10">
            <a:extLst>
              <a:ext uri="{FF2B5EF4-FFF2-40B4-BE49-F238E27FC236}">
                <a16:creationId xmlns:a16="http://schemas.microsoft.com/office/drawing/2014/main" id="{0A0F7BBB-035D-456E-BCB0-CC7C77558AE3}"/>
              </a:ext>
            </a:extLst>
          </p:cNvPr>
          <p:cNvSpPr txBox="1"/>
          <p:nvPr/>
        </p:nvSpPr>
        <p:spPr>
          <a:xfrm>
            <a:off x="1237686" y="4410160"/>
            <a:ext cx="9667781" cy="646331"/>
          </a:xfrm>
          <a:prstGeom prst="rect">
            <a:avLst/>
          </a:prstGeom>
          <a:noFill/>
        </p:spPr>
        <p:txBody>
          <a:bodyPr wrap="square" rtlCol="0">
            <a:spAutoFit/>
          </a:bodyPr>
          <a:lstStyle/>
          <a:p>
            <a:r>
              <a:rPr lang="fr-FR" altLang="zh-TW" dirty="0">
                <a:solidFill>
                  <a:schemeClr val="bg2">
                    <a:lumMod val="60000"/>
                    <a:lumOff val="40000"/>
                  </a:schemeClr>
                </a:solidFill>
              </a:rPr>
              <a:t>count</a:t>
            </a:r>
            <a:r>
              <a:rPr lang="en-US" altLang="zh-TW" dirty="0">
                <a:solidFill>
                  <a:schemeClr val="bg2">
                    <a:lumMod val="60000"/>
                    <a:lumOff val="40000"/>
                  </a:schemeClr>
                </a:solidFill>
              </a:rPr>
              <a:t>: </a:t>
            </a:r>
            <a:r>
              <a:rPr lang="en-US" altLang="zh-TW" dirty="0"/>
              <a:t>The number of bytes to read before truncating the data. If the data to be read is smaller than </a:t>
            </a:r>
            <a:r>
              <a:rPr lang="en-US" altLang="zh-TW" dirty="0" err="1"/>
              <a:t>nbytes</a:t>
            </a:r>
            <a:r>
              <a:rPr lang="en-US" altLang="zh-TW" dirty="0"/>
              <a:t>, all data is saved in the buffer.</a:t>
            </a:r>
            <a:endParaRPr lang="zh-TW" altLang="en-US" dirty="0"/>
          </a:p>
        </p:txBody>
      </p:sp>
      <p:sp>
        <p:nvSpPr>
          <p:cNvPr id="9" name="投影片編號版面配置區 8">
            <a:extLst>
              <a:ext uri="{FF2B5EF4-FFF2-40B4-BE49-F238E27FC236}">
                <a16:creationId xmlns:a16="http://schemas.microsoft.com/office/drawing/2014/main" id="{1B3336C8-A77D-4B71-B27C-8015BD60BD1C}"/>
              </a:ext>
            </a:extLst>
          </p:cNvPr>
          <p:cNvSpPr>
            <a:spLocks noGrp="1"/>
          </p:cNvSpPr>
          <p:nvPr>
            <p:ph type="sldNum" sz="quarter" idx="11"/>
          </p:nvPr>
        </p:nvSpPr>
        <p:spPr/>
        <p:txBody>
          <a:bodyPr/>
          <a:lstStyle/>
          <a:p>
            <a:fld id="{224A732B-4120-4015-8395-334063D92438}" type="slidenum">
              <a:rPr lang="zh-TW" altLang="en-US" smtClean="0"/>
              <a:t>22</a:t>
            </a:fld>
            <a:endParaRPr lang="zh-TW" altLang="en-US"/>
          </a:p>
        </p:txBody>
      </p:sp>
    </p:spTree>
    <p:extLst>
      <p:ext uri="{BB962C8B-B14F-4D97-AF65-F5344CB8AC3E}">
        <p14:creationId xmlns:p14="http://schemas.microsoft.com/office/powerpoint/2010/main" val="1493254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E15430-F084-463F-94BB-1B5C6522A98E}"/>
              </a:ext>
            </a:extLst>
          </p:cNvPr>
          <p:cNvSpPr>
            <a:spLocks noGrp="1"/>
          </p:cNvSpPr>
          <p:nvPr>
            <p:ph type="title"/>
          </p:nvPr>
        </p:nvSpPr>
        <p:spPr/>
        <p:txBody>
          <a:bodyPr/>
          <a:lstStyle/>
          <a:p>
            <a:r>
              <a:rPr lang="en-US" altLang="zh-TW" dirty="0"/>
              <a:t>Linux system call interface(cont.)</a:t>
            </a:r>
            <a:endParaRPr lang="zh-TW" altLang="en-US" dirty="0"/>
          </a:p>
        </p:txBody>
      </p:sp>
      <p:sp>
        <p:nvSpPr>
          <p:cNvPr id="3" name="內容版面配置區 2">
            <a:extLst>
              <a:ext uri="{FF2B5EF4-FFF2-40B4-BE49-F238E27FC236}">
                <a16:creationId xmlns:a16="http://schemas.microsoft.com/office/drawing/2014/main" id="{2F0E45F6-B46E-4DB4-8314-854B6B178A7E}"/>
              </a:ext>
            </a:extLst>
          </p:cNvPr>
          <p:cNvSpPr>
            <a:spLocks noGrp="1"/>
          </p:cNvSpPr>
          <p:nvPr>
            <p:ph idx="1"/>
          </p:nvPr>
        </p:nvSpPr>
        <p:spPr>
          <a:xfrm>
            <a:off x="609600" y="1129506"/>
            <a:ext cx="10972800" cy="4598987"/>
          </a:xfrm>
        </p:spPr>
        <p:txBody>
          <a:bodyPr/>
          <a:lstStyle/>
          <a:p>
            <a:r>
              <a:rPr lang="en-US" altLang="zh-TW" b="1" dirty="0"/>
              <a:t>write()</a:t>
            </a:r>
            <a:endParaRPr lang="zh-TW" altLang="en-US" b="1" dirty="0"/>
          </a:p>
          <a:p>
            <a:endParaRPr lang="zh-TW" altLang="en-US" b="1" dirty="0"/>
          </a:p>
        </p:txBody>
      </p:sp>
      <p:sp>
        <p:nvSpPr>
          <p:cNvPr id="4" name="矩形 3">
            <a:extLst>
              <a:ext uri="{FF2B5EF4-FFF2-40B4-BE49-F238E27FC236}">
                <a16:creationId xmlns:a16="http://schemas.microsoft.com/office/drawing/2014/main" id="{F2E25DBB-FB75-40BA-A5BD-8611CA12F5FB}"/>
              </a:ext>
            </a:extLst>
          </p:cNvPr>
          <p:cNvSpPr/>
          <p:nvPr/>
        </p:nvSpPr>
        <p:spPr>
          <a:xfrm>
            <a:off x="1237692" y="1578240"/>
            <a:ext cx="9667782" cy="3888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#include&lt;</a:t>
            </a:r>
            <a:r>
              <a:rPr lang="en-US" altLang="zh-TW" dirty="0" err="1">
                <a:solidFill>
                  <a:schemeClr val="tx1"/>
                </a:solidFill>
              </a:rPr>
              <a:t>unistd.h</a:t>
            </a:r>
            <a:r>
              <a:rPr lang="en-US" altLang="zh-TW" dirty="0">
                <a:solidFill>
                  <a:schemeClr val="tx1"/>
                </a:solidFill>
              </a:rPr>
              <a:t>&gt;</a:t>
            </a:r>
            <a:endParaRPr lang="zh-TW" altLang="en-US" dirty="0">
              <a:solidFill>
                <a:schemeClr val="tx1"/>
              </a:solidFill>
            </a:endParaRPr>
          </a:p>
        </p:txBody>
      </p:sp>
      <p:sp>
        <p:nvSpPr>
          <p:cNvPr id="5" name="矩形 4">
            <a:extLst>
              <a:ext uri="{FF2B5EF4-FFF2-40B4-BE49-F238E27FC236}">
                <a16:creationId xmlns:a16="http://schemas.microsoft.com/office/drawing/2014/main" id="{BB4B2860-4549-4C45-BB2A-8A8B790278A1}"/>
              </a:ext>
            </a:extLst>
          </p:cNvPr>
          <p:cNvSpPr/>
          <p:nvPr/>
        </p:nvSpPr>
        <p:spPr>
          <a:xfrm>
            <a:off x="1237690" y="2084279"/>
            <a:ext cx="9667782" cy="389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a:solidFill>
                  <a:schemeClr val="tx1"/>
                </a:solidFill>
              </a:rPr>
              <a:t>ssize_t</a:t>
            </a:r>
            <a:r>
              <a:rPr lang="en-US" altLang="zh-TW" dirty="0">
                <a:solidFill>
                  <a:schemeClr val="tx1"/>
                </a:solidFill>
              </a:rPr>
              <a:t> write(int </a:t>
            </a:r>
            <a:r>
              <a:rPr lang="en-US" altLang="zh-TW" dirty="0" err="1">
                <a:solidFill>
                  <a:schemeClr val="tx1"/>
                </a:solidFill>
              </a:rPr>
              <a:t>fd</a:t>
            </a:r>
            <a:r>
              <a:rPr lang="en-US" altLang="zh-TW" dirty="0">
                <a:solidFill>
                  <a:schemeClr val="tx1"/>
                </a:solidFill>
              </a:rPr>
              <a:t>, const void *buf, </a:t>
            </a:r>
            <a:r>
              <a:rPr lang="en-US" altLang="zh-TW" dirty="0" err="1">
                <a:solidFill>
                  <a:schemeClr val="tx1"/>
                </a:solidFill>
              </a:rPr>
              <a:t>size_t</a:t>
            </a:r>
            <a:r>
              <a:rPr lang="en-US" altLang="zh-TW" dirty="0">
                <a:solidFill>
                  <a:schemeClr val="tx1"/>
                </a:solidFill>
              </a:rPr>
              <a:t> count);</a:t>
            </a:r>
            <a:endParaRPr lang="zh-TW" altLang="en-US" dirty="0">
              <a:solidFill>
                <a:schemeClr val="tx1"/>
              </a:solidFill>
            </a:endParaRPr>
          </a:p>
        </p:txBody>
      </p:sp>
      <p:sp>
        <p:nvSpPr>
          <p:cNvPr id="6" name="矩形 1">
            <a:extLst>
              <a:ext uri="{FF2B5EF4-FFF2-40B4-BE49-F238E27FC236}">
                <a16:creationId xmlns:a16="http://schemas.microsoft.com/office/drawing/2014/main" id="{7E1ECB95-20ED-4E00-B3DA-EF06AF174F55}"/>
              </a:ext>
            </a:extLst>
          </p:cNvPr>
          <p:cNvSpPr>
            <a:spLocks noChangeArrowheads="1"/>
          </p:cNvSpPr>
          <p:nvPr/>
        </p:nvSpPr>
        <p:spPr bwMode="auto">
          <a:xfrm>
            <a:off x="1237690" y="2590587"/>
            <a:ext cx="9667781" cy="3891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dirty="0">
                <a:latin typeface="+mn-lt"/>
                <a:ea typeface="+mn-ea"/>
              </a:rPr>
              <a:t>EX: write(f1, buffer, 4);</a:t>
            </a:r>
          </a:p>
        </p:txBody>
      </p:sp>
      <p:sp>
        <p:nvSpPr>
          <p:cNvPr id="7" name="文字方塊 6">
            <a:extLst>
              <a:ext uri="{FF2B5EF4-FFF2-40B4-BE49-F238E27FC236}">
                <a16:creationId xmlns:a16="http://schemas.microsoft.com/office/drawing/2014/main" id="{1E3D4869-B487-44B6-9809-531AA3DCD855}"/>
              </a:ext>
            </a:extLst>
          </p:cNvPr>
          <p:cNvSpPr txBox="1"/>
          <p:nvPr/>
        </p:nvSpPr>
        <p:spPr>
          <a:xfrm>
            <a:off x="1237689" y="3225300"/>
            <a:ext cx="9667781" cy="369332"/>
          </a:xfrm>
          <a:prstGeom prst="rect">
            <a:avLst/>
          </a:prstGeom>
          <a:noFill/>
        </p:spPr>
        <p:txBody>
          <a:bodyPr wrap="square" rtlCol="0">
            <a:spAutoFit/>
          </a:bodyPr>
          <a:lstStyle/>
          <a:p>
            <a:r>
              <a:rPr lang="fr-FR" altLang="zh-TW" dirty="0">
                <a:solidFill>
                  <a:schemeClr val="bg2">
                    <a:lumMod val="60000"/>
                    <a:lumOff val="40000"/>
                  </a:schemeClr>
                </a:solidFill>
              </a:rPr>
              <a:t>fd</a:t>
            </a:r>
            <a:r>
              <a:rPr lang="en-US" altLang="zh-TW" dirty="0">
                <a:solidFill>
                  <a:schemeClr val="bg2">
                    <a:lumMod val="60000"/>
                    <a:lumOff val="40000"/>
                  </a:schemeClr>
                </a:solidFill>
              </a:rPr>
              <a:t>: </a:t>
            </a:r>
            <a:r>
              <a:rPr lang="en-US" altLang="zh-TW" dirty="0"/>
              <a:t>The file descriptor of where to write the input.</a:t>
            </a:r>
            <a:endParaRPr lang="zh-TW" altLang="en-US" dirty="0"/>
          </a:p>
        </p:txBody>
      </p:sp>
      <p:sp>
        <p:nvSpPr>
          <p:cNvPr id="8" name="文字方塊 7">
            <a:extLst>
              <a:ext uri="{FF2B5EF4-FFF2-40B4-BE49-F238E27FC236}">
                <a16:creationId xmlns:a16="http://schemas.microsoft.com/office/drawing/2014/main" id="{B5D4C610-19C8-4E99-B130-8FE1FFCBB057}"/>
              </a:ext>
            </a:extLst>
          </p:cNvPr>
          <p:cNvSpPr txBox="1"/>
          <p:nvPr/>
        </p:nvSpPr>
        <p:spPr>
          <a:xfrm>
            <a:off x="1237685" y="5279589"/>
            <a:ext cx="9667781" cy="646331"/>
          </a:xfrm>
          <a:prstGeom prst="rect">
            <a:avLst/>
          </a:prstGeom>
          <a:noFill/>
        </p:spPr>
        <p:txBody>
          <a:bodyPr wrap="square" rtlCol="0">
            <a:spAutoFit/>
          </a:bodyPr>
          <a:lstStyle/>
          <a:p>
            <a:r>
              <a:rPr lang="en-US" altLang="zh-TW" dirty="0">
                <a:solidFill>
                  <a:schemeClr val="bg2">
                    <a:lumMod val="60000"/>
                    <a:lumOff val="40000"/>
                  </a:schemeClr>
                </a:solidFill>
              </a:rPr>
              <a:t>return value: </a:t>
            </a:r>
            <a:r>
              <a:rPr lang="en-US" altLang="zh-TW" dirty="0"/>
              <a:t>On success, the number of bytes written is returned.  On error, -1 is returned, and </a:t>
            </a:r>
            <a:r>
              <a:rPr lang="en-US" altLang="zh-TW" b="1" i="1" dirty="0" err="1"/>
              <a:t>errno</a:t>
            </a:r>
            <a:r>
              <a:rPr lang="en-US" altLang="zh-TW" dirty="0"/>
              <a:t> is set to indicate the cause of the error.</a:t>
            </a:r>
            <a:endParaRPr lang="zh-TW" altLang="en-US" b="1" i="1" dirty="0"/>
          </a:p>
        </p:txBody>
      </p:sp>
      <p:sp>
        <p:nvSpPr>
          <p:cNvPr id="10" name="文字方塊 9">
            <a:extLst>
              <a:ext uri="{FF2B5EF4-FFF2-40B4-BE49-F238E27FC236}">
                <a16:creationId xmlns:a16="http://schemas.microsoft.com/office/drawing/2014/main" id="{08DD62DD-238F-4F42-B3D1-E702DEC5CD84}"/>
              </a:ext>
            </a:extLst>
          </p:cNvPr>
          <p:cNvSpPr txBox="1"/>
          <p:nvPr/>
        </p:nvSpPr>
        <p:spPr>
          <a:xfrm>
            <a:off x="1237687" y="3817730"/>
            <a:ext cx="9667781" cy="369332"/>
          </a:xfrm>
          <a:prstGeom prst="rect">
            <a:avLst/>
          </a:prstGeom>
          <a:noFill/>
        </p:spPr>
        <p:txBody>
          <a:bodyPr wrap="square" rtlCol="0">
            <a:spAutoFit/>
          </a:bodyPr>
          <a:lstStyle/>
          <a:p>
            <a:r>
              <a:rPr lang="fr-FR" altLang="zh-TW" dirty="0">
                <a:solidFill>
                  <a:schemeClr val="bg2">
                    <a:lumMod val="60000"/>
                    <a:lumOff val="40000"/>
                  </a:schemeClr>
                </a:solidFill>
              </a:rPr>
              <a:t>buf</a:t>
            </a:r>
            <a:r>
              <a:rPr lang="en-US" altLang="zh-TW" dirty="0">
                <a:solidFill>
                  <a:schemeClr val="bg2">
                    <a:lumMod val="60000"/>
                    <a:lumOff val="40000"/>
                  </a:schemeClr>
                </a:solidFill>
              </a:rPr>
              <a:t>: </a:t>
            </a:r>
            <a:r>
              <a:rPr lang="en-US" altLang="zh-TW" dirty="0"/>
              <a:t>A pointer to a buffer of at least </a:t>
            </a:r>
            <a:r>
              <a:rPr lang="en-US" altLang="zh-TW" dirty="0" err="1"/>
              <a:t>nbytes</a:t>
            </a:r>
            <a:r>
              <a:rPr lang="en-US" altLang="zh-TW" dirty="0"/>
              <a:t> bytes, which will be written to the file.</a:t>
            </a:r>
            <a:endParaRPr lang="zh-TW" altLang="en-US" dirty="0"/>
          </a:p>
        </p:txBody>
      </p:sp>
      <p:sp>
        <p:nvSpPr>
          <p:cNvPr id="11" name="文字方塊 10">
            <a:extLst>
              <a:ext uri="{FF2B5EF4-FFF2-40B4-BE49-F238E27FC236}">
                <a16:creationId xmlns:a16="http://schemas.microsoft.com/office/drawing/2014/main" id="{0A0F7BBB-035D-456E-BCB0-CC7C77558AE3}"/>
              </a:ext>
            </a:extLst>
          </p:cNvPr>
          <p:cNvSpPr txBox="1"/>
          <p:nvPr/>
        </p:nvSpPr>
        <p:spPr>
          <a:xfrm>
            <a:off x="1237686" y="4410160"/>
            <a:ext cx="9667781" cy="646331"/>
          </a:xfrm>
          <a:prstGeom prst="rect">
            <a:avLst/>
          </a:prstGeom>
          <a:noFill/>
        </p:spPr>
        <p:txBody>
          <a:bodyPr wrap="square" rtlCol="0">
            <a:spAutoFit/>
          </a:bodyPr>
          <a:lstStyle/>
          <a:p>
            <a:r>
              <a:rPr lang="fr-FR" altLang="zh-TW" dirty="0">
                <a:solidFill>
                  <a:schemeClr val="bg2">
                    <a:lumMod val="60000"/>
                    <a:lumOff val="40000"/>
                  </a:schemeClr>
                </a:solidFill>
              </a:rPr>
              <a:t>count</a:t>
            </a:r>
            <a:r>
              <a:rPr lang="en-US" altLang="zh-TW" dirty="0">
                <a:solidFill>
                  <a:schemeClr val="bg2">
                    <a:lumMod val="60000"/>
                    <a:lumOff val="40000"/>
                  </a:schemeClr>
                </a:solidFill>
              </a:rPr>
              <a:t>: </a:t>
            </a:r>
            <a:r>
              <a:rPr lang="en-US" altLang="zh-TW" dirty="0"/>
              <a:t>The number of bytes to write. If smaller than the provided buffer, the output is truncated.</a:t>
            </a:r>
            <a:endParaRPr lang="zh-TW" altLang="en-US" dirty="0"/>
          </a:p>
        </p:txBody>
      </p:sp>
      <p:sp>
        <p:nvSpPr>
          <p:cNvPr id="9" name="投影片編號版面配置區 8">
            <a:extLst>
              <a:ext uri="{FF2B5EF4-FFF2-40B4-BE49-F238E27FC236}">
                <a16:creationId xmlns:a16="http://schemas.microsoft.com/office/drawing/2014/main" id="{363C9571-E0ED-4C00-92BF-5B9F1080476D}"/>
              </a:ext>
            </a:extLst>
          </p:cNvPr>
          <p:cNvSpPr>
            <a:spLocks noGrp="1"/>
          </p:cNvSpPr>
          <p:nvPr>
            <p:ph type="sldNum" sz="quarter" idx="11"/>
          </p:nvPr>
        </p:nvSpPr>
        <p:spPr/>
        <p:txBody>
          <a:bodyPr/>
          <a:lstStyle/>
          <a:p>
            <a:fld id="{224A732B-4120-4015-8395-334063D92438}" type="slidenum">
              <a:rPr lang="zh-TW" altLang="en-US" smtClean="0"/>
              <a:t>23</a:t>
            </a:fld>
            <a:endParaRPr lang="zh-TW" altLang="en-US"/>
          </a:p>
        </p:txBody>
      </p:sp>
    </p:spTree>
    <p:extLst>
      <p:ext uri="{BB962C8B-B14F-4D97-AF65-F5344CB8AC3E}">
        <p14:creationId xmlns:p14="http://schemas.microsoft.com/office/powerpoint/2010/main" val="1509831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E15430-F084-463F-94BB-1B5C6522A98E}"/>
              </a:ext>
            </a:extLst>
          </p:cNvPr>
          <p:cNvSpPr>
            <a:spLocks noGrp="1"/>
          </p:cNvSpPr>
          <p:nvPr>
            <p:ph type="title"/>
          </p:nvPr>
        </p:nvSpPr>
        <p:spPr/>
        <p:txBody>
          <a:bodyPr/>
          <a:lstStyle/>
          <a:p>
            <a:r>
              <a:rPr lang="en-US" altLang="zh-TW" dirty="0"/>
              <a:t>Linux system call interface(cont.)</a:t>
            </a:r>
            <a:endParaRPr lang="zh-TW" altLang="en-US" dirty="0"/>
          </a:p>
        </p:txBody>
      </p:sp>
      <p:sp>
        <p:nvSpPr>
          <p:cNvPr id="3" name="內容版面配置區 2">
            <a:extLst>
              <a:ext uri="{FF2B5EF4-FFF2-40B4-BE49-F238E27FC236}">
                <a16:creationId xmlns:a16="http://schemas.microsoft.com/office/drawing/2014/main" id="{2F0E45F6-B46E-4DB4-8314-854B6B178A7E}"/>
              </a:ext>
            </a:extLst>
          </p:cNvPr>
          <p:cNvSpPr>
            <a:spLocks noGrp="1"/>
          </p:cNvSpPr>
          <p:nvPr>
            <p:ph idx="1"/>
          </p:nvPr>
        </p:nvSpPr>
        <p:spPr>
          <a:xfrm>
            <a:off x="609600" y="1129506"/>
            <a:ext cx="10972800" cy="4598987"/>
          </a:xfrm>
        </p:spPr>
        <p:txBody>
          <a:bodyPr/>
          <a:lstStyle/>
          <a:p>
            <a:r>
              <a:rPr lang="en-US" altLang="zh-TW" b="1" dirty="0"/>
              <a:t>close()</a:t>
            </a:r>
            <a:endParaRPr lang="zh-TW" altLang="en-US" b="1" dirty="0"/>
          </a:p>
          <a:p>
            <a:endParaRPr lang="zh-TW" altLang="en-US" b="1" dirty="0"/>
          </a:p>
        </p:txBody>
      </p:sp>
      <p:sp>
        <p:nvSpPr>
          <p:cNvPr id="4" name="矩形 3">
            <a:extLst>
              <a:ext uri="{FF2B5EF4-FFF2-40B4-BE49-F238E27FC236}">
                <a16:creationId xmlns:a16="http://schemas.microsoft.com/office/drawing/2014/main" id="{F2E25DBB-FB75-40BA-A5BD-8611CA12F5FB}"/>
              </a:ext>
            </a:extLst>
          </p:cNvPr>
          <p:cNvSpPr/>
          <p:nvPr/>
        </p:nvSpPr>
        <p:spPr>
          <a:xfrm>
            <a:off x="1237692" y="1578240"/>
            <a:ext cx="9667782" cy="3888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#include&lt;</a:t>
            </a:r>
            <a:r>
              <a:rPr lang="en-US" altLang="zh-TW" dirty="0" err="1">
                <a:solidFill>
                  <a:schemeClr val="tx1"/>
                </a:solidFill>
              </a:rPr>
              <a:t>unistd.h</a:t>
            </a:r>
            <a:r>
              <a:rPr lang="en-US" altLang="zh-TW" dirty="0">
                <a:solidFill>
                  <a:schemeClr val="tx1"/>
                </a:solidFill>
              </a:rPr>
              <a:t>&gt;</a:t>
            </a:r>
            <a:endParaRPr lang="zh-TW" altLang="en-US" dirty="0">
              <a:solidFill>
                <a:schemeClr val="tx1"/>
              </a:solidFill>
            </a:endParaRPr>
          </a:p>
        </p:txBody>
      </p:sp>
      <p:sp>
        <p:nvSpPr>
          <p:cNvPr id="5" name="矩形 4">
            <a:extLst>
              <a:ext uri="{FF2B5EF4-FFF2-40B4-BE49-F238E27FC236}">
                <a16:creationId xmlns:a16="http://schemas.microsoft.com/office/drawing/2014/main" id="{BB4B2860-4549-4C45-BB2A-8A8B790278A1}"/>
              </a:ext>
            </a:extLst>
          </p:cNvPr>
          <p:cNvSpPr/>
          <p:nvPr/>
        </p:nvSpPr>
        <p:spPr>
          <a:xfrm>
            <a:off x="1237690" y="2084279"/>
            <a:ext cx="9667782" cy="389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int close(int </a:t>
            </a:r>
            <a:r>
              <a:rPr lang="en-US" altLang="zh-TW" dirty="0" err="1">
                <a:solidFill>
                  <a:schemeClr val="tx1"/>
                </a:solidFill>
              </a:rPr>
              <a:t>fd</a:t>
            </a:r>
            <a:r>
              <a:rPr lang="en-US" altLang="zh-TW" dirty="0">
                <a:solidFill>
                  <a:schemeClr val="tx1"/>
                </a:solidFill>
              </a:rPr>
              <a:t>);</a:t>
            </a:r>
            <a:endParaRPr lang="zh-TW" altLang="en-US" dirty="0">
              <a:solidFill>
                <a:schemeClr val="tx1"/>
              </a:solidFill>
            </a:endParaRPr>
          </a:p>
        </p:txBody>
      </p:sp>
      <p:sp>
        <p:nvSpPr>
          <p:cNvPr id="6" name="矩形 1">
            <a:extLst>
              <a:ext uri="{FF2B5EF4-FFF2-40B4-BE49-F238E27FC236}">
                <a16:creationId xmlns:a16="http://schemas.microsoft.com/office/drawing/2014/main" id="{7E1ECB95-20ED-4E00-B3DA-EF06AF174F55}"/>
              </a:ext>
            </a:extLst>
          </p:cNvPr>
          <p:cNvSpPr>
            <a:spLocks noChangeArrowheads="1"/>
          </p:cNvSpPr>
          <p:nvPr/>
        </p:nvSpPr>
        <p:spPr bwMode="auto">
          <a:xfrm>
            <a:off x="1237690" y="2590587"/>
            <a:ext cx="9667781" cy="3891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dirty="0">
                <a:latin typeface="+mn-lt"/>
                <a:ea typeface="+mn-ea"/>
              </a:rPr>
              <a:t>EX: </a:t>
            </a:r>
            <a:r>
              <a:rPr lang="en-US" altLang="zh-TW" dirty="0"/>
              <a:t>close(f1);</a:t>
            </a:r>
            <a:endParaRPr lang="en-US" altLang="zh-TW" dirty="0">
              <a:latin typeface="+mn-lt"/>
              <a:ea typeface="+mn-ea"/>
            </a:endParaRPr>
          </a:p>
        </p:txBody>
      </p:sp>
      <p:sp>
        <p:nvSpPr>
          <p:cNvPr id="7" name="文字方塊 6">
            <a:extLst>
              <a:ext uri="{FF2B5EF4-FFF2-40B4-BE49-F238E27FC236}">
                <a16:creationId xmlns:a16="http://schemas.microsoft.com/office/drawing/2014/main" id="{1E3D4869-B487-44B6-9809-531AA3DCD855}"/>
              </a:ext>
            </a:extLst>
          </p:cNvPr>
          <p:cNvSpPr txBox="1"/>
          <p:nvPr/>
        </p:nvSpPr>
        <p:spPr>
          <a:xfrm>
            <a:off x="1237689" y="3225300"/>
            <a:ext cx="9667781" cy="369332"/>
          </a:xfrm>
          <a:prstGeom prst="rect">
            <a:avLst/>
          </a:prstGeom>
          <a:noFill/>
        </p:spPr>
        <p:txBody>
          <a:bodyPr wrap="square" rtlCol="0">
            <a:spAutoFit/>
          </a:bodyPr>
          <a:lstStyle/>
          <a:p>
            <a:r>
              <a:rPr lang="fr-FR" altLang="zh-TW" dirty="0">
                <a:solidFill>
                  <a:schemeClr val="bg2">
                    <a:lumMod val="60000"/>
                    <a:lumOff val="40000"/>
                  </a:schemeClr>
                </a:solidFill>
              </a:rPr>
              <a:t>fd</a:t>
            </a:r>
            <a:r>
              <a:rPr lang="en-US" altLang="zh-TW" dirty="0">
                <a:solidFill>
                  <a:schemeClr val="bg2">
                    <a:lumMod val="60000"/>
                    <a:lumOff val="40000"/>
                  </a:schemeClr>
                </a:solidFill>
              </a:rPr>
              <a:t>: </a:t>
            </a:r>
            <a:r>
              <a:rPr lang="en-US" altLang="zh-TW" dirty="0"/>
              <a:t>The file descriptor to be closed.</a:t>
            </a:r>
            <a:endParaRPr lang="zh-TW" altLang="en-US" dirty="0"/>
          </a:p>
        </p:txBody>
      </p:sp>
      <p:sp>
        <p:nvSpPr>
          <p:cNvPr id="8" name="文字方塊 7">
            <a:extLst>
              <a:ext uri="{FF2B5EF4-FFF2-40B4-BE49-F238E27FC236}">
                <a16:creationId xmlns:a16="http://schemas.microsoft.com/office/drawing/2014/main" id="{B5D4C610-19C8-4E99-B130-8FE1FFCBB057}"/>
              </a:ext>
            </a:extLst>
          </p:cNvPr>
          <p:cNvSpPr txBox="1"/>
          <p:nvPr/>
        </p:nvSpPr>
        <p:spPr>
          <a:xfrm>
            <a:off x="1237688" y="3844824"/>
            <a:ext cx="9667781" cy="369332"/>
          </a:xfrm>
          <a:prstGeom prst="rect">
            <a:avLst/>
          </a:prstGeom>
          <a:noFill/>
        </p:spPr>
        <p:txBody>
          <a:bodyPr wrap="square" rtlCol="0">
            <a:spAutoFit/>
          </a:bodyPr>
          <a:lstStyle/>
          <a:p>
            <a:r>
              <a:rPr lang="en-US" altLang="zh-TW" dirty="0">
                <a:solidFill>
                  <a:schemeClr val="bg2">
                    <a:lumMod val="60000"/>
                    <a:lumOff val="40000"/>
                  </a:schemeClr>
                </a:solidFill>
              </a:rPr>
              <a:t>return value: </a:t>
            </a:r>
            <a:r>
              <a:rPr lang="en-US" altLang="zh-TW" dirty="0"/>
              <a:t>returns zero on success. On error, -1 is returned, and </a:t>
            </a:r>
            <a:r>
              <a:rPr lang="en-US" altLang="zh-TW" b="1" dirty="0" err="1"/>
              <a:t>errno</a:t>
            </a:r>
            <a:r>
              <a:rPr lang="en-US" altLang="zh-TW" dirty="0"/>
              <a:t> is set appropriately.</a:t>
            </a:r>
            <a:endParaRPr lang="zh-TW" altLang="en-US" b="1" i="1" dirty="0"/>
          </a:p>
        </p:txBody>
      </p:sp>
      <p:sp>
        <p:nvSpPr>
          <p:cNvPr id="9" name="投影片編號版面配置區 8">
            <a:extLst>
              <a:ext uri="{FF2B5EF4-FFF2-40B4-BE49-F238E27FC236}">
                <a16:creationId xmlns:a16="http://schemas.microsoft.com/office/drawing/2014/main" id="{DE8528E0-D815-4E42-BEA0-30CB0B68EC3A}"/>
              </a:ext>
            </a:extLst>
          </p:cNvPr>
          <p:cNvSpPr>
            <a:spLocks noGrp="1"/>
          </p:cNvSpPr>
          <p:nvPr>
            <p:ph type="sldNum" sz="quarter" idx="11"/>
          </p:nvPr>
        </p:nvSpPr>
        <p:spPr/>
        <p:txBody>
          <a:bodyPr/>
          <a:lstStyle/>
          <a:p>
            <a:fld id="{224A732B-4120-4015-8395-334063D92438}" type="slidenum">
              <a:rPr lang="zh-TW" altLang="en-US" smtClean="0"/>
              <a:t>24</a:t>
            </a:fld>
            <a:endParaRPr lang="zh-TW" altLang="en-US"/>
          </a:p>
        </p:txBody>
      </p:sp>
    </p:spTree>
    <p:extLst>
      <p:ext uri="{BB962C8B-B14F-4D97-AF65-F5344CB8AC3E}">
        <p14:creationId xmlns:p14="http://schemas.microsoft.com/office/powerpoint/2010/main" val="3710896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E15430-F084-463F-94BB-1B5C6522A98E}"/>
              </a:ext>
            </a:extLst>
          </p:cNvPr>
          <p:cNvSpPr>
            <a:spLocks noGrp="1"/>
          </p:cNvSpPr>
          <p:nvPr>
            <p:ph type="title"/>
          </p:nvPr>
        </p:nvSpPr>
        <p:spPr/>
        <p:txBody>
          <a:bodyPr/>
          <a:lstStyle/>
          <a:p>
            <a:r>
              <a:rPr lang="en-US" altLang="zh-TW" dirty="0"/>
              <a:t>Linux system call interface(cont.)</a:t>
            </a:r>
            <a:endParaRPr lang="zh-TW" altLang="en-US" dirty="0"/>
          </a:p>
        </p:txBody>
      </p:sp>
      <p:sp>
        <p:nvSpPr>
          <p:cNvPr id="3" name="內容版面配置區 2">
            <a:extLst>
              <a:ext uri="{FF2B5EF4-FFF2-40B4-BE49-F238E27FC236}">
                <a16:creationId xmlns:a16="http://schemas.microsoft.com/office/drawing/2014/main" id="{2F0E45F6-B46E-4DB4-8314-854B6B178A7E}"/>
              </a:ext>
            </a:extLst>
          </p:cNvPr>
          <p:cNvSpPr>
            <a:spLocks noGrp="1"/>
          </p:cNvSpPr>
          <p:nvPr>
            <p:ph idx="1"/>
          </p:nvPr>
        </p:nvSpPr>
        <p:spPr>
          <a:xfrm>
            <a:off x="609600" y="1129506"/>
            <a:ext cx="10972800" cy="4598987"/>
          </a:xfrm>
        </p:spPr>
        <p:txBody>
          <a:bodyPr/>
          <a:lstStyle/>
          <a:p>
            <a:r>
              <a:rPr lang="en-US" altLang="zh-TW" b="1" dirty="0" err="1"/>
              <a:t>lseek</a:t>
            </a:r>
            <a:r>
              <a:rPr lang="en-US" altLang="zh-TW" b="1" dirty="0"/>
              <a:t>()</a:t>
            </a:r>
            <a:endParaRPr lang="zh-TW" altLang="en-US" b="1" dirty="0"/>
          </a:p>
          <a:p>
            <a:endParaRPr lang="zh-TW" altLang="en-US" b="1" dirty="0"/>
          </a:p>
        </p:txBody>
      </p:sp>
      <p:sp>
        <p:nvSpPr>
          <p:cNvPr id="4" name="矩形 3">
            <a:extLst>
              <a:ext uri="{FF2B5EF4-FFF2-40B4-BE49-F238E27FC236}">
                <a16:creationId xmlns:a16="http://schemas.microsoft.com/office/drawing/2014/main" id="{F2E25DBB-FB75-40BA-A5BD-8611CA12F5FB}"/>
              </a:ext>
            </a:extLst>
          </p:cNvPr>
          <p:cNvSpPr/>
          <p:nvPr/>
        </p:nvSpPr>
        <p:spPr>
          <a:xfrm>
            <a:off x="1237692" y="1501305"/>
            <a:ext cx="9667782" cy="5244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#include &lt;sys/</a:t>
            </a:r>
            <a:r>
              <a:rPr lang="en-US" altLang="zh-TW" dirty="0" err="1">
                <a:solidFill>
                  <a:schemeClr val="tx1"/>
                </a:solidFill>
              </a:rPr>
              <a:t>types.h</a:t>
            </a:r>
            <a:r>
              <a:rPr lang="en-US" altLang="zh-TW" dirty="0">
                <a:solidFill>
                  <a:schemeClr val="tx1"/>
                </a:solidFill>
              </a:rPr>
              <a:t>&gt;</a:t>
            </a:r>
          </a:p>
          <a:p>
            <a:r>
              <a:rPr lang="en-US" altLang="zh-TW" dirty="0">
                <a:solidFill>
                  <a:schemeClr val="tx1"/>
                </a:solidFill>
              </a:rPr>
              <a:t>#include&lt;unistd.h&gt;</a:t>
            </a:r>
            <a:endParaRPr lang="zh-TW" altLang="en-US" dirty="0">
              <a:solidFill>
                <a:schemeClr val="tx1"/>
              </a:solidFill>
            </a:endParaRPr>
          </a:p>
        </p:txBody>
      </p:sp>
      <p:sp>
        <p:nvSpPr>
          <p:cNvPr id="5" name="矩形 4">
            <a:extLst>
              <a:ext uri="{FF2B5EF4-FFF2-40B4-BE49-F238E27FC236}">
                <a16:creationId xmlns:a16="http://schemas.microsoft.com/office/drawing/2014/main" id="{BB4B2860-4549-4C45-BB2A-8A8B790278A1}"/>
              </a:ext>
            </a:extLst>
          </p:cNvPr>
          <p:cNvSpPr/>
          <p:nvPr/>
        </p:nvSpPr>
        <p:spPr>
          <a:xfrm>
            <a:off x="1237690" y="2126224"/>
            <a:ext cx="9667782" cy="389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a:solidFill>
                  <a:schemeClr val="tx1"/>
                </a:solidFill>
              </a:rPr>
              <a:t>off_t</a:t>
            </a:r>
            <a:r>
              <a:rPr lang="en-US" altLang="zh-TW" dirty="0">
                <a:solidFill>
                  <a:schemeClr val="tx1"/>
                </a:solidFill>
              </a:rPr>
              <a:t> </a:t>
            </a:r>
            <a:r>
              <a:rPr lang="en-US" altLang="zh-TW" dirty="0" err="1">
                <a:solidFill>
                  <a:schemeClr val="tx1"/>
                </a:solidFill>
              </a:rPr>
              <a:t>lseek</a:t>
            </a:r>
            <a:r>
              <a:rPr lang="en-US" altLang="zh-TW" dirty="0">
                <a:solidFill>
                  <a:schemeClr val="tx1"/>
                </a:solidFill>
              </a:rPr>
              <a:t>(int </a:t>
            </a:r>
            <a:r>
              <a:rPr lang="en-US" altLang="zh-TW" dirty="0" err="1">
                <a:solidFill>
                  <a:schemeClr val="tx1"/>
                </a:solidFill>
              </a:rPr>
              <a:t>fd</a:t>
            </a:r>
            <a:r>
              <a:rPr lang="en-US" altLang="zh-TW" dirty="0">
                <a:solidFill>
                  <a:schemeClr val="tx1"/>
                </a:solidFill>
              </a:rPr>
              <a:t>, </a:t>
            </a:r>
            <a:r>
              <a:rPr lang="en-US" altLang="zh-TW" dirty="0" err="1">
                <a:solidFill>
                  <a:schemeClr val="tx1"/>
                </a:solidFill>
              </a:rPr>
              <a:t>off_t</a:t>
            </a:r>
            <a:r>
              <a:rPr lang="en-US" altLang="zh-TW" dirty="0">
                <a:solidFill>
                  <a:schemeClr val="tx1"/>
                </a:solidFill>
              </a:rPr>
              <a:t> offset, int whence);</a:t>
            </a:r>
            <a:endParaRPr lang="zh-TW" altLang="en-US" dirty="0">
              <a:solidFill>
                <a:schemeClr val="tx1"/>
              </a:solidFill>
            </a:endParaRPr>
          </a:p>
        </p:txBody>
      </p:sp>
      <p:sp>
        <p:nvSpPr>
          <p:cNvPr id="6" name="矩形 1">
            <a:extLst>
              <a:ext uri="{FF2B5EF4-FFF2-40B4-BE49-F238E27FC236}">
                <a16:creationId xmlns:a16="http://schemas.microsoft.com/office/drawing/2014/main" id="{7E1ECB95-20ED-4E00-B3DA-EF06AF174F55}"/>
              </a:ext>
            </a:extLst>
          </p:cNvPr>
          <p:cNvSpPr>
            <a:spLocks noChangeArrowheads="1"/>
          </p:cNvSpPr>
          <p:nvPr/>
        </p:nvSpPr>
        <p:spPr bwMode="auto">
          <a:xfrm>
            <a:off x="1237690" y="2640921"/>
            <a:ext cx="9667781" cy="3891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dirty="0">
                <a:latin typeface="+mn-lt"/>
                <a:ea typeface="+mn-ea"/>
              </a:rPr>
              <a:t>EX: </a:t>
            </a:r>
            <a:r>
              <a:rPr lang="en-US" altLang="zh-TW" dirty="0" err="1">
                <a:latin typeface="+mn-lt"/>
                <a:ea typeface="+mn-ea"/>
              </a:rPr>
              <a:t>lseek</a:t>
            </a:r>
            <a:r>
              <a:rPr lang="en-US" altLang="zh-TW" dirty="0">
                <a:latin typeface="+mn-lt"/>
                <a:ea typeface="+mn-ea"/>
              </a:rPr>
              <a:t>(f1, 4096, SEEK_SET);</a:t>
            </a:r>
          </a:p>
        </p:txBody>
      </p:sp>
      <p:sp>
        <p:nvSpPr>
          <p:cNvPr id="7" name="文字方塊 6">
            <a:extLst>
              <a:ext uri="{FF2B5EF4-FFF2-40B4-BE49-F238E27FC236}">
                <a16:creationId xmlns:a16="http://schemas.microsoft.com/office/drawing/2014/main" id="{1E3D4869-B487-44B6-9809-531AA3DCD855}"/>
              </a:ext>
            </a:extLst>
          </p:cNvPr>
          <p:cNvSpPr txBox="1"/>
          <p:nvPr/>
        </p:nvSpPr>
        <p:spPr>
          <a:xfrm>
            <a:off x="1262109" y="3431392"/>
            <a:ext cx="9667781" cy="369332"/>
          </a:xfrm>
          <a:prstGeom prst="rect">
            <a:avLst/>
          </a:prstGeom>
          <a:noFill/>
        </p:spPr>
        <p:txBody>
          <a:bodyPr wrap="square" rtlCol="0">
            <a:spAutoFit/>
          </a:bodyPr>
          <a:lstStyle/>
          <a:p>
            <a:r>
              <a:rPr lang="fr-FR" altLang="zh-TW" dirty="0">
                <a:solidFill>
                  <a:schemeClr val="bg2">
                    <a:lumMod val="60000"/>
                    <a:lumOff val="40000"/>
                  </a:schemeClr>
                </a:solidFill>
              </a:rPr>
              <a:t>fd</a:t>
            </a:r>
            <a:r>
              <a:rPr lang="en-US" altLang="zh-TW" dirty="0">
                <a:solidFill>
                  <a:schemeClr val="bg2">
                    <a:lumMod val="60000"/>
                    <a:lumOff val="40000"/>
                  </a:schemeClr>
                </a:solidFill>
              </a:rPr>
              <a:t>: </a:t>
            </a:r>
            <a:r>
              <a:rPr lang="en-US" altLang="zh-TW" dirty="0"/>
              <a:t>The file descriptor of where to change offset.</a:t>
            </a:r>
            <a:endParaRPr lang="zh-TW" altLang="en-US" dirty="0"/>
          </a:p>
        </p:txBody>
      </p:sp>
      <p:sp>
        <p:nvSpPr>
          <p:cNvPr id="8" name="文字方塊 7">
            <a:extLst>
              <a:ext uri="{FF2B5EF4-FFF2-40B4-BE49-F238E27FC236}">
                <a16:creationId xmlns:a16="http://schemas.microsoft.com/office/drawing/2014/main" id="{B5D4C610-19C8-4E99-B130-8FE1FFCBB057}"/>
              </a:ext>
            </a:extLst>
          </p:cNvPr>
          <p:cNvSpPr txBox="1"/>
          <p:nvPr/>
        </p:nvSpPr>
        <p:spPr>
          <a:xfrm>
            <a:off x="1237684" y="4665694"/>
            <a:ext cx="9667781" cy="923330"/>
          </a:xfrm>
          <a:prstGeom prst="rect">
            <a:avLst/>
          </a:prstGeom>
          <a:noFill/>
        </p:spPr>
        <p:txBody>
          <a:bodyPr wrap="square" rtlCol="0">
            <a:spAutoFit/>
          </a:bodyPr>
          <a:lstStyle/>
          <a:p>
            <a:r>
              <a:rPr lang="en-US" altLang="zh-TW" dirty="0">
                <a:solidFill>
                  <a:schemeClr val="bg2">
                    <a:lumMod val="60000"/>
                    <a:lumOff val="40000"/>
                  </a:schemeClr>
                </a:solidFill>
              </a:rPr>
              <a:t>return value: </a:t>
            </a:r>
            <a:r>
              <a:rPr lang="en-US" altLang="zh-TW" dirty="0"/>
              <a:t> Upon successful completion, </a:t>
            </a:r>
            <a:r>
              <a:rPr lang="en-US" altLang="zh-TW" dirty="0" err="1"/>
              <a:t>lseek</a:t>
            </a:r>
            <a:r>
              <a:rPr lang="en-US" altLang="zh-TW" dirty="0"/>
              <a:t>() returns the resulting offset location as measured in bytes from the beginning of the file.  On error, the value (</a:t>
            </a:r>
            <a:r>
              <a:rPr lang="en-US" altLang="zh-TW" dirty="0" err="1"/>
              <a:t>off_t</a:t>
            </a:r>
            <a:r>
              <a:rPr lang="en-US" altLang="zh-TW" dirty="0"/>
              <a:t>) -1 is returned and </a:t>
            </a:r>
            <a:r>
              <a:rPr lang="en-US" altLang="zh-TW" dirty="0" err="1"/>
              <a:t>errno</a:t>
            </a:r>
            <a:r>
              <a:rPr lang="en-US" altLang="zh-TW" dirty="0"/>
              <a:t> is set to indicate the error.</a:t>
            </a:r>
            <a:endParaRPr lang="zh-TW" altLang="en-US" b="1" i="1" dirty="0"/>
          </a:p>
        </p:txBody>
      </p:sp>
      <p:sp>
        <p:nvSpPr>
          <p:cNvPr id="10" name="文字方塊 9">
            <a:extLst>
              <a:ext uri="{FF2B5EF4-FFF2-40B4-BE49-F238E27FC236}">
                <a16:creationId xmlns:a16="http://schemas.microsoft.com/office/drawing/2014/main" id="{08DD62DD-238F-4F42-B3D1-E702DEC5CD84}"/>
              </a:ext>
            </a:extLst>
          </p:cNvPr>
          <p:cNvSpPr txBox="1"/>
          <p:nvPr/>
        </p:nvSpPr>
        <p:spPr>
          <a:xfrm>
            <a:off x="1237687" y="3817730"/>
            <a:ext cx="9667781" cy="369332"/>
          </a:xfrm>
          <a:prstGeom prst="rect">
            <a:avLst/>
          </a:prstGeom>
          <a:noFill/>
        </p:spPr>
        <p:txBody>
          <a:bodyPr wrap="square" rtlCol="0">
            <a:spAutoFit/>
          </a:bodyPr>
          <a:lstStyle/>
          <a:p>
            <a:r>
              <a:rPr lang="fr-FR" altLang="zh-TW" dirty="0">
                <a:solidFill>
                  <a:schemeClr val="bg2">
                    <a:lumMod val="60000"/>
                    <a:lumOff val="40000"/>
                  </a:schemeClr>
                </a:solidFill>
              </a:rPr>
              <a:t>offset</a:t>
            </a:r>
            <a:r>
              <a:rPr lang="en-US" altLang="zh-TW" dirty="0">
                <a:solidFill>
                  <a:schemeClr val="bg2">
                    <a:lumMod val="60000"/>
                    <a:lumOff val="40000"/>
                  </a:schemeClr>
                </a:solidFill>
              </a:rPr>
              <a:t>: </a:t>
            </a:r>
            <a:r>
              <a:rPr lang="en-US" altLang="zh-TW" dirty="0"/>
              <a:t>Number of bytes to offset from origin.</a:t>
            </a:r>
            <a:endParaRPr lang="zh-TW" altLang="en-US" dirty="0"/>
          </a:p>
        </p:txBody>
      </p:sp>
      <p:sp>
        <p:nvSpPr>
          <p:cNvPr id="11" name="文字方塊 10">
            <a:extLst>
              <a:ext uri="{FF2B5EF4-FFF2-40B4-BE49-F238E27FC236}">
                <a16:creationId xmlns:a16="http://schemas.microsoft.com/office/drawing/2014/main" id="{0A0F7BBB-035D-456E-BCB0-CC7C77558AE3}"/>
              </a:ext>
            </a:extLst>
          </p:cNvPr>
          <p:cNvSpPr txBox="1"/>
          <p:nvPr/>
        </p:nvSpPr>
        <p:spPr>
          <a:xfrm>
            <a:off x="1237685" y="4262349"/>
            <a:ext cx="9667781" cy="369332"/>
          </a:xfrm>
          <a:prstGeom prst="rect">
            <a:avLst/>
          </a:prstGeom>
          <a:noFill/>
        </p:spPr>
        <p:txBody>
          <a:bodyPr wrap="square" rtlCol="0">
            <a:spAutoFit/>
          </a:bodyPr>
          <a:lstStyle/>
          <a:p>
            <a:r>
              <a:rPr lang="fr-FR" altLang="zh-TW" dirty="0">
                <a:solidFill>
                  <a:schemeClr val="bg2">
                    <a:lumMod val="60000"/>
                    <a:lumOff val="40000"/>
                  </a:schemeClr>
                </a:solidFill>
              </a:rPr>
              <a:t>whence</a:t>
            </a:r>
            <a:r>
              <a:rPr lang="en-US" altLang="zh-TW" dirty="0">
                <a:solidFill>
                  <a:schemeClr val="bg2">
                    <a:lumMod val="60000"/>
                    <a:lumOff val="40000"/>
                  </a:schemeClr>
                </a:solidFill>
              </a:rPr>
              <a:t>: </a:t>
            </a:r>
            <a:r>
              <a:rPr lang="en-US" altLang="zh-TW" dirty="0"/>
              <a:t>Position used as a reference for the offset. (you can refer to p10)</a:t>
            </a:r>
            <a:endParaRPr lang="zh-TW" altLang="en-US" dirty="0"/>
          </a:p>
        </p:txBody>
      </p:sp>
      <p:sp>
        <p:nvSpPr>
          <p:cNvPr id="9" name="投影片編號版面配置區 8">
            <a:extLst>
              <a:ext uri="{FF2B5EF4-FFF2-40B4-BE49-F238E27FC236}">
                <a16:creationId xmlns:a16="http://schemas.microsoft.com/office/drawing/2014/main" id="{363C9571-E0ED-4C00-92BF-5B9F1080476D}"/>
              </a:ext>
            </a:extLst>
          </p:cNvPr>
          <p:cNvSpPr>
            <a:spLocks noGrp="1"/>
          </p:cNvSpPr>
          <p:nvPr>
            <p:ph type="sldNum" sz="quarter" idx="11"/>
          </p:nvPr>
        </p:nvSpPr>
        <p:spPr/>
        <p:txBody>
          <a:bodyPr/>
          <a:lstStyle/>
          <a:p>
            <a:fld id="{224A732B-4120-4015-8395-334063D92438}" type="slidenum">
              <a:rPr lang="zh-TW" altLang="en-US" smtClean="0"/>
              <a:t>25</a:t>
            </a:fld>
            <a:endParaRPr lang="zh-TW" altLang="en-US"/>
          </a:p>
        </p:txBody>
      </p:sp>
    </p:spTree>
    <p:extLst>
      <p:ext uri="{BB962C8B-B14F-4D97-AF65-F5344CB8AC3E}">
        <p14:creationId xmlns:p14="http://schemas.microsoft.com/office/powerpoint/2010/main" val="3692735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25C482-88CE-4165-8E73-FBBAD1F8000B}"/>
              </a:ext>
            </a:extLst>
          </p:cNvPr>
          <p:cNvSpPr>
            <a:spLocks noGrp="1" noChangeArrowheads="1"/>
          </p:cNvSpPr>
          <p:nvPr>
            <p:ph type="title"/>
          </p:nvPr>
        </p:nvSpPr>
        <p:spPr/>
        <p:txBody>
          <a:bodyPr/>
          <a:lstStyle/>
          <a:p>
            <a:pPr eaLnBrk="1" hangingPunct="1"/>
            <a:r>
              <a:rPr lang="en-US" altLang="zh-TW"/>
              <a:t>Outline</a:t>
            </a:r>
          </a:p>
        </p:txBody>
      </p:sp>
      <p:sp>
        <p:nvSpPr>
          <p:cNvPr id="4099" name="Rectangle 3">
            <a:extLst>
              <a:ext uri="{FF2B5EF4-FFF2-40B4-BE49-F238E27FC236}">
                <a16:creationId xmlns:a16="http://schemas.microsoft.com/office/drawing/2014/main" id="{8FE5C82E-293C-47E0-AE21-A2A01726621B}"/>
              </a:ext>
            </a:extLst>
          </p:cNvPr>
          <p:cNvSpPr>
            <a:spLocks noGrp="1" noChangeArrowheads="1"/>
          </p:cNvSpPr>
          <p:nvPr>
            <p:ph type="body" idx="1"/>
          </p:nvPr>
        </p:nvSpPr>
        <p:spPr/>
        <p:txBody>
          <a:bodyPr/>
          <a:lstStyle/>
          <a:p>
            <a:pPr eaLnBrk="1" hangingPunct="1">
              <a:lnSpc>
                <a:spcPct val="150000"/>
              </a:lnSpc>
            </a:pPr>
            <a:r>
              <a:rPr lang="en-US" altLang="zh-TW" dirty="0"/>
              <a:t>File I/O</a:t>
            </a:r>
          </a:p>
          <a:p>
            <a:pPr eaLnBrk="1" hangingPunct="1">
              <a:lnSpc>
                <a:spcPct val="150000"/>
              </a:lnSpc>
            </a:pPr>
            <a:r>
              <a:rPr lang="en-US" altLang="zh-TW" dirty="0"/>
              <a:t>C-library</a:t>
            </a:r>
            <a:r>
              <a:rPr lang="zh-TW" altLang="en-US" dirty="0"/>
              <a:t>：</a:t>
            </a:r>
            <a:r>
              <a:rPr lang="en-US" altLang="zh-TW" dirty="0" err="1"/>
              <a:t>fopen</a:t>
            </a:r>
            <a:r>
              <a:rPr lang="en-US" altLang="zh-TW" dirty="0"/>
              <a:t>()</a:t>
            </a:r>
            <a:r>
              <a:rPr lang="zh-TW" altLang="en-US" dirty="0"/>
              <a:t>、</a:t>
            </a:r>
            <a:r>
              <a:rPr lang="en-US" altLang="zh-TW" dirty="0" err="1"/>
              <a:t>fread</a:t>
            </a:r>
            <a:r>
              <a:rPr lang="en-US" altLang="zh-TW" dirty="0"/>
              <a:t>()</a:t>
            </a:r>
            <a:r>
              <a:rPr lang="zh-TW" altLang="en-US" dirty="0"/>
              <a:t>、</a:t>
            </a:r>
            <a:r>
              <a:rPr lang="en-US" altLang="zh-TW" dirty="0" err="1"/>
              <a:t>fwrite</a:t>
            </a:r>
            <a:r>
              <a:rPr lang="en-US" altLang="zh-TW" dirty="0"/>
              <a:t>()</a:t>
            </a:r>
            <a:r>
              <a:rPr lang="zh-TW" altLang="en-US" dirty="0"/>
              <a:t>、</a:t>
            </a:r>
            <a:r>
              <a:rPr lang="en-US" altLang="zh-TW" dirty="0" err="1"/>
              <a:t>fclose</a:t>
            </a:r>
            <a:r>
              <a:rPr lang="en-US" altLang="zh-TW" dirty="0"/>
              <a:t>()</a:t>
            </a:r>
            <a:r>
              <a:rPr lang="zh-TW" altLang="en-US" dirty="0"/>
              <a:t>、</a:t>
            </a:r>
            <a:r>
              <a:rPr lang="en-US" altLang="zh-TW" dirty="0" err="1"/>
              <a:t>fseek</a:t>
            </a:r>
            <a:r>
              <a:rPr lang="en-US" altLang="zh-TW" dirty="0"/>
              <a:t>()</a:t>
            </a:r>
          </a:p>
          <a:p>
            <a:pPr eaLnBrk="1" hangingPunct="1">
              <a:lnSpc>
                <a:spcPct val="150000"/>
              </a:lnSpc>
            </a:pPr>
            <a:r>
              <a:rPr lang="en-US" altLang="zh-TW" dirty="0"/>
              <a:t>Homework Assignment #1_1</a:t>
            </a:r>
          </a:p>
          <a:p>
            <a:pPr eaLnBrk="1" hangingPunct="1">
              <a:lnSpc>
                <a:spcPct val="150000"/>
              </a:lnSpc>
            </a:pPr>
            <a:r>
              <a:rPr lang="en-US" altLang="zh-TW" dirty="0"/>
              <a:t>System call</a:t>
            </a:r>
            <a:r>
              <a:rPr lang="zh-TW" altLang="en-US" dirty="0"/>
              <a:t>：</a:t>
            </a:r>
            <a:r>
              <a:rPr lang="en-US" altLang="zh-TW" dirty="0"/>
              <a:t>open()</a:t>
            </a:r>
            <a:r>
              <a:rPr lang="zh-TW" altLang="en-US" dirty="0"/>
              <a:t>、</a:t>
            </a:r>
            <a:r>
              <a:rPr lang="en-US" altLang="zh-TW" dirty="0"/>
              <a:t>read()</a:t>
            </a:r>
            <a:r>
              <a:rPr lang="zh-TW" altLang="en-US" dirty="0"/>
              <a:t>、</a:t>
            </a:r>
            <a:r>
              <a:rPr lang="en-US" altLang="zh-TW" dirty="0"/>
              <a:t>write()</a:t>
            </a:r>
            <a:r>
              <a:rPr lang="zh-TW" altLang="en-US" dirty="0"/>
              <a:t>、</a:t>
            </a:r>
            <a:r>
              <a:rPr lang="en-US" altLang="zh-TW" dirty="0"/>
              <a:t>close()</a:t>
            </a:r>
            <a:r>
              <a:rPr lang="zh-TW" altLang="en-US" dirty="0"/>
              <a:t>、</a:t>
            </a:r>
            <a:r>
              <a:rPr lang="en-US" altLang="zh-TW" dirty="0" err="1"/>
              <a:t>lseek</a:t>
            </a:r>
            <a:r>
              <a:rPr lang="en-US" altLang="zh-TW" dirty="0"/>
              <a:t>()</a:t>
            </a:r>
          </a:p>
          <a:p>
            <a:pPr eaLnBrk="1" hangingPunct="1">
              <a:lnSpc>
                <a:spcPct val="150000"/>
              </a:lnSpc>
            </a:pPr>
            <a:r>
              <a:rPr lang="en-US" altLang="zh-TW" b="1" dirty="0">
                <a:solidFill>
                  <a:srgbClr val="FF0000"/>
                </a:solidFill>
              </a:rPr>
              <a:t>Homework Assignment #1_2</a:t>
            </a:r>
          </a:p>
          <a:p>
            <a:pPr eaLnBrk="1" hangingPunct="1">
              <a:lnSpc>
                <a:spcPct val="150000"/>
              </a:lnSpc>
            </a:pPr>
            <a:r>
              <a:rPr lang="en-US" altLang="zh-TW" dirty="0"/>
              <a:t>Memory-mapped file</a:t>
            </a:r>
          </a:p>
          <a:p>
            <a:pPr eaLnBrk="1" hangingPunct="1">
              <a:lnSpc>
                <a:spcPct val="150000"/>
              </a:lnSpc>
            </a:pPr>
            <a:r>
              <a:rPr lang="en-US" altLang="zh-TW" dirty="0"/>
              <a:t>Homework Assignment #1_3</a:t>
            </a:r>
          </a:p>
          <a:p>
            <a:pPr eaLnBrk="1" hangingPunct="1">
              <a:lnSpc>
                <a:spcPct val="150000"/>
              </a:lnSpc>
            </a:pPr>
            <a:r>
              <a:rPr lang="en-US" altLang="zh-TW" dirty="0"/>
              <a:t>Homework Assignment #1_4</a:t>
            </a:r>
          </a:p>
          <a:p>
            <a:pPr eaLnBrk="1" hangingPunct="1">
              <a:lnSpc>
                <a:spcPct val="150000"/>
              </a:lnSpc>
            </a:pPr>
            <a:endParaRPr lang="en-US" altLang="zh-TW" dirty="0"/>
          </a:p>
          <a:p>
            <a:pPr eaLnBrk="1" hangingPunct="1">
              <a:lnSpc>
                <a:spcPct val="150000"/>
              </a:lnSpc>
            </a:pPr>
            <a:endParaRPr lang="en-US" altLang="zh-TW" dirty="0"/>
          </a:p>
          <a:p>
            <a:pPr eaLnBrk="1" hangingPunct="1">
              <a:lnSpc>
                <a:spcPct val="150000"/>
              </a:lnSpc>
            </a:pPr>
            <a:endParaRPr lang="en-US" altLang="zh-TW" dirty="0"/>
          </a:p>
          <a:p>
            <a:pPr eaLnBrk="1" hangingPunct="1">
              <a:lnSpc>
                <a:spcPct val="150000"/>
              </a:lnSpc>
            </a:pPr>
            <a:endParaRPr lang="en-US" altLang="zh-TW" dirty="0"/>
          </a:p>
        </p:txBody>
      </p:sp>
      <p:sp>
        <p:nvSpPr>
          <p:cNvPr id="2" name="投影片編號版面配置區 1">
            <a:extLst>
              <a:ext uri="{FF2B5EF4-FFF2-40B4-BE49-F238E27FC236}">
                <a16:creationId xmlns:a16="http://schemas.microsoft.com/office/drawing/2014/main" id="{CC8B7D87-D898-4ECE-8463-F556A2153D2A}"/>
              </a:ext>
            </a:extLst>
          </p:cNvPr>
          <p:cNvSpPr>
            <a:spLocks noGrp="1"/>
          </p:cNvSpPr>
          <p:nvPr>
            <p:ph type="sldNum" sz="quarter" idx="11"/>
          </p:nvPr>
        </p:nvSpPr>
        <p:spPr/>
        <p:txBody>
          <a:bodyPr/>
          <a:lstStyle/>
          <a:p>
            <a:fld id="{224A732B-4120-4015-8395-334063D92438}" type="slidenum">
              <a:rPr lang="zh-TW" altLang="en-US" smtClean="0"/>
              <a:t>26</a:t>
            </a:fld>
            <a:endParaRPr lang="zh-TW" altLang="en-US"/>
          </a:p>
        </p:txBody>
      </p:sp>
    </p:spTree>
    <p:extLst>
      <p:ext uri="{BB962C8B-B14F-4D97-AF65-F5344CB8AC3E}">
        <p14:creationId xmlns:p14="http://schemas.microsoft.com/office/powerpoint/2010/main" val="2971999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F82D2B-3C29-40C7-AB3C-D65D9EFC02BD}"/>
              </a:ext>
            </a:extLst>
          </p:cNvPr>
          <p:cNvSpPr>
            <a:spLocks noGrp="1"/>
          </p:cNvSpPr>
          <p:nvPr>
            <p:ph type="title"/>
          </p:nvPr>
        </p:nvSpPr>
        <p:spPr/>
        <p:txBody>
          <a:bodyPr/>
          <a:lstStyle/>
          <a:p>
            <a:r>
              <a:rPr lang="en-US" altLang="zh-TW" dirty="0"/>
              <a:t>Homework Assignment #1_2</a:t>
            </a:r>
            <a:endParaRPr lang="zh-TW" altLang="en-US" dirty="0"/>
          </a:p>
        </p:txBody>
      </p:sp>
      <p:sp>
        <p:nvSpPr>
          <p:cNvPr id="3" name="內容版面配置區 2">
            <a:extLst>
              <a:ext uri="{FF2B5EF4-FFF2-40B4-BE49-F238E27FC236}">
                <a16:creationId xmlns:a16="http://schemas.microsoft.com/office/drawing/2014/main" id="{4CC99FDB-902C-40CF-BBCF-1325B20541A7}"/>
              </a:ext>
            </a:extLst>
          </p:cNvPr>
          <p:cNvSpPr>
            <a:spLocks noGrp="1"/>
          </p:cNvSpPr>
          <p:nvPr>
            <p:ph idx="1"/>
          </p:nvPr>
        </p:nvSpPr>
        <p:spPr>
          <a:xfrm>
            <a:off x="609600" y="1268413"/>
            <a:ext cx="10972800" cy="5437187"/>
          </a:xfrm>
        </p:spPr>
        <p:txBody>
          <a:bodyPr/>
          <a:lstStyle/>
          <a:p>
            <a:r>
              <a:rPr lang="en-US" altLang="zh-TW" dirty="0"/>
              <a:t>Write a program that creates a 100MB file on your local disk and then measures the time to do each of four things by directly using </a:t>
            </a:r>
            <a:r>
              <a:rPr lang="pt-BR" altLang="zh-TW" b="1" dirty="0">
                <a:solidFill>
                  <a:srgbClr val="FF0000"/>
                </a:solidFill>
              </a:rPr>
              <a:t>system call I/O interface</a:t>
            </a:r>
            <a:r>
              <a:rPr lang="en-US" altLang="zh-TW" dirty="0"/>
              <a:t>, e.g., open(), read(), write(), seek(), and close().</a:t>
            </a:r>
          </a:p>
          <a:p>
            <a:r>
              <a:rPr lang="en-US" altLang="zh-TW" dirty="0"/>
              <a:t>Sequential read</a:t>
            </a:r>
            <a:r>
              <a:rPr lang="zh-TW" altLang="en-US" dirty="0"/>
              <a:t>： </a:t>
            </a:r>
            <a:r>
              <a:rPr lang="en-US" altLang="zh-TW" dirty="0"/>
              <a:t>Read the file sequentially by reading the file from beginning to end, and you </a:t>
            </a:r>
            <a:r>
              <a:rPr lang="en-US" altLang="zh-TW" dirty="0">
                <a:solidFill>
                  <a:srgbClr val="FF0000"/>
                </a:solidFill>
              </a:rPr>
              <a:t>read 4KB</a:t>
            </a:r>
            <a:r>
              <a:rPr lang="en-US" altLang="zh-TW" dirty="0"/>
              <a:t> of data at one time.</a:t>
            </a:r>
          </a:p>
          <a:p>
            <a:r>
              <a:rPr lang="en-US" altLang="zh-TW" dirty="0"/>
              <a:t>Sequential write</a:t>
            </a:r>
            <a:r>
              <a:rPr lang="zh-TW" altLang="en-US" dirty="0"/>
              <a:t>： </a:t>
            </a:r>
            <a:r>
              <a:rPr lang="en-US" altLang="zh-TW" dirty="0">
                <a:solidFill>
                  <a:srgbClr val="FF0000"/>
                </a:solidFill>
              </a:rPr>
              <a:t>Overwrite </a:t>
            </a:r>
            <a:r>
              <a:rPr lang="en-US" altLang="zh-TW" dirty="0"/>
              <a:t>the file with 100MB of new data by writing the file from beginning to end, and you </a:t>
            </a:r>
            <a:r>
              <a:rPr lang="en-US" altLang="zh-TW" dirty="0">
                <a:solidFill>
                  <a:srgbClr val="FF0000"/>
                </a:solidFill>
              </a:rPr>
              <a:t>write 2KB </a:t>
            </a:r>
            <a:r>
              <a:rPr lang="en-US" altLang="zh-TW" dirty="0"/>
              <a:t>of data in one time and then call </a:t>
            </a:r>
            <a:r>
              <a:rPr lang="en-US" altLang="zh-TW" dirty="0" err="1"/>
              <a:t>fsync</a:t>
            </a:r>
            <a:r>
              <a:rPr lang="en-US" altLang="zh-TW" dirty="0"/>
              <a:t>().</a:t>
            </a:r>
          </a:p>
          <a:p>
            <a:r>
              <a:rPr lang="en-US" altLang="zh-TW" dirty="0"/>
              <a:t>Random read</a:t>
            </a:r>
            <a:r>
              <a:rPr lang="zh-TW" altLang="en-US" dirty="0"/>
              <a:t>： </a:t>
            </a:r>
            <a:r>
              <a:rPr lang="en-US" altLang="zh-TW" dirty="0"/>
              <a:t>Do the following 50,000 times: choose a </a:t>
            </a:r>
            <a:r>
              <a:rPr lang="en-US" altLang="zh-TW" dirty="0">
                <a:solidFill>
                  <a:srgbClr val="FF0000"/>
                </a:solidFill>
              </a:rPr>
              <a:t>4KB-aligned</a:t>
            </a:r>
            <a:r>
              <a:rPr lang="en-US" altLang="zh-TW" dirty="0"/>
              <a:t> offset in the file uniformly at random, seek to that location in the file, and </a:t>
            </a:r>
            <a:r>
              <a:rPr lang="en-US" altLang="zh-TW" dirty="0">
                <a:solidFill>
                  <a:srgbClr val="FF0000"/>
                </a:solidFill>
              </a:rPr>
              <a:t>read 4KB </a:t>
            </a:r>
            <a:r>
              <a:rPr lang="en-US" altLang="zh-TW" dirty="0"/>
              <a:t>of data at that position.</a:t>
            </a:r>
          </a:p>
          <a:p>
            <a:r>
              <a:rPr lang="en-US" altLang="zh-TW" dirty="0"/>
              <a:t>Random buffered write_1</a:t>
            </a:r>
            <a:r>
              <a:rPr lang="zh-TW" altLang="en-US" dirty="0"/>
              <a:t>：</a:t>
            </a:r>
            <a:r>
              <a:rPr lang="en-US" altLang="zh-TW" dirty="0"/>
              <a:t>Do the following 50,000 times: choose a 4KB-aligned offset in the file uniformly at random, seek to that location in the file, and </a:t>
            </a:r>
            <a:r>
              <a:rPr lang="en-US" altLang="zh-TW" dirty="0">
                <a:solidFill>
                  <a:srgbClr val="FF0000"/>
                </a:solidFill>
              </a:rPr>
              <a:t>write 2KB </a:t>
            </a:r>
            <a:r>
              <a:rPr lang="en-US" altLang="zh-TW" dirty="0"/>
              <a:t>of data at that position. </a:t>
            </a:r>
          </a:p>
          <a:p>
            <a:r>
              <a:rPr lang="en-US" altLang="zh-TW" dirty="0"/>
              <a:t>Random buffered write_2</a:t>
            </a:r>
            <a:r>
              <a:rPr lang="zh-TW" altLang="en-US" dirty="0"/>
              <a:t>：</a:t>
            </a:r>
            <a:r>
              <a:rPr lang="en-US" altLang="zh-TW" dirty="0"/>
              <a:t>Do the following 50,000 times: choose a 4KB-aligned offset in the file uniformly at random, seek to that location in the file, write 2KB of data at that position, and call </a:t>
            </a:r>
            <a:r>
              <a:rPr lang="en-US" altLang="zh-TW" dirty="0" err="1"/>
              <a:t>fsync</a:t>
            </a:r>
            <a:r>
              <a:rPr lang="en-US" altLang="zh-TW" dirty="0"/>
              <a:t>() after each write.</a:t>
            </a:r>
          </a:p>
        </p:txBody>
      </p:sp>
      <p:sp>
        <p:nvSpPr>
          <p:cNvPr id="4" name="投影片編號版面配置區 3">
            <a:extLst>
              <a:ext uri="{FF2B5EF4-FFF2-40B4-BE49-F238E27FC236}">
                <a16:creationId xmlns:a16="http://schemas.microsoft.com/office/drawing/2014/main" id="{8E110AB9-45C4-4BE6-B617-B0DCF965F8F0}"/>
              </a:ext>
            </a:extLst>
          </p:cNvPr>
          <p:cNvSpPr>
            <a:spLocks noGrp="1"/>
          </p:cNvSpPr>
          <p:nvPr>
            <p:ph type="sldNum" sz="quarter" idx="11"/>
          </p:nvPr>
        </p:nvSpPr>
        <p:spPr/>
        <p:txBody>
          <a:bodyPr/>
          <a:lstStyle/>
          <a:p>
            <a:fld id="{224A732B-4120-4015-8395-334063D92438}" type="slidenum">
              <a:rPr lang="zh-TW" altLang="en-US" smtClean="0"/>
              <a:t>27</a:t>
            </a:fld>
            <a:endParaRPr lang="zh-TW" altLang="en-US"/>
          </a:p>
        </p:txBody>
      </p:sp>
    </p:spTree>
    <p:extLst>
      <p:ext uri="{BB962C8B-B14F-4D97-AF65-F5344CB8AC3E}">
        <p14:creationId xmlns:p14="http://schemas.microsoft.com/office/powerpoint/2010/main" val="1909599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25C482-88CE-4165-8E73-FBBAD1F8000B}"/>
              </a:ext>
            </a:extLst>
          </p:cNvPr>
          <p:cNvSpPr>
            <a:spLocks noGrp="1" noChangeArrowheads="1"/>
          </p:cNvSpPr>
          <p:nvPr>
            <p:ph type="title"/>
          </p:nvPr>
        </p:nvSpPr>
        <p:spPr/>
        <p:txBody>
          <a:bodyPr/>
          <a:lstStyle/>
          <a:p>
            <a:pPr eaLnBrk="1" hangingPunct="1"/>
            <a:r>
              <a:rPr lang="en-US" altLang="zh-TW"/>
              <a:t>Outline</a:t>
            </a:r>
          </a:p>
        </p:txBody>
      </p:sp>
      <p:sp>
        <p:nvSpPr>
          <p:cNvPr id="4099" name="Rectangle 3">
            <a:extLst>
              <a:ext uri="{FF2B5EF4-FFF2-40B4-BE49-F238E27FC236}">
                <a16:creationId xmlns:a16="http://schemas.microsoft.com/office/drawing/2014/main" id="{8FE5C82E-293C-47E0-AE21-A2A01726621B}"/>
              </a:ext>
            </a:extLst>
          </p:cNvPr>
          <p:cNvSpPr>
            <a:spLocks noGrp="1" noChangeArrowheads="1"/>
          </p:cNvSpPr>
          <p:nvPr>
            <p:ph type="body" idx="1"/>
          </p:nvPr>
        </p:nvSpPr>
        <p:spPr/>
        <p:txBody>
          <a:bodyPr/>
          <a:lstStyle/>
          <a:p>
            <a:pPr eaLnBrk="1" hangingPunct="1">
              <a:lnSpc>
                <a:spcPct val="150000"/>
              </a:lnSpc>
            </a:pPr>
            <a:r>
              <a:rPr lang="en-US" altLang="zh-TW" dirty="0"/>
              <a:t>File I/O</a:t>
            </a:r>
          </a:p>
          <a:p>
            <a:pPr eaLnBrk="1" hangingPunct="1">
              <a:lnSpc>
                <a:spcPct val="150000"/>
              </a:lnSpc>
            </a:pPr>
            <a:r>
              <a:rPr lang="en-US" altLang="zh-TW" dirty="0"/>
              <a:t>C-library</a:t>
            </a:r>
            <a:r>
              <a:rPr lang="zh-TW" altLang="en-US" dirty="0"/>
              <a:t>：</a:t>
            </a:r>
            <a:r>
              <a:rPr lang="en-US" altLang="zh-TW" dirty="0" err="1"/>
              <a:t>fopen</a:t>
            </a:r>
            <a:r>
              <a:rPr lang="en-US" altLang="zh-TW" dirty="0"/>
              <a:t>()</a:t>
            </a:r>
            <a:r>
              <a:rPr lang="zh-TW" altLang="en-US" dirty="0"/>
              <a:t>、</a:t>
            </a:r>
            <a:r>
              <a:rPr lang="en-US" altLang="zh-TW" dirty="0" err="1"/>
              <a:t>fread</a:t>
            </a:r>
            <a:r>
              <a:rPr lang="en-US" altLang="zh-TW" dirty="0"/>
              <a:t>()</a:t>
            </a:r>
            <a:r>
              <a:rPr lang="zh-TW" altLang="en-US" dirty="0"/>
              <a:t>、</a:t>
            </a:r>
            <a:r>
              <a:rPr lang="en-US" altLang="zh-TW" dirty="0" err="1"/>
              <a:t>fwrite</a:t>
            </a:r>
            <a:r>
              <a:rPr lang="en-US" altLang="zh-TW" dirty="0"/>
              <a:t>()</a:t>
            </a:r>
            <a:r>
              <a:rPr lang="zh-TW" altLang="en-US" dirty="0"/>
              <a:t>、</a:t>
            </a:r>
            <a:r>
              <a:rPr lang="en-US" altLang="zh-TW" dirty="0" err="1"/>
              <a:t>fclose</a:t>
            </a:r>
            <a:r>
              <a:rPr lang="en-US" altLang="zh-TW" dirty="0"/>
              <a:t>()</a:t>
            </a:r>
            <a:r>
              <a:rPr lang="zh-TW" altLang="en-US" dirty="0"/>
              <a:t>、</a:t>
            </a:r>
            <a:r>
              <a:rPr lang="en-US" altLang="zh-TW" dirty="0" err="1"/>
              <a:t>fseek</a:t>
            </a:r>
            <a:r>
              <a:rPr lang="en-US" altLang="zh-TW" dirty="0"/>
              <a:t>()</a:t>
            </a:r>
          </a:p>
          <a:p>
            <a:pPr eaLnBrk="1" hangingPunct="1">
              <a:lnSpc>
                <a:spcPct val="150000"/>
              </a:lnSpc>
            </a:pPr>
            <a:r>
              <a:rPr lang="en-US" altLang="zh-TW" dirty="0"/>
              <a:t>Homework Assignment #1_1</a:t>
            </a:r>
          </a:p>
          <a:p>
            <a:pPr eaLnBrk="1" hangingPunct="1">
              <a:lnSpc>
                <a:spcPct val="150000"/>
              </a:lnSpc>
            </a:pPr>
            <a:r>
              <a:rPr lang="en-US" altLang="zh-TW" dirty="0"/>
              <a:t>System call</a:t>
            </a:r>
            <a:r>
              <a:rPr lang="zh-TW" altLang="en-US" dirty="0"/>
              <a:t>：</a:t>
            </a:r>
            <a:r>
              <a:rPr lang="en-US" altLang="zh-TW" dirty="0"/>
              <a:t>open()</a:t>
            </a:r>
            <a:r>
              <a:rPr lang="zh-TW" altLang="en-US" dirty="0"/>
              <a:t>、</a:t>
            </a:r>
            <a:r>
              <a:rPr lang="en-US" altLang="zh-TW" dirty="0"/>
              <a:t>read()</a:t>
            </a:r>
            <a:r>
              <a:rPr lang="zh-TW" altLang="en-US" dirty="0"/>
              <a:t>、</a:t>
            </a:r>
            <a:r>
              <a:rPr lang="en-US" altLang="zh-TW" dirty="0"/>
              <a:t>write()</a:t>
            </a:r>
            <a:r>
              <a:rPr lang="zh-TW" altLang="en-US" dirty="0"/>
              <a:t>、</a:t>
            </a:r>
            <a:r>
              <a:rPr lang="en-US" altLang="zh-TW" dirty="0"/>
              <a:t>close()</a:t>
            </a:r>
            <a:r>
              <a:rPr lang="zh-TW" altLang="en-US" dirty="0"/>
              <a:t>、</a:t>
            </a:r>
            <a:r>
              <a:rPr lang="en-US" altLang="zh-TW" dirty="0" err="1"/>
              <a:t>lseek</a:t>
            </a:r>
            <a:r>
              <a:rPr lang="en-US" altLang="zh-TW" dirty="0"/>
              <a:t>()</a:t>
            </a:r>
          </a:p>
          <a:p>
            <a:pPr eaLnBrk="1" hangingPunct="1">
              <a:lnSpc>
                <a:spcPct val="150000"/>
              </a:lnSpc>
            </a:pPr>
            <a:r>
              <a:rPr lang="en-US" altLang="zh-TW" dirty="0"/>
              <a:t>Homework Assignment #1_2</a:t>
            </a:r>
          </a:p>
          <a:p>
            <a:pPr eaLnBrk="1" hangingPunct="1">
              <a:lnSpc>
                <a:spcPct val="150000"/>
              </a:lnSpc>
            </a:pPr>
            <a:r>
              <a:rPr lang="en-US" altLang="zh-TW" b="1" dirty="0">
                <a:solidFill>
                  <a:srgbClr val="FF0000"/>
                </a:solidFill>
              </a:rPr>
              <a:t>Memory-mapped file</a:t>
            </a:r>
          </a:p>
          <a:p>
            <a:pPr eaLnBrk="1" hangingPunct="1">
              <a:lnSpc>
                <a:spcPct val="150000"/>
              </a:lnSpc>
            </a:pPr>
            <a:r>
              <a:rPr lang="en-US" altLang="zh-TW" dirty="0"/>
              <a:t>Homework Assignment #1_3</a:t>
            </a:r>
          </a:p>
          <a:p>
            <a:pPr eaLnBrk="1" hangingPunct="1">
              <a:lnSpc>
                <a:spcPct val="150000"/>
              </a:lnSpc>
            </a:pPr>
            <a:r>
              <a:rPr lang="en-US" altLang="zh-TW" dirty="0"/>
              <a:t>Homework Assignment #1_4</a:t>
            </a:r>
          </a:p>
          <a:p>
            <a:pPr eaLnBrk="1" hangingPunct="1">
              <a:lnSpc>
                <a:spcPct val="150000"/>
              </a:lnSpc>
            </a:pPr>
            <a:endParaRPr lang="en-US" altLang="zh-TW" dirty="0"/>
          </a:p>
          <a:p>
            <a:pPr eaLnBrk="1" hangingPunct="1">
              <a:lnSpc>
                <a:spcPct val="150000"/>
              </a:lnSpc>
            </a:pPr>
            <a:endParaRPr lang="en-US" altLang="zh-TW" dirty="0"/>
          </a:p>
          <a:p>
            <a:pPr eaLnBrk="1" hangingPunct="1">
              <a:lnSpc>
                <a:spcPct val="150000"/>
              </a:lnSpc>
            </a:pPr>
            <a:endParaRPr lang="en-US" altLang="zh-TW" dirty="0"/>
          </a:p>
          <a:p>
            <a:pPr eaLnBrk="1" hangingPunct="1">
              <a:lnSpc>
                <a:spcPct val="150000"/>
              </a:lnSpc>
            </a:pPr>
            <a:endParaRPr lang="en-US" altLang="zh-TW" dirty="0"/>
          </a:p>
        </p:txBody>
      </p:sp>
      <p:sp>
        <p:nvSpPr>
          <p:cNvPr id="2" name="投影片編號版面配置區 1">
            <a:extLst>
              <a:ext uri="{FF2B5EF4-FFF2-40B4-BE49-F238E27FC236}">
                <a16:creationId xmlns:a16="http://schemas.microsoft.com/office/drawing/2014/main" id="{CC8B7D87-D898-4ECE-8463-F556A2153D2A}"/>
              </a:ext>
            </a:extLst>
          </p:cNvPr>
          <p:cNvSpPr>
            <a:spLocks noGrp="1"/>
          </p:cNvSpPr>
          <p:nvPr>
            <p:ph type="sldNum" sz="quarter" idx="11"/>
          </p:nvPr>
        </p:nvSpPr>
        <p:spPr/>
        <p:txBody>
          <a:bodyPr/>
          <a:lstStyle/>
          <a:p>
            <a:fld id="{224A732B-4120-4015-8395-334063D92438}" type="slidenum">
              <a:rPr lang="zh-TW" altLang="en-US" smtClean="0"/>
              <a:t>28</a:t>
            </a:fld>
            <a:endParaRPr lang="zh-TW" altLang="en-US"/>
          </a:p>
        </p:txBody>
      </p:sp>
    </p:spTree>
    <p:extLst>
      <p:ext uri="{BB962C8B-B14F-4D97-AF65-F5344CB8AC3E}">
        <p14:creationId xmlns:p14="http://schemas.microsoft.com/office/powerpoint/2010/main" val="3520929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E46D11-6E80-47CB-96F1-5FE47771E651}"/>
              </a:ext>
            </a:extLst>
          </p:cNvPr>
          <p:cNvSpPr>
            <a:spLocks noGrp="1"/>
          </p:cNvSpPr>
          <p:nvPr>
            <p:ph type="title"/>
          </p:nvPr>
        </p:nvSpPr>
        <p:spPr/>
        <p:txBody>
          <a:bodyPr/>
          <a:lstStyle/>
          <a:p>
            <a:r>
              <a:rPr lang="en-US" altLang="zh-TW" dirty="0"/>
              <a:t>Memory-mapped file</a:t>
            </a:r>
            <a:endParaRPr lang="zh-TW" altLang="en-US" dirty="0"/>
          </a:p>
        </p:txBody>
      </p:sp>
      <p:sp>
        <p:nvSpPr>
          <p:cNvPr id="3" name="內容版面配置區 2">
            <a:extLst>
              <a:ext uri="{FF2B5EF4-FFF2-40B4-BE49-F238E27FC236}">
                <a16:creationId xmlns:a16="http://schemas.microsoft.com/office/drawing/2014/main" id="{40B7D02D-1155-466C-B462-D516BA4EC5CA}"/>
              </a:ext>
            </a:extLst>
          </p:cNvPr>
          <p:cNvSpPr>
            <a:spLocks noGrp="1"/>
          </p:cNvSpPr>
          <p:nvPr>
            <p:ph idx="1"/>
          </p:nvPr>
        </p:nvSpPr>
        <p:spPr/>
        <p:txBody>
          <a:bodyPr/>
          <a:lstStyle/>
          <a:p>
            <a:r>
              <a:rPr lang="en-US" altLang="zh-TW" dirty="0"/>
              <a:t>Consider a sequential read of a file on disk using the standard system calls </a:t>
            </a:r>
            <a:r>
              <a:rPr lang="en-US" altLang="zh-TW" b="1" dirty="0"/>
              <a:t>open()</a:t>
            </a:r>
            <a:r>
              <a:rPr lang="en-US" altLang="zh-TW" dirty="0"/>
              <a:t>, </a:t>
            </a:r>
            <a:r>
              <a:rPr lang="en-US" altLang="zh-TW" b="1" dirty="0"/>
              <a:t>read()</a:t>
            </a:r>
            <a:r>
              <a:rPr lang="en-US" altLang="zh-TW" dirty="0"/>
              <a:t>, and </a:t>
            </a:r>
            <a:r>
              <a:rPr lang="en-US" altLang="zh-TW" b="1" dirty="0"/>
              <a:t>write()</a:t>
            </a:r>
            <a:r>
              <a:rPr lang="en-US" altLang="zh-TW" dirty="0"/>
              <a:t>. Each file access requires a </a:t>
            </a:r>
            <a:r>
              <a:rPr lang="en-US" altLang="zh-TW" dirty="0">
                <a:solidFill>
                  <a:srgbClr val="FF0000"/>
                </a:solidFill>
              </a:rPr>
              <a:t>system call </a:t>
            </a:r>
            <a:r>
              <a:rPr lang="en-US" altLang="zh-TW" dirty="0"/>
              <a:t>and </a:t>
            </a:r>
            <a:r>
              <a:rPr lang="en-US" altLang="zh-TW" dirty="0">
                <a:solidFill>
                  <a:srgbClr val="FF0000"/>
                </a:solidFill>
              </a:rPr>
              <a:t>disk access</a:t>
            </a:r>
            <a:r>
              <a:rPr lang="en-US" altLang="zh-TW" dirty="0"/>
              <a:t>.</a:t>
            </a:r>
            <a:endParaRPr lang="zh-TW" altLang="en-US" dirty="0"/>
          </a:p>
        </p:txBody>
      </p:sp>
      <p:cxnSp>
        <p:nvCxnSpPr>
          <p:cNvPr id="5" name="直線接點 4">
            <a:extLst>
              <a:ext uri="{FF2B5EF4-FFF2-40B4-BE49-F238E27FC236}">
                <a16:creationId xmlns:a16="http://schemas.microsoft.com/office/drawing/2014/main" id="{8EF9DA81-A640-4652-8203-2D805B3DA8C9}"/>
              </a:ext>
            </a:extLst>
          </p:cNvPr>
          <p:cNvCxnSpPr>
            <a:cxnSpLocks/>
          </p:cNvCxnSpPr>
          <p:nvPr/>
        </p:nvCxnSpPr>
        <p:spPr>
          <a:xfrm>
            <a:off x="2450592" y="3429000"/>
            <a:ext cx="8839200" cy="0"/>
          </a:xfrm>
          <a:prstGeom prst="line">
            <a:avLst/>
          </a:prstGeom>
        </p:spPr>
        <p:style>
          <a:lnRef idx="1">
            <a:schemeClr val="dk1"/>
          </a:lnRef>
          <a:fillRef idx="0">
            <a:schemeClr val="dk1"/>
          </a:fillRef>
          <a:effectRef idx="0">
            <a:schemeClr val="dk1"/>
          </a:effectRef>
          <a:fontRef idx="minor">
            <a:schemeClr val="tx1"/>
          </a:fontRef>
        </p:style>
      </p:cxnSp>
      <p:cxnSp>
        <p:nvCxnSpPr>
          <p:cNvPr id="10" name="直線接點 9">
            <a:extLst>
              <a:ext uri="{FF2B5EF4-FFF2-40B4-BE49-F238E27FC236}">
                <a16:creationId xmlns:a16="http://schemas.microsoft.com/office/drawing/2014/main" id="{3CE8055C-A531-4711-B206-D02CFD2A4905}"/>
              </a:ext>
            </a:extLst>
          </p:cNvPr>
          <p:cNvCxnSpPr>
            <a:cxnSpLocks/>
          </p:cNvCxnSpPr>
          <p:nvPr/>
        </p:nvCxnSpPr>
        <p:spPr>
          <a:xfrm>
            <a:off x="2468880" y="4980432"/>
            <a:ext cx="8839200" cy="0"/>
          </a:xfrm>
          <a:prstGeom prst="line">
            <a:avLst/>
          </a:prstGeom>
        </p:spPr>
        <p:style>
          <a:lnRef idx="1">
            <a:schemeClr val="dk1"/>
          </a:lnRef>
          <a:fillRef idx="0">
            <a:schemeClr val="dk1"/>
          </a:fillRef>
          <a:effectRef idx="0">
            <a:schemeClr val="dk1"/>
          </a:effectRef>
          <a:fontRef idx="minor">
            <a:schemeClr val="tx1"/>
          </a:fontRef>
        </p:style>
      </p:cxnSp>
      <p:sp>
        <p:nvSpPr>
          <p:cNvPr id="11" name="文字方塊 10">
            <a:extLst>
              <a:ext uri="{FF2B5EF4-FFF2-40B4-BE49-F238E27FC236}">
                <a16:creationId xmlns:a16="http://schemas.microsoft.com/office/drawing/2014/main" id="{0B5D89D1-A321-41F0-90B0-2606FB43771B}"/>
              </a:ext>
            </a:extLst>
          </p:cNvPr>
          <p:cNvSpPr txBox="1"/>
          <p:nvPr/>
        </p:nvSpPr>
        <p:spPr>
          <a:xfrm>
            <a:off x="701040" y="4275082"/>
            <a:ext cx="1492716" cy="369332"/>
          </a:xfrm>
          <a:prstGeom prst="rect">
            <a:avLst/>
          </a:prstGeom>
          <a:noFill/>
        </p:spPr>
        <p:txBody>
          <a:bodyPr wrap="none" rtlCol="0">
            <a:spAutoFit/>
          </a:bodyPr>
          <a:lstStyle/>
          <a:p>
            <a:r>
              <a:rPr lang="en-US" altLang="zh-TW" dirty="0"/>
              <a:t>kernel space</a:t>
            </a:r>
          </a:p>
        </p:txBody>
      </p:sp>
      <p:sp>
        <p:nvSpPr>
          <p:cNvPr id="12" name="文字方塊 11">
            <a:extLst>
              <a:ext uri="{FF2B5EF4-FFF2-40B4-BE49-F238E27FC236}">
                <a16:creationId xmlns:a16="http://schemas.microsoft.com/office/drawing/2014/main" id="{BEEC17D2-1D28-4FF1-B18D-4A4F31A8B07B}"/>
              </a:ext>
            </a:extLst>
          </p:cNvPr>
          <p:cNvSpPr txBox="1"/>
          <p:nvPr/>
        </p:nvSpPr>
        <p:spPr>
          <a:xfrm>
            <a:off x="701040" y="2682764"/>
            <a:ext cx="1313180" cy="369332"/>
          </a:xfrm>
          <a:prstGeom prst="rect">
            <a:avLst/>
          </a:prstGeom>
          <a:noFill/>
        </p:spPr>
        <p:txBody>
          <a:bodyPr wrap="none" rtlCol="0">
            <a:spAutoFit/>
          </a:bodyPr>
          <a:lstStyle/>
          <a:p>
            <a:r>
              <a:rPr lang="en-US" altLang="zh-TW" dirty="0"/>
              <a:t>user space</a:t>
            </a:r>
          </a:p>
        </p:txBody>
      </p:sp>
      <p:sp>
        <p:nvSpPr>
          <p:cNvPr id="13" name="文字方塊 12">
            <a:extLst>
              <a:ext uri="{FF2B5EF4-FFF2-40B4-BE49-F238E27FC236}">
                <a16:creationId xmlns:a16="http://schemas.microsoft.com/office/drawing/2014/main" id="{44E3E53E-4859-4514-9E1E-9D72D01D97CC}"/>
              </a:ext>
            </a:extLst>
          </p:cNvPr>
          <p:cNvSpPr txBox="1"/>
          <p:nvPr/>
        </p:nvSpPr>
        <p:spPr>
          <a:xfrm>
            <a:off x="2980944" y="2651986"/>
            <a:ext cx="1665596" cy="400110"/>
          </a:xfrm>
          <a:prstGeom prst="rect">
            <a:avLst/>
          </a:prstGeom>
          <a:noFill/>
          <a:ln w="19050">
            <a:solidFill>
              <a:schemeClr val="tx1"/>
            </a:solidFill>
          </a:ln>
        </p:spPr>
        <p:txBody>
          <a:bodyPr wrap="square" rtlCol="0">
            <a:spAutoFit/>
          </a:bodyPr>
          <a:lstStyle/>
          <a:p>
            <a:pPr algn="ctr"/>
            <a:r>
              <a:rPr lang="en-US" altLang="zh-TW" sz="2000" dirty="0"/>
              <a:t>user buffer</a:t>
            </a:r>
          </a:p>
        </p:txBody>
      </p:sp>
      <p:sp>
        <p:nvSpPr>
          <p:cNvPr id="14" name="文字方塊 13">
            <a:extLst>
              <a:ext uri="{FF2B5EF4-FFF2-40B4-BE49-F238E27FC236}">
                <a16:creationId xmlns:a16="http://schemas.microsoft.com/office/drawing/2014/main" id="{F3B1CC5C-E258-4A5D-A5E7-47DEA22B5731}"/>
              </a:ext>
            </a:extLst>
          </p:cNvPr>
          <p:cNvSpPr txBox="1"/>
          <p:nvPr/>
        </p:nvSpPr>
        <p:spPr>
          <a:xfrm>
            <a:off x="5519928" y="4275082"/>
            <a:ext cx="1665596" cy="400110"/>
          </a:xfrm>
          <a:prstGeom prst="rect">
            <a:avLst/>
          </a:prstGeom>
          <a:noFill/>
          <a:ln w="19050">
            <a:solidFill>
              <a:schemeClr val="tx1"/>
            </a:solidFill>
          </a:ln>
        </p:spPr>
        <p:txBody>
          <a:bodyPr wrap="square" rtlCol="0">
            <a:spAutoFit/>
          </a:bodyPr>
          <a:lstStyle/>
          <a:p>
            <a:pPr algn="ctr"/>
            <a:r>
              <a:rPr lang="en-US" altLang="zh-TW" sz="2000" dirty="0"/>
              <a:t>kernel buffer</a:t>
            </a:r>
          </a:p>
        </p:txBody>
      </p:sp>
      <p:sp>
        <p:nvSpPr>
          <p:cNvPr id="15" name="文字方塊 14">
            <a:extLst>
              <a:ext uri="{FF2B5EF4-FFF2-40B4-BE49-F238E27FC236}">
                <a16:creationId xmlns:a16="http://schemas.microsoft.com/office/drawing/2014/main" id="{20F7CEDA-941E-497E-B11B-A57D02146275}"/>
              </a:ext>
            </a:extLst>
          </p:cNvPr>
          <p:cNvSpPr txBox="1"/>
          <p:nvPr/>
        </p:nvSpPr>
        <p:spPr>
          <a:xfrm>
            <a:off x="8564880" y="5531554"/>
            <a:ext cx="1665596" cy="400110"/>
          </a:xfrm>
          <a:prstGeom prst="rect">
            <a:avLst/>
          </a:prstGeom>
          <a:noFill/>
          <a:ln w="19050">
            <a:solidFill>
              <a:schemeClr val="tx1"/>
            </a:solidFill>
          </a:ln>
        </p:spPr>
        <p:txBody>
          <a:bodyPr wrap="square" rtlCol="0">
            <a:spAutoFit/>
          </a:bodyPr>
          <a:lstStyle/>
          <a:p>
            <a:pPr algn="ctr"/>
            <a:r>
              <a:rPr lang="en-US" altLang="zh-TW" sz="2000" dirty="0"/>
              <a:t>disk</a:t>
            </a:r>
          </a:p>
        </p:txBody>
      </p:sp>
      <p:sp>
        <p:nvSpPr>
          <p:cNvPr id="16" name="文字方塊 15">
            <a:extLst>
              <a:ext uri="{FF2B5EF4-FFF2-40B4-BE49-F238E27FC236}">
                <a16:creationId xmlns:a16="http://schemas.microsoft.com/office/drawing/2014/main" id="{B0577EA7-F95B-41BC-AA06-82DA0E0C364D}"/>
              </a:ext>
            </a:extLst>
          </p:cNvPr>
          <p:cNvSpPr txBox="1"/>
          <p:nvPr/>
        </p:nvSpPr>
        <p:spPr>
          <a:xfrm>
            <a:off x="880576" y="5561766"/>
            <a:ext cx="954107" cy="369332"/>
          </a:xfrm>
          <a:prstGeom prst="rect">
            <a:avLst/>
          </a:prstGeom>
          <a:noFill/>
        </p:spPr>
        <p:txBody>
          <a:bodyPr wrap="none" rtlCol="0">
            <a:spAutoFit/>
          </a:bodyPr>
          <a:lstStyle/>
          <a:p>
            <a:r>
              <a:rPr lang="en-US" altLang="zh-TW" dirty="0"/>
              <a:t>storage</a:t>
            </a:r>
          </a:p>
        </p:txBody>
      </p:sp>
      <p:cxnSp>
        <p:nvCxnSpPr>
          <p:cNvPr id="18" name="接點: 肘形 17">
            <a:extLst>
              <a:ext uri="{FF2B5EF4-FFF2-40B4-BE49-F238E27FC236}">
                <a16:creationId xmlns:a16="http://schemas.microsoft.com/office/drawing/2014/main" id="{3A666EE3-7A0F-4109-9F9B-5082FBFB9DDF}"/>
              </a:ext>
            </a:extLst>
          </p:cNvPr>
          <p:cNvCxnSpPr>
            <a:stCxn id="13" idx="2"/>
            <a:endCxn id="14" idx="1"/>
          </p:cNvCxnSpPr>
          <p:nvPr/>
        </p:nvCxnSpPr>
        <p:spPr>
          <a:xfrm rot="16200000" flipH="1">
            <a:off x="3955315" y="2910523"/>
            <a:ext cx="1423041" cy="170618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文字方塊 18">
            <a:extLst>
              <a:ext uri="{FF2B5EF4-FFF2-40B4-BE49-F238E27FC236}">
                <a16:creationId xmlns:a16="http://schemas.microsoft.com/office/drawing/2014/main" id="{E66D9CE4-128E-4E99-BCFA-7EBF50494B59}"/>
              </a:ext>
            </a:extLst>
          </p:cNvPr>
          <p:cNvSpPr txBox="1"/>
          <p:nvPr/>
        </p:nvSpPr>
        <p:spPr>
          <a:xfrm>
            <a:off x="3367764" y="3719298"/>
            <a:ext cx="415498" cy="369332"/>
          </a:xfrm>
          <a:prstGeom prst="rect">
            <a:avLst/>
          </a:prstGeom>
          <a:noFill/>
        </p:spPr>
        <p:txBody>
          <a:bodyPr wrap="none" rtlCol="0">
            <a:spAutoFit/>
          </a:bodyPr>
          <a:lstStyle/>
          <a:p>
            <a:r>
              <a:rPr lang="zh-TW" altLang="en-US" dirty="0"/>
              <a:t>①</a:t>
            </a:r>
          </a:p>
        </p:txBody>
      </p:sp>
      <p:sp>
        <p:nvSpPr>
          <p:cNvPr id="20" name="文字方塊 19">
            <a:extLst>
              <a:ext uri="{FF2B5EF4-FFF2-40B4-BE49-F238E27FC236}">
                <a16:creationId xmlns:a16="http://schemas.microsoft.com/office/drawing/2014/main" id="{508ABEB9-B9C7-47EC-BDB0-3C0A55757D2D}"/>
              </a:ext>
            </a:extLst>
          </p:cNvPr>
          <p:cNvSpPr txBox="1"/>
          <p:nvPr/>
        </p:nvSpPr>
        <p:spPr>
          <a:xfrm>
            <a:off x="5385795" y="2454691"/>
            <a:ext cx="966931" cy="369332"/>
          </a:xfrm>
          <a:prstGeom prst="rect">
            <a:avLst/>
          </a:prstGeom>
          <a:noFill/>
        </p:spPr>
        <p:txBody>
          <a:bodyPr wrap="none" rtlCol="0">
            <a:spAutoFit/>
          </a:bodyPr>
          <a:lstStyle/>
          <a:p>
            <a:r>
              <a:rPr lang="zh-TW" altLang="en-US" dirty="0"/>
              <a:t>③ </a:t>
            </a:r>
            <a:r>
              <a:rPr lang="en-US" altLang="zh-TW" dirty="0"/>
              <a:t>copy</a:t>
            </a:r>
            <a:endParaRPr lang="zh-TW" altLang="en-US" dirty="0"/>
          </a:p>
        </p:txBody>
      </p:sp>
      <p:sp>
        <p:nvSpPr>
          <p:cNvPr id="21" name="文字方塊 20">
            <a:extLst>
              <a:ext uri="{FF2B5EF4-FFF2-40B4-BE49-F238E27FC236}">
                <a16:creationId xmlns:a16="http://schemas.microsoft.com/office/drawing/2014/main" id="{3686CAD3-5525-47CB-B37B-B0FBCA60C6E3}"/>
              </a:ext>
            </a:extLst>
          </p:cNvPr>
          <p:cNvSpPr txBox="1"/>
          <p:nvPr/>
        </p:nvSpPr>
        <p:spPr>
          <a:xfrm>
            <a:off x="5939945" y="5101007"/>
            <a:ext cx="415498" cy="369332"/>
          </a:xfrm>
          <a:prstGeom prst="rect">
            <a:avLst/>
          </a:prstGeom>
          <a:noFill/>
        </p:spPr>
        <p:txBody>
          <a:bodyPr wrap="none" rtlCol="0">
            <a:spAutoFit/>
          </a:bodyPr>
          <a:lstStyle/>
          <a:p>
            <a:r>
              <a:rPr lang="zh-TW" altLang="en-US" dirty="0"/>
              <a:t>②</a:t>
            </a:r>
          </a:p>
        </p:txBody>
      </p:sp>
      <p:cxnSp>
        <p:nvCxnSpPr>
          <p:cNvPr id="28" name="接點: 肘形 27">
            <a:extLst>
              <a:ext uri="{FF2B5EF4-FFF2-40B4-BE49-F238E27FC236}">
                <a16:creationId xmlns:a16="http://schemas.microsoft.com/office/drawing/2014/main" id="{A61BA055-BC70-4BAF-B658-4D477F6E6179}"/>
              </a:ext>
            </a:extLst>
          </p:cNvPr>
          <p:cNvCxnSpPr>
            <a:stCxn id="14" idx="2"/>
            <a:endCxn id="15" idx="1"/>
          </p:cNvCxnSpPr>
          <p:nvPr/>
        </p:nvCxnSpPr>
        <p:spPr>
          <a:xfrm rot="16200000" flipH="1">
            <a:off x="6930595" y="4097323"/>
            <a:ext cx="1056417" cy="2212154"/>
          </a:xfrm>
          <a:prstGeom prst="bentConnector2">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0" name="接點: 肘形 29">
            <a:extLst>
              <a:ext uri="{FF2B5EF4-FFF2-40B4-BE49-F238E27FC236}">
                <a16:creationId xmlns:a16="http://schemas.microsoft.com/office/drawing/2014/main" id="{EDDAD43B-753D-43D0-B9DB-BC202E586DC0}"/>
              </a:ext>
            </a:extLst>
          </p:cNvPr>
          <p:cNvCxnSpPr>
            <a:stCxn id="14" idx="0"/>
            <a:endCxn id="13" idx="3"/>
          </p:cNvCxnSpPr>
          <p:nvPr/>
        </p:nvCxnSpPr>
        <p:spPr>
          <a:xfrm rot="16200000" flipV="1">
            <a:off x="4788113" y="2710469"/>
            <a:ext cx="1423041" cy="170618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1" name="文字方塊 30">
            <a:extLst>
              <a:ext uri="{FF2B5EF4-FFF2-40B4-BE49-F238E27FC236}">
                <a16:creationId xmlns:a16="http://schemas.microsoft.com/office/drawing/2014/main" id="{FC6D5541-D9C3-4D6E-B27C-84B1D354E154}"/>
              </a:ext>
            </a:extLst>
          </p:cNvPr>
          <p:cNvSpPr txBox="1"/>
          <p:nvPr/>
        </p:nvSpPr>
        <p:spPr>
          <a:xfrm>
            <a:off x="4898481" y="6254079"/>
            <a:ext cx="1941557" cy="369332"/>
          </a:xfrm>
          <a:prstGeom prst="rect">
            <a:avLst/>
          </a:prstGeom>
          <a:noFill/>
        </p:spPr>
        <p:txBody>
          <a:bodyPr wrap="none" rtlCol="0">
            <a:spAutoFit/>
          </a:bodyPr>
          <a:lstStyle/>
          <a:p>
            <a:r>
              <a:rPr lang="en-US" altLang="zh-TW" dirty="0"/>
              <a:t>Read system call</a:t>
            </a:r>
            <a:endParaRPr lang="zh-TW" altLang="en-US" dirty="0"/>
          </a:p>
        </p:txBody>
      </p:sp>
      <p:sp>
        <p:nvSpPr>
          <p:cNvPr id="4" name="文字方塊 3">
            <a:extLst>
              <a:ext uri="{FF2B5EF4-FFF2-40B4-BE49-F238E27FC236}">
                <a16:creationId xmlns:a16="http://schemas.microsoft.com/office/drawing/2014/main" id="{171F1502-575D-4D20-A691-0B5BCF0B25A5}"/>
              </a:ext>
            </a:extLst>
          </p:cNvPr>
          <p:cNvSpPr txBox="1"/>
          <p:nvPr/>
        </p:nvSpPr>
        <p:spPr>
          <a:xfrm>
            <a:off x="2890710" y="4021167"/>
            <a:ext cx="954107" cy="369332"/>
          </a:xfrm>
          <a:prstGeom prst="rect">
            <a:avLst/>
          </a:prstGeom>
          <a:noFill/>
        </p:spPr>
        <p:txBody>
          <a:bodyPr wrap="none" rtlCol="0">
            <a:spAutoFit/>
          </a:bodyPr>
          <a:lstStyle/>
          <a:p>
            <a:r>
              <a:rPr lang="en-US" altLang="zh-TW" dirty="0"/>
              <a:t>request</a:t>
            </a:r>
            <a:endParaRPr lang="zh-TW" altLang="en-US" dirty="0"/>
          </a:p>
        </p:txBody>
      </p:sp>
      <p:sp>
        <p:nvSpPr>
          <p:cNvPr id="22" name="文字方塊 21">
            <a:extLst>
              <a:ext uri="{FF2B5EF4-FFF2-40B4-BE49-F238E27FC236}">
                <a16:creationId xmlns:a16="http://schemas.microsoft.com/office/drawing/2014/main" id="{84AE0148-0C76-4BF0-8D07-DFE3438DEDE7}"/>
              </a:ext>
            </a:extLst>
          </p:cNvPr>
          <p:cNvSpPr txBox="1"/>
          <p:nvPr/>
        </p:nvSpPr>
        <p:spPr>
          <a:xfrm>
            <a:off x="6352726" y="4643146"/>
            <a:ext cx="1005403" cy="369332"/>
          </a:xfrm>
          <a:prstGeom prst="rect">
            <a:avLst/>
          </a:prstGeom>
          <a:noFill/>
        </p:spPr>
        <p:txBody>
          <a:bodyPr wrap="none" rtlCol="0">
            <a:spAutoFit/>
          </a:bodyPr>
          <a:lstStyle/>
          <a:p>
            <a:r>
              <a:rPr lang="en-US" altLang="zh-TW" dirty="0"/>
              <a:t>read file</a:t>
            </a:r>
            <a:endParaRPr lang="zh-TW" altLang="en-US" dirty="0"/>
          </a:p>
        </p:txBody>
      </p:sp>
      <p:sp>
        <p:nvSpPr>
          <p:cNvPr id="6" name="投影片編號版面配置區 5">
            <a:extLst>
              <a:ext uri="{FF2B5EF4-FFF2-40B4-BE49-F238E27FC236}">
                <a16:creationId xmlns:a16="http://schemas.microsoft.com/office/drawing/2014/main" id="{AA9EF084-328C-4663-8F63-D4844A19189C}"/>
              </a:ext>
            </a:extLst>
          </p:cNvPr>
          <p:cNvSpPr>
            <a:spLocks noGrp="1"/>
          </p:cNvSpPr>
          <p:nvPr>
            <p:ph type="sldNum" sz="quarter" idx="11"/>
          </p:nvPr>
        </p:nvSpPr>
        <p:spPr/>
        <p:txBody>
          <a:bodyPr/>
          <a:lstStyle/>
          <a:p>
            <a:fld id="{224A732B-4120-4015-8395-334063D92438}" type="slidenum">
              <a:rPr lang="zh-TW" altLang="en-US" smtClean="0"/>
              <a:t>29</a:t>
            </a:fld>
            <a:endParaRPr lang="zh-TW" altLang="en-US"/>
          </a:p>
        </p:txBody>
      </p:sp>
    </p:spTree>
    <p:extLst>
      <p:ext uri="{BB962C8B-B14F-4D97-AF65-F5344CB8AC3E}">
        <p14:creationId xmlns:p14="http://schemas.microsoft.com/office/powerpoint/2010/main" val="3967293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4"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6D6DC73-CEC4-434D-BFC6-CB01CB2BFE1E}"/>
              </a:ext>
            </a:extLst>
          </p:cNvPr>
          <p:cNvSpPr>
            <a:spLocks noGrp="1" noChangeArrowheads="1"/>
          </p:cNvSpPr>
          <p:nvPr>
            <p:ph type="title"/>
          </p:nvPr>
        </p:nvSpPr>
        <p:spPr/>
        <p:txBody>
          <a:bodyPr/>
          <a:lstStyle/>
          <a:p>
            <a:pPr algn="ctr" eaLnBrk="1" hangingPunct="1"/>
            <a:r>
              <a:rPr lang="en-US" altLang="zh-TW" sz="3600"/>
              <a:t>File Input / Output</a:t>
            </a:r>
          </a:p>
        </p:txBody>
      </p:sp>
      <p:sp>
        <p:nvSpPr>
          <p:cNvPr id="9219" name="Rectangle 3">
            <a:extLst>
              <a:ext uri="{FF2B5EF4-FFF2-40B4-BE49-F238E27FC236}">
                <a16:creationId xmlns:a16="http://schemas.microsoft.com/office/drawing/2014/main" id="{59446937-9AA1-456B-A029-BC2612C3B4CE}"/>
              </a:ext>
            </a:extLst>
          </p:cNvPr>
          <p:cNvSpPr>
            <a:spLocks noGrp="1" noChangeArrowheads="1"/>
          </p:cNvSpPr>
          <p:nvPr>
            <p:ph type="body" idx="1"/>
          </p:nvPr>
        </p:nvSpPr>
        <p:spPr/>
        <p:txBody>
          <a:bodyPr/>
          <a:lstStyle/>
          <a:p>
            <a:pPr eaLnBrk="1" hangingPunct="1"/>
            <a:r>
              <a:rPr lang="en-US" altLang="zh-TW"/>
              <a:t>Read Operation</a:t>
            </a:r>
          </a:p>
        </p:txBody>
      </p:sp>
      <p:sp>
        <p:nvSpPr>
          <p:cNvPr id="2" name="流程圖: 磁碟 1">
            <a:extLst>
              <a:ext uri="{FF2B5EF4-FFF2-40B4-BE49-F238E27FC236}">
                <a16:creationId xmlns:a16="http://schemas.microsoft.com/office/drawing/2014/main" id="{F0C3C581-F6FB-4784-8500-DD002E9A3175}"/>
              </a:ext>
            </a:extLst>
          </p:cNvPr>
          <p:cNvSpPr/>
          <p:nvPr/>
        </p:nvSpPr>
        <p:spPr>
          <a:xfrm>
            <a:off x="5448300" y="5661026"/>
            <a:ext cx="1295400" cy="1019175"/>
          </a:xfrm>
          <a:prstGeom prst="flowChartMagneticDisk">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dirty="0"/>
              <a:t>HDD</a:t>
            </a:r>
            <a:endParaRPr lang="zh-TW" altLang="en-US" dirty="0"/>
          </a:p>
        </p:txBody>
      </p:sp>
      <p:sp>
        <p:nvSpPr>
          <p:cNvPr id="3" name="流程圖: 替代程序 2">
            <a:extLst>
              <a:ext uri="{FF2B5EF4-FFF2-40B4-BE49-F238E27FC236}">
                <a16:creationId xmlns:a16="http://schemas.microsoft.com/office/drawing/2014/main" id="{17C9EC04-00B9-4E5A-BEA6-7798E0F26116}"/>
              </a:ext>
            </a:extLst>
          </p:cNvPr>
          <p:cNvSpPr/>
          <p:nvPr/>
        </p:nvSpPr>
        <p:spPr>
          <a:xfrm>
            <a:off x="3611564" y="4530725"/>
            <a:ext cx="4968875" cy="73025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dirty="0"/>
              <a:t>Page Cache</a:t>
            </a:r>
            <a:endParaRPr lang="zh-TW" altLang="en-US" dirty="0"/>
          </a:p>
        </p:txBody>
      </p:sp>
      <p:cxnSp>
        <p:nvCxnSpPr>
          <p:cNvPr id="5" name="直線接點 4">
            <a:extLst>
              <a:ext uri="{FF2B5EF4-FFF2-40B4-BE49-F238E27FC236}">
                <a16:creationId xmlns:a16="http://schemas.microsoft.com/office/drawing/2014/main" id="{3760509F-2AA7-47E2-8D96-F2B5B765F117}"/>
              </a:ext>
            </a:extLst>
          </p:cNvPr>
          <p:cNvCxnSpPr/>
          <p:nvPr/>
        </p:nvCxnSpPr>
        <p:spPr>
          <a:xfrm>
            <a:off x="1919288" y="4149725"/>
            <a:ext cx="8075612" cy="0"/>
          </a:xfrm>
          <a:prstGeom prst="line">
            <a:avLst/>
          </a:prstGeom>
          <a:ln w="19050"/>
        </p:spPr>
        <p:style>
          <a:lnRef idx="1">
            <a:schemeClr val="dk1"/>
          </a:lnRef>
          <a:fillRef idx="0">
            <a:schemeClr val="dk1"/>
          </a:fillRef>
          <a:effectRef idx="0">
            <a:schemeClr val="dk1"/>
          </a:effectRef>
          <a:fontRef idx="minor">
            <a:schemeClr val="tx1"/>
          </a:fontRef>
        </p:style>
      </p:cxnSp>
      <p:sp>
        <p:nvSpPr>
          <p:cNvPr id="9223" name="文字方塊 5">
            <a:extLst>
              <a:ext uri="{FF2B5EF4-FFF2-40B4-BE49-F238E27FC236}">
                <a16:creationId xmlns:a16="http://schemas.microsoft.com/office/drawing/2014/main" id="{21C2D69D-988B-4C80-92C2-5BF4956D3945}"/>
              </a:ext>
            </a:extLst>
          </p:cNvPr>
          <p:cNvSpPr txBox="1">
            <a:spLocks noChangeArrowheads="1"/>
          </p:cNvSpPr>
          <p:nvPr/>
        </p:nvSpPr>
        <p:spPr bwMode="auto">
          <a:xfrm>
            <a:off x="9297989" y="4572001"/>
            <a:ext cx="1152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r>
              <a:rPr lang="en-US" altLang="zh-TW" sz="1800"/>
              <a:t>Kernel</a:t>
            </a:r>
          </a:p>
          <a:p>
            <a:pPr>
              <a:spcBef>
                <a:spcPct val="0"/>
              </a:spcBef>
              <a:buClrTx/>
              <a:buSzTx/>
              <a:buFontTx/>
              <a:buNone/>
            </a:pPr>
            <a:r>
              <a:rPr lang="en-US" altLang="zh-TW" sz="1800"/>
              <a:t>mode</a:t>
            </a:r>
            <a:endParaRPr lang="zh-TW" altLang="en-US" sz="1800"/>
          </a:p>
        </p:txBody>
      </p:sp>
      <p:sp>
        <p:nvSpPr>
          <p:cNvPr id="9224" name="文字方塊 9">
            <a:extLst>
              <a:ext uri="{FF2B5EF4-FFF2-40B4-BE49-F238E27FC236}">
                <a16:creationId xmlns:a16="http://schemas.microsoft.com/office/drawing/2014/main" id="{A53B1DA6-A9DE-4840-A5D2-6989F8CFF005}"/>
              </a:ext>
            </a:extLst>
          </p:cNvPr>
          <p:cNvSpPr txBox="1">
            <a:spLocks noChangeArrowheads="1"/>
          </p:cNvSpPr>
          <p:nvPr/>
        </p:nvSpPr>
        <p:spPr bwMode="auto">
          <a:xfrm>
            <a:off x="9297989" y="2546351"/>
            <a:ext cx="1152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r>
              <a:rPr lang="en-US" altLang="zh-TW" sz="1800"/>
              <a:t>User</a:t>
            </a:r>
          </a:p>
          <a:p>
            <a:pPr>
              <a:spcBef>
                <a:spcPct val="0"/>
              </a:spcBef>
              <a:buClrTx/>
              <a:buSzTx/>
              <a:buFontTx/>
              <a:buNone/>
            </a:pPr>
            <a:r>
              <a:rPr lang="en-US" altLang="zh-TW" sz="1800"/>
              <a:t>mode</a:t>
            </a:r>
            <a:endParaRPr lang="zh-TW" altLang="en-US" sz="1800"/>
          </a:p>
        </p:txBody>
      </p:sp>
      <p:sp>
        <p:nvSpPr>
          <p:cNvPr id="7" name="流程圖: 文件 6">
            <a:extLst>
              <a:ext uri="{FF2B5EF4-FFF2-40B4-BE49-F238E27FC236}">
                <a16:creationId xmlns:a16="http://schemas.microsoft.com/office/drawing/2014/main" id="{38E2F050-22FF-462E-804B-40B35722EFEC}"/>
              </a:ext>
            </a:extLst>
          </p:cNvPr>
          <p:cNvSpPr/>
          <p:nvPr/>
        </p:nvSpPr>
        <p:spPr>
          <a:xfrm>
            <a:off x="4865689" y="1562101"/>
            <a:ext cx="2460625" cy="244316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en-US" altLang="zh-TW" dirty="0"/>
              <a:t>int main()</a:t>
            </a:r>
          </a:p>
          <a:p>
            <a:pPr>
              <a:defRPr/>
            </a:pPr>
            <a:r>
              <a:rPr lang="en-US" altLang="zh-TW" dirty="0"/>
              <a:t>{</a:t>
            </a:r>
          </a:p>
          <a:p>
            <a:pPr>
              <a:defRPr/>
            </a:pPr>
            <a:r>
              <a:rPr lang="en-US" altLang="zh-TW" dirty="0"/>
              <a:t>…</a:t>
            </a:r>
          </a:p>
          <a:p>
            <a:pPr>
              <a:defRPr/>
            </a:pPr>
            <a:r>
              <a:rPr lang="en-US" altLang="zh-TW" dirty="0"/>
              <a:t>read(</a:t>
            </a:r>
            <a:r>
              <a:rPr lang="en-US" altLang="zh-TW" dirty="0" err="1"/>
              <a:t>fd</a:t>
            </a:r>
            <a:r>
              <a:rPr lang="en-US" altLang="zh-TW" dirty="0"/>
              <a:t>, buffer, 4096);</a:t>
            </a:r>
          </a:p>
          <a:p>
            <a:pPr>
              <a:defRPr/>
            </a:pPr>
            <a:r>
              <a:rPr lang="en-US" altLang="zh-TW" dirty="0"/>
              <a:t>…</a:t>
            </a:r>
          </a:p>
          <a:p>
            <a:pPr>
              <a:defRPr/>
            </a:pPr>
            <a:r>
              <a:rPr lang="en-US" altLang="zh-TW" dirty="0"/>
              <a:t>return 0;</a:t>
            </a:r>
          </a:p>
          <a:p>
            <a:pPr>
              <a:defRPr/>
            </a:pPr>
            <a:r>
              <a:rPr lang="en-US" altLang="zh-TW" dirty="0"/>
              <a:t>}</a:t>
            </a:r>
            <a:endParaRPr lang="zh-TW" altLang="en-US" dirty="0"/>
          </a:p>
        </p:txBody>
      </p:sp>
      <p:sp>
        <p:nvSpPr>
          <p:cNvPr id="9" name="流程圖: 多重文件 8">
            <a:extLst>
              <a:ext uri="{FF2B5EF4-FFF2-40B4-BE49-F238E27FC236}">
                <a16:creationId xmlns:a16="http://schemas.microsoft.com/office/drawing/2014/main" id="{DB4CE5CE-7342-4CE3-AB81-51AF96BAF8A3}"/>
              </a:ext>
            </a:extLst>
          </p:cNvPr>
          <p:cNvSpPr/>
          <p:nvPr/>
        </p:nvSpPr>
        <p:spPr>
          <a:xfrm>
            <a:off x="5708650" y="5854700"/>
            <a:ext cx="863600" cy="503238"/>
          </a:xfrm>
          <a:prstGeom prst="flowChartMultidocument">
            <a:avLst/>
          </a:prstGeom>
          <a:solidFill>
            <a:srgbClr val="92D050"/>
          </a:solidFill>
          <a:ln>
            <a:solidFill>
              <a:schemeClr val="accent3">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altLang="zh-TW" dirty="0"/>
              <a:t>block</a:t>
            </a:r>
            <a:endParaRPr lang="zh-TW" altLang="en-US" dirty="0"/>
          </a:p>
        </p:txBody>
      </p:sp>
      <p:sp>
        <p:nvSpPr>
          <p:cNvPr id="9227" name="文字方塊 14">
            <a:extLst>
              <a:ext uri="{FF2B5EF4-FFF2-40B4-BE49-F238E27FC236}">
                <a16:creationId xmlns:a16="http://schemas.microsoft.com/office/drawing/2014/main" id="{0D9CCCEC-38AB-49A0-AA80-64701547D3AA}"/>
              </a:ext>
            </a:extLst>
          </p:cNvPr>
          <p:cNvSpPr txBox="1">
            <a:spLocks noChangeArrowheads="1"/>
          </p:cNvSpPr>
          <p:nvPr/>
        </p:nvSpPr>
        <p:spPr bwMode="auto">
          <a:xfrm>
            <a:off x="4865688" y="1187450"/>
            <a:ext cx="1422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r>
              <a:rPr lang="en-US" altLang="zh-TW" sz="1800"/>
              <a:t>Process A</a:t>
            </a:r>
            <a:endParaRPr lang="zh-TW" altLang="en-US" sz="1800"/>
          </a:p>
        </p:txBody>
      </p:sp>
      <p:cxnSp>
        <p:nvCxnSpPr>
          <p:cNvPr id="17" name="直線接點 16">
            <a:extLst>
              <a:ext uri="{FF2B5EF4-FFF2-40B4-BE49-F238E27FC236}">
                <a16:creationId xmlns:a16="http://schemas.microsoft.com/office/drawing/2014/main" id="{70A61900-941A-41DD-9C54-597743D91CB5}"/>
              </a:ext>
            </a:extLst>
          </p:cNvPr>
          <p:cNvCxnSpPr>
            <a:cxnSpLocks/>
            <a:stCxn id="25" idx="6"/>
          </p:cNvCxnSpPr>
          <p:nvPr/>
        </p:nvCxnSpPr>
        <p:spPr>
          <a:xfrm flipV="1">
            <a:off x="7326313" y="2603500"/>
            <a:ext cx="354012" cy="12700"/>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直線單箭頭接點 19">
            <a:extLst>
              <a:ext uri="{FF2B5EF4-FFF2-40B4-BE49-F238E27FC236}">
                <a16:creationId xmlns:a16="http://schemas.microsoft.com/office/drawing/2014/main" id="{998F580D-9715-4B2B-94C4-35965654E0E0}"/>
              </a:ext>
            </a:extLst>
          </p:cNvPr>
          <p:cNvCxnSpPr>
            <a:cxnSpLocks/>
          </p:cNvCxnSpPr>
          <p:nvPr/>
        </p:nvCxnSpPr>
        <p:spPr>
          <a:xfrm>
            <a:off x="7680325" y="2603501"/>
            <a:ext cx="0" cy="176212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5" name="橢圓 24">
            <a:extLst>
              <a:ext uri="{FF2B5EF4-FFF2-40B4-BE49-F238E27FC236}">
                <a16:creationId xmlns:a16="http://schemas.microsoft.com/office/drawing/2014/main" id="{3B6DE4B1-7AEC-4ECD-B5A1-FB27F9D03DBE}"/>
              </a:ext>
            </a:extLst>
          </p:cNvPr>
          <p:cNvSpPr/>
          <p:nvPr/>
        </p:nvSpPr>
        <p:spPr>
          <a:xfrm>
            <a:off x="4649789" y="2430464"/>
            <a:ext cx="2676525" cy="3698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31" name="流程圖: 文件 30">
            <a:extLst>
              <a:ext uri="{FF2B5EF4-FFF2-40B4-BE49-F238E27FC236}">
                <a16:creationId xmlns:a16="http://schemas.microsoft.com/office/drawing/2014/main" id="{FF7CB084-57D7-4CFE-AE27-DCFCF962E599}"/>
              </a:ext>
            </a:extLst>
          </p:cNvPr>
          <p:cNvSpPr/>
          <p:nvPr/>
        </p:nvSpPr>
        <p:spPr>
          <a:xfrm>
            <a:off x="7672389" y="4378326"/>
            <a:ext cx="865187" cy="504825"/>
          </a:xfrm>
          <a:prstGeom prst="flowChartDocument">
            <a:avLst/>
          </a:prstGeom>
          <a:solidFill>
            <a:srgbClr val="92D050"/>
          </a:solidFill>
          <a:ln>
            <a:solidFill>
              <a:schemeClr val="accent3">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altLang="zh-TW" dirty="0"/>
              <a:t>data</a:t>
            </a:r>
            <a:endParaRPr lang="zh-TW" altLang="en-US" dirty="0"/>
          </a:p>
        </p:txBody>
      </p:sp>
      <p:sp>
        <p:nvSpPr>
          <p:cNvPr id="9232" name="投影片編號版面配置區 3">
            <a:extLst>
              <a:ext uri="{FF2B5EF4-FFF2-40B4-BE49-F238E27FC236}">
                <a16:creationId xmlns:a16="http://schemas.microsoft.com/office/drawing/2014/main" id="{56CC8A7A-EEA1-4B97-BFB8-32C0223DFB92}"/>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C0F630F2-B46D-4800-A5EC-88569A11307F}" type="slidenum">
              <a:rPr kumimoji="0" lang="en-US" altLang="zh-TW" sz="1200">
                <a:latin typeface="Arial Black" panose="020B0A04020102020204" pitchFamily="34" charset="0"/>
              </a:rPr>
              <a:pPr>
                <a:spcBef>
                  <a:spcPct val="0"/>
                </a:spcBef>
                <a:buClrTx/>
                <a:buSzTx/>
                <a:buFontTx/>
                <a:buNone/>
              </a:pPr>
              <a:t>3</a:t>
            </a:fld>
            <a:endParaRPr kumimoji="0" lang="en-US" altLang="zh-TW" sz="1200">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500"/>
                                        <p:tgtEl>
                                          <p:spTgt spid="17"/>
                                        </p:tgtEl>
                                      </p:cBhvr>
                                    </p:animEffect>
                                  </p:childTnLst>
                                </p:cTn>
                              </p:par>
                              <p:par>
                                <p:cTn id="12" presetID="22" presetClass="entr" presetSubtype="4" fill="hold" nodeType="with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down)">
                                      <p:cBhvr>
                                        <p:cTn id="14" dur="500"/>
                                        <p:tgtEl>
                                          <p:spTgt spid="2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path" presetSubtype="0" accel="50000" decel="50000" fill="hold" grpId="1" nodeType="clickEffect">
                                  <p:stCondLst>
                                    <p:cond delay="0"/>
                                  </p:stCondLst>
                                  <p:childTnLst>
                                    <p:animMotion origin="layout" path="M -1.11111E-6 2.22222E-6 L 0.16059 -0.18033 " pathEditMode="relative" rAng="0" ptsTypes="AA">
                                      <p:cBhvr>
                                        <p:cTn id="22" dur="2000" fill="hold"/>
                                        <p:tgtEl>
                                          <p:spTgt spid="9"/>
                                        </p:tgtEl>
                                        <p:attrNameLst>
                                          <p:attrName>ppt_x</p:attrName>
                                          <p:attrName>ppt_y</p:attrName>
                                        </p:attrNameLst>
                                      </p:cBhvr>
                                      <p:rCtr x="8021" y="-9028"/>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nodeType="clickEffect">
                                  <p:stCondLst>
                                    <p:cond delay="0"/>
                                  </p:stCondLst>
                                  <p:childTnLst>
                                    <p:set>
                                      <p:cBhvr>
                                        <p:cTn id="26" dur="1" fill="hold">
                                          <p:stCondLst>
                                            <p:cond delay="0"/>
                                          </p:stCondLst>
                                        </p:cTn>
                                        <p:tgtEl>
                                          <p:spTgt spid="17"/>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42" presetClass="path" presetSubtype="0" accel="50000" decel="50000" fill="hold" grpId="1" nodeType="clickEffect">
                                  <p:stCondLst>
                                    <p:cond delay="0"/>
                                  </p:stCondLst>
                                  <p:childTnLst>
                                    <p:animMotion origin="layout" path="M 1.94444E-6 -1.48148E-6 L -0.13299 -0.29375 " pathEditMode="relative" rAng="0" ptsTypes="AA">
                                      <p:cBhvr>
                                        <p:cTn id="36" dur="2000" fill="hold"/>
                                        <p:tgtEl>
                                          <p:spTgt spid="31"/>
                                        </p:tgtEl>
                                        <p:attrNameLst>
                                          <p:attrName>ppt_x</p:attrName>
                                          <p:attrName>ppt_y</p:attrName>
                                        </p:attrNameLst>
                                      </p:cBhvr>
                                      <p:rCtr x="-6649" y="-1469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25" grpId="0" animBg="1"/>
      <p:bldP spid="31" grpId="0" animBg="1"/>
      <p:bldP spid="31"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E46D11-6E80-47CB-96F1-5FE47771E651}"/>
              </a:ext>
            </a:extLst>
          </p:cNvPr>
          <p:cNvSpPr>
            <a:spLocks noGrp="1"/>
          </p:cNvSpPr>
          <p:nvPr>
            <p:ph type="title"/>
          </p:nvPr>
        </p:nvSpPr>
        <p:spPr/>
        <p:txBody>
          <a:bodyPr/>
          <a:lstStyle/>
          <a:p>
            <a:r>
              <a:rPr lang="en-US" altLang="zh-TW" dirty="0"/>
              <a:t>Memory-mapped file(cont.)</a:t>
            </a:r>
            <a:endParaRPr lang="zh-TW" altLang="en-US" dirty="0"/>
          </a:p>
        </p:txBody>
      </p:sp>
      <p:sp>
        <p:nvSpPr>
          <p:cNvPr id="3" name="內容版面配置區 2">
            <a:extLst>
              <a:ext uri="{FF2B5EF4-FFF2-40B4-BE49-F238E27FC236}">
                <a16:creationId xmlns:a16="http://schemas.microsoft.com/office/drawing/2014/main" id="{40B7D02D-1155-466C-B462-D516BA4EC5CA}"/>
              </a:ext>
            </a:extLst>
          </p:cNvPr>
          <p:cNvSpPr>
            <a:spLocks noGrp="1"/>
          </p:cNvSpPr>
          <p:nvPr>
            <p:ph idx="1"/>
          </p:nvPr>
        </p:nvSpPr>
        <p:spPr/>
        <p:txBody>
          <a:bodyPr/>
          <a:lstStyle/>
          <a:p>
            <a:r>
              <a:rPr lang="en-US" altLang="zh-TW" dirty="0"/>
              <a:t>We can use the </a:t>
            </a:r>
            <a:r>
              <a:rPr lang="en-US" altLang="zh-TW" dirty="0">
                <a:solidFill>
                  <a:srgbClr val="FF0000"/>
                </a:solidFill>
              </a:rPr>
              <a:t>virtual memory </a:t>
            </a:r>
            <a:r>
              <a:rPr lang="en-US" altLang="zh-TW" dirty="0"/>
              <a:t>techniques to treat file I/O as routine memory accesses. This approach, known as </a:t>
            </a:r>
            <a:r>
              <a:rPr lang="en-US" altLang="zh-TW" b="1" dirty="0"/>
              <a:t>memory mapping </a:t>
            </a:r>
            <a:r>
              <a:rPr lang="en-US" altLang="zh-TW" dirty="0"/>
              <a:t>a file, allows a part of the virtual address space to be </a:t>
            </a:r>
            <a:r>
              <a:rPr lang="en-US" altLang="zh-TW" dirty="0">
                <a:solidFill>
                  <a:srgbClr val="FF0000"/>
                </a:solidFill>
              </a:rPr>
              <a:t>logically</a:t>
            </a:r>
            <a:r>
              <a:rPr lang="en-US" altLang="zh-TW" dirty="0"/>
              <a:t> associated with the file.</a:t>
            </a:r>
            <a:endParaRPr lang="zh-TW" altLang="en-US" dirty="0"/>
          </a:p>
        </p:txBody>
      </p:sp>
      <p:cxnSp>
        <p:nvCxnSpPr>
          <p:cNvPr id="4" name="直線接點 3">
            <a:extLst>
              <a:ext uri="{FF2B5EF4-FFF2-40B4-BE49-F238E27FC236}">
                <a16:creationId xmlns:a16="http://schemas.microsoft.com/office/drawing/2014/main" id="{351D09AD-4353-42A5-AC73-6612384FCFA5}"/>
              </a:ext>
            </a:extLst>
          </p:cNvPr>
          <p:cNvCxnSpPr>
            <a:cxnSpLocks/>
          </p:cNvCxnSpPr>
          <p:nvPr/>
        </p:nvCxnSpPr>
        <p:spPr>
          <a:xfrm>
            <a:off x="2450592" y="3429000"/>
            <a:ext cx="8839200" cy="0"/>
          </a:xfrm>
          <a:prstGeom prst="line">
            <a:avLst/>
          </a:prstGeom>
        </p:spPr>
        <p:style>
          <a:lnRef idx="1">
            <a:schemeClr val="dk1"/>
          </a:lnRef>
          <a:fillRef idx="0">
            <a:schemeClr val="dk1"/>
          </a:fillRef>
          <a:effectRef idx="0">
            <a:schemeClr val="dk1"/>
          </a:effectRef>
          <a:fontRef idx="minor">
            <a:schemeClr val="tx1"/>
          </a:fontRef>
        </p:style>
      </p:cxnSp>
      <p:cxnSp>
        <p:nvCxnSpPr>
          <p:cNvPr id="5" name="直線接點 4">
            <a:extLst>
              <a:ext uri="{FF2B5EF4-FFF2-40B4-BE49-F238E27FC236}">
                <a16:creationId xmlns:a16="http://schemas.microsoft.com/office/drawing/2014/main" id="{9006D294-EBEF-4F8D-AC3C-E215C9C1A7A5}"/>
              </a:ext>
            </a:extLst>
          </p:cNvPr>
          <p:cNvCxnSpPr>
            <a:cxnSpLocks/>
          </p:cNvCxnSpPr>
          <p:nvPr/>
        </p:nvCxnSpPr>
        <p:spPr>
          <a:xfrm>
            <a:off x="2468880" y="4980432"/>
            <a:ext cx="8839200" cy="0"/>
          </a:xfrm>
          <a:prstGeom prst="line">
            <a:avLst/>
          </a:prstGeom>
        </p:spPr>
        <p:style>
          <a:lnRef idx="1">
            <a:schemeClr val="dk1"/>
          </a:lnRef>
          <a:fillRef idx="0">
            <a:schemeClr val="dk1"/>
          </a:fillRef>
          <a:effectRef idx="0">
            <a:schemeClr val="dk1"/>
          </a:effectRef>
          <a:fontRef idx="minor">
            <a:schemeClr val="tx1"/>
          </a:fontRef>
        </p:style>
      </p:cxnSp>
      <p:sp>
        <p:nvSpPr>
          <p:cNvPr id="6" name="文字方塊 5">
            <a:extLst>
              <a:ext uri="{FF2B5EF4-FFF2-40B4-BE49-F238E27FC236}">
                <a16:creationId xmlns:a16="http://schemas.microsoft.com/office/drawing/2014/main" id="{D4FD3666-3E28-481D-95B0-D2DBA84FE57F}"/>
              </a:ext>
            </a:extLst>
          </p:cNvPr>
          <p:cNvSpPr txBox="1"/>
          <p:nvPr/>
        </p:nvSpPr>
        <p:spPr>
          <a:xfrm>
            <a:off x="701040" y="4275082"/>
            <a:ext cx="1492716" cy="369332"/>
          </a:xfrm>
          <a:prstGeom prst="rect">
            <a:avLst/>
          </a:prstGeom>
          <a:noFill/>
        </p:spPr>
        <p:txBody>
          <a:bodyPr wrap="none" rtlCol="0">
            <a:spAutoFit/>
          </a:bodyPr>
          <a:lstStyle/>
          <a:p>
            <a:r>
              <a:rPr lang="en-US" altLang="zh-TW" dirty="0"/>
              <a:t>kernel space</a:t>
            </a:r>
          </a:p>
        </p:txBody>
      </p:sp>
      <p:sp>
        <p:nvSpPr>
          <p:cNvPr id="7" name="文字方塊 6">
            <a:extLst>
              <a:ext uri="{FF2B5EF4-FFF2-40B4-BE49-F238E27FC236}">
                <a16:creationId xmlns:a16="http://schemas.microsoft.com/office/drawing/2014/main" id="{3368EEB3-9BC4-4EDA-B87E-4E7E4F7F9CD4}"/>
              </a:ext>
            </a:extLst>
          </p:cNvPr>
          <p:cNvSpPr txBox="1"/>
          <p:nvPr/>
        </p:nvSpPr>
        <p:spPr>
          <a:xfrm>
            <a:off x="701040" y="2682764"/>
            <a:ext cx="1313180" cy="369332"/>
          </a:xfrm>
          <a:prstGeom prst="rect">
            <a:avLst/>
          </a:prstGeom>
          <a:noFill/>
        </p:spPr>
        <p:txBody>
          <a:bodyPr wrap="none" rtlCol="0">
            <a:spAutoFit/>
          </a:bodyPr>
          <a:lstStyle/>
          <a:p>
            <a:r>
              <a:rPr lang="en-US" altLang="zh-TW" dirty="0"/>
              <a:t>user space</a:t>
            </a:r>
          </a:p>
        </p:txBody>
      </p:sp>
      <p:sp>
        <p:nvSpPr>
          <p:cNvPr id="8" name="文字方塊 7">
            <a:extLst>
              <a:ext uri="{FF2B5EF4-FFF2-40B4-BE49-F238E27FC236}">
                <a16:creationId xmlns:a16="http://schemas.microsoft.com/office/drawing/2014/main" id="{49D1F751-0027-4DD7-9243-B66400A079AD}"/>
              </a:ext>
            </a:extLst>
          </p:cNvPr>
          <p:cNvSpPr txBox="1"/>
          <p:nvPr/>
        </p:nvSpPr>
        <p:spPr>
          <a:xfrm>
            <a:off x="2980944" y="2651986"/>
            <a:ext cx="1665596" cy="400110"/>
          </a:xfrm>
          <a:prstGeom prst="rect">
            <a:avLst/>
          </a:prstGeom>
          <a:noFill/>
          <a:ln w="19050">
            <a:solidFill>
              <a:schemeClr val="tx1"/>
            </a:solidFill>
          </a:ln>
        </p:spPr>
        <p:txBody>
          <a:bodyPr wrap="square" rtlCol="0">
            <a:spAutoFit/>
          </a:bodyPr>
          <a:lstStyle/>
          <a:p>
            <a:pPr algn="ctr"/>
            <a:r>
              <a:rPr lang="en-US" altLang="zh-TW" sz="2000" dirty="0"/>
              <a:t>user buffer</a:t>
            </a:r>
          </a:p>
        </p:txBody>
      </p:sp>
      <p:sp>
        <p:nvSpPr>
          <p:cNvPr id="9" name="文字方塊 8">
            <a:extLst>
              <a:ext uri="{FF2B5EF4-FFF2-40B4-BE49-F238E27FC236}">
                <a16:creationId xmlns:a16="http://schemas.microsoft.com/office/drawing/2014/main" id="{DB53F123-D75E-4006-B3D2-4963E05C4AA5}"/>
              </a:ext>
            </a:extLst>
          </p:cNvPr>
          <p:cNvSpPr txBox="1"/>
          <p:nvPr/>
        </p:nvSpPr>
        <p:spPr>
          <a:xfrm>
            <a:off x="5519928" y="4029201"/>
            <a:ext cx="1665596" cy="400110"/>
          </a:xfrm>
          <a:prstGeom prst="rect">
            <a:avLst/>
          </a:prstGeom>
          <a:noFill/>
          <a:ln w="19050">
            <a:solidFill>
              <a:schemeClr val="tx1"/>
            </a:solidFill>
          </a:ln>
        </p:spPr>
        <p:txBody>
          <a:bodyPr wrap="square" rtlCol="0">
            <a:spAutoFit/>
          </a:bodyPr>
          <a:lstStyle/>
          <a:p>
            <a:pPr algn="ctr"/>
            <a:r>
              <a:rPr lang="en-US" altLang="zh-TW" sz="2000" dirty="0"/>
              <a:t>kernel buffer</a:t>
            </a:r>
          </a:p>
        </p:txBody>
      </p:sp>
      <p:sp>
        <p:nvSpPr>
          <p:cNvPr id="10" name="文字方塊 9">
            <a:extLst>
              <a:ext uri="{FF2B5EF4-FFF2-40B4-BE49-F238E27FC236}">
                <a16:creationId xmlns:a16="http://schemas.microsoft.com/office/drawing/2014/main" id="{0513305C-76FB-4721-84CC-EA5F97FD6753}"/>
              </a:ext>
            </a:extLst>
          </p:cNvPr>
          <p:cNvSpPr txBox="1"/>
          <p:nvPr/>
        </p:nvSpPr>
        <p:spPr>
          <a:xfrm>
            <a:off x="8564880" y="5531554"/>
            <a:ext cx="1665596" cy="400110"/>
          </a:xfrm>
          <a:prstGeom prst="rect">
            <a:avLst/>
          </a:prstGeom>
          <a:noFill/>
          <a:ln w="19050">
            <a:solidFill>
              <a:schemeClr val="tx1"/>
            </a:solidFill>
          </a:ln>
        </p:spPr>
        <p:txBody>
          <a:bodyPr wrap="square" rtlCol="0">
            <a:spAutoFit/>
          </a:bodyPr>
          <a:lstStyle/>
          <a:p>
            <a:pPr algn="ctr"/>
            <a:r>
              <a:rPr lang="en-US" altLang="zh-TW" sz="2000" dirty="0"/>
              <a:t>disk</a:t>
            </a:r>
          </a:p>
        </p:txBody>
      </p:sp>
      <p:sp>
        <p:nvSpPr>
          <p:cNvPr id="11" name="文字方塊 10">
            <a:extLst>
              <a:ext uri="{FF2B5EF4-FFF2-40B4-BE49-F238E27FC236}">
                <a16:creationId xmlns:a16="http://schemas.microsoft.com/office/drawing/2014/main" id="{39DDDD35-ECA2-4AD4-9FC8-2C090612261E}"/>
              </a:ext>
            </a:extLst>
          </p:cNvPr>
          <p:cNvSpPr txBox="1"/>
          <p:nvPr/>
        </p:nvSpPr>
        <p:spPr>
          <a:xfrm>
            <a:off x="880576" y="5561766"/>
            <a:ext cx="954107" cy="369332"/>
          </a:xfrm>
          <a:prstGeom prst="rect">
            <a:avLst/>
          </a:prstGeom>
          <a:noFill/>
        </p:spPr>
        <p:txBody>
          <a:bodyPr wrap="none" rtlCol="0">
            <a:spAutoFit/>
          </a:bodyPr>
          <a:lstStyle/>
          <a:p>
            <a:r>
              <a:rPr lang="en-US" altLang="zh-TW" dirty="0"/>
              <a:t>storage</a:t>
            </a:r>
          </a:p>
        </p:txBody>
      </p:sp>
      <p:cxnSp>
        <p:nvCxnSpPr>
          <p:cNvPr id="12" name="接點: 肘形 11">
            <a:extLst>
              <a:ext uri="{FF2B5EF4-FFF2-40B4-BE49-F238E27FC236}">
                <a16:creationId xmlns:a16="http://schemas.microsoft.com/office/drawing/2014/main" id="{7F5A014E-B315-4E7C-9978-37E97F8C4BB3}"/>
              </a:ext>
            </a:extLst>
          </p:cNvPr>
          <p:cNvCxnSpPr>
            <a:stCxn id="8" idx="2"/>
            <a:endCxn id="9" idx="1"/>
          </p:cNvCxnSpPr>
          <p:nvPr/>
        </p:nvCxnSpPr>
        <p:spPr>
          <a:xfrm rot="16200000" flipH="1">
            <a:off x="4078255" y="2787583"/>
            <a:ext cx="1177160" cy="170618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6D511BC9-3798-43A9-9EAF-084686EFDE7F}"/>
              </a:ext>
            </a:extLst>
          </p:cNvPr>
          <p:cNvSpPr txBox="1"/>
          <p:nvPr/>
        </p:nvSpPr>
        <p:spPr>
          <a:xfrm>
            <a:off x="3333243" y="3810192"/>
            <a:ext cx="415498" cy="369332"/>
          </a:xfrm>
          <a:prstGeom prst="rect">
            <a:avLst/>
          </a:prstGeom>
          <a:noFill/>
        </p:spPr>
        <p:txBody>
          <a:bodyPr wrap="none" rtlCol="0">
            <a:spAutoFit/>
          </a:bodyPr>
          <a:lstStyle/>
          <a:p>
            <a:r>
              <a:rPr lang="zh-TW" altLang="en-US" dirty="0"/>
              <a:t>①</a:t>
            </a:r>
          </a:p>
        </p:txBody>
      </p:sp>
      <p:sp>
        <p:nvSpPr>
          <p:cNvPr id="15" name="文字方塊 14">
            <a:extLst>
              <a:ext uri="{FF2B5EF4-FFF2-40B4-BE49-F238E27FC236}">
                <a16:creationId xmlns:a16="http://schemas.microsoft.com/office/drawing/2014/main" id="{FAD490DE-7FF9-4EC3-B277-068D7A281D40}"/>
              </a:ext>
            </a:extLst>
          </p:cNvPr>
          <p:cNvSpPr txBox="1"/>
          <p:nvPr/>
        </p:nvSpPr>
        <p:spPr>
          <a:xfrm>
            <a:off x="5939945" y="5101007"/>
            <a:ext cx="415498" cy="369332"/>
          </a:xfrm>
          <a:prstGeom prst="rect">
            <a:avLst/>
          </a:prstGeom>
          <a:noFill/>
        </p:spPr>
        <p:txBody>
          <a:bodyPr wrap="none" rtlCol="0">
            <a:spAutoFit/>
          </a:bodyPr>
          <a:lstStyle/>
          <a:p>
            <a:r>
              <a:rPr lang="zh-TW" altLang="en-US" dirty="0"/>
              <a:t>②</a:t>
            </a:r>
          </a:p>
        </p:txBody>
      </p:sp>
      <p:cxnSp>
        <p:nvCxnSpPr>
          <p:cNvPr id="16" name="接點: 肘形 15">
            <a:extLst>
              <a:ext uri="{FF2B5EF4-FFF2-40B4-BE49-F238E27FC236}">
                <a16:creationId xmlns:a16="http://schemas.microsoft.com/office/drawing/2014/main" id="{61672C91-5F58-4EBA-AFA8-3F62DEF5DB76}"/>
              </a:ext>
            </a:extLst>
          </p:cNvPr>
          <p:cNvCxnSpPr>
            <a:stCxn id="9" idx="2"/>
            <a:endCxn id="10" idx="1"/>
          </p:cNvCxnSpPr>
          <p:nvPr/>
        </p:nvCxnSpPr>
        <p:spPr>
          <a:xfrm rot="16200000" flipH="1">
            <a:off x="6807654" y="3974383"/>
            <a:ext cx="1302298" cy="2212154"/>
          </a:xfrm>
          <a:prstGeom prst="bentConnector2">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8" name="文字方塊 17">
            <a:extLst>
              <a:ext uri="{FF2B5EF4-FFF2-40B4-BE49-F238E27FC236}">
                <a16:creationId xmlns:a16="http://schemas.microsoft.com/office/drawing/2014/main" id="{72E01A6D-9B07-44B7-8AD3-F1B863552058}"/>
              </a:ext>
            </a:extLst>
          </p:cNvPr>
          <p:cNvSpPr txBox="1"/>
          <p:nvPr/>
        </p:nvSpPr>
        <p:spPr>
          <a:xfrm>
            <a:off x="4868741" y="6287711"/>
            <a:ext cx="2454518" cy="369332"/>
          </a:xfrm>
          <a:prstGeom prst="rect">
            <a:avLst/>
          </a:prstGeom>
          <a:noFill/>
        </p:spPr>
        <p:txBody>
          <a:bodyPr wrap="none" rtlCol="0">
            <a:spAutoFit/>
          </a:bodyPr>
          <a:lstStyle/>
          <a:p>
            <a:r>
              <a:rPr lang="en-US" altLang="zh-TW" dirty="0"/>
              <a:t>memory-mapped read</a:t>
            </a:r>
            <a:endParaRPr lang="zh-TW" altLang="en-US" dirty="0"/>
          </a:p>
        </p:txBody>
      </p:sp>
      <p:sp>
        <p:nvSpPr>
          <p:cNvPr id="22" name="文字方塊 21">
            <a:extLst>
              <a:ext uri="{FF2B5EF4-FFF2-40B4-BE49-F238E27FC236}">
                <a16:creationId xmlns:a16="http://schemas.microsoft.com/office/drawing/2014/main" id="{B388FBD0-5C95-4F4A-969B-71BAE9540880}"/>
              </a:ext>
            </a:extLst>
          </p:cNvPr>
          <p:cNvSpPr txBox="1"/>
          <p:nvPr/>
        </p:nvSpPr>
        <p:spPr>
          <a:xfrm>
            <a:off x="3068907" y="4179524"/>
            <a:ext cx="1359668" cy="307777"/>
          </a:xfrm>
          <a:prstGeom prst="rect">
            <a:avLst/>
          </a:prstGeom>
          <a:noFill/>
        </p:spPr>
        <p:txBody>
          <a:bodyPr wrap="none" rtlCol="0">
            <a:spAutoFit/>
          </a:bodyPr>
          <a:lstStyle/>
          <a:p>
            <a:r>
              <a:rPr lang="en-US" altLang="zh-TW" sz="1400" dirty="0"/>
              <a:t>directly access</a:t>
            </a:r>
            <a:endParaRPr lang="zh-TW" altLang="en-US" sz="1400" dirty="0"/>
          </a:p>
        </p:txBody>
      </p:sp>
      <p:sp>
        <p:nvSpPr>
          <p:cNvPr id="14" name="投影片編號版面配置區 13">
            <a:extLst>
              <a:ext uri="{FF2B5EF4-FFF2-40B4-BE49-F238E27FC236}">
                <a16:creationId xmlns:a16="http://schemas.microsoft.com/office/drawing/2014/main" id="{6691B680-4E03-46D4-AC9A-DC15C75E2865}"/>
              </a:ext>
            </a:extLst>
          </p:cNvPr>
          <p:cNvSpPr>
            <a:spLocks noGrp="1"/>
          </p:cNvSpPr>
          <p:nvPr>
            <p:ph type="sldNum" sz="quarter" idx="11"/>
          </p:nvPr>
        </p:nvSpPr>
        <p:spPr/>
        <p:txBody>
          <a:bodyPr/>
          <a:lstStyle/>
          <a:p>
            <a:fld id="{224A732B-4120-4015-8395-334063D92438}" type="slidenum">
              <a:rPr lang="zh-TW" altLang="en-US" smtClean="0"/>
              <a:t>30</a:t>
            </a:fld>
            <a:endParaRPr lang="zh-TW" altLang="en-US"/>
          </a:p>
        </p:txBody>
      </p:sp>
    </p:spTree>
    <p:extLst>
      <p:ext uri="{BB962C8B-B14F-4D97-AF65-F5344CB8AC3E}">
        <p14:creationId xmlns:p14="http://schemas.microsoft.com/office/powerpoint/2010/main" val="260825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2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7D18F9-3EEB-42C0-8F13-6280E58BB6B2}"/>
              </a:ext>
            </a:extLst>
          </p:cNvPr>
          <p:cNvSpPr>
            <a:spLocks noGrp="1"/>
          </p:cNvSpPr>
          <p:nvPr>
            <p:ph type="title"/>
          </p:nvPr>
        </p:nvSpPr>
        <p:spPr>
          <a:xfrm>
            <a:off x="609600" y="457201"/>
            <a:ext cx="10972800" cy="739775"/>
          </a:xfrm>
        </p:spPr>
        <p:txBody>
          <a:bodyPr/>
          <a:lstStyle/>
          <a:p>
            <a:r>
              <a:rPr lang="en-US" altLang="zh-TW" dirty="0"/>
              <a:t>Memory-mapped file(cont.)</a:t>
            </a:r>
            <a:endParaRPr lang="zh-TW" altLang="en-US" dirty="0"/>
          </a:p>
        </p:txBody>
      </p:sp>
      <p:sp>
        <p:nvSpPr>
          <p:cNvPr id="8" name="矩形 7">
            <a:extLst>
              <a:ext uri="{FF2B5EF4-FFF2-40B4-BE49-F238E27FC236}">
                <a16:creationId xmlns:a16="http://schemas.microsoft.com/office/drawing/2014/main" id="{B26A8631-244E-4007-A314-1D866DA5D06D}"/>
              </a:ext>
            </a:extLst>
          </p:cNvPr>
          <p:cNvSpPr/>
          <p:nvPr/>
        </p:nvSpPr>
        <p:spPr>
          <a:xfrm>
            <a:off x="3401007" y="1618488"/>
            <a:ext cx="5311140" cy="45628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12" name="內容版面配置區 11">
            <a:extLst>
              <a:ext uri="{FF2B5EF4-FFF2-40B4-BE49-F238E27FC236}">
                <a16:creationId xmlns:a16="http://schemas.microsoft.com/office/drawing/2014/main" id="{FFFEF499-2A42-42BE-B72B-B3D60B879A3F}"/>
              </a:ext>
            </a:extLst>
          </p:cNvPr>
          <p:cNvPicPr>
            <a:picLocks noGrp="1" noChangeAspect="1"/>
          </p:cNvPicPr>
          <p:nvPr>
            <p:ph idx="1"/>
          </p:nvPr>
        </p:nvPicPr>
        <p:blipFill>
          <a:blip r:embed="rId2"/>
          <a:stretch>
            <a:fillRect/>
          </a:stretch>
        </p:blipFill>
        <p:spPr>
          <a:xfrm>
            <a:off x="3560626" y="1788840"/>
            <a:ext cx="5070748" cy="4170948"/>
          </a:xfrm>
          <a:prstGeom prst="rect">
            <a:avLst/>
          </a:prstGeom>
        </p:spPr>
      </p:pic>
      <p:sp>
        <p:nvSpPr>
          <p:cNvPr id="3" name="投影片編號版面配置區 2">
            <a:extLst>
              <a:ext uri="{FF2B5EF4-FFF2-40B4-BE49-F238E27FC236}">
                <a16:creationId xmlns:a16="http://schemas.microsoft.com/office/drawing/2014/main" id="{F0D09390-94D9-40F2-9572-B111126751E5}"/>
              </a:ext>
            </a:extLst>
          </p:cNvPr>
          <p:cNvSpPr>
            <a:spLocks noGrp="1"/>
          </p:cNvSpPr>
          <p:nvPr>
            <p:ph type="sldNum" sz="quarter" idx="11"/>
          </p:nvPr>
        </p:nvSpPr>
        <p:spPr/>
        <p:txBody>
          <a:bodyPr/>
          <a:lstStyle/>
          <a:p>
            <a:fld id="{224A732B-4120-4015-8395-334063D92438}" type="slidenum">
              <a:rPr lang="zh-TW" altLang="en-US" smtClean="0"/>
              <a:t>31</a:t>
            </a:fld>
            <a:endParaRPr lang="zh-TW" altLang="en-US"/>
          </a:p>
        </p:txBody>
      </p:sp>
    </p:spTree>
    <p:extLst>
      <p:ext uri="{BB962C8B-B14F-4D97-AF65-F5344CB8AC3E}">
        <p14:creationId xmlns:p14="http://schemas.microsoft.com/office/powerpoint/2010/main" val="36909860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E15430-F084-463F-94BB-1B5C6522A98E}"/>
              </a:ext>
            </a:extLst>
          </p:cNvPr>
          <p:cNvSpPr>
            <a:spLocks noGrp="1"/>
          </p:cNvSpPr>
          <p:nvPr>
            <p:ph type="title"/>
          </p:nvPr>
        </p:nvSpPr>
        <p:spPr/>
        <p:txBody>
          <a:bodyPr/>
          <a:lstStyle/>
          <a:p>
            <a:r>
              <a:rPr lang="en-US" altLang="zh-TW" dirty="0"/>
              <a:t>Memory-mapped file(cont.)</a:t>
            </a:r>
            <a:endParaRPr lang="zh-TW" altLang="en-US" dirty="0"/>
          </a:p>
        </p:txBody>
      </p:sp>
      <p:sp>
        <p:nvSpPr>
          <p:cNvPr id="3" name="內容版面配置區 2">
            <a:extLst>
              <a:ext uri="{FF2B5EF4-FFF2-40B4-BE49-F238E27FC236}">
                <a16:creationId xmlns:a16="http://schemas.microsoft.com/office/drawing/2014/main" id="{2F0E45F6-B46E-4DB4-8314-854B6B178A7E}"/>
              </a:ext>
            </a:extLst>
          </p:cNvPr>
          <p:cNvSpPr>
            <a:spLocks noGrp="1"/>
          </p:cNvSpPr>
          <p:nvPr>
            <p:ph idx="1"/>
          </p:nvPr>
        </p:nvSpPr>
        <p:spPr>
          <a:xfrm>
            <a:off x="609600" y="1129506"/>
            <a:ext cx="10972800" cy="4598987"/>
          </a:xfrm>
        </p:spPr>
        <p:txBody>
          <a:bodyPr/>
          <a:lstStyle/>
          <a:p>
            <a:r>
              <a:rPr lang="en-US" altLang="zh-TW" b="1" dirty="0" err="1"/>
              <a:t>mmap</a:t>
            </a:r>
            <a:r>
              <a:rPr lang="en-US" altLang="zh-TW" b="1" dirty="0"/>
              <a:t>()</a:t>
            </a:r>
            <a:endParaRPr lang="zh-TW" altLang="en-US" b="1" dirty="0"/>
          </a:p>
          <a:p>
            <a:endParaRPr lang="zh-TW" altLang="en-US" b="1" dirty="0"/>
          </a:p>
        </p:txBody>
      </p:sp>
      <p:sp>
        <p:nvSpPr>
          <p:cNvPr id="4" name="矩形 3">
            <a:extLst>
              <a:ext uri="{FF2B5EF4-FFF2-40B4-BE49-F238E27FC236}">
                <a16:creationId xmlns:a16="http://schemas.microsoft.com/office/drawing/2014/main" id="{F2E25DBB-FB75-40BA-A5BD-8611CA12F5FB}"/>
              </a:ext>
            </a:extLst>
          </p:cNvPr>
          <p:cNvSpPr/>
          <p:nvPr/>
        </p:nvSpPr>
        <p:spPr>
          <a:xfrm>
            <a:off x="1237692" y="1578240"/>
            <a:ext cx="9667782" cy="3888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#include &lt;sys/</a:t>
            </a:r>
            <a:r>
              <a:rPr lang="en-US" altLang="zh-TW" dirty="0" err="1">
                <a:solidFill>
                  <a:schemeClr val="tx1"/>
                </a:solidFill>
              </a:rPr>
              <a:t>mman.h</a:t>
            </a:r>
            <a:r>
              <a:rPr lang="en-US" altLang="zh-TW" dirty="0">
                <a:solidFill>
                  <a:schemeClr val="tx1"/>
                </a:solidFill>
              </a:rPr>
              <a:t>&gt; </a:t>
            </a:r>
          </a:p>
        </p:txBody>
      </p:sp>
      <p:sp>
        <p:nvSpPr>
          <p:cNvPr id="5" name="矩形 4">
            <a:extLst>
              <a:ext uri="{FF2B5EF4-FFF2-40B4-BE49-F238E27FC236}">
                <a16:creationId xmlns:a16="http://schemas.microsoft.com/office/drawing/2014/main" id="{BB4B2860-4549-4C45-BB2A-8A8B790278A1}"/>
              </a:ext>
            </a:extLst>
          </p:cNvPr>
          <p:cNvSpPr/>
          <p:nvPr/>
        </p:nvSpPr>
        <p:spPr>
          <a:xfrm>
            <a:off x="1237690" y="2084279"/>
            <a:ext cx="9667782" cy="389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void *mmap(void *</a:t>
            </a:r>
            <a:r>
              <a:rPr lang="en-US" altLang="zh-TW" dirty="0" err="1">
                <a:solidFill>
                  <a:schemeClr val="tx1"/>
                </a:solidFill>
              </a:rPr>
              <a:t>addr</a:t>
            </a:r>
            <a:r>
              <a:rPr lang="en-US" altLang="zh-TW" dirty="0">
                <a:solidFill>
                  <a:schemeClr val="tx1"/>
                </a:solidFill>
              </a:rPr>
              <a:t>, </a:t>
            </a:r>
            <a:r>
              <a:rPr lang="en-US" altLang="zh-TW" dirty="0" err="1">
                <a:solidFill>
                  <a:schemeClr val="tx1"/>
                </a:solidFill>
              </a:rPr>
              <a:t>size_t</a:t>
            </a:r>
            <a:r>
              <a:rPr lang="en-US" altLang="zh-TW" dirty="0">
                <a:solidFill>
                  <a:schemeClr val="tx1"/>
                </a:solidFill>
              </a:rPr>
              <a:t> length, int </a:t>
            </a:r>
            <a:r>
              <a:rPr lang="en-US" altLang="zh-TW" dirty="0" err="1">
                <a:solidFill>
                  <a:schemeClr val="tx1"/>
                </a:solidFill>
              </a:rPr>
              <a:t>prot</a:t>
            </a:r>
            <a:r>
              <a:rPr lang="en-US" altLang="zh-TW" dirty="0">
                <a:solidFill>
                  <a:schemeClr val="tx1"/>
                </a:solidFill>
              </a:rPr>
              <a:t>, int flags, int </a:t>
            </a:r>
            <a:r>
              <a:rPr lang="en-US" altLang="zh-TW" dirty="0" err="1">
                <a:solidFill>
                  <a:schemeClr val="tx1"/>
                </a:solidFill>
              </a:rPr>
              <a:t>fd</a:t>
            </a:r>
            <a:r>
              <a:rPr lang="en-US" altLang="zh-TW" dirty="0">
                <a:solidFill>
                  <a:schemeClr val="tx1"/>
                </a:solidFill>
              </a:rPr>
              <a:t>, </a:t>
            </a:r>
            <a:r>
              <a:rPr lang="en-US" altLang="zh-TW" dirty="0" err="1">
                <a:solidFill>
                  <a:schemeClr val="tx1"/>
                </a:solidFill>
              </a:rPr>
              <a:t>off_t</a:t>
            </a:r>
            <a:r>
              <a:rPr lang="en-US" altLang="zh-TW" dirty="0">
                <a:solidFill>
                  <a:schemeClr val="tx1"/>
                </a:solidFill>
              </a:rPr>
              <a:t> offset);</a:t>
            </a:r>
            <a:endParaRPr lang="zh-TW" altLang="en-US" dirty="0">
              <a:solidFill>
                <a:schemeClr val="tx1"/>
              </a:solidFill>
            </a:endParaRPr>
          </a:p>
        </p:txBody>
      </p:sp>
      <p:sp>
        <p:nvSpPr>
          <p:cNvPr id="6" name="矩形 1">
            <a:extLst>
              <a:ext uri="{FF2B5EF4-FFF2-40B4-BE49-F238E27FC236}">
                <a16:creationId xmlns:a16="http://schemas.microsoft.com/office/drawing/2014/main" id="{7E1ECB95-20ED-4E00-B3DA-EF06AF174F55}"/>
              </a:ext>
            </a:extLst>
          </p:cNvPr>
          <p:cNvSpPr>
            <a:spLocks noChangeArrowheads="1"/>
          </p:cNvSpPr>
          <p:nvPr/>
        </p:nvSpPr>
        <p:spPr bwMode="auto">
          <a:xfrm>
            <a:off x="1237688" y="2543255"/>
            <a:ext cx="9667781" cy="75808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dirty="0">
                <a:latin typeface="+mn-lt"/>
                <a:ea typeface="+mn-ea"/>
              </a:rPr>
              <a:t>EX: char *map_f1;</a:t>
            </a:r>
          </a:p>
          <a:p>
            <a:r>
              <a:rPr lang="en-US" altLang="zh-TW" dirty="0"/>
              <a:t>       map_f1 = mmap(NULL, </a:t>
            </a:r>
            <a:r>
              <a:rPr lang="en-US" altLang="zh-TW" dirty="0" err="1"/>
              <a:t>filesize</a:t>
            </a:r>
            <a:r>
              <a:rPr lang="en-US" altLang="zh-TW" dirty="0"/>
              <a:t>, PROT_READ, MAP_SHARED, f1, 0);</a:t>
            </a:r>
          </a:p>
        </p:txBody>
      </p:sp>
      <p:sp>
        <p:nvSpPr>
          <p:cNvPr id="7" name="文字方塊 6">
            <a:extLst>
              <a:ext uri="{FF2B5EF4-FFF2-40B4-BE49-F238E27FC236}">
                <a16:creationId xmlns:a16="http://schemas.microsoft.com/office/drawing/2014/main" id="{1E3D4869-B487-44B6-9809-531AA3DCD855}"/>
              </a:ext>
            </a:extLst>
          </p:cNvPr>
          <p:cNvSpPr txBox="1"/>
          <p:nvPr/>
        </p:nvSpPr>
        <p:spPr>
          <a:xfrm>
            <a:off x="1237688" y="3360690"/>
            <a:ext cx="9667781" cy="646331"/>
          </a:xfrm>
          <a:prstGeom prst="rect">
            <a:avLst/>
          </a:prstGeom>
          <a:noFill/>
        </p:spPr>
        <p:txBody>
          <a:bodyPr wrap="square" rtlCol="0">
            <a:spAutoFit/>
          </a:bodyPr>
          <a:lstStyle/>
          <a:p>
            <a:r>
              <a:rPr lang="fr-FR" altLang="zh-TW" dirty="0">
                <a:solidFill>
                  <a:schemeClr val="bg2">
                    <a:lumMod val="60000"/>
                    <a:lumOff val="40000"/>
                  </a:schemeClr>
                </a:solidFill>
              </a:rPr>
              <a:t>addr</a:t>
            </a:r>
            <a:r>
              <a:rPr lang="zh-TW" altLang="en-US" dirty="0">
                <a:solidFill>
                  <a:schemeClr val="bg2">
                    <a:lumMod val="60000"/>
                    <a:lumOff val="40000"/>
                  </a:schemeClr>
                </a:solidFill>
              </a:rPr>
              <a:t>、</a:t>
            </a:r>
            <a:r>
              <a:rPr lang="en-US" altLang="zh-TW" dirty="0">
                <a:solidFill>
                  <a:schemeClr val="bg2">
                    <a:lumMod val="60000"/>
                    <a:lumOff val="40000"/>
                  </a:schemeClr>
                </a:solidFill>
              </a:rPr>
              <a:t>length</a:t>
            </a:r>
            <a:r>
              <a:rPr lang="zh-TW" altLang="en-US" dirty="0">
                <a:solidFill>
                  <a:schemeClr val="bg2">
                    <a:lumMod val="60000"/>
                    <a:lumOff val="40000"/>
                  </a:schemeClr>
                </a:solidFill>
              </a:rPr>
              <a:t>、</a:t>
            </a:r>
            <a:r>
              <a:rPr lang="en-US" altLang="zh-TW" dirty="0" err="1">
                <a:solidFill>
                  <a:schemeClr val="bg2">
                    <a:lumMod val="60000"/>
                    <a:lumOff val="40000"/>
                  </a:schemeClr>
                </a:solidFill>
              </a:rPr>
              <a:t>fd</a:t>
            </a:r>
            <a:r>
              <a:rPr lang="zh-TW" altLang="en-US" dirty="0">
                <a:solidFill>
                  <a:schemeClr val="bg2">
                    <a:lumMod val="60000"/>
                    <a:lumOff val="40000"/>
                  </a:schemeClr>
                </a:solidFill>
              </a:rPr>
              <a:t>、</a:t>
            </a:r>
            <a:r>
              <a:rPr lang="en-US" altLang="zh-TW" dirty="0">
                <a:solidFill>
                  <a:schemeClr val="bg2">
                    <a:lumMod val="60000"/>
                    <a:lumOff val="40000"/>
                  </a:schemeClr>
                </a:solidFill>
              </a:rPr>
              <a:t>offset: </a:t>
            </a:r>
            <a:r>
              <a:rPr lang="en-US" altLang="zh-TW" dirty="0"/>
              <a:t>The pages starting at </a:t>
            </a:r>
            <a:r>
              <a:rPr lang="en-US" altLang="zh-TW" b="1" dirty="0" err="1"/>
              <a:t>addr</a:t>
            </a:r>
            <a:r>
              <a:rPr lang="en-US" altLang="zh-TW" dirty="0"/>
              <a:t> and continuing for at most </a:t>
            </a:r>
            <a:r>
              <a:rPr lang="en-US" altLang="zh-TW" b="1" dirty="0"/>
              <a:t>length</a:t>
            </a:r>
            <a:r>
              <a:rPr lang="en-US" altLang="zh-TW" dirty="0"/>
              <a:t> bytes to be mapped from the object described by </a:t>
            </a:r>
            <a:r>
              <a:rPr lang="en-US" altLang="zh-TW" b="1" dirty="0" err="1"/>
              <a:t>fd</a:t>
            </a:r>
            <a:r>
              <a:rPr lang="en-US" altLang="zh-TW" dirty="0"/>
              <a:t>, starting at byte offset </a:t>
            </a:r>
            <a:r>
              <a:rPr lang="en-US" altLang="zh-TW" b="1" dirty="0" err="1"/>
              <a:t>offset</a:t>
            </a:r>
            <a:r>
              <a:rPr lang="en-US" altLang="zh-TW" dirty="0"/>
              <a:t>.</a:t>
            </a:r>
            <a:endParaRPr lang="zh-TW" altLang="en-US" dirty="0"/>
          </a:p>
        </p:txBody>
      </p:sp>
      <p:sp>
        <p:nvSpPr>
          <p:cNvPr id="12" name="文字方塊 11">
            <a:extLst>
              <a:ext uri="{FF2B5EF4-FFF2-40B4-BE49-F238E27FC236}">
                <a16:creationId xmlns:a16="http://schemas.microsoft.com/office/drawing/2014/main" id="{34712EA4-B1AD-492F-9F20-9EB34FB2A527}"/>
              </a:ext>
            </a:extLst>
          </p:cNvPr>
          <p:cNvSpPr txBox="1"/>
          <p:nvPr/>
        </p:nvSpPr>
        <p:spPr>
          <a:xfrm>
            <a:off x="1237689" y="4092370"/>
            <a:ext cx="9667781" cy="369332"/>
          </a:xfrm>
          <a:prstGeom prst="rect">
            <a:avLst/>
          </a:prstGeom>
          <a:noFill/>
        </p:spPr>
        <p:txBody>
          <a:bodyPr wrap="square" rtlCol="0">
            <a:spAutoFit/>
          </a:bodyPr>
          <a:lstStyle/>
          <a:p>
            <a:r>
              <a:rPr lang="en-US" altLang="zh-TW" dirty="0" err="1">
                <a:solidFill>
                  <a:schemeClr val="bg2">
                    <a:lumMod val="60000"/>
                    <a:lumOff val="40000"/>
                  </a:schemeClr>
                </a:solidFill>
              </a:rPr>
              <a:t>prot</a:t>
            </a:r>
            <a:r>
              <a:rPr lang="en-US" altLang="zh-TW" dirty="0">
                <a:solidFill>
                  <a:schemeClr val="bg2">
                    <a:lumMod val="60000"/>
                    <a:lumOff val="40000"/>
                  </a:schemeClr>
                </a:solidFill>
              </a:rPr>
              <a:t>:</a:t>
            </a:r>
            <a:endParaRPr lang="zh-TW" altLang="en-US" b="1" i="1" dirty="0"/>
          </a:p>
        </p:txBody>
      </p:sp>
      <p:graphicFrame>
        <p:nvGraphicFramePr>
          <p:cNvPr id="10" name="表格 9">
            <a:extLst>
              <a:ext uri="{FF2B5EF4-FFF2-40B4-BE49-F238E27FC236}">
                <a16:creationId xmlns:a16="http://schemas.microsoft.com/office/drawing/2014/main" id="{957C4B19-2FF4-417D-9003-9A6707083568}"/>
              </a:ext>
            </a:extLst>
          </p:cNvPr>
          <p:cNvGraphicFramePr>
            <a:graphicFrameLocks noGrp="1"/>
          </p:cNvGraphicFramePr>
          <p:nvPr>
            <p:extLst>
              <p:ext uri="{D42A27DB-BD31-4B8C-83A1-F6EECF244321}">
                <p14:modId xmlns:p14="http://schemas.microsoft.com/office/powerpoint/2010/main" val="3183676104"/>
              </p:ext>
            </p:extLst>
          </p:nvPr>
        </p:nvGraphicFramePr>
        <p:xfrm>
          <a:off x="1335343" y="4162238"/>
          <a:ext cx="9570127" cy="1752600"/>
        </p:xfrm>
        <a:graphic>
          <a:graphicData uri="http://schemas.openxmlformats.org/drawingml/2006/table">
            <a:tbl>
              <a:tblPr/>
              <a:tblGrid>
                <a:gridCol w="1982438">
                  <a:extLst>
                    <a:ext uri="{9D8B030D-6E8A-4147-A177-3AD203B41FA5}">
                      <a16:colId xmlns:a16="http://schemas.microsoft.com/office/drawing/2014/main" val="2760258496"/>
                    </a:ext>
                  </a:extLst>
                </a:gridCol>
                <a:gridCol w="7587689">
                  <a:extLst>
                    <a:ext uri="{9D8B030D-6E8A-4147-A177-3AD203B41FA5}">
                      <a16:colId xmlns:a16="http://schemas.microsoft.com/office/drawing/2014/main" val="3999643808"/>
                    </a:ext>
                  </a:extLst>
                </a:gridCol>
              </a:tblGrid>
              <a:tr h="283196">
                <a:tc gridSpan="2">
                  <a:txBody>
                    <a:bodyPr/>
                    <a:lstStyle/>
                    <a:p>
                      <a:pPr algn="ctr"/>
                      <a:endParaRPr lang="en-US" dirty="0">
                        <a:effectLst/>
                      </a:endParaRPr>
                    </a:p>
                  </a:txBody>
                  <a:tcPr marL="38100" marR="38100" marT="38100" marB="381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dirty="0">
                        <a:effectLst/>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2252004"/>
                  </a:ext>
                </a:extLst>
              </a:tr>
              <a:tr h="283196">
                <a:tc>
                  <a:txBody>
                    <a:bodyPr/>
                    <a:lstStyle/>
                    <a:p>
                      <a:pPr algn="ctr"/>
                      <a:r>
                        <a:rPr lang="en-US" b="1" dirty="0">
                          <a:effectLst/>
                        </a:rPr>
                        <a:t>PROT_EXEC</a:t>
                      </a:r>
                      <a:endParaRPr lang="en-US" dirty="0"/>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t>Pages may be executed.</a:t>
                      </a:r>
                    </a:p>
                  </a:txBody>
                  <a:tcPr marL="38100" marR="38100" marT="38100" marB="381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4076486"/>
                  </a:ext>
                </a:extLst>
              </a:tr>
              <a:tr h="283196">
                <a:tc>
                  <a:txBody>
                    <a:bodyPr/>
                    <a:lstStyle/>
                    <a:p>
                      <a:pPr algn="ctr"/>
                      <a:r>
                        <a:rPr lang="en-US" b="1">
                          <a:effectLst/>
                        </a:rPr>
                        <a:t>PROT_READ</a:t>
                      </a:r>
                      <a:endParaRPr lang="en-US"/>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t>Pages may be read.</a:t>
                      </a:r>
                    </a:p>
                  </a:txBody>
                  <a:tcPr marL="38100" marR="38100" marT="38100" marB="381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17042915"/>
                  </a:ext>
                </a:extLst>
              </a:tr>
              <a:tr h="283196">
                <a:tc>
                  <a:txBody>
                    <a:bodyPr/>
                    <a:lstStyle/>
                    <a:p>
                      <a:pPr algn="ctr"/>
                      <a:r>
                        <a:rPr lang="en-US" b="1">
                          <a:effectLst/>
                        </a:rPr>
                        <a:t>PROT_WRITE</a:t>
                      </a:r>
                      <a:endParaRPr lang="en-US"/>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t>Pages may be written.</a:t>
                      </a:r>
                    </a:p>
                  </a:txBody>
                  <a:tcPr marL="38100" marR="38100" marT="38100" marB="381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14491985"/>
                  </a:ext>
                </a:extLst>
              </a:tr>
              <a:tr h="283196">
                <a:tc>
                  <a:txBody>
                    <a:bodyPr/>
                    <a:lstStyle/>
                    <a:p>
                      <a:pPr algn="ctr"/>
                      <a:r>
                        <a:rPr lang="en-US" b="1">
                          <a:effectLst/>
                        </a:rPr>
                        <a:t>PROT_NONE</a:t>
                      </a:r>
                      <a:endParaRPr lang="en-US"/>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t>Pages may not be accessed.</a:t>
                      </a:r>
                    </a:p>
                  </a:txBody>
                  <a:tcPr marL="38100" marR="38100" marT="38100" marB="381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59063635"/>
                  </a:ext>
                </a:extLst>
              </a:tr>
            </a:tbl>
          </a:graphicData>
        </a:graphic>
      </p:graphicFrame>
      <p:sp>
        <p:nvSpPr>
          <p:cNvPr id="8" name="投影片編號版面配置區 7">
            <a:extLst>
              <a:ext uri="{FF2B5EF4-FFF2-40B4-BE49-F238E27FC236}">
                <a16:creationId xmlns:a16="http://schemas.microsoft.com/office/drawing/2014/main" id="{2398A1FC-20A1-4064-8A3A-3BBD1B074D55}"/>
              </a:ext>
            </a:extLst>
          </p:cNvPr>
          <p:cNvSpPr>
            <a:spLocks noGrp="1"/>
          </p:cNvSpPr>
          <p:nvPr>
            <p:ph type="sldNum" sz="quarter" idx="11"/>
          </p:nvPr>
        </p:nvSpPr>
        <p:spPr/>
        <p:txBody>
          <a:bodyPr/>
          <a:lstStyle/>
          <a:p>
            <a:fld id="{224A732B-4120-4015-8395-334063D92438}" type="slidenum">
              <a:rPr lang="zh-TW" altLang="en-US" smtClean="0"/>
              <a:t>32</a:t>
            </a:fld>
            <a:endParaRPr lang="zh-TW" altLang="en-US"/>
          </a:p>
        </p:txBody>
      </p:sp>
    </p:spTree>
    <p:extLst>
      <p:ext uri="{BB962C8B-B14F-4D97-AF65-F5344CB8AC3E}">
        <p14:creationId xmlns:p14="http://schemas.microsoft.com/office/powerpoint/2010/main" val="13803589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E5C5E7-BA1D-4A98-825D-4F1D2CFB8277}"/>
              </a:ext>
            </a:extLst>
          </p:cNvPr>
          <p:cNvSpPr>
            <a:spLocks noGrp="1"/>
          </p:cNvSpPr>
          <p:nvPr>
            <p:ph type="title"/>
          </p:nvPr>
        </p:nvSpPr>
        <p:spPr/>
        <p:txBody>
          <a:bodyPr/>
          <a:lstStyle/>
          <a:p>
            <a:r>
              <a:rPr lang="en-US" altLang="zh-TW" dirty="0"/>
              <a:t>Memory-mapped file(cont.)</a:t>
            </a:r>
            <a:endParaRPr lang="zh-TW" altLang="en-US" dirty="0"/>
          </a:p>
        </p:txBody>
      </p:sp>
      <p:sp>
        <p:nvSpPr>
          <p:cNvPr id="3" name="內容版面配置區 2">
            <a:extLst>
              <a:ext uri="{FF2B5EF4-FFF2-40B4-BE49-F238E27FC236}">
                <a16:creationId xmlns:a16="http://schemas.microsoft.com/office/drawing/2014/main" id="{92168EC6-7938-401D-A424-F36F566DDE4E}"/>
              </a:ext>
            </a:extLst>
          </p:cNvPr>
          <p:cNvSpPr>
            <a:spLocks noGrp="1"/>
          </p:cNvSpPr>
          <p:nvPr>
            <p:ph idx="1"/>
          </p:nvPr>
        </p:nvSpPr>
        <p:spPr/>
        <p:txBody>
          <a:bodyPr/>
          <a:lstStyle/>
          <a:p>
            <a:r>
              <a:rPr lang="en-US" altLang="zh-TW" b="1" dirty="0" err="1"/>
              <a:t>mmap</a:t>
            </a:r>
            <a:r>
              <a:rPr lang="en-US" altLang="zh-TW" b="1" dirty="0"/>
              <a:t>()</a:t>
            </a:r>
            <a:endParaRPr lang="zh-TW" altLang="en-US" dirty="0"/>
          </a:p>
        </p:txBody>
      </p:sp>
      <p:sp>
        <p:nvSpPr>
          <p:cNvPr id="5" name="文字方塊 4">
            <a:extLst>
              <a:ext uri="{FF2B5EF4-FFF2-40B4-BE49-F238E27FC236}">
                <a16:creationId xmlns:a16="http://schemas.microsoft.com/office/drawing/2014/main" id="{2D1883D4-5028-4ECC-86E6-3DE33C28E23D}"/>
              </a:ext>
            </a:extLst>
          </p:cNvPr>
          <p:cNvSpPr txBox="1"/>
          <p:nvPr/>
        </p:nvSpPr>
        <p:spPr>
          <a:xfrm>
            <a:off x="1184423" y="1810809"/>
            <a:ext cx="9667781" cy="369332"/>
          </a:xfrm>
          <a:prstGeom prst="rect">
            <a:avLst/>
          </a:prstGeom>
          <a:noFill/>
        </p:spPr>
        <p:txBody>
          <a:bodyPr wrap="square" rtlCol="0">
            <a:spAutoFit/>
          </a:bodyPr>
          <a:lstStyle/>
          <a:p>
            <a:r>
              <a:rPr lang="en-US" altLang="zh-TW" dirty="0">
                <a:solidFill>
                  <a:schemeClr val="bg2">
                    <a:lumMod val="60000"/>
                    <a:lumOff val="40000"/>
                  </a:schemeClr>
                </a:solidFill>
              </a:rPr>
              <a:t>flags:</a:t>
            </a:r>
            <a:endParaRPr lang="zh-TW" altLang="en-US" b="1" i="1" dirty="0"/>
          </a:p>
        </p:txBody>
      </p:sp>
      <p:graphicFrame>
        <p:nvGraphicFramePr>
          <p:cNvPr id="7" name="表格 6">
            <a:extLst>
              <a:ext uri="{FF2B5EF4-FFF2-40B4-BE49-F238E27FC236}">
                <a16:creationId xmlns:a16="http://schemas.microsoft.com/office/drawing/2014/main" id="{FB00ED2E-7AD9-4DC7-9363-CACFFED43EF1}"/>
              </a:ext>
            </a:extLst>
          </p:cNvPr>
          <p:cNvGraphicFramePr>
            <a:graphicFrameLocks noGrp="1"/>
          </p:cNvGraphicFramePr>
          <p:nvPr>
            <p:extLst>
              <p:ext uri="{D42A27DB-BD31-4B8C-83A1-F6EECF244321}">
                <p14:modId xmlns:p14="http://schemas.microsoft.com/office/powerpoint/2010/main" val="2951351301"/>
              </p:ext>
            </p:extLst>
          </p:nvPr>
        </p:nvGraphicFramePr>
        <p:xfrm>
          <a:off x="1339796" y="2180141"/>
          <a:ext cx="9633005" cy="1868076"/>
        </p:xfrm>
        <a:graphic>
          <a:graphicData uri="http://schemas.openxmlformats.org/drawingml/2006/table">
            <a:tbl>
              <a:tblPr/>
              <a:tblGrid>
                <a:gridCol w="2033719">
                  <a:extLst>
                    <a:ext uri="{9D8B030D-6E8A-4147-A177-3AD203B41FA5}">
                      <a16:colId xmlns:a16="http://schemas.microsoft.com/office/drawing/2014/main" val="963225257"/>
                    </a:ext>
                  </a:extLst>
                </a:gridCol>
                <a:gridCol w="7599286">
                  <a:extLst>
                    <a:ext uri="{9D8B030D-6E8A-4147-A177-3AD203B41FA5}">
                      <a16:colId xmlns:a16="http://schemas.microsoft.com/office/drawing/2014/main" val="3446792722"/>
                    </a:ext>
                  </a:extLst>
                </a:gridCol>
              </a:tblGrid>
              <a:tr h="927043">
                <a:tc>
                  <a:txBody>
                    <a:bodyPr/>
                    <a:lstStyle/>
                    <a:p>
                      <a:pPr algn="ctr">
                        <a:lnSpc>
                          <a:spcPct val="100000"/>
                        </a:lnSpc>
                      </a:pPr>
                      <a:r>
                        <a:rPr lang="en-US" sz="1800" b="1" dirty="0">
                          <a:effectLst/>
                        </a:rPr>
                        <a:t>MAP_SHARED</a:t>
                      </a:r>
                      <a:endParaRPr lang="en-US" sz="1800" dirty="0"/>
                    </a:p>
                  </a:txBody>
                  <a:tcPr marL="12323" marR="12323" marT="12323" marB="123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Share this mapping with all other processes that map this object. Storing to the region is equivalent to writing to the file. The file may not actually be updated until </a:t>
                      </a:r>
                      <a:r>
                        <a:rPr lang="en-US" sz="1800" b="1" dirty="0" err="1">
                          <a:effectLst/>
                        </a:rPr>
                        <a:t>msync</a:t>
                      </a:r>
                      <a:r>
                        <a:rPr lang="en-US" sz="1800" dirty="0"/>
                        <a:t>(2) or </a:t>
                      </a:r>
                      <a:r>
                        <a:rPr lang="en-US" sz="1800" b="1" dirty="0" err="1">
                          <a:effectLst/>
                        </a:rPr>
                        <a:t>munmap</a:t>
                      </a:r>
                      <a:r>
                        <a:rPr lang="en-US" sz="1800" dirty="0"/>
                        <a:t>(2) are called.</a:t>
                      </a:r>
                    </a:p>
                  </a:txBody>
                  <a:tcPr marL="12323" marR="12323" marT="12323" marB="1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23525502"/>
                  </a:ext>
                </a:extLst>
              </a:tr>
              <a:tr h="941033">
                <a:tc>
                  <a:txBody>
                    <a:bodyPr/>
                    <a:lstStyle/>
                    <a:p>
                      <a:pPr algn="ctr">
                        <a:lnSpc>
                          <a:spcPct val="100000"/>
                        </a:lnSpc>
                      </a:pPr>
                      <a:r>
                        <a:rPr lang="en-US" sz="1800" b="1" dirty="0">
                          <a:effectLst/>
                        </a:rPr>
                        <a:t>MAP_PRIVATE</a:t>
                      </a:r>
                      <a:endParaRPr lang="en-US" sz="1800" dirty="0"/>
                    </a:p>
                  </a:txBody>
                  <a:tcPr marL="12323" marR="12323" marT="12323" marB="123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Create a private copy-on-write mapping. Stores to the region do not affect the original file. It is unspecified whether changes made to the file after the </a:t>
                      </a:r>
                      <a:r>
                        <a:rPr lang="en-US" sz="1800" b="1" dirty="0">
                          <a:effectLst/>
                        </a:rPr>
                        <a:t>mmap</a:t>
                      </a:r>
                      <a:r>
                        <a:rPr lang="en-US" sz="1800" dirty="0"/>
                        <a:t>() call are visible in the mapped region.</a:t>
                      </a:r>
                    </a:p>
                  </a:txBody>
                  <a:tcPr marL="12323" marR="12323" marT="12323" marB="123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7039067"/>
                  </a:ext>
                </a:extLst>
              </a:tr>
            </a:tbl>
          </a:graphicData>
        </a:graphic>
      </p:graphicFrame>
      <p:sp>
        <p:nvSpPr>
          <p:cNvPr id="8" name="文字方塊 7">
            <a:extLst>
              <a:ext uri="{FF2B5EF4-FFF2-40B4-BE49-F238E27FC236}">
                <a16:creationId xmlns:a16="http://schemas.microsoft.com/office/drawing/2014/main" id="{10B6BA47-A89F-45F9-95C1-15732F14934E}"/>
              </a:ext>
            </a:extLst>
          </p:cNvPr>
          <p:cNvSpPr txBox="1"/>
          <p:nvPr/>
        </p:nvSpPr>
        <p:spPr>
          <a:xfrm>
            <a:off x="1184422" y="4590613"/>
            <a:ext cx="9667781" cy="646331"/>
          </a:xfrm>
          <a:prstGeom prst="rect">
            <a:avLst/>
          </a:prstGeom>
          <a:noFill/>
        </p:spPr>
        <p:txBody>
          <a:bodyPr wrap="square" rtlCol="0">
            <a:spAutoFit/>
          </a:bodyPr>
          <a:lstStyle/>
          <a:p>
            <a:r>
              <a:rPr lang="en-US" altLang="zh-TW" dirty="0">
                <a:solidFill>
                  <a:schemeClr val="bg2">
                    <a:lumMod val="60000"/>
                    <a:lumOff val="40000"/>
                  </a:schemeClr>
                </a:solidFill>
              </a:rPr>
              <a:t>return value: </a:t>
            </a:r>
            <a:r>
              <a:rPr lang="en-US" altLang="zh-TW" dirty="0"/>
              <a:t>On success, </a:t>
            </a:r>
            <a:r>
              <a:rPr lang="en-US" altLang="zh-TW" b="1" i="1" dirty="0"/>
              <a:t>mmap()</a:t>
            </a:r>
            <a:r>
              <a:rPr lang="en-US" altLang="zh-TW" dirty="0"/>
              <a:t> returns a pointer to the mapped area. On error, the value </a:t>
            </a:r>
            <a:r>
              <a:rPr lang="en-US" altLang="zh-TW" b="1" dirty="0"/>
              <a:t>MAP_FAILED </a:t>
            </a:r>
            <a:r>
              <a:rPr lang="en-US" altLang="zh-TW" dirty="0"/>
              <a:t>(that is, (void *) -1) is returned, and </a:t>
            </a:r>
            <a:r>
              <a:rPr lang="en-US" altLang="zh-TW" b="1" dirty="0" err="1"/>
              <a:t>errno</a:t>
            </a:r>
            <a:r>
              <a:rPr lang="en-US" altLang="zh-TW" dirty="0"/>
              <a:t> is set appropriately.</a:t>
            </a:r>
            <a:endParaRPr lang="zh-TW" altLang="en-US" b="1" i="1" dirty="0"/>
          </a:p>
        </p:txBody>
      </p:sp>
      <p:sp>
        <p:nvSpPr>
          <p:cNvPr id="4" name="投影片編號版面配置區 3">
            <a:extLst>
              <a:ext uri="{FF2B5EF4-FFF2-40B4-BE49-F238E27FC236}">
                <a16:creationId xmlns:a16="http://schemas.microsoft.com/office/drawing/2014/main" id="{008A282C-A7EC-44B0-BE3C-C0D0DF32075A}"/>
              </a:ext>
            </a:extLst>
          </p:cNvPr>
          <p:cNvSpPr>
            <a:spLocks noGrp="1"/>
          </p:cNvSpPr>
          <p:nvPr>
            <p:ph type="sldNum" sz="quarter" idx="11"/>
          </p:nvPr>
        </p:nvSpPr>
        <p:spPr/>
        <p:txBody>
          <a:bodyPr/>
          <a:lstStyle/>
          <a:p>
            <a:fld id="{224A732B-4120-4015-8395-334063D92438}" type="slidenum">
              <a:rPr lang="zh-TW" altLang="en-US" smtClean="0"/>
              <a:t>33</a:t>
            </a:fld>
            <a:endParaRPr lang="zh-TW" altLang="en-US"/>
          </a:p>
        </p:txBody>
      </p:sp>
    </p:spTree>
    <p:extLst>
      <p:ext uri="{BB962C8B-B14F-4D97-AF65-F5344CB8AC3E}">
        <p14:creationId xmlns:p14="http://schemas.microsoft.com/office/powerpoint/2010/main" val="23184254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E15430-F084-463F-94BB-1B5C6522A98E}"/>
              </a:ext>
            </a:extLst>
          </p:cNvPr>
          <p:cNvSpPr>
            <a:spLocks noGrp="1"/>
          </p:cNvSpPr>
          <p:nvPr>
            <p:ph type="title"/>
          </p:nvPr>
        </p:nvSpPr>
        <p:spPr/>
        <p:txBody>
          <a:bodyPr/>
          <a:lstStyle/>
          <a:p>
            <a:r>
              <a:rPr lang="en-US" altLang="zh-TW" dirty="0"/>
              <a:t>Memory-mapped file(cont.)</a:t>
            </a:r>
            <a:endParaRPr lang="zh-TW" altLang="en-US" dirty="0"/>
          </a:p>
        </p:txBody>
      </p:sp>
      <p:sp>
        <p:nvSpPr>
          <p:cNvPr id="3" name="內容版面配置區 2">
            <a:extLst>
              <a:ext uri="{FF2B5EF4-FFF2-40B4-BE49-F238E27FC236}">
                <a16:creationId xmlns:a16="http://schemas.microsoft.com/office/drawing/2014/main" id="{2F0E45F6-B46E-4DB4-8314-854B6B178A7E}"/>
              </a:ext>
            </a:extLst>
          </p:cNvPr>
          <p:cNvSpPr>
            <a:spLocks noGrp="1"/>
          </p:cNvSpPr>
          <p:nvPr>
            <p:ph idx="1"/>
          </p:nvPr>
        </p:nvSpPr>
        <p:spPr>
          <a:xfrm>
            <a:off x="609600" y="1129506"/>
            <a:ext cx="10972800" cy="4598987"/>
          </a:xfrm>
        </p:spPr>
        <p:txBody>
          <a:bodyPr/>
          <a:lstStyle/>
          <a:p>
            <a:r>
              <a:rPr lang="en-US" altLang="zh-TW" b="1" dirty="0" err="1"/>
              <a:t>munmap</a:t>
            </a:r>
            <a:r>
              <a:rPr lang="en-US" altLang="zh-TW" b="1" dirty="0"/>
              <a:t>()</a:t>
            </a:r>
            <a:endParaRPr lang="zh-TW" altLang="en-US" b="1" dirty="0"/>
          </a:p>
          <a:p>
            <a:endParaRPr lang="zh-TW" altLang="en-US" b="1" dirty="0"/>
          </a:p>
        </p:txBody>
      </p:sp>
      <p:sp>
        <p:nvSpPr>
          <p:cNvPr id="4" name="矩形 3">
            <a:extLst>
              <a:ext uri="{FF2B5EF4-FFF2-40B4-BE49-F238E27FC236}">
                <a16:creationId xmlns:a16="http://schemas.microsoft.com/office/drawing/2014/main" id="{F2E25DBB-FB75-40BA-A5BD-8611CA12F5FB}"/>
              </a:ext>
            </a:extLst>
          </p:cNvPr>
          <p:cNvSpPr/>
          <p:nvPr/>
        </p:nvSpPr>
        <p:spPr>
          <a:xfrm>
            <a:off x="1237692" y="1578240"/>
            <a:ext cx="9667782" cy="3888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#include &lt;sys/</a:t>
            </a:r>
            <a:r>
              <a:rPr lang="en-US" altLang="zh-TW" dirty="0" err="1">
                <a:solidFill>
                  <a:schemeClr val="tx1"/>
                </a:solidFill>
              </a:rPr>
              <a:t>mman.h</a:t>
            </a:r>
            <a:r>
              <a:rPr lang="en-US" altLang="zh-TW" dirty="0">
                <a:solidFill>
                  <a:schemeClr val="tx1"/>
                </a:solidFill>
              </a:rPr>
              <a:t>&gt; </a:t>
            </a:r>
          </a:p>
        </p:txBody>
      </p:sp>
      <p:sp>
        <p:nvSpPr>
          <p:cNvPr id="5" name="矩形 4">
            <a:extLst>
              <a:ext uri="{FF2B5EF4-FFF2-40B4-BE49-F238E27FC236}">
                <a16:creationId xmlns:a16="http://schemas.microsoft.com/office/drawing/2014/main" id="{BB4B2860-4549-4C45-BB2A-8A8B790278A1}"/>
              </a:ext>
            </a:extLst>
          </p:cNvPr>
          <p:cNvSpPr/>
          <p:nvPr/>
        </p:nvSpPr>
        <p:spPr>
          <a:xfrm>
            <a:off x="1237690" y="2084279"/>
            <a:ext cx="9667782" cy="389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int </a:t>
            </a:r>
            <a:r>
              <a:rPr lang="en-US" altLang="zh-TW" dirty="0" err="1">
                <a:solidFill>
                  <a:schemeClr val="tx1"/>
                </a:solidFill>
              </a:rPr>
              <a:t>munmap</a:t>
            </a:r>
            <a:r>
              <a:rPr lang="en-US" altLang="zh-TW" dirty="0">
                <a:solidFill>
                  <a:schemeClr val="tx1"/>
                </a:solidFill>
              </a:rPr>
              <a:t>(void *</a:t>
            </a:r>
            <a:r>
              <a:rPr lang="en-US" altLang="zh-TW" dirty="0" err="1">
                <a:solidFill>
                  <a:schemeClr val="tx1"/>
                </a:solidFill>
              </a:rPr>
              <a:t>addr</a:t>
            </a:r>
            <a:r>
              <a:rPr lang="en-US" altLang="zh-TW" dirty="0">
                <a:solidFill>
                  <a:schemeClr val="tx1"/>
                </a:solidFill>
              </a:rPr>
              <a:t>, </a:t>
            </a:r>
            <a:r>
              <a:rPr lang="en-US" altLang="zh-TW" dirty="0" err="1">
                <a:solidFill>
                  <a:schemeClr val="tx1"/>
                </a:solidFill>
              </a:rPr>
              <a:t>size_t</a:t>
            </a:r>
            <a:r>
              <a:rPr lang="en-US" altLang="zh-TW" dirty="0">
                <a:solidFill>
                  <a:schemeClr val="tx1"/>
                </a:solidFill>
              </a:rPr>
              <a:t> length);</a:t>
            </a:r>
            <a:endParaRPr lang="zh-TW" altLang="en-US" dirty="0">
              <a:solidFill>
                <a:schemeClr val="tx1"/>
              </a:solidFill>
            </a:endParaRPr>
          </a:p>
        </p:txBody>
      </p:sp>
      <p:sp>
        <p:nvSpPr>
          <p:cNvPr id="6" name="矩形 1">
            <a:extLst>
              <a:ext uri="{FF2B5EF4-FFF2-40B4-BE49-F238E27FC236}">
                <a16:creationId xmlns:a16="http://schemas.microsoft.com/office/drawing/2014/main" id="{7E1ECB95-20ED-4E00-B3DA-EF06AF174F55}"/>
              </a:ext>
            </a:extLst>
          </p:cNvPr>
          <p:cNvSpPr>
            <a:spLocks noChangeArrowheads="1"/>
          </p:cNvSpPr>
          <p:nvPr/>
        </p:nvSpPr>
        <p:spPr bwMode="auto">
          <a:xfrm>
            <a:off x="1237690" y="2590587"/>
            <a:ext cx="9667781" cy="3891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dirty="0">
                <a:latin typeface="+mn-lt"/>
                <a:ea typeface="+mn-ea"/>
              </a:rPr>
              <a:t>EX: </a:t>
            </a:r>
            <a:r>
              <a:rPr lang="en-US" altLang="zh-TW" dirty="0" err="1"/>
              <a:t>munmap</a:t>
            </a:r>
            <a:r>
              <a:rPr lang="en-US" altLang="zh-TW" dirty="0"/>
              <a:t>(map_f1, </a:t>
            </a:r>
            <a:r>
              <a:rPr lang="en-US" altLang="zh-TW" dirty="0" err="1"/>
              <a:t>filesize</a:t>
            </a:r>
            <a:r>
              <a:rPr lang="en-US" altLang="zh-TW" dirty="0"/>
              <a:t>);</a:t>
            </a:r>
            <a:endParaRPr lang="en-US" altLang="zh-TW" dirty="0">
              <a:latin typeface="+mn-lt"/>
              <a:ea typeface="+mn-ea"/>
            </a:endParaRPr>
          </a:p>
        </p:txBody>
      </p:sp>
      <p:sp>
        <p:nvSpPr>
          <p:cNvPr id="7" name="文字方塊 6">
            <a:extLst>
              <a:ext uri="{FF2B5EF4-FFF2-40B4-BE49-F238E27FC236}">
                <a16:creationId xmlns:a16="http://schemas.microsoft.com/office/drawing/2014/main" id="{5336700F-4EAE-447E-BA4C-ED1AB959BD9C}"/>
              </a:ext>
            </a:extLst>
          </p:cNvPr>
          <p:cNvSpPr txBox="1"/>
          <p:nvPr/>
        </p:nvSpPr>
        <p:spPr>
          <a:xfrm>
            <a:off x="1237689" y="3201454"/>
            <a:ext cx="9667781" cy="646331"/>
          </a:xfrm>
          <a:prstGeom prst="rect">
            <a:avLst/>
          </a:prstGeom>
          <a:noFill/>
        </p:spPr>
        <p:txBody>
          <a:bodyPr wrap="square" rtlCol="0">
            <a:spAutoFit/>
          </a:bodyPr>
          <a:lstStyle/>
          <a:p>
            <a:r>
              <a:rPr lang="fr-FR" altLang="zh-TW" dirty="0">
                <a:solidFill>
                  <a:schemeClr val="bg2">
                    <a:lumMod val="60000"/>
                    <a:lumOff val="40000"/>
                  </a:schemeClr>
                </a:solidFill>
              </a:rPr>
              <a:t>addr</a:t>
            </a:r>
            <a:r>
              <a:rPr lang="zh-TW" altLang="en-US" dirty="0">
                <a:solidFill>
                  <a:schemeClr val="bg2">
                    <a:lumMod val="60000"/>
                    <a:lumOff val="40000"/>
                  </a:schemeClr>
                </a:solidFill>
              </a:rPr>
              <a:t>、</a:t>
            </a:r>
            <a:r>
              <a:rPr lang="en-US" altLang="zh-TW" dirty="0">
                <a:solidFill>
                  <a:schemeClr val="bg2">
                    <a:lumMod val="60000"/>
                    <a:lumOff val="40000"/>
                  </a:schemeClr>
                </a:solidFill>
              </a:rPr>
              <a:t>length: </a:t>
            </a:r>
            <a:r>
              <a:rPr lang="en-US" altLang="zh-TW" dirty="0"/>
              <a:t>The function remove any mappings for those entire pages containing any part of the address space of the process starting at </a:t>
            </a:r>
            <a:r>
              <a:rPr lang="en-US" altLang="zh-TW" b="1" dirty="0" err="1"/>
              <a:t>addr</a:t>
            </a:r>
            <a:r>
              <a:rPr lang="en-US" altLang="zh-TW" dirty="0"/>
              <a:t> and continuing for </a:t>
            </a:r>
            <a:r>
              <a:rPr lang="en-US" altLang="zh-TW" b="1" dirty="0" err="1"/>
              <a:t>len</a:t>
            </a:r>
            <a:r>
              <a:rPr lang="en-US" altLang="zh-TW" dirty="0"/>
              <a:t> bytes.</a:t>
            </a:r>
            <a:endParaRPr lang="zh-TW" altLang="en-US" dirty="0"/>
          </a:p>
        </p:txBody>
      </p:sp>
      <p:sp>
        <p:nvSpPr>
          <p:cNvPr id="8" name="文字方塊 7">
            <a:extLst>
              <a:ext uri="{FF2B5EF4-FFF2-40B4-BE49-F238E27FC236}">
                <a16:creationId xmlns:a16="http://schemas.microsoft.com/office/drawing/2014/main" id="{B87B7997-4536-4FB6-99B9-A846C2F3D27F}"/>
              </a:ext>
            </a:extLst>
          </p:cNvPr>
          <p:cNvSpPr txBox="1"/>
          <p:nvPr/>
        </p:nvSpPr>
        <p:spPr>
          <a:xfrm>
            <a:off x="1237689" y="4069544"/>
            <a:ext cx="9667781" cy="646331"/>
          </a:xfrm>
          <a:prstGeom prst="rect">
            <a:avLst/>
          </a:prstGeom>
          <a:noFill/>
        </p:spPr>
        <p:txBody>
          <a:bodyPr wrap="square" rtlCol="0">
            <a:spAutoFit/>
          </a:bodyPr>
          <a:lstStyle/>
          <a:p>
            <a:r>
              <a:rPr lang="en-US" altLang="zh-TW" dirty="0">
                <a:solidFill>
                  <a:schemeClr val="bg2">
                    <a:lumMod val="60000"/>
                    <a:lumOff val="40000"/>
                  </a:schemeClr>
                </a:solidFill>
              </a:rPr>
              <a:t>return value: </a:t>
            </a:r>
            <a:r>
              <a:rPr lang="en-US" altLang="zh-TW" dirty="0"/>
              <a:t>Upon successful completion, it shall return 0; otherwise, it shall return -1 and set </a:t>
            </a:r>
            <a:r>
              <a:rPr lang="en-US" altLang="zh-TW" b="1" dirty="0" err="1"/>
              <a:t>errno</a:t>
            </a:r>
            <a:r>
              <a:rPr lang="en-US" altLang="zh-TW" dirty="0"/>
              <a:t> to indicate the error.</a:t>
            </a:r>
            <a:endParaRPr lang="zh-TW" altLang="en-US" b="1" i="1" dirty="0"/>
          </a:p>
        </p:txBody>
      </p:sp>
      <p:sp>
        <p:nvSpPr>
          <p:cNvPr id="9" name="投影片編號版面配置區 8">
            <a:extLst>
              <a:ext uri="{FF2B5EF4-FFF2-40B4-BE49-F238E27FC236}">
                <a16:creationId xmlns:a16="http://schemas.microsoft.com/office/drawing/2014/main" id="{FAC0126F-F142-40C9-A951-64949203AAF9}"/>
              </a:ext>
            </a:extLst>
          </p:cNvPr>
          <p:cNvSpPr>
            <a:spLocks noGrp="1"/>
          </p:cNvSpPr>
          <p:nvPr>
            <p:ph type="sldNum" sz="quarter" idx="11"/>
          </p:nvPr>
        </p:nvSpPr>
        <p:spPr/>
        <p:txBody>
          <a:bodyPr/>
          <a:lstStyle/>
          <a:p>
            <a:fld id="{224A732B-4120-4015-8395-334063D92438}" type="slidenum">
              <a:rPr lang="zh-TW" altLang="en-US" smtClean="0"/>
              <a:t>34</a:t>
            </a:fld>
            <a:endParaRPr lang="zh-TW" altLang="en-US"/>
          </a:p>
        </p:txBody>
      </p:sp>
    </p:spTree>
    <p:extLst>
      <p:ext uri="{BB962C8B-B14F-4D97-AF65-F5344CB8AC3E}">
        <p14:creationId xmlns:p14="http://schemas.microsoft.com/office/powerpoint/2010/main" val="32288446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B7AA2E-7498-40E0-894E-654D1A8162F9}"/>
              </a:ext>
            </a:extLst>
          </p:cNvPr>
          <p:cNvSpPr>
            <a:spLocks noGrp="1"/>
          </p:cNvSpPr>
          <p:nvPr>
            <p:ph type="title"/>
          </p:nvPr>
        </p:nvSpPr>
        <p:spPr/>
        <p:txBody>
          <a:bodyPr/>
          <a:lstStyle/>
          <a:p>
            <a:r>
              <a:rPr lang="en-US" altLang="zh-TW" dirty="0"/>
              <a:t>Memory-mapped file(cont.)</a:t>
            </a:r>
            <a:endParaRPr lang="zh-TW" altLang="en-US" dirty="0"/>
          </a:p>
        </p:txBody>
      </p:sp>
      <p:sp>
        <p:nvSpPr>
          <p:cNvPr id="3" name="內容版面配置區 2">
            <a:extLst>
              <a:ext uri="{FF2B5EF4-FFF2-40B4-BE49-F238E27FC236}">
                <a16:creationId xmlns:a16="http://schemas.microsoft.com/office/drawing/2014/main" id="{A1933266-6B47-4BCD-AF45-28A75339085B}"/>
              </a:ext>
            </a:extLst>
          </p:cNvPr>
          <p:cNvSpPr>
            <a:spLocks noGrp="1"/>
          </p:cNvSpPr>
          <p:nvPr>
            <p:ph idx="1"/>
          </p:nvPr>
        </p:nvSpPr>
        <p:spPr/>
        <p:txBody>
          <a:bodyPr/>
          <a:lstStyle/>
          <a:p>
            <a:r>
              <a:rPr lang="en-US" altLang="zh-TW" dirty="0"/>
              <a:t>Example program</a:t>
            </a:r>
          </a:p>
          <a:p>
            <a:endParaRPr lang="zh-TW" altLang="en-US" dirty="0"/>
          </a:p>
        </p:txBody>
      </p:sp>
      <p:sp>
        <p:nvSpPr>
          <p:cNvPr id="4" name="投影片編號版面配置區 3">
            <a:extLst>
              <a:ext uri="{FF2B5EF4-FFF2-40B4-BE49-F238E27FC236}">
                <a16:creationId xmlns:a16="http://schemas.microsoft.com/office/drawing/2014/main" id="{5A678464-FCCF-4D48-A76F-81771B2A7198}"/>
              </a:ext>
            </a:extLst>
          </p:cNvPr>
          <p:cNvSpPr>
            <a:spLocks noGrp="1"/>
          </p:cNvSpPr>
          <p:nvPr>
            <p:ph type="sldNum" sz="quarter" idx="11"/>
          </p:nvPr>
        </p:nvSpPr>
        <p:spPr/>
        <p:txBody>
          <a:bodyPr/>
          <a:lstStyle/>
          <a:p>
            <a:fld id="{224A732B-4120-4015-8395-334063D92438}" type="slidenum">
              <a:rPr lang="zh-TW" altLang="en-US" smtClean="0"/>
              <a:t>35</a:t>
            </a:fld>
            <a:endParaRPr lang="zh-TW" altLang="en-US"/>
          </a:p>
        </p:txBody>
      </p:sp>
      <p:pic>
        <p:nvPicPr>
          <p:cNvPr id="5" name="圖片 4">
            <a:extLst>
              <a:ext uri="{FF2B5EF4-FFF2-40B4-BE49-F238E27FC236}">
                <a16:creationId xmlns:a16="http://schemas.microsoft.com/office/drawing/2014/main" id="{05C3A732-8C24-4577-AFE6-F6413066B08E}"/>
              </a:ext>
            </a:extLst>
          </p:cNvPr>
          <p:cNvPicPr>
            <a:picLocks noChangeAspect="1"/>
          </p:cNvPicPr>
          <p:nvPr/>
        </p:nvPicPr>
        <p:blipFill>
          <a:blip r:embed="rId2"/>
          <a:stretch>
            <a:fillRect/>
          </a:stretch>
        </p:blipFill>
        <p:spPr>
          <a:xfrm>
            <a:off x="733641" y="1642101"/>
            <a:ext cx="7238933" cy="4666420"/>
          </a:xfrm>
          <a:prstGeom prst="rect">
            <a:avLst/>
          </a:prstGeom>
        </p:spPr>
      </p:pic>
    </p:spTree>
    <p:extLst>
      <p:ext uri="{BB962C8B-B14F-4D97-AF65-F5344CB8AC3E}">
        <p14:creationId xmlns:p14="http://schemas.microsoft.com/office/powerpoint/2010/main" val="4279454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B7AA2E-7498-40E0-894E-654D1A8162F9}"/>
              </a:ext>
            </a:extLst>
          </p:cNvPr>
          <p:cNvSpPr>
            <a:spLocks noGrp="1"/>
          </p:cNvSpPr>
          <p:nvPr>
            <p:ph type="title"/>
          </p:nvPr>
        </p:nvSpPr>
        <p:spPr/>
        <p:txBody>
          <a:bodyPr/>
          <a:lstStyle/>
          <a:p>
            <a:r>
              <a:rPr lang="en-US" altLang="zh-TW" dirty="0"/>
              <a:t>Memory-mapped file(cont.)</a:t>
            </a:r>
            <a:endParaRPr lang="zh-TW" altLang="en-US" dirty="0"/>
          </a:p>
        </p:txBody>
      </p:sp>
      <p:sp>
        <p:nvSpPr>
          <p:cNvPr id="3" name="內容版面配置區 2">
            <a:extLst>
              <a:ext uri="{FF2B5EF4-FFF2-40B4-BE49-F238E27FC236}">
                <a16:creationId xmlns:a16="http://schemas.microsoft.com/office/drawing/2014/main" id="{A1933266-6B47-4BCD-AF45-28A75339085B}"/>
              </a:ext>
            </a:extLst>
          </p:cNvPr>
          <p:cNvSpPr>
            <a:spLocks noGrp="1"/>
          </p:cNvSpPr>
          <p:nvPr>
            <p:ph idx="1"/>
          </p:nvPr>
        </p:nvSpPr>
        <p:spPr/>
        <p:txBody>
          <a:bodyPr/>
          <a:lstStyle/>
          <a:p>
            <a:r>
              <a:rPr lang="en-US" altLang="zh-TW" dirty="0"/>
              <a:t>Example program</a:t>
            </a:r>
          </a:p>
          <a:p>
            <a:endParaRPr lang="zh-TW" altLang="en-US" dirty="0"/>
          </a:p>
        </p:txBody>
      </p:sp>
      <p:sp>
        <p:nvSpPr>
          <p:cNvPr id="4" name="投影片編號版面配置區 3">
            <a:extLst>
              <a:ext uri="{FF2B5EF4-FFF2-40B4-BE49-F238E27FC236}">
                <a16:creationId xmlns:a16="http://schemas.microsoft.com/office/drawing/2014/main" id="{5A678464-FCCF-4D48-A76F-81771B2A7198}"/>
              </a:ext>
            </a:extLst>
          </p:cNvPr>
          <p:cNvSpPr>
            <a:spLocks noGrp="1"/>
          </p:cNvSpPr>
          <p:nvPr>
            <p:ph type="sldNum" sz="quarter" idx="11"/>
          </p:nvPr>
        </p:nvSpPr>
        <p:spPr/>
        <p:txBody>
          <a:bodyPr/>
          <a:lstStyle/>
          <a:p>
            <a:fld id="{224A732B-4120-4015-8395-334063D92438}" type="slidenum">
              <a:rPr lang="zh-TW" altLang="en-US" smtClean="0"/>
              <a:t>36</a:t>
            </a:fld>
            <a:endParaRPr lang="zh-TW" altLang="en-US"/>
          </a:p>
        </p:txBody>
      </p:sp>
      <p:pic>
        <p:nvPicPr>
          <p:cNvPr id="6" name="圖片 5">
            <a:extLst>
              <a:ext uri="{FF2B5EF4-FFF2-40B4-BE49-F238E27FC236}">
                <a16:creationId xmlns:a16="http://schemas.microsoft.com/office/drawing/2014/main" id="{A4026D7B-C966-4753-B301-EC81B2589FEB}"/>
              </a:ext>
            </a:extLst>
          </p:cNvPr>
          <p:cNvPicPr>
            <a:picLocks noChangeAspect="1"/>
          </p:cNvPicPr>
          <p:nvPr/>
        </p:nvPicPr>
        <p:blipFill>
          <a:blip r:embed="rId2"/>
          <a:stretch>
            <a:fillRect/>
          </a:stretch>
        </p:blipFill>
        <p:spPr>
          <a:xfrm>
            <a:off x="609600" y="1599578"/>
            <a:ext cx="6973273" cy="4458322"/>
          </a:xfrm>
          <a:prstGeom prst="rect">
            <a:avLst/>
          </a:prstGeom>
        </p:spPr>
      </p:pic>
      <p:pic>
        <p:nvPicPr>
          <p:cNvPr id="7" name="圖片 6">
            <a:extLst>
              <a:ext uri="{FF2B5EF4-FFF2-40B4-BE49-F238E27FC236}">
                <a16:creationId xmlns:a16="http://schemas.microsoft.com/office/drawing/2014/main" id="{790D6AD9-08A4-4FC2-ADAD-AE892D0EA126}"/>
              </a:ext>
            </a:extLst>
          </p:cNvPr>
          <p:cNvPicPr>
            <a:picLocks noChangeAspect="1"/>
          </p:cNvPicPr>
          <p:nvPr/>
        </p:nvPicPr>
        <p:blipFill>
          <a:blip r:embed="rId3"/>
          <a:stretch>
            <a:fillRect/>
          </a:stretch>
        </p:blipFill>
        <p:spPr>
          <a:xfrm>
            <a:off x="647704" y="6057900"/>
            <a:ext cx="6897063" cy="600159"/>
          </a:xfrm>
          <a:prstGeom prst="rect">
            <a:avLst/>
          </a:prstGeom>
        </p:spPr>
      </p:pic>
    </p:spTree>
    <p:extLst>
      <p:ext uri="{BB962C8B-B14F-4D97-AF65-F5344CB8AC3E}">
        <p14:creationId xmlns:p14="http://schemas.microsoft.com/office/powerpoint/2010/main" val="20366280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25C482-88CE-4165-8E73-FBBAD1F8000B}"/>
              </a:ext>
            </a:extLst>
          </p:cNvPr>
          <p:cNvSpPr>
            <a:spLocks noGrp="1" noChangeArrowheads="1"/>
          </p:cNvSpPr>
          <p:nvPr>
            <p:ph type="title"/>
          </p:nvPr>
        </p:nvSpPr>
        <p:spPr/>
        <p:txBody>
          <a:bodyPr/>
          <a:lstStyle/>
          <a:p>
            <a:pPr eaLnBrk="1" hangingPunct="1"/>
            <a:r>
              <a:rPr lang="en-US" altLang="zh-TW"/>
              <a:t>Outline</a:t>
            </a:r>
          </a:p>
        </p:txBody>
      </p:sp>
      <p:sp>
        <p:nvSpPr>
          <p:cNvPr id="4099" name="Rectangle 3">
            <a:extLst>
              <a:ext uri="{FF2B5EF4-FFF2-40B4-BE49-F238E27FC236}">
                <a16:creationId xmlns:a16="http://schemas.microsoft.com/office/drawing/2014/main" id="{8FE5C82E-293C-47E0-AE21-A2A01726621B}"/>
              </a:ext>
            </a:extLst>
          </p:cNvPr>
          <p:cNvSpPr>
            <a:spLocks noGrp="1" noChangeArrowheads="1"/>
          </p:cNvSpPr>
          <p:nvPr>
            <p:ph type="body" idx="1"/>
          </p:nvPr>
        </p:nvSpPr>
        <p:spPr/>
        <p:txBody>
          <a:bodyPr/>
          <a:lstStyle/>
          <a:p>
            <a:pPr eaLnBrk="1" hangingPunct="1">
              <a:lnSpc>
                <a:spcPct val="150000"/>
              </a:lnSpc>
            </a:pPr>
            <a:r>
              <a:rPr lang="en-US" altLang="zh-TW" dirty="0"/>
              <a:t>File I/O</a:t>
            </a:r>
          </a:p>
          <a:p>
            <a:pPr eaLnBrk="1" hangingPunct="1">
              <a:lnSpc>
                <a:spcPct val="150000"/>
              </a:lnSpc>
            </a:pPr>
            <a:r>
              <a:rPr lang="en-US" altLang="zh-TW" dirty="0"/>
              <a:t>C-library</a:t>
            </a:r>
            <a:r>
              <a:rPr lang="zh-TW" altLang="en-US" dirty="0"/>
              <a:t>：</a:t>
            </a:r>
            <a:r>
              <a:rPr lang="en-US" altLang="zh-TW" dirty="0" err="1"/>
              <a:t>fopen</a:t>
            </a:r>
            <a:r>
              <a:rPr lang="en-US" altLang="zh-TW" dirty="0"/>
              <a:t>()</a:t>
            </a:r>
            <a:r>
              <a:rPr lang="zh-TW" altLang="en-US" dirty="0"/>
              <a:t>、</a:t>
            </a:r>
            <a:r>
              <a:rPr lang="en-US" altLang="zh-TW" dirty="0" err="1"/>
              <a:t>fread</a:t>
            </a:r>
            <a:r>
              <a:rPr lang="en-US" altLang="zh-TW" dirty="0"/>
              <a:t>()</a:t>
            </a:r>
            <a:r>
              <a:rPr lang="zh-TW" altLang="en-US" dirty="0"/>
              <a:t>、</a:t>
            </a:r>
            <a:r>
              <a:rPr lang="en-US" altLang="zh-TW" dirty="0" err="1"/>
              <a:t>fwrite</a:t>
            </a:r>
            <a:r>
              <a:rPr lang="en-US" altLang="zh-TW" dirty="0"/>
              <a:t>()</a:t>
            </a:r>
            <a:r>
              <a:rPr lang="zh-TW" altLang="en-US" dirty="0"/>
              <a:t>、</a:t>
            </a:r>
            <a:r>
              <a:rPr lang="en-US" altLang="zh-TW" dirty="0" err="1"/>
              <a:t>fclose</a:t>
            </a:r>
            <a:r>
              <a:rPr lang="en-US" altLang="zh-TW" dirty="0"/>
              <a:t>()</a:t>
            </a:r>
            <a:r>
              <a:rPr lang="zh-TW" altLang="en-US" dirty="0"/>
              <a:t>、</a:t>
            </a:r>
            <a:r>
              <a:rPr lang="en-US" altLang="zh-TW" dirty="0" err="1"/>
              <a:t>fseek</a:t>
            </a:r>
            <a:r>
              <a:rPr lang="en-US" altLang="zh-TW" dirty="0"/>
              <a:t>()</a:t>
            </a:r>
          </a:p>
          <a:p>
            <a:pPr eaLnBrk="1" hangingPunct="1">
              <a:lnSpc>
                <a:spcPct val="150000"/>
              </a:lnSpc>
            </a:pPr>
            <a:r>
              <a:rPr lang="en-US" altLang="zh-TW" dirty="0"/>
              <a:t>Homework Assignment #1_1</a:t>
            </a:r>
          </a:p>
          <a:p>
            <a:pPr eaLnBrk="1" hangingPunct="1">
              <a:lnSpc>
                <a:spcPct val="150000"/>
              </a:lnSpc>
            </a:pPr>
            <a:r>
              <a:rPr lang="en-US" altLang="zh-TW" dirty="0"/>
              <a:t>System call</a:t>
            </a:r>
            <a:r>
              <a:rPr lang="zh-TW" altLang="en-US" dirty="0"/>
              <a:t>：</a:t>
            </a:r>
            <a:r>
              <a:rPr lang="en-US" altLang="zh-TW" dirty="0"/>
              <a:t>open()</a:t>
            </a:r>
            <a:r>
              <a:rPr lang="zh-TW" altLang="en-US" dirty="0"/>
              <a:t>、</a:t>
            </a:r>
            <a:r>
              <a:rPr lang="en-US" altLang="zh-TW" dirty="0"/>
              <a:t>read()</a:t>
            </a:r>
            <a:r>
              <a:rPr lang="zh-TW" altLang="en-US" dirty="0"/>
              <a:t>、</a:t>
            </a:r>
            <a:r>
              <a:rPr lang="en-US" altLang="zh-TW" dirty="0"/>
              <a:t>write()</a:t>
            </a:r>
            <a:r>
              <a:rPr lang="zh-TW" altLang="en-US" dirty="0"/>
              <a:t>、</a:t>
            </a:r>
            <a:r>
              <a:rPr lang="en-US" altLang="zh-TW" dirty="0"/>
              <a:t>close()</a:t>
            </a:r>
            <a:r>
              <a:rPr lang="zh-TW" altLang="en-US" dirty="0"/>
              <a:t>、</a:t>
            </a:r>
            <a:r>
              <a:rPr lang="en-US" altLang="zh-TW" dirty="0" err="1"/>
              <a:t>lseek</a:t>
            </a:r>
            <a:r>
              <a:rPr lang="en-US" altLang="zh-TW" dirty="0"/>
              <a:t>()</a:t>
            </a:r>
          </a:p>
          <a:p>
            <a:pPr eaLnBrk="1" hangingPunct="1">
              <a:lnSpc>
                <a:spcPct val="150000"/>
              </a:lnSpc>
            </a:pPr>
            <a:r>
              <a:rPr lang="en-US" altLang="zh-TW" dirty="0"/>
              <a:t>Homework Assignment #1_2</a:t>
            </a:r>
          </a:p>
          <a:p>
            <a:pPr eaLnBrk="1" hangingPunct="1">
              <a:lnSpc>
                <a:spcPct val="150000"/>
              </a:lnSpc>
            </a:pPr>
            <a:r>
              <a:rPr lang="en-US" altLang="zh-TW" dirty="0"/>
              <a:t>Memory-mapped file</a:t>
            </a:r>
          </a:p>
          <a:p>
            <a:pPr eaLnBrk="1" hangingPunct="1">
              <a:lnSpc>
                <a:spcPct val="150000"/>
              </a:lnSpc>
            </a:pPr>
            <a:r>
              <a:rPr lang="en-US" altLang="zh-TW" b="1" dirty="0">
                <a:solidFill>
                  <a:srgbClr val="FF0000"/>
                </a:solidFill>
              </a:rPr>
              <a:t>Homework Assignment #1_3</a:t>
            </a:r>
          </a:p>
          <a:p>
            <a:pPr eaLnBrk="1" hangingPunct="1">
              <a:lnSpc>
                <a:spcPct val="150000"/>
              </a:lnSpc>
            </a:pPr>
            <a:r>
              <a:rPr lang="en-US" altLang="zh-TW" dirty="0"/>
              <a:t>Homework Assignment #1_4</a:t>
            </a:r>
          </a:p>
          <a:p>
            <a:pPr eaLnBrk="1" hangingPunct="1">
              <a:lnSpc>
                <a:spcPct val="150000"/>
              </a:lnSpc>
            </a:pPr>
            <a:endParaRPr lang="en-US" altLang="zh-TW" dirty="0"/>
          </a:p>
          <a:p>
            <a:pPr eaLnBrk="1" hangingPunct="1">
              <a:lnSpc>
                <a:spcPct val="150000"/>
              </a:lnSpc>
            </a:pPr>
            <a:endParaRPr lang="en-US" altLang="zh-TW" dirty="0"/>
          </a:p>
          <a:p>
            <a:pPr eaLnBrk="1" hangingPunct="1">
              <a:lnSpc>
                <a:spcPct val="150000"/>
              </a:lnSpc>
            </a:pPr>
            <a:endParaRPr lang="en-US" altLang="zh-TW" dirty="0"/>
          </a:p>
          <a:p>
            <a:pPr eaLnBrk="1" hangingPunct="1">
              <a:lnSpc>
                <a:spcPct val="150000"/>
              </a:lnSpc>
            </a:pPr>
            <a:endParaRPr lang="en-US" altLang="zh-TW" dirty="0"/>
          </a:p>
        </p:txBody>
      </p:sp>
      <p:sp>
        <p:nvSpPr>
          <p:cNvPr id="2" name="投影片編號版面配置區 1">
            <a:extLst>
              <a:ext uri="{FF2B5EF4-FFF2-40B4-BE49-F238E27FC236}">
                <a16:creationId xmlns:a16="http://schemas.microsoft.com/office/drawing/2014/main" id="{CC8B7D87-D898-4ECE-8463-F556A2153D2A}"/>
              </a:ext>
            </a:extLst>
          </p:cNvPr>
          <p:cNvSpPr>
            <a:spLocks noGrp="1"/>
          </p:cNvSpPr>
          <p:nvPr>
            <p:ph type="sldNum" sz="quarter" idx="11"/>
          </p:nvPr>
        </p:nvSpPr>
        <p:spPr/>
        <p:txBody>
          <a:bodyPr/>
          <a:lstStyle/>
          <a:p>
            <a:fld id="{224A732B-4120-4015-8395-334063D92438}" type="slidenum">
              <a:rPr lang="zh-TW" altLang="en-US" smtClean="0"/>
              <a:t>37</a:t>
            </a:fld>
            <a:endParaRPr lang="zh-TW" altLang="en-US"/>
          </a:p>
        </p:txBody>
      </p:sp>
    </p:spTree>
    <p:extLst>
      <p:ext uri="{BB962C8B-B14F-4D97-AF65-F5344CB8AC3E}">
        <p14:creationId xmlns:p14="http://schemas.microsoft.com/office/powerpoint/2010/main" val="17259393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F82D2B-3C29-40C7-AB3C-D65D9EFC02BD}"/>
              </a:ext>
            </a:extLst>
          </p:cNvPr>
          <p:cNvSpPr>
            <a:spLocks noGrp="1"/>
          </p:cNvSpPr>
          <p:nvPr>
            <p:ph type="title"/>
          </p:nvPr>
        </p:nvSpPr>
        <p:spPr/>
        <p:txBody>
          <a:bodyPr/>
          <a:lstStyle/>
          <a:p>
            <a:r>
              <a:rPr lang="en-US" altLang="zh-TW" dirty="0"/>
              <a:t>Homework Assignment #1_3</a:t>
            </a:r>
            <a:endParaRPr lang="zh-TW" altLang="en-US" dirty="0"/>
          </a:p>
        </p:txBody>
      </p:sp>
      <p:sp>
        <p:nvSpPr>
          <p:cNvPr id="3" name="內容版面配置區 2">
            <a:extLst>
              <a:ext uri="{FF2B5EF4-FFF2-40B4-BE49-F238E27FC236}">
                <a16:creationId xmlns:a16="http://schemas.microsoft.com/office/drawing/2014/main" id="{4CC99FDB-902C-40CF-BBCF-1325B20541A7}"/>
              </a:ext>
            </a:extLst>
          </p:cNvPr>
          <p:cNvSpPr>
            <a:spLocks noGrp="1"/>
          </p:cNvSpPr>
          <p:nvPr>
            <p:ph idx="1"/>
          </p:nvPr>
        </p:nvSpPr>
        <p:spPr>
          <a:xfrm>
            <a:off x="609600" y="1268413"/>
            <a:ext cx="10972800" cy="5589587"/>
          </a:xfrm>
        </p:spPr>
        <p:txBody>
          <a:bodyPr/>
          <a:lstStyle/>
          <a:p>
            <a:r>
              <a:rPr lang="en-US" altLang="zh-TW" dirty="0"/>
              <a:t>Write a program that creates a 100MB file on your local disk and then measures the time to do each of four things by directly using </a:t>
            </a:r>
            <a:r>
              <a:rPr lang="en-US" altLang="zh-TW" b="1" dirty="0">
                <a:solidFill>
                  <a:srgbClr val="FF0000"/>
                </a:solidFill>
              </a:rPr>
              <a:t>memory-mapped I/O interface.</a:t>
            </a:r>
            <a:endParaRPr lang="en-US" altLang="zh-TW" dirty="0"/>
          </a:p>
          <a:p>
            <a:r>
              <a:rPr lang="en-US" altLang="zh-TW" dirty="0"/>
              <a:t>Sequential read</a:t>
            </a:r>
            <a:r>
              <a:rPr lang="zh-TW" altLang="en-US" dirty="0"/>
              <a:t>：</a:t>
            </a:r>
            <a:r>
              <a:rPr lang="en-US" altLang="zh-TW" dirty="0"/>
              <a:t>Read the file sequentially by reading the file from beginning to end ,and you read 4KB of data in one time.</a:t>
            </a:r>
          </a:p>
          <a:p>
            <a:r>
              <a:rPr lang="en-US" altLang="zh-TW" dirty="0"/>
              <a:t>Sequential write</a:t>
            </a:r>
            <a:r>
              <a:rPr lang="zh-TW" altLang="en-US" dirty="0"/>
              <a:t>：</a:t>
            </a:r>
            <a:r>
              <a:rPr lang="en-US" altLang="zh-TW" dirty="0"/>
              <a:t>Overwrite the file with 100MB of new data by writing the file from beginning to </a:t>
            </a:r>
            <a:r>
              <a:rPr lang="en-US" altLang="zh-TW" dirty="0" err="1"/>
              <a:t>end,and</a:t>
            </a:r>
            <a:r>
              <a:rPr lang="en-US" altLang="zh-TW" dirty="0"/>
              <a:t> you write 2KB of data in one time and then calling </a:t>
            </a:r>
            <a:r>
              <a:rPr lang="en-US" altLang="zh-TW" dirty="0" err="1"/>
              <a:t>fsync</a:t>
            </a:r>
            <a:r>
              <a:rPr lang="en-US" altLang="zh-TW" dirty="0"/>
              <a:t>().</a:t>
            </a:r>
          </a:p>
          <a:p>
            <a:r>
              <a:rPr lang="en-US" altLang="zh-TW" dirty="0"/>
              <a:t>Random read</a:t>
            </a:r>
            <a:r>
              <a:rPr lang="zh-TW" altLang="en-US" dirty="0"/>
              <a:t>：</a:t>
            </a:r>
            <a:r>
              <a:rPr lang="en-US" altLang="zh-TW" dirty="0"/>
              <a:t>Do the following 50,000 times: choose a 4KB-aligned offset in the file uniformly at random, seek to that location in the file, and read 4KB of data at that position.</a:t>
            </a:r>
          </a:p>
          <a:p>
            <a:r>
              <a:rPr lang="en-US" altLang="zh-TW" dirty="0"/>
              <a:t>Random buffered write_1</a:t>
            </a:r>
            <a:r>
              <a:rPr lang="zh-TW" altLang="en-US" dirty="0"/>
              <a:t>：</a:t>
            </a:r>
            <a:r>
              <a:rPr lang="en-US" altLang="zh-TW" dirty="0"/>
              <a:t>Do the following 50,000 times: choose a 4KB-aligned offset in the file uniformly at random, seek to that location in the file, and write 2KB of data at that position. Then, once all 50,000 writes have been issued.</a:t>
            </a:r>
          </a:p>
          <a:p>
            <a:r>
              <a:rPr lang="en-US" altLang="zh-TW" dirty="0"/>
              <a:t>Random buffered write_2</a:t>
            </a:r>
            <a:r>
              <a:rPr lang="zh-TW" altLang="en-US" dirty="0"/>
              <a:t>：</a:t>
            </a:r>
            <a:r>
              <a:rPr lang="en-US" altLang="zh-TW" dirty="0"/>
              <a:t>Do the following 50,000 times: choose a 4KB-aligned offset in the file uniformly at random, seek to that location in the file, write 2KB of data at that position, and call </a:t>
            </a:r>
            <a:r>
              <a:rPr lang="en-US" altLang="zh-TW" dirty="0" err="1"/>
              <a:t>fsync</a:t>
            </a:r>
            <a:r>
              <a:rPr lang="en-US" altLang="zh-TW" dirty="0"/>
              <a:t>() after each individual write.</a:t>
            </a:r>
          </a:p>
        </p:txBody>
      </p:sp>
      <p:sp>
        <p:nvSpPr>
          <p:cNvPr id="4" name="投影片編號版面配置區 3">
            <a:extLst>
              <a:ext uri="{FF2B5EF4-FFF2-40B4-BE49-F238E27FC236}">
                <a16:creationId xmlns:a16="http://schemas.microsoft.com/office/drawing/2014/main" id="{ADF1757F-BA39-45E0-B1FF-26006593D93B}"/>
              </a:ext>
            </a:extLst>
          </p:cNvPr>
          <p:cNvSpPr>
            <a:spLocks noGrp="1"/>
          </p:cNvSpPr>
          <p:nvPr>
            <p:ph type="sldNum" sz="quarter" idx="11"/>
          </p:nvPr>
        </p:nvSpPr>
        <p:spPr/>
        <p:txBody>
          <a:bodyPr/>
          <a:lstStyle/>
          <a:p>
            <a:fld id="{224A732B-4120-4015-8395-334063D92438}" type="slidenum">
              <a:rPr lang="zh-TW" altLang="en-US" smtClean="0"/>
              <a:t>38</a:t>
            </a:fld>
            <a:endParaRPr lang="zh-TW" altLang="en-US"/>
          </a:p>
        </p:txBody>
      </p:sp>
    </p:spTree>
    <p:extLst>
      <p:ext uri="{BB962C8B-B14F-4D97-AF65-F5344CB8AC3E}">
        <p14:creationId xmlns:p14="http://schemas.microsoft.com/office/powerpoint/2010/main" val="17296955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25C482-88CE-4165-8E73-FBBAD1F8000B}"/>
              </a:ext>
            </a:extLst>
          </p:cNvPr>
          <p:cNvSpPr>
            <a:spLocks noGrp="1" noChangeArrowheads="1"/>
          </p:cNvSpPr>
          <p:nvPr>
            <p:ph type="title"/>
          </p:nvPr>
        </p:nvSpPr>
        <p:spPr/>
        <p:txBody>
          <a:bodyPr/>
          <a:lstStyle/>
          <a:p>
            <a:pPr eaLnBrk="1" hangingPunct="1"/>
            <a:r>
              <a:rPr lang="en-US" altLang="zh-TW"/>
              <a:t>Outline</a:t>
            </a:r>
          </a:p>
        </p:txBody>
      </p:sp>
      <p:sp>
        <p:nvSpPr>
          <p:cNvPr id="4099" name="Rectangle 3">
            <a:extLst>
              <a:ext uri="{FF2B5EF4-FFF2-40B4-BE49-F238E27FC236}">
                <a16:creationId xmlns:a16="http://schemas.microsoft.com/office/drawing/2014/main" id="{8FE5C82E-293C-47E0-AE21-A2A01726621B}"/>
              </a:ext>
            </a:extLst>
          </p:cNvPr>
          <p:cNvSpPr>
            <a:spLocks noGrp="1" noChangeArrowheads="1"/>
          </p:cNvSpPr>
          <p:nvPr>
            <p:ph type="body" idx="1"/>
          </p:nvPr>
        </p:nvSpPr>
        <p:spPr/>
        <p:txBody>
          <a:bodyPr/>
          <a:lstStyle/>
          <a:p>
            <a:pPr eaLnBrk="1" hangingPunct="1">
              <a:lnSpc>
                <a:spcPct val="150000"/>
              </a:lnSpc>
            </a:pPr>
            <a:r>
              <a:rPr lang="en-US" altLang="zh-TW" dirty="0"/>
              <a:t>File I/O</a:t>
            </a:r>
          </a:p>
          <a:p>
            <a:pPr eaLnBrk="1" hangingPunct="1">
              <a:lnSpc>
                <a:spcPct val="150000"/>
              </a:lnSpc>
            </a:pPr>
            <a:r>
              <a:rPr lang="en-US" altLang="zh-TW" dirty="0"/>
              <a:t>C-library</a:t>
            </a:r>
            <a:r>
              <a:rPr lang="zh-TW" altLang="en-US" dirty="0"/>
              <a:t>：</a:t>
            </a:r>
            <a:r>
              <a:rPr lang="en-US" altLang="zh-TW" dirty="0" err="1"/>
              <a:t>fopen</a:t>
            </a:r>
            <a:r>
              <a:rPr lang="en-US" altLang="zh-TW" dirty="0"/>
              <a:t>()</a:t>
            </a:r>
            <a:r>
              <a:rPr lang="zh-TW" altLang="en-US" dirty="0"/>
              <a:t>、</a:t>
            </a:r>
            <a:r>
              <a:rPr lang="en-US" altLang="zh-TW" dirty="0" err="1"/>
              <a:t>fread</a:t>
            </a:r>
            <a:r>
              <a:rPr lang="en-US" altLang="zh-TW" dirty="0"/>
              <a:t>()</a:t>
            </a:r>
            <a:r>
              <a:rPr lang="zh-TW" altLang="en-US" dirty="0"/>
              <a:t>、</a:t>
            </a:r>
            <a:r>
              <a:rPr lang="en-US" altLang="zh-TW" dirty="0" err="1"/>
              <a:t>fwrite</a:t>
            </a:r>
            <a:r>
              <a:rPr lang="en-US" altLang="zh-TW" dirty="0"/>
              <a:t>()</a:t>
            </a:r>
            <a:r>
              <a:rPr lang="zh-TW" altLang="en-US" dirty="0"/>
              <a:t>、</a:t>
            </a:r>
            <a:r>
              <a:rPr lang="en-US" altLang="zh-TW" dirty="0" err="1"/>
              <a:t>fclose</a:t>
            </a:r>
            <a:r>
              <a:rPr lang="en-US" altLang="zh-TW" dirty="0"/>
              <a:t>()</a:t>
            </a:r>
            <a:r>
              <a:rPr lang="zh-TW" altLang="en-US" dirty="0"/>
              <a:t>、</a:t>
            </a:r>
            <a:r>
              <a:rPr lang="en-US" altLang="zh-TW" dirty="0" err="1"/>
              <a:t>fseek</a:t>
            </a:r>
            <a:r>
              <a:rPr lang="en-US" altLang="zh-TW" dirty="0"/>
              <a:t>()</a:t>
            </a:r>
          </a:p>
          <a:p>
            <a:pPr eaLnBrk="1" hangingPunct="1">
              <a:lnSpc>
                <a:spcPct val="150000"/>
              </a:lnSpc>
            </a:pPr>
            <a:r>
              <a:rPr lang="en-US" altLang="zh-TW" dirty="0"/>
              <a:t>Homework Assignment #1_1</a:t>
            </a:r>
          </a:p>
          <a:p>
            <a:pPr eaLnBrk="1" hangingPunct="1">
              <a:lnSpc>
                <a:spcPct val="150000"/>
              </a:lnSpc>
            </a:pPr>
            <a:r>
              <a:rPr lang="en-US" altLang="zh-TW" dirty="0"/>
              <a:t>System call</a:t>
            </a:r>
            <a:r>
              <a:rPr lang="zh-TW" altLang="en-US" dirty="0"/>
              <a:t>：</a:t>
            </a:r>
            <a:r>
              <a:rPr lang="en-US" altLang="zh-TW" dirty="0"/>
              <a:t>open()</a:t>
            </a:r>
            <a:r>
              <a:rPr lang="zh-TW" altLang="en-US" dirty="0"/>
              <a:t>、</a:t>
            </a:r>
            <a:r>
              <a:rPr lang="en-US" altLang="zh-TW" dirty="0"/>
              <a:t>read()</a:t>
            </a:r>
            <a:r>
              <a:rPr lang="zh-TW" altLang="en-US" dirty="0"/>
              <a:t>、</a:t>
            </a:r>
            <a:r>
              <a:rPr lang="en-US" altLang="zh-TW" dirty="0"/>
              <a:t>write()</a:t>
            </a:r>
            <a:r>
              <a:rPr lang="zh-TW" altLang="en-US" dirty="0"/>
              <a:t>、</a:t>
            </a:r>
            <a:r>
              <a:rPr lang="en-US" altLang="zh-TW" dirty="0"/>
              <a:t>close()</a:t>
            </a:r>
            <a:r>
              <a:rPr lang="zh-TW" altLang="en-US" dirty="0"/>
              <a:t>、</a:t>
            </a:r>
            <a:r>
              <a:rPr lang="en-US" altLang="zh-TW" dirty="0" err="1"/>
              <a:t>lseek</a:t>
            </a:r>
            <a:r>
              <a:rPr lang="en-US" altLang="zh-TW" dirty="0"/>
              <a:t>()</a:t>
            </a:r>
          </a:p>
          <a:p>
            <a:pPr eaLnBrk="1" hangingPunct="1">
              <a:lnSpc>
                <a:spcPct val="150000"/>
              </a:lnSpc>
            </a:pPr>
            <a:r>
              <a:rPr lang="en-US" altLang="zh-TW" dirty="0"/>
              <a:t>Homework Assignment #1_2</a:t>
            </a:r>
          </a:p>
          <a:p>
            <a:pPr eaLnBrk="1" hangingPunct="1">
              <a:lnSpc>
                <a:spcPct val="150000"/>
              </a:lnSpc>
            </a:pPr>
            <a:r>
              <a:rPr lang="en-US" altLang="zh-TW" dirty="0"/>
              <a:t>Memory-mapped file</a:t>
            </a:r>
          </a:p>
          <a:p>
            <a:pPr eaLnBrk="1" hangingPunct="1">
              <a:lnSpc>
                <a:spcPct val="150000"/>
              </a:lnSpc>
            </a:pPr>
            <a:r>
              <a:rPr lang="en-US" altLang="zh-TW" dirty="0"/>
              <a:t>Homework Assignment #1_3</a:t>
            </a:r>
          </a:p>
          <a:p>
            <a:pPr eaLnBrk="1" hangingPunct="1">
              <a:lnSpc>
                <a:spcPct val="150000"/>
              </a:lnSpc>
            </a:pPr>
            <a:r>
              <a:rPr lang="en-US" altLang="zh-TW" b="1" dirty="0">
                <a:solidFill>
                  <a:srgbClr val="FF0000"/>
                </a:solidFill>
              </a:rPr>
              <a:t>Homework Assignment #1_4</a:t>
            </a:r>
          </a:p>
          <a:p>
            <a:pPr eaLnBrk="1" hangingPunct="1">
              <a:lnSpc>
                <a:spcPct val="150000"/>
              </a:lnSpc>
            </a:pPr>
            <a:endParaRPr lang="en-US" altLang="zh-TW" dirty="0"/>
          </a:p>
          <a:p>
            <a:pPr eaLnBrk="1" hangingPunct="1">
              <a:lnSpc>
                <a:spcPct val="150000"/>
              </a:lnSpc>
            </a:pPr>
            <a:endParaRPr lang="en-US" altLang="zh-TW" dirty="0"/>
          </a:p>
          <a:p>
            <a:pPr eaLnBrk="1" hangingPunct="1">
              <a:lnSpc>
                <a:spcPct val="150000"/>
              </a:lnSpc>
            </a:pPr>
            <a:endParaRPr lang="en-US" altLang="zh-TW" dirty="0"/>
          </a:p>
          <a:p>
            <a:pPr eaLnBrk="1" hangingPunct="1">
              <a:lnSpc>
                <a:spcPct val="150000"/>
              </a:lnSpc>
            </a:pPr>
            <a:endParaRPr lang="en-US" altLang="zh-TW" dirty="0"/>
          </a:p>
        </p:txBody>
      </p:sp>
      <p:sp>
        <p:nvSpPr>
          <p:cNvPr id="2" name="投影片編號版面配置區 1">
            <a:extLst>
              <a:ext uri="{FF2B5EF4-FFF2-40B4-BE49-F238E27FC236}">
                <a16:creationId xmlns:a16="http://schemas.microsoft.com/office/drawing/2014/main" id="{CC8B7D87-D898-4ECE-8463-F556A2153D2A}"/>
              </a:ext>
            </a:extLst>
          </p:cNvPr>
          <p:cNvSpPr>
            <a:spLocks noGrp="1"/>
          </p:cNvSpPr>
          <p:nvPr>
            <p:ph type="sldNum" sz="quarter" idx="11"/>
          </p:nvPr>
        </p:nvSpPr>
        <p:spPr/>
        <p:txBody>
          <a:bodyPr/>
          <a:lstStyle/>
          <a:p>
            <a:fld id="{224A732B-4120-4015-8395-334063D92438}" type="slidenum">
              <a:rPr lang="zh-TW" altLang="en-US" smtClean="0"/>
              <a:t>39</a:t>
            </a:fld>
            <a:endParaRPr lang="zh-TW" altLang="en-US"/>
          </a:p>
        </p:txBody>
      </p:sp>
    </p:spTree>
    <p:extLst>
      <p:ext uri="{BB962C8B-B14F-4D97-AF65-F5344CB8AC3E}">
        <p14:creationId xmlns:p14="http://schemas.microsoft.com/office/powerpoint/2010/main" val="2649493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8D6CEB9A-CF89-41BC-B04D-6A55751CC479}"/>
              </a:ext>
            </a:extLst>
          </p:cNvPr>
          <p:cNvSpPr>
            <a:spLocks noGrp="1" noChangeArrowheads="1"/>
          </p:cNvSpPr>
          <p:nvPr>
            <p:ph type="title"/>
          </p:nvPr>
        </p:nvSpPr>
        <p:spPr/>
        <p:txBody>
          <a:bodyPr/>
          <a:lstStyle/>
          <a:p>
            <a:pPr algn="ctr" eaLnBrk="1" hangingPunct="1"/>
            <a:r>
              <a:rPr lang="en-US" altLang="zh-TW" sz="3600"/>
              <a:t>File Input / Output</a:t>
            </a:r>
          </a:p>
        </p:txBody>
      </p:sp>
      <p:sp>
        <p:nvSpPr>
          <p:cNvPr id="10243" name="Rectangle 3">
            <a:extLst>
              <a:ext uri="{FF2B5EF4-FFF2-40B4-BE49-F238E27FC236}">
                <a16:creationId xmlns:a16="http://schemas.microsoft.com/office/drawing/2014/main" id="{FC022EC8-4C9E-4F2F-A391-AF73F925401F}"/>
              </a:ext>
            </a:extLst>
          </p:cNvPr>
          <p:cNvSpPr>
            <a:spLocks noGrp="1" noChangeArrowheads="1"/>
          </p:cNvSpPr>
          <p:nvPr>
            <p:ph type="body" idx="1"/>
          </p:nvPr>
        </p:nvSpPr>
        <p:spPr/>
        <p:txBody>
          <a:bodyPr/>
          <a:lstStyle/>
          <a:p>
            <a:pPr eaLnBrk="1" hangingPunct="1"/>
            <a:r>
              <a:rPr lang="en-US" altLang="zh-TW"/>
              <a:t>Write Operation</a:t>
            </a:r>
          </a:p>
        </p:txBody>
      </p:sp>
      <p:sp>
        <p:nvSpPr>
          <p:cNvPr id="2" name="流程圖: 磁碟 1">
            <a:extLst>
              <a:ext uri="{FF2B5EF4-FFF2-40B4-BE49-F238E27FC236}">
                <a16:creationId xmlns:a16="http://schemas.microsoft.com/office/drawing/2014/main" id="{98899BF2-9071-4C4D-9591-A63CB4674DBB}"/>
              </a:ext>
            </a:extLst>
          </p:cNvPr>
          <p:cNvSpPr/>
          <p:nvPr/>
        </p:nvSpPr>
        <p:spPr>
          <a:xfrm>
            <a:off x="5448300" y="5661026"/>
            <a:ext cx="1295400" cy="1019175"/>
          </a:xfrm>
          <a:prstGeom prst="flowChartMagneticDisk">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dirty="0"/>
              <a:t>HDD</a:t>
            </a:r>
            <a:endParaRPr lang="zh-TW" altLang="en-US" dirty="0"/>
          </a:p>
        </p:txBody>
      </p:sp>
      <p:sp>
        <p:nvSpPr>
          <p:cNvPr id="3" name="流程圖: 替代程序 2">
            <a:extLst>
              <a:ext uri="{FF2B5EF4-FFF2-40B4-BE49-F238E27FC236}">
                <a16:creationId xmlns:a16="http://schemas.microsoft.com/office/drawing/2014/main" id="{4C0B71AF-83A6-4D5D-955F-A66C8B9F8C9C}"/>
              </a:ext>
            </a:extLst>
          </p:cNvPr>
          <p:cNvSpPr/>
          <p:nvPr/>
        </p:nvSpPr>
        <p:spPr>
          <a:xfrm>
            <a:off x="3611564" y="4530725"/>
            <a:ext cx="4968875" cy="73025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dirty="0"/>
              <a:t>Page Cache</a:t>
            </a:r>
            <a:endParaRPr lang="zh-TW" altLang="en-US" dirty="0"/>
          </a:p>
        </p:txBody>
      </p:sp>
      <p:cxnSp>
        <p:nvCxnSpPr>
          <p:cNvPr id="5" name="直線接點 4">
            <a:extLst>
              <a:ext uri="{FF2B5EF4-FFF2-40B4-BE49-F238E27FC236}">
                <a16:creationId xmlns:a16="http://schemas.microsoft.com/office/drawing/2014/main" id="{9F3A1852-A0A8-464C-9FA2-E9245BB1DE98}"/>
              </a:ext>
            </a:extLst>
          </p:cNvPr>
          <p:cNvCxnSpPr/>
          <p:nvPr/>
        </p:nvCxnSpPr>
        <p:spPr>
          <a:xfrm>
            <a:off x="1919288" y="4149725"/>
            <a:ext cx="8075612" cy="0"/>
          </a:xfrm>
          <a:prstGeom prst="line">
            <a:avLst/>
          </a:prstGeom>
          <a:ln w="19050"/>
        </p:spPr>
        <p:style>
          <a:lnRef idx="1">
            <a:schemeClr val="dk1"/>
          </a:lnRef>
          <a:fillRef idx="0">
            <a:schemeClr val="dk1"/>
          </a:fillRef>
          <a:effectRef idx="0">
            <a:schemeClr val="dk1"/>
          </a:effectRef>
          <a:fontRef idx="minor">
            <a:schemeClr val="tx1"/>
          </a:fontRef>
        </p:style>
      </p:cxnSp>
      <p:sp>
        <p:nvSpPr>
          <p:cNvPr id="10247" name="文字方塊 5">
            <a:extLst>
              <a:ext uri="{FF2B5EF4-FFF2-40B4-BE49-F238E27FC236}">
                <a16:creationId xmlns:a16="http://schemas.microsoft.com/office/drawing/2014/main" id="{F503BD70-28A1-44F1-9E18-4534675137DF}"/>
              </a:ext>
            </a:extLst>
          </p:cNvPr>
          <p:cNvSpPr txBox="1">
            <a:spLocks noChangeArrowheads="1"/>
          </p:cNvSpPr>
          <p:nvPr/>
        </p:nvSpPr>
        <p:spPr bwMode="auto">
          <a:xfrm>
            <a:off x="9297989" y="4572001"/>
            <a:ext cx="1152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r>
              <a:rPr lang="en-US" altLang="zh-TW" sz="1800"/>
              <a:t>Kernel</a:t>
            </a:r>
          </a:p>
          <a:p>
            <a:pPr>
              <a:spcBef>
                <a:spcPct val="0"/>
              </a:spcBef>
              <a:buClrTx/>
              <a:buSzTx/>
              <a:buFontTx/>
              <a:buNone/>
            </a:pPr>
            <a:r>
              <a:rPr lang="en-US" altLang="zh-TW" sz="1800"/>
              <a:t>mode</a:t>
            </a:r>
            <a:endParaRPr lang="zh-TW" altLang="en-US" sz="1800"/>
          </a:p>
        </p:txBody>
      </p:sp>
      <p:sp>
        <p:nvSpPr>
          <p:cNvPr id="10248" name="文字方塊 9">
            <a:extLst>
              <a:ext uri="{FF2B5EF4-FFF2-40B4-BE49-F238E27FC236}">
                <a16:creationId xmlns:a16="http://schemas.microsoft.com/office/drawing/2014/main" id="{8D961361-20FD-45E0-B27F-AA8E90BA6BCF}"/>
              </a:ext>
            </a:extLst>
          </p:cNvPr>
          <p:cNvSpPr txBox="1">
            <a:spLocks noChangeArrowheads="1"/>
          </p:cNvSpPr>
          <p:nvPr/>
        </p:nvSpPr>
        <p:spPr bwMode="auto">
          <a:xfrm>
            <a:off x="9297989" y="2546351"/>
            <a:ext cx="1152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r>
              <a:rPr lang="en-US" altLang="zh-TW" sz="1800"/>
              <a:t>User</a:t>
            </a:r>
          </a:p>
          <a:p>
            <a:pPr>
              <a:spcBef>
                <a:spcPct val="0"/>
              </a:spcBef>
              <a:buClrTx/>
              <a:buSzTx/>
              <a:buFontTx/>
              <a:buNone/>
            </a:pPr>
            <a:r>
              <a:rPr lang="en-US" altLang="zh-TW" sz="1800"/>
              <a:t>mode</a:t>
            </a:r>
            <a:endParaRPr lang="zh-TW" altLang="en-US" sz="1800"/>
          </a:p>
        </p:txBody>
      </p:sp>
      <p:sp>
        <p:nvSpPr>
          <p:cNvPr id="7" name="流程圖: 文件 6">
            <a:extLst>
              <a:ext uri="{FF2B5EF4-FFF2-40B4-BE49-F238E27FC236}">
                <a16:creationId xmlns:a16="http://schemas.microsoft.com/office/drawing/2014/main" id="{A72C09B7-EE59-4937-A17A-82A03D80674C}"/>
              </a:ext>
            </a:extLst>
          </p:cNvPr>
          <p:cNvSpPr/>
          <p:nvPr/>
        </p:nvSpPr>
        <p:spPr>
          <a:xfrm>
            <a:off x="4881564" y="1562101"/>
            <a:ext cx="2428875" cy="244316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en-US" altLang="zh-TW" dirty="0"/>
              <a:t>int main()</a:t>
            </a:r>
          </a:p>
          <a:p>
            <a:pPr>
              <a:defRPr/>
            </a:pPr>
            <a:r>
              <a:rPr lang="en-US" altLang="zh-TW" dirty="0"/>
              <a:t>{</a:t>
            </a:r>
          </a:p>
          <a:p>
            <a:pPr>
              <a:defRPr/>
            </a:pPr>
            <a:r>
              <a:rPr lang="en-US" altLang="zh-TW" dirty="0"/>
              <a:t>…</a:t>
            </a:r>
          </a:p>
          <a:p>
            <a:pPr>
              <a:defRPr/>
            </a:pPr>
            <a:r>
              <a:rPr lang="en-US" altLang="zh-TW" dirty="0"/>
              <a:t>write(</a:t>
            </a:r>
            <a:r>
              <a:rPr lang="en-US" altLang="zh-TW" dirty="0" err="1"/>
              <a:t>fd</a:t>
            </a:r>
            <a:r>
              <a:rPr lang="en-US" altLang="zh-TW" dirty="0"/>
              <a:t>, data, 4096);</a:t>
            </a:r>
          </a:p>
          <a:p>
            <a:pPr>
              <a:defRPr/>
            </a:pPr>
            <a:r>
              <a:rPr lang="en-US" altLang="zh-TW" dirty="0"/>
              <a:t>…</a:t>
            </a:r>
          </a:p>
          <a:p>
            <a:pPr>
              <a:defRPr/>
            </a:pPr>
            <a:r>
              <a:rPr lang="en-US" altLang="zh-TW" dirty="0"/>
              <a:t>close(</a:t>
            </a:r>
            <a:r>
              <a:rPr lang="en-US" altLang="zh-TW" dirty="0" err="1"/>
              <a:t>fd</a:t>
            </a:r>
            <a:r>
              <a:rPr lang="en-US" altLang="zh-TW" dirty="0"/>
              <a:t>);</a:t>
            </a:r>
          </a:p>
          <a:p>
            <a:pPr>
              <a:defRPr/>
            </a:pPr>
            <a:r>
              <a:rPr lang="en-US" altLang="zh-TW" dirty="0"/>
              <a:t>return 0;</a:t>
            </a:r>
          </a:p>
          <a:p>
            <a:pPr>
              <a:defRPr/>
            </a:pPr>
            <a:r>
              <a:rPr lang="en-US" altLang="zh-TW" dirty="0"/>
              <a:t>}</a:t>
            </a:r>
            <a:endParaRPr lang="zh-TW" altLang="en-US" dirty="0"/>
          </a:p>
        </p:txBody>
      </p:sp>
      <p:sp>
        <p:nvSpPr>
          <p:cNvPr id="10250" name="文字方塊 14">
            <a:extLst>
              <a:ext uri="{FF2B5EF4-FFF2-40B4-BE49-F238E27FC236}">
                <a16:creationId xmlns:a16="http://schemas.microsoft.com/office/drawing/2014/main" id="{D2193826-018C-4617-ACC2-95A05AF0D863}"/>
              </a:ext>
            </a:extLst>
          </p:cNvPr>
          <p:cNvSpPr txBox="1">
            <a:spLocks noChangeArrowheads="1"/>
          </p:cNvSpPr>
          <p:nvPr/>
        </p:nvSpPr>
        <p:spPr bwMode="auto">
          <a:xfrm>
            <a:off x="4881563" y="1208088"/>
            <a:ext cx="1422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r>
              <a:rPr lang="en-US" altLang="zh-TW" sz="1800"/>
              <a:t>Process A</a:t>
            </a:r>
            <a:endParaRPr lang="zh-TW" altLang="en-US" sz="1800"/>
          </a:p>
        </p:txBody>
      </p:sp>
      <p:cxnSp>
        <p:nvCxnSpPr>
          <p:cNvPr id="17" name="直線接點 16">
            <a:extLst>
              <a:ext uri="{FF2B5EF4-FFF2-40B4-BE49-F238E27FC236}">
                <a16:creationId xmlns:a16="http://schemas.microsoft.com/office/drawing/2014/main" id="{0FDB2FED-6031-474A-A5A6-120B53DA83D9}"/>
              </a:ext>
            </a:extLst>
          </p:cNvPr>
          <p:cNvCxnSpPr>
            <a:cxnSpLocks/>
            <a:stCxn id="25" idx="6"/>
          </p:cNvCxnSpPr>
          <p:nvPr/>
        </p:nvCxnSpPr>
        <p:spPr>
          <a:xfrm>
            <a:off x="7267575" y="2595564"/>
            <a:ext cx="412750" cy="7937"/>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直線單箭頭接點 19">
            <a:extLst>
              <a:ext uri="{FF2B5EF4-FFF2-40B4-BE49-F238E27FC236}">
                <a16:creationId xmlns:a16="http://schemas.microsoft.com/office/drawing/2014/main" id="{C8EB9ECB-A86D-4560-8253-D9CF2924FB0D}"/>
              </a:ext>
            </a:extLst>
          </p:cNvPr>
          <p:cNvCxnSpPr>
            <a:cxnSpLocks/>
          </p:cNvCxnSpPr>
          <p:nvPr/>
        </p:nvCxnSpPr>
        <p:spPr>
          <a:xfrm>
            <a:off x="7680325" y="2603501"/>
            <a:ext cx="0" cy="176212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5" name="橢圓 24">
            <a:extLst>
              <a:ext uri="{FF2B5EF4-FFF2-40B4-BE49-F238E27FC236}">
                <a16:creationId xmlns:a16="http://schemas.microsoft.com/office/drawing/2014/main" id="{8F8E8D52-8FFC-471B-B5F9-A3E7CDFCE613}"/>
              </a:ext>
            </a:extLst>
          </p:cNvPr>
          <p:cNvSpPr/>
          <p:nvPr/>
        </p:nvSpPr>
        <p:spPr>
          <a:xfrm>
            <a:off x="4668839" y="2411414"/>
            <a:ext cx="2598737" cy="3698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31" name="流程圖: 文件 30">
            <a:extLst>
              <a:ext uri="{FF2B5EF4-FFF2-40B4-BE49-F238E27FC236}">
                <a16:creationId xmlns:a16="http://schemas.microsoft.com/office/drawing/2014/main" id="{0144D98B-4A2C-498B-8ABB-29DBAD1258D5}"/>
              </a:ext>
            </a:extLst>
          </p:cNvPr>
          <p:cNvSpPr/>
          <p:nvPr/>
        </p:nvSpPr>
        <p:spPr>
          <a:xfrm>
            <a:off x="6369050" y="1951039"/>
            <a:ext cx="863600" cy="504825"/>
          </a:xfrm>
          <a:prstGeom prst="flowChartDocument">
            <a:avLst/>
          </a:prstGeom>
          <a:solidFill>
            <a:srgbClr val="92D050"/>
          </a:solidFill>
          <a:ln>
            <a:solidFill>
              <a:schemeClr val="accent3">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altLang="zh-TW" dirty="0"/>
              <a:t>data</a:t>
            </a:r>
            <a:endParaRPr lang="zh-TW" altLang="en-US" dirty="0"/>
          </a:p>
        </p:txBody>
      </p:sp>
      <p:sp>
        <p:nvSpPr>
          <p:cNvPr id="4" name="爆炸: 八角 3">
            <a:extLst>
              <a:ext uri="{FF2B5EF4-FFF2-40B4-BE49-F238E27FC236}">
                <a16:creationId xmlns:a16="http://schemas.microsoft.com/office/drawing/2014/main" id="{3D491350-CE76-4FF2-90BD-68E787CB01B7}"/>
              </a:ext>
            </a:extLst>
          </p:cNvPr>
          <p:cNvSpPr/>
          <p:nvPr/>
        </p:nvSpPr>
        <p:spPr>
          <a:xfrm>
            <a:off x="1731963" y="2822575"/>
            <a:ext cx="3040062" cy="151765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1600" dirty="0">
                <a:solidFill>
                  <a:srgbClr val="FF0000"/>
                </a:solidFill>
              </a:rPr>
              <a:t>page cache full</a:t>
            </a:r>
          </a:p>
          <a:p>
            <a:pPr algn="ctr">
              <a:defRPr/>
            </a:pPr>
            <a:r>
              <a:rPr lang="en-US" altLang="zh-TW" sz="1600" dirty="0">
                <a:solidFill>
                  <a:srgbClr val="FF0000"/>
                </a:solidFill>
              </a:rPr>
              <a:t>or</a:t>
            </a:r>
          </a:p>
          <a:p>
            <a:pPr algn="ctr">
              <a:defRPr/>
            </a:pPr>
            <a:r>
              <a:rPr lang="en-US" altLang="zh-TW" sz="1600" dirty="0">
                <a:solidFill>
                  <a:srgbClr val="FF0000"/>
                </a:solidFill>
              </a:rPr>
              <a:t>call close(</a:t>
            </a:r>
            <a:r>
              <a:rPr lang="en-US" altLang="zh-TW" sz="1600" dirty="0" err="1">
                <a:solidFill>
                  <a:srgbClr val="FF0000"/>
                </a:solidFill>
              </a:rPr>
              <a:t>fd</a:t>
            </a:r>
            <a:r>
              <a:rPr lang="en-US" altLang="zh-TW" sz="1600" dirty="0">
                <a:solidFill>
                  <a:srgbClr val="FF0000"/>
                </a:solidFill>
              </a:rPr>
              <a:t>)</a:t>
            </a:r>
            <a:endParaRPr lang="zh-TW" altLang="en-US" sz="1600" dirty="0">
              <a:solidFill>
                <a:srgbClr val="FF0000"/>
              </a:solidFill>
            </a:endParaRPr>
          </a:p>
        </p:txBody>
      </p:sp>
      <p:sp>
        <p:nvSpPr>
          <p:cNvPr id="10256" name="投影片編號版面配置區 5">
            <a:extLst>
              <a:ext uri="{FF2B5EF4-FFF2-40B4-BE49-F238E27FC236}">
                <a16:creationId xmlns:a16="http://schemas.microsoft.com/office/drawing/2014/main" id="{ACC0D60E-1F3A-493C-96D1-3763DFB52617}"/>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92868F37-C7A4-47A8-B377-0B7E808DDACB}" type="slidenum">
              <a:rPr kumimoji="0" lang="en-US" altLang="zh-TW" sz="1200">
                <a:latin typeface="Arial Black" panose="020B0A04020102020204" pitchFamily="34" charset="0"/>
              </a:rPr>
              <a:pPr>
                <a:spcBef>
                  <a:spcPct val="0"/>
                </a:spcBef>
                <a:buClrTx/>
                <a:buSzTx/>
                <a:buFontTx/>
                <a:buNone/>
              </a:pPr>
              <a:t>4</a:t>
            </a:fld>
            <a:endParaRPr kumimoji="0" lang="en-US" altLang="zh-TW" sz="1200">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500"/>
                                        <p:tgtEl>
                                          <p:spTgt spid="17"/>
                                        </p:tgtEl>
                                      </p:cBhvr>
                                    </p:animEffect>
                                  </p:childTnLst>
                                </p:cTn>
                              </p:par>
                              <p:par>
                                <p:cTn id="12" presetID="22" presetClass="entr" presetSubtype="4" fill="hold" nodeType="with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down)">
                                      <p:cBhvr>
                                        <p:cTn id="14" dur="500"/>
                                        <p:tgtEl>
                                          <p:spTgt spid="2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path" presetSubtype="0" accel="50000" decel="50000" fill="hold" grpId="1" nodeType="clickEffect">
                                  <p:stCondLst>
                                    <p:cond delay="0"/>
                                  </p:stCondLst>
                                  <p:childTnLst>
                                    <p:animMotion origin="layout" path="M -3.33333E-6 3.7037E-6 L 0.07257 0.40231 " pathEditMode="relative" rAng="0" ptsTypes="AA">
                                      <p:cBhvr>
                                        <p:cTn id="22" dur="2000" fill="hold"/>
                                        <p:tgtEl>
                                          <p:spTgt spid="31"/>
                                        </p:tgtEl>
                                        <p:attrNameLst>
                                          <p:attrName>ppt_x</p:attrName>
                                          <p:attrName>ppt_y</p:attrName>
                                        </p:attrNameLst>
                                      </p:cBhvr>
                                      <p:rCtr x="3628" y="20116"/>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5"/>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7"/>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0"/>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path" presetSubtype="0" accel="50000" decel="50000" fill="hold" grpId="2" nodeType="clickEffect">
                                  <p:stCondLst>
                                    <p:cond delay="0"/>
                                  </p:stCondLst>
                                  <p:childTnLst>
                                    <p:animMotion origin="layout" path="M 0.07257 0.40231 L -0.07343 0.57708 " pathEditMode="relative" rAng="0" ptsTypes="AA">
                                      <p:cBhvr>
                                        <p:cTn id="38" dur="2000" fill="hold"/>
                                        <p:tgtEl>
                                          <p:spTgt spid="31"/>
                                        </p:tgtEl>
                                        <p:attrNameLst>
                                          <p:attrName>ppt_x</p:attrName>
                                          <p:attrName>ppt_y</p:attrName>
                                        </p:attrNameLst>
                                      </p:cBhvr>
                                      <p:rCtr x="-7292" y="94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31" grpId="0" animBg="1"/>
      <p:bldP spid="31" grpId="1" animBg="1"/>
      <p:bldP spid="31" grpId="2" animBg="1"/>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Homework Assignment #1_4</a:t>
            </a:r>
            <a:endParaRPr lang="zh-TW" altLang="en-US" dirty="0"/>
          </a:p>
        </p:txBody>
      </p:sp>
      <p:sp>
        <p:nvSpPr>
          <p:cNvPr id="3" name="內容版面配置區 2"/>
          <p:cNvSpPr>
            <a:spLocks noGrp="1"/>
          </p:cNvSpPr>
          <p:nvPr>
            <p:ph idx="1"/>
          </p:nvPr>
        </p:nvSpPr>
        <p:spPr/>
        <p:txBody>
          <a:bodyPr/>
          <a:lstStyle/>
          <a:p>
            <a:r>
              <a:rPr lang="en-US" altLang="zh-TW" dirty="0"/>
              <a:t>Compare the times measured in Homework 1_1, 1_2, and 1_3 and explain the results.</a:t>
            </a:r>
          </a:p>
          <a:p>
            <a:r>
              <a:rPr lang="en-US" altLang="zh-TW" dirty="0"/>
              <a:t>Notably,</a:t>
            </a:r>
          </a:p>
          <a:p>
            <a:pPr lvl="1"/>
            <a:r>
              <a:rPr lang="en-US" altLang="zh-TW" dirty="0"/>
              <a:t>Clear the page cache after running your program each time.</a:t>
            </a:r>
            <a:endParaRPr lang="zh-TW" altLang="en-US" dirty="0"/>
          </a:p>
        </p:txBody>
      </p:sp>
      <p:sp>
        <p:nvSpPr>
          <p:cNvPr id="4" name="投影片編號版面配置區 3">
            <a:extLst>
              <a:ext uri="{FF2B5EF4-FFF2-40B4-BE49-F238E27FC236}">
                <a16:creationId xmlns:a16="http://schemas.microsoft.com/office/drawing/2014/main" id="{435E04BC-2668-4DFA-97E0-48632BAB8C9D}"/>
              </a:ext>
            </a:extLst>
          </p:cNvPr>
          <p:cNvSpPr>
            <a:spLocks noGrp="1"/>
          </p:cNvSpPr>
          <p:nvPr>
            <p:ph type="sldNum" sz="quarter" idx="11"/>
          </p:nvPr>
        </p:nvSpPr>
        <p:spPr/>
        <p:txBody>
          <a:bodyPr/>
          <a:lstStyle/>
          <a:p>
            <a:fld id="{224A732B-4120-4015-8395-334063D92438}" type="slidenum">
              <a:rPr lang="zh-TW" altLang="en-US" smtClean="0"/>
              <a:t>40</a:t>
            </a:fld>
            <a:endParaRPr lang="zh-TW" altLang="en-US"/>
          </a:p>
        </p:txBody>
      </p:sp>
    </p:spTree>
    <p:extLst>
      <p:ext uri="{BB962C8B-B14F-4D97-AF65-F5344CB8AC3E}">
        <p14:creationId xmlns:p14="http://schemas.microsoft.com/office/powerpoint/2010/main" val="10540263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標題 1">
            <a:extLst>
              <a:ext uri="{FF2B5EF4-FFF2-40B4-BE49-F238E27FC236}">
                <a16:creationId xmlns:a16="http://schemas.microsoft.com/office/drawing/2014/main" id="{AE94A3CC-DED5-42D3-BA42-E9C27F04F95C}"/>
              </a:ext>
            </a:extLst>
          </p:cNvPr>
          <p:cNvSpPr>
            <a:spLocks noGrp="1" noChangeArrowheads="1"/>
          </p:cNvSpPr>
          <p:nvPr>
            <p:ph type="title"/>
          </p:nvPr>
        </p:nvSpPr>
        <p:spPr/>
        <p:txBody>
          <a:bodyPr/>
          <a:lstStyle/>
          <a:p>
            <a:pPr algn="ctr"/>
            <a:r>
              <a:rPr lang="en-US" altLang="zh-TW" sz="3600" dirty="0"/>
              <a:t>Reference</a:t>
            </a:r>
            <a:endParaRPr lang="zh-TW" altLang="en-US" sz="3600" dirty="0"/>
          </a:p>
        </p:txBody>
      </p:sp>
      <p:sp>
        <p:nvSpPr>
          <p:cNvPr id="47108" name="投影片編號版面配置區 3">
            <a:extLst>
              <a:ext uri="{FF2B5EF4-FFF2-40B4-BE49-F238E27FC236}">
                <a16:creationId xmlns:a16="http://schemas.microsoft.com/office/drawing/2014/main" id="{8977F832-5DD5-4AC3-BCE8-7A8227315E63}"/>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000">
                <a:solidFill>
                  <a:schemeClr val="tx1"/>
                </a:solidFill>
                <a:latin typeface="Calibri" panose="020F0502020204030204" pitchFamily="34" charset="0"/>
                <a:ea typeface="標楷體" panose="03000509000000000000" pitchFamily="65" charset="-120"/>
              </a:defRPr>
            </a:lvl1pPr>
            <a:lvl2pPr marL="742950" indent="-285750">
              <a:spcBef>
                <a:spcPct val="20000"/>
              </a:spcBef>
              <a:buClr>
                <a:schemeClr val="accent2"/>
              </a:buClr>
              <a:buSzPct val="80000"/>
              <a:buFont typeface="Wingdings" panose="05000000000000000000" pitchFamily="2" charset="2"/>
              <a:buChar char="¨"/>
              <a:defRPr kumimoji="1">
                <a:solidFill>
                  <a:schemeClr val="tx1"/>
                </a:solidFill>
                <a:latin typeface="Calibri" panose="020F0502020204030204" pitchFamily="34" charset="0"/>
                <a:ea typeface="標楷體" panose="03000509000000000000" pitchFamily="65" charset="-120"/>
              </a:defRPr>
            </a:lvl2pPr>
            <a:lvl3pPr marL="1143000" indent="-228600">
              <a:spcBef>
                <a:spcPct val="20000"/>
              </a:spcBef>
              <a:buClr>
                <a:schemeClr val="bg2"/>
              </a:buClr>
              <a:buSzPct val="65000"/>
              <a:buFont typeface="Wingdings" panose="05000000000000000000" pitchFamily="2" charset="2"/>
              <a:buChar char="n"/>
              <a:defRPr kumimoji="1" sz="1600">
                <a:solidFill>
                  <a:schemeClr val="tx1"/>
                </a:solidFill>
                <a:latin typeface="Calibri" panose="020F0502020204030204" pitchFamily="34" charset="0"/>
                <a:ea typeface="標楷體" panose="03000509000000000000" pitchFamily="65" charset="-120"/>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Calibri" panose="020F0502020204030204" pitchFamily="34" charset="0"/>
                <a:ea typeface="標楷體" panose="03000509000000000000" pitchFamily="65" charset="-120"/>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Calibri" panose="020F0502020204030204" pitchFamily="34" charset="0"/>
                <a:ea typeface="標楷體" panose="03000509000000000000" pitchFamily="65"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Calibri" panose="020F0502020204030204" pitchFamily="34" charset="0"/>
                <a:ea typeface="標楷體" panose="03000509000000000000" pitchFamily="65"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Calibri" panose="020F0502020204030204" pitchFamily="34" charset="0"/>
                <a:ea typeface="標楷體" panose="03000509000000000000" pitchFamily="65"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Calibri" panose="020F0502020204030204" pitchFamily="34" charset="0"/>
                <a:ea typeface="標楷體" panose="03000509000000000000" pitchFamily="65"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Calibri" panose="020F0502020204030204" pitchFamily="34" charset="0"/>
                <a:ea typeface="標楷體" panose="03000509000000000000" pitchFamily="65" charset="-120"/>
              </a:defRPr>
            </a:lvl9pPr>
          </a:lstStyle>
          <a:p>
            <a:pPr>
              <a:spcBef>
                <a:spcPct val="0"/>
              </a:spcBef>
              <a:buClrTx/>
              <a:buSzTx/>
              <a:buFontTx/>
              <a:buNone/>
            </a:pPr>
            <a:fld id="{B8CC0A32-085E-46AB-9BF1-70977629C8E7}" type="slidenum">
              <a:rPr kumimoji="0" lang="en-US" altLang="zh-TW" sz="1200">
                <a:latin typeface="Arial Black" panose="020B0A04020102020204" pitchFamily="34" charset="0"/>
                <a:ea typeface="新細明體" panose="02020500000000000000" pitchFamily="18" charset="-120"/>
              </a:rPr>
              <a:pPr>
                <a:spcBef>
                  <a:spcPct val="0"/>
                </a:spcBef>
                <a:buClrTx/>
                <a:buSzTx/>
                <a:buFontTx/>
                <a:buNone/>
              </a:pPr>
              <a:t>41</a:t>
            </a:fld>
            <a:endParaRPr kumimoji="0" lang="en-US" altLang="zh-TW" sz="1200">
              <a:latin typeface="Arial Black" panose="020B0A04020102020204" pitchFamily="34" charset="0"/>
              <a:ea typeface="新細明體" panose="02020500000000000000" pitchFamily="18" charset="-120"/>
            </a:endParaRPr>
          </a:p>
        </p:txBody>
      </p:sp>
      <p:pic>
        <p:nvPicPr>
          <p:cNvPr id="3" name="圖片 2" descr="一張含有 水果 的圖片&#10;&#10;自動產生的描述">
            <a:extLst>
              <a:ext uri="{FF2B5EF4-FFF2-40B4-BE49-F238E27FC236}">
                <a16:creationId xmlns:a16="http://schemas.microsoft.com/office/drawing/2014/main" id="{ED2D923F-6710-48D3-BEAA-AF1CBCABFD7F}"/>
              </a:ext>
            </a:extLst>
          </p:cNvPr>
          <p:cNvPicPr>
            <a:picLocks noChangeAspect="1"/>
          </p:cNvPicPr>
          <p:nvPr/>
        </p:nvPicPr>
        <p:blipFill rotWithShape="1">
          <a:blip r:embed="rId3"/>
          <a:srcRect t="3433"/>
          <a:stretch/>
        </p:blipFill>
        <p:spPr>
          <a:xfrm>
            <a:off x="4186238" y="2106614"/>
            <a:ext cx="3600450" cy="4598987"/>
          </a:xfrm>
          <a:prstGeom prst="rect">
            <a:avLst/>
          </a:prstGeom>
          <a:ln>
            <a:solidFill>
              <a:schemeClr val="bg1">
                <a:lumMod val="50000"/>
              </a:schemeClr>
            </a:solidFill>
          </a:ln>
        </p:spPr>
      </p:pic>
      <p:sp>
        <p:nvSpPr>
          <p:cNvPr id="6" name="內容版面配置區 2">
            <a:extLst>
              <a:ext uri="{FF2B5EF4-FFF2-40B4-BE49-F238E27FC236}">
                <a16:creationId xmlns:a16="http://schemas.microsoft.com/office/drawing/2014/main" id="{19E0173A-E99A-4CDD-8B92-3249E3EFFEAC}"/>
              </a:ext>
            </a:extLst>
          </p:cNvPr>
          <p:cNvSpPr txBox="1">
            <a:spLocks/>
          </p:cNvSpPr>
          <p:nvPr/>
        </p:nvSpPr>
        <p:spPr bwMode="auto">
          <a:xfrm>
            <a:off x="609600" y="1268413"/>
            <a:ext cx="10972800" cy="459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kumimoji="1" sz="16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r>
              <a:rPr lang="en-US" altLang="zh-TW" dirty="0"/>
              <a:t>The Linux Programming Interface: A Linux and UNIX System Programming Handbook.</a:t>
            </a:r>
            <a:endParaRPr lang="zh-TW"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A8AED6C-FA9B-4A6A-BD0A-A31D5A115CBC}"/>
              </a:ext>
            </a:extLst>
          </p:cNvPr>
          <p:cNvSpPr>
            <a:spLocks noGrp="1" noChangeArrowheads="1"/>
          </p:cNvSpPr>
          <p:nvPr>
            <p:ph type="title"/>
          </p:nvPr>
        </p:nvSpPr>
        <p:spPr/>
        <p:txBody>
          <a:bodyPr/>
          <a:lstStyle/>
          <a:p>
            <a:pPr eaLnBrk="1" hangingPunct="1"/>
            <a:r>
              <a:rPr lang="en-US" altLang="zh-TW"/>
              <a:t>Turn in</a:t>
            </a:r>
          </a:p>
        </p:txBody>
      </p:sp>
      <p:sp>
        <p:nvSpPr>
          <p:cNvPr id="36867" name="Rectangle 3">
            <a:extLst>
              <a:ext uri="{FF2B5EF4-FFF2-40B4-BE49-F238E27FC236}">
                <a16:creationId xmlns:a16="http://schemas.microsoft.com/office/drawing/2014/main" id="{507A9A43-3259-4452-BFD1-9C00696FADA4}"/>
              </a:ext>
            </a:extLst>
          </p:cNvPr>
          <p:cNvSpPr>
            <a:spLocks noGrp="1" noChangeArrowheads="1"/>
          </p:cNvSpPr>
          <p:nvPr>
            <p:ph type="body" idx="1"/>
          </p:nvPr>
        </p:nvSpPr>
        <p:spPr>
          <a:xfrm>
            <a:off x="1723748" y="1284288"/>
            <a:ext cx="8229600" cy="4876800"/>
          </a:xfrm>
          <a:noFill/>
        </p:spPr>
        <p:txBody>
          <a:bodyPr/>
          <a:lstStyle/>
          <a:p>
            <a:pPr eaLnBrk="1" hangingPunct="1"/>
            <a:r>
              <a:rPr lang="en-US" altLang="zh-TW" dirty="0"/>
              <a:t>Deadline</a:t>
            </a:r>
          </a:p>
          <a:p>
            <a:pPr eaLnBrk="1" hangingPunct="1">
              <a:buFont typeface="Wingdings" panose="05000000000000000000" pitchFamily="2" charset="2"/>
              <a:buNone/>
            </a:pPr>
            <a:r>
              <a:rPr lang="en-US" altLang="zh-TW" dirty="0"/>
              <a:t>	2021/4/15 23:30:00</a:t>
            </a:r>
          </a:p>
          <a:p>
            <a:pPr eaLnBrk="1" hangingPunct="1">
              <a:buFont typeface="Wingdings" panose="05000000000000000000" pitchFamily="2" charset="2"/>
              <a:buNone/>
            </a:pPr>
            <a:endParaRPr lang="en-US" altLang="zh-TW" dirty="0"/>
          </a:p>
          <a:p>
            <a:pPr eaLnBrk="1" hangingPunct="1"/>
            <a:r>
              <a:rPr lang="en-US" altLang="zh-TW" dirty="0"/>
              <a:t>Upload to </a:t>
            </a:r>
            <a:r>
              <a:rPr lang="en-US" altLang="zh-TW" dirty="0" err="1"/>
              <a:t>i</a:t>
            </a:r>
            <a:r>
              <a:rPr lang="en-US" altLang="zh-TW" dirty="0"/>
              <a:t>-learning</a:t>
            </a:r>
          </a:p>
          <a:p>
            <a:pPr eaLnBrk="1" hangingPunct="1"/>
            <a:endParaRPr lang="en-US" altLang="zh-TW" dirty="0"/>
          </a:p>
          <a:p>
            <a:pPr eaLnBrk="1" hangingPunct="1"/>
            <a:r>
              <a:rPr lang="en-US" altLang="zh-TW" dirty="0"/>
              <a:t>File name</a:t>
            </a:r>
          </a:p>
          <a:p>
            <a:pPr lvl="1" eaLnBrk="1" hangingPunct="1"/>
            <a:r>
              <a:rPr lang="en-US" altLang="zh-TW" sz="2000" dirty="0"/>
              <a:t>HW1_ID.zip (e.g. HW1_7105056035.zip)</a:t>
            </a:r>
          </a:p>
          <a:p>
            <a:pPr lvl="2" eaLnBrk="1" hangingPunct="1"/>
            <a:r>
              <a:rPr lang="en-US" altLang="zh-TW" sz="2000" dirty="0"/>
              <a:t>Source code</a:t>
            </a:r>
          </a:p>
          <a:p>
            <a:pPr lvl="2" eaLnBrk="1" hangingPunct="1"/>
            <a:r>
              <a:rPr lang="en-US" altLang="zh-TW" sz="2000" dirty="0"/>
              <a:t>HW1_1.c</a:t>
            </a:r>
            <a:r>
              <a:rPr lang="zh-TW" altLang="en-US" sz="2000" dirty="0"/>
              <a:t>、</a:t>
            </a:r>
            <a:r>
              <a:rPr lang="en-US" altLang="zh-TW" sz="2000" dirty="0"/>
              <a:t>HW1_2.c</a:t>
            </a:r>
          </a:p>
          <a:p>
            <a:pPr lvl="2" eaLnBrk="1" hangingPunct="1"/>
            <a:r>
              <a:rPr lang="en-US" altLang="zh-TW" sz="2000" dirty="0"/>
              <a:t>Word file</a:t>
            </a:r>
          </a:p>
          <a:p>
            <a:pPr eaLnBrk="1" hangingPunct="1"/>
            <a:r>
              <a:rPr lang="en-US" altLang="zh-TW" dirty="0"/>
              <a:t>If you don’t hand in your homework on time, your score will be deducted </a:t>
            </a:r>
            <a:r>
              <a:rPr lang="en-US" altLang="zh-TW" dirty="0">
                <a:solidFill>
                  <a:srgbClr val="33CC33"/>
                </a:solidFill>
              </a:rPr>
              <a:t>10</a:t>
            </a:r>
            <a:r>
              <a:rPr lang="en-US" altLang="zh-TW" dirty="0"/>
              <a:t> points</a:t>
            </a:r>
            <a:r>
              <a:rPr lang="zh-TW" altLang="en-US" dirty="0"/>
              <a:t> </a:t>
            </a:r>
            <a:r>
              <a:rPr lang="en-US" altLang="zh-TW" dirty="0"/>
              <a:t>every day.</a:t>
            </a:r>
          </a:p>
          <a:p>
            <a:pPr eaLnBrk="1" hangingPunct="1"/>
            <a:endParaRPr lang="en-US" altLang="zh-TW" dirty="0"/>
          </a:p>
          <a:p>
            <a:pPr eaLnBrk="1" hangingPunct="1"/>
            <a:endParaRPr lang="en-US" altLang="zh-TW" dirty="0"/>
          </a:p>
        </p:txBody>
      </p:sp>
      <p:sp>
        <p:nvSpPr>
          <p:cNvPr id="36868" name="投影片編號版面配置區 1">
            <a:extLst>
              <a:ext uri="{FF2B5EF4-FFF2-40B4-BE49-F238E27FC236}">
                <a16:creationId xmlns:a16="http://schemas.microsoft.com/office/drawing/2014/main" id="{0583BA6F-5648-4685-BF0F-22DF7F57361F}"/>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72E6B2CF-987B-441F-9117-7A864ACB836B}" type="slidenum">
              <a:rPr kumimoji="0" lang="en-US" altLang="zh-TW">
                <a:latin typeface="Arial Black" panose="020B0A04020102020204" pitchFamily="34" charset="0"/>
              </a:rPr>
              <a:pPr/>
              <a:t>42</a:t>
            </a:fld>
            <a:endParaRPr kumimoji="0" lang="en-US" altLang="zh-TW">
              <a:latin typeface="Arial Black" panose="020B0A040201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CDA3C734-DBF0-4E46-AE4C-859C0FE03C8A}"/>
              </a:ext>
            </a:extLst>
          </p:cNvPr>
          <p:cNvSpPr>
            <a:spLocks noGrp="1" noChangeArrowheads="1"/>
          </p:cNvSpPr>
          <p:nvPr>
            <p:ph type="title"/>
          </p:nvPr>
        </p:nvSpPr>
        <p:spPr/>
        <p:txBody>
          <a:bodyPr/>
          <a:lstStyle/>
          <a:p>
            <a:pPr eaLnBrk="1" hangingPunct="1"/>
            <a:r>
              <a:rPr lang="en-US" altLang="zh-TW"/>
              <a:t>TA</a:t>
            </a:r>
          </a:p>
        </p:txBody>
      </p:sp>
      <p:sp>
        <p:nvSpPr>
          <p:cNvPr id="37891" name="Rectangle 3">
            <a:extLst>
              <a:ext uri="{FF2B5EF4-FFF2-40B4-BE49-F238E27FC236}">
                <a16:creationId xmlns:a16="http://schemas.microsoft.com/office/drawing/2014/main" id="{2F493FF6-0FD1-4D7E-A5AB-2CECDE9DAF22}"/>
              </a:ext>
            </a:extLst>
          </p:cNvPr>
          <p:cNvSpPr>
            <a:spLocks noGrp="1" noChangeArrowheads="1"/>
          </p:cNvSpPr>
          <p:nvPr>
            <p:ph type="body" idx="1"/>
          </p:nvPr>
        </p:nvSpPr>
        <p:spPr>
          <a:xfrm>
            <a:off x="1981200" y="1265238"/>
            <a:ext cx="8229600" cy="5187950"/>
          </a:xfrm>
        </p:spPr>
        <p:txBody>
          <a:bodyPr/>
          <a:lstStyle/>
          <a:p>
            <a:pPr eaLnBrk="1" hangingPunct="1"/>
            <a:r>
              <a:rPr lang="en-US" altLang="zh-TW" dirty="0"/>
              <a:t>Name: </a:t>
            </a:r>
            <a:r>
              <a:rPr lang="zh-TW" altLang="en-US" dirty="0">
                <a:latin typeface="標楷體" panose="03000509000000000000" pitchFamily="65" charset="-120"/>
                <a:ea typeface="標楷體" panose="03000509000000000000" pitchFamily="65" charset="-120"/>
              </a:rPr>
              <a:t>黃聖穎</a:t>
            </a:r>
            <a:endParaRPr lang="en-US" altLang="zh-TW" dirty="0">
              <a:latin typeface="標楷體" panose="03000509000000000000" pitchFamily="65" charset="-120"/>
              <a:ea typeface="標楷體" panose="03000509000000000000" pitchFamily="65" charset="-120"/>
            </a:endParaRPr>
          </a:p>
          <a:p>
            <a:pPr eaLnBrk="1" hangingPunct="1"/>
            <a:r>
              <a:rPr lang="en-US" altLang="zh-TW" dirty="0"/>
              <a:t>Email: andrew841018@gmail.com</a:t>
            </a:r>
          </a:p>
          <a:p>
            <a:pPr eaLnBrk="1" hangingPunct="1"/>
            <a:r>
              <a:rPr lang="en-US" altLang="zh-TW" dirty="0"/>
              <a:t>Lab: OSNET(1001A)</a:t>
            </a:r>
          </a:p>
        </p:txBody>
      </p:sp>
      <p:sp>
        <p:nvSpPr>
          <p:cNvPr id="37892" name="投影片編號版面配置區 2">
            <a:extLst>
              <a:ext uri="{FF2B5EF4-FFF2-40B4-BE49-F238E27FC236}">
                <a16:creationId xmlns:a16="http://schemas.microsoft.com/office/drawing/2014/main" id="{00CA458D-2A21-4C7D-B6AB-A4B68C557599}"/>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EA787A6F-1366-4C80-912A-D1DB883524BE}" type="slidenum">
              <a:rPr kumimoji="0" lang="en-US" altLang="zh-TW">
                <a:latin typeface="Arial Black" panose="020B0A04020102020204" pitchFamily="34" charset="0"/>
              </a:rPr>
              <a:pPr/>
              <a:t>43</a:t>
            </a:fld>
            <a:endParaRPr kumimoji="0" lang="en-US" altLang="zh-TW">
              <a:latin typeface="Arial Black" panose="020B0A040201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25C482-88CE-4165-8E73-FBBAD1F8000B}"/>
              </a:ext>
            </a:extLst>
          </p:cNvPr>
          <p:cNvSpPr>
            <a:spLocks noGrp="1" noChangeArrowheads="1"/>
          </p:cNvSpPr>
          <p:nvPr>
            <p:ph type="title"/>
          </p:nvPr>
        </p:nvSpPr>
        <p:spPr/>
        <p:txBody>
          <a:bodyPr/>
          <a:lstStyle/>
          <a:p>
            <a:pPr eaLnBrk="1" hangingPunct="1"/>
            <a:r>
              <a:rPr lang="en-US" altLang="zh-TW"/>
              <a:t>Outline</a:t>
            </a:r>
          </a:p>
        </p:txBody>
      </p:sp>
      <p:sp>
        <p:nvSpPr>
          <p:cNvPr id="4099" name="Rectangle 3">
            <a:extLst>
              <a:ext uri="{FF2B5EF4-FFF2-40B4-BE49-F238E27FC236}">
                <a16:creationId xmlns:a16="http://schemas.microsoft.com/office/drawing/2014/main" id="{8FE5C82E-293C-47E0-AE21-A2A01726621B}"/>
              </a:ext>
            </a:extLst>
          </p:cNvPr>
          <p:cNvSpPr>
            <a:spLocks noGrp="1" noChangeArrowheads="1"/>
          </p:cNvSpPr>
          <p:nvPr>
            <p:ph type="body" idx="1"/>
          </p:nvPr>
        </p:nvSpPr>
        <p:spPr/>
        <p:txBody>
          <a:bodyPr/>
          <a:lstStyle/>
          <a:p>
            <a:pPr eaLnBrk="1" hangingPunct="1">
              <a:lnSpc>
                <a:spcPct val="150000"/>
              </a:lnSpc>
            </a:pPr>
            <a:r>
              <a:rPr lang="en-US" altLang="zh-TW" dirty="0"/>
              <a:t>File I/O</a:t>
            </a:r>
          </a:p>
          <a:p>
            <a:pPr eaLnBrk="1" hangingPunct="1">
              <a:lnSpc>
                <a:spcPct val="150000"/>
              </a:lnSpc>
            </a:pPr>
            <a:r>
              <a:rPr lang="en-US" altLang="zh-TW" b="1" dirty="0">
                <a:solidFill>
                  <a:srgbClr val="FF0000"/>
                </a:solidFill>
              </a:rPr>
              <a:t>C-library</a:t>
            </a:r>
            <a:r>
              <a:rPr lang="zh-TW" altLang="en-US" b="1" dirty="0">
                <a:solidFill>
                  <a:srgbClr val="FF0000"/>
                </a:solidFill>
              </a:rPr>
              <a:t>：</a:t>
            </a:r>
            <a:r>
              <a:rPr lang="en-US" altLang="zh-TW" b="1" dirty="0" err="1">
                <a:solidFill>
                  <a:srgbClr val="FF0000"/>
                </a:solidFill>
              </a:rPr>
              <a:t>fopen</a:t>
            </a:r>
            <a:r>
              <a:rPr lang="en-US" altLang="zh-TW" b="1" dirty="0">
                <a:solidFill>
                  <a:srgbClr val="FF0000"/>
                </a:solidFill>
              </a:rPr>
              <a:t>()</a:t>
            </a:r>
            <a:r>
              <a:rPr lang="zh-TW" altLang="en-US" b="1" dirty="0">
                <a:solidFill>
                  <a:srgbClr val="FF0000"/>
                </a:solidFill>
              </a:rPr>
              <a:t>、</a:t>
            </a:r>
            <a:r>
              <a:rPr lang="en-US" altLang="zh-TW" b="1" dirty="0" err="1">
                <a:solidFill>
                  <a:srgbClr val="FF0000"/>
                </a:solidFill>
              </a:rPr>
              <a:t>fread</a:t>
            </a:r>
            <a:r>
              <a:rPr lang="en-US" altLang="zh-TW" b="1" dirty="0">
                <a:solidFill>
                  <a:srgbClr val="FF0000"/>
                </a:solidFill>
              </a:rPr>
              <a:t>()</a:t>
            </a:r>
            <a:r>
              <a:rPr lang="zh-TW" altLang="en-US" b="1" dirty="0">
                <a:solidFill>
                  <a:srgbClr val="FF0000"/>
                </a:solidFill>
              </a:rPr>
              <a:t>、</a:t>
            </a:r>
            <a:r>
              <a:rPr lang="en-US" altLang="zh-TW" b="1" dirty="0" err="1">
                <a:solidFill>
                  <a:srgbClr val="FF0000"/>
                </a:solidFill>
              </a:rPr>
              <a:t>fwrite</a:t>
            </a:r>
            <a:r>
              <a:rPr lang="en-US" altLang="zh-TW" b="1" dirty="0">
                <a:solidFill>
                  <a:srgbClr val="FF0000"/>
                </a:solidFill>
              </a:rPr>
              <a:t>()</a:t>
            </a:r>
            <a:r>
              <a:rPr lang="zh-TW" altLang="en-US" b="1" dirty="0">
                <a:solidFill>
                  <a:srgbClr val="FF0000"/>
                </a:solidFill>
              </a:rPr>
              <a:t>、</a:t>
            </a:r>
            <a:r>
              <a:rPr lang="en-US" altLang="zh-TW" b="1" dirty="0" err="1">
                <a:solidFill>
                  <a:srgbClr val="FF0000"/>
                </a:solidFill>
              </a:rPr>
              <a:t>fclose</a:t>
            </a:r>
            <a:r>
              <a:rPr lang="en-US" altLang="zh-TW" b="1" dirty="0">
                <a:solidFill>
                  <a:srgbClr val="FF0000"/>
                </a:solidFill>
              </a:rPr>
              <a:t>()</a:t>
            </a:r>
            <a:r>
              <a:rPr lang="zh-TW" altLang="en-US" b="1" dirty="0">
                <a:solidFill>
                  <a:srgbClr val="FF0000"/>
                </a:solidFill>
              </a:rPr>
              <a:t>、</a:t>
            </a:r>
            <a:r>
              <a:rPr lang="en-US" altLang="zh-TW" b="1" dirty="0" err="1">
                <a:solidFill>
                  <a:srgbClr val="FF0000"/>
                </a:solidFill>
              </a:rPr>
              <a:t>fseek</a:t>
            </a:r>
            <a:r>
              <a:rPr lang="en-US" altLang="zh-TW" b="1" dirty="0">
                <a:solidFill>
                  <a:srgbClr val="FF0000"/>
                </a:solidFill>
              </a:rPr>
              <a:t>()</a:t>
            </a:r>
          </a:p>
          <a:p>
            <a:pPr eaLnBrk="1" hangingPunct="1">
              <a:lnSpc>
                <a:spcPct val="150000"/>
              </a:lnSpc>
            </a:pPr>
            <a:r>
              <a:rPr lang="en-US" altLang="zh-TW" dirty="0"/>
              <a:t>Homework Assignment #1_1</a:t>
            </a:r>
          </a:p>
          <a:p>
            <a:pPr eaLnBrk="1" hangingPunct="1">
              <a:lnSpc>
                <a:spcPct val="150000"/>
              </a:lnSpc>
            </a:pPr>
            <a:r>
              <a:rPr lang="en-US" altLang="zh-TW" dirty="0"/>
              <a:t>System call</a:t>
            </a:r>
            <a:r>
              <a:rPr lang="zh-TW" altLang="en-US" dirty="0"/>
              <a:t>：</a:t>
            </a:r>
            <a:r>
              <a:rPr lang="en-US" altLang="zh-TW" dirty="0"/>
              <a:t>open()</a:t>
            </a:r>
            <a:r>
              <a:rPr lang="zh-TW" altLang="en-US" dirty="0"/>
              <a:t>、</a:t>
            </a:r>
            <a:r>
              <a:rPr lang="en-US" altLang="zh-TW" dirty="0"/>
              <a:t>read()</a:t>
            </a:r>
            <a:r>
              <a:rPr lang="zh-TW" altLang="en-US" dirty="0"/>
              <a:t>、</a:t>
            </a:r>
            <a:r>
              <a:rPr lang="en-US" altLang="zh-TW" dirty="0"/>
              <a:t>write()</a:t>
            </a:r>
            <a:r>
              <a:rPr lang="zh-TW" altLang="en-US" dirty="0"/>
              <a:t>、</a:t>
            </a:r>
            <a:r>
              <a:rPr lang="en-US" altLang="zh-TW" dirty="0"/>
              <a:t>close()</a:t>
            </a:r>
            <a:r>
              <a:rPr lang="zh-TW" altLang="en-US" dirty="0"/>
              <a:t>、</a:t>
            </a:r>
            <a:r>
              <a:rPr lang="en-US" altLang="zh-TW" dirty="0" err="1"/>
              <a:t>lseek</a:t>
            </a:r>
            <a:r>
              <a:rPr lang="en-US" altLang="zh-TW" dirty="0"/>
              <a:t>()</a:t>
            </a:r>
          </a:p>
          <a:p>
            <a:pPr eaLnBrk="1" hangingPunct="1">
              <a:lnSpc>
                <a:spcPct val="150000"/>
              </a:lnSpc>
            </a:pPr>
            <a:r>
              <a:rPr lang="en-US" altLang="zh-TW" dirty="0"/>
              <a:t>Homework Assignment #1_2</a:t>
            </a:r>
          </a:p>
          <a:p>
            <a:pPr eaLnBrk="1" hangingPunct="1">
              <a:lnSpc>
                <a:spcPct val="150000"/>
              </a:lnSpc>
            </a:pPr>
            <a:r>
              <a:rPr lang="en-US" altLang="zh-TW" dirty="0"/>
              <a:t>Memory-mapped file</a:t>
            </a:r>
          </a:p>
          <a:p>
            <a:pPr eaLnBrk="1" hangingPunct="1">
              <a:lnSpc>
                <a:spcPct val="150000"/>
              </a:lnSpc>
            </a:pPr>
            <a:r>
              <a:rPr lang="en-US" altLang="zh-TW" dirty="0"/>
              <a:t>Homework Assignment #1_3</a:t>
            </a:r>
          </a:p>
          <a:p>
            <a:pPr eaLnBrk="1" hangingPunct="1">
              <a:lnSpc>
                <a:spcPct val="150000"/>
              </a:lnSpc>
            </a:pPr>
            <a:r>
              <a:rPr lang="en-US" altLang="zh-TW" dirty="0"/>
              <a:t>Homework Assignment #1_4</a:t>
            </a:r>
          </a:p>
          <a:p>
            <a:pPr eaLnBrk="1" hangingPunct="1">
              <a:lnSpc>
                <a:spcPct val="150000"/>
              </a:lnSpc>
            </a:pPr>
            <a:endParaRPr lang="en-US" altLang="zh-TW" dirty="0"/>
          </a:p>
          <a:p>
            <a:pPr eaLnBrk="1" hangingPunct="1">
              <a:lnSpc>
                <a:spcPct val="150000"/>
              </a:lnSpc>
            </a:pPr>
            <a:endParaRPr lang="en-US" altLang="zh-TW" dirty="0"/>
          </a:p>
          <a:p>
            <a:pPr eaLnBrk="1" hangingPunct="1">
              <a:lnSpc>
                <a:spcPct val="150000"/>
              </a:lnSpc>
            </a:pPr>
            <a:endParaRPr lang="en-US" altLang="zh-TW" dirty="0"/>
          </a:p>
          <a:p>
            <a:pPr eaLnBrk="1" hangingPunct="1">
              <a:lnSpc>
                <a:spcPct val="150000"/>
              </a:lnSpc>
            </a:pPr>
            <a:endParaRPr lang="en-US" altLang="zh-TW" dirty="0"/>
          </a:p>
        </p:txBody>
      </p:sp>
      <p:sp>
        <p:nvSpPr>
          <p:cNvPr id="2" name="投影片編號版面配置區 1">
            <a:extLst>
              <a:ext uri="{FF2B5EF4-FFF2-40B4-BE49-F238E27FC236}">
                <a16:creationId xmlns:a16="http://schemas.microsoft.com/office/drawing/2014/main" id="{CC8B7D87-D898-4ECE-8463-F556A2153D2A}"/>
              </a:ext>
            </a:extLst>
          </p:cNvPr>
          <p:cNvSpPr>
            <a:spLocks noGrp="1"/>
          </p:cNvSpPr>
          <p:nvPr>
            <p:ph type="sldNum" sz="quarter" idx="11"/>
          </p:nvPr>
        </p:nvSpPr>
        <p:spPr/>
        <p:txBody>
          <a:bodyPr/>
          <a:lstStyle/>
          <a:p>
            <a:fld id="{224A732B-4120-4015-8395-334063D92438}" type="slidenum">
              <a:rPr lang="zh-TW" altLang="en-US" smtClean="0"/>
              <a:t>5</a:t>
            </a:fld>
            <a:endParaRPr lang="zh-TW" altLang="en-US"/>
          </a:p>
        </p:txBody>
      </p:sp>
    </p:spTree>
    <p:extLst>
      <p:ext uri="{BB962C8B-B14F-4D97-AF65-F5344CB8AC3E}">
        <p14:creationId xmlns:p14="http://schemas.microsoft.com/office/powerpoint/2010/main" val="4269642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DC612A1-FA28-406C-ABD4-40992182710A}"/>
              </a:ext>
            </a:extLst>
          </p:cNvPr>
          <p:cNvSpPr>
            <a:spLocks noGrp="1"/>
          </p:cNvSpPr>
          <p:nvPr>
            <p:ph type="title"/>
          </p:nvPr>
        </p:nvSpPr>
        <p:spPr/>
        <p:txBody>
          <a:bodyPr/>
          <a:lstStyle/>
          <a:p>
            <a:r>
              <a:rPr lang="en-US" altLang="zh-TW" dirty="0"/>
              <a:t>Standard C library</a:t>
            </a:r>
            <a:endParaRPr lang="zh-TW" altLang="en-US" dirty="0"/>
          </a:p>
        </p:txBody>
      </p:sp>
      <p:sp>
        <p:nvSpPr>
          <p:cNvPr id="3" name="內容版面配置區 2">
            <a:extLst>
              <a:ext uri="{FF2B5EF4-FFF2-40B4-BE49-F238E27FC236}">
                <a16:creationId xmlns:a16="http://schemas.microsoft.com/office/drawing/2014/main" id="{18D6DBED-8179-4C87-BE18-2DB0FA5A8604}"/>
              </a:ext>
            </a:extLst>
          </p:cNvPr>
          <p:cNvSpPr>
            <a:spLocks noGrp="1"/>
          </p:cNvSpPr>
          <p:nvPr>
            <p:ph idx="1"/>
          </p:nvPr>
        </p:nvSpPr>
        <p:spPr>
          <a:xfrm>
            <a:off x="609600" y="1129506"/>
            <a:ext cx="10972800" cy="4598987"/>
          </a:xfrm>
        </p:spPr>
        <p:txBody>
          <a:bodyPr/>
          <a:lstStyle/>
          <a:p>
            <a:r>
              <a:rPr lang="en-US" altLang="zh-TW" b="1" dirty="0" err="1"/>
              <a:t>fopen</a:t>
            </a:r>
            <a:r>
              <a:rPr lang="en-US" altLang="zh-TW" b="1" dirty="0"/>
              <a:t>()</a:t>
            </a:r>
            <a:endParaRPr lang="zh-TW" altLang="en-US" b="1" dirty="0"/>
          </a:p>
        </p:txBody>
      </p:sp>
      <p:sp>
        <p:nvSpPr>
          <p:cNvPr id="4" name="矩形 3">
            <a:extLst>
              <a:ext uri="{FF2B5EF4-FFF2-40B4-BE49-F238E27FC236}">
                <a16:creationId xmlns:a16="http://schemas.microsoft.com/office/drawing/2014/main" id="{7C2DDF7E-5711-48CC-8336-0AB448166512}"/>
              </a:ext>
            </a:extLst>
          </p:cNvPr>
          <p:cNvSpPr/>
          <p:nvPr/>
        </p:nvSpPr>
        <p:spPr>
          <a:xfrm>
            <a:off x="1262108" y="1585950"/>
            <a:ext cx="9667782" cy="389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#include &lt;</a:t>
            </a:r>
            <a:r>
              <a:rPr lang="en-US" altLang="zh-TW" dirty="0" err="1">
                <a:solidFill>
                  <a:schemeClr val="tx1"/>
                </a:solidFill>
              </a:rPr>
              <a:t>stdio.h</a:t>
            </a:r>
            <a:r>
              <a:rPr lang="en-US" altLang="zh-TW" dirty="0">
                <a:solidFill>
                  <a:schemeClr val="tx1"/>
                </a:solidFill>
              </a:rPr>
              <a:t>&gt;</a:t>
            </a:r>
            <a:endParaRPr lang="zh-TW" altLang="en-US" dirty="0">
              <a:solidFill>
                <a:schemeClr val="tx1"/>
              </a:solidFill>
            </a:endParaRPr>
          </a:p>
        </p:txBody>
      </p:sp>
      <p:sp>
        <p:nvSpPr>
          <p:cNvPr id="5" name="矩形 4">
            <a:extLst>
              <a:ext uri="{FF2B5EF4-FFF2-40B4-BE49-F238E27FC236}">
                <a16:creationId xmlns:a16="http://schemas.microsoft.com/office/drawing/2014/main" id="{3DFD779D-FB32-4934-82EB-D508CC8B6147}"/>
              </a:ext>
            </a:extLst>
          </p:cNvPr>
          <p:cNvSpPr/>
          <p:nvPr/>
        </p:nvSpPr>
        <p:spPr>
          <a:xfrm>
            <a:off x="1262108" y="2064540"/>
            <a:ext cx="9667782" cy="389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altLang="zh-TW" dirty="0">
                <a:solidFill>
                  <a:schemeClr val="tx1"/>
                </a:solidFill>
              </a:rPr>
              <a:t>FILE *fopen ( const char *filename, const char *mode );</a:t>
            </a:r>
            <a:endParaRPr lang="zh-TW" altLang="en-US" dirty="0">
              <a:solidFill>
                <a:schemeClr val="tx1"/>
              </a:solidFill>
            </a:endParaRPr>
          </a:p>
        </p:txBody>
      </p:sp>
      <p:sp>
        <p:nvSpPr>
          <p:cNvPr id="8" name="矩形 1">
            <a:extLst>
              <a:ext uri="{FF2B5EF4-FFF2-40B4-BE49-F238E27FC236}">
                <a16:creationId xmlns:a16="http://schemas.microsoft.com/office/drawing/2014/main" id="{3220CD6A-E472-4D83-A46B-597D8885CB02}"/>
              </a:ext>
            </a:extLst>
          </p:cNvPr>
          <p:cNvSpPr>
            <a:spLocks noChangeArrowheads="1"/>
          </p:cNvSpPr>
          <p:nvPr/>
        </p:nvSpPr>
        <p:spPr bwMode="auto">
          <a:xfrm>
            <a:off x="1262108" y="2543130"/>
            <a:ext cx="9667781" cy="77678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dirty="0">
                <a:latin typeface="+mn-lt"/>
                <a:ea typeface="+mn-ea"/>
              </a:rPr>
              <a:t>EX: FILE *f1;</a:t>
            </a:r>
          </a:p>
          <a:p>
            <a:r>
              <a:rPr lang="en-US" altLang="zh-TW" dirty="0">
                <a:latin typeface="+mn-lt"/>
                <a:ea typeface="+mn-ea"/>
              </a:rPr>
              <a:t>       f1 = </a:t>
            </a:r>
            <a:r>
              <a:rPr lang="en-US" altLang="zh-TW" dirty="0" err="1">
                <a:latin typeface="+mn-lt"/>
                <a:ea typeface="+mn-ea"/>
              </a:rPr>
              <a:t>fopen</a:t>
            </a:r>
            <a:r>
              <a:rPr lang="en-US" altLang="zh-TW" dirty="0">
                <a:latin typeface="+mn-lt"/>
                <a:ea typeface="+mn-ea"/>
              </a:rPr>
              <a:t> ( “XXX.txt”, “w” );</a:t>
            </a:r>
          </a:p>
        </p:txBody>
      </p:sp>
      <p:graphicFrame>
        <p:nvGraphicFramePr>
          <p:cNvPr id="10" name="表格 9">
            <a:extLst>
              <a:ext uri="{FF2B5EF4-FFF2-40B4-BE49-F238E27FC236}">
                <a16:creationId xmlns:a16="http://schemas.microsoft.com/office/drawing/2014/main" id="{9F77941B-FBC7-49E5-B338-547765084CE7}"/>
              </a:ext>
            </a:extLst>
          </p:cNvPr>
          <p:cNvGraphicFramePr>
            <a:graphicFrameLocks noGrp="1"/>
          </p:cNvGraphicFramePr>
          <p:nvPr>
            <p:extLst>
              <p:ext uri="{D42A27DB-BD31-4B8C-83A1-F6EECF244321}">
                <p14:modId xmlns:p14="http://schemas.microsoft.com/office/powerpoint/2010/main" val="2069865633"/>
              </p:ext>
            </p:extLst>
          </p:nvPr>
        </p:nvGraphicFramePr>
        <p:xfrm>
          <a:off x="1262108" y="3848122"/>
          <a:ext cx="9667781" cy="1651000"/>
        </p:xfrm>
        <a:graphic>
          <a:graphicData uri="http://schemas.openxmlformats.org/drawingml/2006/table">
            <a:tbl>
              <a:tblPr firstRow="1" bandRow="1">
                <a:tableStyleId>{F5AB1C69-6EDB-4FF4-983F-18BD219EF322}</a:tableStyleId>
              </a:tblPr>
              <a:tblGrid>
                <a:gridCol w="826313">
                  <a:extLst>
                    <a:ext uri="{9D8B030D-6E8A-4147-A177-3AD203B41FA5}">
                      <a16:colId xmlns:a16="http://schemas.microsoft.com/office/drawing/2014/main" val="2748127452"/>
                    </a:ext>
                  </a:extLst>
                </a:gridCol>
                <a:gridCol w="8841468">
                  <a:extLst>
                    <a:ext uri="{9D8B030D-6E8A-4147-A177-3AD203B41FA5}">
                      <a16:colId xmlns:a16="http://schemas.microsoft.com/office/drawing/2014/main" val="1263526187"/>
                    </a:ext>
                  </a:extLst>
                </a:gridCol>
              </a:tblGrid>
              <a:tr h="370840">
                <a:tc>
                  <a:txBody>
                    <a:bodyPr/>
                    <a:lstStyle/>
                    <a:p>
                      <a:pPr algn="ctr"/>
                      <a:r>
                        <a:rPr lang="en-US" altLang="zh-TW" sz="1800" b="0" dirty="0">
                          <a:solidFill>
                            <a:schemeClr val="tx1"/>
                          </a:solidFill>
                        </a:rPr>
                        <a:t>“r”</a:t>
                      </a:r>
                      <a:endParaRPr lang="zh-TW"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1" dirty="0">
                          <a:solidFill>
                            <a:schemeClr val="tx1"/>
                          </a:solidFill>
                          <a:effectLst/>
                        </a:rPr>
                        <a:t>read:</a:t>
                      </a:r>
                      <a:r>
                        <a:rPr lang="en-US" altLang="zh-TW" sz="1800" b="0" dirty="0">
                          <a:solidFill>
                            <a:schemeClr val="tx1"/>
                          </a:solidFill>
                          <a:effectLst/>
                        </a:rPr>
                        <a:t> Open file for input operations. The file must exist.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6556440"/>
                  </a:ext>
                </a:extLst>
              </a:tr>
              <a:tr h="370840">
                <a:tc>
                  <a:txBody>
                    <a:bodyPr/>
                    <a:lstStyle/>
                    <a:p>
                      <a:pPr algn="ctr">
                        <a:lnSpc>
                          <a:spcPct val="150000"/>
                        </a:lnSpc>
                      </a:pPr>
                      <a:r>
                        <a:rPr lang="en-US" altLang="zh-TW" sz="1800" b="0" dirty="0">
                          <a:solidFill>
                            <a:schemeClr val="tx1"/>
                          </a:solidFill>
                        </a:rPr>
                        <a:t>“w”</a:t>
                      </a:r>
                      <a:endParaRPr lang="zh-TW"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1" dirty="0">
                          <a:effectLst/>
                        </a:rPr>
                        <a:t>write:</a:t>
                      </a:r>
                      <a:r>
                        <a:rPr lang="en-US" altLang="zh-TW" sz="1800" dirty="0">
                          <a:effectLst/>
                        </a:rPr>
                        <a:t> Create an empty file for output operations. If a file with the same name already exists, its contents are discarded and the file is treated as a new empty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80698953"/>
                  </a:ext>
                </a:extLst>
              </a:tr>
              <a:tr h="370840">
                <a:tc>
                  <a:txBody>
                    <a:bodyPr/>
                    <a:lstStyle/>
                    <a:p>
                      <a:pPr algn="ctr">
                        <a:lnSpc>
                          <a:spcPct val="150000"/>
                        </a:lnSpc>
                      </a:pPr>
                      <a:r>
                        <a:rPr lang="en-US" altLang="zh-TW" sz="1800" b="0" dirty="0">
                          <a:solidFill>
                            <a:schemeClr val="tx1"/>
                          </a:solidFill>
                        </a:rPr>
                        <a:t>“a”</a:t>
                      </a:r>
                      <a:endParaRPr lang="zh-TW"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1" dirty="0">
                          <a:effectLst/>
                        </a:rPr>
                        <a:t>append:</a:t>
                      </a:r>
                      <a:r>
                        <a:rPr lang="en-US" altLang="zh-TW" sz="1800" dirty="0">
                          <a:effectLst/>
                        </a:rPr>
                        <a:t> Open file for output at the end of a file. Output operations always write data at the end of the file, expanding it. The file is created if it does not exist.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47615504"/>
                  </a:ext>
                </a:extLst>
              </a:tr>
            </a:tbl>
          </a:graphicData>
        </a:graphic>
      </p:graphicFrame>
      <p:sp>
        <p:nvSpPr>
          <p:cNvPr id="11" name="文字方塊 10">
            <a:extLst>
              <a:ext uri="{FF2B5EF4-FFF2-40B4-BE49-F238E27FC236}">
                <a16:creationId xmlns:a16="http://schemas.microsoft.com/office/drawing/2014/main" id="{606052B8-B3FC-46E6-A235-F4016A863A6B}"/>
              </a:ext>
            </a:extLst>
          </p:cNvPr>
          <p:cNvSpPr txBox="1"/>
          <p:nvPr/>
        </p:nvSpPr>
        <p:spPr>
          <a:xfrm>
            <a:off x="1153499" y="3473874"/>
            <a:ext cx="825867" cy="369332"/>
          </a:xfrm>
          <a:prstGeom prst="rect">
            <a:avLst/>
          </a:prstGeom>
          <a:noFill/>
        </p:spPr>
        <p:txBody>
          <a:bodyPr wrap="none" rtlCol="0">
            <a:spAutoFit/>
          </a:bodyPr>
          <a:lstStyle/>
          <a:p>
            <a:r>
              <a:rPr lang="en-US" altLang="zh-TW" dirty="0">
                <a:solidFill>
                  <a:schemeClr val="bg2">
                    <a:lumMod val="60000"/>
                    <a:lumOff val="40000"/>
                  </a:schemeClr>
                </a:solidFill>
              </a:rPr>
              <a:t>mode:</a:t>
            </a:r>
            <a:endParaRPr lang="zh-TW" altLang="en-US" dirty="0">
              <a:solidFill>
                <a:schemeClr val="bg2">
                  <a:lumMod val="60000"/>
                  <a:lumOff val="40000"/>
                </a:schemeClr>
              </a:solidFill>
            </a:endParaRPr>
          </a:p>
        </p:txBody>
      </p:sp>
      <p:sp>
        <p:nvSpPr>
          <p:cNvPr id="13" name="文字方塊 12">
            <a:extLst>
              <a:ext uri="{FF2B5EF4-FFF2-40B4-BE49-F238E27FC236}">
                <a16:creationId xmlns:a16="http://schemas.microsoft.com/office/drawing/2014/main" id="{A78355FB-D6BF-4E3A-B12E-27263189DA90}"/>
              </a:ext>
            </a:extLst>
          </p:cNvPr>
          <p:cNvSpPr txBox="1"/>
          <p:nvPr/>
        </p:nvSpPr>
        <p:spPr>
          <a:xfrm>
            <a:off x="1153499" y="5728493"/>
            <a:ext cx="9667781" cy="923330"/>
          </a:xfrm>
          <a:prstGeom prst="rect">
            <a:avLst/>
          </a:prstGeom>
          <a:noFill/>
        </p:spPr>
        <p:txBody>
          <a:bodyPr wrap="square" rtlCol="0">
            <a:spAutoFit/>
          </a:bodyPr>
          <a:lstStyle/>
          <a:p>
            <a:r>
              <a:rPr lang="en-US" altLang="zh-TW" dirty="0">
                <a:solidFill>
                  <a:schemeClr val="bg2">
                    <a:lumMod val="60000"/>
                    <a:lumOff val="40000"/>
                  </a:schemeClr>
                </a:solidFill>
              </a:rPr>
              <a:t>return value: </a:t>
            </a:r>
            <a:r>
              <a:rPr lang="en-US" altLang="zh-TW" dirty="0"/>
              <a:t>Successful: the function returns a pointer to a </a:t>
            </a:r>
            <a:r>
              <a:rPr lang="en-US" altLang="zh-TW" b="1" i="1" dirty="0"/>
              <a:t>FILE</a:t>
            </a:r>
            <a:r>
              <a:rPr lang="en-US" altLang="zh-TW" dirty="0"/>
              <a:t> object. Otherwise: a null pointer is returned.</a:t>
            </a:r>
          </a:p>
          <a:p>
            <a:endParaRPr lang="zh-TW" altLang="en-US" dirty="0">
              <a:solidFill>
                <a:schemeClr val="bg2">
                  <a:lumMod val="60000"/>
                  <a:lumOff val="40000"/>
                </a:schemeClr>
              </a:solidFill>
            </a:endParaRPr>
          </a:p>
        </p:txBody>
      </p:sp>
      <p:sp>
        <p:nvSpPr>
          <p:cNvPr id="6" name="投影片編號版面配置區 5">
            <a:extLst>
              <a:ext uri="{FF2B5EF4-FFF2-40B4-BE49-F238E27FC236}">
                <a16:creationId xmlns:a16="http://schemas.microsoft.com/office/drawing/2014/main" id="{33753298-EADB-4D42-84FE-8EB11BAB0BCD}"/>
              </a:ext>
            </a:extLst>
          </p:cNvPr>
          <p:cNvSpPr>
            <a:spLocks noGrp="1"/>
          </p:cNvSpPr>
          <p:nvPr>
            <p:ph type="sldNum" sz="quarter" idx="11"/>
          </p:nvPr>
        </p:nvSpPr>
        <p:spPr/>
        <p:txBody>
          <a:bodyPr/>
          <a:lstStyle/>
          <a:p>
            <a:fld id="{224A732B-4120-4015-8395-334063D92438}" type="slidenum">
              <a:rPr lang="zh-TW" altLang="en-US" smtClean="0"/>
              <a:t>6</a:t>
            </a:fld>
            <a:endParaRPr lang="zh-TW" altLang="en-US"/>
          </a:p>
        </p:txBody>
      </p:sp>
    </p:spTree>
    <p:extLst>
      <p:ext uri="{BB962C8B-B14F-4D97-AF65-F5344CB8AC3E}">
        <p14:creationId xmlns:p14="http://schemas.microsoft.com/office/powerpoint/2010/main" val="2255430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DC612A1-FA28-406C-ABD4-40992182710A}"/>
              </a:ext>
            </a:extLst>
          </p:cNvPr>
          <p:cNvSpPr>
            <a:spLocks noGrp="1"/>
          </p:cNvSpPr>
          <p:nvPr>
            <p:ph type="title"/>
          </p:nvPr>
        </p:nvSpPr>
        <p:spPr/>
        <p:txBody>
          <a:bodyPr/>
          <a:lstStyle/>
          <a:p>
            <a:r>
              <a:rPr lang="en-US" altLang="zh-TW" dirty="0"/>
              <a:t>Standard C library(cont.)</a:t>
            </a:r>
            <a:endParaRPr lang="zh-TW" altLang="en-US" dirty="0"/>
          </a:p>
        </p:txBody>
      </p:sp>
      <p:sp>
        <p:nvSpPr>
          <p:cNvPr id="3" name="內容版面配置區 2">
            <a:extLst>
              <a:ext uri="{FF2B5EF4-FFF2-40B4-BE49-F238E27FC236}">
                <a16:creationId xmlns:a16="http://schemas.microsoft.com/office/drawing/2014/main" id="{18D6DBED-8179-4C87-BE18-2DB0FA5A8604}"/>
              </a:ext>
            </a:extLst>
          </p:cNvPr>
          <p:cNvSpPr>
            <a:spLocks noGrp="1"/>
          </p:cNvSpPr>
          <p:nvPr>
            <p:ph idx="1"/>
          </p:nvPr>
        </p:nvSpPr>
        <p:spPr>
          <a:xfrm>
            <a:off x="609600" y="1129506"/>
            <a:ext cx="10972800" cy="4598987"/>
          </a:xfrm>
        </p:spPr>
        <p:txBody>
          <a:bodyPr/>
          <a:lstStyle/>
          <a:p>
            <a:r>
              <a:rPr lang="en-US" altLang="zh-TW" b="1" dirty="0" err="1"/>
              <a:t>fread</a:t>
            </a:r>
            <a:r>
              <a:rPr lang="en-US" altLang="zh-TW" b="1" dirty="0"/>
              <a:t>()</a:t>
            </a:r>
            <a:endParaRPr lang="zh-TW" altLang="en-US" b="1" dirty="0"/>
          </a:p>
          <a:p>
            <a:endParaRPr lang="zh-TW" altLang="en-US" b="1" dirty="0"/>
          </a:p>
        </p:txBody>
      </p:sp>
      <p:sp>
        <p:nvSpPr>
          <p:cNvPr id="4" name="矩形 3">
            <a:extLst>
              <a:ext uri="{FF2B5EF4-FFF2-40B4-BE49-F238E27FC236}">
                <a16:creationId xmlns:a16="http://schemas.microsoft.com/office/drawing/2014/main" id="{7C2DDF7E-5711-48CC-8336-0AB448166512}"/>
              </a:ext>
            </a:extLst>
          </p:cNvPr>
          <p:cNvSpPr/>
          <p:nvPr/>
        </p:nvSpPr>
        <p:spPr>
          <a:xfrm>
            <a:off x="1262108" y="1585950"/>
            <a:ext cx="9667782" cy="389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#include &lt;</a:t>
            </a:r>
            <a:r>
              <a:rPr lang="en-US" altLang="zh-TW" dirty="0" err="1">
                <a:solidFill>
                  <a:schemeClr val="tx1"/>
                </a:solidFill>
              </a:rPr>
              <a:t>stdio.h</a:t>
            </a:r>
            <a:r>
              <a:rPr lang="en-US" altLang="zh-TW" dirty="0">
                <a:solidFill>
                  <a:schemeClr val="tx1"/>
                </a:solidFill>
              </a:rPr>
              <a:t>&gt;</a:t>
            </a:r>
            <a:endParaRPr lang="zh-TW" altLang="en-US" dirty="0">
              <a:solidFill>
                <a:schemeClr val="tx1"/>
              </a:solidFill>
            </a:endParaRPr>
          </a:p>
        </p:txBody>
      </p:sp>
      <p:sp>
        <p:nvSpPr>
          <p:cNvPr id="5" name="矩形 4">
            <a:extLst>
              <a:ext uri="{FF2B5EF4-FFF2-40B4-BE49-F238E27FC236}">
                <a16:creationId xmlns:a16="http://schemas.microsoft.com/office/drawing/2014/main" id="{3DFD779D-FB32-4934-82EB-D508CC8B6147}"/>
              </a:ext>
            </a:extLst>
          </p:cNvPr>
          <p:cNvSpPr/>
          <p:nvPr/>
        </p:nvSpPr>
        <p:spPr>
          <a:xfrm>
            <a:off x="1262108" y="2064540"/>
            <a:ext cx="9667782" cy="389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a:solidFill>
                  <a:schemeClr val="tx1"/>
                </a:solidFill>
              </a:rPr>
              <a:t>size_t</a:t>
            </a:r>
            <a:r>
              <a:rPr lang="en-US" altLang="zh-TW" dirty="0">
                <a:solidFill>
                  <a:schemeClr val="tx1"/>
                </a:solidFill>
              </a:rPr>
              <a:t> </a:t>
            </a:r>
            <a:r>
              <a:rPr lang="en-US" altLang="zh-TW" dirty="0" err="1">
                <a:solidFill>
                  <a:schemeClr val="tx1"/>
                </a:solidFill>
              </a:rPr>
              <a:t>fread</a:t>
            </a:r>
            <a:r>
              <a:rPr lang="en-US" altLang="zh-TW" dirty="0">
                <a:solidFill>
                  <a:schemeClr val="tx1"/>
                </a:solidFill>
              </a:rPr>
              <a:t> ( void * </a:t>
            </a:r>
            <a:r>
              <a:rPr lang="en-US" altLang="zh-TW" dirty="0" err="1">
                <a:solidFill>
                  <a:schemeClr val="tx1"/>
                </a:solidFill>
              </a:rPr>
              <a:t>ptr</a:t>
            </a:r>
            <a:r>
              <a:rPr lang="en-US" altLang="zh-TW" dirty="0">
                <a:solidFill>
                  <a:schemeClr val="tx1"/>
                </a:solidFill>
              </a:rPr>
              <a:t>, </a:t>
            </a:r>
            <a:r>
              <a:rPr lang="en-US" altLang="zh-TW" dirty="0" err="1">
                <a:solidFill>
                  <a:schemeClr val="tx1"/>
                </a:solidFill>
              </a:rPr>
              <a:t>size_t</a:t>
            </a:r>
            <a:r>
              <a:rPr lang="en-US" altLang="zh-TW" dirty="0">
                <a:solidFill>
                  <a:schemeClr val="tx1"/>
                </a:solidFill>
              </a:rPr>
              <a:t> size, </a:t>
            </a:r>
            <a:r>
              <a:rPr lang="en-US" altLang="zh-TW" dirty="0" err="1">
                <a:solidFill>
                  <a:schemeClr val="tx1"/>
                </a:solidFill>
              </a:rPr>
              <a:t>size_t</a:t>
            </a:r>
            <a:r>
              <a:rPr lang="en-US" altLang="zh-TW" dirty="0">
                <a:solidFill>
                  <a:schemeClr val="tx1"/>
                </a:solidFill>
              </a:rPr>
              <a:t> count, FILE * stream );</a:t>
            </a:r>
            <a:endParaRPr lang="zh-TW" altLang="en-US" dirty="0">
              <a:solidFill>
                <a:schemeClr val="tx1"/>
              </a:solidFill>
            </a:endParaRPr>
          </a:p>
        </p:txBody>
      </p:sp>
      <p:sp>
        <p:nvSpPr>
          <p:cNvPr id="8" name="矩形 1">
            <a:extLst>
              <a:ext uri="{FF2B5EF4-FFF2-40B4-BE49-F238E27FC236}">
                <a16:creationId xmlns:a16="http://schemas.microsoft.com/office/drawing/2014/main" id="{3220CD6A-E472-4D83-A46B-597D8885CB02}"/>
              </a:ext>
            </a:extLst>
          </p:cNvPr>
          <p:cNvSpPr>
            <a:spLocks noChangeArrowheads="1"/>
          </p:cNvSpPr>
          <p:nvPr/>
        </p:nvSpPr>
        <p:spPr bwMode="auto">
          <a:xfrm>
            <a:off x="1262108" y="2543130"/>
            <a:ext cx="9667781" cy="3891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dirty="0">
                <a:latin typeface="+mn-lt"/>
                <a:ea typeface="+mn-ea"/>
              </a:rPr>
              <a:t>EX: </a:t>
            </a:r>
            <a:r>
              <a:rPr lang="en-US" altLang="zh-TW" dirty="0" err="1">
                <a:latin typeface="+mn-lt"/>
                <a:ea typeface="+mn-ea"/>
              </a:rPr>
              <a:t>fread</a:t>
            </a:r>
            <a:r>
              <a:rPr lang="en-US" altLang="zh-TW" dirty="0">
                <a:latin typeface="+mn-lt"/>
                <a:ea typeface="+mn-ea"/>
              </a:rPr>
              <a:t> ( buffer, </a:t>
            </a:r>
            <a:r>
              <a:rPr lang="en-US" altLang="zh-TW" dirty="0" err="1">
                <a:latin typeface="+mn-lt"/>
                <a:ea typeface="+mn-ea"/>
              </a:rPr>
              <a:t>sizeof</a:t>
            </a:r>
            <a:r>
              <a:rPr lang="en-US" altLang="zh-TW" dirty="0">
                <a:latin typeface="+mn-lt"/>
                <a:ea typeface="+mn-ea"/>
              </a:rPr>
              <a:t>(char), 4, f1 );</a:t>
            </a:r>
          </a:p>
        </p:txBody>
      </p:sp>
      <p:sp>
        <p:nvSpPr>
          <p:cNvPr id="11" name="文字方塊 10">
            <a:extLst>
              <a:ext uri="{FF2B5EF4-FFF2-40B4-BE49-F238E27FC236}">
                <a16:creationId xmlns:a16="http://schemas.microsoft.com/office/drawing/2014/main" id="{606052B8-B3FC-46E6-A235-F4016A863A6B}"/>
              </a:ext>
            </a:extLst>
          </p:cNvPr>
          <p:cNvSpPr txBox="1"/>
          <p:nvPr/>
        </p:nvSpPr>
        <p:spPr>
          <a:xfrm>
            <a:off x="1245830" y="3130199"/>
            <a:ext cx="9667781" cy="369332"/>
          </a:xfrm>
          <a:prstGeom prst="rect">
            <a:avLst/>
          </a:prstGeom>
          <a:noFill/>
        </p:spPr>
        <p:txBody>
          <a:bodyPr wrap="square" rtlCol="0">
            <a:spAutoFit/>
          </a:bodyPr>
          <a:lstStyle/>
          <a:p>
            <a:r>
              <a:rPr lang="en-US" altLang="zh-TW" dirty="0" err="1">
                <a:solidFill>
                  <a:schemeClr val="bg2">
                    <a:lumMod val="60000"/>
                    <a:lumOff val="40000"/>
                  </a:schemeClr>
                </a:solidFill>
              </a:rPr>
              <a:t>ptr</a:t>
            </a:r>
            <a:r>
              <a:rPr lang="en-US" altLang="zh-TW" dirty="0">
                <a:solidFill>
                  <a:schemeClr val="bg2">
                    <a:lumMod val="60000"/>
                    <a:lumOff val="40000"/>
                  </a:schemeClr>
                </a:solidFill>
              </a:rPr>
              <a:t>: </a:t>
            </a:r>
            <a:r>
              <a:rPr lang="en-US" altLang="zh-TW" dirty="0"/>
              <a:t>Pointer to a block of memory with a size of at least (</a:t>
            </a:r>
            <a:r>
              <a:rPr lang="en-US" altLang="zh-TW" b="1" i="1" dirty="0"/>
              <a:t>size</a:t>
            </a:r>
            <a:r>
              <a:rPr lang="en-US" altLang="zh-TW" dirty="0"/>
              <a:t>*</a:t>
            </a:r>
            <a:r>
              <a:rPr lang="en-US" altLang="zh-TW" b="1" i="1" dirty="0"/>
              <a:t>count</a:t>
            </a:r>
            <a:r>
              <a:rPr lang="en-US" altLang="zh-TW" dirty="0"/>
              <a:t>) bytes.</a:t>
            </a:r>
            <a:endParaRPr lang="zh-TW" altLang="en-US" dirty="0"/>
          </a:p>
        </p:txBody>
      </p:sp>
      <p:sp>
        <p:nvSpPr>
          <p:cNvPr id="13" name="文字方塊 12">
            <a:extLst>
              <a:ext uri="{FF2B5EF4-FFF2-40B4-BE49-F238E27FC236}">
                <a16:creationId xmlns:a16="http://schemas.microsoft.com/office/drawing/2014/main" id="{A78355FB-D6BF-4E3A-B12E-27263189DA90}"/>
              </a:ext>
            </a:extLst>
          </p:cNvPr>
          <p:cNvSpPr txBox="1"/>
          <p:nvPr/>
        </p:nvSpPr>
        <p:spPr>
          <a:xfrm>
            <a:off x="1245832" y="5399371"/>
            <a:ext cx="9684057" cy="923330"/>
          </a:xfrm>
          <a:prstGeom prst="rect">
            <a:avLst/>
          </a:prstGeom>
          <a:noFill/>
        </p:spPr>
        <p:txBody>
          <a:bodyPr wrap="square" rtlCol="0">
            <a:spAutoFit/>
          </a:bodyPr>
          <a:lstStyle/>
          <a:p>
            <a:r>
              <a:rPr lang="en-US" altLang="zh-TW" dirty="0">
                <a:solidFill>
                  <a:schemeClr val="bg2">
                    <a:lumMod val="60000"/>
                    <a:lumOff val="40000"/>
                  </a:schemeClr>
                </a:solidFill>
              </a:rPr>
              <a:t>return value: </a:t>
            </a:r>
            <a:r>
              <a:rPr lang="en-US" altLang="zh-TW" dirty="0"/>
              <a:t>The total number of elements successfully read is returned. If this number differs from the count parameter, the proper indicator is set, which can be checked with </a:t>
            </a:r>
            <a:r>
              <a:rPr lang="en-US" altLang="zh-TW" b="1" i="1" dirty="0" err="1"/>
              <a:t>ferror</a:t>
            </a:r>
            <a:r>
              <a:rPr lang="en-US" altLang="zh-TW" dirty="0"/>
              <a:t> and </a:t>
            </a:r>
            <a:r>
              <a:rPr lang="en-US" altLang="zh-TW" b="1" i="1" dirty="0" err="1"/>
              <a:t>feof</a:t>
            </a:r>
            <a:r>
              <a:rPr lang="en-US" altLang="zh-TW" b="1" i="1" dirty="0"/>
              <a:t>.</a:t>
            </a:r>
            <a:endParaRPr lang="zh-TW" altLang="en-US" b="1" i="1" dirty="0"/>
          </a:p>
        </p:txBody>
      </p:sp>
      <p:sp>
        <p:nvSpPr>
          <p:cNvPr id="14" name="文字方塊 13">
            <a:extLst>
              <a:ext uri="{FF2B5EF4-FFF2-40B4-BE49-F238E27FC236}">
                <a16:creationId xmlns:a16="http://schemas.microsoft.com/office/drawing/2014/main" id="{B82706A2-04B5-46C3-8B24-EC2B879B0008}"/>
              </a:ext>
            </a:extLst>
          </p:cNvPr>
          <p:cNvSpPr txBox="1"/>
          <p:nvPr/>
        </p:nvSpPr>
        <p:spPr>
          <a:xfrm>
            <a:off x="1245829" y="3697492"/>
            <a:ext cx="9667781" cy="369332"/>
          </a:xfrm>
          <a:prstGeom prst="rect">
            <a:avLst/>
          </a:prstGeom>
          <a:noFill/>
        </p:spPr>
        <p:txBody>
          <a:bodyPr wrap="square" rtlCol="0">
            <a:spAutoFit/>
          </a:bodyPr>
          <a:lstStyle/>
          <a:p>
            <a:r>
              <a:rPr lang="en-US" altLang="zh-TW" dirty="0">
                <a:solidFill>
                  <a:schemeClr val="bg2">
                    <a:lumMod val="60000"/>
                    <a:lumOff val="40000"/>
                  </a:schemeClr>
                </a:solidFill>
              </a:rPr>
              <a:t>size: </a:t>
            </a:r>
            <a:r>
              <a:rPr lang="en-US" altLang="zh-TW" dirty="0"/>
              <a:t>Size, in bytes, of each element to be read. </a:t>
            </a:r>
            <a:r>
              <a:rPr lang="en-US" altLang="zh-TW" b="1" i="1" dirty="0" err="1"/>
              <a:t>size_t</a:t>
            </a:r>
            <a:r>
              <a:rPr lang="en-US" altLang="zh-TW" dirty="0"/>
              <a:t> is an unsigned integral type.</a:t>
            </a:r>
            <a:endParaRPr lang="zh-TW" altLang="en-US" dirty="0"/>
          </a:p>
        </p:txBody>
      </p:sp>
      <p:sp>
        <p:nvSpPr>
          <p:cNvPr id="15" name="文字方塊 14">
            <a:extLst>
              <a:ext uri="{FF2B5EF4-FFF2-40B4-BE49-F238E27FC236}">
                <a16:creationId xmlns:a16="http://schemas.microsoft.com/office/drawing/2014/main" id="{1B325CEF-3F3B-4F68-AEB6-74405053924C}"/>
              </a:ext>
            </a:extLst>
          </p:cNvPr>
          <p:cNvSpPr txBox="1"/>
          <p:nvPr/>
        </p:nvSpPr>
        <p:spPr>
          <a:xfrm>
            <a:off x="1245828" y="4264785"/>
            <a:ext cx="9667781" cy="369332"/>
          </a:xfrm>
          <a:prstGeom prst="rect">
            <a:avLst/>
          </a:prstGeom>
          <a:noFill/>
        </p:spPr>
        <p:txBody>
          <a:bodyPr wrap="square" rtlCol="0">
            <a:spAutoFit/>
          </a:bodyPr>
          <a:lstStyle/>
          <a:p>
            <a:r>
              <a:rPr lang="en-US" altLang="zh-TW" dirty="0">
                <a:solidFill>
                  <a:schemeClr val="bg2">
                    <a:lumMod val="60000"/>
                    <a:lumOff val="40000"/>
                  </a:schemeClr>
                </a:solidFill>
              </a:rPr>
              <a:t>count: </a:t>
            </a:r>
            <a:r>
              <a:rPr lang="en-US" altLang="zh-TW" dirty="0"/>
              <a:t>Number of elements, each one with a size of </a:t>
            </a:r>
            <a:r>
              <a:rPr lang="en-US" altLang="zh-TW" b="1" i="1" dirty="0"/>
              <a:t>size</a:t>
            </a:r>
            <a:r>
              <a:rPr lang="en-US" altLang="zh-TW" dirty="0"/>
              <a:t> bytes.</a:t>
            </a:r>
            <a:endParaRPr lang="zh-TW" altLang="en-US" dirty="0"/>
          </a:p>
        </p:txBody>
      </p:sp>
      <p:sp>
        <p:nvSpPr>
          <p:cNvPr id="16" name="文字方塊 15">
            <a:extLst>
              <a:ext uri="{FF2B5EF4-FFF2-40B4-BE49-F238E27FC236}">
                <a16:creationId xmlns:a16="http://schemas.microsoft.com/office/drawing/2014/main" id="{36347D6E-D319-42C9-8005-81484D7BE518}"/>
              </a:ext>
            </a:extLst>
          </p:cNvPr>
          <p:cNvSpPr txBox="1"/>
          <p:nvPr/>
        </p:nvSpPr>
        <p:spPr>
          <a:xfrm>
            <a:off x="1262108" y="4832078"/>
            <a:ext cx="9667781" cy="369332"/>
          </a:xfrm>
          <a:prstGeom prst="rect">
            <a:avLst/>
          </a:prstGeom>
          <a:noFill/>
        </p:spPr>
        <p:txBody>
          <a:bodyPr wrap="square" rtlCol="0">
            <a:spAutoFit/>
          </a:bodyPr>
          <a:lstStyle/>
          <a:p>
            <a:r>
              <a:rPr lang="en-US" altLang="zh-TW" dirty="0">
                <a:solidFill>
                  <a:schemeClr val="bg2">
                    <a:lumMod val="60000"/>
                    <a:lumOff val="40000"/>
                  </a:schemeClr>
                </a:solidFill>
              </a:rPr>
              <a:t>stream: </a:t>
            </a:r>
            <a:r>
              <a:rPr lang="en-US" altLang="zh-TW" dirty="0"/>
              <a:t>Pointer to a </a:t>
            </a:r>
            <a:r>
              <a:rPr lang="en-US" altLang="zh-TW" b="1" i="1" dirty="0"/>
              <a:t>FILE</a:t>
            </a:r>
            <a:r>
              <a:rPr lang="en-US" altLang="zh-TW" dirty="0"/>
              <a:t> object that specifies an input stream.</a:t>
            </a:r>
          </a:p>
        </p:txBody>
      </p:sp>
      <p:sp>
        <p:nvSpPr>
          <p:cNvPr id="6" name="投影片編號版面配置區 5">
            <a:extLst>
              <a:ext uri="{FF2B5EF4-FFF2-40B4-BE49-F238E27FC236}">
                <a16:creationId xmlns:a16="http://schemas.microsoft.com/office/drawing/2014/main" id="{493DBEB4-97B3-44A6-9B13-0A0D87AC4A40}"/>
              </a:ext>
            </a:extLst>
          </p:cNvPr>
          <p:cNvSpPr>
            <a:spLocks noGrp="1"/>
          </p:cNvSpPr>
          <p:nvPr>
            <p:ph type="sldNum" sz="quarter" idx="11"/>
          </p:nvPr>
        </p:nvSpPr>
        <p:spPr/>
        <p:txBody>
          <a:bodyPr/>
          <a:lstStyle/>
          <a:p>
            <a:fld id="{224A732B-4120-4015-8395-334063D92438}" type="slidenum">
              <a:rPr lang="zh-TW" altLang="en-US" smtClean="0"/>
              <a:t>7</a:t>
            </a:fld>
            <a:endParaRPr lang="zh-TW" altLang="en-US"/>
          </a:p>
        </p:txBody>
      </p:sp>
    </p:spTree>
    <p:extLst>
      <p:ext uri="{BB962C8B-B14F-4D97-AF65-F5344CB8AC3E}">
        <p14:creationId xmlns:p14="http://schemas.microsoft.com/office/powerpoint/2010/main" val="1701408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DC612A1-FA28-406C-ABD4-40992182710A}"/>
              </a:ext>
            </a:extLst>
          </p:cNvPr>
          <p:cNvSpPr>
            <a:spLocks noGrp="1"/>
          </p:cNvSpPr>
          <p:nvPr>
            <p:ph type="title"/>
          </p:nvPr>
        </p:nvSpPr>
        <p:spPr/>
        <p:txBody>
          <a:bodyPr/>
          <a:lstStyle/>
          <a:p>
            <a:r>
              <a:rPr lang="en-US" altLang="zh-TW" dirty="0"/>
              <a:t>Standard C library(cont.)</a:t>
            </a:r>
            <a:endParaRPr lang="zh-TW" altLang="en-US" dirty="0"/>
          </a:p>
        </p:txBody>
      </p:sp>
      <p:sp>
        <p:nvSpPr>
          <p:cNvPr id="3" name="內容版面配置區 2">
            <a:extLst>
              <a:ext uri="{FF2B5EF4-FFF2-40B4-BE49-F238E27FC236}">
                <a16:creationId xmlns:a16="http://schemas.microsoft.com/office/drawing/2014/main" id="{18D6DBED-8179-4C87-BE18-2DB0FA5A8604}"/>
              </a:ext>
            </a:extLst>
          </p:cNvPr>
          <p:cNvSpPr>
            <a:spLocks noGrp="1"/>
          </p:cNvSpPr>
          <p:nvPr>
            <p:ph idx="1"/>
          </p:nvPr>
        </p:nvSpPr>
        <p:spPr>
          <a:xfrm>
            <a:off x="609600" y="1129506"/>
            <a:ext cx="10972800" cy="4598987"/>
          </a:xfrm>
        </p:spPr>
        <p:txBody>
          <a:bodyPr/>
          <a:lstStyle/>
          <a:p>
            <a:r>
              <a:rPr lang="en-US" altLang="zh-TW" b="1" dirty="0" err="1"/>
              <a:t>fwrite</a:t>
            </a:r>
            <a:r>
              <a:rPr lang="en-US" altLang="zh-TW" b="1" dirty="0"/>
              <a:t>()</a:t>
            </a:r>
            <a:endParaRPr lang="zh-TW" altLang="en-US" b="1" dirty="0"/>
          </a:p>
          <a:p>
            <a:endParaRPr lang="zh-TW" altLang="en-US" b="1" dirty="0"/>
          </a:p>
        </p:txBody>
      </p:sp>
      <p:sp>
        <p:nvSpPr>
          <p:cNvPr id="4" name="矩形 3">
            <a:extLst>
              <a:ext uri="{FF2B5EF4-FFF2-40B4-BE49-F238E27FC236}">
                <a16:creationId xmlns:a16="http://schemas.microsoft.com/office/drawing/2014/main" id="{7C2DDF7E-5711-48CC-8336-0AB448166512}"/>
              </a:ext>
            </a:extLst>
          </p:cNvPr>
          <p:cNvSpPr/>
          <p:nvPr/>
        </p:nvSpPr>
        <p:spPr>
          <a:xfrm>
            <a:off x="1262108" y="1585950"/>
            <a:ext cx="9667782" cy="389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#include &lt;</a:t>
            </a:r>
            <a:r>
              <a:rPr lang="en-US" altLang="zh-TW" dirty="0" err="1">
                <a:solidFill>
                  <a:schemeClr val="tx1"/>
                </a:solidFill>
              </a:rPr>
              <a:t>stdio.h</a:t>
            </a:r>
            <a:r>
              <a:rPr lang="en-US" altLang="zh-TW" dirty="0">
                <a:solidFill>
                  <a:schemeClr val="tx1"/>
                </a:solidFill>
              </a:rPr>
              <a:t>&gt;</a:t>
            </a:r>
            <a:endParaRPr lang="zh-TW" altLang="en-US" dirty="0">
              <a:solidFill>
                <a:schemeClr val="tx1"/>
              </a:solidFill>
            </a:endParaRPr>
          </a:p>
        </p:txBody>
      </p:sp>
      <p:sp>
        <p:nvSpPr>
          <p:cNvPr id="5" name="矩形 4">
            <a:extLst>
              <a:ext uri="{FF2B5EF4-FFF2-40B4-BE49-F238E27FC236}">
                <a16:creationId xmlns:a16="http://schemas.microsoft.com/office/drawing/2014/main" id="{3DFD779D-FB32-4934-82EB-D508CC8B6147}"/>
              </a:ext>
            </a:extLst>
          </p:cNvPr>
          <p:cNvSpPr/>
          <p:nvPr/>
        </p:nvSpPr>
        <p:spPr>
          <a:xfrm>
            <a:off x="1262108" y="2064540"/>
            <a:ext cx="9667782" cy="389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a:solidFill>
                  <a:schemeClr val="tx1"/>
                </a:solidFill>
              </a:rPr>
              <a:t>size_t</a:t>
            </a:r>
            <a:r>
              <a:rPr lang="en-US" altLang="zh-TW" dirty="0">
                <a:solidFill>
                  <a:schemeClr val="tx1"/>
                </a:solidFill>
              </a:rPr>
              <a:t> </a:t>
            </a:r>
            <a:r>
              <a:rPr lang="en-US" altLang="zh-TW" dirty="0" err="1">
                <a:solidFill>
                  <a:schemeClr val="tx1"/>
                </a:solidFill>
              </a:rPr>
              <a:t>fwrite</a:t>
            </a:r>
            <a:r>
              <a:rPr lang="en-US" altLang="zh-TW" dirty="0">
                <a:solidFill>
                  <a:schemeClr val="tx1"/>
                </a:solidFill>
              </a:rPr>
              <a:t> ( const void * </a:t>
            </a:r>
            <a:r>
              <a:rPr lang="en-US" altLang="zh-TW" dirty="0" err="1">
                <a:solidFill>
                  <a:schemeClr val="tx1"/>
                </a:solidFill>
              </a:rPr>
              <a:t>ptr</a:t>
            </a:r>
            <a:r>
              <a:rPr lang="en-US" altLang="zh-TW" dirty="0">
                <a:solidFill>
                  <a:schemeClr val="tx1"/>
                </a:solidFill>
              </a:rPr>
              <a:t>, </a:t>
            </a:r>
            <a:r>
              <a:rPr lang="en-US" altLang="zh-TW" dirty="0" err="1">
                <a:solidFill>
                  <a:schemeClr val="tx1"/>
                </a:solidFill>
              </a:rPr>
              <a:t>size_t</a:t>
            </a:r>
            <a:r>
              <a:rPr lang="en-US" altLang="zh-TW" dirty="0">
                <a:solidFill>
                  <a:schemeClr val="tx1"/>
                </a:solidFill>
              </a:rPr>
              <a:t> size, </a:t>
            </a:r>
            <a:r>
              <a:rPr lang="en-US" altLang="zh-TW" dirty="0" err="1">
                <a:solidFill>
                  <a:schemeClr val="tx1"/>
                </a:solidFill>
              </a:rPr>
              <a:t>size_t</a:t>
            </a:r>
            <a:r>
              <a:rPr lang="en-US" altLang="zh-TW" dirty="0">
                <a:solidFill>
                  <a:schemeClr val="tx1"/>
                </a:solidFill>
              </a:rPr>
              <a:t> count, FILE * stream );</a:t>
            </a:r>
            <a:endParaRPr lang="zh-TW" altLang="en-US" dirty="0">
              <a:solidFill>
                <a:schemeClr val="tx1"/>
              </a:solidFill>
            </a:endParaRPr>
          </a:p>
        </p:txBody>
      </p:sp>
      <p:sp>
        <p:nvSpPr>
          <p:cNvPr id="8" name="矩形 1">
            <a:extLst>
              <a:ext uri="{FF2B5EF4-FFF2-40B4-BE49-F238E27FC236}">
                <a16:creationId xmlns:a16="http://schemas.microsoft.com/office/drawing/2014/main" id="{3220CD6A-E472-4D83-A46B-597D8885CB02}"/>
              </a:ext>
            </a:extLst>
          </p:cNvPr>
          <p:cNvSpPr>
            <a:spLocks noChangeArrowheads="1"/>
          </p:cNvSpPr>
          <p:nvPr/>
        </p:nvSpPr>
        <p:spPr bwMode="auto">
          <a:xfrm>
            <a:off x="1262108" y="2543130"/>
            <a:ext cx="9667781" cy="3891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dirty="0">
                <a:latin typeface="+mn-lt"/>
                <a:ea typeface="+mn-ea"/>
              </a:rPr>
              <a:t>EX: </a:t>
            </a:r>
            <a:r>
              <a:rPr lang="en-US" altLang="zh-TW" dirty="0" err="1">
                <a:latin typeface="+mn-lt"/>
                <a:ea typeface="+mn-ea"/>
              </a:rPr>
              <a:t>fwrite</a:t>
            </a:r>
            <a:r>
              <a:rPr lang="en-US" altLang="zh-TW" dirty="0">
                <a:latin typeface="+mn-lt"/>
                <a:ea typeface="+mn-ea"/>
              </a:rPr>
              <a:t> ( buffer, </a:t>
            </a:r>
            <a:r>
              <a:rPr lang="en-US" altLang="zh-TW" dirty="0" err="1">
                <a:latin typeface="+mn-lt"/>
                <a:ea typeface="+mn-ea"/>
              </a:rPr>
              <a:t>sizeof</a:t>
            </a:r>
            <a:r>
              <a:rPr lang="en-US" altLang="zh-TW" dirty="0">
                <a:latin typeface="+mn-lt"/>
                <a:ea typeface="+mn-ea"/>
              </a:rPr>
              <a:t>(char), 4, f1 );</a:t>
            </a:r>
          </a:p>
        </p:txBody>
      </p:sp>
      <p:sp>
        <p:nvSpPr>
          <p:cNvPr id="11" name="文字方塊 10">
            <a:extLst>
              <a:ext uri="{FF2B5EF4-FFF2-40B4-BE49-F238E27FC236}">
                <a16:creationId xmlns:a16="http://schemas.microsoft.com/office/drawing/2014/main" id="{606052B8-B3FC-46E6-A235-F4016A863A6B}"/>
              </a:ext>
            </a:extLst>
          </p:cNvPr>
          <p:cNvSpPr txBox="1"/>
          <p:nvPr/>
        </p:nvSpPr>
        <p:spPr>
          <a:xfrm>
            <a:off x="1245830" y="3130199"/>
            <a:ext cx="9667781" cy="369332"/>
          </a:xfrm>
          <a:prstGeom prst="rect">
            <a:avLst/>
          </a:prstGeom>
          <a:noFill/>
        </p:spPr>
        <p:txBody>
          <a:bodyPr wrap="square" rtlCol="0">
            <a:spAutoFit/>
          </a:bodyPr>
          <a:lstStyle/>
          <a:p>
            <a:r>
              <a:rPr lang="en-US" altLang="zh-TW" dirty="0" err="1">
                <a:solidFill>
                  <a:schemeClr val="bg2">
                    <a:lumMod val="60000"/>
                    <a:lumOff val="40000"/>
                  </a:schemeClr>
                </a:solidFill>
              </a:rPr>
              <a:t>ptr</a:t>
            </a:r>
            <a:r>
              <a:rPr lang="en-US" altLang="zh-TW" dirty="0">
                <a:solidFill>
                  <a:schemeClr val="bg2">
                    <a:lumMod val="60000"/>
                    <a:lumOff val="40000"/>
                  </a:schemeClr>
                </a:solidFill>
              </a:rPr>
              <a:t>: </a:t>
            </a:r>
            <a:r>
              <a:rPr lang="en-US" altLang="zh-TW" dirty="0"/>
              <a:t>Pointer to the array of elements to be written, converted to a const void*.</a:t>
            </a:r>
            <a:endParaRPr lang="zh-TW" altLang="en-US" dirty="0"/>
          </a:p>
        </p:txBody>
      </p:sp>
      <p:sp>
        <p:nvSpPr>
          <p:cNvPr id="13" name="文字方塊 12">
            <a:extLst>
              <a:ext uri="{FF2B5EF4-FFF2-40B4-BE49-F238E27FC236}">
                <a16:creationId xmlns:a16="http://schemas.microsoft.com/office/drawing/2014/main" id="{A78355FB-D6BF-4E3A-B12E-27263189DA90}"/>
              </a:ext>
            </a:extLst>
          </p:cNvPr>
          <p:cNvSpPr txBox="1"/>
          <p:nvPr/>
        </p:nvSpPr>
        <p:spPr>
          <a:xfrm>
            <a:off x="1245832" y="5399371"/>
            <a:ext cx="9684057" cy="923330"/>
          </a:xfrm>
          <a:prstGeom prst="rect">
            <a:avLst/>
          </a:prstGeom>
          <a:noFill/>
        </p:spPr>
        <p:txBody>
          <a:bodyPr wrap="square" rtlCol="0">
            <a:spAutoFit/>
          </a:bodyPr>
          <a:lstStyle/>
          <a:p>
            <a:r>
              <a:rPr lang="en-US" altLang="zh-TW" dirty="0">
                <a:solidFill>
                  <a:schemeClr val="bg2">
                    <a:lumMod val="60000"/>
                    <a:lumOff val="40000"/>
                  </a:schemeClr>
                </a:solidFill>
              </a:rPr>
              <a:t>return value: </a:t>
            </a:r>
            <a:r>
              <a:rPr lang="en-US" altLang="zh-TW" dirty="0"/>
              <a:t>The total number of elements successfully written is returned. If this number differs from the count parameter, a writing error prevented the function from completing. In this case, the error indicator (</a:t>
            </a:r>
            <a:r>
              <a:rPr lang="en-US" altLang="zh-TW" b="1" i="1" dirty="0" err="1"/>
              <a:t>ferror</a:t>
            </a:r>
            <a:r>
              <a:rPr lang="en-US" altLang="zh-TW" dirty="0"/>
              <a:t>) will be set for the stream.</a:t>
            </a:r>
            <a:endParaRPr lang="zh-TW" altLang="en-US" b="1" i="1" dirty="0"/>
          </a:p>
        </p:txBody>
      </p:sp>
      <p:sp>
        <p:nvSpPr>
          <p:cNvPr id="14" name="文字方塊 13">
            <a:extLst>
              <a:ext uri="{FF2B5EF4-FFF2-40B4-BE49-F238E27FC236}">
                <a16:creationId xmlns:a16="http://schemas.microsoft.com/office/drawing/2014/main" id="{B82706A2-04B5-46C3-8B24-EC2B879B0008}"/>
              </a:ext>
            </a:extLst>
          </p:cNvPr>
          <p:cNvSpPr txBox="1"/>
          <p:nvPr/>
        </p:nvSpPr>
        <p:spPr>
          <a:xfrm>
            <a:off x="1245829" y="3697492"/>
            <a:ext cx="9667781" cy="369332"/>
          </a:xfrm>
          <a:prstGeom prst="rect">
            <a:avLst/>
          </a:prstGeom>
          <a:noFill/>
        </p:spPr>
        <p:txBody>
          <a:bodyPr wrap="square" rtlCol="0">
            <a:spAutoFit/>
          </a:bodyPr>
          <a:lstStyle/>
          <a:p>
            <a:r>
              <a:rPr lang="en-US" altLang="zh-TW" dirty="0">
                <a:solidFill>
                  <a:schemeClr val="bg2">
                    <a:lumMod val="60000"/>
                    <a:lumOff val="40000"/>
                  </a:schemeClr>
                </a:solidFill>
              </a:rPr>
              <a:t>size: </a:t>
            </a:r>
            <a:r>
              <a:rPr lang="en-US" altLang="zh-TW" dirty="0"/>
              <a:t>Size, in bytes, of each element to be written. </a:t>
            </a:r>
            <a:r>
              <a:rPr lang="en-US" altLang="zh-TW" b="1" i="1" dirty="0" err="1"/>
              <a:t>size_t</a:t>
            </a:r>
            <a:r>
              <a:rPr lang="en-US" altLang="zh-TW" dirty="0"/>
              <a:t> is an unsigned integral type.</a:t>
            </a:r>
            <a:endParaRPr lang="zh-TW" altLang="en-US" dirty="0"/>
          </a:p>
        </p:txBody>
      </p:sp>
      <p:sp>
        <p:nvSpPr>
          <p:cNvPr id="15" name="文字方塊 14">
            <a:extLst>
              <a:ext uri="{FF2B5EF4-FFF2-40B4-BE49-F238E27FC236}">
                <a16:creationId xmlns:a16="http://schemas.microsoft.com/office/drawing/2014/main" id="{1B325CEF-3F3B-4F68-AEB6-74405053924C}"/>
              </a:ext>
            </a:extLst>
          </p:cNvPr>
          <p:cNvSpPr txBox="1"/>
          <p:nvPr/>
        </p:nvSpPr>
        <p:spPr>
          <a:xfrm>
            <a:off x="1245828" y="4264785"/>
            <a:ext cx="9667781" cy="369332"/>
          </a:xfrm>
          <a:prstGeom prst="rect">
            <a:avLst/>
          </a:prstGeom>
          <a:noFill/>
        </p:spPr>
        <p:txBody>
          <a:bodyPr wrap="square" rtlCol="0">
            <a:spAutoFit/>
          </a:bodyPr>
          <a:lstStyle/>
          <a:p>
            <a:r>
              <a:rPr lang="en-US" altLang="zh-TW" dirty="0">
                <a:solidFill>
                  <a:schemeClr val="bg2">
                    <a:lumMod val="60000"/>
                    <a:lumOff val="40000"/>
                  </a:schemeClr>
                </a:solidFill>
              </a:rPr>
              <a:t>count: </a:t>
            </a:r>
            <a:r>
              <a:rPr lang="en-US" altLang="zh-TW" dirty="0"/>
              <a:t>Number of elements, each one with a size of </a:t>
            </a:r>
            <a:r>
              <a:rPr lang="en-US" altLang="zh-TW" b="1" i="1" dirty="0"/>
              <a:t>size</a:t>
            </a:r>
            <a:r>
              <a:rPr lang="en-US" altLang="zh-TW" dirty="0"/>
              <a:t> bytes.</a:t>
            </a:r>
            <a:endParaRPr lang="zh-TW" altLang="en-US" dirty="0"/>
          </a:p>
        </p:txBody>
      </p:sp>
      <p:sp>
        <p:nvSpPr>
          <p:cNvPr id="16" name="文字方塊 15">
            <a:extLst>
              <a:ext uri="{FF2B5EF4-FFF2-40B4-BE49-F238E27FC236}">
                <a16:creationId xmlns:a16="http://schemas.microsoft.com/office/drawing/2014/main" id="{36347D6E-D319-42C9-8005-81484D7BE518}"/>
              </a:ext>
            </a:extLst>
          </p:cNvPr>
          <p:cNvSpPr txBox="1"/>
          <p:nvPr/>
        </p:nvSpPr>
        <p:spPr>
          <a:xfrm>
            <a:off x="1262108" y="4832078"/>
            <a:ext cx="9667781" cy="369332"/>
          </a:xfrm>
          <a:prstGeom prst="rect">
            <a:avLst/>
          </a:prstGeom>
          <a:noFill/>
        </p:spPr>
        <p:txBody>
          <a:bodyPr wrap="square" rtlCol="0">
            <a:spAutoFit/>
          </a:bodyPr>
          <a:lstStyle/>
          <a:p>
            <a:r>
              <a:rPr lang="en-US" altLang="zh-TW" dirty="0">
                <a:solidFill>
                  <a:schemeClr val="bg2">
                    <a:lumMod val="60000"/>
                    <a:lumOff val="40000"/>
                  </a:schemeClr>
                </a:solidFill>
              </a:rPr>
              <a:t>stream: </a:t>
            </a:r>
            <a:r>
              <a:rPr lang="en-US" altLang="zh-TW" dirty="0"/>
              <a:t>Pointer to a </a:t>
            </a:r>
            <a:r>
              <a:rPr lang="en-US" altLang="zh-TW" b="1" i="1" dirty="0"/>
              <a:t>FILE</a:t>
            </a:r>
            <a:r>
              <a:rPr lang="en-US" altLang="zh-TW" dirty="0"/>
              <a:t> object that specifies an output stream.</a:t>
            </a:r>
          </a:p>
        </p:txBody>
      </p:sp>
      <p:sp>
        <p:nvSpPr>
          <p:cNvPr id="6" name="投影片編號版面配置區 5">
            <a:extLst>
              <a:ext uri="{FF2B5EF4-FFF2-40B4-BE49-F238E27FC236}">
                <a16:creationId xmlns:a16="http://schemas.microsoft.com/office/drawing/2014/main" id="{C764450A-858D-49B8-A058-7609FEFEED73}"/>
              </a:ext>
            </a:extLst>
          </p:cNvPr>
          <p:cNvSpPr>
            <a:spLocks noGrp="1"/>
          </p:cNvSpPr>
          <p:nvPr>
            <p:ph type="sldNum" sz="quarter" idx="11"/>
          </p:nvPr>
        </p:nvSpPr>
        <p:spPr/>
        <p:txBody>
          <a:bodyPr/>
          <a:lstStyle/>
          <a:p>
            <a:fld id="{224A732B-4120-4015-8395-334063D92438}" type="slidenum">
              <a:rPr lang="zh-TW" altLang="en-US" smtClean="0"/>
              <a:t>8</a:t>
            </a:fld>
            <a:endParaRPr lang="zh-TW" altLang="en-US"/>
          </a:p>
        </p:txBody>
      </p:sp>
    </p:spTree>
    <p:extLst>
      <p:ext uri="{BB962C8B-B14F-4D97-AF65-F5344CB8AC3E}">
        <p14:creationId xmlns:p14="http://schemas.microsoft.com/office/powerpoint/2010/main" val="1065661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DC612A1-FA28-406C-ABD4-40992182710A}"/>
              </a:ext>
            </a:extLst>
          </p:cNvPr>
          <p:cNvSpPr>
            <a:spLocks noGrp="1"/>
          </p:cNvSpPr>
          <p:nvPr>
            <p:ph type="title"/>
          </p:nvPr>
        </p:nvSpPr>
        <p:spPr/>
        <p:txBody>
          <a:bodyPr/>
          <a:lstStyle/>
          <a:p>
            <a:r>
              <a:rPr lang="en-US" altLang="zh-TW" dirty="0"/>
              <a:t>Standard C library(cont.)</a:t>
            </a:r>
            <a:endParaRPr lang="zh-TW" altLang="en-US" dirty="0"/>
          </a:p>
        </p:txBody>
      </p:sp>
      <p:sp>
        <p:nvSpPr>
          <p:cNvPr id="3" name="內容版面配置區 2">
            <a:extLst>
              <a:ext uri="{FF2B5EF4-FFF2-40B4-BE49-F238E27FC236}">
                <a16:creationId xmlns:a16="http://schemas.microsoft.com/office/drawing/2014/main" id="{18D6DBED-8179-4C87-BE18-2DB0FA5A8604}"/>
              </a:ext>
            </a:extLst>
          </p:cNvPr>
          <p:cNvSpPr>
            <a:spLocks noGrp="1"/>
          </p:cNvSpPr>
          <p:nvPr>
            <p:ph idx="1"/>
          </p:nvPr>
        </p:nvSpPr>
        <p:spPr>
          <a:xfrm>
            <a:off x="609600" y="1129506"/>
            <a:ext cx="10972800" cy="4598987"/>
          </a:xfrm>
        </p:spPr>
        <p:txBody>
          <a:bodyPr/>
          <a:lstStyle/>
          <a:p>
            <a:r>
              <a:rPr lang="en-US" altLang="zh-TW" b="1" dirty="0" err="1"/>
              <a:t>fclose</a:t>
            </a:r>
            <a:r>
              <a:rPr lang="en-US" altLang="zh-TW" b="1" dirty="0"/>
              <a:t>()</a:t>
            </a:r>
            <a:endParaRPr lang="zh-TW" altLang="en-US" b="1" dirty="0"/>
          </a:p>
          <a:p>
            <a:endParaRPr lang="zh-TW" altLang="en-US" b="1" dirty="0"/>
          </a:p>
        </p:txBody>
      </p:sp>
      <p:sp>
        <p:nvSpPr>
          <p:cNvPr id="4" name="矩形 3">
            <a:extLst>
              <a:ext uri="{FF2B5EF4-FFF2-40B4-BE49-F238E27FC236}">
                <a16:creationId xmlns:a16="http://schemas.microsoft.com/office/drawing/2014/main" id="{7C2DDF7E-5711-48CC-8336-0AB448166512}"/>
              </a:ext>
            </a:extLst>
          </p:cNvPr>
          <p:cNvSpPr/>
          <p:nvPr/>
        </p:nvSpPr>
        <p:spPr>
          <a:xfrm>
            <a:off x="1262108" y="1585950"/>
            <a:ext cx="9667782" cy="389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#include &lt;</a:t>
            </a:r>
            <a:r>
              <a:rPr lang="en-US" altLang="zh-TW" dirty="0" err="1">
                <a:solidFill>
                  <a:schemeClr val="tx1"/>
                </a:solidFill>
              </a:rPr>
              <a:t>stdio.h</a:t>
            </a:r>
            <a:r>
              <a:rPr lang="en-US" altLang="zh-TW" dirty="0">
                <a:solidFill>
                  <a:schemeClr val="tx1"/>
                </a:solidFill>
              </a:rPr>
              <a:t>&gt;</a:t>
            </a:r>
            <a:endParaRPr lang="zh-TW" altLang="en-US" dirty="0">
              <a:solidFill>
                <a:schemeClr val="tx1"/>
              </a:solidFill>
            </a:endParaRPr>
          </a:p>
        </p:txBody>
      </p:sp>
      <p:sp>
        <p:nvSpPr>
          <p:cNvPr id="5" name="矩形 4">
            <a:extLst>
              <a:ext uri="{FF2B5EF4-FFF2-40B4-BE49-F238E27FC236}">
                <a16:creationId xmlns:a16="http://schemas.microsoft.com/office/drawing/2014/main" id="{3DFD779D-FB32-4934-82EB-D508CC8B6147}"/>
              </a:ext>
            </a:extLst>
          </p:cNvPr>
          <p:cNvSpPr/>
          <p:nvPr/>
        </p:nvSpPr>
        <p:spPr>
          <a:xfrm>
            <a:off x="1262108" y="2064540"/>
            <a:ext cx="9667782" cy="389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chemeClr val="tx1"/>
                </a:solidFill>
              </a:rPr>
              <a:t>int </a:t>
            </a:r>
            <a:r>
              <a:rPr lang="en-US" altLang="zh-TW" dirty="0" err="1">
                <a:solidFill>
                  <a:schemeClr val="tx1"/>
                </a:solidFill>
              </a:rPr>
              <a:t>fclose</a:t>
            </a:r>
            <a:r>
              <a:rPr lang="en-US" altLang="zh-TW" dirty="0">
                <a:solidFill>
                  <a:schemeClr val="tx1"/>
                </a:solidFill>
              </a:rPr>
              <a:t> ( FILE * stream );</a:t>
            </a:r>
            <a:endParaRPr lang="zh-TW" altLang="en-US" dirty="0">
              <a:solidFill>
                <a:schemeClr val="tx1"/>
              </a:solidFill>
            </a:endParaRPr>
          </a:p>
        </p:txBody>
      </p:sp>
      <p:sp>
        <p:nvSpPr>
          <p:cNvPr id="8" name="矩形 1">
            <a:extLst>
              <a:ext uri="{FF2B5EF4-FFF2-40B4-BE49-F238E27FC236}">
                <a16:creationId xmlns:a16="http://schemas.microsoft.com/office/drawing/2014/main" id="{3220CD6A-E472-4D83-A46B-597D8885CB02}"/>
              </a:ext>
            </a:extLst>
          </p:cNvPr>
          <p:cNvSpPr>
            <a:spLocks noChangeArrowheads="1"/>
          </p:cNvSpPr>
          <p:nvPr/>
        </p:nvSpPr>
        <p:spPr bwMode="auto">
          <a:xfrm>
            <a:off x="1262108" y="2543130"/>
            <a:ext cx="9667781" cy="3891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dirty="0">
                <a:latin typeface="+mn-lt"/>
                <a:ea typeface="+mn-ea"/>
              </a:rPr>
              <a:t>EX: </a:t>
            </a:r>
            <a:r>
              <a:rPr lang="en-US" altLang="zh-TW" dirty="0" err="1">
                <a:latin typeface="+mn-lt"/>
                <a:ea typeface="+mn-ea"/>
              </a:rPr>
              <a:t>fclose</a:t>
            </a:r>
            <a:r>
              <a:rPr lang="en-US" altLang="zh-TW" dirty="0">
                <a:latin typeface="+mn-lt"/>
                <a:ea typeface="+mn-ea"/>
              </a:rPr>
              <a:t> (f1);</a:t>
            </a:r>
          </a:p>
        </p:txBody>
      </p:sp>
      <p:sp>
        <p:nvSpPr>
          <p:cNvPr id="11" name="文字方塊 10">
            <a:extLst>
              <a:ext uri="{FF2B5EF4-FFF2-40B4-BE49-F238E27FC236}">
                <a16:creationId xmlns:a16="http://schemas.microsoft.com/office/drawing/2014/main" id="{606052B8-B3FC-46E6-A235-F4016A863A6B}"/>
              </a:ext>
            </a:extLst>
          </p:cNvPr>
          <p:cNvSpPr txBox="1"/>
          <p:nvPr/>
        </p:nvSpPr>
        <p:spPr>
          <a:xfrm>
            <a:off x="1245830" y="3130199"/>
            <a:ext cx="9667781" cy="369332"/>
          </a:xfrm>
          <a:prstGeom prst="rect">
            <a:avLst/>
          </a:prstGeom>
          <a:noFill/>
        </p:spPr>
        <p:txBody>
          <a:bodyPr wrap="square" rtlCol="0">
            <a:spAutoFit/>
          </a:bodyPr>
          <a:lstStyle/>
          <a:p>
            <a:r>
              <a:rPr lang="en-US" altLang="zh-TW" dirty="0">
                <a:solidFill>
                  <a:schemeClr val="bg2">
                    <a:lumMod val="60000"/>
                    <a:lumOff val="40000"/>
                  </a:schemeClr>
                </a:solidFill>
              </a:rPr>
              <a:t>stream: </a:t>
            </a:r>
            <a:r>
              <a:rPr lang="en-US" altLang="zh-TW" dirty="0"/>
              <a:t>Pointer to a </a:t>
            </a:r>
            <a:r>
              <a:rPr lang="en-US" altLang="zh-TW" b="1" i="1" dirty="0"/>
              <a:t>FILE</a:t>
            </a:r>
            <a:r>
              <a:rPr lang="en-US" altLang="zh-TW" dirty="0"/>
              <a:t> object that specifies the stream to be closed.</a:t>
            </a:r>
          </a:p>
        </p:txBody>
      </p:sp>
      <p:sp>
        <p:nvSpPr>
          <p:cNvPr id="14" name="文字方塊 13">
            <a:extLst>
              <a:ext uri="{FF2B5EF4-FFF2-40B4-BE49-F238E27FC236}">
                <a16:creationId xmlns:a16="http://schemas.microsoft.com/office/drawing/2014/main" id="{B82706A2-04B5-46C3-8B24-EC2B879B0008}"/>
              </a:ext>
            </a:extLst>
          </p:cNvPr>
          <p:cNvSpPr txBox="1"/>
          <p:nvPr/>
        </p:nvSpPr>
        <p:spPr>
          <a:xfrm>
            <a:off x="1245829" y="3697492"/>
            <a:ext cx="9667781" cy="646331"/>
          </a:xfrm>
          <a:prstGeom prst="rect">
            <a:avLst/>
          </a:prstGeom>
          <a:noFill/>
        </p:spPr>
        <p:txBody>
          <a:bodyPr wrap="square" rtlCol="0">
            <a:spAutoFit/>
          </a:bodyPr>
          <a:lstStyle/>
          <a:p>
            <a:r>
              <a:rPr lang="en-US" altLang="zh-TW" dirty="0">
                <a:solidFill>
                  <a:schemeClr val="bg2">
                    <a:lumMod val="60000"/>
                    <a:lumOff val="40000"/>
                  </a:schemeClr>
                </a:solidFill>
              </a:rPr>
              <a:t>return value: </a:t>
            </a:r>
            <a:r>
              <a:rPr lang="en-US" altLang="zh-TW" dirty="0"/>
              <a:t>If the stream is successfully closed, a zero value is returned. On failure, EOF is returned.</a:t>
            </a:r>
            <a:endParaRPr lang="zh-TW" altLang="en-US" b="1" i="1" dirty="0"/>
          </a:p>
        </p:txBody>
      </p:sp>
      <p:sp>
        <p:nvSpPr>
          <p:cNvPr id="6" name="投影片編號版面配置區 5">
            <a:extLst>
              <a:ext uri="{FF2B5EF4-FFF2-40B4-BE49-F238E27FC236}">
                <a16:creationId xmlns:a16="http://schemas.microsoft.com/office/drawing/2014/main" id="{2A5C123F-1540-421A-9F56-25613115F4BE}"/>
              </a:ext>
            </a:extLst>
          </p:cNvPr>
          <p:cNvSpPr>
            <a:spLocks noGrp="1"/>
          </p:cNvSpPr>
          <p:nvPr>
            <p:ph type="sldNum" sz="quarter" idx="11"/>
          </p:nvPr>
        </p:nvSpPr>
        <p:spPr/>
        <p:txBody>
          <a:bodyPr/>
          <a:lstStyle/>
          <a:p>
            <a:fld id="{224A732B-4120-4015-8395-334063D92438}" type="slidenum">
              <a:rPr lang="zh-TW" altLang="en-US" smtClean="0"/>
              <a:t>9</a:t>
            </a:fld>
            <a:endParaRPr lang="zh-TW" altLang="en-US"/>
          </a:p>
        </p:txBody>
      </p:sp>
    </p:spTree>
    <p:extLst>
      <p:ext uri="{BB962C8B-B14F-4D97-AF65-F5344CB8AC3E}">
        <p14:creationId xmlns:p14="http://schemas.microsoft.com/office/powerpoint/2010/main" val="4016762592"/>
      </p:ext>
    </p:extLst>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3962</TotalTime>
  <Words>3922</Words>
  <Application>Microsoft Office PowerPoint</Application>
  <PresentationFormat>寬螢幕</PresentationFormat>
  <Paragraphs>466</Paragraphs>
  <Slides>43</Slides>
  <Notes>2</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43</vt:i4>
      </vt:variant>
    </vt:vector>
  </HeadingPairs>
  <TitlesOfParts>
    <vt:vector size="51" baseType="lpstr">
      <vt:lpstr>新細明體</vt:lpstr>
      <vt:lpstr>標楷體</vt:lpstr>
      <vt:lpstr>Arial</vt:lpstr>
      <vt:lpstr>Arial Black</vt:lpstr>
      <vt:lpstr>Calibri</vt:lpstr>
      <vt:lpstr>Times New Roman</vt:lpstr>
      <vt:lpstr>Wingdings</vt:lpstr>
      <vt:lpstr>Pixel</vt:lpstr>
      <vt:lpstr>Homework Assignment #1: Disk IO Performance under Sequential and Random Workloads by Using System Call, C Library and MMAP Interfaces</vt:lpstr>
      <vt:lpstr>Outline</vt:lpstr>
      <vt:lpstr>File Input / Output</vt:lpstr>
      <vt:lpstr>File Input / Output</vt:lpstr>
      <vt:lpstr>Outline</vt:lpstr>
      <vt:lpstr>Standard C library</vt:lpstr>
      <vt:lpstr>Standard C library(cont.)</vt:lpstr>
      <vt:lpstr>Standard C library(cont.)</vt:lpstr>
      <vt:lpstr>Standard C library(cont.)</vt:lpstr>
      <vt:lpstr>Standard C library(cont.)</vt:lpstr>
      <vt:lpstr>Outline</vt:lpstr>
      <vt:lpstr>Homework Assignment #1_1</vt:lpstr>
      <vt:lpstr>Homework Assignment #1_1(cont.)</vt:lpstr>
      <vt:lpstr>Homework Assignment #1_1(cont.)</vt:lpstr>
      <vt:lpstr>Homework Assignment #1_1(cont.)</vt:lpstr>
      <vt:lpstr>Homework Assignment #1_1(cont.)</vt:lpstr>
      <vt:lpstr>Homework Assignment #1_1(cont.)</vt:lpstr>
      <vt:lpstr>Homework Assignment #1_1(cont.)</vt:lpstr>
      <vt:lpstr>Homework Assignment #1_1(cont.)</vt:lpstr>
      <vt:lpstr>Outline</vt:lpstr>
      <vt:lpstr>Linux system call interface</vt:lpstr>
      <vt:lpstr>Linux system call interface(cont.)</vt:lpstr>
      <vt:lpstr>Linux system call interface(cont.)</vt:lpstr>
      <vt:lpstr>Linux system call interface(cont.)</vt:lpstr>
      <vt:lpstr>Linux system call interface(cont.)</vt:lpstr>
      <vt:lpstr>Outline</vt:lpstr>
      <vt:lpstr>Homework Assignment #1_2</vt:lpstr>
      <vt:lpstr>Outline</vt:lpstr>
      <vt:lpstr>Memory-mapped file</vt:lpstr>
      <vt:lpstr>Memory-mapped file(cont.)</vt:lpstr>
      <vt:lpstr>Memory-mapped file(cont.)</vt:lpstr>
      <vt:lpstr>Memory-mapped file(cont.)</vt:lpstr>
      <vt:lpstr>Memory-mapped file(cont.)</vt:lpstr>
      <vt:lpstr>Memory-mapped file(cont.)</vt:lpstr>
      <vt:lpstr>Memory-mapped file(cont.)</vt:lpstr>
      <vt:lpstr>Memory-mapped file(cont.)</vt:lpstr>
      <vt:lpstr>Outline</vt:lpstr>
      <vt:lpstr>Homework Assignment #1_3</vt:lpstr>
      <vt:lpstr>Outline</vt:lpstr>
      <vt:lpstr>Homework Assignment #1_4</vt:lpstr>
      <vt:lpstr>Reference</vt:lpstr>
      <vt:lpstr>Turn in</vt:lpstr>
      <vt:lpstr>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Chien</dc:creator>
  <cp:lastModifiedBy>user</cp:lastModifiedBy>
  <cp:revision>156</cp:revision>
  <dcterms:created xsi:type="dcterms:W3CDTF">2020-03-07T03:23:18Z</dcterms:created>
  <dcterms:modified xsi:type="dcterms:W3CDTF">2022-03-09T08:52:10Z</dcterms:modified>
</cp:coreProperties>
</file>