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89" r:id="rId4"/>
    <p:sldId id="259" r:id="rId5"/>
    <p:sldId id="313" r:id="rId6"/>
    <p:sldId id="314" r:id="rId7"/>
    <p:sldId id="359" r:id="rId8"/>
    <p:sldId id="315" r:id="rId9"/>
    <p:sldId id="369" r:id="rId10"/>
    <p:sldId id="271" r:id="rId11"/>
    <p:sldId id="375" r:id="rId12"/>
    <p:sldId id="316" r:id="rId13"/>
    <p:sldId id="389" r:id="rId14"/>
    <p:sldId id="377" r:id="rId15"/>
    <p:sldId id="380" r:id="rId16"/>
    <p:sldId id="376" r:id="rId17"/>
    <p:sldId id="378" r:id="rId18"/>
    <p:sldId id="360" r:id="rId19"/>
    <p:sldId id="390" r:id="rId20"/>
    <p:sldId id="381" r:id="rId21"/>
    <p:sldId id="345" r:id="rId22"/>
    <p:sldId id="335" r:id="rId23"/>
    <p:sldId id="341" r:id="rId24"/>
    <p:sldId id="337" r:id="rId25"/>
    <p:sldId id="346" r:id="rId26"/>
    <p:sldId id="347" r:id="rId27"/>
    <p:sldId id="340" r:id="rId28"/>
    <p:sldId id="355" r:id="rId29"/>
    <p:sldId id="391" r:id="rId30"/>
    <p:sldId id="366" r:id="rId31"/>
    <p:sldId id="372" r:id="rId32"/>
    <p:sldId id="392" r:id="rId33"/>
    <p:sldId id="379" r:id="rId34"/>
    <p:sldId id="320" r:id="rId35"/>
    <p:sldId id="382" r:id="rId36"/>
    <p:sldId id="367" r:id="rId37"/>
    <p:sldId id="365" r:id="rId38"/>
    <p:sldId id="385" r:id="rId39"/>
    <p:sldId id="373" r:id="rId40"/>
    <p:sldId id="326" r:id="rId41"/>
    <p:sldId id="387" r:id="rId42"/>
    <p:sldId id="388" r:id="rId43"/>
    <p:sldId id="386" r:id="rId44"/>
    <p:sldId id="331" r:id="rId45"/>
    <p:sldId id="342" r:id="rId46"/>
    <p:sldId id="368" r:id="rId47"/>
    <p:sldId id="333" r:id="rId48"/>
    <p:sldId id="374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99f9f655182a67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EAFF"/>
    <a:srgbClr val="0000FF"/>
    <a:srgbClr val="FFCCFF"/>
    <a:srgbClr val="00EFF2"/>
    <a:srgbClr val="FF99FF"/>
    <a:srgbClr val="FFD966"/>
    <a:srgbClr val="00FDFF"/>
    <a:srgbClr val="00FA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6132" autoAdjust="0"/>
  </p:normalViewPr>
  <p:slideViewPr>
    <p:cSldViewPr snapToGrid="0" snapToObjects="1">
      <p:cViewPr varScale="1">
        <p:scale>
          <a:sx n="86" d="100"/>
          <a:sy n="86" d="100"/>
        </p:scale>
        <p:origin x="533" y="139"/>
      </p:cViewPr>
      <p:guideLst>
        <p:guide orient="horz" pos="2160"/>
        <p:guide pos="3840"/>
      </p:guideLst>
    </p:cSldViewPr>
  </p:slideViewPr>
  <p:outlineViewPr>
    <p:cViewPr>
      <p:scale>
        <a:sx n="45" d="100"/>
        <a:sy n="45" d="100"/>
      </p:scale>
      <p:origin x="0" y="0"/>
    </p:cViewPr>
  </p:outlineViewPr>
  <p:notesTextViewPr>
    <p:cViewPr>
      <p:scale>
        <a:sx n="235" d="100"/>
        <a:sy n="2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000" dirty="0"/>
              <a:t>UG-fileserver</a:t>
            </a:r>
          </a:p>
        </c:rich>
      </c:tx>
      <c:layout>
        <c:manualLayout>
          <c:xMode val="edge"/>
          <c:yMode val="edge"/>
          <c:x val="0.38585263047889434"/>
          <c:y val="9.195335720259063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2111817084675342"/>
          <c:y val="0.17262687909836374"/>
          <c:w val="0.51733668737284588"/>
          <c:h val="0.530577735855901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報告數據!$M$56</c:f>
              <c:strCache>
                <c:ptCount val="1"/>
                <c:pt idx="0">
                  <c:v>physical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報告數據!$N$55:$Q$55</c:f>
              <c:numCache>
                <c:formatCode>General</c:formatCode>
                <c:ptCount val="4"/>
                <c:pt idx="0">
                  <c:v>4000</c:v>
                </c:pt>
                <c:pt idx="1">
                  <c:v>8000</c:v>
                </c:pt>
                <c:pt idx="2">
                  <c:v>12000</c:v>
                </c:pt>
                <c:pt idx="3">
                  <c:v>16000</c:v>
                </c:pt>
              </c:numCache>
            </c:numRef>
          </c:cat>
          <c:val>
            <c:numRef>
              <c:f>報告數據!$N$56:$Q$56</c:f>
              <c:numCache>
                <c:formatCode>General</c:formatCode>
                <c:ptCount val="4"/>
                <c:pt idx="0">
                  <c:v>4.0099999999999997E-3</c:v>
                </c:pt>
                <c:pt idx="1">
                  <c:v>4.0130000000000001E-3</c:v>
                </c:pt>
                <c:pt idx="2">
                  <c:v>5.7920000000000003E-3</c:v>
                </c:pt>
                <c:pt idx="3">
                  <c:v>6.5120000000000004E-3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50-434A-8BFB-D53F0480A893}"/>
            </c:ext>
          </c:extLst>
        </c:ser>
        <c:ser>
          <c:idx val="1"/>
          <c:order val="1"/>
          <c:tx>
            <c:strRef>
              <c:f>報告數據!$M$57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報告數據!$N$55:$Q$55</c:f>
              <c:numCache>
                <c:formatCode>General</c:formatCode>
                <c:ptCount val="4"/>
                <c:pt idx="0">
                  <c:v>4000</c:v>
                </c:pt>
                <c:pt idx="1">
                  <c:v>8000</c:v>
                </c:pt>
                <c:pt idx="2">
                  <c:v>12000</c:v>
                </c:pt>
                <c:pt idx="3">
                  <c:v>16000</c:v>
                </c:pt>
              </c:numCache>
            </c:numRef>
          </c:cat>
          <c:val>
            <c:numRef>
              <c:f>報告數據!$N$57:$Q$57</c:f>
              <c:numCache>
                <c:formatCode>General</c:formatCode>
                <c:ptCount val="4"/>
                <c:pt idx="0">
                  <c:v>2.532E-3</c:v>
                </c:pt>
                <c:pt idx="1">
                  <c:v>3.522E-3</c:v>
                </c:pt>
                <c:pt idx="2">
                  <c:v>5.5279999999999999E-3</c:v>
                </c:pt>
                <c:pt idx="3">
                  <c:v>7.8019999999999999E-3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50-434A-8BFB-D53F0480A893}"/>
            </c:ext>
          </c:extLst>
        </c:ser>
        <c:ser>
          <c:idx val="2"/>
          <c:order val="2"/>
          <c:tx>
            <c:strRef>
              <c:f>報告數據!$M$58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報告數據!$N$55:$Q$55</c:f>
              <c:numCache>
                <c:formatCode>General</c:formatCode>
                <c:ptCount val="4"/>
                <c:pt idx="0">
                  <c:v>4000</c:v>
                </c:pt>
                <c:pt idx="1">
                  <c:v>8000</c:v>
                </c:pt>
                <c:pt idx="2">
                  <c:v>12000</c:v>
                </c:pt>
                <c:pt idx="3">
                  <c:v>16000</c:v>
                </c:pt>
              </c:numCache>
            </c:numRef>
          </c:cat>
          <c:val>
            <c:numRef>
              <c:f>報告數據!$N$58:$Q$58</c:f>
              <c:numCache>
                <c:formatCode>General</c:formatCode>
                <c:ptCount val="4"/>
                <c:pt idx="0">
                  <c:v>2.9529999999999999E-3</c:v>
                </c:pt>
                <c:pt idx="1">
                  <c:v>3.8189999999999999E-3</c:v>
                </c:pt>
                <c:pt idx="2">
                  <c:v>6.0689999999999997E-3</c:v>
                </c:pt>
                <c:pt idx="3">
                  <c:v>8.2760000000000004E-3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50-434A-8BFB-D53F0480A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3367600"/>
        <c:axId val="703304384"/>
      </c:barChart>
      <c:catAx>
        <c:axId val="703367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2000" dirty="0"/>
                  <a:t>cache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3304384"/>
        <c:crosses val="autoZero"/>
        <c:auto val="1"/>
        <c:lblAlgn val="ctr"/>
        <c:lblOffset val="100"/>
        <c:noMultiLvlLbl val="0"/>
      </c:catAx>
      <c:valAx>
        <c:axId val="70330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2000"/>
                  <a:t>write hit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336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288970116928097"/>
          <c:y val="0.30704896982473651"/>
          <c:w val="0.27711029883071903"/>
          <c:h val="0.49161353629459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UG-fileserver</a:t>
            </a:r>
          </a:p>
        </c:rich>
      </c:tx>
      <c:layout>
        <c:manualLayout>
          <c:xMode val="edge"/>
          <c:yMode val="edge"/>
          <c:x val="0.38585263047889434"/>
          <c:y val="9.195335720259063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0478000085643466"/>
          <c:y val="0.1726268271607613"/>
          <c:w val="0.51733668737284588"/>
          <c:h val="0.530577735855901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報告數據!$A$55</c:f>
              <c:strCache>
                <c:ptCount val="1"/>
                <c:pt idx="0">
                  <c:v>physical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報告數據!$B$54:$E$54</c:f>
              <c:numCache>
                <c:formatCode>General</c:formatCode>
                <c:ptCount val="4"/>
                <c:pt idx="0">
                  <c:v>4000</c:v>
                </c:pt>
                <c:pt idx="1">
                  <c:v>8000</c:v>
                </c:pt>
                <c:pt idx="2">
                  <c:v>12000</c:v>
                </c:pt>
                <c:pt idx="3">
                  <c:v>16000</c:v>
                </c:pt>
              </c:numCache>
            </c:numRef>
          </c:cat>
          <c:val>
            <c:numRef>
              <c:f>報告數據!$B$55:$E$55</c:f>
              <c:numCache>
                <c:formatCode>General</c:formatCode>
                <c:ptCount val="4"/>
                <c:pt idx="0">
                  <c:v>7.4939999999999998E-3</c:v>
                </c:pt>
                <c:pt idx="1">
                  <c:v>7.4970000000000002E-3</c:v>
                </c:pt>
                <c:pt idx="2">
                  <c:v>1.0827E-2</c:v>
                </c:pt>
                <c:pt idx="3">
                  <c:v>1.2175999999999999E-2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E-4CDE-B939-C0A655C19C36}"/>
            </c:ext>
          </c:extLst>
        </c:ser>
        <c:ser>
          <c:idx val="1"/>
          <c:order val="1"/>
          <c:tx>
            <c:strRef>
              <c:f>報告數據!$A$56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報告數據!$B$54:$E$54</c:f>
              <c:numCache>
                <c:formatCode>General</c:formatCode>
                <c:ptCount val="4"/>
                <c:pt idx="0">
                  <c:v>4000</c:v>
                </c:pt>
                <c:pt idx="1">
                  <c:v>8000</c:v>
                </c:pt>
                <c:pt idx="2">
                  <c:v>12000</c:v>
                </c:pt>
                <c:pt idx="3">
                  <c:v>16000</c:v>
                </c:pt>
              </c:numCache>
            </c:numRef>
          </c:cat>
          <c:val>
            <c:numRef>
              <c:f>報告數據!$B$56:$E$56</c:f>
              <c:numCache>
                <c:formatCode>General</c:formatCode>
                <c:ptCount val="4"/>
                <c:pt idx="0">
                  <c:v>4.7260000000000002E-3</c:v>
                </c:pt>
                <c:pt idx="1">
                  <c:v>6.5779999999999996E-3</c:v>
                </c:pt>
                <c:pt idx="2">
                  <c:v>1.0333E-2</c:v>
                </c:pt>
                <c:pt idx="3">
                  <c:v>1.4591E-2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0E-4CDE-B939-C0A655C19C36}"/>
            </c:ext>
          </c:extLst>
        </c:ser>
        <c:ser>
          <c:idx val="2"/>
          <c:order val="2"/>
          <c:tx>
            <c:strRef>
              <c:f>報告數據!$A$57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報告數據!$B$54:$E$54</c:f>
              <c:numCache>
                <c:formatCode>General</c:formatCode>
                <c:ptCount val="4"/>
                <c:pt idx="0">
                  <c:v>4000</c:v>
                </c:pt>
                <c:pt idx="1">
                  <c:v>8000</c:v>
                </c:pt>
                <c:pt idx="2">
                  <c:v>12000</c:v>
                </c:pt>
                <c:pt idx="3">
                  <c:v>16000</c:v>
                </c:pt>
              </c:numCache>
            </c:numRef>
          </c:cat>
          <c:val>
            <c:numRef>
              <c:f>報告數據!$B$57:$E$57</c:f>
              <c:numCache>
                <c:formatCode>General</c:formatCode>
                <c:ptCount val="4"/>
                <c:pt idx="0">
                  <c:v>5.5129999999999997E-3</c:v>
                </c:pt>
                <c:pt idx="1">
                  <c:v>7.1349999999999998E-3</c:v>
                </c:pt>
                <c:pt idx="2">
                  <c:v>1.1344999999999999E-2</c:v>
                </c:pt>
                <c:pt idx="3">
                  <c:v>1.5478E-2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0E-4CDE-B939-C0A655C19C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3367600"/>
        <c:axId val="703304384"/>
      </c:barChart>
      <c:catAx>
        <c:axId val="703367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cache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3304384"/>
        <c:crosses val="autoZero"/>
        <c:auto val="1"/>
        <c:lblAlgn val="ctr"/>
        <c:lblOffset val="100"/>
        <c:noMultiLvlLbl val="0"/>
      </c:catAx>
      <c:valAx>
        <c:axId val="70330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hit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336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288970116928097"/>
          <c:y val="0.30704896982473651"/>
          <c:w val="0.27711029883071903"/>
          <c:h val="0.49161353629459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Postmark</a:t>
            </a:r>
            <a:endParaRPr 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報告數據!$A$31</c:f>
              <c:strCache>
                <c:ptCount val="1"/>
                <c:pt idx="0">
                  <c:v>physical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報告數據!$B$30:$E$30</c:f>
              <c:numCache>
                <c:formatCode>General</c:formatCode>
                <c:ptCount val="4"/>
                <c:pt idx="0">
                  <c:v>4000</c:v>
                </c:pt>
                <c:pt idx="1">
                  <c:v>8000</c:v>
                </c:pt>
                <c:pt idx="2">
                  <c:v>12000</c:v>
                </c:pt>
                <c:pt idx="3">
                  <c:v>16000</c:v>
                </c:pt>
              </c:numCache>
            </c:numRef>
          </c:cat>
          <c:val>
            <c:numRef>
              <c:f>報告數據!$B$31:$E$31</c:f>
              <c:numCache>
                <c:formatCode>General</c:formatCode>
                <c:ptCount val="4"/>
                <c:pt idx="0">
                  <c:v>6.2784000000000006E-2</c:v>
                </c:pt>
                <c:pt idx="1">
                  <c:v>0.15245400000000001</c:v>
                </c:pt>
                <c:pt idx="2">
                  <c:v>0.24518899999999999</c:v>
                </c:pt>
                <c:pt idx="3">
                  <c:v>0.33524799999999999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CE-40B8-A0C9-35852EA606C5}"/>
            </c:ext>
          </c:extLst>
        </c:ser>
        <c:ser>
          <c:idx val="1"/>
          <c:order val="1"/>
          <c:tx>
            <c:strRef>
              <c:f>報告數據!$A$32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報告數據!$B$30:$E$30</c:f>
              <c:numCache>
                <c:formatCode>General</c:formatCode>
                <c:ptCount val="4"/>
                <c:pt idx="0">
                  <c:v>4000</c:v>
                </c:pt>
                <c:pt idx="1">
                  <c:v>8000</c:v>
                </c:pt>
                <c:pt idx="2">
                  <c:v>12000</c:v>
                </c:pt>
                <c:pt idx="3">
                  <c:v>16000</c:v>
                </c:pt>
              </c:numCache>
            </c:numRef>
          </c:cat>
          <c:val>
            <c:numRef>
              <c:f>報告數據!$B$32:$E$32</c:f>
              <c:numCache>
                <c:formatCode>General</c:formatCode>
                <c:ptCount val="4"/>
                <c:pt idx="0">
                  <c:v>6.9866999999999999E-2</c:v>
                </c:pt>
                <c:pt idx="1">
                  <c:v>0.16337699999999999</c:v>
                </c:pt>
                <c:pt idx="2">
                  <c:v>0.255386</c:v>
                </c:pt>
                <c:pt idx="3">
                  <c:v>0.3448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CE-40B8-A0C9-35852EA606C5}"/>
            </c:ext>
          </c:extLst>
        </c:ser>
        <c:ser>
          <c:idx val="2"/>
          <c:order val="2"/>
          <c:tx>
            <c:strRef>
              <c:f>報告數據!$A$33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報告數據!$B$30:$E$30</c:f>
              <c:numCache>
                <c:formatCode>General</c:formatCode>
                <c:ptCount val="4"/>
                <c:pt idx="0">
                  <c:v>4000</c:v>
                </c:pt>
                <c:pt idx="1">
                  <c:v>8000</c:v>
                </c:pt>
                <c:pt idx="2">
                  <c:v>12000</c:v>
                </c:pt>
                <c:pt idx="3">
                  <c:v>16000</c:v>
                </c:pt>
              </c:numCache>
            </c:numRef>
          </c:cat>
          <c:val>
            <c:numRef>
              <c:f>報告數據!$B$33:$E$33</c:f>
              <c:numCache>
                <c:formatCode>General</c:formatCode>
                <c:ptCount val="4"/>
                <c:pt idx="0">
                  <c:v>7.1614999999999998E-2</c:v>
                </c:pt>
                <c:pt idx="1">
                  <c:v>0.160304</c:v>
                </c:pt>
                <c:pt idx="2">
                  <c:v>0.24670300000000001</c:v>
                </c:pt>
                <c:pt idx="3">
                  <c:v>0.33208199999999999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CE-40B8-A0C9-35852EA606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8563664"/>
        <c:axId val="678477632"/>
      </c:barChart>
      <c:catAx>
        <c:axId val="678563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cache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8477632"/>
        <c:crosses val="autoZero"/>
        <c:auto val="1"/>
        <c:lblAlgn val="ctr"/>
        <c:lblOffset val="100"/>
        <c:noMultiLvlLbl val="0"/>
      </c:catAx>
      <c:valAx>
        <c:axId val="67847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hit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856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Postmark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報告數據!$L$29</c:f>
              <c:strCache>
                <c:ptCount val="1"/>
                <c:pt idx="0">
                  <c:v>physical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報告數據!$M$28:$P$28</c:f>
              <c:numCache>
                <c:formatCode>General</c:formatCode>
                <c:ptCount val="4"/>
                <c:pt idx="0">
                  <c:v>4000</c:v>
                </c:pt>
                <c:pt idx="1">
                  <c:v>8000</c:v>
                </c:pt>
                <c:pt idx="2">
                  <c:v>12000</c:v>
                </c:pt>
                <c:pt idx="3">
                  <c:v>16000</c:v>
                </c:pt>
              </c:numCache>
            </c:numRef>
          </c:cat>
          <c:val>
            <c:numRef>
              <c:f>報告數據!$M$29:$P$29</c:f>
              <c:numCache>
                <c:formatCode>General</c:formatCode>
                <c:ptCount val="4"/>
                <c:pt idx="0">
                  <c:v>6.3393000000000005E-2</c:v>
                </c:pt>
                <c:pt idx="1">
                  <c:v>0.15429899999999999</c:v>
                </c:pt>
                <c:pt idx="2">
                  <c:v>0.24846399999999999</c:v>
                </c:pt>
                <c:pt idx="3">
                  <c:v>0.33998099999999998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CD-4510-96DC-C4477D8A4958}"/>
            </c:ext>
          </c:extLst>
        </c:ser>
        <c:ser>
          <c:idx val="1"/>
          <c:order val="1"/>
          <c:tx>
            <c:strRef>
              <c:f>報告數據!$L$30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報告數據!$M$28:$P$28</c:f>
              <c:numCache>
                <c:formatCode>General</c:formatCode>
                <c:ptCount val="4"/>
                <c:pt idx="0">
                  <c:v>4000</c:v>
                </c:pt>
                <c:pt idx="1">
                  <c:v>8000</c:v>
                </c:pt>
                <c:pt idx="2">
                  <c:v>12000</c:v>
                </c:pt>
                <c:pt idx="3">
                  <c:v>16000</c:v>
                </c:pt>
              </c:numCache>
            </c:numRef>
          </c:cat>
          <c:val>
            <c:numRef>
              <c:f>報告數據!$M$30:$P$30</c:f>
              <c:numCache>
                <c:formatCode>General</c:formatCode>
                <c:ptCount val="4"/>
                <c:pt idx="0">
                  <c:v>7.0236000000000007E-2</c:v>
                </c:pt>
                <c:pt idx="1">
                  <c:v>0.16459099999999999</c:v>
                </c:pt>
                <c:pt idx="2">
                  <c:v>0.25769599999999998</c:v>
                </c:pt>
                <c:pt idx="3">
                  <c:v>0.34831400000000001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CD-4510-96DC-C4477D8A4958}"/>
            </c:ext>
          </c:extLst>
        </c:ser>
        <c:ser>
          <c:idx val="2"/>
          <c:order val="2"/>
          <c:tx>
            <c:strRef>
              <c:f>報告數據!$L$31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報告數據!$M$28:$P$28</c:f>
              <c:numCache>
                <c:formatCode>General</c:formatCode>
                <c:ptCount val="4"/>
                <c:pt idx="0">
                  <c:v>4000</c:v>
                </c:pt>
                <c:pt idx="1">
                  <c:v>8000</c:v>
                </c:pt>
                <c:pt idx="2">
                  <c:v>12000</c:v>
                </c:pt>
                <c:pt idx="3">
                  <c:v>16000</c:v>
                </c:pt>
              </c:numCache>
            </c:numRef>
          </c:cat>
          <c:val>
            <c:numRef>
              <c:f>報告數據!$M$31:$P$31</c:f>
              <c:numCache>
                <c:formatCode>General</c:formatCode>
                <c:ptCount val="4"/>
                <c:pt idx="0">
                  <c:v>7.1955000000000005E-2</c:v>
                </c:pt>
                <c:pt idx="1">
                  <c:v>0.162138</c:v>
                </c:pt>
                <c:pt idx="2">
                  <c:v>0.249804</c:v>
                </c:pt>
                <c:pt idx="3">
                  <c:v>0.33677699999999999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CD-4510-96DC-C4477D8A4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45283552"/>
        <c:axId val="1671519152"/>
      </c:barChart>
      <c:catAx>
        <c:axId val="1945283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cache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71519152"/>
        <c:crosses val="autoZero"/>
        <c:auto val="1"/>
        <c:lblAlgn val="ctr"/>
        <c:lblOffset val="100"/>
        <c:noMultiLvlLbl val="0"/>
      </c:catAx>
      <c:valAx>
        <c:axId val="167151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hit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4528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E70AD-280F-4A4A-B135-DB602393A219}" type="datetimeFigureOut">
              <a:rPr kumimoji="1" lang="zh-TW" altLang="en-US" smtClean="0"/>
              <a:t>2022/6/10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8B5D-7BB8-9A41-A4DB-A9126D370A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236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used in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portable storage devices 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handheld</a:t>
            </a:r>
            <a:r>
              <a:rPr lang="zh-TW" altLang="en-US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Recently, flash memory has been adopted by</a:t>
            </a:r>
            <a:r>
              <a:rPr lang="zh-TW" altLang="en-US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personal computers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servers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in the form of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onboard</a:t>
            </a:r>
            <a:r>
              <a:rPr lang="zh-TW" altLang="en-US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cache 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solid-state disk (SSD).</a:t>
            </a:r>
          </a:p>
          <a:p>
            <a:endParaRPr kumimoji="1" lang="zh-TW" altLang="en-US" b="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666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24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Reduce erase count-&gt;reduce waiting time-&gt;good performance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6067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Write buffer</a:t>
            </a:r>
            <a:r>
              <a:rPr lang="zh-TW" altLang="en-US" dirty="0"/>
              <a:t>管理分成以</a:t>
            </a:r>
            <a:r>
              <a:rPr lang="en-US" altLang="zh-TW" dirty="0"/>
              <a:t>physical block</a:t>
            </a:r>
            <a:r>
              <a:rPr lang="zh-TW" altLang="en-US" dirty="0"/>
              <a:t>管理或是</a:t>
            </a:r>
            <a:r>
              <a:rPr lang="en-US" altLang="zh-TW" dirty="0"/>
              <a:t>logical block</a:t>
            </a:r>
            <a:r>
              <a:rPr lang="zh-TW" altLang="en-US" dirty="0"/>
              <a:t>管理，如果是以</a:t>
            </a:r>
            <a:r>
              <a:rPr lang="en-US" altLang="zh-TW" dirty="0"/>
              <a:t>physical block</a:t>
            </a:r>
            <a:r>
              <a:rPr lang="zh-TW" altLang="en-US" dirty="0"/>
              <a:t>管理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4395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Goal:</a:t>
            </a:r>
            <a:r>
              <a:rPr kumimoji="1" lang="zh-TW" altLang="en-US" dirty="0"/>
              <a:t> </a:t>
            </a:r>
            <a:r>
              <a:rPr kumimoji="1" lang="en-US" altLang="zh-TW" dirty="0"/>
              <a:t>find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function</a:t>
            </a:r>
          </a:p>
          <a:p>
            <a:r>
              <a:rPr kumimoji="1" lang="zh-TW" altLang="en-US" dirty="0"/>
              <a:t>給這個函式一個</a:t>
            </a:r>
            <a:r>
              <a:rPr kumimoji="1" lang="en-US" altLang="zh-TW" dirty="0"/>
              <a:t>input</a:t>
            </a:r>
            <a:r>
              <a:rPr kumimoji="1" lang="zh-TW" altLang="en-US" dirty="0"/>
              <a:t>，他能夠回傳這個任務（預測圖片＆天氣＆股票價位）的結果</a:t>
            </a:r>
            <a:endParaRPr kumimoji="1" lang="en-US" altLang="zh-TW" dirty="0"/>
          </a:p>
          <a:p>
            <a:r>
              <a:rPr kumimoji="1" lang="zh-TW" altLang="en-US" dirty="0"/>
              <a:t>而這樣的函式，是沒辦法靠人所找出來的，因此需要機器去逼近！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3778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X-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當下狀態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初始值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是好還是壞</a:t>
            </a:r>
            <a:r>
              <a:rPr lang="en-US" altLang="zh-TW" dirty="0">
                <a:sym typeface="Wingdings" panose="05000000000000000000" pitchFamily="2" charset="2"/>
              </a:rPr>
              <a:t>…..</a:t>
            </a:r>
            <a:r>
              <a:rPr lang="zh-TW" altLang="en-US" dirty="0">
                <a:sym typeface="Wingdings" panose="05000000000000000000" pitchFamily="2" charset="2"/>
              </a:rPr>
              <a:t>，決定是否將資訊送進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Forget gate-</a:t>
            </a:r>
            <a:r>
              <a:rPr lang="zh-TW" altLang="en-US" dirty="0">
                <a:sym typeface="Wingdings" panose="05000000000000000000" pitchFamily="2" charset="2"/>
              </a:rPr>
              <a:t>決定是否記住上次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  <a:r>
              <a:rPr lang="zh-TW" altLang="en-US" dirty="0">
                <a:sym typeface="Wingdings" panose="05000000000000000000" pitchFamily="2" charset="2"/>
              </a:rPr>
              <a:t>資訊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Output gate</a:t>
            </a:r>
            <a:r>
              <a:rPr lang="zh-TW" altLang="en-US" dirty="0">
                <a:sym typeface="Wingdings" panose="05000000000000000000" pitchFamily="2" charset="2"/>
              </a:rPr>
              <a:t>決定是否輸出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728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X-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當下狀態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初始值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是好還是壞</a:t>
            </a:r>
            <a:r>
              <a:rPr lang="en-US" altLang="zh-TW" dirty="0">
                <a:sym typeface="Wingdings" panose="05000000000000000000" pitchFamily="2" charset="2"/>
              </a:rPr>
              <a:t>…..</a:t>
            </a:r>
            <a:r>
              <a:rPr lang="zh-TW" altLang="en-US" dirty="0">
                <a:sym typeface="Wingdings" panose="05000000000000000000" pitchFamily="2" charset="2"/>
              </a:rPr>
              <a:t>，決定是否將資訊送進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Forget gate-</a:t>
            </a:r>
            <a:r>
              <a:rPr lang="zh-TW" altLang="en-US" dirty="0">
                <a:sym typeface="Wingdings" panose="05000000000000000000" pitchFamily="2" charset="2"/>
              </a:rPr>
              <a:t>決定是否記住上次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  <a:r>
              <a:rPr lang="zh-TW" altLang="en-US" dirty="0">
                <a:sym typeface="Wingdings" panose="05000000000000000000" pitchFamily="2" charset="2"/>
              </a:rPr>
              <a:t>資訊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Output gate</a:t>
            </a:r>
            <a:r>
              <a:rPr lang="zh-TW" altLang="en-US" dirty="0">
                <a:sym typeface="Wingdings" panose="05000000000000000000" pitchFamily="2" charset="2"/>
              </a:rPr>
              <a:t>決定是否輸出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134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X-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當下狀態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初始值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是好還是壞</a:t>
            </a:r>
            <a:r>
              <a:rPr lang="en-US" altLang="zh-TW" dirty="0">
                <a:sym typeface="Wingdings" panose="05000000000000000000" pitchFamily="2" charset="2"/>
              </a:rPr>
              <a:t>…..</a:t>
            </a:r>
            <a:r>
              <a:rPr lang="zh-TW" altLang="en-US" dirty="0">
                <a:sym typeface="Wingdings" panose="05000000000000000000" pitchFamily="2" charset="2"/>
              </a:rPr>
              <a:t>，決定是否將資訊送進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Forget gate-</a:t>
            </a:r>
            <a:r>
              <a:rPr lang="zh-TW" altLang="en-US" dirty="0">
                <a:sym typeface="Wingdings" panose="05000000000000000000" pitchFamily="2" charset="2"/>
              </a:rPr>
              <a:t>決定是否記住上次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  <a:r>
              <a:rPr lang="zh-TW" altLang="en-US" dirty="0">
                <a:sym typeface="Wingdings" panose="05000000000000000000" pitchFamily="2" charset="2"/>
              </a:rPr>
              <a:t>資訊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Output gate</a:t>
            </a:r>
            <a:r>
              <a:rPr lang="zh-TW" altLang="en-US" dirty="0">
                <a:sym typeface="Wingdings" panose="05000000000000000000" pitchFamily="2" charset="2"/>
              </a:rPr>
              <a:t>決定是否輸出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0826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LSTM</a:t>
            </a:r>
            <a:r>
              <a:rPr kumimoji="1" lang="zh-TW" altLang="en-US" dirty="0"/>
              <a:t>第一層輸出會成為第二層輸入，第二層輸出會成為第三層輸入，因此在寫</a:t>
            </a:r>
            <a:r>
              <a:rPr kumimoji="1" lang="en-US" altLang="zh-TW" dirty="0"/>
              <a:t>code</a:t>
            </a:r>
            <a:r>
              <a:rPr kumimoji="1" lang="zh-TW" altLang="en-US" dirty="0"/>
              <a:t>的時候，只會管你第一層的</a:t>
            </a:r>
            <a:r>
              <a:rPr kumimoji="1" lang="en-US" altLang="zh-TW" dirty="0"/>
              <a:t>input</a:t>
            </a:r>
            <a:r>
              <a:rPr kumimoji="1" lang="zh-TW" altLang="en-US" dirty="0"/>
              <a:t> </a:t>
            </a:r>
            <a:r>
              <a:rPr kumimoji="1" lang="en-US" altLang="zh-TW" dirty="0"/>
              <a:t>shape</a:t>
            </a:r>
            <a:r>
              <a:rPr kumimoji="1" lang="zh-TW" altLang="en-US" dirty="0"/>
              <a:t>有沒有對，其餘的</a:t>
            </a:r>
            <a:r>
              <a:rPr kumimoji="1" lang="en-US" altLang="zh-TW" dirty="0" err="1"/>
              <a:t>keras</a:t>
            </a:r>
            <a:r>
              <a:rPr kumimoji="1" lang="zh-TW" altLang="en-US" dirty="0"/>
              <a:t>就不會管了！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408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85FE2-1D31-1947-8A50-7BF9A21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11E073-EC6B-0449-885E-C2B7FAA49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01A33C-5BDB-234D-81F5-DCD9A272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89BF-F411-5D41-BA27-DA8DF5E8ABE0}" type="datetime1">
              <a:rPr kumimoji="1" lang="zh-TW" altLang="en-US" smtClean="0"/>
              <a:t>2022/6/10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924A2D-6D68-C741-80DF-24321739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DFEC35-5E73-F140-B3B6-F431B0B1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4157B8-B9E9-6144-81D2-61ECAA04DB69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93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0D893-9356-A44A-8652-4B4F7ED2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CE3782-6C5E-C445-85A9-A2068509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028A8-9F8D-224C-A5BA-0F5525DD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725B-E9B1-5440-8BD5-F4997CE6EE9C}" type="datetime1">
              <a:rPr kumimoji="1" lang="zh-TW" altLang="en-US" smtClean="0"/>
              <a:t>2022/6/10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C8944E-6534-2940-A4D1-DFD3886D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303B04-94F3-B34B-B47B-79A94D01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487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82E501-7902-FD46-8127-F670377AD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0715D2-FFB0-0647-BEA0-880B0CE10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0FE99C-9871-3342-90D3-F313ECC0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2A18-801C-D94D-82D0-6171F90234FD}" type="datetime1">
              <a:rPr kumimoji="1" lang="zh-TW" altLang="en-US" smtClean="0"/>
              <a:t>2022/6/10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0A205C-67DD-0743-BE71-DE5641AE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6D78B-73CB-3F4C-BE26-DC280DE5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360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9B912-7D1D-FB42-9F84-1365E8DF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D2C5F-9C0A-1145-A4A1-75172042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6A0-6E56-BC47-AF48-E38DA9DF5A5D}" type="datetime1">
              <a:rPr kumimoji="1" lang="zh-TW" altLang="en-US" smtClean="0"/>
              <a:t>2022/6/10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E3A74-B5FC-C043-9A23-51BEE195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725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9B912-7D1D-FB42-9F84-1365E8DF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B3B00-E15D-404C-B6F2-16C963C579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5748" y="836024"/>
            <a:ext cx="11796252" cy="602197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/>
            </a:lvl1pPr>
            <a:lvl2pPr marL="685800" indent="-228600">
              <a:buFont typeface="Wingdings" panose="05000000000000000000" pitchFamily="2" charset="2"/>
              <a:buChar char="n"/>
              <a:defRPr/>
            </a:lvl2pPr>
            <a:lvl3pPr marL="1143000" indent="-228600">
              <a:buFont typeface="Wingdings" panose="05000000000000000000" pitchFamily="2" charset="2"/>
              <a:buChar char="u"/>
              <a:defRPr sz="2400"/>
            </a:lvl3pPr>
            <a:lvl4pPr marL="1600200" indent="-228600">
              <a:buFont typeface="Wingdings" panose="05000000000000000000" pitchFamily="2" charset="2"/>
              <a:buChar char="Ø"/>
              <a:defRPr sz="2400"/>
            </a:lvl4pPr>
            <a:lvl5pPr marL="2057400" indent="-228600">
              <a:buFont typeface="Wingdings" panose="05000000000000000000" pitchFamily="2" charset="2"/>
              <a:buChar char="ü"/>
              <a:defRPr sz="2400"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D2C5F-9C0A-1145-A4A1-75172042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6A0-6E56-BC47-AF48-E38DA9DF5A5D}" type="datetime1">
              <a:rPr kumimoji="1" lang="zh-TW" altLang="en-US" smtClean="0"/>
              <a:t>2022/6/10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E3A74-B5FC-C043-9A23-51BEE195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88DE4-14F5-8D42-AE6A-7BDE4510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375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0B86F-74D9-FE49-B200-D1C61D62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FBE19B-147A-9545-B855-D3CC2AF8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52418C-643E-7548-93D4-6D10C18F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036F-2350-444C-8A4A-11299B509F3F}" type="datetime1">
              <a:rPr kumimoji="1" lang="zh-TW" altLang="en-US" smtClean="0"/>
              <a:t>2022/6/10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11EBB2-DCFF-2A4C-AD35-34825E37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CA0F5B-C8BA-194F-B7DC-3FB89955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130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62A86-D28E-804F-B21F-AA4F734F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1D73C3-99CD-2A45-B96A-0F4413A52D8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F4B9A2-AF4E-5544-B611-7E79153F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4B1A82-AEAF-844A-BF5D-687FC073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9732-0DFC-D54A-9553-690C2A0CF0D3}" type="datetime1">
              <a:rPr kumimoji="1" lang="zh-TW" altLang="en-US" smtClean="0"/>
              <a:t>2022/6/10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AAA525-C956-4B43-ABC3-B1487FB1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1EA4AA-3726-9143-8B51-E31EA182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478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A99FC-FD98-0E48-AD88-2CACB6C4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F9AA75-0AC5-BA4B-8DF7-842042419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DCE0F8-DFC1-4D47-8E2A-99282F2D6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CEF615-CFAD-A24E-A7FC-80437B6C2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8AA45A-7A6B-9841-BC7D-4B109AE11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FC91B9-E335-5041-B844-2B245931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69CB-F1C0-C84E-ACAF-C00AB3CB9C03}" type="datetime1">
              <a:rPr kumimoji="1" lang="zh-TW" altLang="en-US" smtClean="0"/>
              <a:t>2022/6/10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681258-E35E-5245-8972-A7780C6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EAAE77-E63A-284B-A832-182D4492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969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A16F2-2573-634D-B6CD-CF5C51DC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56B692-F95A-B846-9DED-7F1C0229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D592-B101-0E4C-B8B5-FD1AD9AFCD65}" type="datetime1">
              <a:rPr kumimoji="1" lang="zh-TW" altLang="en-US" smtClean="0"/>
              <a:t>2022/6/10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449F4B-408A-D748-A3A8-EAAA0C6F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80A2D8-5620-544C-93CE-582FD01E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13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4FFFC6-3B9E-2341-BE89-AE7E1B51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C437-A688-564B-B66A-06BE76303DEF}" type="datetime1">
              <a:rPr kumimoji="1" lang="zh-TW" altLang="en-US" smtClean="0"/>
              <a:t>2022/6/10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247B47-3FB0-094C-A560-41595814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4130C5-1573-BE48-8813-62396525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198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17C29-B35D-124A-A581-9D48C020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FF26-C88B-6D46-B7C1-734031099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3BB9A2-1F77-E047-AA4A-7C3A75214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8DFBB2-EBF5-CB4B-A5A4-E9CC4A10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5986-773B-3D44-91AC-E77FDCE84BE2}" type="datetime1">
              <a:rPr kumimoji="1" lang="zh-TW" altLang="en-US" smtClean="0"/>
              <a:t>2022/6/10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700E6C-32BA-B445-93FB-8B622C91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51FEF3-D89C-664A-B45F-9226C782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71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DFB56-9831-DA4A-8EA2-93F25349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CEF6A6-36BF-8E4A-9E6A-0CDFCD5D4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0B840A-F6DF-D64E-B6D5-A403074BD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AAA985-13AC-7043-BF5A-093C669E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B050-284E-C349-8DA4-75B793C929C0}" type="datetime1">
              <a:rPr kumimoji="1" lang="zh-TW" altLang="en-US" smtClean="0"/>
              <a:t>2022/6/10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9A3B37-17C5-5444-93D9-65E458B4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3952C2-D340-B949-82AB-EA8583A2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35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1845D3-1EED-1E46-A217-A3024690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3"/>
            <a:ext cx="11481620" cy="991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EFF244-4251-1643-B499-6506A954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748" y="1451999"/>
            <a:ext cx="11481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250E65-91A8-454B-845A-CF8903C5B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11CF-59A6-684F-9BC0-105E76409F27}" type="datetime1">
              <a:rPr kumimoji="1" lang="zh-TW" altLang="en-US" smtClean="0"/>
              <a:t>2022/6/10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EDA9E6-DC15-CE4A-9DF6-AEBCFDC07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DE5A8F-5443-4045-A0CA-0C0EB465A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4157B8-B9E9-6144-81D2-61ECAA04DB69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EFD518-7AF0-0446-B285-E144987D5415}"/>
              </a:ext>
            </a:extLst>
          </p:cNvPr>
          <p:cNvSpPr txBox="1"/>
          <p:nvPr userDrawn="1"/>
        </p:nvSpPr>
        <p:spPr>
          <a:xfrm>
            <a:off x="10392697" y="65089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09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l"/>
        <a:defRPr sz="28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u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EB597-2CB5-5E41-B05B-76A86823B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056443"/>
            <a:ext cx="12191999" cy="1214372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+mn-lt"/>
                <a:ea typeface="標楷體" panose="03000509000000000000" pitchFamily="65" charset="-120"/>
              </a:rPr>
              <a:t>利用</a:t>
            </a:r>
            <a:r>
              <a:rPr lang="en-US" altLang="zh-TW" sz="4000" dirty="0">
                <a:latin typeface="+mn-lt"/>
                <a:ea typeface="標楷體" panose="03000509000000000000" pitchFamily="65" charset="-120"/>
              </a:rPr>
              <a:t>LSTM</a:t>
            </a:r>
            <a:r>
              <a:rPr lang="zh-TW" altLang="en-US" sz="4000" dirty="0">
                <a:latin typeface="+mn-lt"/>
                <a:ea typeface="標楷體" panose="03000509000000000000" pitchFamily="65" charset="-120"/>
              </a:rPr>
              <a:t>與主機端資訊管理</a:t>
            </a:r>
            <a:r>
              <a:rPr lang="en-US" altLang="zh-TW" sz="4000" dirty="0">
                <a:latin typeface="+mn-lt"/>
                <a:ea typeface="標楷體" panose="03000509000000000000" pitchFamily="65" charset="-120"/>
              </a:rPr>
              <a:t>write buffer</a:t>
            </a:r>
            <a:r>
              <a:rPr lang="zh-TW" altLang="en-US" sz="4000">
                <a:latin typeface="+mn-lt"/>
                <a:ea typeface="標楷體" panose="03000509000000000000" pitchFamily="65" charset="-120"/>
              </a:rPr>
              <a:t>的方法</a:t>
            </a:r>
            <a:endParaRPr lang="en" altLang="zh-TW" sz="40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9FE889-16D4-E241-93CA-3B8F4BC63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1601" y="3031864"/>
            <a:ext cx="8185374" cy="3244587"/>
          </a:xfrm>
        </p:spPr>
        <p:txBody>
          <a:bodyPr>
            <a:noAutofit/>
          </a:bodyPr>
          <a:lstStyle/>
          <a:p>
            <a:r>
              <a:rPr lang="en-US" altLang="zh-TW" sz="2800" b="1" dirty="0">
                <a:latin typeface="+mn-lt"/>
              </a:rPr>
              <a:t>Presenter : Sheng-Ying-Huang</a:t>
            </a:r>
          </a:p>
          <a:p>
            <a:r>
              <a:rPr lang="en-US" altLang="zh-TW" sz="2800" b="1" dirty="0">
                <a:latin typeface="+mn-lt"/>
              </a:rPr>
              <a:t>Adviser: </a:t>
            </a:r>
            <a:r>
              <a:rPr lang="en-US" altLang="zh-TW" sz="2800" b="1" dirty="0" err="1">
                <a:latin typeface="+mn-lt"/>
              </a:rPr>
              <a:t>Dr.Hsung</a:t>
            </a:r>
            <a:r>
              <a:rPr lang="en-US" altLang="zh-TW" sz="2800" b="1" dirty="0">
                <a:latin typeface="+mn-lt"/>
              </a:rPr>
              <a:t>-Pin Chang</a:t>
            </a:r>
          </a:p>
          <a:p>
            <a:r>
              <a:rPr lang="en-US" altLang="zh-TW" sz="2800" dirty="0">
                <a:latin typeface="+mn-lt"/>
              </a:rPr>
              <a:t>Department of Computer Science and Engineering National Chung </a:t>
            </a:r>
            <a:r>
              <a:rPr lang="en-US" altLang="zh-TW" sz="2800" dirty="0" err="1">
                <a:latin typeface="+mn-lt"/>
              </a:rPr>
              <a:t>Hsing</a:t>
            </a:r>
            <a:r>
              <a:rPr lang="en-US" altLang="zh-TW" sz="2800" dirty="0">
                <a:latin typeface="+mn-lt"/>
              </a:rPr>
              <a:t> University</a:t>
            </a:r>
          </a:p>
          <a:p>
            <a:endParaRPr lang="en" altLang="zh-TW" sz="2800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FC681E-6B72-1E49-A641-ADF1BE7C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364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06"/>
    </mc:Choice>
    <mc:Fallback xmlns="">
      <p:transition spd="slow" advTm="164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標題 1">
            <a:extLst>
              <a:ext uri="{FF2B5EF4-FFF2-40B4-BE49-F238E27FC236}">
                <a16:creationId xmlns:a16="http://schemas.microsoft.com/office/drawing/2014/main" id="{D1111FED-7A58-4C5A-8DFC-242B7D95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588"/>
            <a:ext cx="12192000" cy="65346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Contribution 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B44AC3D-A12D-45F4-96E8-69565EE382E8}"/>
              </a:ext>
            </a:extLst>
          </p:cNvPr>
          <p:cNvSpPr/>
          <p:nvPr/>
        </p:nvSpPr>
        <p:spPr>
          <a:xfrm>
            <a:off x="3931065" y="1039699"/>
            <a:ext cx="3555051" cy="1071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25A44275-B4CA-4EF4-B8CD-2A5EE9929CE0}"/>
              </a:ext>
            </a:extLst>
          </p:cNvPr>
          <p:cNvSpPr/>
          <p:nvPr/>
        </p:nvSpPr>
        <p:spPr>
          <a:xfrm>
            <a:off x="4298533" y="1306082"/>
            <a:ext cx="2879934" cy="504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3699069-68AD-49BD-B77A-CF6B25A2173E}"/>
              </a:ext>
            </a:extLst>
          </p:cNvPr>
          <p:cNvSpPr txBox="1"/>
          <p:nvPr/>
        </p:nvSpPr>
        <p:spPr>
          <a:xfrm>
            <a:off x="2995301" y="1306082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Host </a:t>
            </a:r>
            <a:endParaRPr kumimoji="1" lang="zh-TW" altLang="en-US" sz="2400" dirty="0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A9CDD0E-1A32-41FD-B3E8-FE2B4AA9AF25}"/>
              </a:ext>
            </a:extLst>
          </p:cNvPr>
          <p:cNvCxnSpPr>
            <a:cxnSpLocks/>
          </p:cNvCxnSpPr>
          <p:nvPr/>
        </p:nvCxnSpPr>
        <p:spPr>
          <a:xfrm flipH="1">
            <a:off x="1128046" y="2392822"/>
            <a:ext cx="9092724" cy="1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67AE445-C027-404B-AAEA-C0DD09006E52}"/>
              </a:ext>
            </a:extLst>
          </p:cNvPr>
          <p:cNvSpPr/>
          <p:nvPr/>
        </p:nvSpPr>
        <p:spPr>
          <a:xfrm>
            <a:off x="2152116" y="2767317"/>
            <a:ext cx="7614303" cy="27510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9622BC2B-E1F3-49C0-BACD-0CB18CC6D6A7}"/>
              </a:ext>
            </a:extLst>
          </p:cNvPr>
          <p:cNvSpPr/>
          <p:nvPr/>
        </p:nvSpPr>
        <p:spPr>
          <a:xfrm>
            <a:off x="7971804" y="2758771"/>
            <a:ext cx="1794615" cy="5910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E2DCCD4E-41C5-466A-B008-1C4D74A11084}"/>
              </a:ext>
            </a:extLst>
          </p:cNvPr>
          <p:cNvSpPr/>
          <p:nvPr/>
        </p:nvSpPr>
        <p:spPr>
          <a:xfrm>
            <a:off x="4140439" y="2778807"/>
            <a:ext cx="3039454" cy="5375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408BA69-1BF3-44AE-ABAB-B58D831CFDC7}"/>
              </a:ext>
            </a:extLst>
          </p:cNvPr>
          <p:cNvSpPr/>
          <p:nvPr/>
        </p:nvSpPr>
        <p:spPr>
          <a:xfrm>
            <a:off x="148127" y="2839669"/>
            <a:ext cx="1794615" cy="4858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AI model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013AF31-5128-4A52-B89B-CA22F84C33DC}"/>
              </a:ext>
            </a:extLst>
          </p:cNvPr>
          <p:cNvCxnSpPr>
            <a:cxnSpLocks/>
          </p:cNvCxnSpPr>
          <p:nvPr/>
        </p:nvCxnSpPr>
        <p:spPr>
          <a:xfrm>
            <a:off x="1942742" y="3082607"/>
            <a:ext cx="21079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A033546A-ACF0-4D48-AA8E-E335E95E7796}"/>
              </a:ext>
            </a:extLst>
          </p:cNvPr>
          <p:cNvCxnSpPr>
            <a:cxnSpLocks/>
          </p:cNvCxnSpPr>
          <p:nvPr/>
        </p:nvCxnSpPr>
        <p:spPr>
          <a:xfrm>
            <a:off x="5708590" y="1905712"/>
            <a:ext cx="0" cy="7776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1335BB4-CE15-46AB-8DFD-70345880F5B7}"/>
              </a:ext>
            </a:extLst>
          </p:cNvPr>
          <p:cNvCxnSpPr/>
          <p:nvPr/>
        </p:nvCxnSpPr>
        <p:spPr>
          <a:xfrm>
            <a:off x="5738500" y="3325545"/>
            <a:ext cx="0" cy="4187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30CF9849-A474-48E3-B1C8-45BECE4E3EAE}"/>
              </a:ext>
            </a:extLst>
          </p:cNvPr>
          <p:cNvSpPr/>
          <p:nvPr/>
        </p:nvSpPr>
        <p:spPr>
          <a:xfrm>
            <a:off x="3109016" y="4980767"/>
            <a:ext cx="5349656" cy="5375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FAFE4678-736E-4B89-A77A-D82AFB285E89}"/>
              </a:ext>
            </a:extLst>
          </p:cNvPr>
          <p:cNvCxnSpPr>
            <a:cxnSpLocks/>
          </p:cNvCxnSpPr>
          <p:nvPr/>
        </p:nvCxnSpPr>
        <p:spPr>
          <a:xfrm>
            <a:off x="7178467" y="1555335"/>
            <a:ext cx="1690644" cy="455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A341B3B-67E0-41F2-BDDB-B0785C3CB27E}"/>
              </a:ext>
            </a:extLst>
          </p:cNvPr>
          <p:cNvCxnSpPr>
            <a:cxnSpLocks/>
          </p:cNvCxnSpPr>
          <p:nvPr/>
        </p:nvCxnSpPr>
        <p:spPr>
          <a:xfrm>
            <a:off x="8869111" y="1542515"/>
            <a:ext cx="8546" cy="1132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C7226596-00CC-460A-82C3-8DA18B84BEA6}"/>
              </a:ext>
            </a:extLst>
          </p:cNvPr>
          <p:cNvCxnSpPr>
            <a:cxnSpLocks/>
          </p:cNvCxnSpPr>
          <p:nvPr/>
        </p:nvCxnSpPr>
        <p:spPr>
          <a:xfrm flipH="1">
            <a:off x="7246834" y="3054313"/>
            <a:ext cx="7235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BF800F3C-2CCA-4B0A-BA8F-24206301AA4D}"/>
              </a:ext>
            </a:extLst>
          </p:cNvPr>
          <p:cNvSpPr/>
          <p:nvPr/>
        </p:nvSpPr>
        <p:spPr>
          <a:xfrm>
            <a:off x="4713011" y="3828227"/>
            <a:ext cx="2050978" cy="537576"/>
          </a:xfrm>
          <a:prstGeom prst="round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FTL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B9E7D85-1761-4A28-BDA4-C6D770DE86F3}"/>
              </a:ext>
            </a:extLst>
          </p:cNvPr>
          <p:cNvCxnSpPr>
            <a:cxnSpLocks/>
          </p:cNvCxnSpPr>
          <p:nvPr/>
        </p:nvCxnSpPr>
        <p:spPr>
          <a:xfrm>
            <a:off x="5738500" y="4365803"/>
            <a:ext cx="0" cy="561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8DED415-4F2B-409B-8309-EF096831FE5D}"/>
              </a:ext>
            </a:extLst>
          </p:cNvPr>
          <p:cNvSpPr txBox="1"/>
          <p:nvPr/>
        </p:nvSpPr>
        <p:spPr>
          <a:xfrm>
            <a:off x="5512038" y="5602281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 </a:t>
            </a:r>
            <a:endParaRPr kumimoji="1"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AF08113-0935-404E-BD48-2B743BCC255D}"/>
              </a:ext>
            </a:extLst>
          </p:cNvPr>
          <p:cNvSpPr txBox="1"/>
          <p:nvPr/>
        </p:nvSpPr>
        <p:spPr>
          <a:xfrm>
            <a:off x="5435125" y="298248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kumimoji="1" lang="zh-TW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67E9BE0-27EF-40A3-9700-08F75D14C78E}"/>
              </a:ext>
            </a:extLst>
          </p:cNvPr>
          <p:cNvSpPr/>
          <p:nvPr/>
        </p:nvSpPr>
        <p:spPr>
          <a:xfrm>
            <a:off x="62144" y="2728999"/>
            <a:ext cx="2000240" cy="70000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6567399-865B-42AA-9236-4690FF3CD0EA}"/>
              </a:ext>
            </a:extLst>
          </p:cNvPr>
          <p:cNvSpPr/>
          <p:nvPr/>
        </p:nvSpPr>
        <p:spPr>
          <a:xfrm>
            <a:off x="7877537" y="2704312"/>
            <a:ext cx="2000240" cy="70000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 </a:t>
            </a:r>
          </a:p>
          <a:p>
            <a:r>
              <a:rPr kumimoji="1" lang="en-US" altLang="zh-TW" dirty="0"/>
              <a:t>Background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Physical block-based write buffer</a:t>
            </a:r>
          </a:p>
          <a:p>
            <a:pPr lvl="1"/>
            <a:r>
              <a:rPr kumimoji="1" lang="en-US" altLang="zh-TW" dirty="0"/>
              <a:t>Neural network </a:t>
            </a:r>
          </a:p>
          <a:p>
            <a:pPr lvl="1"/>
            <a:r>
              <a:rPr kumimoji="1" lang="en-US" altLang="zh-TW" dirty="0"/>
              <a:t>LSTM(Long short-term memory)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28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10C7385-ED21-48BE-BC60-32780B3E1BA9}"/>
              </a:ext>
            </a:extLst>
          </p:cNvPr>
          <p:cNvCxnSpPr>
            <a:stCxn id="13" idx="3"/>
          </p:cNvCxnSpPr>
          <p:nvPr/>
        </p:nvCxnSpPr>
        <p:spPr>
          <a:xfrm flipV="1">
            <a:off x="4995987" y="3000593"/>
            <a:ext cx="2310335" cy="1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D88F46A5-4652-4B26-B3DD-65E63AB8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12" y="-7514"/>
            <a:ext cx="7042188" cy="65346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Physical block-based write buffer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F5D74E-D5AA-4F64-B613-8E38B52D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1649A2-822F-456E-8DDE-5252199F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12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8089B3-ACE3-4485-A642-C5F9FF5EF508}"/>
              </a:ext>
            </a:extLst>
          </p:cNvPr>
          <p:cNvSpPr/>
          <p:nvPr/>
        </p:nvSpPr>
        <p:spPr>
          <a:xfrm>
            <a:off x="3892464" y="1464725"/>
            <a:ext cx="3213717" cy="649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16469E-9350-4D05-A6EE-54A552FEC4F9}"/>
              </a:ext>
            </a:extLst>
          </p:cNvPr>
          <p:cNvSpPr txBox="1"/>
          <p:nvPr/>
        </p:nvSpPr>
        <p:spPr>
          <a:xfrm>
            <a:off x="2932878" y="1548951"/>
            <a:ext cx="93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Host </a:t>
            </a:r>
            <a:endParaRPr kumimoji="1" lang="zh-TW" altLang="en-US" sz="2800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76886A01-649F-4D72-9CD6-FC4595647176}"/>
              </a:ext>
            </a:extLst>
          </p:cNvPr>
          <p:cNvSpPr/>
          <p:nvPr/>
        </p:nvSpPr>
        <p:spPr>
          <a:xfrm>
            <a:off x="4401178" y="1593059"/>
            <a:ext cx="2006617" cy="4350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Page cache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015D92C-13B7-4248-9C95-3EA15EB823F5}"/>
              </a:ext>
            </a:extLst>
          </p:cNvPr>
          <p:cNvCxnSpPr>
            <a:cxnSpLocks/>
          </p:cNvCxnSpPr>
          <p:nvPr/>
        </p:nvCxnSpPr>
        <p:spPr>
          <a:xfrm>
            <a:off x="5473757" y="2141529"/>
            <a:ext cx="0" cy="1939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DC8EFBF-627D-4637-9248-A40110B3F534}"/>
              </a:ext>
            </a:extLst>
          </p:cNvPr>
          <p:cNvSpPr/>
          <p:nvPr/>
        </p:nvSpPr>
        <p:spPr>
          <a:xfrm>
            <a:off x="806422" y="2264857"/>
            <a:ext cx="4189565" cy="147147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dirty page in three cases: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Replacement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Dirty amount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Dirty time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1E6F54-7244-4BE1-8EE2-7F1823B24DDC}"/>
              </a:ext>
            </a:extLst>
          </p:cNvPr>
          <p:cNvSpPr/>
          <p:nvPr/>
        </p:nvSpPr>
        <p:spPr>
          <a:xfrm>
            <a:off x="2672182" y="4134722"/>
            <a:ext cx="5397618" cy="22216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CD2DAC-5D4B-4C76-9A44-70161F9483D4}"/>
              </a:ext>
            </a:extLst>
          </p:cNvPr>
          <p:cNvSpPr txBox="1"/>
          <p:nvPr/>
        </p:nvSpPr>
        <p:spPr>
          <a:xfrm>
            <a:off x="5149812" y="6346980"/>
            <a:ext cx="81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66FCDA9-D14F-4334-AEBC-74BE3D22D488}"/>
              </a:ext>
            </a:extLst>
          </p:cNvPr>
          <p:cNvCxnSpPr/>
          <p:nvPr/>
        </p:nvCxnSpPr>
        <p:spPr>
          <a:xfrm>
            <a:off x="7306322" y="3000594"/>
            <a:ext cx="0" cy="1230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A7F0143-03D6-41D5-9176-CFD96E3A80CF}"/>
              </a:ext>
            </a:extLst>
          </p:cNvPr>
          <p:cNvSpPr txBox="1"/>
          <p:nvPr/>
        </p:nvSpPr>
        <p:spPr>
          <a:xfrm>
            <a:off x="7378824" y="3319080"/>
            <a:ext cx="2370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Store dirty page</a:t>
            </a:r>
            <a:endParaRPr kumimoji="1" lang="zh-TW" altLang="en-US" sz="2400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EF565FF0-2C04-4F96-8F78-6AC192BD2662}"/>
              </a:ext>
            </a:extLst>
          </p:cNvPr>
          <p:cNvSpPr/>
          <p:nvPr/>
        </p:nvSpPr>
        <p:spPr>
          <a:xfrm>
            <a:off x="2823099" y="4749553"/>
            <a:ext cx="5095389" cy="337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D3EAEE0-5494-466A-8034-39B7B0A6B4D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499322" y="4429958"/>
            <a:ext cx="794552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6E674A8-6709-43EE-B24C-C48EF4460C93}"/>
              </a:ext>
            </a:extLst>
          </p:cNvPr>
          <p:cNvCxnSpPr>
            <a:cxnSpLocks/>
          </p:cNvCxnSpPr>
          <p:nvPr/>
        </p:nvCxnSpPr>
        <p:spPr>
          <a:xfrm flipH="1">
            <a:off x="5491317" y="4416859"/>
            <a:ext cx="8005" cy="3326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圖說文字: 直線加上強調線 34">
            <a:extLst>
              <a:ext uri="{FF2B5EF4-FFF2-40B4-BE49-F238E27FC236}">
                <a16:creationId xmlns:a16="http://schemas.microsoft.com/office/drawing/2014/main" id="{F106FD74-A786-49D7-8E69-726681075F56}"/>
              </a:ext>
            </a:extLst>
          </p:cNvPr>
          <p:cNvSpPr/>
          <p:nvPr/>
        </p:nvSpPr>
        <p:spPr>
          <a:xfrm>
            <a:off x="8640126" y="4073847"/>
            <a:ext cx="3412215" cy="780670"/>
          </a:xfrm>
          <a:prstGeom prst="accentCallout1">
            <a:avLst>
              <a:gd name="adj1" fmla="val 26340"/>
              <a:gd name="adj2" fmla="val -376"/>
              <a:gd name="adj3" fmla="val 112500"/>
              <a:gd name="adj4" fmla="val -38333"/>
            </a:avLst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 help write buffer </a:t>
            </a:r>
            <a:r>
              <a:rPr kumimoji="1" lang="en-US" altLang="zh-TW" sz="2400" dirty="0">
                <a:solidFill>
                  <a:srgbClr val="FF0000"/>
                </a:solidFill>
              </a:rPr>
              <a:t>select victim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8DF4A562-F748-43C1-906F-5152149CC131}"/>
              </a:ext>
            </a:extLst>
          </p:cNvPr>
          <p:cNvCxnSpPr/>
          <p:nvPr/>
        </p:nvCxnSpPr>
        <p:spPr>
          <a:xfrm>
            <a:off x="5370793" y="5086904"/>
            <a:ext cx="0" cy="550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824FC1BB-896B-4A1C-A930-B49678826973}"/>
              </a:ext>
            </a:extLst>
          </p:cNvPr>
          <p:cNvSpPr/>
          <p:nvPr/>
        </p:nvSpPr>
        <p:spPr>
          <a:xfrm>
            <a:off x="2672182" y="5690035"/>
            <a:ext cx="5397618" cy="666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Flash memory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A97ECD2-C9A9-4524-92AB-D1A6A293AC3D}"/>
              </a:ext>
            </a:extLst>
          </p:cNvPr>
          <p:cNvSpPr/>
          <p:nvPr/>
        </p:nvSpPr>
        <p:spPr>
          <a:xfrm>
            <a:off x="6293874" y="4261282"/>
            <a:ext cx="1624614" cy="337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7B2CB405-4125-4EFC-8831-2B41A610D4ED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0830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3" grpId="0" animBg="1"/>
      <p:bldP spid="14" grpId="0" animBg="1"/>
      <p:bldP spid="15" grpId="0"/>
      <p:bldP spid="24" grpId="0"/>
      <p:bldP spid="25" grpId="0" animBg="1"/>
      <p:bldP spid="35" grpId="0" animBg="1"/>
      <p:bldP spid="38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6E39BF0B-2956-D580-F808-C849E2D46657}"/>
              </a:ext>
            </a:extLst>
          </p:cNvPr>
          <p:cNvSpPr/>
          <p:nvPr/>
        </p:nvSpPr>
        <p:spPr>
          <a:xfrm>
            <a:off x="1840610" y="3192546"/>
            <a:ext cx="6390757" cy="5604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E2736-1981-40D1-B6E9-9DAC03B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13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6CBA330-780D-40F4-989C-916DC2D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22" y="-7514"/>
            <a:ext cx="6714478" cy="653460"/>
          </a:xfrm>
          <a:solidFill>
            <a:srgbClr val="FFCC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Replacement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1AC0A17-8759-4393-AEA3-BEABC15F472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82F3D1-7627-FB04-FD43-5FCBE996E684}"/>
              </a:ext>
            </a:extLst>
          </p:cNvPr>
          <p:cNvSpPr/>
          <p:nvPr/>
        </p:nvSpPr>
        <p:spPr>
          <a:xfrm>
            <a:off x="2467892" y="1216463"/>
            <a:ext cx="5755622" cy="5724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8102810-C0D0-4177-19DE-3275042EDFCD}"/>
              </a:ext>
            </a:extLst>
          </p:cNvPr>
          <p:cNvSpPr txBox="1"/>
          <p:nvPr/>
        </p:nvSpPr>
        <p:spPr>
          <a:xfrm>
            <a:off x="210294" y="1311967"/>
            <a:ext cx="161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cache</a:t>
            </a:r>
            <a:endParaRPr kumimoji="1"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B7C9B2-A1F9-5932-8EF6-C8152A60D36A}"/>
              </a:ext>
            </a:extLst>
          </p:cNvPr>
          <p:cNvSpPr/>
          <p:nvPr/>
        </p:nvSpPr>
        <p:spPr>
          <a:xfrm>
            <a:off x="8424996" y="785562"/>
            <a:ext cx="399495" cy="3551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E788F6-B4E5-529E-8BA2-70AC1CF8C2B7}"/>
              </a:ext>
            </a:extLst>
          </p:cNvPr>
          <p:cNvSpPr/>
          <p:nvPr/>
        </p:nvSpPr>
        <p:spPr>
          <a:xfrm>
            <a:off x="8424996" y="1346758"/>
            <a:ext cx="399495" cy="355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087B3E-BD0B-A2E7-E4B3-EAE80A0E6B4C}"/>
              </a:ext>
            </a:extLst>
          </p:cNvPr>
          <p:cNvSpPr txBox="1"/>
          <p:nvPr/>
        </p:nvSpPr>
        <p:spPr>
          <a:xfrm>
            <a:off x="9023500" y="732282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Clean page</a:t>
            </a:r>
            <a:endParaRPr kumimoji="1"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28A32F6-85AF-446E-44E0-59EAC47D76B3}"/>
              </a:ext>
            </a:extLst>
          </p:cNvPr>
          <p:cNvSpPr txBox="1"/>
          <p:nvPr/>
        </p:nvSpPr>
        <p:spPr>
          <a:xfrm>
            <a:off x="9022761" y="1322465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5AD2F2-A8C5-9B82-BC69-B124A8F4C801}"/>
              </a:ext>
            </a:extLst>
          </p:cNvPr>
          <p:cNvSpPr/>
          <p:nvPr/>
        </p:nvSpPr>
        <p:spPr>
          <a:xfrm>
            <a:off x="7584417" y="1217755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409700-AB6E-2AA4-2F02-884EDC8B5D51}"/>
              </a:ext>
            </a:extLst>
          </p:cNvPr>
          <p:cNvSpPr/>
          <p:nvPr/>
        </p:nvSpPr>
        <p:spPr>
          <a:xfrm>
            <a:off x="6949282" y="1218469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6FF1F8-E2AC-0910-E941-5C61AE36A827}"/>
              </a:ext>
            </a:extLst>
          </p:cNvPr>
          <p:cNvSpPr/>
          <p:nvPr/>
        </p:nvSpPr>
        <p:spPr>
          <a:xfrm>
            <a:off x="6310185" y="1217755"/>
            <a:ext cx="639097" cy="572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D49F87-5290-4EFF-30D2-EFC23382E734}"/>
              </a:ext>
            </a:extLst>
          </p:cNvPr>
          <p:cNvSpPr/>
          <p:nvPr/>
        </p:nvSpPr>
        <p:spPr>
          <a:xfrm>
            <a:off x="5675050" y="1218469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9310EF-000A-9585-A181-9B37C40DC6B3}"/>
              </a:ext>
            </a:extLst>
          </p:cNvPr>
          <p:cNvSpPr/>
          <p:nvPr/>
        </p:nvSpPr>
        <p:spPr>
          <a:xfrm>
            <a:off x="5024209" y="1217041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AA97C5D-71B3-06AA-C8DE-B27A202E8D24}"/>
              </a:ext>
            </a:extLst>
          </p:cNvPr>
          <p:cNvSpPr/>
          <p:nvPr/>
        </p:nvSpPr>
        <p:spPr>
          <a:xfrm>
            <a:off x="4389074" y="1217755"/>
            <a:ext cx="639097" cy="5717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DF20AA-FDFB-7A9A-8ACD-3C04C8FA9DDD}"/>
              </a:ext>
            </a:extLst>
          </p:cNvPr>
          <p:cNvSpPr/>
          <p:nvPr/>
        </p:nvSpPr>
        <p:spPr>
          <a:xfrm>
            <a:off x="3749977" y="1217041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EA58194-C51B-1EB0-1557-7A879BA59061}"/>
              </a:ext>
            </a:extLst>
          </p:cNvPr>
          <p:cNvSpPr/>
          <p:nvPr/>
        </p:nvSpPr>
        <p:spPr>
          <a:xfrm>
            <a:off x="3114842" y="1217755"/>
            <a:ext cx="639097" cy="5717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4F822B-0F70-6D55-CE20-88E0F06EA000}"/>
              </a:ext>
            </a:extLst>
          </p:cNvPr>
          <p:cNvSpPr/>
          <p:nvPr/>
        </p:nvSpPr>
        <p:spPr>
          <a:xfrm>
            <a:off x="2467892" y="1216327"/>
            <a:ext cx="639097" cy="572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7A2B9B-B3CE-710A-CBEF-92538FC2DDA6}"/>
              </a:ext>
            </a:extLst>
          </p:cNvPr>
          <p:cNvSpPr/>
          <p:nvPr/>
        </p:nvSpPr>
        <p:spPr>
          <a:xfrm>
            <a:off x="1840610" y="1228367"/>
            <a:ext cx="639097" cy="5717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F350B01-3C18-C931-8056-0E609F48C5B3}"/>
              </a:ext>
            </a:extLst>
          </p:cNvPr>
          <p:cNvSpPr txBox="1"/>
          <p:nvPr/>
        </p:nvSpPr>
        <p:spPr>
          <a:xfrm>
            <a:off x="1533827" y="1814786"/>
            <a:ext cx="93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AEBC846-58F4-3994-1ED1-03E49C8C76EB}"/>
              </a:ext>
            </a:extLst>
          </p:cNvPr>
          <p:cNvSpPr txBox="1"/>
          <p:nvPr/>
        </p:nvSpPr>
        <p:spPr>
          <a:xfrm>
            <a:off x="7624446" y="1828523"/>
            <a:ext cx="72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AFCE36E-B1E2-C8D3-6A65-092166AF5607}"/>
              </a:ext>
            </a:extLst>
          </p:cNvPr>
          <p:cNvSpPr txBox="1"/>
          <p:nvPr/>
        </p:nvSpPr>
        <p:spPr>
          <a:xfrm>
            <a:off x="934689" y="3291319"/>
            <a:ext cx="81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E655F60-329B-D142-C750-F217E74C4D8A}"/>
              </a:ext>
            </a:extLst>
          </p:cNvPr>
          <p:cNvSpPr/>
          <p:nvPr/>
        </p:nvSpPr>
        <p:spPr>
          <a:xfrm>
            <a:off x="7592270" y="3167288"/>
            <a:ext cx="639097" cy="572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E7AF41-EEDE-6E70-BAA9-60A41BFFCD50}"/>
              </a:ext>
            </a:extLst>
          </p:cNvPr>
          <p:cNvSpPr/>
          <p:nvPr/>
        </p:nvSpPr>
        <p:spPr>
          <a:xfrm>
            <a:off x="6957135" y="3167288"/>
            <a:ext cx="639097" cy="5717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0AB8C7A-ED26-E000-DE7B-6D32E4D2CC07}"/>
              </a:ext>
            </a:extLst>
          </p:cNvPr>
          <p:cNvSpPr/>
          <p:nvPr/>
        </p:nvSpPr>
        <p:spPr>
          <a:xfrm>
            <a:off x="6335647" y="3178614"/>
            <a:ext cx="639097" cy="5717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20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 animBg="1"/>
      <p:bldP spid="35" grpId="1" animBg="1"/>
      <p:bldP spid="3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E2736-1981-40D1-B6E9-9DAC03B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6CBA330-780D-40F4-989C-916DC2D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22" y="-7514"/>
            <a:ext cx="6714478" cy="65346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Flush due to dirty page amount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1AC0A17-8759-4393-AEA3-BEABC15F472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EA81AA-82F7-4CB2-86A5-673B0E6662E5}"/>
              </a:ext>
            </a:extLst>
          </p:cNvPr>
          <p:cNvSpPr/>
          <p:nvPr/>
        </p:nvSpPr>
        <p:spPr>
          <a:xfrm>
            <a:off x="2902997" y="2166609"/>
            <a:ext cx="609061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E7051D-DAC2-4B9C-A775-7CB4A2AF0CF4}"/>
              </a:ext>
            </a:extLst>
          </p:cNvPr>
          <p:cNvSpPr txBox="1"/>
          <p:nvPr/>
        </p:nvSpPr>
        <p:spPr>
          <a:xfrm>
            <a:off x="1225119" y="2213153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 </a:t>
            </a:r>
            <a:endParaRPr kumimoji="1"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62E014-C134-44D5-96C9-D2C44255014A}"/>
              </a:ext>
            </a:extLst>
          </p:cNvPr>
          <p:cNvSpPr/>
          <p:nvPr/>
        </p:nvSpPr>
        <p:spPr>
          <a:xfrm>
            <a:off x="9916356" y="816745"/>
            <a:ext cx="399495" cy="3551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1BA4E6-CEF6-40A8-B0D4-066680A1A88F}"/>
              </a:ext>
            </a:extLst>
          </p:cNvPr>
          <p:cNvSpPr/>
          <p:nvPr/>
        </p:nvSpPr>
        <p:spPr>
          <a:xfrm>
            <a:off x="9916356" y="1377941"/>
            <a:ext cx="399495" cy="355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CDD369D-FEE4-4F42-A807-249C40060898}"/>
              </a:ext>
            </a:extLst>
          </p:cNvPr>
          <p:cNvSpPr txBox="1"/>
          <p:nvPr/>
        </p:nvSpPr>
        <p:spPr>
          <a:xfrm>
            <a:off x="10514860" y="763465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Clean page</a:t>
            </a:r>
            <a:endParaRPr kumimoji="1"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26F7EA-7894-4751-8AF5-AD0AD7199061}"/>
              </a:ext>
            </a:extLst>
          </p:cNvPr>
          <p:cNvSpPr txBox="1"/>
          <p:nvPr/>
        </p:nvSpPr>
        <p:spPr>
          <a:xfrm>
            <a:off x="10514121" y="1353648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D84A48-ACA4-408F-9C24-B60C2D9CC7FC}"/>
              </a:ext>
            </a:extLst>
          </p:cNvPr>
          <p:cNvSpPr/>
          <p:nvPr/>
        </p:nvSpPr>
        <p:spPr>
          <a:xfrm>
            <a:off x="2891656" y="3868206"/>
            <a:ext cx="6090618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BA33592-A184-4921-8C9F-7BE71987EC5E}"/>
              </a:ext>
            </a:extLst>
          </p:cNvPr>
          <p:cNvSpPr txBox="1"/>
          <p:nvPr/>
        </p:nvSpPr>
        <p:spPr>
          <a:xfrm>
            <a:off x="1822079" y="3964103"/>
            <a:ext cx="742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A754C64-A9E2-4780-939C-CC89FA9F291A}"/>
              </a:ext>
            </a:extLst>
          </p:cNvPr>
          <p:cNvSpPr txBox="1"/>
          <p:nvPr/>
        </p:nvSpPr>
        <p:spPr>
          <a:xfrm>
            <a:off x="392653" y="956466"/>
            <a:ext cx="334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 size=10 pages</a:t>
            </a:r>
            <a:endParaRPr kumimoji="1" lang="zh-TW" altLang="en-US" sz="2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097F78F-B24B-31C1-CD71-483B211D94F7}"/>
              </a:ext>
            </a:extLst>
          </p:cNvPr>
          <p:cNvSpPr/>
          <p:nvPr/>
        </p:nvSpPr>
        <p:spPr>
          <a:xfrm flipH="1">
            <a:off x="8369715" y="2168959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88C4F78-B073-0CFB-0307-3F3883B2DED8}"/>
              </a:ext>
            </a:extLst>
          </p:cNvPr>
          <p:cNvSpPr/>
          <p:nvPr/>
        </p:nvSpPr>
        <p:spPr>
          <a:xfrm>
            <a:off x="4434004" y="1362641"/>
            <a:ext cx="3043196" cy="52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Dirty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ratio=10%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F9A5501-950B-084A-1A46-A26196083500}"/>
              </a:ext>
            </a:extLst>
          </p:cNvPr>
          <p:cNvSpPr/>
          <p:nvPr/>
        </p:nvSpPr>
        <p:spPr>
          <a:xfrm>
            <a:off x="4501066" y="1312310"/>
            <a:ext cx="3043196" cy="52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Dirty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ratio=20%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F145465-6DDC-BC83-6D25-0364029C9EDA}"/>
              </a:ext>
            </a:extLst>
          </p:cNvPr>
          <p:cNvSpPr/>
          <p:nvPr/>
        </p:nvSpPr>
        <p:spPr>
          <a:xfrm flipH="1">
            <a:off x="6568974" y="2174267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3D43693-8519-0BEE-A309-0B89B685E5EA}"/>
              </a:ext>
            </a:extLst>
          </p:cNvPr>
          <p:cNvSpPr/>
          <p:nvPr/>
        </p:nvSpPr>
        <p:spPr>
          <a:xfrm flipH="1">
            <a:off x="5972177" y="2165143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3A08C2A-50D1-5929-9D3F-A755FFF86448}"/>
              </a:ext>
            </a:extLst>
          </p:cNvPr>
          <p:cNvSpPr/>
          <p:nvPr/>
        </p:nvSpPr>
        <p:spPr>
          <a:xfrm flipH="1">
            <a:off x="3526151" y="2173217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867999D-AE4D-932B-2626-DDB27FFB2297}"/>
              </a:ext>
            </a:extLst>
          </p:cNvPr>
          <p:cNvSpPr/>
          <p:nvPr/>
        </p:nvSpPr>
        <p:spPr>
          <a:xfrm flipH="1">
            <a:off x="2898218" y="2177617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BC41B1-B050-4D12-A7A1-1D7F8849EE55}"/>
              </a:ext>
            </a:extLst>
          </p:cNvPr>
          <p:cNvSpPr/>
          <p:nvPr/>
        </p:nvSpPr>
        <p:spPr>
          <a:xfrm flipH="1">
            <a:off x="7768498" y="2163305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A9D90C-D9D5-1FDB-8ACA-0F6764E39D5F}"/>
              </a:ext>
            </a:extLst>
          </p:cNvPr>
          <p:cNvSpPr/>
          <p:nvPr/>
        </p:nvSpPr>
        <p:spPr>
          <a:xfrm flipH="1">
            <a:off x="7194321" y="2166609"/>
            <a:ext cx="574175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63965F1-2EA3-4400-7C6A-B6E12BA1E065}"/>
              </a:ext>
            </a:extLst>
          </p:cNvPr>
          <p:cNvSpPr/>
          <p:nvPr/>
        </p:nvSpPr>
        <p:spPr>
          <a:xfrm flipH="1">
            <a:off x="6584736" y="2163436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396AEF-135B-4638-3D59-D7426E9C55FC}"/>
              </a:ext>
            </a:extLst>
          </p:cNvPr>
          <p:cNvSpPr/>
          <p:nvPr/>
        </p:nvSpPr>
        <p:spPr>
          <a:xfrm flipH="1">
            <a:off x="5964592" y="2173217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17BDA45-3347-1FDB-F61A-7951ED421825}"/>
              </a:ext>
            </a:extLst>
          </p:cNvPr>
          <p:cNvSpPr/>
          <p:nvPr/>
        </p:nvSpPr>
        <p:spPr>
          <a:xfrm flipH="1">
            <a:off x="5390974" y="2170454"/>
            <a:ext cx="564313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091945F-6EAB-AE2D-B8B4-F2499032A57B}"/>
              </a:ext>
            </a:extLst>
          </p:cNvPr>
          <p:cNvSpPr/>
          <p:nvPr/>
        </p:nvSpPr>
        <p:spPr>
          <a:xfrm flipH="1">
            <a:off x="4755881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982A94-410A-AEC8-C243-880260D2FE13}"/>
              </a:ext>
            </a:extLst>
          </p:cNvPr>
          <p:cNvSpPr/>
          <p:nvPr/>
        </p:nvSpPr>
        <p:spPr>
          <a:xfrm flipH="1">
            <a:off x="4130621" y="2162255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0FE8E63-381F-9D03-B9BF-73A841C9C8CD}"/>
              </a:ext>
            </a:extLst>
          </p:cNvPr>
          <p:cNvSpPr/>
          <p:nvPr/>
        </p:nvSpPr>
        <p:spPr>
          <a:xfrm flipH="1">
            <a:off x="3525042" y="2164435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F27A720-C1FE-5BB8-7883-4C3561D0CBBA}"/>
              </a:ext>
            </a:extLst>
          </p:cNvPr>
          <p:cNvSpPr/>
          <p:nvPr/>
        </p:nvSpPr>
        <p:spPr>
          <a:xfrm flipH="1">
            <a:off x="2905857" y="2178793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721A54C-E265-1D97-8C8E-0667D9084371}"/>
              </a:ext>
            </a:extLst>
          </p:cNvPr>
          <p:cNvSpPr/>
          <p:nvPr/>
        </p:nvSpPr>
        <p:spPr>
          <a:xfrm>
            <a:off x="4574403" y="1343009"/>
            <a:ext cx="3043196" cy="52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Dirty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ratio=30%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0C9DF2F-3971-3D92-6DA3-847C88BF6648}"/>
              </a:ext>
            </a:extLst>
          </p:cNvPr>
          <p:cNvSpPr/>
          <p:nvPr/>
        </p:nvSpPr>
        <p:spPr>
          <a:xfrm>
            <a:off x="4650905" y="1335914"/>
            <a:ext cx="3043196" cy="52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Dirty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ratio=40%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2719765-4436-3AFC-EF37-3D44D706BB8F}"/>
              </a:ext>
            </a:extLst>
          </p:cNvPr>
          <p:cNvSpPr/>
          <p:nvPr/>
        </p:nvSpPr>
        <p:spPr>
          <a:xfrm>
            <a:off x="4743180" y="1273785"/>
            <a:ext cx="3043196" cy="52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Dirty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ratio=50%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96B44DB-38E6-A2CE-E353-6E0A8254C4FA}"/>
              </a:ext>
            </a:extLst>
          </p:cNvPr>
          <p:cNvSpPr/>
          <p:nvPr/>
        </p:nvSpPr>
        <p:spPr>
          <a:xfrm>
            <a:off x="4873451" y="1312310"/>
            <a:ext cx="2744148" cy="420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000A519-7E28-C24C-7624-F616BF5DD580}"/>
              </a:ext>
            </a:extLst>
          </p:cNvPr>
          <p:cNvSpPr txBox="1"/>
          <p:nvPr/>
        </p:nvSpPr>
        <p:spPr>
          <a:xfrm>
            <a:off x="2438165" y="2900002"/>
            <a:ext cx="93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089FD4F-8786-B6BD-2EA8-CE5C8433201E}"/>
              </a:ext>
            </a:extLst>
          </p:cNvPr>
          <p:cNvSpPr txBox="1"/>
          <p:nvPr/>
        </p:nvSpPr>
        <p:spPr>
          <a:xfrm>
            <a:off x="8528784" y="2913739"/>
            <a:ext cx="72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24217A-1B8D-4EAC-A4EE-2511D1F40C7D}"/>
              </a:ext>
            </a:extLst>
          </p:cNvPr>
          <p:cNvSpPr/>
          <p:nvPr/>
        </p:nvSpPr>
        <p:spPr>
          <a:xfrm flipH="1">
            <a:off x="8385551" y="2159239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00A0DA4-1205-6BCD-4DBF-625CE2D44749}"/>
              </a:ext>
            </a:extLst>
          </p:cNvPr>
          <p:cNvSpPr/>
          <p:nvPr/>
        </p:nvSpPr>
        <p:spPr>
          <a:xfrm flipH="1">
            <a:off x="7745927" y="3874704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7F947D0-F127-6C78-AFC0-E220CD1C11DE}"/>
              </a:ext>
            </a:extLst>
          </p:cNvPr>
          <p:cNvSpPr/>
          <p:nvPr/>
        </p:nvSpPr>
        <p:spPr>
          <a:xfrm flipH="1">
            <a:off x="7155937" y="3881202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880891E-C9B2-6921-793D-59FBB7DE5924}"/>
              </a:ext>
            </a:extLst>
          </p:cNvPr>
          <p:cNvSpPr/>
          <p:nvPr/>
        </p:nvSpPr>
        <p:spPr>
          <a:xfrm flipH="1">
            <a:off x="8369715" y="3881202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3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17" grpId="0" animBg="1"/>
      <p:bldP spid="19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2" grpId="0" animBg="1"/>
      <p:bldP spid="43" grpId="0" animBg="1"/>
      <p:bldP spid="44" grpId="0" animBg="1"/>
      <p:bldP spid="50" grpId="0" animBg="1"/>
      <p:bldP spid="6" grpId="1" animBg="1"/>
      <p:bldP spid="45" grpId="0" animBg="1"/>
      <p:bldP spid="46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6E39BF0B-2956-D580-F808-C849E2D46657}"/>
              </a:ext>
            </a:extLst>
          </p:cNvPr>
          <p:cNvSpPr/>
          <p:nvPr/>
        </p:nvSpPr>
        <p:spPr>
          <a:xfrm>
            <a:off x="1832757" y="4005345"/>
            <a:ext cx="6390757" cy="5604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E2736-1981-40D1-B6E9-9DAC03B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15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6CBA330-780D-40F4-989C-916DC2D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22" y="-7514"/>
            <a:ext cx="6714478" cy="65346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Flush due to dirty time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1AC0A17-8759-4393-AEA3-BEABC15F472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82F3D1-7627-FB04-FD43-5FCBE996E684}"/>
              </a:ext>
            </a:extLst>
          </p:cNvPr>
          <p:cNvSpPr/>
          <p:nvPr/>
        </p:nvSpPr>
        <p:spPr>
          <a:xfrm>
            <a:off x="2342437" y="1216463"/>
            <a:ext cx="5881077" cy="5724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8102810-C0D0-4177-19DE-3275042EDFCD}"/>
              </a:ext>
            </a:extLst>
          </p:cNvPr>
          <p:cNvSpPr txBox="1"/>
          <p:nvPr/>
        </p:nvSpPr>
        <p:spPr>
          <a:xfrm>
            <a:off x="210294" y="1311967"/>
            <a:ext cx="161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cache</a:t>
            </a:r>
            <a:endParaRPr kumimoji="1"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B7C9B2-A1F9-5932-8EF6-C8152A60D36A}"/>
              </a:ext>
            </a:extLst>
          </p:cNvPr>
          <p:cNvSpPr/>
          <p:nvPr/>
        </p:nvSpPr>
        <p:spPr>
          <a:xfrm>
            <a:off x="8424996" y="785562"/>
            <a:ext cx="399495" cy="3551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E788F6-B4E5-529E-8BA2-70AC1CF8C2B7}"/>
              </a:ext>
            </a:extLst>
          </p:cNvPr>
          <p:cNvSpPr/>
          <p:nvPr/>
        </p:nvSpPr>
        <p:spPr>
          <a:xfrm>
            <a:off x="8424996" y="1346758"/>
            <a:ext cx="399495" cy="355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087B3E-BD0B-A2E7-E4B3-EAE80A0E6B4C}"/>
              </a:ext>
            </a:extLst>
          </p:cNvPr>
          <p:cNvSpPr txBox="1"/>
          <p:nvPr/>
        </p:nvSpPr>
        <p:spPr>
          <a:xfrm>
            <a:off x="9023500" y="732282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Clean page</a:t>
            </a:r>
            <a:endParaRPr kumimoji="1"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28A32F6-85AF-446E-44E0-59EAC47D76B3}"/>
              </a:ext>
            </a:extLst>
          </p:cNvPr>
          <p:cNvSpPr txBox="1"/>
          <p:nvPr/>
        </p:nvSpPr>
        <p:spPr>
          <a:xfrm>
            <a:off x="9022761" y="1322465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FE8B93-ABA2-DB0C-CFEB-2109456BDF63}"/>
              </a:ext>
            </a:extLst>
          </p:cNvPr>
          <p:cNvSpPr/>
          <p:nvPr/>
        </p:nvSpPr>
        <p:spPr>
          <a:xfrm>
            <a:off x="8424996" y="1945080"/>
            <a:ext cx="399495" cy="355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FD5FB2D-B2EE-F709-779E-4FB1A09EE04C}"/>
              </a:ext>
            </a:extLst>
          </p:cNvPr>
          <p:cNvSpPr txBox="1"/>
          <p:nvPr/>
        </p:nvSpPr>
        <p:spPr>
          <a:xfrm>
            <a:off x="9022761" y="1945080"/>
            <a:ext cx="298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More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than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30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seconds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5AD2F2-A8C5-9B82-BC69-B124A8F4C801}"/>
              </a:ext>
            </a:extLst>
          </p:cNvPr>
          <p:cNvSpPr/>
          <p:nvPr/>
        </p:nvSpPr>
        <p:spPr>
          <a:xfrm>
            <a:off x="7584417" y="1217755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409700-AB6E-2AA4-2F02-884EDC8B5D51}"/>
              </a:ext>
            </a:extLst>
          </p:cNvPr>
          <p:cNvSpPr/>
          <p:nvPr/>
        </p:nvSpPr>
        <p:spPr>
          <a:xfrm>
            <a:off x="6949282" y="1218469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6FF1F8-E2AC-0910-E941-5C61AE36A827}"/>
              </a:ext>
            </a:extLst>
          </p:cNvPr>
          <p:cNvSpPr/>
          <p:nvPr/>
        </p:nvSpPr>
        <p:spPr>
          <a:xfrm>
            <a:off x="6310185" y="1217755"/>
            <a:ext cx="639097" cy="572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D49F87-5290-4EFF-30D2-EFC23382E734}"/>
              </a:ext>
            </a:extLst>
          </p:cNvPr>
          <p:cNvSpPr/>
          <p:nvPr/>
        </p:nvSpPr>
        <p:spPr>
          <a:xfrm>
            <a:off x="5675050" y="1218469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9310EF-000A-9585-A181-9B37C40DC6B3}"/>
              </a:ext>
            </a:extLst>
          </p:cNvPr>
          <p:cNvSpPr/>
          <p:nvPr/>
        </p:nvSpPr>
        <p:spPr>
          <a:xfrm>
            <a:off x="5024209" y="1217041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AA97C5D-71B3-06AA-C8DE-B27A202E8D24}"/>
              </a:ext>
            </a:extLst>
          </p:cNvPr>
          <p:cNvSpPr/>
          <p:nvPr/>
        </p:nvSpPr>
        <p:spPr>
          <a:xfrm>
            <a:off x="4389074" y="1217755"/>
            <a:ext cx="639097" cy="5717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DF20AA-FDFB-7A9A-8ACD-3C04C8FA9DDD}"/>
              </a:ext>
            </a:extLst>
          </p:cNvPr>
          <p:cNvSpPr/>
          <p:nvPr/>
        </p:nvSpPr>
        <p:spPr>
          <a:xfrm>
            <a:off x="3749977" y="1217041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EA58194-C51B-1EB0-1557-7A879BA59061}"/>
              </a:ext>
            </a:extLst>
          </p:cNvPr>
          <p:cNvSpPr/>
          <p:nvPr/>
        </p:nvSpPr>
        <p:spPr>
          <a:xfrm>
            <a:off x="3114842" y="1217755"/>
            <a:ext cx="639097" cy="5717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4F822B-0F70-6D55-CE20-88E0F06EA000}"/>
              </a:ext>
            </a:extLst>
          </p:cNvPr>
          <p:cNvSpPr/>
          <p:nvPr/>
        </p:nvSpPr>
        <p:spPr>
          <a:xfrm>
            <a:off x="2467892" y="1216327"/>
            <a:ext cx="639097" cy="5724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7A2B9B-B3CE-710A-CBEF-92538FC2DDA6}"/>
              </a:ext>
            </a:extLst>
          </p:cNvPr>
          <p:cNvSpPr/>
          <p:nvPr/>
        </p:nvSpPr>
        <p:spPr>
          <a:xfrm>
            <a:off x="1832757" y="1217041"/>
            <a:ext cx="639097" cy="5717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F350B01-3C18-C931-8056-0E609F48C5B3}"/>
              </a:ext>
            </a:extLst>
          </p:cNvPr>
          <p:cNvSpPr txBox="1"/>
          <p:nvPr/>
        </p:nvSpPr>
        <p:spPr>
          <a:xfrm>
            <a:off x="1533827" y="1814786"/>
            <a:ext cx="93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AEBC846-58F4-3994-1ED1-03E49C8C76EB}"/>
              </a:ext>
            </a:extLst>
          </p:cNvPr>
          <p:cNvSpPr txBox="1"/>
          <p:nvPr/>
        </p:nvSpPr>
        <p:spPr>
          <a:xfrm>
            <a:off x="7624446" y="1828523"/>
            <a:ext cx="72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FE08AA4-CCD0-374B-C8E0-36040A716D9F}"/>
              </a:ext>
            </a:extLst>
          </p:cNvPr>
          <p:cNvSpPr/>
          <p:nvPr/>
        </p:nvSpPr>
        <p:spPr>
          <a:xfrm>
            <a:off x="7097719" y="3157878"/>
            <a:ext cx="2251587" cy="4891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Global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time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flag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90EF4BBA-E5D6-D578-FED3-FEEF6210EBCA}"/>
              </a:ext>
            </a:extLst>
          </p:cNvPr>
          <p:cNvCxnSpPr/>
          <p:nvPr/>
        </p:nvCxnSpPr>
        <p:spPr>
          <a:xfrm flipV="1">
            <a:off x="8223513" y="2376171"/>
            <a:ext cx="0" cy="624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D70CC87-4C55-F5F4-B537-990F6D0F87FD}"/>
              </a:ext>
            </a:extLst>
          </p:cNvPr>
          <p:cNvSpPr/>
          <p:nvPr/>
        </p:nvSpPr>
        <p:spPr>
          <a:xfrm>
            <a:off x="7584417" y="4006059"/>
            <a:ext cx="639097" cy="5717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A807112-0DFD-E83B-6AF5-3F95F4005E15}"/>
              </a:ext>
            </a:extLst>
          </p:cNvPr>
          <p:cNvSpPr/>
          <p:nvPr/>
        </p:nvSpPr>
        <p:spPr>
          <a:xfrm>
            <a:off x="6937467" y="4004631"/>
            <a:ext cx="639097" cy="5724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6F758C1-B03F-A81F-0E2B-EB864B0204CC}"/>
              </a:ext>
            </a:extLst>
          </p:cNvPr>
          <p:cNvSpPr/>
          <p:nvPr/>
        </p:nvSpPr>
        <p:spPr>
          <a:xfrm>
            <a:off x="6302332" y="4005345"/>
            <a:ext cx="639097" cy="5717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AFCE36E-B1E2-C8D3-6A65-092166AF5607}"/>
              </a:ext>
            </a:extLst>
          </p:cNvPr>
          <p:cNvSpPr txBox="1"/>
          <p:nvPr/>
        </p:nvSpPr>
        <p:spPr>
          <a:xfrm>
            <a:off x="1003501" y="4104118"/>
            <a:ext cx="81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832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-0.20899 -0.002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56" y="-1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-0.20899 -0.003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5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99 -0.00254 L -0.36693 -0.005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4" y="-16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99 -0.00255 L -0.36693 -0.0099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4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693 -0.00578 L -0.52422 -0.0099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-2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693 -0.00996 L -0.52422 -0.0099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422 -0.00995 L -0.36693 -0.0057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422 -0.00996 L -0.36693 -0.0099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6" grpId="4" animBg="1"/>
      <p:bldP spid="65" grpId="0" animBg="1"/>
      <p:bldP spid="66" grpId="0" animBg="1"/>
      <p:bldP spid="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 </a:t>
            </a:r>
          </a:p>
          <a:p>
            <a:r>
              <a:rPr kumimoji="1" lang="en-US" altLang="zh-TW" dirty="0"/>
              <a:t>Background</a:t>
            </a:r>
          </a:p>
          <a:p>
            <a:pPr lvl="1"/>
            <a:r>
              <a:rPr kumimoji="1" lang="en-US" altLang="zh-TW" dirty="0"/>
              <a:t>Physical block-based write buffer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Neural network </a:t>
            </a:r>
          </a:p>
          <a:p>
            <a:pPr lvl="1"/>
            <a:r>
              <a:rPr kumimoji="1" lang="en-US" altLang="zh-TW" dirty="0"/>
              <a:t>LSTM(Long short-term memory)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327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5D080-595A-45D0-8606-DDF6FC4F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31578BAF-5E0A-467B-9172-CAEA3D8D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12" y="-7514"/>
            <a:ext cx="7042188" cy="65346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Neural network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A21E0B9-D49B-44B6-B320-37B676A95E16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973480-B656-47C3-A717-946098F7EA52}"/>
              </a:ext>
            </a:extLst>
          </p:cNvPr>
          <p:cNvSpPr txBox="1"/>
          <p:nvPr/>
        </p:nvSpPr>
        <p:spPr>
          <a:xfrm>
            <a:off x="82355" y="4225238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</a:p>
          <a:p>
            <a:pPr algn="ctr"/>
            <a:r>
              <a:rPr kumimoji="1" lang="en-US" altLang="zh-TW" sz="2400" dirty="0"/>
              <a:t>(vector)</a:t>
            </a:r>
            <a:endParaRPr kumimoji="1"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C9DEB70-B1C2-43DD-8F6A-0D880A076BCB}"/>
              </a:ext>
            </a:extLst>
          </p:cNvPr>
          <p:cNvCxnSpPr>
            <a:cxnSpLocks/>
          </p:cNvCxnSpPr>
          <p:nvPr/>
        </p:nvCxnSpPr>
        <p:spPr>
          <a:xfrm>
            <a:off x="1600437" y="1820177"/>
            <a:ext cx="18558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36B390FA-E873-45EA-9101-FF4AA139805E}"/>
              </a:ext>
            </a:extLst>
          </p:cNvPr>
          <p:cNvSpPr/>
          <p:nvPr/>
        </p:nvSpPr>
        <p:spPr>
          <a:xfrm>
            <a:off x="3727492" y="2090601"/>
            <a:ext cx="426128" cy="41940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5F4532A-701A-4A2D-91C7-32DE7E5C80CD}"/>
              </a:ext>
            </a:extLst>
          </p:cNvPr>
          <p:cNvSpPr txBox="1"/>
          <p:nvPr/>
        </p:nvSpPr>
        <p:spPr>
          <a:xfrm>
            <a:off x="3736373" y="2510007"/>
            <a:ext cx="553998" cy="8881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TW" sz="2400" dirty="0"/>
              <a:t>…....</a:t>
            </a:r>
            <a:endParaRPr kumimoji="1" lang="zh-TW" altLang="en-US" sz="2400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DEB31B5F-AAC6-4286-8FA7-E5EB689B7ADF}"/>
              </a:ext>
            </a:extLst>
          </p:cNvPr>
          <p:cNvSpPr/>
          <p:nvPr/>
        </p:nvSpPr>
        <p:spPr>
          <a:xfrm>
            <a:off x="3748829" y="1610474"/>
            <a:ext cx="426128" cy="41940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 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B8D50347-C55F-4362-A7C7-7078A39282EF}"/>
              </a:ext>
            </a:extLst>
          </p:cNvPr>
          <p:cNvSpPr/>
          <p:nvPr/>
        </p:nvSpPr>
        <p:spPr>
          <a:xfrm>
            <a:off x="3694634" y="3398186"/>
            <a:ext cx="426128" cy="41940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F81FBB-757A-4BCF-A610-B84212A13DBE}"/>
              </a:ext>
            </a:extLst>
          </p:cNvPr>
          <p:cNvSpPr/>
          <p:nvPr/>
        </p:nvSpPr>
        <p:spPr>
          <a:xfrm>
            <a:off x="712670" y="1574899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E103023-BD56-4510-9904-A8BFA570F59A}"/>
              </a:ext>
            </a:extLst>
          </p:cNvPr>
          <p:cNvSpPr/>
          <p:nvPr/>
        </p:nvSpPr>
        <p:spPr>
          <a:xfrm>
            <a:off x="712670" y="2148157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F95EC48-9489-4763-A214-E582FEEE6FC2}"/>
              </a:ext>
            </a:extLst>
          </p:cNvPr>
          <p:cNvSpPr txBox="1"/>
          <p:nvPr/>
        </p:nvSpPr>
        <p:spPr>
          <a:xfrm>
            <a:off x="808222" y="2706663"/>
            <a:ext cx="553998" cy="8881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TW" sz="2400" dirty="0"/>
              <a:t>…....</a:t>
            </a:r>
            <a:endParaRPr kumimoji="1"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63ECC22-C498-4A6E-821D-5279A26BBCA5}"/>
              </a:ext>
            </a:extLst>
          </p:cNvPr>
          <p:cNvSpPr/>
          <p:nvPr/>
        </p:nvSpPr>
        <p:spPr>
          <a:xfrm>
            <a:off x="699354" y="3414824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xn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F03C143-31FB-4245-A8D7-D0C052D1EC87}"/>
              </a:ext>
            </a:extLst>
          </p:cNvPr>
          <p:cNvCxnSpPr/>
          <p:nvPr/>
        </p:nvCxnSpPr>
        <p:spPr>
          <a:xfrm>
            <a:off x="1600437" y="1820177"/>
            <a:ext cx="1979720" cy="609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5943211-B1F4-4719-8E77-12819D30FD73}"/>
              </a:ext>
            </a:extLst>
          </p:cNvPr>
          <p:cNvCxnSpPr/>
          <p:nvPr/>
        </p:nvCxnSpPr>
        <p:spPr>
          <a:xfrm>
            <a:off x="1600437" y="1820177"/>
            <a:ext cx="1979720" cy="1774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EDA5B08-A6F8-46EF-84CD-4601E73C098B}"/>
              </a:ext>
            </a:extLst>
          </p:cNvPr>
          <p:cNvCxnSpPr>
            <a:cxnSpLocks/>
          </p:cNvCxnSpPr>
          <p:nvPr/>
        </p:nvCxnSpPr>
        <p:spPr>
          <a:xfrm flipV="1">
            <a:off x="1546786" y="1820177"/>
            <a:ext cx="1909465" cy="547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B378500-F297-454A-9E34-1DAC41A85602}"/>
              </a:ext>
            </a:extLst>
          </p:cNvPr>
          <p:cNvCxnSpPr/>
          <p:nvPr/>
        </p:nvCxnSpPr>
        <p:spPr>
          <a:xfrm>
            <a:off x="1525449" y="2367195"/>
            <a:ext cx="2054708" cy="62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78F256F-64CC-4E86-9098-A7BD4B16731D}"/>
              </a:ext>
            </a:extLst>
          </p:cNvPr>
          <p:cNvCxnSpPr/>
          <p:nvPr/>
        </p:nvCxnSpPr>
        <p:spPr>
          <a:xfrm>
            <a:off x="1559436" y="2367195"/>
            <a:ext cx="1998447" cy="1227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15A53BC-A0E8-431D-9252-FD959F336556}"/>
              </a:ext>
            </a:extLst>
          </p:cNvPr>
          <p:cNvCxnSpPr/>
          <p:nvPr/>
        </p:nvCxnSpPr>
        <p:spPr>
          <a:xfrm flipV="1">
            <a:off x="1403959" y="1873268"/>
            <a:ext cx="2052292" cy="172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49E38FE-44ED-4F0F-8FAA-E5F5B4695D92}"/>
              </a:ext>
            </a:extLst>
          </p:cNvPr>
          <p:cNvCxnSpPr/>
          <p:nvPr/>
        </p:nvCxnSpPr>
        <p:spPr>
          <a:xfrm flipV="1">
            <a:off x="1403959" y="2429339"/>
            <a:ext cx="2153924" cy="1165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7B254E9-0B92-46DE-9C21-7DB67E6ADC57}"/>
              </a:ext>
            </a:extLst>
          </p:cNvPr>
          <p:cNvCxnSpPr/>
          <p:nvPr/>
        </p:nvCxnSpPr>
        <p:spPr>
          <a:xfrm>
            <a:off x="1410424" y="3594842"/>
            <a:ext cx="21474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67FFF7F-5ECC-4013-BE18-61B4DC8F0A33}"/>
              </a:ext>
            </a:extLst>
          </p:cNvPr>
          <p:cNvSpPr txBox="1"/>
          <p:nvPr/>
        </p:nvSpPr>
        <p:spPr>
          <a:xfrm>
            <a:off x="1971315" y="3739550"/>
            <a:ext cx="116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Weight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8754F58-B721-4498-BFFB-7CCD3E93D935}"/>
              </a:ext>
            </a:extLst>
          </p:cNvPr>
          <p:cNvSpPr txBox="1"/>
          <p:nvPr/>
        </p:nvSpPr>
        <p:spPr>
          <a:xfrm>
            <a:off x="3456251" y="3866131"/>
            <a:ext cx="104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neural</a:t>
            </a:r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527C318E-30FA-4D51-9C49-68569084D4FB}"/>
              </a:ext>
            </a:extLst>
          </p:cNvPr>
          <p:cNvSpPr/>
          <p:nvPr/>
        </p:nvSpPr>
        <p:spPr>
          <a:xfrm>
            <a:off x="4787520" y="2367195"/>
            <a:ext cx="834501" cy="4194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1C1CCA2-F51E-4A07-8521-86996F03D8A9}"/>
              </a:ext>
            </a:extLst>
          </p:cNvPr>
          <p:cNvSpPr/>
          <p:nvPr/>
        </p:nvSpPr>
        <p:spPr>
          <a:xfrm>
            <a:off x="5807095" y="1574899"/>
            <a:ext cx="541538" cy="4194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3CA9264-304D-481A-97FA-5118C4196D81}"/>
              </a:ext>
            </a:extLst>
          </p:cNvPr>
          <p:cNvSpPr/>
          <p:nvPr/>
        </p:nvSpPr>
        <p:spPr>
          <a:xfrm>
            <a:off x="5807095" y="2148157"/>
            <a:ext cx="541538" cy="4194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9F31EA1-0148-46F2-AD61-0AD44DD32CA2}"/>
              </a:ext>
            </a:extLst>
          </p:cNvPr>
          <p:cNvSpPr txBox="1"/>
          <p:nvPr/>
        </p:nvSpPr>
        <p:spPr>
          <a:xfrm>
            <a:off x="5902647" y="2706663"/>
            <a:ext cx="553998" cy="8881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TW" sz="2400" dirty="0"/>
              <a:t>…....</a:t>
            </a:r>
            <a:endParaRPr kumimoji="1" lang="zh-TW" altLang="en-US" sz="2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887D79C-1852-4877-933D-BFE3E0BD758B}"/>
              </a:ext>
            </a:extLst>
          </p:cNvPr>
          <p:cNvSpPr/>
          <p:nvPr/>
        </p:nvSpPr>
        <p:spPr>
          <a:xfrm>
            <a:off x="5793779" y="3414824"/>
            <a:ext cx="541538" cy="4194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yn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21EFE814-1281-499E-A397-766F0E448ACE}"/>
              </a:ext>
            </a:extLst>
          </p:cNvPr>
          <p:cNvSpPr/>
          <p:nvPr/>
        </p:nvSpPr>
        <p:spPr>
          <a:xfrm>
            <a:off x="6737271" y="2485529"/>
            <a:ext cx="2515717" cy="4194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833594D-D9CF-4BF6-B952-C25EA0D1B8D9}"/>
              </a:ext>
            </a:extLst>
          </p:cNvPr>
          <p:cNvSpPr txBox="1"/>
          <p:nvPr/>
        </p:nvSpPr>
        <p:spPr>
          <a:xfrm>
            <a:off x="6677667" y="1939851"/>
            <a:ext cx="264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Activation function</a:t>
            </a:r>
            <a:endParaRPr kumimoji="1" lang="zh-TW" altLang="en-US" sz="24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74C0803-3131-4C1D-96B1-126B744630BF}"/>
              </a:ext>
            </a:extLst>
          </p:cNvPr>
          <p:cNvSpPr/>
          <p:nvPr/>
        </p:nvSpPr>
        <p:spPr>
          <a:xfrm>
            <a:off x="9522644" y="1564631"/>
            <a:ext cx="541538" cy="4194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6233EA6-BBBC-41F4-848B-B3C1647A966E}"/>
              </a:ext>
            </a:extLst>
          </p:cNvPr>
          <p:cNvSpPr/>
          <p:nvPr/>
        </p:nvSpPr>
        <p:spPr>
          <a:xfrm>
            <a:off x="9522644" y="2137889"/>
            <a:ext cx="541538" cy="4194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FAD7A3C-F71D-4046-B60A-128200A312BC}"/>
              </a:ext>
            </a:extLst>
          </p:cNvPr>
          <p:cNvSpPr/>
          <p:nvPr/>
        </p:nvSpPr>
        <p:spPr>
          <a:xfrm>
            <a:off x="9522644" y="2707195"/>
            <a:ext cx="541538" cy="4194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A302457-872F-4EB4-BD02-7B1C05ECF549}"/>
              </a:ext>
            </a:extLst>
          </p:cNvPr>
          <p:cNvSpPr txBox="1"/>
          <p:nvPr/>
        </p:nvSpPr>
        <p:spPr>
          <a:xfrm>
            <a:off x="9014846" y="10018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Output layer</a:t>
            </a:r>
            <a:endParaRPr kumimoji="1" lang="zh-TW" altLang="en-US" sz="2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31D7FB4-F7FE-40D3-BE7E-DA8283AA9FBC}"/>
              </a:ext>
            </a:extLst>
          </p:cNvPr>
          <p:cNvSpPr/>
          <p:nvPr/>
        </p:nvSpPr>
        <p:spPr>
          <a:xfrm>
            <a:off x="9446142" y="1489696"/>
            <a:ext cx="728765" cy="175778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902494E-561E-4925-8663-56E584AAC505}"/>
              </a:ext>
            </a:extLst>
          </p:cNvPr>
          <p:cNvCxnSpPr>
            <a:cxnSpLocks/>
          </p:cNvCxnSpPr>
          <p:nvPr/>
        </p:nvCxnSpPr>
        <p:spPr>
          <a:xfrm flipH="1">
            <a:off x="8399430" y="3247476"/>
            <a:ext cx="1046713" cy="461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81D15DD-A174-46FE-9C00-D961B661F952}"/>
              </a:ext>
            </a:extLst>
          </p:cNvPr>
          <p:cNvSpPr txBox="1"/>
          <p:nvPr/>
        </p:nvSpPr>
        <p:spPr>
          <a:xfrm>
            <a:off x="6652915" y="3590017"/>
            <a:ext cx="192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classification</a:t>
            </a:r>
            <a:endParaRPr kumimoji="1" lang="zh-TW" altLang="en-US" sz="2400" dirty="0"/>
          </a:p>
        </p:txBody>
      </p:sp>
      <p:sp>
        <p:nvSpPr>
          <p:cNvPr id="64" name="語音泡泡: 圓角矩形 63">
            <a:extLst>
              <a:ext uri="{FF2B5EF4-FFF2-40B4-BE49-F238E27FC236}">
                <a16:creationId xmlns:a16="http://schemas.microsoft.com/office/drawing/2014/main" id="{CE27ED20-90E2-4CD3-940C-9EA9E193C0EF}"/>
              </a:ext>
            </a:extLst>
          </p:cNvPr>
          <p:cNvSpPr/>
          <p:nvPr/>
        </p:nvSpPr>
        <p:spPr>
          <a:xfrm>
            <a:off x="9842010" y="4225238"/>
            <a:ext cx="2003272" cy="560759"/>
          </a:xfrm>
          <a:prstGeom prst="wedgeRoundRectCallout">
            <a:avLst>
              <a:gd name="adj1" fmla="val -50963"/>
              <a:gd name="adj2" fmla="val -21753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Calculate loss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箭號: 向左 66">
            <a:extLst>
              <a:ext uri="{FF2B5EF4-FFF2-40B4-BE49-F238E27FC236}">
                <a16:creationId xmlns:a16="http://schemas.microsoft.com/office/drawing/2014/main" id="{AF64B6C8-F79E-4773-A3D7-D5A6E15A22DB}"/>
              </a:ext>
            </a:extLst>
          </p:cNvPr>
          <p:cNvSpPr/>
          <p:nvPr/>
        </p:nvSpPr>
        <p:spPr>
          <a:xfrm>
            <a:off x="1755795" y="4795741"/>
            <a:ext cx="8064815" cy="68112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9BAC2AD-A829-41A7-B5FB-34F438077CAE}"/>
              </a:ext>
            </a:extLst>
          </p:cNvPr>
          <p:cNvSpPr txBox="1"/>
          <p:nvPr/>
        </p:nvSpPr>
        <p:spPr>
          <a:xfrm>
            <a:off x="3874598" y="5414396"/>
            <a:ext cx="228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Backpropagation</a:t>
            </a:r>
            <a:endParaRPr kumimoji="1" lang="zh-TW" altLang="en-US" sz="2400" dirty="0"/>
          </a:p>
        </p:txBody>
      </p:sp>
      <p:sp>
        <p:nvSpPr>
          <p:cNvPr id="42" name="標題 1">
            <a:extLst>
              <a:ext uri="{FF2B5EF4-FFF2-40B4-BE49-F238E27FC236}">
                <a16:creationId xmlns:a16="http://schemas.microsoft.com/office/drawing/2014/main" id="{C2A3116F-EB8D-4179-BC6D-405A09FDC1B0}"/>
              </a:ext>
            </a:extLst>
          </p:cNvPr>
          <p:cNvSpPr txBox="1">
            <a:spLocks/>
          </p:cNvSpPr>
          <p:nvPr/>
        </p:nvSpPr>
        <p:spPr>
          <a:xfrm>
            <a:off x="5149812" y="0"/>
            <a:ext cx="7042188" cy="65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/>
              <a:t>Neural network</a:t>
            </a:r>
            <a:endParaRPr lang="en-US" altLang="zh-TW" dirty="0"/>
          </a:p>
        </p:txBody>
      </p:sp>
      <p:sp>
        <p:nvSpPr>
          <p:cNvPr id="54" name="標題 1">
            <a:extLst>
              <a:ext uri="{FF2B5EF4-FFF2-40B4-BE49-F238E27FC236}">
                <a16:creationId xmlns:a16="http://schemas.microsoft.com/office/drawing/2014/main" id="{F540CD29-2F83-4C77-BE8C-521C631120F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6208C5-F4B8-472F-A89B-D8C4B19F8B55}"/>
              </a:ext>
            </a:extLst>
          </p:cNvPr>
          <p:cNvSpPr/>
          <p:nvPr/>
        </p:nvSpPr>
        <p:spPr>
          <a:xfrm>
            <a:off x="547574" y="864316"/>
            <a:ext cx="916085" cy="461665"/>
          </a:xfrm>
          <a:prstGeom prst="rect">
            <a:avLst/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Label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7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/>
      <p:bldP spid="52" grpId="0" animBg="1"/>
      <p:bldP spid="53" grpId="0" animBg="1"/>
      <p:bldP spid="55" grpId="0" animBg="1"/>
      <p:bldP spid="56" grpId="0"/>
      <p:bldP spid="57" grpId="0" animBg="1"/>
      <p:bldP spid="60" grpId="0"/>
      <p:bldP spid="64" grpId="0" animBg="1"/>
      <p:bldP spid="67" grpId="0" animBg="1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 </a:t>
            </a:r>
          </a:p>
          <a:p>
            <a:r>
              <a:rPr kumimoji="1" lang="en-US" altLang="zh-TW" dirty="0"/>
              <a:t>Background</a:t>
            </a:r>
          </a:p>
          <a:p>
            <a:pPr lvl="1"/>
            <a:r>
              <a:rPr kumimoji="1" lang="en-US" altLang="zh-TW" dirty="0"/>
              <a:t>Physical block-based write buffer</a:t>
            </a:r>
          </a:p>
          <a:p>
            <a:pPr lvl="1"/>
            <a:r>
              <a:rPr kumimoji="1" lang="en-US" altLang="zh-TW" dirty="0"/>
              <a:t>Neural network 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RNN(recurrent neural network)</a:t>
            </a:r>
          </a:p>
          <a:p>
            <a:pPr lvl="1"/>
            <a:r>
              <a:rPr kumimoji="1" lang="en-US" altLang="zh-TW" dirty="0"/>
              <a:t>LSTM(Long short-term memory)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6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CDA7E1-FF33-4D57-9EAC-B9A060C4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19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C537C3AA-B2AF-4573-B2C0-EFBEC048C5F0}"/>
              </a:ext>
            </a:extLst>
          </p:cNvPr>
          <p:cNvSpPr txBox="1">
            <a:spLocks/>
          </p:cNvSpPr>
          <p:nvPr/>
        </p:nvSpPr>
        <p:spPr>
          <a:xfrm>
            <a:off x="4980373" y="0"/>
            <a:ext cx="7211627" cy="653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RNN(recurrent neural network)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7E1FE60-5C3D-4857-A9C5-DDDA9627ED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980373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3A38EF-F3AF-42D6-835F-AC6ADA188208}"/>
              </a:ext>
            </a:extLst>
          </p:cNvPr>
          <p:cNvSpPr/>
          <p:nvPr/>
        </p:nvSpPr>
        <p:spPr>
          <a:xfrm>
            <a:off x="1141522" y="1396489"/>
            <a:ext cx="2254928" cy="4527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Neural network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加號 6">
            <a:extLst>
              <a:ext uri="{FF2B5EF4-FFF2-40B4-BE49-F238E27FC236}">
                <a16:creationId xmlns:a16="http://schemas.microsoft.com/office/drawing/2014/main" id="{7EC8FEB7-69AF-4DA5-9569-5DACD396F057}"/>
              </a:ext>
            </a:extLst>
          </p:cNvPr>
          <p:cNvSpPr/>
          <p:nvPr/>
        </p:nvSpPr>
        <p:spPr>
          <a:xfrm>
            <a:off x="3693111" y="892205"/>
            <a:ext cx="1420427" cy="1349406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DDE409-2C58-455A-B232-0B8108E4AD14}"/>
              </a:ext>
            </a:extLst>
          </p:cNvPr>
          <p:cNvSpPr/>
          <p:nvPr/>
        </p:nvSpPr>
        <p:spPr>
          <a:xfrm>
            <a:off x="5479003" y="1340527"/>
            <a:ext cx="2254928" cy="4527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等於 8">
            <a:extLst>
              <a:ext uri="{FF2B5EF4-FFF2-40B4-BE49-F238E27FC236}">
                <a16:creationId xmlns:a16="http://schemas.microsoft.com/office/drawing/2014/main" id="{AE70DDDD-689F-4D8E-AE91-82B22EB2E69A}"/>
              </a:ext>
            </a:extLst>
          </p:cNvPr>
          <p:cNvSpPr/>
          <p:nvPr/>
        </p:nvSpPr>
        <p:spPr>
          <a:xfrm>
            <a:off x="8327254" y="1287262"/>
            <a:ext cx="852256" cy="65346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030169-221B-4B9B-A52D-30B3599C5E30}"/>
              </a:ext>
            </a:extLst>
          </p:cNvPr>
          <p:cNvSpPr/>
          <p:nvPr/>
        </p:nvSpPr>
        <p:spPr>
          <a:xfrm>
            <a:off x="9561250" y="1358284"/>
            <a:ext cx="967667" cy="529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D6F423-67FF-422C-A0F4-E39960F49F89}"/>
              </a:ext>
            </a:extLst>
          </p:cNvPr>
          <p:cNvSpPr/>
          <p:nvPr/>
        </p:nvSpPr>
        <p:spPr>
          <a:xfrm>
            <a:off x="1522519" y="3570303"/>
            <a:ext cx="967667" cy="529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C9F035E-08AA-4D15-B366-150D80537EBC}"/>
              </a:ext>
            </a:extLst>
          </p:cNvPr>
          <p:cNvCxnSpPr>
            <a:cxnSpLocks/>
          </p:cNvCxnSpPr>
          <p:nvPr/>
        </p:nvCxnSpPr>
        <p:spPr>
          <a:xfrm flipV="1">
            <a:off x="2490186" y="2929631"/>
            <a:ext cx="1202925" cy="727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DFC2127-243F-4127-AAC8-36E7902B5BE8}"/>
              </a:ext>
            </a:extLst>
          </p:cNvPr>
          <p:cNvSpPr/>
          <p:nvPr/>
        </p:nvSpPr>
        <p:spPr>
          <a:xfrm>
            <a:off x="3841072" y="2702297"/>
            <a:ext cx="1822881" cy="4527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Simple 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811100D-9BE8-4E8D-B11C-9A085F9E6389}"/>
              </a:ext>
            </a:extLst>
          </p:cNvPr>
          <p:cNvCxnSpPr/>
          <p:nvPr/>
        </p:nvCxnSpPr>
        <p:spPr>
          <a:xfrm>
            <a:off x="5779363" y="2929631"/>
            <a:ext cx="10209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78E03BB-19F9-47F7-8C05-93B85FB16EE5}"/>
              </a:ext>
            </a:extLst>
          </p:cNvPr>
          <p:cNvSpPr/>
          <p:nvPr/>
        </p:nvSpPr>
        <p:spPr>
          <a:xfrm>
            <a:off x="3841072" y="4292353"/>
            <a:ext cx="1139302" cy="4527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E58690D-C895-4022-88E7-ED851505E689}"/>
              </a:ext>
            </a:extLst>
          </p:cNvPr>
          <p:cNvSpPr txBox="1"/>
          <p:nvPr/>
        </p:nvSpPr>
        <p:spPr>
          <a:xfrm>
            <a:off x="7075503" y="270229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Short term memory</a:t>
            </a:r>
            <a:endParaRPr kumimoji="1"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71F2526-60BF-4C92-9724-1D8584D65943}"/>
              </a:ext>
            </a:extLst>
          </p:cNvPr>
          <p:cNvCxnSpPr>
            <a:cxnSpLocks/>
          </p:cNvCxnSpPr>
          <p:nvPr/>
        </p:nvCxnSpPr>
        <p:spPr>
          <a:xfrm>
            <a:off x="2490186" y="3968318"/>
            <a:ext cx="1202925" cy="550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BA0EE18-31AF-43C6-BE06-377335017A87}"/>
              </a:ext>
            </a:extLst>
          </p:cNvPr>
          <p:cNvCxnSpPr>
            <a:cxnSpLocks/>
          </p:cNvCxnSpPr>
          <p:nvPr/>
        </p:nvCxnSpPr>
        <p:spPr>
          <a:xfrm>
            <a:off x="5075068" y="4518734"/>
            <a:ext cx="1725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4A9242D-1C54-484C-9FDC-38CC29EA942A}"/>
              </a:ext>
            </a:extLst>
          </p:cNvPr>
          <p:cNvSpPr txBox="1"/>
          <p:nvPr/>
        </p:nvSpPr>
        <p:spPr>
          <a:xfrm>
            <a:off x="7075503" y="4243526"/>
            <a:ext cx="332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Long short-term memory</a:t>
            </a:r>
            <a:endParaRPr kumimoji="1"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E8F024-009D-4B38-A548-A26780DFD9A7}"/>
              </a:ext>
            </a:extLst>
          </p:cNvPr>
          <p:cNvSpPr/>
          <p:nvPr/>
        </p:nvSpPr>
        <p:spPr>
          <a:xfrm>
            <a:off x="3693111" y="4099475"/>
            <a:ext cx="6711518" cy="871057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9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9" grpId="0" animBg="1"/>
      <p:bldP spid="20" grpId="0"/>
      <p:bldP spid="27" grpId="0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371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E63903-47D9-4A15-A619-C730A386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20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8615B3AB-BE13-4C37-91F1-561D5C338FBE}"/>
              </a:ext>
            </a:extLst>
          </p:cNvPr>
          <p:cNvSpPr txBox="1">
            <a:spLocks/>
          </p:cNvSpPr>
          <p:nvPr/>
        </p:nvSpPr>
        <p:spPr>
          <a:xfrm>
            <a:off x="5149812" y="-7514"/>
            <a:ext cx="7042188" cy="653460"/>
          </a:xfrm>
          <a:prstGeom prst="rect">
            <a:avLst/>
          </a:prstGeom>
          <a:solidFill>
            <a:srgbClr val="A1EA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LSTM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B177323-42E0-4F6B-8A5D-37B43975A4B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291FD7-B1FC-47BE-983F-4967DD6B22B2}"/>
              </a:ext>
            </a:extLst>
          </p:cNvPr>
          <p:cNvSpPr txBox="1"/>
          <p:nvPr/>
        </p:nvSpPr>
        <p:spPr>
          <a:xfrm>
            <a:off x="110972" y="3013501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</a:p>
          <a:p>
            <a:pPr algn="ctr"/>
            <a:r>
              <a:rPr kumimoji="1" lang="en-US" altLang="zh-TW" sz="2400" dirty="0"/>
              <a:t>(vector)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AFBE18-A6E0-4BEB-ACD5-B4D7BCC1AC23}"/>
              </a:ext>
            </a:extLst>
          </p:cNvPr>
          <p:cNvSpPr/>
          <p:nvPr/>
        </p:nvSpPr>
        <p:spPr>
          <a:xfrm>
            <a:off x="652510" y="1159401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503078-BBBE-4E90-AC0B-3D191B6FDDD5}"/>
              </a:ext>
            </a:extLst>
          </p:cNvPr>
          <p:cNvSpPr/>
          <p:nvPr/>
        </p:nvSpPr>
        <p:spPr>
          <a:xfrm>
            <a:off x="652510" y="1732659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CA8203-C395-4DB6-8C38-96FE0324CF8E}"/>
              </a:ext>
            </a:extLst>
          </p:cNvPr>
          <p:cNvSpPr/>
          <p:nvPr/>
        </p:nvSpPr>
        <p:spPr>
          <a:xfrm>
            <a:off x="652510" y="2415960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F406FBF-9FF0-4BCD-A043-1AF635A909AF}"/>
              </a:ext>
            </a:extLst>
          </p:cNvPr>
          <p:cNvCxnSpPr/>
          <p:nvPr/>
        </p:nvCxnSpPr>
        <p:spPr>
          <a:xfrm>
            <a:off x="1597981" y="2291165"/>
            <a:ext cx="8966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BA67630-7D43-42EF-8126-50C16DA25E8B}"/>
              </a:ext>
            </a:extLst>
          </p:cNvPr>
          <p:cNvSpPr/>
          <p:nvPr/>
        </p:nvSpPr>
        <p:spPr>
          <a:xfrm>
            <a:off x="2925191" y="1119197"/>
            <a:ext cx="2135081" cy="24413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262C6CE-12EF-45B0-9C05-B96FA584FBED}"/>
              </a:ext>
            </a:extLst>
          </p:cNvPr>
          <p:cNvCxnSpPr>
            <a:cxnSpLocks/>
          </p:cNvCxnSpPr>
          <p:nvPr/>
        </p:nvCxnSpPr>
        <p:spPr>
          <a:xfrm>
            <a:off x="5197875" y="2462529"/>
            <a:ext cx="26100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09EE639-4A50-4D6D-87AB-588F506EAEE4}"/>
              </a:ext>
            </a:extLst>
          </p:cNvPr>
          <p:cNvSpPr txBox="1"/>
          <p:nvPr/>
        </p:nvSpPr>
        <p:spPr>
          <a:xfrm>
            <a:off x="5197874" y="1827543"/>
            <a:ext cx="261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Activation function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B1A9032-A139-4285-AAE1-F0ADD9F8B3D1}"/>
              </a:ext>
            </a:extLst>
          </p:cNvPr>
          <p:cNvSpPr txBox="1"/>
          <p:nvPr/>
        </p:nvSpPr>
        <p:spPr>
          <a:xfrm>
            <a:off x="8018396" y="2117407"/>
            <a:ext cx="130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output</a:t>
            </a:r>
            <a:endParaRPr kumimoji="1" lang="zh-TW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ED15945-749A-4C95-BD0C-37E8CE6BC93A}"/>
              </a:ext>
            </a:extLst>
          </p:cNvPr>
          <p:cNvSpPr/>
          <p:nvPr/>
        </p:nvSpPr>
        <p:spPr>
          <a:xfrm>
            <a:off x="3240349" y="1270118"/>
            <a:ext cx="1526959" cy="419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 unit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4F6FDD-F0D3-4872-92F4-31CEEB7A81F8}"/>
              </a:ext>
            </a:extLst>
          </p:cNvPr>
          <p:cNvSpPr/>
          <p:nvPr/>
        </p:nvSpPr>
        <p:spPr>
          <a:xfrm>
            <a:off x="3240348" y="1875930"/>
            <a:ext cx="1526959" cy="419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 unit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1D4F2C1-60EE-4247-84AD-9FC0CA507B2F}"/>
              </a:ext>
            </a:extLst>
          </p:cNvPr>
          <p:cNvSpPr/>
          <p:nvPr/>
        </p:nvSpPr>
        <p:spPr>
          <a:xfrm>
            <a:off x="3240347" y="2451997"/>
            <a:ext cx="1526959" cy="419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 unit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6674CB0-CE12-49CF-B9F2-35A7E8FCE34E}"/>
              </a:ext>
            </a:extLst>
          </p:cNvPr>
          <p:cNvSpPr/>
          <p:nvPr/>
        </p:nvSpPr>
        <p:spPr>
          <a:xfrm>
            <a:off x="3240349" y="3015721"/>
            <a:ext cx="1526959" cy="419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 unit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491F33F-AC39-43D6-9086-7093FDA16853}"/>
              </a:ext>
            </a:extLst>
          </p:cNvPr>
          <p:cNvSpPr txBox="1"/>
          <p:nvPr/>
        </p:nvSpPr>
        <p:spPr>
          <a:xfrm>
            <a:off x="3093866" y="3658866"/>
            <a:ext cx="1735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LSTM layer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4544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0938EC-3C5F-4510-A80D-82D589B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21</a:t>
            </a:fld>
            <a:endParaRPr kumimoji="1"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4F1D4A2-83B6-4629-B696-F8F952CA3651}"/>
              </a:ext>
            </a:extLst>
          </p:cNvPr>
          <p:cNvSpPr/>
          <p:nvPr/>
        </p:nvSpPr>
        <p:spPr>
          <a:xfrm>
            <a:off x="4715917" y="1213651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Zo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F333411-89E6-447F-A2DF-21EF50B51125}"/>
              </a:ext>
            </a:extLst>
          </p:cNvPr>
          <p:cNvSpPr/>
          <p:nvPr/>
        </p:nvSpPr>
        <p:spPr>
          <a:xfrm>
            <a:off x="4755355" y="2168668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bg1"/>
                </a:solidFill>
              </a:rPr>
              <a:t>Zf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3634C86-0A4D-4E19-9D2B-652F6F5D9FC9}"/>
              </a:ext>
            </a:extLst>
          </p:cNvPr>
          <p:cNvSpPr/>
          <p:nvPr/>
        </p:nvSpPr>
        <p:spPr>
          <a:xfrm>
            <a:off x="4767031" y="3312415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09A6F1-9381-3779-948A-CD0CA53E8132}"/>
              </a:ext>
            </a:extLst>
          </p:cNvPr>
          <p:cNvSpPr/>
          <p:nvPr/>
        </p:nvSpPr>
        <p:spPr>
          <a:xfrm>
            <a:off x="621882" y="1171452"/>
            <a:ext cx="649443" cy="50689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W1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乘號 21">
            <a:extLst>
              <a:ext uri="{FF2B5EF4-FFF2-40B4-BE49-F238E27FC236}">
                <a16:creationId xmlns:a16="http://schemas.microsoft.com/office/drawing/2014/main" id="{4F946FE7-B693-9EB8-66C1-1CF982DEC616}"/>
              </a:ext>
            </a:extLst>
          </p:cNvPr>
          <p:cNvSpPr/>
          <p:nvPr/>
        </p:nvSpPr>
        <p:spPr>
          <a:xfrm>
            <a:off x="1426301" y="1264698"/>
            <a:ext cx="386146" cy="39756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88C77CB-E9C6-8283-2804-F09D3B7628C3}"/>
              </a:ext>
            </a:extLst>
          </p:cNvPr>
          <p:cNvSpPr txBox="1"/>
          <p:nvPr/>
        </p:nvSpPr>
        <p:spPr>
          <a:xfrm>
            <a:off x="1975353" y="1185817"/>
            <a:ext cx="193533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97" name="等於 96">
            <a:extLst>
              <a:ext uri="{FF2B5EF4-FFF2-40B4-BE49-F238E27FC236}">
                <a16:creationId xmlns:a16="http://schemas.microsoft.com/office/drawing/2014/main" id="{F65742B1-610F-90DA-11B8-BB19DAE52FD9}"/>
              </a:ext>
            </a:extLst>
          </p:cNvPr>
          <p:cNvSpPr/>
          <p:nvPr/>
        </p:nvSpPr>
        <p:spPr>
          <a:xfrm>
            <a:off x="4076605" y="1194655"/>
            <a:ext cx="386667" cy="46166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DC87C18-9060-6F64-6893-2B5F72AA1531}"/>
              </a:ext>
            </a:extLst>
          </p:cNvPr>
          <p:cNvSpPr/>
          <p:nvPr/>
        </p:nvSpPr>
        <p:spPr>
          <a:xfrm>
            <a:off x="621882" y="2145465"/>
            <a:ext cx="649443" cy="50689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W2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3" name="乘號 112">
            <a:extLst>
              <a:ext uri="{FF2B5EF4-FFF2-40B4-BE49-F238E27FC236}">
                <a16:creationId xmlns:a16="http://schemas.microsoft.com/office/drawing/2014/main" id="{928D7241-A09A-E3DB-D79F-C8AD40DC326F}"/>
              </a:ext>
            </a:extLst>
          </p:cNvPr>
          <p:cNvSpPr/>
          <p:nvPr/>
        </p:nvSpPr>
        <p:spPr>
          <a:xfrm>
            <a:off x="1426301" y="2238711"/>
            <a:ext cx="386146" cy="39756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733F46D3-D2A9-0113-7EAD-8629DCF2ECA1}"/>
              </a:ext>
            </a:extLst>
          </p:cNvPr>
          <p:cNvSpPr txBox="1"/>
          <p:nvPr/>
        </p:nvSpPr>
        <p:spPr>
          <a:xfrm>
            <a:off x="1975353" y="2159830"/>
            <a:ext cx="193533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115" name="等於 114">
            <a:extLst>
              <a:ext uri="{FF2B5EF4-FFF2-40B4-BE49-F238E27FC236}">
                <a16:creationId xmlns:a16="http://schemas.microsoft.com/office/drawing/2014/main" id="{D89EE3BD-BAF1-FF15-E1C7-32149A9DAF54}"/>
              </a:ext>
            </a:extLst>
          </p:cNvPr>
          <p:cNvSpPr/>
          <p:nvPr/>
        </p:nvSpPr>
        <p:spPr>
          <a:xfrm>
            <a:off x="4076605" y="2168668"/>
            <a:ext cx="386667" cy="46166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53C5253-97CA-FAB5-29FD-A22B777DB881}"/>
              </a:ext>
            </a:extLst>
          </p:cNvPr>
          <p:cNvSpPr/>
          <p:nvPr/>
        </p:nvSpPr>
        <p:spPr>
          <a:xfrm>
            <a:off x="601251" y="3229568"/>
            <a:ext cx="649443" cy="50689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W3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7" name="乘號 116">
            <a:extLst>
              <a:ext uri="{FF2B5EF4-FFF2-40B4-BE49-F238E27FC236}">
                <a16:creationId xmlns:a16="http://schemas.microsoft.com/office/drawing/2014/main" id="{1D824236-CCA3-C93A-6048-50C7125BA4F4}"/>
              </a:ext>
            </a:extLst>
          </p:cNvPr>
          <p:cNvSpPr/>
          <p:nvPr/>
        </p:nvSpPr>
        <p:spPr>
          <a:xfrm>
            <a:off x="1416614" y="3367974"/>
            <a:ext cx="386146" cy="39756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4C9E6FF4-1FDD-548C-2839-0980220C893C}"/>
              </a:ext>
            </a:extLst>
          </p:cNvPr>
          <p:cNvSpPr txBox="1"/>
          <p:nvPr/>
        </p:nvSpPr>
        <p:spPr>
          <a:xfrm>
            <a:off x="1965666" y="3289093"/>
            <a:ext cx="193533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119" name="等於 118">
            <a:extLst>
              <a:ext uri="{FF2B5EF4-FFF2-40B4-BE49-F238E27FC236}">
                <a16:creationId xmlns:a16="http://schemas.microsoft.com/office/drawing/2014/main" id="{36056951-6D47-057C-A03E-2BC6FC815955}"/>
              </a:ext>
            </a:extLst>
          </p:cNvPr>
          <p:cNvSpPr/>
          <p:nvPr/>
        </p:nvSpPr>
        <p:spPr>
          <a:xfrm>
            <a:off x="4066918" y="3297931"/>
            <a:ext cx="386667" cy="46166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DF097-8F3F-48BF-A982-60DA62AD7027}"/>
              </a:ext>
            </a:extLst>
          </p:cNvPr>
          <p:cNvSpPr/>
          <p:nvPr/>
        </p:nvSpPr>
        <p:spPr>
          <a:xfrm>
            <a:off x="4755355" y="4192742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Zi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65EB405-2797-49A2-8683-FD10AA35E1FC}"/>
              </a:ext>
            </a:extLst>
          </p:cNvPr>
          <p:cNvSpPr/>
          <p:nvPr/>
        </p:nvSpPr>
        <p:spPr>
          <a:xfrm>
            <a:off x="612195" y="4142292"/>
            <a:ext cx="649443" cy="50689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W4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乘號 42">
            <a:extLst>
              <a:ext uri="{FF2B5EF4-FFF2-40B4-BE49-F238E27FC236}">
                <a16:creationId xmlns:a16="http://schemas.microsoft.com/office/drawing/2014/main" id="{35E33C9F-AA18-40D4-81E9-EDA52CD8E92C}"/>
              </a:ext>
            </a:extLst>
          </p:cNvPr>
          <p:cNvSpPr/>
          <p:nvPr/>
        </p:nvSpPr>
        <p:spPr>
          <a:xfrm>
            <a:off x="1465739" y="4243789"/>
            <a:ext cx="386146" cy="39756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1C98089-A49A-4F3E-8514-A83A9ACEDDCE}"/>
              </a:ext>
            </a:extLst>
          </p:cNvPr>
          <p:cNvSpPr txBox="1"/>
          <p:nvPr/>
        </p:nvSpPr>
        <p:spPr>
          <a:xfrm>
            <a:off x="2014791" y="4164908"/>
            <a:ext cx="193533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45" name="等於 44">
            <a:extLst>
              <a:ext uri="{FF2B5EF4-FFF2-40B4-BE49-F238E27FC236}">
                <a16:creationId xmlns:a16="http://schemas.microsoft.com/office/drawing/2014/main" id="{AF6281A8-E384-4F2B-9758-588150C4833F}"/>
              </a:ext>
            </a:extLst>
          </p:cNvPr>
          <p:cNvSpPr/>
          <p:nvPr/>
        </p:nvSpPr>
        <p:spPr>
          <a:xfrm>
            <a:off x="4116043" y="4173746"/>
            <a:ext cx="386667" cy="46166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2D1F9EC-A1A2-41E1-92E4-322D76C1391A}"/>
              </a:ext>
            </a:extLst>
          </p:cNvPr>
          <p:cNvSpPr/>
          <p:nvPr/>
        </p:nvSpPr>
        <p:spPr>
          <a:xfrm>
            <a:off x="6136558" y="1550892"/>
            <a:ext cx="982462" cy="50448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vector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E53D3438-C99F-4BAA-BC38-3C50C7A9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12" y="-7514"/>
            <a:ext cx="7042188" cy="653460"/>
          </a:xfrm>
          <a:solidFill>
            <a:srgbClr val="A1EA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</a:p>
        </p:txBody>
      </p:sp>
      <p:sp>
        <p:nvSpPr>
          <p:cNvPr id="28" name="標題 1">
            <a:extLst>
              <a:ext uri="{FF2B5EF4-FFF2-40B4-BE49-F238E27FC236}">
                <a16:creationId xmlns:a16="http://schemas.microsoft.com/office/drawing/2014/main" id="{B1807524-9ED6-4CAF-89E7-0A41B8663F3D}"/>
              </a:ext>
            </a:extLst>
          </p:cNvPr>
          <p:cNvSpPr txBox="1">
            <a:spLocks/>
          </p:cNvSpPr>
          <p:nvPr/>
        </p:nvSpPr>
        <p:spPr>
          <a:xfrm>
            <a:off x="0" y="-16392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1CA6A8A3-2EF3-31C2-B831-38AB67B28F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8" t="3000" r="8012" b="5215"/>
          <a:stretch/>
        </p:blipFill>
        <p:spPr>
          <a:xfrm>
            <a:off x="7825952" y="756898"/>
            <a:ext cx="4029161" cy="545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64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0938EC-3C5F-4510-A80D-82D589B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22</a:t>
            </a:fld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B1BDF57-BC6E-4C9E-BB97-0610DFE3B190}"/>
              </a:ext>
            </a:extLst>
          </p:cNvPr>
          <p:cNvSpPr txBox="1"/>
          <p:nvPr/>
        </p:nvSpPr>
        <p:spPr>
          <a:xfrm>
            <a:off x="3572542" y="3519056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5523C3-7DCE-4C5D-B845-21103EDCE7A4}"/>
              </a:ext>
            </a:extLst>
          </p:cNvPr>
          <p:cNvSpPr/>
          <p:nvPr/>
        </p:nvSpPr>
        <p:spPr>
          <a:xfrm>
            <a:off x="6149983" y="2522511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Zi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左中括弧 7">
            <a:extLst>
              <a:ext uri="{FF2B5EF4-FFF2-40B4-BE49-F238E27FC236}">
                <a16:creationId xmlns:a16="http://schemas.microsoft.com/office/drawing/2014/main" id="{0167BD88-5EDF-7893-CE18-179D919030EA}"/>
              </a:ext>
            </a:extLst>
          </p:cNvPr>
          <p:cNvSpPr/>
          <p:nvPr/>
        </p:nvSpPr>
        <p:spPr>
          <a:xfrm>
            <a:off x="3909914" y="2263557"/>
            <a:ext cx="112649" cy="939922"/>
          </a:xfrm>
          <a:prstGeom prst="lef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67EB6FC-AA40-16E7-EC5E-B6FC9A6879BF}"/>
              </a:ext>
            </a:extLst>
          </p:cNvPr>
          <p:cNvSpPr txBox="1"/>
          <p:nvPr/>
        </p:nvSpPr>
        <p:spPr>
          <a:xfrm>
            <a:off x="4167421" y="2130586"/>
            <a:ext cx="620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7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5</a:t>
            </a:r>
            <a:endParaRPr kumimoji="1" lang="zh-TW" altLang="en-US" sz="2400" dirty="0"/>
          </a:p>
        </p:txBody>
      </p:sp>
      <p:sp>
        <p:nvSpPr>
          <p:cNvPr id="10" name="右中括弧 9">
            <a:extLst>
              <a:ext uri="{FF2B5EF4-FFF2-40B4-BE49-F238E27FC236}">
                <a16:creationId xmlns:a16="http://schemas.microsoft.com/office/drawing/2014/main" id="{D96B3FF7-F884-E6A9-3796-70D894D5945B}"/>
              </a:ext>
            </a:extLst>
          </p:cNvPr>
          <p:cNvSpPr/>
          <p:nvPr/>
        </p:nvSpPr>
        <p:spPr>
          <a:xfrm>
            <a:off x="4668643" y="2241351"/>
            <a:ext cx="145704" cy="934391"/>
          </a:xfrm>
          <a:prstGeom prst="righ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乘號 10">
            <a:extLst>
              <a:ext uri="{FF2B5EF4-FFF2-40B4-BE49-F238E27FC236}">
                <a16:creationId xmlns:a16="http://schemas.microsoft.com/office/drawing/2014/main" id="{6D685A5F-4B5C-0388-18BB-B12A2C5FB32E}"/>
              </a:ext>
            </a:extLst>
          </p:cNvPr>
          <p:cNvSpPr/>
          <p:nvPr/>
        </p:nvSpPr>
        <p:spPr>
          <a:xfrm>
            <a:off x="2988149" y="2338364"/>
            <a:ext cx="705678" cy="80257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左中括弧 29">
            <a:extLst>
              <a:ext uri="{FF2B5EF4-FFF2-40B4-BE49-F238E27FC236}">
                <a16:creationId xmlns:a16="http://schemas.microsoft.com/office/drawing/2014/main" id="{B13DE7A2-D1BB-2313-B1F1-40584EA6AE0A}"/>
              </a:ext>
            </a:extLst>
          </p:cNvPr>
          <p:cNvSpPr/>
          <p:nvPr/>
        </p:nvSpPr>
        <p:spPr>
          <a:xfrm>
            <a:off x="874201" y="2016657"/>
            <a:ext cx="144976" cy="1397146"/>
          </a:xfrm>
          <a:prstGeom prst="lef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2CEE23B-4FA1-5BDE-3304-26916C068A3B}"/>
              </a:ext>
            </a:extLst>
          </p:cNvPr>
          <p:cNvSpPr txBox="1"/>
          <p:nvPr/>
        </p:nvSpPr>
        <p:spPr>
          <a:xfrm>
            <a:off x="1133949" y="2016657"/>
            <a:ext cx="48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2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5</a:t>
            </a:r>
          </a:p>
          <a:p>
            <a:pPr algn="l"/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32" name="右中括弧 31">
            <a:extLst>
              <a:ext uri="{FF2B5EF4-FFF2-40B4-BE49-F238E27FC236}">
                <a16:creationId xmlns:a16="http://schemas.microsoft.com/office/drawing/2014/main" id="{42F0B476-2039-887D-5162-954C911866B4}"/>
              </a:ext>
            </a:extLst>
          </p:cNvPr>
          <p:cNvSpPr/>
          <p:nvPr/>
        </p:nvSpPr>
        <p:spPr>
          <a:xfrm>
            <a:off x="2543063" y="2001780"/>
            <a:ext cx="147520" cy="1412023"/>
          </a:xfrm>
          <a:prstGeom prst="righ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328AAAF-C280-5F9B-4ED7-8A47E92B3BFA}"/>
              </a:ext>
            </a:extLst>
          </p:cNvPr>
          <p:cNvSpPr txBox="1"/>
          <p:nvPr/>
        </p:nvSpPr>
        <p:spPr>
          <a:xfrm>
            <a:off x="290814" y="1953441"/>
            <a:ext cx="62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w1</a:t>
            </a:r>
          </a:p>
          <a:p>
            <a:pPr algn="l"/>
            <a:r>
              <a:rPr kumimoji="1" lang="en-US" altLang="zh-TW" sz="2400" dirty="0"/>
              <a:t>w2</a:t>
            </a:r>
          </a:p>
          <a:p>
            <a:pPr algn="l"/>
            <a:r>
              <a:rPr kumimoji="1" lang="en-US" altLang="zh-TW" sz="2400" dirty="0"/>
              <a:t>w3</a:t>
            </a:r>
          </a:p>
          <a:p>
            <a:pPr algn="l"/>
            <a:r>
              <a:rPr kumimoji="1" lang="en-US" altLang="zh-TW" sz="2400" dirty="0"/>
              <a:t>w4</a:t>
            </a:r>
            <a:endParaRPr kumimoji="1"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EAC6039-5E8E-F5FB-B7EA-5A18C384DC83}"/>
              </a:ext>
            </a:extLst>
          </p:cNvPr>
          <p:cNvSpPr txBox="1"/>
          <p:nvPr/>
        </p:nvSpPr>
        <p:spPr>
          <a:xfrm>
            <a:off x="1648843" y="1986342"/>
            <a:ext cx="48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5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5</a:t>
            </a:r>
          </a:p>
          <a:p>
            <a:pPr algn="l"/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F00D655-0FD7-D441-E3EE-7C8017ED8C96}"/>
              </a:ext>
            </a:extLst>
          </p:cNvPr>
          <p:cNvSpPr txBox="1"/>
          <p:nvPr/>
        </p:nvSpPr>
        <p:spPr>
          <a:xfrm>
            <a:off x="2093929" y="2016657"/>
            <a:ext cx="48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3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</a:p>
          <a:p>
            <a:pPr algn="l"/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16" name="等於 15">
            <a:extLst>
              <a:ext uri="{FF2B5EF4-FFF2-40B4-BE49-F238E27FC236}">
                <a16:creationId xmlns:a16="http://schemas.microsoft.com/office/drawing/2014/main" id="{F13A96BB-01DF-DB5F-E84A-6D6F1C0A7E11}"/>
              </a:ext>
            </a:extLst>
          </p:cNvPr>
          <p:cNvSpPr/>
          <p:nvPr/>
        </p:nvSpPr>
        <p:spPr>
          <a:xfrm>
            <a:off x="5241894" y="2473273"/>
            <a:ext cx="556591" cy="54615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F0BE6B5-52F2-56B7-C497-52294AF06246}"/>
              </a:ext>
            </a:extLst>
          </p:cNvPr>
          <p:cNvSpPr txBox="1"/>
          <p:nvPr/>
        </p:nvSpPr>
        <p:spPr>
          <a:xfrm>
            <a:off x="9185332" y="3753476"/>
            <a:ext cx="290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Number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of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LSTM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unit</a:t>
            </a:r>
            <a:endParaRPr kumimoji="1"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1246970-21AE-4E6D-A744-E8C910538B8B}"/>
              </a:ext>
            </a:extLst>
          </p:cNvPr>
          <p:cNvSpPr txBox="1"/>
          <p:nvPr/>
        </p:nvSpPr>
        <p:spPr>
          <a:xfrm>
            <a:off x="1450289" y="3556002"/>
            <a:ext cx="73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W4</a:t>
            </a:r>
            <a:endParaRPr kumimoji="1" lang="zh-TW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20C77A-0841-4258-AFE0-DEB8F15E223F}"/>
              </a:ext>
            </a:extLst>
          </p:cNvPr>
          <p:cNvSpPr/>
          <p:nvPr/>
        </p:nvSpPr>
        <p:spPr>
          <a:xfrm>
            <a:off x="996915" y="4992268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C4FC6DE-81A9-43A4-82D4-23284B76D2C0}"/>
              </a:ext>
            </a:extLst>
          </p:cNvPr>
          <p:cNvSpPr/>
          <p:nvPr/>
        </p:nvSpPr>
        <p:spPr>
          <a:xfrm>
            <a:off x="1414982" y="4992268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D9796CF-13DE-4E3A-9560-38D3C5394A7A}"/>
              </a:ext>
            </a:extLst>
          </p:cNvPr>
          <p:cNvSpPr/>
          <p:nvPr/>
        </p:nvSpPr>
        <p:spPr>
          <a:xfrm>
            <a:off x="1833049" y="4992281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56342A-328E-46FB-AA84-F93CDFC2074F}"/>
              </a:ext>
            </a:extLst>
          </p:cNvPr>
          <p:cNvCxnSpPr>
            <a:cxnSpLocks/>
          </p:cNvCxnSpPr>
          <p:nvPr/>
        </p:nvCxnSpPr>
        <p:spPr>
          <a:xfrm>
            <a:off x="2302210" y="5223114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3FE8ADEF-87E9-4ABB-B722-481685A55F32}"/>
              </a:ext>
            </a:extLst>
          </p:cNvPr>
          <p:cNvSpPr/>
          <p:nvPr/>
        </p:nvSpPr>
        <p:spPr>
          <a:xfrm>
            <a:off x="3042984" y="4991425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C93F2F4-2DFF-4480-AE19-49D5A5D339AC}"/>
              </a:ext>
            </a:extLst>
          </p:cNvPr>
          <p:cNvSpPr/>
          <p:nvPr/>
        </p:nvSpPr>
        <p:spPr>
          <a:xfrm>
            <a:off x="3461051" y="4991425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CAB2229-06A4-4430-8D89-75AAEEC816F2}"/>
              </a:ext>
            </a:extLst>
          </p:cNvPr>
          <p:cNvSpPr/>
          <p:nvPr/>
        </p:nvSpPr>
        <p:spPr>
          <a:xfrm>
            <a:off x="3879118" y="4991438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16019EF-62E9-43B9-A5ED-94F2098E4B99}"/>
              </a:ext>
            </a:extLst>
          </p:cNvPr>
          <p:cNvSpPr txBox="1"/>
          <p:nvPr/>
        </p:nvSpPr>
        <p:spPr>
          <a:xfrm>
            <a:off x="1387880" y="4509935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w1</a:t>
            </a:r>
            <a:endParaRPr kumimoji="1"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8C89BB8-4A37-4519-9EE4-A2747B13C41F}"/>
              </a:ext>
            </a:extLst>
          </p:cNvPr>
          <p:cNvSpPr txBox="1"/>
          <p:nvPr/>
        </p:nvSpPr>
        <p:spPr>
          <a:xfrm>
            <a:off x="2860998" y="4465266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E1A879D-8961-4B00-B095-AA1D44A34774}"/>
              </a:ext>
            </a:extLst>
          </p:cNvPr>
          <p:cNvSpPr/>
          <p:nvPr/>
        </p:nvSpPr>
        <p:spPr>
          <a:xfrm>
            <a:off x="966241" y="6262547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2FB1C9A-6D55-4B1D-9135-F57CDD7E3412}"/>
              </a:ext>
            </a:extLst>
          </p:cNvPr>
          <p:cNvSpPr/>
          <p:nvPr/>
        </p:nvSpPr>
        <p:spPr>
          <a:xfrm>
            <a:off x="1384308" y="6262547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4D2B59D-8B5B-4640-8358-5E7A0B5756C5}"/>
              </a:ext>
            </a:extLst>
          </p:cNvPr>
          <p:cNvSpPr/>
          <p:nvPr/>
        </p:nvSpPr>
        <p:spPr>
          <a:xfrm>
            <a:off x="1802375" y="6262560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5C34DDC7-499E-4DCA-A348-93A64191ED6D}"/>
              </a:ext>
            </a:extLst>
          </p:cNvPr>
          <p:cNvCxnSpPr>
            <a:cxnSpLocks/>
          </p:cNvCxnSpPr>
          <p:nvPr/>
        </p:nvCxnSpPr>
        <p:spPr>
          <a:xfrm>
            <a:off x="2271536" y="6493393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15593C56-E635-4559-8F32-2AF002BECCD9}"/>
              </a:ext>
            </a:extLst>
          </p:cNvPr>
          <p:cNvSpPr/>
          <p:nvPr/>
        </p:nvSpPr>
        <p:spPr>
          <a:xfrm>
            <a:off x="3012310" y="6261704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12243CA-BCF7-4E51-84F7-544325C385C9}"/>
              </a:ext>
            </a:extLst>
          </p:cNvPr>
          <p:cNvSpPr/>
          <p:nvPr/>
        </p:nvSpPr>
        <p:spPr>
          <a:xfrm>
            <a:off x="3430377" y="6261704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174E0A7-DE34-42F3-9EA2-2B02EBCD5DE8}"/>
              </a:ext>
            </a:extLst>
          </p:cNvPr>
          <p:cNvSpPr/>
          <p:nvPr/>
        </p:nvSpPr>
        <p:spPr>
          <a:xfrm>
            <a:off x="3848444" y="6261717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D203703-08B4-4338-B6BB-63E22AF95C56}"/>
              </a:ext>
            </a:extLst>
          </p:cNvPr>
          <p:cNvSpPr txBox="1"/>
          <p:nvPr/>
        </p:nvSpPr>
        <p:spPr>
          <a:xfrm>
            <a:off x="1357206" y="5780214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w2</a:t>
            </a:r>
            <a:endParaRPr kumimoji="1" lang="zh-TW" altLang="en-US" sz="2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81011BC6-3C89-4624-9311-42739FE7A9E1}"/>
              </a:ext>
            </a:extLst>
          </p:cNvPr>
          <p:cNvSpPr txBox="1"/>
          <p:nvPr/>
        </p:nvSpPr>
        <p:spPr>
          <a:xfrm>
            <a:off x="2830324" y="5735545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33DECDA-5005-4990-AB0B-BF4086602D1C}"/>
              </a:ext>
            </a:extLst>
          </p:cNvPr>
          <p:cNvSpPr/>
          <p:nvPr/>
        </p:nvSpPr>
        <p:spPr>
          <a:xfrm>
            <a:off x="5328760" y="4971600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50A3C4D-314E-43A3-8B41-ACA24A62576A}"/>
              </a:ext>
            </a:extLst>
          </p:cNvPr>
          <p:cNvSpPr/>
          <p:nvPr/>
        </p:nvSpPr>
        <p:spPr>
          <a:xfrm>
            <a:off x="5746827" y="4971600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B63F7E1-DB09-460F-8A47-0BC2266C0EF2}"/>
              </a:ext>
            </a:extLst>
          </p:cNvPr>
          <p:cNvSpPr/>
          <p:nvPr/>
        </p:nvSpPr>
        <p:spPr>
          <a:xfrm>
            <a:off x="6164894" y="4971613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EED69CA-DE29-471B-9CD8-A06CB23E33F5}"/>
              </a:ext>
            </a:extLst>
          </p:cNvPr>
          <p:cNvCxnSpPr>
            <a:cxnSpLocks/>
          </p:cNvCxnSpPr>
          <p:nvPr/>
        </p:nvCxnSpPr>
        <p:spPr>
          <a:xfrm>
            <a:off x="6611922" y="5202446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62B4D49D-EE2D-428F-A2A7-052AF4632AD5}"/>
              </a:ext>
            </a:extLst>
          </p:cNvPr>
          <p:cNvSpPr/>
          <p:nvPr/>
        </p:nvSpPr>
        <p:spPr>
          <a:xfrm>
            <a:off x="7374829" y="4970757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3260335-D58D-4F82-AD85-869AF96CC2F7}"/>
              </a:ext>
            </a:extLst>
          </p:cNvPr>
          <p:cNvSpPr/>
          <p:nvPr/>
        </p:nvSpPr>
        <p:spPr>
          <a:xfrm>
            <a:off x="7792896" y="4970757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D4C13A9-D92C-4314-B592-2CA3C063E86D}"/>
              </a:ext>
            </a:extLst>
          </p:cNvPr>
          <p:cNvSpPr/>
          <p:nvPr/>
        </p:nvSpPr>
        <p:spPr>
          <a:xfrm>
            <a:off x="8210963" y="4970770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9EC157BA-D37F-435D-8F67-FD5679B6EC6A}"/>
              </a:ext>
            </a:extLst>
          </p:cNvPr>
          <p:cNvSpPr txBox="1"/>
          <p:nvPr/>
        </p:nvSpPr>
        <p:spPr>
          <a:xfrm>
            <a:off x="5719725" y="4489267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w3</a:t>
            </a:r>
            <a:endParaRPr kumimoji="1" lang="zh-TW" altLang="en-US" sz="24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032C869B-D625-44AF-8E1D-2CDEEB9C9AE5}"/>
              </a:ext>
            </a:extLst>
          </p:cNvPr>
          <p:cNvSpPr/>
          <p:nvPr/>
        </p:nvSpPr>
        <p:spPr>
          <a:xfrm>
            <a:off x="5298086" y="624187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D48FC0F-7A5A-4F1F-900B-8AEB7377A1FB}"/>
              </a:ext>
            </a:extLst>
          </p:cNvPr>
          <p:cNvSpPr/>
          <p:nvPr/>
        </p:nvSpPr>
        <p:spPr>
          <a:xfrm>
            <a:off x="5716153" y="624187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903B0EF-D65E-4521-BC16-F0A990A9CDDC}"/>
              </a:ext>
            </a:extLst>
          </p:cNvPr>
          <p:cNvSpPr/>
          <p:nvPr/>
        </p:nvSpPr>
        <p:spPr>
          <a:xfrm>
            <a:off x="6134220" y="6241892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AAD7C0D-902F-4CCA-89D1-AF912A4F7957}"/>
              </a:ext>
            </a:extLst>
          </p:cNvPr>
          <p:cNvCxnSpPr>
            <a:cxnSpLocks/>
          </p:cNvCxnSpPr>
          <p:nvPr/>
        </p:nvCxnSpPr>
        <p:spPr>
          <a:xfrm>
            <a:off x="6625514" y="6472725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4872ACC1-8E30-43A8-8CB2-5D43A5A20698}"/>
              </a:ext>
            </a:extLst>
          </p:cNvPr>
          <p:cNvSpPr/>
          <p:nvPr/>
        </p:nvSpPr>
        <p:spPr>
          <a:xfrm>
            <a:off x="7344155" y="6241036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CFA01FD-434E-4F82-881D-0EF500516D57}"/>
              </a:ext>
            </a:extLst>
          </p:cNvPr>
          <p:cNvSpPr/>
          <p:nvPr/>
        </p:nvSpPr>
        <p:spPr>
          <a:xfrm>
            <a:off x="7762222" y="6241036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9848092-4CEE-4A46-A3C5-9F8E953AFA8E}"/>
              </a:ext>
            </a:extLst>
          </p:cNvPr>
          <p:cNvSpPr/>
          <p:nvPr/>
        </p:nvSpPr>
        <p:spPr>
          <a:xfrm>
            <a:off x="8180289" y="624104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1D4ED478-74FE-4BAE-A550-02A9CC032B36}"/>
              </a:ext>
            </a:extLst>
          </p:cNvPr>
          <p:cNvSpPr txBox="1"/>
          <p:nvPr/>
        </p:nvSpPr>
        <p:spPr>
          <a:xfrm>
            <a:off x="5689051" y="5759546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w4</a:t>
            </a:r>
            <a:endParaRPr kumimoji="1" lang="zh-TW" altLang="en-US" sz="2400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62C1EBA6-9360-43AD-A49B-BFAA3D3CA202}"/>
              </a:ext>
            </a:extLst>
          </p:cNvPr>
          <p:cNvSpPr txBox="1"/>
          <p:nvPr/>
        </p:nvSpPr>
        <p:spPr>
          <a:xfrm>
            <a:off x="7162169" y="5714877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BAEA3FD1-1A35-4F8F-9797-C6BAACA3DCD3}"/>
              </a:ext>
            </a:extLst>
          </p:cNvPr>
          <p:cNvSpPr txBox="1"/>
          <p:nvPr/>
        </p:nvSpPr>
        <p:spPr>
          <a:xfrm>
            <a:off x="7162169" y="4383160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111" name="等於 110">
            <a:extLst>
              <a:ext uri="{FF2B5EF4-FFF2-40B4-BE49-F238E27FC236}">
                <a16:creationId xmlns:a16="http://schemas.microsoft.com/office/drawing/2014/main" id="{75F788FF-A21B-4C14-81EC-FCDE182FB608}"/>
              </a:ext>
            </a:extLst>
          </p:cNvPr>
          <p:cNvSpPr/>
          <p:nvPr/>
        </p:nvSpPr>
        <p:spPr>
          <a:xfrm>
            <a:off x="7002387" y="2555146"/>
            <a:ext cx="532661" cy="431519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A5EEB2-225E-4252-9C95-884C28AB1B37}"/>
              </a:ext>
            </a:extLst>
          </p:cNvPr>
          <p:cNvSpPr/>
          <p:nvPr/>
        </p:nvSpPr>
        <p:spPr>
          <a:xfrm>
            <a:off x="7814731" y="2555145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52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7E3389BB-0978-4E2C-A2E2-39650E22AD2C}"/>
              </a:ext>
            </a:extLst>
          </p:cNvPr>
          <p:cNvSpPr/>
          <p:nvPr/>
        </p:nvSpPr>
        <p:spPr>
          <a:xfrm>
            <a:off x="8347391" y="2555533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13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EA86684-313A-41AE-9013-62394CEF0148}"/>
              </a:ext>
            </a:extLst>
          </p:cNvPr>
          <p:cNvSpPr/>
          <p:nvPr/>
        </p:nvSpPr>
        <p:spPr>
          <a:xfrm>
            <a:off x="8880051" y="2555065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45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B6B1A38-C46D-4A05-AB02-AF02749187A6}"/>
              </a:ext>
            </a:extLst>
          </p:cNvPr>
          <p:cNvSpPr/>
          <p:nvPr/>
        </p:nvSpPr>
        <p:spPr>
          <a:xfrm>
            <a:off x="9392366" y="2555533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35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31" name="圖片 130">
            <a:extLst>
              <a:ext uri="{FF2B5EF4-FFF2-40B4-BE49-F238E27FC236}">
                <a16:creationId xmlns:a16="http://schemas.microsoft.com/office/drawing/2014/main" id="{B3165CF4-145B-403E-AB95-CAFC94A1D3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7265427" y="825317"/>
            <a:ext cx="895051" cy="1200329"/>
          </a:xfrm>
          <a:prstGeom prst="rect">
            <a:avLst/>
          </a:prstGeom>
        </p:spPr>
      </p:pic>
      <p:pic>
        <p:nvPicPr>
          <p:cNvPr id="134" name="圖片 133">
            <a:extLst>
              <a:ext uri="{FF2B5EF4-FFF2-40B4-BE49-F238E27FC236}">
                <a16:creationId xmlns:a16="http://schemas.microsoft.com/office/drawing/2014/main" id="{F9AF4276-1DC7-442B-AA01-2FD7D03D0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8341175" y="827534"/>
            <a:ext cx="895051" cy="1200329"/>
          </a:xfrm>
          <a:prstGeom prst="rect">
            <a:avLst/>
          </a:prstGeom>
        </p:spPr>
      </p:pic>
      <p:pic>
        <p:nvPicPr>
          <p:cNvPr id="135" name="圖片 134">
            <a:extLst>
              <a:ext uri="{FF2B5EF4-FFF2-40B4-BE49-F238E27FC236}">
                <a16:creationId xmlns:a16="http://schemas.microsoft.com/office/drawing/2014/main" id="{2754F700-522A-4262-B633-7B2A187FB9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9425796" y="819652"/>
            <a:ext cx="895051" cy="1200329"/>
          </a:xfrm>
          <a:prstGeom prst="rect">
            <a:avLst/>
          </a:prstGeom>
        </p:spPr>
      </p:pic>
      <p:pic>
        <p:nvPicPr>
          <p:cNvPr id="136" name="圖片 135">
            <a:extLst>
              <a:ext uri="{FF2B5EF4-FFF2-40B4-BE49-F238E27FC236}">
                <a16:creationId xmlns:a16="http://schemas.microsoft.com/office/drawing/2014/main" id="{775CCDC6-F434-471C-9AB6-7C6945E88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10471489" y="819651"/>
            <a:ext cx="895051" cy="1200329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3D607B6-AFAF-4A87-86C6-015F92B67D23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7653268" y="2130586"/>
            <a:ext cx="427793" cy="424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6DA3435-869E-499C-84BA-58611580E7F8}"/>
              </a:ext>
            </a:extLst>
          </p:cNvPr>
          <p:cNvCxnSpPr>
            <a:stCxn id="126" idx="0"/>
          </p:cNvCxnSpPr>
          <p:nvPr/>
        </p:nvCxnSpPr>
        <p:spPr>
          <a:xfrm flipV="1">
            <a:off x="8613721" y="2102079"/>
            <a:ext cx="50862" cy="453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F740D55-C4A0-4ED8-BE71-5D51CF398090}"/>
              </a:ext>
            </a:extLst>
          </p:cNvPr>
          <p:cNvCxnSpPr>
            <a:stCxn id="129" idx="0"/>
          </p:cNvCxnSpPr>
          <p:nvPr/>
        </p:nvCxnSpPr>
        <p:spPr>
          <a:xfrm flipV="1">
            <a:off x="9146381" y="2078745"/>
            <a:ext cx="610522" cy="476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48D903E-EAEA-4477-8F8E-62EA26D039E6}"/>
              </a:ext>
            </a:extLst>
          </p:cNvPr>
          <p:cNvCxnSpPr>
            <a:stCxn id="130" idx="0"/>
          </p:cNvCxnSpPr>
          <p:nvPr/>
        </p:nvCxnSpPr>
        <p:spPr>
          <a:xfrm flipV="1">
            <a:off x="9658696" y="2115819"/>
            <a:ext cx="1052455" cy="439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12B255B-CCCD-4908-B962-99B0F9F3D303}"/>
              </a:ext>
            </a:extLst>
          </p:cNvPr>
          <p:cNvSpPr/>
          <p:nvPr/>
        </p:nvSpPr>
        <p:spPr>
          <a:xfrm>
            <a:off x="309389" y="1953441"/>
            <a:ext cx="473061" cy="16328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ADBFF38-C5E3-49B6-92F3-FF08ADCFFEAB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45919" y="3586317"/>
            <a:ext cx="1" cy="57057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2F46E46-53D7-44E6-9D41-4CB5BACAEF25}"/>
              </a:ext>
            </a:extLst>
          </p:cNvPr>
          <p:cNvCxnSpPr>
            <a:cxnSpLocks/>
          </p:cNvCxnSpPr>
          <p:nvPr/>
        </p:nvCxnSpPr>
        <p:spPr>
          <a:xfrm>
            <a:off x="531316" y="4156892"/>
            <a:ext cx="8627415" cy="64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標題 1">
            <a:extLst>
              <a:ext uri="{FF2B5EF4-FFF2-40B4-BE49-F238E27FC236}">
                <a16:creationId xmlns:a16="http://schemas.microsoft.com/office/drawing/2014/main" id="{30833E6F-DAD3-46CB-B42E-5C12BAA3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12" y="-7514"/>
            <a:ext cx="7042188" cy="653460"/>
          </a:xfrm>
          <a:solidFill>
            <a:srgbClr val="A1EA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</a:p>
        </p:txBody>
      </p:sp>
      <p:sp>
        <p:nvSpPr>
          <p:cNvPr id="176" name="標題 1">
            <a:extLst>
              <a:ext uri="{FF2B5EF4-FFF2-40B4-BE49-F238E27FC236}">
                <a16:creationId xmlns:a16="http://schemas.microsoft.com/office/drawing/2014/main" id="{A6F017EA-316B-4EFB-986E-C297D8EEC1B4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37510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 animBg="1"/>
      <p:bldP spid="44" grpId="0" animBg="1"/>
      <p:bldP spid="45" grpId="0" animBg="1"/>
      <p:bldP spid="49" grpId="0" animBg="1"/>
      <p:bldP spid="50" grpId="0" animBg="1"/>
      <p:bldP spid="51" grpId="0" animBg="1"/>
      <p:bldP spid="17" grpId="0"/>
      <p:bldP spid="73" grpId="0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/>
      <p:bldP spid="82" grpId="0"/>
      <p:bldP spid="91" grpId="0" animBg="1"/>
      <p:bldP spid="92" grpId="0" animBg="1"/>
      <p:bldP spid="94" grpId="0" animBg="1"/>
      <p:bldP spid="96" grpId="0" animBg="1"/>
      <p:bldP spid="98" grpId="0" animBg="1"/>
      <p:bldP spid="99" grpId="0" animBg="1"/>
      <p:bldP spid="100" grpId="0"/>
      <p:bldP spid="101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11" grpId="0" animBg="1"/>
      <p:bldP spid="18" grpId="0" animBg="1"/>
      <p:bldP spid="126" grpId="0" animBg="1"/>
      <p:bldP spid="129" grpId="0" animBg="1"/>
      <p:bldP spid="130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09A836-4012-4879-98FF-2EAA19F5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23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96C419-7807-4CFD-82EF-0FF088BC0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5" r="5297" b="6706"/>
          <a:stretch/>
        </p:blipFill>
        <p:spPr>
          <a:xfrm>
            <a:off x="3065154" y="1133083"/>
            <a:ext cx="1550329" cy="22858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CBCDF16-27D2-4050-8166-347B32E98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5" r="5297" b="6706"/>
          <a:stretch/>
        </p:blipFill>
        <p:spPr>
          <a:xfrm>
            <a:off x="5504948" y="1169087"/>
            <a:ext cx="1704513" cy="22858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50C7C55-E9D4-4205-9B6C-DB6B90430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5" r="5297" b="6706"/>
          <a:stretch/>
        </p:blipFill>
        <p:spPr>
          <a:xfrm>
            <a:off x="7858565" y="1169302"/>
            <a:ext cx="1704513" cy="228587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732A30F8-1BE8-4661-8553-D08E80849D9D}"/>
              </a:ext>
            </a:extLst>
          </p:cNvPr>
          <p:cNvSpPr/>
          <p:nvPr/>
        </p:nvSpPr>
        <p:spPr>
          <a:xfrm>
            <a:off x="3825008" y="6171272"/>
            <a:ext cx="480027" cy="3701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Zi 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6D8CB04-F60B-4995-B13B-C24C65DEEFEE}"/>
              </a:ext>
            </a:extLst>
          </p:cNvPr>
          <p:cNvSpPr/>
          <p:nvPr/>
        </p:nvSpPr>
        <p:spPr>
          <a:xfrm>
            <a:off x="6534489" y="6232424"/>
            <a:ext cx="524099" cy="3701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Zo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8373514-F81F-4686-A38F-7E63896E16C8}"/>
              </a:ext>
            </a:extLst>
          </p:cNvPr>
          <p:cNvSpPr/>
          <p:nvPr/>
        </p:nvSpPr>
        <p:spPr>
          <a:xfrm>
            <a:off x="8074603" y="6232424"/>
            <a:ext cx="424178" cy="3701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bg1"/>
                </a:solidFill>
              </a:rPr>
              <a:t>Zf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C040BFB-9374-42D8-A717-6E89E2FD2EB8}"/>
              </a:ext>
            </a:extLst>
          </p:cNvPr>
          <p:cNvSpPr/>
          <p:nvPr/>
        </p:nvSpPr>
        <p:spPr>
          <a:xfrm>
            <a:off x="5182697" y="6171272"/>
            <a:ext cx="480027" cy="3701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A190F21-D336-408B-9DC3-B12BE9166039}"/>
              </a:ext>
            </a:extLst>
          </p:cNvPr>
          <p:cNvSpPr/>
          <p:nvPr/>
        </p:nvSpPr>
        <p:spPr>
          <a:xfrm>
            <a:off x="3780937" y="4633949"/>
            <a:ext cx="524098" cy="46166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E6A5D15-49E7-4815-A5A4-814381F4185A}"/>
              </a:ext>
            </a:extLst>
          </p:cNvPr>
          <p:cNvSpPr/>
          <p:nvPr/>
        </p:nvSpPr>
        <p:spPr>
          <a:xfrm>
            <a:off x="3774417" y="5095614"/>
            <a:ext cx="524098" cy="46166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F5A9C65-1A57-4773-8718-74D08FAE5A02}"/>
              </a:ext>
            </a:extLst>
          </p:cNvPr>
          <p:cNvSpPr/>
          <p:nvPr/>
        </p:nvSpPr>
        <p:spPr>
          <a:xfrm>
            <a:off x="3774417" y="5501267"/>
            <a:ext cx="524098" cy="46166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E8AA248-3243-4395-B45E-D05A3B7C8D89}"/>
              </a:ext>
            </a:extLst>
          </p:cNvPr>
          <p:cNvSpPr/>
          <p:nvPr/>
        </p:nvSpPr>
        <p:spPr>
          <a:xfrm>
            <a:off x="8024643" y="4655134"/>
            <a:ext cx="524098" cy="46166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3F17B6D-5743-4131-B762-A8567FAAAF0E}"/>
              </a:ext>
            </a:extLst>
          </p:cNvPr>
          <p:cNvSpPr/>
          <p:nvPr/>
        </p:nvSpPr>
        <p:spPr>
          <a:xfrm>
            <a:off x="8024643" y="5090084"/>
            <a:ext cx="524098" cy="394933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6A11B4B-DD41-4665-9A36-775CF3EC88E4}"/>
              </a:ext>
            </a:extLst>
          </p:cNvPr>
          <p:cNvSpPr/>
          <p:nvPr/>
        </p:nvSpPr>
        <p:spPr>
          <a:xfrm>
            <a:off x="8024643" y="5498319"/>
            <a:ext cx="524098" cy="370156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CEB8A8A-E44B-495F-97DA-A8D6CEC97685}"/>
              </a:ext>
            </a:extLst>
          </p:cNvPr>
          <p:cNvSpPr/>
          <p:nvPr/>
        </p:nvSpPr>
        <p:spPr>
          <a:xfrm>
            <a:off x="6534489" y="5481883"/>
            <a:ext cx="524098" cy="37015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51FC65A-E99D-4F46-93C4-D7FDDE310F9B}"/>
              </a:ext>
            </a:extLst>
          </p:cNvPr>
          <p:cNvSpPr/>
          <p:nvPr/>
        </p:nvSpPr>
        <p:spPr>
          <a:xfrm>
            <a:off x="6534489" y="5111728"/>
            <a:ext cx="524098" cy="37015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64EE49C-1847-42C6-A6AA-3705BC574C51}"/>
              </a:ext>
            </a:extLst>
          </p:cNvPr>
          <p:cNvSpPr/>
          <p:nvPr/>
        </p:nvSpPr>
        <p:spPr>
          <a:xfrm>
            <a:off x="6534489" y="4741573"/>
            <a:ext cx="524098" cy="37015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DDF0E21-7120-43A5-BB7D-C318E01A8826}"/>
              </a:ext>
            </a:extLst>
          </p:cNvPr>
          <p:cNvSpPr/>
          <p:nvPr/>
        </p:nvSpPr>
        <p:spPr>
          <a:xfrm>
            <a:off x="5172588" y="4611981"/>
            <a:ext cx="524098" cy="46166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A583D4B-B2DC-463B-8415-8C12DFF40C2C}"/>
              </a:ext>
            </a:extLst>
          </p:cNvPr>
          <p:cNvSpPr/>
          <p:nvPr/>
        </p:nvSpPr>
        <p:spPr>
          <a:xfrm>
            <a:off x="5166625" y="5063665"/>
            <a:ext cx="524098" cy="46166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52484BB-799D-4C1B-95C1-298881F2666C}"/>
              </a:ext>
            </a:extLst>
          </p:cNvPr>
          <p:cNvSpPr/>
          <p:nvPr/>
        </p:nvSpPr>
        <p:spPr>
          <a:xfrm>
            <a:off x="5160662" y="5531134"/>
            <a:ext cx="524098" cy="370156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28FABBD0-3F86-4600-97DA-79AEEAD6B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5" r="5297" b="6706"/>
          <a:stretch/>
        </p:blipFill>
        <p:spPr>
          <a:xfrm>
            <a:off x="10212182" y="1221489"/>
            <a:ext cx="1441449" cy="2285876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8587B9C9-F8E2-4EEE-924B-EE0583527E9E}"/>
              </a:ext>
            </a:extLst>
          </p:cNvPr>
          <p:cNvSpPr/>
          <p:nvPr/>
        </p:nvSpPr>
        <p:spPr>
          <a:xfrm>
            <a:off x="3787457" y="4194777"/>
            <a:ext cx="524098" cy="46166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38D82B5-9F97-4FD1-BCC6-89334CFE7AD4}"/>
              </a:ext>
            </a:extLst>
          </p:cNvPr>
          <p:cNvSpPr/>
          <p:nvPr/>
        </p:nvSpPr>
        <p:spPr>
          <a:xfrm>
            <a:off x="5166259" y="4260409"/>
            <a:ext cx="524098" cy="370156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4A83420-86AB-458E-9C7B-2675915AA04B}"/>
              </a:ext>
            </a:extLst>
          </p:cNvPr>
          <p:cNvSpPr/>
          <p:nvPr/>
        </p:nvSpPr>
        <p:spPr>
          <a:xfrm>
            <a:off x="6535521" y="4371418"/>
            <a:ext cx="524098" cy="37015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51B90EC-5FEF-43A0-8391-D5127DF856EE}"/>
              </a:ext>
            </a:extLst>
          </p:cNvPr>
          <p:cNvSpPr/>
          <p:nvPr/>
        </p:nvSpPr>
        <p:spPr>
          <a:xfrm>
            <a:off x="8024643" y="4286916"/>
            <a:ext cx="524098" cy="371834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96E62E9D-D589-4302-A0F4-ECA4E182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12" y="-7514"/>
            <a:ext cx="7042188" cy="653460"/>
          </a:xfrm>
          <a:solidFill>
            <a:srgbClr val="A1EA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3DA6D75C-6EA0-476B-8A27-525C808F00F1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92866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-0.10078 -0.29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9" y="-148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0.10078 -0.357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-1787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29258 -0.418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22" y="-2092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0.48867 -0.225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27" y="-1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-0.13567 -0.1791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4" y="-895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07188 -0.22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114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26836 -0.30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1" y="-150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85185E-6 L 0.44987 -0.106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87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-0.32851 -0.4729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2" y="-2365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-0.12552 -0.516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76" y="-258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0.0655 -0.5685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-2842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0.26185 -0.4004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-2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28399 -0.375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6" y="-1879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0711 -0.4342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171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12317 -0.4835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-2419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29622 -0.307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-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CB2661-3255-4044-9FA4-7B41F1BB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24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D44FF6-869E-4C3B-B888-D7E73B73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75" y="631850"/>
            <a:ext cx="4660659" cy="594025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DF0CB16-25FB-4A9D-B752-CE451E993544}"/>
              </a:ext>
            </a:extLst>
          </p:cNvPr>
          <p:cNvSpPr/>
          <p:nvPr/>
        </p:nvSpPr>
        <p:spPr>
          <a:xfrm>
            <a:off x="3178323" y="4603084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Zi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1E63E2-46A0-44E4-80F3-15128892D2F9}"/>
              </a:ext>
            </a:extLst>
          </p:cNvPr>
          <p:cNvSpPr/>
          <p:nvPr/>
        </p:nvSpPr>
        <p:spPr>
          <a:xfrm>
            <a:off x="3080669" y="1869652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Zo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8C86BE-D41C-4AE2-9C24-25562ADAA127}"/>
              </a:ext>
            </a:extLst>
          </p:cNvPr>
          <p:cNvSpPr/>
          <p:nvPr/>
        </p:nvSpPr>
        <p:spPr>
          <a:xfrm>
            <a:off x="7860807" y="3278827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bg1"/>
                </a:solidFill>
              </a:rPr>
              <a:t>Zf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1BE8E1-3431-41A8-BC3D-470BD60E70CB}"/>
              </a:ext>
            </a:extLst>
          </p:cNvPr>
          <p:cNvSpPr/>
          <p:nvPr/>
        </p:nvSpPr>
        <p:spPr>
          <a:xfrm>
            <a:off x="5397312" y="6263147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12BF94-97D0-4953-8958-48014C9A6087}"/>
              </a:ext>
            </a:extLst>
          </p:cNvPr>
          <p:cNvSpPr txBox="1"/>
          <p:nvPr/>
        </p:nvSpPr>
        <p:spPr>
          <a:xfrm>
            <a:off x="6155670" y="4721929"/>
            <a:ext cx="136342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X=g </a:t>
            </a:r>
            <a:r>
              <a:rPr kumimoji="1" lang="zh-TW" altLang="en-US" sz="2400" dirty="0"/>
              <a:t>*</a:t>
            </a:r>
            <a:r>
              <a:rPr kumimoji="1" lang="en-US" altLang="zh-TW" sz="2400" dirty="0"/>
              <a:t>f(zi)</a:t>
            </a:r>
            <a:endParaRPr kumimoji="1" lang="zh-TW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0BFF48-2647-45BE-875B-7212AE8AE4B2}"/>
              </a:ext>
            </a:extLst>
          </p:cNvPr>
          <p:cNvSpPr/>
          <p:nvPr/>
        </p:nvSpPr>
        <p:spPr>
          <a:xfrm>
            <a:off x="7918035" y="1116398"/>
            <a:ext cx="4235388" cy="559294"/>
          </a:xfrm>
          <a:prstGeom prst="rect">
            <a:avLst/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f=activation function </a:t>
            </a:r>
            <a:r>
              <a:rPr kumimoji="1"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 sigmoid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165352C-F16A-4C13-962D-95B4D160CA47}"/>
              </a:ext>
            </a:extLst>
          </p:cNvPr>
          <p:cNvSpPr txBox="1"/>
          <p:nvPr/>
        </p:nvSpPr>
        <p:spPr>
          <a:xfrm>
            <a:off x="5865279" y="2668870"/>
            <a:ext cx="173595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C’=f(</a:t>
            </a:r>
            <a:r>
              <a:rPr kumimoji="1" lang="en-US" altLang="zh-TW" sz="2400" dirty="0" err="1"/>
              <a:t>zf</a:t>
            </a:r>
            <a:r>
              <a:rPr kumimoji="1" lang="en-US" altLang="zh-TW" sz="2400" dirty="0"/>
              <a:t>)*C+X</a:t>
            </a:r>
            <a:endParaRPr kumimoji="1"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B7C2EA-B5E7-42F8-A5EE-83CF47CCCF08}"/>
              </a:ext>
            </a:extLst>
          </p:cNvPr>
          <p:cNvSpPr txBox="1"/>
          <p:nvPr/>
        </p:nvSpPr>
        <p:spPr>
          <a:xfrm>
            <a:off x="5952021" y="1678191"/>
            <a:ext cx="156247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O=f(Zo)</a:t>
            </a:r>
            <a:r>
              <a:rPr kumimoji="1" lang="zh-TW" altLang="en-US" sz="2400" dirty="0"/>
              <a:t>*</a:t>
            </a:r>
            <a:r>
              <a:rPr kumimoji="1" lang="en-US" altLang="zh-TW" sz="2400" dirty="0"/>
              <a:t>C’</a:t>
            </a:r>
            <a:endParaRPr kumimoji="1"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0A05CCC-E93A-44FC-BD38-722D7120F533}"/>
              </a:ext>
            </a:extLst>
          </p:cNvPr>
          <p:cNvSpPr txBox="1"/>
          <p:nvPr/>
        </p:nvSpPr>
        <p:spPr>
          <a:xfrm>
            <a:off x="5889340" y="4193814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0000FF"/>
                </a:solidFill>
              </a:rPr>
              <a:t>X</a:t>
            </a:r>
            <a:endParaRPr kumimoji="1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4FFBA0F-3C51-41C4-A699-1801D15A55DA}"/>
              </a:ext>
            </a:extLst>
          </p:cNvPr>
          <p:cNvSpPr txBox="1"/>
          <p:nvPr/>
        </p:nvSpPr>
        <p:spPr>
          <a:xfrm>
            <a:off x="5751136" y="1034846"/>
            <a:ext cx="40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0000FF"/>
                </a:solidFill>
              </a:rPr>
              <a:t>O</a:t>
            </a:r>
            <a:endParaRPr kumimoji="1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05C6ED-3FFF-4076-8E8F-63DE98975856}"/>
              </a:ext>
            </a:extLst>
          </p:cNvPr>
          <p:cNvSpPr/>
          <p:nvPr/>
        </p:nvSpPr>
        <p:spPr>
          <a:xfrm>
            <a:off x="3779820" y="1780936"/>
            <a:ext cx="532660" cy="60558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f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18" name="矩形: 圓角 26">
            <a:extLst>
              <a:ext uri="{FF2B5EF4-FFF2-40B4-BE49-F238E27FC236}">
                <a16:creationId xmlns:a16="http://schemas.microsoft.com/office/drawing/2014/main" id="{B75A5B36-176D-9779-D497-637C772B1F8B}"/>
              </a:ext>
            </a:extLst>
          </p:cNvPr>
          <p:cNvSpPr/>
          <p:nvPr/>
        </p:nvSpPr>
        <p:spPr>
          <a:xfrm>
            <a:off x="5216799" y="3278827"/>
            <a:ext cx="893685" cy="4956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rgbClr val="FF0000"/>
                </a:solidFill>
              </a:rPr>
              <a:t>C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04C46230-62CD-4180-BA68-9BB36573D240}"/>
              </a:ext>
            </a:extLst>
          </p:cNvPr>
          <p:cNvSpPr/>
          <p:nvPr/>
        </p:nvSpPr>
        <p:spPr>
          <a:xfrm>
            <a:off x="5202315" y="3209451"/>
            <a:ext cx="893685" cy="4956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rgbClr val="0000FF"/>
                </a:solidFill>
              </a:rPr>
              <a:t>C’</a:t>
            </a:r>
            <a:endParaRPr kumimoji="1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60FD4F22-DD60-42CD-A478-912AACAD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12" y="-7514"/>
            <a:ext cx="7042188" cy="653460"/>
          </a:xfrm>
          <a:solidFill>
            <a:srgbClr val="A1EA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843FFCFC-ACD7-4413-8F02-99DE6CB3A099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723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 animBg="1"/>
      <p:bldP spid="24" grpId="0" animBg="1"/>
      <p:bldP spid="25" grpId="0"/>
      <p:bldP spid="28" grpId="0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A99176-B09A-44C1-8EC2-7059F923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38804" y="6356350"/>
            <a:ext cx="1614996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25</a:t>
            </a:fld>
            <a:endParaRPr kumimoji="1"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D5AE0DC-5156-48B9-BEFC-859E95851C6C}"/>
              </a:ext>
            </a:extLst>
          </p:cNvPr>
          <p:cNvSpPr/>
          <p:nvPr/>
        </p:nvSpPr>
        <p:spPr>
          <a:xfrm>
            <a:off x="1858148" y="3429000"/>
            <a:ext cx="532660" cy="389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DE698552-821C-42B8-98F7-5BEC1F2A80D3}"/>
              </a:ext>
            </a:extLst>
          </p:cNvPr>
          <p:cNvCxnSpPr>
            <a:cxnSpLocks/>
          </p:cNvCxnSpPr>
          <p:nvPr/>
        </p:nvCxnSpPr>
        <p:spPr>
          <a:xfrm>
            <a:off x="2513001" y="3676348"/>
            <a:ext cx="6922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C30CBAE-41B2-411F-98AE-A17B1134A1E8}"/>
              </a:ext>
            </a:extLst>
          </p:cNvPr>
          <p:cNvSpPr/>
          <p:nvPr/>
        </p:nvSpPr>
        <p:spPr>
          <a:xfrm>
            <a:off x="3568913" y="2583312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Zi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E85DF8-CFBA-1BEE-1E26-0821A7468C24}"/>
              </a:ext>
            </a:extLst>
          </p:cNvPr>
          <p:cNvSpPr/>
          <p:nvPr/>
        </p:nvSpPr>
        <p:spPr>
          <a:xfrm>
            <a:off x="3557097" y="3312283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Zo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818D73-662F-B23E-9FB2-FB17802577F1}"/>
              </a:ext>
            </a:extLst>
          </p:cNvPr>
          <p:cNvSpPr/>
          <p:nvPr/>
        </p:nvSpPr>
        <p:spPr>
          <a:xfrm>
            <a:off x="3557097" y="3973806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bg1"/>
                </a:solidFill>
              </a:rPr>
              <a:t>Zf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5BE5534-C305-98F9-6DBB-727F886E17BE}"/>
              </a:ext>
            </a:extLst>
          </p:cNvPr>
          <p:cNvSpPr/>
          <p:nvPr/>
        </p:nvSpPr>
        <p:spPr>
          <a:xfrm>
            <a:off x="3557097" y="4635329"/>
            <a:ext cx="532660" cy="4315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C005A3F0-8A71-E8DF-B3FE-047D7E98B429}"/>
              </a:ext>
            </a:extLst>
          </p:cNvPr>
          <p:cNvCxnSpPr>
            <a:cxnSpLocks/>
          </p:cNvCxnSpPr>
          <p:nvPr/>
        </p:nvCxnSpPr>
        <p:spPr>
          <a:xfrm>
            <a:off x="4266147" y="3762733"/>
            <a:ext cx="780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3FFAC8CE-FE7B-FA12-CFE8-CDFC3C51B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553" y="4933741"/>
            <a:ext cx="1096894" cy="1398050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0B931524-3C43-4A16-BA78-63A030863795}"/>
              </a:ext>
            </a:extLst>
          </p:cNvPr>
          <p:cNvSpPr/>
          <p:nvPr/>
        </p:nvSpPr>
        <p:spPr>
          <a:xfrm>
            <a:off x="6918065" y="1330425"/>
            <a:ext cx="536764" cy="3713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F800B6-22D1-416F-B902-890C9A813337}"/>
              </a:ext>
            </a:extLst>
          </p:cNvPr>
          <p:cNvSpPr/>
          <p:nvPr/>
        </p:nvSpPr>
        <p:spPr>
          <a:xfrm>
            <a:off x="7720704" y="1225249"/>
            <a:ext cx="536764" cy="45123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y1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BE45BC31-4120-4922-AD84-6A24B7C989FA}"/>
              </a:ext>
            </a:extLst>
          </p:cNvPr>
          <p:cNvSpPr/>
          <p:nvPr/>
        </p:nvSpPr>
        <p:spPr>
          <a:xfrm>
            <a:off x="6911348" y="2761692"/>
            <a:ext cx="536764" cy="3713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8BBFF70-EBB6-44B1-A41A-162A42A94FAF}"/>
              </a:ext>
            </a:extLst>
          </p:cNvPr>
          <p:cNvSpPr/>
          <p:nvPr/>
        </p:nvSpPr>
        <p:spPr>
          <a:xfrm>
            <a:off x="7751935" y="2681793"/>
            <a:ext cx="536764" cy="45123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y2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0F243AF1-810D-457C-B7F8-F2F890BFD32E}"/>
              </a:ext>
            </a:extLst>
          </p:cNvPr>
          <p:cNvSpPr/>
          <p:nvPr/>
        </p:nvSpPr>
        <p:spPr>
          <a:xfrm>
            <a:off x="6872728" y="5386842"/>
            <a:ext cx="536764" cy="3713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53FE3A0-35AA-4229-BB74-EFF4D0503939}"/>
              </a:ext>
            </a:extLst>
          </p:cNvPr>
          <p:cNvSpPr/>
          <p:nvPr/>
        </p:nvSpPr>
        <p:spPr>
          <a:xfrm>
            <a:off x="7680596" y="5386842"/>
            <a:ext cx="536764" cy="45123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bg1"/>
                </a:solidFill>
              </a:rPr>
              <a:t>yn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64F186EC-97EA-472D-8087-6CFEFD5D8D30}"/>
              </a:ext>
            </a:extLst>
          </p:cNvPr>
          <p:cNvSpPr/>
          <p:nvPr/>
        </p:nvSpPr>
        <p:spPr>
          <a:xfrm>
            <a:off x="8559486" y="3874042"/>
            <a:ext cx="621437" cy="449828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D427E18-9C0D-40C0-9433-BE3ACDC2EF1E}"/>
              </a:ext>
            </a:extLst>
          </p:cNvPr>
          <p:cNvSpPr/>
          <p:nvPr/>
        </p:nvSpPr>
        <p:spPr>
          <a:xfrm>
            <a:off x="9599979" y="3873958"/>
            <a:ext cx="432460" cy="4472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Y 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8" name="連接器 29">
            <a:extLst>
              <a:ext uri="{FF2B5EF4-FFF2-40B4-BE49-F238E27FC236}">
                <a16:creationId xmlns:a16="http://schemas.microsoft.com/office/drawing/2014/main" id="{5563D92F-08A1-4BE5-9E11-CC4F949A206A}"/>
              </a:ext>
            </a:extLst>
          </p:cNvPr>
          <p:cNvSpPr/>
          <p:nvPr/>
        </p:nvSpPr>
        <p:spPr>
          <a:xfrm>
            <a:off x="5915601" y="4554991"/>
            <a:ext cx="266029" cy="22271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連接器 29">
            <a:extLst>
              <a:ext uri="{FF2B5EF4-FFF2-40B4-BE49-F238E27FC236}">
                <a16:creationId xmlns:a16="http://schemas.microsoft.com/office/drawing/2014/main" id="{27C945D1-0D77-446D-B017-A00181E6D430}"/>
              </a:ext>
            </a:extLst>
          </p:cNvPr>
          <p:cNvSpPr/>
          <p:nvPr/>
        </p:nvSpPr>
        <p:spPr>
          <a:xfrm>
            <a:off x="5915601" y="4249333"/>
            <a:ext cx="266029" cy="22271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連接器 29">
            <a:extLst>
              <a:ext uri="{FF2B5EF4-FFF2-40B4-BE49-F238E27FC236}">
                <a16:creationId xmlns:a16="http://schemas.microsoft.com/office/drawing/2014/main" id="{476D27C2-4B6F-42F7-BC0D-B20C0D346E82}"/>
              </a:ext>
            </a:extLst>
          </p:cNvPr>
          <p:cNvSpPr/>
          <p:nvPr/>
        </p:nvSpPr>
        <p:spPr>
          <a:xfrm>
            <a:off x="5934986" y="3934278"/>
            <a:ext cx="266029" cy="22271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F12CD190-3191-477A-B879-4D3277AB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376" y="2527169"/>
            <a:ext cx="1096894" cy="1398050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C6996387-61D2-424C-A58E-3BB0BA66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354" y="1075759"/>
            <a:ext cx="1096894" cy="1398050"/>
          </a:xfrm>
          <a:prstGeom prst="rect">
            <a:avLst/>
          </a:prstGeom>
        </p:spPr>
      </p:pic>
      <p:sp>
        <p:nvSpPr>
          <p:cNvPr id="80" name="標題 1">
            <a:extLst>
              <a:ext uri="{FF2B5EF4-FFF2-40B4-BE49-F238E27FC236}">
                <a16:creationId xmlns:a16="http://schemas.microsoft.com/office/drawing/2014/main" id="{DD77A1E1-B329-4D0A-B2C2-06D7BD62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12" y="-7514"/>
            <a:ext cx="7042188" cy="653460"/>
          </a:xfrm>
          <a:solidFill>
            <a:srgbClr val="A1EA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</a:p>
        </p:txBody>
      </p:sp>
      <p:sp>
        <p:nvSpPr>
          <p:cNvPr id="81" name="標題 1">
            <a:extLst>
              <a:ext uri="{FF2B5EF4-FFF2-40B4-BE49-F238E27FC236}">
                <a16:creationId xmlns:a16="http://schemas.microsoft.com/office/drawing/2014/main" id="{21BE2318-83FC-4B29-A18C-326CD87C1215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B3E96F-5353-483D-374A-D9250411E53B}"/>
              </a:ext>
            </a:extLst>
          </p:cNvPr>
          <p:cNvSpPr txBox="1"/>
          <p:nvPr/>
        </p:nvSpPr>
        <p:spPr>
          <a:xfrm>
            <a:off x="8862646" y="493374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782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43" grpId="0" animBg="1"/>
      <p:bldP spid="44" grpId="0" animBg="1"/>
      <p:bldP spid="45" grpId="0" animBg="1"/>
      <p:bldP spid="46" grpId="0" animBg="1"/>
      <p:bldP spid="17" grpId="0" animBg="1"/>
      <p:bldP spid="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78956D-880C-4FB1-8173-A1ABF38F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26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A40E66-BC1A-4872-BA70-DAFAFEA1DF0E}"/>
              </a:ext>
            </a:extLst>
          </p:cNvPr>
          <p:cNvSpPr/>
          <p:nvPr/>
        </p:nvSpPr>
        <p:spPr>
          <a:xfrm>
            <a:off x="1012055" y="2280450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A64C5B-DCAA-4DCF-B12A-D4C0B02628CA}"/>
              </a:ext>
            </a:extLst>
          </p:cNvPr>
          <p:cNvSpPr/>
          <p:nvPr/>
        </p:nvSpPr>
        <p:spPr>
          <a:xfrm>
            <a:off x="1012055" y="4208016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80601F3-02C9-409A-B35A-6AD553F4EC09}"/>
              </a:ext>
            </a:extLst>
          </p:cNvPr>
          <p:cNvCxnSpPr>
            <a:stCxn id="8" idx="0"/>
          </p:cNvCxnSpPr>
          <p:nvPr/>
        </p:nvCxnSpPr>
        <p:spPr>
          <a:xfrm flipV="1">
            <a:off x="1669002" y="3142695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6091CE9-0512-42E5-807E-F8F2994549B5}"/>
              </a:ext>
            </a:extLst>
          </p:cNvPr>
          <p:cNvCxnSpPr>
            <a:stCxn id="5" idx="0"/>
          </p:cNvCxnSpPr>
          <p:nvPr/>
        </p:nvCxnSpPr>
        <p:spPr>
          <a:xfrm flipV="1">
            <a:off x="1669002" y="1420427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C063445-72C3-42E7-9A6B-E9FD009ACB37}"/>
              </a:ext>
            </a:extLst>
          </p:cNvPr>
          <p:cNvSpPr/>
          <p:nvPr/>
        </p:nvSpPr>
        <p:spPr>
          <a:xfrm>
            <a:off x="1012055" y="800099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F5C8D9-F98F-48ED-8A5A-80C32D7326C3}"/>
              </a:ext>
            </a:extLst>
          </p:cNvPr>
          <p:cNvSpPr/>
          <p:nvPr/>
        </p:nvSpPr>
        <p:spPr>
          <a:xfrm>
            <a:off x="3525915" y="2280450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70919A-4DCB-49B1-9A6C-134109EA6809}"/>
              </a:ext>
            </a:extLst>
          </p:cNvPr>
          <p:cNvSpPr/>
          <p:nvPr/>
        </p:nvSpPr>
        <p:spPr>
          <a:xfrm>
            <a:off x="3525915" y="4208016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B0E2E27-DA11-4822-96F0-4547258EF18A}"/>
              </a:ext>
            </a:extLst>
          </p:cNvPr>
          <p:cNvCxnSpPr>
            <a:stCxn id="15" idx="0"/>
          </p:cNvCxnSpPr>
          <p:nvPr/>
        </p:nvCxnSpPr>
        <p:spPr>
          <a:xfrm flipV="1">
            <a:off x="4182862" y="3142695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9D2541B-15E6-4F65-96FE-485EEB1D53B0}"/>
              </a:ext>
            </a:extLst>
          </p:cNvPr>
          <p:cNvCxnSpPr>
            <a:stCxn id="14" idx="0"/>
          </p:cNvCxnSpPr>
          <p:nvPr/>
        </p:nvCxnSpPr>
        <p:spPr>
          <a:xfrm flipV="1">
            <a:off x="4182862" y="1420427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F4DDBFB-84A5-47A8-ABFB-E6F30027B015}"/>
              </a:ext>
            </a:extLst>
          </p:cNvPr>
          <p:cNvSpPr/>
          <p:nvPr/>
        </p:nvSpPr>
        <p:spPr>
          <a:xfrm>
            <a:off x="3525915" y="800099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AA3801-8E0B-4FB9-ABAD-CF6B1922AFFC}"/>
              </a:ext>
            </a:extLst>
          </p:cNvPr>
          <p:cNvSpPr/>
          <p:nvPr/>
        </p:nvSpPr>
        <p:spPr>
          <a:xfrm>
            <a:off x="5746813" y="2280450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0757DBB-20B1-4365-B1C1-A91E6B5573B5}"/>
              </a:ext>
            </a:extLst>
          </p:cNvPr>
          <p:cNvSpPr/>
          <p:nvPr/>
        </p:nvSpPr>
        <p:spPr>
          <a:xfrm>
            <a:off x="5746813" y="4208016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ABB9289-1CE9-4DCB-A423-2CC38D9FE7C4}"/>
              </a:ext>
            </a:extLst>
          </p:cNvPr>
          <p:cNvCxnSpPr>
            <a:stCxn id="20" idx="0"/>
          </p:cNvCxnSpPr>
          <p:nvPr/>
        </p:nvCxnSpPr>
        <p:spPr>
          <a:xfrm flipV="1">
            <a:off x="6403760" y="3142695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6378199-769B-4EE7-ACB3-56845F2AC2AD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403760" y="1420427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E9A4E1B-316E-4FA2-87E3-C6D3337D7FD0}"/>
              </a:ext>
            </a:extLst>
          </p:cNvPr>
          <p:cNvSpPr/>
          <p:nvPr/>
        </p:nvSpPr>
        <p:spPr>
          <a:xfrm>
            <a:off x="5746813" y="800099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695FDD5-FA4C-4055-B01D-294EEFA159C4}"/>
              </a:ext>
            </a:extLst>
          </p:cNvPr>
          <p:cNvSpPr/>
          <p:nvPr/>
        </p:nvSpPr>
        <p:spPr>
          <a:xfrm>
            <a:off x="8485571" y="2324838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B39CAB4-4E57-417E-90CD-059077D67B91}"/>
              </a:ext>
            </a:extLst>
          </p:cNvPr>
          <p:cNvSpPr/>
          <p:nvPr/>
        </p:nvSpPr>
        <p:spPr>
          <a:xfrm>
            <a:off x="8485571" y="4252404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Xn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D8FE83F-73A9-4027-A564-2A9F7D98C701}"/>
              </a:ext>
            </a:extLst>
          </p:cNvPr>
          <p:cNvCxnSpPr>
            <a:stCxn id="25" idx="0"/>
          </p:cNvCxnSpPr>
          <p:nvPr/>
        </p:nvCxnSpPr>
        <p:spPr>
          <a:xfrm flipV="1">
            <a:off x="9142518" y="3187083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8B937BF-9CAE-48F4-AB21-6736BC85FC00}"/>
              </a:ext>
            </a:extLst>
          </p:cNvPr>
          <p:cNvCxnSpPr>
            <a:stCxn id="24" idx="0"/>
          </p:cNvCxnSpPr>
          <p:nvPr/>
        </p:nvCxnSpPr>
        <p:spPr>
          <a:xfrm flipV="1">
            <a:off x="9142518" y="1464815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9A58B7-7E3A-48D8-8AA9-F392F21ED4EF}"/>
              </a:ext>
            </a:extLst>
          </p:cNvPr>
          <p:cNvSpPr/>
          <p:nvPr/>
        </p:nvSpPr>
        <p:spPr>
          <a:xfrm>
            <a:off x="8485571" y="844487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Yn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9037611-AF77-49E6-83E9-1D8A1B2CD348}"/>
              </a:ext>
            </a:extLst>
          </p:cNvPr>
          <p:cNvCxnSpPr/>
          <p:nvPr/>
        </p:nvCxnSpPr>
        <p:spPr>
          <a:xfrm>
            <a:off x="2396971" y="2654423"/>
            <a:ext cx="8433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0CC1CAB-72B6-423A-9407-9B347BFE81D6}"/>
              </a:ext>
            </a:extLst>
          </p:cNvPr>
          <p:cNvCxnSpPr>
            <a:stCxn id="14" idx="3"/>
          </p:cNvCxnSpPr>
          <p:nvPr/>
        </p:nvCxnSpPr>
        <p:spPr>
          <a:xfrm flipV="1">
            <a:off x="4839809" y="2654423"/>
            <a:ext cx="779756" cy="8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39579E29-65CD-4CBC-B4FE-D6BFC7C5129F}"/>
              </a:ext>
            </a:extLst>
          </p:cNvPr>
          <p:cNvSpPr/>
          <p:nvPr/>
        </p:nvSpPr>
        <p:spPr>
          <a:xfrm>
            <a:off x="7221985" y="2636668"/>
            <a:ext cx="150920" cy="142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BD3A7EE9-37A3-40CD-A67E-7E7732700283}"/>
              </a:ext>
            </a:extLst>
          </p:cNvPr>
          <p:cNvSpPr/>
          <p:nvPr/>
        </p:nvSpPr>
        <p:spPr>
          <a:xfrm>
            <a:off x="7652553" y="2645544"/>
            <a:ext cx="150920" cy="142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685E9FEE-F3B6-4481-AA60-C8D8C647DEDE}"/>
              </a:ext>
            </a:extLst>
          </p:cNvPr>
          <p:cNvSpPr/>
          <p:nvPr/>
        </p:nvSpPr>
        <p:spPr>
          <a:xfrm>
            <a:off x="8069062" y="2654422"/>
            <a:ext cx="150920" cy="142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B637AC5-7EE6-4547-9F0A-81600947825E}"/>
              </a:ext>
            </a:extLst>
          </p:cNvPr>
          <p:cNvCxnSpPr>
            <a:stCxn id="28" idx="3"/>
          </p:cNvCxnSpPr>
          <p:nvPr/>
        </p:nvCxnSpPr>
        <p:spPr>
          <a:xfrm>
            <a:off x="9799465" y="1106378"/>
            <a:ext cx="551898" cy="3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876FE4A-DD36-489A-9AE8-34C28285DB61}"/>
              </a:ext>
            </a:extLst>
          </p:cNvPr>
          <p:cNvSpPr txBox="1"/>
          <p:nvPr/>
        </p:nvSpPr>
        <p:spPr>
          <a:xfrm>
            <a:off x="10509677" y="844487"/>
            <a:ext cx="120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Output </a:t>
            </a:r>
            <a:endParaRPr kumimoji="1"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4F9696F-B948-4F36-9B74-2C26E0CE0CBF}"/>
              </a:ext>
            </a:extLst>
          </p:cNvPr>
          <p:cNvSpPr txBox="1"/>
          <p:nvPr/>
        </p:nvSpPr>
        <p:spPr>
          <a:xfrm>
            <a:off x="1012055" y="5566286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1</a:t>
            </a:r>
            <a:endParaRPr kumimoji="1"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544551A-F20C-4096-AF06-1C75AB2A7737}"/>
              </a:ext>
            </a:extLst>
          </p:cNvPr>
          <p:cNvSpPr txBox="1"/>
          <p:nvPr/>
        </p:nvSpPr>
        <p:spPr>
          <a:xfrm>
            <a:off x="3623569" y="5487853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2</a:t>
            </a:r>
            <a:endParaRPr kumimoji="1"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14F0D8B-9212-4CA7-84F8-D6F5AA65C257}"/>
              </a:ext>
            </a:extLst>
          </p:cNvPr>
          <p:cNvSpPr txBox="1"/>
          <p:nvPr/>
        </p:nvSpPr>
        <p:spPr>
          <a:xfrm>
            <a:off x="5844467" y="5487852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3</a:t>
            </a:r>
            <a:endParaRPr kumimoji="1"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F29D58C-5EDA-495E-ACE9-0B1ACB2A16A3}"/>
              </a:ext>
            </a:extLst>
          </p:cNvPr>
          <p:cNvSpPr txBox="1"/>
          <p:nvPr/>
        </p:nvSpPr>
        <p:spPr>
          <a:xfrm>
            <a:off x="8534398" y="5545928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n</a:t>
            </a:r>
            <a:endParaRPr kumimoji="1" lang="zh-TW" altLang="en-US" sz="2400" dirty="0"/>
          </a:p>
        </p:txBody>
      </p:sp>
      <p:sp>
        <p:nvSpPr>
          <p:cNvPr id="37" name="標題 1">
            <a:extLst>
              <a:ext uri="{FF2B5EF4-FFF2-40B4-BE49-F238E27FC236}">
                <a16:creationId xmlns:a16="http://schemas.microsoft.com/office/drawing/2014/main" id="{1EAEDFBD-5C76-4613-97F1-ADCA8C4C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12" y="-7514"/>
            <a:ext cx="7042188" cy="653460"/>
          </a:xfrm>
          <a:solidFill>
            <a:srgbClr val="A1EA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</a:p>
        </p:txBody>
      </p:sp>
      <p:sp>
        <p:nvSpPr>
          <p:cNvPr id="38" name="標題 1">
            <a:extLst>
              <a:ext uri="{FF2B5EF4-FFF2-40B4-BE49-F238E27FC236}">
                <a16:creationId xmlns:a16="http://schemas.microsoft.com/office/drawing/2014/main" id="{BE026E34-4476-466C-B4C2-98FB6AAD6BBA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1651F3-4B9D-6FE5-8B33-DE02A1762F68}"/>
              </a:ext>
            </a:extLst>
          </p:cNvPr>
          <p:cNvSpPr/>
          <p:nvPr/>
        </p:nvSpPr>
        <p:spPr>
          <a:xfrm>
            <a:off x="433754" y="645946"/>
            <a:ext cx="11283286" cy="81886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5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0938EC-3C5F-4510-A80D-82D589B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27</a:t>
            </a:fld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B1BDF57-BC6E-4C9E-BB97-0610DFE3B190}"/>
              </a:ext>
            </a:extLst>
          </p:cNvPr>
          <p:cNvSpPr txBox="1"/>
          <p:nvPr/>
        </p:nvSpPr>
        <p:spPr>
          <a:xfrm>
            <a:off x="395748" y="2175248"/>
            <a:ext cx="18190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FE850AD-512F-40A5-AA13-2C1450515CC6}"/>
              </a:ext>
            </a:extLst>
          </p:cNvPr>
          <p:cNvCxnSpPr>
            <a:cxnSpLocks/>
          </p:cNvCxnSpPr>
          <p:nvPr/>
        </p:nvCxnSpPr>
        <p:spPr>
          <a:xfrm>
            <a:off x="2331080" y="2422427"/>
            <a:ext cx="643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996CA1-5EA5-460C-BF12-A00F4EA95005}"/>
              </a:ext>
            </a:extLst>
          </p:cNvPr>
          <p:cNvSpPr txBox="1"/>
          <p:nvPr/>
        </p:nvSpPr>
        <p:spPr>
          <a:xfrm>
            <a:off x="10588124" y="3290646"/>
            <a:ext cx="1086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Output</a:t>
            </a:r>
          </a:p>
          <a:p>
            <a:pPr algn="l"/>
            <a:r>
              <a:rPr kumimoji="1" lang="en-US" altLang="zh-TW" sz="2400" dirty="0"/>
              <a:t>(0/1/2)</a:t>
            </a:r>
            <a:endParaRPr kumimoji="1" lang="zh-TW" altLang="en-US" sz="2400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9F1C464-200C-419A-98C6-B02B787FF52E}"/>
              </a:ext>
            </a:extLst>
          </p:cNvPr>
          <p:cNvCxnSpPr>
            <a:cxnSpLocks/>
          </p:cNvCxnSpPr>
          <p:nvPr/>
        </p:nvCxnSpPr>
        <p:spPr>
          <a:xfrm>
            <a:off x="4825927" y="2420211"/>
            <a:ext cx="527130" cy="1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CCDE2C4-F371-4149-B712-DCD16A245B5E}"/>
              </a:ext>
            </a:extLst>
          </p:cNvPr>
          <p:cNvCxnSpPr>
            <a:cxnSpLocks/>
          </p:cNvCxnSpPr>
          <p:nvPr/>
        </p:nvCxnSpPr>
        <p:spPr>
          <a:xfrm>
            <a:off x="7246593" y="2420211"/>
            <a:ext cx="504309" cy="2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FA4960F-F6EC-4392-B7DB-D0CDDE5BEAF9}"/>
              </a:ext>
            </a:extLst>
          </p:cNvPr>
          <p:cNvSpPr/>
          <p:nvPr/>
        </p:nvSpPr>
        <p:spPr>
          <a:xfrm>
            <a:off x="10246097" y="2128835"/>
            <a:ext cx="1770789" cy="4315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Y(4*1 vector)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32AAB0D-8264-43A9-BB3E-EA718BA21CE0}"/>
              </a:ext>
            </a:extLst>
          </p:cNvPr>
          <p:cNvCxnSpPr/>
          <p:nvPr/>
        </p:nvCxnSpPr>
        <p:spPr>
          <a:xfrm>
            <a:off x="11131491" y="2570450"/>
            <a:ext cx="0" cy="713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4C6A32F-586B-421E-A2C0-3F9DF70620FC}"/>
              </a:ext>
            </a:extLst>
          </p:cNvPr>
          <p:cNvSpPr txBox="1"/>
          <p:nvPr/>
        </p:nvSpPr>
        <p:spPr>
          <a:xfrm>
            <a:off x="9874545" y="2694668"/>
            <a:ext cx="142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softmax</a:t>
            </a:r>
            <a:endParaRPr kumimoji="1" lang="zh-TW" altLang="en-US" sz="2400" dirty="0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717A4DD8-2BBC-49FC-9372-D199D3DD60B8}"/>
              </a:ext>
            </a:extLst>
          </p:cNvPr>
          <p:cNvGrpSpPr/>
          <p:nvPr/>
        </p:nvGrpSpPr>
        <p:grpSpPr>
          <a:xfrm>
            <a:off x="2996242" y="1698592"/>
            <a:ext cx="1764919" cy="1756879"/>
            <a:chOff x="2833540" y="3390602"/>
            <a:chExt cx="1902954" cy="1996310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415B8E44-63FF-4903-ADBA-CA385F4B4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09" b="3441"/>
            <a:stretch/>
          </p:blipFill>
          <p:spPr>
            <a:xfrm>
              <a:off x="2833540" y="3390602"/>
              <a:ext cx="1902954" cy="1490015"/>
            </a:xfrm>
            <a:prstGeom prst="rect">
              <a:avLst/>
            </a:prstGeom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C3585F1A-015B-4D9F-B8F5-9243EE19C845}"/>
                </a:ext>
              </a:extLst>
            </p:cNvPr>
            <p:cNvSpPr txBox="1"/>
            <p:nvPr/>
          </p:nvSpPr>
          <p:spPr>
            <a:xfrm>
              <a:off x="3310062" y="4925247"/>
              <a:ext cx="949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TW" sz="2400" dirty="0"/>
                <a:t>LSTM</a:t>
              </a:r>
              <a:endParaRPr kumimoji="1" lang="zh-TW" altLang="en-US" sz="2400" dirty="0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A92F6F0C-A9F7-4909-AF95-6C2D9786DCA7}"/>
              </a:ext>
            </a:extLst>
          </p:cNvPr>
          <p:cNvGrpSpPr/>
          <p:nvPr/>
        </p:nvGrpSpPr>
        <p:grpSpPr>
          <a:xfrm>
            <a:off x="5395425" y="1718703"/>
            <a:ext cx="1764919" cy="1756879"/>
            <a:chOff x="2833540" y="3390602"/>
            <a:chExt cx="1902954" cy="1996310"/>
          </a:xfrm>
        </p:grpSpPr>
        <p:pic>
          <p:nvPicPr>
            <p:cNvPr id="63" name="圖片 62">
              <a:extLst>
                <a:ext uri="{FF2B5EF4-FFF2-40B4-BE49-F238E27FC236}">
                  <a16:creationId xmlns:a16="http://schemas.microsoft.com/office/drawing/2014/main" id="{0C51AA61-A774-4DCE-9196-40D9B0A78A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09" b="3441"/>
            <a:stretch/>
          </p:blipFill>
          <p:spPr>
            <a:xfrm>
              <a:off x="2833540" y="3390602"/>
              <a:ext cx="1902954" cy="1490015"/>
            </a:xfrm>
            <a:prstGeom prst="rect">
              <a:avLst/>
            </a:prstGeom>
          </p:spPr>
        </p:pic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1FAF0CC6-6017-40FE-BE7F-0EF089F9C109}"/>
                </a:ext>
              </a:extLst>
            </p:cNvPr>
            <p:cNvSpPr txBox="1"/>
            <p:nvPr/>
          </p:nvSpPr>
          <p:spPr>
            <a:xfrm>
              <a:off x="3310062" y="4925247"/>
              <a:ext cx="949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TW" sz="2400" dirty="0"/>
                <a:t>LSTM</a:t>
              </a:r>
              <a:endParaRPr kumimoji="1" lang="zh-TW" altLang="en-US" sz="2400" dirty="0"/>
            </a:p>
          </p:txBody>
        </p:sp>
      </p:grp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9048F85-EB45-4A31-BE8C-3BD3F2058085}"/>
              </a:ext>
            </a:extLst>
          </p:cNvPr>
          <p:cNvCxnSpPr>
            <a:cxnSpLocks/>
          </p:cNvCxnSpPr>
          <p:nvPr/>
        </p:nvCxnSpPr>
        <p:spPr>
          <a:xfrm>
            <a:off x="9671929" y="2431378"/>
            <a:ext cx="504309" cy="2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C17DE7D8-D74F-445A-AF5B-27306926B85F}"/>
              </a:ext>
            </a:extLst>
          </p:cNvPr>
          <p:cNvGrpSpPr/>
          <p:nvPr/>
        </p:nvGrpSpPr>
        <p:grpSpPr>
          <a:xfrm>
            <a:off x="7820761" y="1729870"/>
            <a:ext cx="1764919" cy="1756879"/>
            <a:chOff x="2833540" y="3390602"/>
            <a:chExt cx="1902954" cy="1996310"/>
          </a:xfrm>
        </p:grpSpPr>
        <p:pic>
          <p:nvPicPr>
            <p:cNvPr id="67" name="圖片 66">
              <a:extLst>
                <a:ext uri="{FF2B5EF4-FFF2-40B4-BE49-F238E27FC236}">
                  <a16:creationId xmlns:a16="http://schemas.microsoft.com/office/drawing/2014/main" id="{08525070-3F28-47D1-932D-607AA59DC7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09" b="3441"/>
            <a:stretch/>
          </p:blipFill>
          <p:spPr>
            <a:xfrm>
              <a:off x="2833540" y="3390602"/>
              <a:ext cx="1902954" cy="1490015"/>
            </a:xfrm>
            <a:prstGeom prst="rect">
              <a:avLst/>
            </a:prstGeom>
          </p:spPr>
        </p:pic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0F06EA11-41FE-451C-A6D6-AEE2BBF595DD}"/>
                </a:ext>
              </a:extLst>
            </p:cNvPr>
            <p:cNvSpPr txBox="1"/>
            <p:nvPr/>
          </p:nvSpPr>
          <p:spPr>
            <a:xfrm>
              <a:off x="3310062" y="4925247"/>
              <a:ext cx="949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TW" sz="2400" dirty="0"/>
                <a:t>LSTM</a:t>
              </a:r>
              <a:endParaRPr kumimoji="1" lang="zh-TW" altLang="en-US" sz="2400" dirty="0"/>
            </a:p>
          </p:txBody>
        </p:sp>
      </p:grpSp>
      <p:sp>
        <p:nvSpPr>
          <p:cNvPr id="15" name="語音泡泡: 橢圓形 14">
            <a:extLst>
              <a:ext uri="{FF2B5EF4-FFF2-40B4-BE49-F238E27FC236}">
                <a16:creationId xmlns:a16="http://schemas.microsoft.com/office/drawing/2014/main" id="{1B55598C-4CC5-4CB4-9975-D86EE40C0BAA}"/>
              </a:ext>
            </a:extLst>
          </p:cNvPr>
          <p:cNvSpPr/>
          <p:nvPr/>
        </p:nvSpPr>
        <p:spPr>
          <a:xfrm>
            <a:off x="8183018" y="3486749"/>
            <a:ext cx="1402662" cy="2222587"/>
          </a:xfrm>
          <a:prstGeom prst="wedgeEllipseCallout">
            <a:avLst>
              <a:gd name="adj1" fmla="val 105591"/>
              <a:gd name="adj2" fmla="val -6366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[1,0,0]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[0 ,1,0]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[0,0,1]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622E3694-6A46-4E44-BA9D-8D2DA30E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12" y="-7514"/>
            <a:ext cx="7042188" cy="653460"/>
          </a:xfrm>
          <a:solidFill>
            <a:srgbClr val="A1EA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3A143CB4-FF55-42CA-996F-5D97BAAE239E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54B483CC-50BE-4661-8F1E-0728E82D2FA9}"/>
              </a:ext>
            </a:extLst>
          </p:cNvPr>
          <p:cNvSpPr/>
          <p:nvPr/>
        </p:nvSpPr>
        <p:spPr>
          <a:xfrm>
            <a:off x="3438198" y="1354898"/>
            <a:ext cx="627775" cy="770834"/>
          </a:xfrm>
          <a:prstGeom prst="arc">
            <a:avLst>
              <a:gd name="adj1" fmla="val 12156616"/>
              <a:gd name="adj2" fmla="val 202963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0180E0FE-CEAD-4A4D-B4DA-6A0CFAE4A197}"/>
              </a:ext>
            </a:extLst>
          </p:cNvPr>
          <p:cNvSpPr/>
          <p:nvPr/>
        </p:nvSpPr>
        <p:spPr>
          <a:xfrm>
            <a:off x="5961062" y="1404414"/>
            <a:ext cx="627775" cy="770834"/>
          </a:xfrm>
          <a:prstGeom prst="arc">
            <a:avLst>
              <a:gd name="adj1" fmla="val 12156616"/>
              <a:gd name="adj2" fmla="val 202963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弧形 28">
            <a:extLst>
              <a:ext uri="{FF2B5EF4-FFF2-40B4-BE49-F238E27FC236}">
                <a16:creationId xmlns:a16="http://schemas.microsoft.com/office/drawing/2014/main" id="{B614AAEA-DF70-4DAD-84AF-C930C42FA33A}"/>
              </a:ext>
            </a:extLst>
          </p:cNvPr>
          <p:cNvSpPr/>
          <p:nvPr/>
        </p:nvSpPr>
        <p:spPr>
          <a:xfrm>
            <a:off x="8389332" y="1404414"/>
            <a:ext cx="627775" cy="770834"/>
          </a:xfrm>
          <a:prstGeom prst="arc">
            <a:avLst>
              <a:gd name="adj1" fmla="val 12156616"/>
              <a:gd name="adj2" fmla="val 202963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語音泡泡: 矩形 7">
            <a:extLst>
              <a:ext uri="{FF2B5EF4-FFF2-40B4-BE49-F238E27FC236}">
                <a16:creationId xmlns:a16="http://schemas.microsoft.com/office/drawing/2014/main" id="{8A392874-3D09-48D0-B7A1-10598B5337DA}"/>
              </a:ext>
            </a:extLst>
          </p:cNvPr>
          <p:cNvSpPr/>
          <p:nvPr/>
        </p:nvSpPr>
        <p:spPr>
          <a:xfrm>
            <a:off x="1597981" y="3265553"/>
            <a:ext cx="1499314" cy="379835"/>
          </a:xfrm>
          <a:prstGeom prst="wedgeRectCallout">
            <a:avLst>
              <a:gd name="adj1" fmla="val 68765"/>
              <a:gd name="adj2" fmla="val -11432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 unit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4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Design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Architecture</a:t>
            </a:r>
          </a:p>
          <a:p>
            <a:pPr lvl="1"/>
            <a:r>
              <a:rPr kumimoji="1" lang="en-US" altLang="zh-TW" dirty="0"/>
              <a:t>Write buffer management: AI</a:t>
            </a:r>
          </a:p>
          <a:p>
            <a:pPr lvl="2"/>
            <a:r>
              <a:rPr kumimoji="1" lang="en-US" altLang="zh-TW" dirty="0"/>
              <a:t>Offline</a:t>
            </a:r>
          </a:p>
          <a:p>
            <a:pPr lvl="2"/>
            <a:r>
              <a:rPr kumimoji="1" lang="en-US" altLang="zh-TW" dirty="0"/>
              <a:t>Online</a:t>
            </a:r>
          </a:p>
          <a:p>
            <a:r>
              <a:rPr kumimoji="1" lang="en-US" altLang="zh-TW" dirty="0"/>
              <a:t>Experiment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033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標題 1">
            <a:extLst>
              <a:ext uri="{FF2B5EF4-FFF2-40B4-BE49-F238E27FC236}">
                <a16:creationId xmlns:a16="http://schemas.microsoft.com/office/drawing/2014/main" id="{D1111FED-7A58-4C5A-8DFC-242B7D95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588"/>
            <a:ext cx="12192000" cy="65346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Architecture 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B44AC3D-A12D-45F4-96E8-69565EE382E8}"/>
              </a:ext>
            </a:extLst>
          </p:cNvPr>
          <p:cNvSpPr/>
          <p:nvPr/>
        </p:nvSpPr>
        <p:spPr>
          <a:xfrm>
            <a:off x="3931065" y="678801"/>
            <a:ext cx="3555051" cy="1071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25A44275-B4CA-4EF4-B8CD-2A5EE9929CE0}"/>
              </a:ext>
            </a:extLst>
          </p:cNvPr>
          <p:cNvSpPr/>
          <p:nvPr/>
        </p:nvSpPr>
        <p:spPr>
          <a:xfrm>
            <a:off x="4298533" y="945184"/>
            <a:ext cx="2879934" cy="504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3699069-68AD-49BD-B77A-CF6B25A2173E}"/>
              </a:ext>
            </a:extLst>
          </p:cNvPr>
          <p:cNvSpPr txBox="1"/>
          <p:nvPr/>
        </p:nvSpPr>
        <p:spPr>
          <a:xfrm>
            <a:off x="2995301" y="945184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Host </a:t>
            </a:r>
            <a:endParaRPr kumimoji="1" lang="zh-TW" altLang="en-US" sz="2400" dirty="0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A9CDD0E-1A32-41FD-B3E8-FE2B4AA9AF25}"/>
              </a:ext>
            </a:extLst>
          </p:cNvPr>
          <p:cNvCxnSpPr>
            <a:cxnSpLocks/>
          </p:cNvCxnSpPr>
          <p:nvPr/>
        </p:nvCxnSpPr>
        <p:spPr>
          <a:xfrm flipH="1">
            <a:off x="1128046" y="2031924"/>
            <a:ext cx="9092724" cy="1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67AE445-C027-404B-AAEA-C0DD09006E52}"/>
              </a:ext>
            </a:extLst>
          </p:cNvPr>
          <p:cNvSpPr/>
          <p:nvPr/>
        </p:nvSpPr>
        <p:spPr>
          <a:xfrm>
            <a:off x="2152116" y="2406418"/>
            <a:ext cx="7614303" cy="39499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9622BC2B-E1F3-49C0-BACD-0CB18CC6D6A7}"/>
              </a:ext>
            </a:extLst>
          </p:cNvPr>
          <p:cNvSpPr/>
          <p:nvPr/>
        </p:nvSpPr>
        <p:spPr>
          <a:xfrm>
            <a:off x="7971804" y="2397873"/>
            <a:ext cx="1794615" cy="5910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E2DCCD4E-41C5-466A-B008-1C4D74A11084}"/>
              </a:ext>
            </a:extLst>
          </p:cNvPr>
          <p:cNvSpPr/>
          <p:nvPr/>
        </p:nvSpPr>
        <p:spPr>
          <a:xfrm>
            <a:off x="4140439" y="2417908"/>
            <a:ext cx="3039454" cy="27343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408BA69-1BF3-44AE-ABAB-B58D831CFDC7}"/>
              </a:ext>
            </a:extLst>
          </p:cNvPr>
          <p:cNvSpPr/>
          <p:nvPr/>
        </p:nvSpPr>
        <p:spPr>
          <a:xfrm>
            <a:off x="148127" y="2478771"/>
            <a:ext cx="1794615" cy="4858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AI model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013AF31-5128-4A52-B89B-CA22F84C33DC}"/>
              </a:ext>
            </a:extLst>
          </p:cNvPr>
          <p:cNvCxnSpPr>
            <a:cxnSpLocks/>
          </p:cNvCxnSpPr>
          <p:nvPr/>
        </p:nvCxnSpPr>
        <p:spPr>
          <a:xfrm>
            <a:off x="1942742" y="2721709"/>
            <a:ext cx="21079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A033546A-ACF0-4D48-AA8E-E335E95E7796}"/>
              </a:ext>
            </a:extLst>
          </p:cNvPr>
          <p:cNvCxnSpPr>
            <a:cxnSpLocks/>
          </p:cNvCxnSpPr>
          <p:nvPr/>
        </p:nvCxnSpPr>
        <p:spPr>
          <a:xfrm>
            <a:off x="5708590" y="1544814"/>
            <a:ext cx="0" cy="7776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30CF9849-A474-48E3-B1C8-45BECE4E3EAE}"/>
              </a:ext>
            </a:extLst>
          </p:cNvPr>
          <p:cNvSpPr/>
          <p:nvPr/>
        </p:nvSpPr>
        <p:spPr>
          <a:xfrm>
            <a:off x="3284438" y="5818775"/>
            <a:ext cx="5349656" cy="5375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FAFE4678-736E-4B89-A77A-D82AFB285E89}"/>
              </a:ext>
            </a:extLst>
          </p:cNvPr>
          <p:cNvCxnSpPr>
            <a:cxnSpLocks/>
          </p:cNvCxnSpPr>
          <p:nvPr/>
        </p:nvCxnSpPr>
        <p:spPr>
          <a:xfrm>
            <a:off x="7178467" y="1194437"/>
            <a:ext cx="1690644" cy="455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A341B3B-67E0-41F2-BDDB-B0785C3CB27E}"/>
              </a:ext>
            </a:extLst>
          </p:cNvPr>
          <p:cNvCxnSpPr>
            <a:cxnSpLocks/>
          </p:cNvCxnSpPr>
          <p:nvPr/>
        </p:nvCxnSpPr>
        <p:spPr>
          <a:xfrm>
            <a:off x="8869111" y="1181617"/>
            <a:ext cx="8546" cy="1132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C7226596-00CC-460A-82C3-8DA18B84BEA6}"/>
              </a:ext>
            </a:extLst>
          </p:cNvPr>
          <p:cNvCxnSpPr>
            <a:cxnSpLocks/>
          </p:cNvCxnSpPr>
          <p:nvPr/>
        </p:nvCxnSpPr>
        <p:spPr>
          <a:xfrm flipH="1">
            <a:off x="7246834" y="2693415"/>
            <a:ext cx="7235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B9E7D85-1761-4A28-BDA4-C6D770DE86F3}"/>
              </a:ext>
            </a:extLst>
          </p:cNvPr>
          <p:cNvCxnSpPr>
            <a:cxnSpLocks/>
          </p:cNvCxnSpPr>
          <p:nvPr/>
        </p:nvCxnSpPr>
        <p:spPr>
          <a:xfrm>
            <a:off x="5717716" y="5161014"/>
            <a:ext cx="0" cy="561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8DED415-4F2B-409B-8309-EF096831FE5D}"/>
              </a:ext>
            </a:extLst>
          </p:cNvPr>
          <p:cNvSpPr txBox="1"/>
          <p:nvPr/>
        </p:nvSpPr>
        <p:spPr>
          <a:xfrm>
            <a:off x="5389603" y="6356350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 </a:t>
            </a:r>
            <a:endParaRPr kumimoji="1" lang="zh-TW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EE7127-DA54-40FE-ACB3-EA3F36E44338}"/>
              </a:ext>
            </a:extLst>
          </p:cNvPr>
          <p:cNvSpPr/>
          <p:nvPr/>
        </p:nvSpPr>
        <p:spPr>
          <a:xfrm>
            <a:off x="4696287" y="2417909"/>
            <a:ext cx="1997476" cy="413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Late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4567828-F78A-4535-9FE0-7A90B9E066F3}"/>
              </a:ext>
            </a:extLst>
          </p:cNvPr>
          <p:cNvSpPr/>
          <p:nvPr/>
        </p:nvSpPr>
        <p:spPr>
          <a:xfrm>
            <a:off x="4675670" y="3333633"/>
            <a:ext cx="1997476" cy="413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Mean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059489F-129E-4F5C-8CD3-5B75C147F931}"/>
              </a:ext>
            </a:extLst>
          </p:cNvPr>
          <p:cNvSpPr/>
          <p:nvPr/>
        </p:nvSpPr>
        <p:spPr>
          <a:xfrm>
            <a:off x="4696287" y="4274971"/>
            <a:ext cx="1997476" cy="413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Soon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投影片編號版面配置區 3">
            <a:extLst>
              <a:ext uri="{FF2B5EF4-FFF2-40B4-BE49-F238E27FC236}">
                <a16:creationId xmlns:a16="http://schemas.microsoft.com/office/drawing/2014/main" id="{A9A839A4-F44B-4620-A342-478EDD0AA8C0}"/>
              </a:ext>
            </a:extLst>
          </p:cNvPr>
          <p:cNvSpPr txBox="1">
            <a:spLocks/>
          </p:cNvSpPr>
          <p:nvPr/>
        </p:nvSpPr>
        <p:spPr>
          <a:xfrm>
            <a:off x="9766419" y="6356350"/>
            <a:ext cx="2342723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F4157B8-B9E9-6144-81D2-61ECAA04DB69}" type="slidenum">
              <a:rPr kumimoji="1" lang="zh-TW" altLang="en-US" sz="2800" smtClean="0"/>
              <a:pPr algn="ctr"/>
              <a:t>29</a:t>
            </a:fld>
            <a:endParaRPr kumimoji="1"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46822A-5683-4630-9972-C94FC815B49C}"/>
              </a:ext>
            </a:extLst>
          </p:cNvPr>
          <p:cNvSpPr txBox="1"/>
          <p:nvPr/>
        </p:nvSpPr>
        <p:spPr>
          <a:xfrm>
            <a:off x="4252403" y="4667325"/>
            <a:ext cx="88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E4057A4-0FC1-4A92-BC14-1F37342B67CF}"/>
              </a:ext>
            </a:extLst>
          </p:cNvPr>
          <p:cNvSpPr txBox="1"/>
          <p:nvPr/>
        </p:nvSpPr>
        <p:spPr>
          <a:xfrm>
            <a:off x="6267939" y="4661990"/>
            <a:ext cx="78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1E0BE8B-66A3-468A-B57C-6FA7FA0D3211}"/>
              </a:ext>
            </a:extLst>
          </p:cNvPr>
          <p:cNvSpPr txBox="1"/>
          <p:nvPr/>
        </p:nvSpPr>
        <p:spPr>
          <a:xfrm>
            <a:off x="3767151" y="5122005"/>
            <a:ext cx="184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377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90C8E-B676-354B-B430-9448FE8C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353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kumimoji="1" lang="en-US" altLang="zh-TW" b="0" dirty="0"/>
              <a:t>Introduction</a:t>
            </a:r>
            <a:endParaRPr kumimoji="1" lang="zh-TW" altLang="en-US" b="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D28323-D12C-E144-88B4-F460FDAE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798A806-73AA-453E-A36A-8A909B48F238}"/>
              </a:ext>
            </a:extLst>
          </p:cNvPr>
          <p:cNvSpPr/>
          <p:nvPr/>
        </p:nvSpPr>
        <p:spPr>
          <a:xfrm>
            <a:off x="4209624" y="998738"/>
            <a:ext cx="2290439" cy="10741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chemeClr val="bg1"/>
                </a:solidFill>
              </a:rPr>
              <a:t>SSD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BD60BB0-A618-4B47-8E09-7CAFC5CB0E6C}"/>
              </a:ext>
            </a:extLst>
          </p:cNvPr>
          <p:cNvCxnSpPr>
            <a:cxnSpLocks/>
          </p:cNvCxnSpPr>
          <p:nvPr/>
        </p:nvCxnSpPr>
        <p:spPr>
          <a:xfrm flipH="1">
            <a:off x="2006353" y="2159493"/>
            <a:ext cx="1986989" cy="136494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7340196-1D15-414A-8979-592B8A904FF5}"/>
              </a:ext>
            </a:extLst>
          </p:cNvPr>
          <p:cNvCxnSpPr/>
          <p:nvPr/>
        </p:nvCxnSpPr>
        <p:spPr>
          <a:xfrm>
            <a:off x="2228288" y="3747829"/>
            <a:ext cx="0" cy="461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7525FB0-F9FE-41D1-9EAE-DA4AE5CA7123}"/>
              </a:ext>
            </a:extLst>
          </p:cNvPr>
          <p:cNvSpPr txBox="1"/>
          <p:nvPr/>
        </p:nvSpPr>
        <p:spPr>
          <a:xfrm>
            <a:off x="1038689" y="3686248"/>
            <a:ext cx="1056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Price</a:t>
            </a:r>
            <a:endParaRPr kumimoji="1" lang="zh-TW" altLang="en-US" sz="28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94E71B6-B995-4BF0-8488-92D91CA75A98}"/>
              </a:ext>
            </a:extLst>
          </p:cNvPr>
          <p:cNvCxnSpPr>
            <a:cxnSpLocks/>
          </p:cNvCxnSpPr>
          <p:nvPr/>
        </p:nvCxnSpPr>
        <p:spPr>
          <a:xfrm flipH="1">
            <a:off x="4500979" y="2197019"/>
            <a:ext cx="71021" cy="145170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2B19ADA-366C-4401-943C-88F245074283}"/>
              </a:ext>
            </a:extLst>
          </p:cNvPr>
          <p:cNvSpPr txBox="1"/>
          <p:nvPr/>
        </p:nvSpPr>
        <p:spPr>
          <a:xfrm>
            <a:off x="7539582" y="3780484"/>
            <a:ext cx="1287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Fast </a:t>
            </a:r>
            <a:endParaRPr kumimoji="1" lang="zh-TW" altLang="en-US" sz="2800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C7A1195-A7A2-4D4E-9503-18C8C1A3673D}"/>
              </a:ext>
            </a:extLst>
          </p:cNvPr>
          <p:cNvCxnSpPr/>
          <p:nvPr/>
        </p:nvCxnSpPr>
        <p:spPr>
          <a:xfrm>
            <a:off x="5904799" y="2239278"/>
            <a:ext cx="0" cy="148922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F12E010-79B0-4B96-B60D-925E7C5A7924}"/>
              </a:ext>
            </a:extLst>
          </p:cNvPr>
          <p:cNvSpPr txBox="1"/>
          <p:nvPr/>
        </p:nvSpPr>
        <p:spPr>
          <a:xfrm>
            <a:off x="3446144" y="3858411"/>
            <a:ext cx="150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capacity </a:t>
            </a:r>
            <a:endParaRPr kumimoji="1" lang="zh-TW" altLang="en-US" sz="28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ABFB536-D62E-4468-9A22-8F1BDAF2BC98}"/>
              </a:ext>
            </a:extLst>
          </p:cNvPr>
          <p:cNvCxnSpPr/>
          <p:nvPr/>
        </p:nvCxnSpPr>
        <p:spPr>
          <a:xfrm flipV="1">
            <a:off x="4953740" y="3932694"/>
            <a:ext cx="0" cy="523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F30188F-9A4E-44EE-A9B7-8FAC81F781B8}"/>
              </a:ext>
            </a:extLst>
          </p:cNvPr>
          <p:cNvCxnSpPr>
            <a:cxnSpLocks/>
          </p:cNvCxnSpPr>
          <p:nvPr/>
        </p:nvCxnSpPr>
        <p:spPr>
          <a:xfrm>
            <a:off x="6542168" y="2072655"/>
            <a:ext cx="1392186" cy="16135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379E8DB-E64A-4023-B475-5C5370DA37B7}"/>
              </a:ext>
            </a:extLst>
          </p:cNvPr>
          <p:cNvSpPr txBox="1"/>
          <p:nvPr/>
        </p:nvSpPr>
        <p:spPr>
          <a:xfrm>
            <a:off x="5379372" y="3932694"/>
            <a:ext cx="194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Resistance  </a:t>
            </a:r>
            <a:endParaRPr kumimoji="1" lang="zh-TW" altLang="en-US" sz="28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916BAA4-B036-4C5D-A642-2AF921B6F2F7}"/>
              </a:ext>
            </a:extLst>
          </p:cNvPr>
          <p:cNvSpPr txBox="1"/>
          <p:nvPr/>
        </p:nvSpPr>
        <p:spPr>
          <a:xfrm>
            <a:off x="390617" y="870012"/>
            <a:ext cx="193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kumimoji="1" lang="en-US" altLang="zh-TW" sz="3200" dirty="0"/>
              <a:t>Pros </a:t>
            </a:r>
            <a:endParaRPr kumimoji="1" lang="zh-TW" altLang="en-US" sz="32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BCE7A7F-DF8C-41B7-8A9D-85D03CC90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163" y="4709862"/>
            <a:ext cx="1514873" cy="151487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CFB19FA-0F16-4402-BDB0-67257F4DA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131" y="4709862"/>
            <a:ext cx="1514873" cy="151487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4010AD1F-32CE-4CCB-9CA5-9AF1E646A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626" y="4803656"/>
            <a:ext cx="1514873" cy="15148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949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48"/>
    </mc:Choice>
    <mc:Fallback xmlns="">
      <p:transition spd="slow" advTm="596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6" grpId="0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25B97-F547-434E-B8EB-A6B88D0C6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</a:p>
          <a:p>
            <a:r>
              <a:rPr lang="en-US" altLang="zh-TW" dirty="0"/>
              <a:t>Write buffer simulator</a:t>
            </a:r>
          </a:p>
          <a:p>
            <a:r>
              <a:rPr lang="en-US" altLang="zh-TW" dirty="0"/>
              <a:t>Generate duration label</a:t>
            </a:r>
          </a:p>
          <a:p>
            <a:r>
              <a:rPr lang="en-US" altLang="zh-TW" dirty="0"/>
              <a:t>Training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DCDEE6-178D-4EDC-B685-30D89B7B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30</a:t>
            </a:fld>
            <a:endParaRPr kumimoji="1"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9383820-EBBE-462B-B918-32AE378F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24160"/>
            <a:ext cx="11796252" cy="653460"/>
          </a:xfrm>
          <a:noFill/>
        </p:spPr>
        <p:txBody>
          <a:bodyPr>
            <a:normAutofit fontScale="90000"/>
          </a:bodyPr>
          <a:lstStyle/>
          <a:p>
            <a:r>
              <a:rPr lang="en-US" altLang="zh-TW" dirty="0"/>
              <a:t>Offline</a:t>
            </a:r>
          </a:p>
        </p:txBody>
      </p:sp>
    </p:spTree>
    <p:extLst>
      <p:ext uri="{BB962C8B-B14F-4D97-AF65-F5344CB8AC3E}">
        <p14:creationId xmlns:p14="http://schemas.microsoft.com/office/powerpoint/2010/main" val="2288969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3A58EA-135E-419C-ADA3-998B1F6A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31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FFB00E-52B6-47A1-ABD7-78901EBF0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704" y="1871630"/>
            <a:ext cx="653460" cy="65346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032884F-6423-4D07-9629-D419F1F0F68A}"/>
              </a:ext>
            </a:extLst>
          </p:cNvPr>
          <p:cNvSpPr txBox="1"/>
          <p:nvPr/>
        </p:nvSpPr>
        <p:spPr>
          <a:xfrm>
            <a:off x="1510531" y="2551749"/>
            <a:ext cx="2263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Benefit function</a:t>
            </a:r>
            <a:endParaRPr kumimoji="1"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3BD6BDD-781A-4524-94F0-736F532B41AA}"/>
              </a:ext>
            </a:extLst>
          </p:cNvPr>
          <p:cNvCxnSpPr/>
          <p:nvPr/>
        </p:nvCxnSpPr>
        <p:spPr>
          <a:xfrm>
            <a:off x="3105316" y="2198360"/>
            <a:ext cx="941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0706FBCA-1D32-4F94-9B6C-6D2B7E66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550" y="1680609"/>
            <a:ext cx="941034" cy="94103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28A5FE-9AEC-41C9-A955-7CE71D8C2671}"/>
              </a:ext>
            </a:extLst>
          </p:cNvPr>
          <p:cNvSpPr txBox="1"/>
          <p:nvPr/>
        </p:nvSpPr>
        <p:spPr>
          <a:xfrm>
            <a:off x="4247293" y="2621643"/>
            <a:ext cx="100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Oracle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5DD9D9E-5549-429F-B633-6CE7624C2D28}"/>
              </a:ext>
            </a:extLst>
          </p:cNvPr>
          <p:cNvCxnSpPr/>
          <p:nvPr/>
        </p:nvCxnSpPr>
        <p:spPr>
          <a:xfrm>
            <a:off x="5579226" y="2212709"/>
            <a:ext cx="941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07E8EE9D-221C-4B8A-AF21-398C24DEE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655" y="1592776"/>
            <a:ext cx="1193782" cy="119378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B3B15B-33ED-47E4-B9CC-1DD78A5F31B7}"/>
              </a:ext>
            </a:extLst>
          </p:cNvPr>
          <p:cNvSpPr txBox="1"/>
          <p:nvPr/>
        </p:nvSpPr>
        <p:spPr>
          <a:xfrm>
            <a:off x="6172032" y="2724967"/>
            <a:ext cx="2978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 simulator</a:t>
            </a: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680C6E80-685B-4F50-8C3B-D6DB4B00EB27}"/>
              </a:ext>
            </a:extLst>
          </p:cNvPr>
          <p:cNvSpPr/>
          <p:nvPr/>
        </p:nvSpPr>
        <p:spPr>
          <a:xfrm>
            <a:off x="2315704" y="3083308"/>
            <a:ext cx="426128" cy="59683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CA3A561-BA21-499E-B8D3-A1BB14391E7E}"/>
                  </a:ext>
                </a:extLst>
              </p:cNvPr>
              <p:cNvSpPr/>
              <p:nvPr/>
            </p:nvSpPr>
            <p:spPr>
              <a:xfrm>
                <a:off x="956061" y="3748731"/>
                <a:ext cx="3145413" cy="778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pt-BR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write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count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block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size</m:t>
                          </m:r>
                        </m:den>
                      </m:f>
                      <m:r>
                        <m:rPr>
                          <m:nor/>
                        </m:rPr>
                        <a:rPr kumimoji="1" lang="en-US" altLang="zh-TW" sz="2400">
                          <a:solidFill>
                            <a:srgbClr val="FF0000"/>
                          </a:solidFill>
                        </a:rPr>
                        <m:t>∗</m:t>
                      </m:r>
                      <m:f>
                        <m:fPr>
                          <m:ctrlPr>
                            <a:rPr kumimoji="1"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block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size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CA3A561-BA21-499E-B8D3-A1BB14391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61" y="3748731"/>
                <a:ext cx="3145413" cy="778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語音泡泡: 橢圓形 20">
            <a:extLst>
              <a:ext uri="{FF2B5EF4-FFF2-40B4-BE49-F238E27FC236}">
                <a16:creationId xmlns:a16="http://schemas.microsoft.com/office/drawing/2014/main" id="{2D49D9E4-931E-444C-94CB-97C82532E246}"/>
              </a:ext>
            </a:extLst>
          </p:cNvPr>
          <p:cNvSpPr/>
          <p:nvPr/>
        </p:nvSpPr>
        <p:spPr>
          <a:xfrm>
            <a:off x="306379" y="5040014"/>
            <a:ext cx="6004028" cy="778531"/>
          </a:xfrm>
          <a:prstGeom prst="wedgeEllipseCallout">
            <a:avLst>
              <a:gd name="adj1" fmla="val -26697"/>
              <a:gd name="adj2" fmla="val -10887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/>
              <a:t>Number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of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page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in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current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block</a:t>
            </a:r>
            <a:endParaRPr kumimoji="1" lang="zh-TW" altLang="en-US" sz="24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4A26084-6A2B-476C-BF88-FDD680290A32}"/>
              </a:ext>
            </a:extLst>
          </p:cNvPr>
          <p:cNvCxnSpPr/>
          <p:nvPr/>
        </p:nvCxnSpPr>
        <p:spPr>
          <a:xfrm flipV="1">
            <a:off x="8396407" y="2198360"/>
            <a:ext cx="887767" cy="14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A9B79F9F-E19F-4E06-9487-44FF8D60A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0298" y="1584800"/>
            <a:ext cx="1267675" cy="126767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30F5940A-842C-4E1D-9A63-0DADD488F5C5}"/>
              </a:ext>
            </a:extLst>
          </p:cNvPr>
          <p:cNvSpPr txBox="1"/>
          <p:nvPr/>
        </p:nvSpPr>
        <p:spPr>
          <a:xfrm>
            <a:off x="9590298" y="2812472"/>
            <a:ext cx="1497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AI training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8A83B54-84F6-4584-B57C-F76AF85D2F2F}"/>
              </a:ext>
            </a:extLst>
          </p:cNvPr>
          <p:cNvSpPr/>
          <p:nvPr/>
        </p:nvSpPr>
        <p:spPr>
          <a:xfrm>
            <a:off x="1241513" y="1493032"/>
            <a:ext cx="10137791" cy="178110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000199C-2DAD-413D-84FF-2238AA9D1210}"/>
              </a:ext>
            </a:extLst>
          </p:cNvPr>
          <p:cNvSpPr txBox="1"/>
          <p:nvPr/>
        </p:nvSpPr>
        <p:spPr>
          <a:xfrm>
            <a:off x="1225085" y="905522"/>
            <a:ext cx="14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Offline </a:t>
            </a:r>
            <a:endParaRPr kumimoji="1" lang="zh-TW" altLang="en-US" sz="2400" dirty="0"/>
          </a:p>
        </p:txBody>
      </p:sp>
      <p:sp>
        <p:nvSpPr>
          <p:cNvPr id="30" name="語音泡泡: 圓角矩形 29">
            <a:extLst>
              <a:ext uri="{FF2B5EF4-FFF2-40B4-BE49-F238E27FC236}">
                <a16:creationId xmlns:a16="http://schemas.microsoft.com/office/drawing/2014/main" id="{BA0524BE-110F-4B05-8408-D8A846C7B119}"/>
              </a:ext>
            </a:extLst>
          </p:cNvPr>
          <p:cNvSpPr/>
          <p:nvPr/>
        </p:nvSpPr>
        <p:spPr>
          <a:xfrm>
            <a:off x="6310407" y="3628679"/>
            <a:ext cx="2085999" cy="455049"/>
          </a:xfrm>
          <a:prstGeom prst="wedgeRoundRectCallout">
            <a:avLst>
              <a:gd name="adj1" fmla="val -10423"/>
              <a:gd name="adj2" fmla="val -15267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Duration value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78971F75-595A-4C49-A9DD-86C5F1EEFF0E}"/>
              </a:ext>
            </a:extLst>
          </p:cNvPr>
          <p:cNvSpPr txBox="1">
            <a:spLocks/>
          </p:cNvSpPr>
          <p:nvPr/>
        </p:nvSpPr>
        <p:spPr>
          <a:xfrm>
            <a:off x="1" y="4635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  <p:sp>
        <p:nvSpPr>
          <p:cNvPr id="24" name="標題 1">
            <a:extLst>
              <a:ext uri="{FF2B5EF4-FFF2-40B4-BE49-F238E27FC236}">
                <a16:creationId xmlns:a16="http://schemas.microsoft.com/office/drawing/2014/main" id="{8C12B50D-8459-49FA-AA62-D1FE0CE1BF60}"/>
              </a:ext>
            </a:extLst>
          </p:cNvPr>
          <p:cNvSpPr txBox="1">
            <a:spLocks/>
          </p:cNvSpPr>
          <p:nvPr/>
        </p:nvSpPr>
        <p:spPr>
          <a:xfrm>
            <a:off x="6520259" y="4635"/>
            <a:ext cx="5671741" cy="65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Architecture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46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6" grpId="0"/>
      <p:bldP spid="17" grpId="0" animBg="1"/>
      <p:bldP spid="18" grpId="0"/>
      <p:bldP spid="21" grpId="0" animBg="1"/>
      <p:bldP spid="26" grpId="0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DBD4F9-9AC0-49F9-A490-B28313BE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32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3B5A10-06C6-4BBB-B177-9D56445EE5F0}"/>
              </a:ext>
            </a:extLst>
          </p:cNvPr>
          <p:cNvSpPr/>
          <p:nvPr/>
        </p:nvSpPr>
        <p:spPr>
          <a:xfrm>
            <a:off x="2835211" y="857452"/>
            <a:ext cx="2164290" cy="11423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83B9C8-C6D0-42BE-9F98-AC1BB2B55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02117"/>
              </p:ext>
            </p:extLst>
          </p:nvPr>
        </p:nvGraphicFramePr>
        <p:xfrm>
          <a:off x="8381165" y="952321"/>
          <a:ext cx="2893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203">
                  <a:extLst>
                    <a:ext uri="{9D8B030D-6E8A-4147-A177-3AD203B41FA5}">
                      <a16:colId xmlns:a16="http://schemas.microsoft.com/office/drawing/2014/main" val="4090588284"/>
                    </a:ext>
                  </a:extLst>
                </a:gridCol>
                <a:gridCol w="2014997">
                  <a:extLst>
                    <a:ext uri="{9D8B030D-6E8A-4147-A177-3AD203B41FA5}">
                      <a16:colId xmlns:a16="http://schemas.microsoft.com/office/drawing/2014/main" val="202148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Benefit value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9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65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0.45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7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4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62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0.73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32325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E04DE86-8898-485E-9303-5A5DD1620717}"/>
              </a:ext>
            </a:extLst>
          </p:cNvPr>
          <p:cNvSpPr txBox="1"/>
          <p:nvPr/>
        </p:nvSpPr>
        <p:spPr>
          <a:xfrm>
            <a:off x="940963" y="1389235"/>
            <a:ext cx="1769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B4350688-C6B4-4937-8D57-EFB635AA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259" y="-15634"/>
            <a:ext cx="5671741" cy="65346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Write buffer simulator</a:t>
            </a:r>
            <a:endParaRPr lang="zh-TW" altLang="en-US" dirty="0"/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8226C56E-AF50-4FE0-9489-5BC2D146F1D6}"/>
              </a:ext>
            </a:extLst>
          </p:cNvPr>
          <p:cNvSpPr txBox="1">
            <a:spLocks/>
          </p:cNvSpPr>
          <p:nvPr/>
        </p:nvSpPr>
        <p:spPr>
          <a:xfrm>
            <a:off x="-30" y="-12256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7FD9A50-D501-4207-9BD1-71BB9380B9C1}"/>
              </a:ext>
            </a:extLst>
          </p:cNvPr>
          <p:cNvSpPr txBox="1"/>
          <p:nvPr/>
        </p:nvSpPr>
        <p:spPr>
          <a:xfrm>
            <a:off x="3380312" y="6125517"/>
            <a:ext cx="221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value</a:t>
            </a:r>
            <a:endParaRPr kumimoji="1"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8B3E7B3-C491-44FB-AF7C-43DC6A446BE1}"/>
              </a:ext>
            </a:extLst>
          </p:cNvPr>
          <p:cNvSpPr txBox="1"/>
          <p:nvPr/>
        </p:nvSpPr>
        <p:spPr>
          <a:xfrm>
            <a:off x="2873037" y="2022513"/>
            <a:ext cx="72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0</a:t>
            </a:r>
            <a:endParaRPr kumimoji="1"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208B37F-A644-4B50-A712-5FD39B6A5883}"/>
              </a:ext>
            </a:extLst>
          </p:cNvPr>
          <p:cNvSpPr txBox="1"/>
          <p:nvPr/>
        </p:nvSpPr>
        <p:spPr>
          <a:xfrm>
            <a:off x="3594467" y="2023770"/>
            <a:ext cx="72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29D39FC-8AAC-45CD-BE6B-586E07097E65}"/>
              </a:ext>
            </a:extLst>
          </p:cNvPr>
          <p:cNvSpPr txBox="1"/>
          <p:nvPr/>
        </p:nvSpPr>
        <p:spPr>
          <a:xfrm>
            <a:off x="4278071" y="2025027"/>
            <a:ext cx="72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E972C689-DE85-4FE6-BA3B-5B96F1685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500888"/>
              </p:ext>
            </p:extLst>
          </p:nvPr>
        </p:nvGraphicFramePr>
        <p:xfrm>
          <a:off x="1728995" y="2800148"/>
          <a:ext cx="6520258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6646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724921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685735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1077584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659702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76925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716416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Block/Time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592B76C-8EC7-4184-8DA1-5EA0A0DB7EAC}"/>
              </a:ext>
            </a:extLst>
          </p:cNvPr>
          <p:cNvSpPr/>
          <p:nvPr/>
        </p:nvSpPr>
        <p:spPr>
          <a:xfrm>
            <a:off x="2835211" y="1618810"/>
            <a:ext cx="721430" cy="379694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00F33D2-29A6-4EC6-A320-8BDDAB3CA5C7}"/>
              </a:ext>
            </a:extLst>
          </p:cNvPr>
          <p:cNvSpPr/>
          <p:nvPr/>
        </p:nvSpPr>
        <p:spPr>
          <a:xfrm>
            <a:off x="3556641" y="1618810"/>
            <a:ext cx="721430" cy="3796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92B22756-5C24-45B4-8515-99F0310B8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73123"/>
              </p:ext>
            </p:extLst>
          </p:nvPr>
        </p:nvGraphicFramePr>
        <p:xfrm>
          <a:off x="1728995" y="2800148"/>
          <a:ext cx="6520258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6646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724921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685735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1077584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659702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76925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716416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Block/Time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76" name="矩形 75">
            <a:extLst>
              <a:ext uri="{FF2B5EF4-FFF2-40B4-BE49-F238E27FC236}">
                <a16:creationId xmlns:a16="http://schemas.microsoft.com/office/drawing/2014/main" id="{50C79305-DB3B-475F-916E-65B210091B13}"/>
              </a:ext>
            </a:extLst>
          </p:cNvPr>
          <p:cNvSpPr/>
          <p:nvPr/>
        </p:nvSpPr>
        <p:spPr>
          <a:xfrm>
            <a:off x="2831745" y="1241043"/>
            <a:ext cx="721430" cy="379694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E99892AE-7ACC-473A-986A-4515C95CB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68198"/>
              </p:ext>
            </p:extLst>
          </p:nvPr>
        </p:nvGraphicFramePr>
        <p:xfrm>
          <a:off x="1728995" y="2800148"/>
          <a:ext cx="6520258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6646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724921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685735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1077584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659702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76925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716416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Block/Time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78" name="矩形 77">
            <a:extLst>
              <a:ext uri="{FF2B5EF4-FFF2-40B4-BE49-F238E27FC236}">
                <a16:creationId xmlns:a16="http://schemas.microsoft.com/office/drawing/2014/main" id="{18EEAD8E-FBA3-42F2-B4FC-44735244AF46}"/>
              </a:ext>
            </a:extLst>
          </p:cNvPr>
          <p:cNvSpPr/>
          <p:nvPr/>
        </p:nvSpPr>
        <p:spPr>
          <a:xfrm>
            <a:off x="3553175" y="1229945"/>
            <a:ext cx="731828" cy="3796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D5C8CC9A-9F5D-4DB2-8F43-0A9B3FCD3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58639"/>
              </p:ext>
            </p:extLst>
          </p:nvPr>
        </p:nvGraphicFramePr>
        <p:xfrm>
          <a:off x="1728995" y="2800148"/>
          <a:ext cx="6520258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6646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724921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685735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1077584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659702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76925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716416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Block/Time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80" name="矩形 79">
            <a:extLst>
              <a:ext uri="{FF2B5EF4-FFF2-40B4-BE49-F238E27FC236}">
                <a16:creationId xmlns:a16="http://schemas.microsoft.com/office/drawing/2014/main" id="{12ADCBB0-4242-4C03-AA55-374FBFE629A2}"/>
              </a:ext>
            </a:extLst>
          </p:cNvPr>
          <p:cNvSpPr/>
          <p:nvPr/>
        </p:nvSpPr>
        <p:spPr>
          <a:xfrm>
            <a:off x="2835211" y="863277"/>
            <a:ext cx="721430" cy="379694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652D19CC-0807-4E46-97FA-55BD7C1B6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750840"/>
              </p:ext>
            </p:extLst>
          </p:nvPr>
        </p:nvGraphicFramePr>
        <p:xfrm>
          <a:off x="1728995" y="2800148"/>
          <a:ext cx="6520258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6646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724921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685735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1077584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659702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76925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716416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Block/Time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82" name="矩形 81">
            <a:extLst>
              <a:ext uri="{FF2B5EF4-FFF2-40B4-BE49-F238E27FC236}">
                <a16:creationId xmlns:a16="http://schemas.microsoft.com/office/drawing/2014/main" id="{09F7065D-9AB9-46D5-A3B5-A55188AFDD7C}"/>
              </a:ext>
            </a:extLst>
          </p:cNvPr>
          <p:cNvSpPr/>
          <p:nvPr/>
        </p:nvSpPr>
        <p:spPr>
          <a:xfrm>
            <a:off x="3556641" y="863277"/>
            <a:ext cx="721430" cy="3796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556889C6-BB55-4F5D-858B-5247A0942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23137"/>
              </p:ext>
            </p:extLst>
          </p:nvPr>
        </p:nvGraphicFramePr>
        <p:xfrm>
          <a:off x="1728995" y="2800148"/>
          <a:ext cx="6520258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6646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724921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685735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1077584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659702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76925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716416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Block/Time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50647EA7-A901-445E-BD62-44A3A960A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47528"/>
              </p:ext>
            </p:extLst>
          </p:nvPr>
        </p:nvGraphicFramePr>
        <p:xfrm>
          <a:off x="1728995" y="2800148"/>
          <a:ext cx="6520258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6646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724921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685735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1077584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659702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76925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716416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Block/Time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T12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85" name="矩形 84">
            <a:extLst>
              <a:ext uri="{FF2B5EF4-FFF2-40B4-BE49-F238E27FC236}">
                <a16:creationId xmlns:a16="http://schemas.microsoft.com/office/drawing/2014/main" id="{C97FD7C7-754D-4D55-9E8F-03BEF35E92B5}"/>
              </a:ext>
            </a:extLst>
          </p:cNvPr>
          <p:cNvSpPr/>
          <p:nvPr/>
        </p:nvSpPr>
        <p:spPr>
          <a:xfrm>
            <a:off x="4268499" y="1618810"/>
            <a:ext cx="721430" cy="3796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941EC89-3040-4E21-97BC-A444DBD896D3}"/>
              </a:ext>
            </a:extLst>
          </p:cNvPr>
          <p:cNvSpPr/>
          <p:nvPr/>
        </p:nvSpPr>
        <p:spPr>
          <a:xfrm>
            <a:off x="4278071" y="1241043"/>
            <a:ext cx="721430" cy="3796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D7EE6C19-F8F6-46AA-A208-E8D0DAE5D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49196"/>
              </p:ext>
            </p:extLst>
          </p:nvPr>
        </p:nvGraphicFramePr>
        <p:xfrm>
          <a:off x="1728995" y="2800148"/>
          <a:ext cx="6520258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6646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724921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685735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1077584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659702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76925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716416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Block/Time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T12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89" name="矩形 88">
            <a:extLst>
              <a:ext uri="{FF2B5EF4-FFF2-40B4-BE49-F238E27FC236}">
                <a16:creationId xmlns:a16="http://schemas.microsoft.com/office/drawing/2014/main" id="{19708C88-3D6D-4EE5-8928-4336022C0489}"/>
              </a:ext>
            </a:extLst>
          </p:cNvPr>
          <p:cNvSpPr/>
          <p:nvPr/>
        </p:nvSpPr>
        <p:spPr>
          <a:xfrm>
            <a:off x="4285003" y="863277"/>
            <a:ext cx="721430" cy="3796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0" name="表格 89">
            <a:extLst>
              <a:ext uri="{FF2B5EF4-FFF2-40B4-BE49-F238E27FC236}">
                <a16:creationId xmlns:a16="http://schemas.microsoft.com/office/drawing/2014/main" id="{37897EE1-3108-46CE-BD65-8FED45F86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42265"/>
              </p:ext>
            </p:extLst>
          </p:nvPr>
        </p:nvGraphicFramePr>
        <p:xfrm>
          <a:off x="1728995" y="2800148"/>
          <a:ext cx="6520258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6646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724921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685735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1077584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659702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76925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716416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Block/Time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T12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5030E140-201B-4105-9896-9AC9F19A4E69}"/>
              </a:ext>
            </a:extLst>
          </p:cNvPr>
          <p:cNvSpPr/>
          <p:nvPr/>
        </p:nvSpPr>
        <p:spPr>
          <a:xfrm>
            <a:off x="6638543" y="854074"/>
            <a:ext cx="739923" cy="113342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31C135-49EA-4547-93EC-BF80B70136AA}"/>
              </a:ext>
            </a:extLst>
          </p:cNvPr>
          <p:cNvSpPr/>
          <p:nvPr/>
        </p:nvSpPr>
        <p:spPr>
          <a:xfrm>
            <a:off x="6638544" y="1637750"/>
            <a:ext cx="739922" cy="38727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C0A281F-EF09-4A9C-BEBE-FCF7F6566746}"/>
              </a:ext>
            </a:extLst>
          </p:cNvPr>
          <p:cNvSpPr txBox="1"/>
          <p:nvPr/>
        </p:nvSpPr>
        <p:spPr>
          <a:xfrm>
            <a:off x="6606169" y="2138724"/>
            <a:ext cx="73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 3</a:t>
            </a:r>
            <a:endParaRPr kumimoji="1" lang="zh-TW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3507CA-DE67-4A32-A484-567043506734}"/>
              </a:ext>
            </a:extLst>
          </p:cNvPr>
          <p:cNvSpPr/>
          <p:nvPr/>
        </p:nvSpPr>
        <p:spPr>
          <a:xfrm>
            <a:off x="8381165" y="1389235"/>
            <a:ext cx="28932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029E894-B8B7-4F5F-A044-9662027D07E4}"/>
              </a:ext>
            </a:extLst>
          </p:cNvPr>
          <p:cNvSpPr/>
          <p:nvPr/>
        </p:nvSpPr>
        <p:spPr>
          <a:xfrm>
            <a:off x="222693" y="6113383"/>
            <a:ext cx="2949444" cy="473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0 duration=8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1D7A29C1-8BF8-4A2B-9650-B1720106D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80845"/>
              </p:ext>
            </p:extLst>
          </p:nvPr>
        </p:nvGraphicFramePr>
        <p:xfrm>
          <a:off x="1746304" y="2803526"/>
          <a:ext cx="6520258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6646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724921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685735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1077584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659702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76925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716416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Block/Time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T12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LB 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29F1AC78-7A8A-469C-99AB-48831E04C9B1}"/>
              </a:ext>
            </a:extLst>
          </p:cNvPr>
          <p:cNvSpPr/>
          <p:nvPr/>
        </p:nvSpPr>
        <p:spPr>
          <a:xfrm>
            <a:off x="5006433" y="3259300"/>
            <a:ext cx="1089567" cy="47145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65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-0.31198 -0.0011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99" y="-69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7 L -0.31198 -0.0037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99" y="-185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-0.3112 -0.02268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-1134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5" grpId="0" animBg="1"/>
      <p:bldP spid="5" grpId="1" animBg="1"/>
      <p:bldP spid="74" grpId="0" animBg="1"/>
      <p:bldP spid="76" grpId="0" animBg="1"/>
      <p:bldP spid="76" grpId="1" animBg="1"/>
      <p:bldP spid="78" grpId="0" animBg="1"/>
      <p:bldP spid="80" grpId="0" animBg="1"/>
      <p:bldP spid="80" grpId="1" animBg="1"/>
      <p:bldP spid="82" grpId="0" animBg="1"/>
      <p:bldP spid="85" grpId="0" animBg="1"/>
      <p:bldP spid="86" grpId="0" animBg="1"/>
      <p:bldP spid="89" grpId="0" animBg="1"/>
      <p:bldP spid="10" grpId="0" animBg="1"/>
      <p:bldP spid="10" grpId="1" animBg="1"/>
      <p:bldP spid="21" grpId="0" animBg="1"/>
      <p:bldP spid="21" grpId="1" animBg="1"/>
      <p:bldP spid="22" grpId="0"/>
      <p:bldP spid="22" grpId="1"/>
      <p:bldP spid="23" grpId="0" animBg="1"/>
      <p:bldP spid="92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E49CC4-5D2D-4C35-A1B2-3A7C7DE0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33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A334BD2-29E9-42B8-BA2C-2C271E4A2AA5}"/>
              </a:ext>
            </a:extLst>
          </p:cNvPr>
          <p:cNvSpPr txBox="1">
            <a:spLocks/>
          </p:cNvSpPr>
          <p:nvPr/>
        </p:nvSpPr>
        <p:spPr>
          <a:xfrm>
            <a:off x="6520259" y="-15634"/>
            <a:ext cx="5671741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/>
              <a:t>Write buffer simulator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7273EDF-FF5F-4BE6-9EC0-8937CFCBF47C}"/>
              </a:ext>
            </a:extLst>
          </p:cNvPr>
          <p:cNvSpPr txBox="1">
            <a:spLocks/>
          </p:cNvSpPr>
          <p:nvPr/>
        </p:nvSpPr>
        <p:spPr>
          <a:xfrm>
            <a:off x="-30" y="-12256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8C66BA3-2F6C-493F-8481-57C59686587A}"/>
              </a:ext>
            </a:extLst>
          </p:cNvPr>
          <p:cNvSpPr/>
          <p:nvPr/>
        </p:nvSpPr>
        <p:spPr>
          <a:xfrm>
            <a:off x="1029810" y="1083076"/>
            <a:ext cx="9777273" cy="9232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1E6AE5-8485-462D-98CC-728AF163226F}"/>
              </a:ext>
            </a:extLst>
          </p:cNvPr>
          <p:cNvSpPr/>
          <p:nvPr/>
        </p:nvSpPr>
        <p:spPr>
          <a:xfrm>
            <a:off x="1384917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DD5A77-3C0B-4FCF-A1D3-DBEDA1E9258D}"/>
              </a:ext>
            </a:extLst>
          </p:cNvPr>
          <p:cNvSpPr/>
          <p:nvPr/>
        </p:nvSpPr>
        <p:spPr>
          <a:xfrm>
            <a:off x="2567127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439D22-A461-44C1-804C-A45812059D86}"/>
              </a:ext>
            </a:extLst>
          </p:cNvPr>
          <p:cNvSpPr/>
          <p:nvPr/>
        </p:nvSpPr>
        <p:spPr>
          <a:xfrm>
            <a:off x="3749337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4638AC-8FC1-47E9-A084-EC8FA649E8FE}"/>
              </a:ext>
            </a:extLst>
          </p:cNvPr>
          <p:cNvSpPr/>
          <p:nvPr/>
        </p:nvSpPr>
        <p:spPr>
          <a:xfrm>
            <a:off x="4931547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120E79-C3C6-4087-AA90-181A62C7195E}"/>
              </a:ext>
            </a:extLst>
          </p:cNvPr>
          <p:cNvSpPr/>
          <p:nvPr/>
        </p:nvSpPr>
        <p:spPr>
          <a:xfrm>
            <a:off x="6045304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42936F-CF5E-4CC8-8957-4F69599E2522}"/>
              </a:ext>
            </a:extLst>
          </p:cNvPr>
          <p:cNvSpPr/>
          <p:nvPr/>
        </p:nvSpPr>
        <p:spPr>
          <a:xfrm>
            <a:off x="7227514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A186DF-009B-42E1-B6E8-E73447EA3F3D}"/>
              </a:ext>
            </a:extLst>
          </p:cNvPr>
          <p:cNvSpPr/>
          <p:nvPr/>
        </p:nvSpPr>
        <p:spPr>
          <a:xfrm>
            <a:off x="8409724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38D99B4-DCF2-4AA6-8FB4-F4EC8AF6F676}"/>
              </a:ext>
            </a:extLst>
          </p:cNvPr>
          <p:cNvSpPr/>
          <p:nvPr/>
        </p:nvSpPr>
        <p:spPr>
          <a:xfrm>
            <a:off x="9591934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C9A1AF2-2D96-47F2-8DF6-24A3D872D489}"/>
              </a:ext>
            </a:extLst>
          </p:cNvPr>
          <p:cNvCxnSpPr>
            <a:cxnSpLocks/>
          </p:cNvCxnSpPr>
          <p:nvPr/>
        </p:nvCxnSpPr>
        <p:spPr>
          <a:xfrm>
            <a:off x="5881456" y="2006353"/>
            <a:ext cx="0" cy="727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AE526453-3007-413D-8D5A-22717349B7E0}"/>
              </a:ext>
            </a:extLst>
          </p:cNvPr>
          <p:cNvSpPr/>
          <p:nvPr/>
        </p:nvSpPr>
        <p:spPr>
          <a:xfrm>
            <a:off x="4296249" y="2825318"/>
            <a:ext cx="3170413" cy="6036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 simulator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22142A90-96CF-46D0-A23D-5A7CDC151D1D}"/>
              </a:ext>
            </a:extLst>
          </p:cNvPr>
          <p:cNvCxnSpPr>
            <a:stCxn id="22" idx="2"/>
          </p:cNvCxnSpPr>
          <p:nvPr/>
        </p:nvCxnSpPr>
        <p:spPr>
          <a:xfrm>
            <a:off x="5881456" y="3429000"/>
            <a:ext cx="0" cy="6946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5E12ADE4-D057-4A5D-932C-0BC316801CBB}"/>
              </a:ext>
            </a:extLst>
          </p:cNvPr>
          <p:cNvSpPr/>
          <p:nvPr/>
        </p:nvSpPr>
        <p:spPr>
          <a:xfrm>
            <a:off x="1468869" y="4172507"/>
            <a:ext cx="9152869" cy="24413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28B80D05-4937-4F42-80E3-2565AB30CC45}"/>
              </a:ext>
            </a:extLst>
          </p:cNvPr>
          <p:cNvGrpSpPr/>
          <p:nvPr/>
        </p:nvGrpSpPr>
        <p:grpSpPr>
          <a:xfrm>
            <a:off x="1806215" y="4350060"/>
            <a:ext cx="1899818" cy="541538"/>
            <a:chOff x="1562470" y="4567562"/>
            <a:chExt cx="1899818" cy="541538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A9B5EA0-C784-4F1D-A7CA-32350E955537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0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AD4F523-1605-4B41-8647-977BA0BE82E9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4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54D02ED-3CA8-476E-ADB0-B4334BB0427E}"/>
              </a:ext>
            </a:extLst>
          </p:cNvPr>
          <p:cNvGrpSpPr/>
          <p:nvPr/>
        </p:nvGrpSpPr>
        <p:grpSpPr>
          <a:xfrm>
            <a:off x="3993082" y="4350060"/>
            <a:ext cx="1899818" cy="541538"/>
            <a:chOff x="1562470" y="4567562"/>
            <a:chExt cx="1899818" cy="54153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C4625FB-E340-427B-AE0C-8221CF41255D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1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C8FEA87-B6EF-4693-9021-24C3CA298145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5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091879F-4244-449F-A4A5-0B8B20636FE9}"/>
              </a:ext>
            </a:extLst>
          </p:cNvPr>
          <p:cNvGrpSpPr/>
          <p:nvPr/>
        </p:nvGrpSpPr>
        <p:grpSpPr>
          <a:xfrm>
            <a:off x="6179947" y="4350060"/>
            <a:ext cx="1899818" cy="541538"/>
            <a:chOff x="1562470" y="4567562"/>
            <a:chExt cx="1899818" cy="54153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85329DF-49BC-4D7B-B00B-528D8E130A0C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2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E1E1A98-A6AF-4361-B250-7F14C1F913B0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14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EA4CF4F2-6311-4513-A6D0-B86EBEF68ADF}"/>
              </a:ext>
            </a:extLst>
          </p:cNvPr>
          <p:cNvGrpSpPr/>
          <p:nvPr/>
        </p:nvGrpSpPr>
        <p:grpSpPr>
          <a:xfrm>
            <a:off x="8351630" y="4350060"/>
            <a:ext cx="1899818" cy="541538"/>
            <a:chOff x="1562470" y="4567562"/>
            <a:chExt cx="1899818" cy="541538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C3D1B34-FF08-414C-B737-1FB287E7E7DD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3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DA52143-2AFE-4A62-9448-D4286D9813B9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19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6CC1A253-C4D2-4331-8545-639918694CC5}"/>
              </a:ext>
            </a:extLst>
          </p:cNvPr>
          <p:cNvGrpSpPr/>
          <p:nvPr/>
        </p:nvGrpSpPr>
        <p:grpSpPr>
          <a:xfrm>
            <a:off x="1849519" y="5464145"/>
            <a:ext cx="1899818" cy="541538"/>
            <a:chOff x="1562470" y="4567562"/>
            <a:chExt cx="1899818" cy="541538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3F1DF38-1527-4784-B3CC-553FACCC6BC6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4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EC58C90-20EE-46D3-B366-6522F52CB492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9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FC303B9F-BAC2-4EB9-8DCD-E06FEA997C07}"/>
              </a:ext>
            </a:extLst>
          </p:cNvPr>
          <p:cNvGrpSpPr/>
          <p:nvPr/>
        </p:nvGrpSpPr>
        <p:grpSpPr>
          <a:xfrm>
            <a:off x="4036386" y="5464145"/>
            <a:ext cx="1899818" cy="541538"/>
            <a:chOff x="1562470" y="4567562"/>
            <a:chExt cx="1899818" cy="541538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AD31ABE-BBA7-46BB-9DDD-81F1C0483B6D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5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01341AB-C957-461E-A40F-AA442D7A364E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7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B4A387F-98EA-4306-9DA4-BA987FEAB17D}"/>
              </a:ext>
            </a:extLst>
          </p:cNvPr>
          <p:cNvGrpSpPr/>
          <p:nvPr/>
        </p:nvGrpSpPr>
        <p:grpSpPr>
          <a:xfrm>
            <a:off x="6223251" y="5464145"/>
            <a:ext cx="1899818" cy="541538"/>
            <a:chOff x="1562470" y="4567562"/>
            <a:chExt cx="1899818" cy="541538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0C2E4DE-9511-4B33-A5AC-906C1E23966A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C0A5DDF-B1B5-49C8-83E1-BF0ED71447F1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13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5BB2DB9A-1947-4109-A01E-AFB0966EA621}"/>
              </a:ext>
            </a:extLst>
          </p:cNvPr>
          <p:cNvGrpSpPr/>
          <p:nvPr/>
        </p:nvGrpSpPr>
        <p:grpSpPr>
          <a:xfrm>
            <a:off x="8394934" y="5464145"/>
            <a:ext cx="1899818" cy="541538"/>
            <a:chOff x="1562470" y="4567562"/>
            <a:chExt cx="1899818" cy="541538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BE2C464-7728-4833-8EB0-2D9200CA6DD5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8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62814FB-EB7E-4351-AA8D-B46782AE53BB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102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27DD2708-7084-407E-86B9-BA9646A7F95C}"/>
              </a:ext>
            </a:extLst>
          </p:cNvPr>
          <p:cNvSpPr txBox="1"/>
          <p:nvPr/>
        </p:nvSpPr>
        <p:spPr>
          <a:xfrm>
            <a:off x="1806215" y="4913793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FE7CBF2-CF66-4F2D-8F43-9D5C14E84486}"/>
              </a:ext>
            </a:extLst>
          </p:cNvPr>
          <p:cNvSpPr txBox="1"/>
          <p:nvPr/>
        </p:nvSpPr>
        <p:spPr>
          <a:xfrm>
            <a:off x="2618915" y="4931520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EFA40E17-1710-47E0-A8A0-8636CA92029A}"/>
              </a:ext>
            </a:extLst>
          </p:cNvPr>
          <p:cNvSpPr txBox="1"/>
          <p:nvPr/>
        </p:nvSpPr>
        <p:spPr>
          <a:xfrm>
            <a:off x="3929848" y="4928561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4915DD11-DDA6-4B6E-86B2-0419AEB3E1BB}"/>
              </a:ext>
            </a:extLst>
          </p:cNvPr>
          <p:cNvSpPr txBox="1"/>
          <p:nvPr/>
        </p:nvSpPr>
        <p:spPr>
          <a:xfrm>
            <a:off x="4742548" y="4946288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C05DB2F9-4634-41D5-9915-72FEB37CD7B2}"/>
              </a:ext>
            </a:extLst>
          </p:cNvPr>
          <p:cNvSpPr txBox="1"/>
          <p:nvPr/>
        </p:nvSpPr>
        <p:spPr>
          <a:xfrm>
            <a:off x="6233212" y="4888639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D6C657B3-3A22-4FF6-B746-C7F7E2AA6E0E}"/>
              </a:ext>
            </a:extLst>
          </p:cNvPr>
          <p:cNvSpPr txBox="1"/>
          <p:nvPr/>
        </p:nvSpPr>
        <p:spPr>
          <a:xfrm>
            <a:off x="7045912" y="4906366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251EC308-65B9-4EAD-B3E3-68A4BA7CECD5}"/>
              </a:ext>
            </a:extLst>
          </p:cNvPr>
          <p:cNvSpPr txBox="1"/>
          <p:nvPr/>
        </p:nvSpPr>
        <p:spPr>
          <a:xfrm>
            <a:off x="8356845" y="4903407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D9301034-1C62-4625-879D-93C321728221}"/>
              </a:ext>
            </a:extLst>
          </p:cNvPr>
          <p:cNvSpPr txBox="1"/>
          <p:nvPr/>
        </p:nvSpPr>
        <p:spPr>
          <a:xfrm>
            <a:off x="9169545" y="4921134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FD33CC3F-C07B-4D33-B698-66C0F50EE2D9}"/>
              </a:ext>
            </a:extLst>
          </p:cNvPr>
          <p:cNvSpPr txBox="1"/>
          <p:nvPr/>
        </p:nvSpPr>
        <p:spPr>
          <a:xfrm>
            <a:off x="1806215" y="6035264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C67561A0-8265-4084-B578-C3F7400158B4}"/>
              </a:ext>
            </a:extLst>
          </p:cNvPr>
          <p:cNvSpPr txBox="1"/>
          <p:nvPr/>
        </p:nvSpPr>
        <p:spPr>
          <a:xfrm>
            <a:off x="2618915" y="6052991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A2E175B-CA45-4C58-B190-238B0AC02B46}"/>
              </a:ext>
            </a:extLst>
          </p:cNvPr>
          <p:cNvSpPr txBox="1"/>
          <p:nvPr/>
        </p:nvSpPr>
        <p:spPr>
          <a:xfrm>
            <a:off x="3929848" y="6050032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4958F671-F8F1-44C6-B6FD-151BC6EB0D75}"/>
              </a:ext>
            </a:extLst>
          </p:cNvPr>
          <p:cNvSpPr txBox="1"/>
          <p:nvPr/>
        </p:nvSpPr>
        <p:spPr>
          <a:xfrm>
            <a:off x="4742548" y="6067759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FBA6F0DE-3714-4853-A584-0AE02FA2DDD2}"/>
              </a:ext>
            </a:extLst>
          </p:cNvPr>
          <p:cNvSpPr txBox="1"/>
          <p:nvPr/>
        </p:nvSpPr>
        <p:spPr>
          <a:xfrm>
            <a:off x="6233212" y="6010110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37908268-0AD5-4AC8-8C29-C063F687B0FB}"/>
              </a:ext>
            </a:extLst>
          </p:cNvPr>
          <p:cNvSpPr txBox="1"/>
          <p:nvPr/>
        </p:nvSpPr>
        <p:spPr>
          <a:xfrm>
            <a:off x="7045912" y="6027837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29F17F65-F2AB-47B0-9A32-1B66CA3DDB44}"/>
              </a:ext>
            </a:extLst>
          </p:cNvPr>
          <p:cNvSpPr txBox="1"/>
          <p:nvPr/>
        </p:nvSpPr>
        <p:spPr>
          <a:xfrm>
            <a:off x="8356845" y="6024878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01D0B773-F1AC-4508-8431-DB6C9E185FBA}"/>
              </a:ext>
            </a:extLst>
          </p:cNvPr>
          <p:cNvSpPr txBox="1"/>
          <p:nvPr/>
        </p:nvSpPr>
        <p:spPr>
          <a:xfrm>
            <a:off x="9169545" y="6042605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0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9" grpId="0" animBg="1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A595AA-6A91-4923-83A6-3B38FEC58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7" y="836024"/>
            <a:ext cx="11796253" cy="566648"/>
          </a:xfrm>
        </p:spPr>
        <p:txBody>
          <a:bodyPr>
            <a:normAutofit/>
          </a:bodyPr>
          <a:lstStyle/>
          <a:p>
            <a:r>
              <a:rPr lang="en-US" altLang="zh-TW" dirty="0"/>
              <a:t>Transform duration value into duration label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96DD36-0A64-4C84-9F80-79F99897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34</a:t>
            </a:fld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DF22AB-5D4B-4446-A21D-96662D363027}"/>
              </a:ext>
            </a:extLst>
          </p:cNvPr>
          <p:cNvSpPr/>
          <p:nvPr/>
        </p:nvSpPr>
        <p:spPr>
          <a:xfrm>
            <a:off x="4886558" y="1340528"/>
            <a:ext cx="2395089" cy="4438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Duration value : 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04E5F7B-D34F-4ACA-BFD2-CA9B4EA656C7}"/>
              </a:ext>
            </a:extLst>
          </p:cNvPr>
          <p:cNvCxnSpPr>
            <a:cxnSpLocks/>
          </p:cNvCxnSpPr>
          <p:nvPr/>
        </p:nvCxnSpPr>
        <p:spPr>
          <a:xfrm>
            <a:off x="6099984" y="1875407"/>
            <a:ext cx="0" cy="656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圖: 決策 8">
            <a:extLst>
              <a:ext uri="{FF2B5EF4-FFF2-40B4-BE49-F238E27FC236}">
                <a16:creationId xmlns:a16="http://schemas.microsoft.com/office/drawing/2014/main" id="{1A008745-3970-4795-BD07-02999850D81C}"/>
              </a:ext>
            </a:extLst>
          </p:cNvPr>
          <p:cNvSpPr/>
          <p:nvPr/>
        </p:nvSpPr>
        <p:spPr>
          <a:xfrm>
            <a:off x="4374563" y="2630008"/>
            <a:ext cx="3450843" cy="834501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Threshold :t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0266A77-5073-46EC-9004-5E0FD3237EEE}"/>
              </a:ext>
            </a:extLst>
          </p:cNvPr>
          <p:cNvCxnSpPr>
            <a:cxnSpLocks/>
          </p:cNvCxnSpPr>
          <p:nvPr/>
        </p:nvCxnSpPr>
        <p:spPr>
          <a:xfrm>
            <a:off x="6084103" y="3573261"/>
            <a:ext cx="0" cy="834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08005CF-903F-4A50-8D90-47494744F5A1}"/>
              </a:ext>
            </a:extLst>
          </p:cNvPr>
          <p:cNvSpPr/>
          <p:nvPr/>
        </p:nvSpPr>
        <p:spPr>
          <a:xfrm>
            <a:off x="4148874" y="4723552"/>
            <a:ext cx="705775" cy="4793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d&lt;t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9F95BA-0EB0-4577-99F6-3FA529DC261A}"/>
              </a:ext>
            </a:extLst>
          </p:cNvPr>
          <p:cNvSpPr/>
          <p:nvPr/>
        </p:nvSpPr>
        <p:spPr>
          <a:xfrm>
            <a:off x="5174834" y="4723551"/>
            <a:ext cx="1697163" cy="479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d&gt;=t &amp; d&lt;5t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E1C018-AF75-4FF2-B9CA-5CFBCA194A8C}"/>
              </a:ext>
            </a:extLst>
          </p:cNvPr>
          <p:cNvSpPr/>
          <p:nvPr/>
        </p:nvSpPr>
        <p:spPr>
          <a:xfrm>
            <a:off x="7174520" y="4723551"/>
            <a:ext cx="905186" cy="4793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d&gt;=5t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136E572-E542-4C93-B789-8BEF61BDED3E}"/>
              </a:ext>
            </a:extLst>
          </p:cNvPr>
          <p:cNvCxnSpPr/>
          <p:nvPr/>
        </p:nvCxnSpPr>
        <p:spPr>
          <a:xfrm>
            <a:off x="4493127" y="5229641"/>
            <a:ext cx="0" cy="534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圖: 替代程序 20">
            <a:extLst>
              <a:ext uri="{FF2B5EF4-FFF2-40B4-BE49-F238E27FC236}">
                <a16:creationId xmlns:a16="http://schemas.microsoft.com/office/drawing/2014/main" id="{A483D881-C13A-4675-8D0D-55184A672E61}"/>
              </a:ext>
            </a:extLst>
          </p:cNvPr>
          <p:cNvSpPr/>
          <p:nvPr/>
        </p:nvSpPr>
        <p:spPr>
          <a:xfrm>
            <a:off x="3791852" y="5923187"/>
            <a:ext cx="1287254" cy="47939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Soon-&gt;0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流程圖: 替代程序 21">
            <a:extLst>
              <a:ext uri="{FF2B5EF4-FFF2-40B4-BE49-F238E27FC236}">
                <a16:creationId xmlns:a16="http://schemas.microsoft.com/office/drawing/2014/main" id="{B130A1A3-4830-4148-BEE3-28DAAA243A12}"/>
              </a:ext>
            </a:extLst>
          </p:cNvPr>
          <p:cNvSpPr/>
          <p:nvPr/>
        </p:nvSpPr>
        <p:spPr>
          <a:xfrm>
            <a:off x="5291014" y="5938725"/>
            <a:ext cx="1464801" cy="479397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Mean-&gt;1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流程圖: 替代程序 22">
            <a:extLst>
              <a:ext uri="{FF2B5EF4-FFF2-40B4-BE49-F238E27FC236}">
                <a16:creationId xmlns:a16="http://schemas.microsoft.com/office/drawing/2014/main" id="{FF96960A-6338-49BA-A53A-A27CFB1B7CF1}"/>
              </a:ext>
            </a:extLst>
          </p:cNvPr>
          <p:cNvSpPr/>
          <p:nvPr/>
        </p:nvSpPr>
        <p:spPr>
          <a:xfrm>
            <a:off x="7092317" y="5949297"/>
            <a:ext cx="1229294" cy="45328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Late-&gt;2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7A6F3C9-659B-49C3-99E0-DC43FFA2F472}"/>
              </a:ext>
            </a:extLst>
          </p:cNvPr>
          <p:cNvCxnSpPr/>
          <p:nvPr/>
        </p:nvCxnSpPr>
        <p:spPr>
          <a:xfrm>
            <a:off x="6023415" y="5229641"/>
            <a:ext cx="0" cy="534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841DD40-CAEF-48BE-96DE-CCB65717DB45}"/>
              </a:ext>
            </a:extLst>
          </p:cNvPr>
          <p:cNvCxnSpPr/>
          <p:nvPr/>
        </p:nvCxnSpPr>
        <p:spPr>
          <a:xfrm>
            <a:off x="7640798" y="5221480"/>
            <a:ext cx="0" cy="534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標題 1">
            <a:extLst>
              <a:ext uri="{FF2B5EF4-FFF2-40B4-BE49-F238E27FC236}">
                <a16:creationId xmlns:a16="http://schemas.microsoft.com/office/drawing/2014/main" id="{6D07F7A1-7143-4E34-9A62-8F198912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34" y="-5961"/>
            <a:ext cx="5698466" cy="65346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Generate duration label</a:t>
            </a:r>
            <a:endParaRPr lang="zh-TW" altLang="en-US" dirty="0"/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FDD03F17-54E9-4D5E-894D-D7E17AC7F860}"/>
              </a:ext>
            </a:extLst>
          </p:cNvPr>
          <p:cNvSpPr txBox="1">
            <a:spLocks/>
          </p:cNvSpPr>
          <p:nvPr/>
        </p:nvSpPr>
        <p:spPr>
          <a:xfrm>
            <a:off x="1" y="-7392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2742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F381854-9867-4757-8930-01862639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35</a:t>
            </a:fld>
            <a:endParaRPr kumimoji="1"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7E05C41-EA68-4631-BD19-B66EB8EF482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C66752-487D-4808-94F7-B378549B4853}"/>
              </a:ext>
            </a:extLst>
          </p:cNvPr>
          <p:cNvSpPr/>
          <p:nvPr/>
        </p:nvSpPr>
        <p:spPr>
          <a:xfrm>
            <a:off x="466078" y="1669000"/>
            <a:ext cx="541538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A07722-9D11-47A3-93BC-FB58D844D186}"/>
              </a:ext>
            </a:extLst>
          </p:cNvPr>
          <p:cNvSpPr/>
          <p:nvPr/>
        </p:nvSpPr>
        <p:spPr>
          <a:xfrm>
            <a:off x="466078" y="2410811"/>
            <a:ext cx="541538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D0C652-C45E-4D75-BE5C-25DA11630CB7}"/>
              </a:ext>
            </a:extLst>
          </p:cNvPr>
          <p:cNvSpPr/>
          <p:nvPr/>
        </p:nvSpPr>
        <p:spPr>
          <a:xfrm>
            <a:off x="461639" y="3145964"/>
            <a:ext cx="541538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5CEC4D-6338-49DA-9345-ADB804F31E79}"/>
              </a:ext>
            </a:extLst>
          </p:cNvPr>
          <p:cNvSpPr/>
          <p:nvPr/>
        </p:nvSpPr>
        <p:spPr>
          <a:xfrm>
            <a:off x="461639" y="843379"/>
            <a:ext cx="541538" cy="4616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3414BCD-C9BF-464C-BA8B-74CE40AA4D63}"/>
              </a:ext>
            </a:extLst>
          </p:cNvPr>
          <p:cNvSpPr txBox="1"/>
          <p:nvPr/>
        </p:nvSpPr>
        <p:spPr>
          <a:xfrm>
            <a:off x="67692" y="3764131"/>
            <a:ext cx="1870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21AAF43-2532-4D4C-8A29-A197E3B970C7}"/>
              </a:ext>
            </a:extLst>
          </p:cNvPr>
          <p:cNvCxnSpPr/>
          <p:nvPr/>
        </p:nvCxnSpPr>
        <p:spPr>
          <a:xfrm>
            <a:off x="1178511" y="2641630"/>
            <a:ext cx="8899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0328AA3-C58C-46C9-983D-F3E45F7F3A20}"/>
              </a:ext>
            </a:extLst>
          </p:cNvPr>
          <p:cNvSpPr/>
          <p:nvPr/>
        </p:nvSpPr>
        <p:spPr>
          <a:xfrm>
            <a:off x="2157274" y="2410810"/>
            <a:ext cx="994299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7D180E6-03E6-43D9-9B51-9937108E22A9}"/>
              </a:ext>
            </a:extLst>
          </p:cNvPr>
          <p:cNvCxnSpPr/>
          <p:nvPr/>
        </p:nvCxnSpPr>
        <p:spPr>
          <a:xfrm>
            <a:off x="3151573" y="2641630"/>
            <a:ext cx="8899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6C86D93-E06C-490C-8FCB-AABF51510068}"/>
              </a:ext>
            </a:extLst>
          </p:cNvPr>
          <p:cNvSpPr/>
          <p:nvPr/>
        </p:nvSpPr>
        <p:spPr>
          <a:xfrm>
            <a:off x="4130336" y="2410810"/>
            <a:ext cx="994299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FE1E7E-F300-442C-AC46-F7A45395A7CB}"/>
              </a:ext>
            </a:extLst>
          </p:cNvPr>
          <p:cNvCxnSpPr/>
          <p:nvPr/>
        </p:nvCxnSpPr>
        <p:spPr>
          <a:xfrm>
            <a:off x="5124635" y="2630316"/>
            <a:ext cx="8899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02AF260-F8F8-4D9C-BD11-AD1C20F92FD0}"/>
              </a:ext>
            </a:extLst>
          </p:cNvPr>
          <p:cNvSpPr/>
          <p:nvPr/>
        </p:nvSpPr>
        <p:spPr>
          <a:xfrm>
            <a:off x="6103398" y="2399496"/>
            <a:ext cx="994299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4B20767-F3B2-4810-9E15-7B52E8252D15}"/>
              </a:ext>
            </a:extLst>
          </p:cNvPr>
          <p:cNvCxnSpPr>
            <a:cxnSpLocks/>
          </p:cNvCxnSpPr>
          <p:nvPr/>
        </p:nvCxnSpPr>
        <p:spPr>
          <a:xfrm>
            <a:off x="7097697" y="2630316"/>
            <a:ext cx="15129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8C26592-E36B-4150-B9B7-484C32F4E0A9}"/>
              </a:ext>
            </a:extLst>
          </p:cNvPr>
          <p:cNvSpPr txBox="1"/>
          <p:nvPr/>
        </p:nvSpPr>
        <p:spPr>
          <a:xfrm>
            <a:off x="7233081" y="2684299"/>
            <a:ext cx="1242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softmax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D9ACD36-04F5-4A68-8894-54985BD6E8E3}"/>
              </a:ext>
            </a:extLst>
          </p:cNvPr>
          <p:cNvSpPr txBox="1"/>
          <p:nvPr/>
        </p:nvSpPr>
        <p:spPr>
          <a:xfrm>
            <a:off x="8688279" y="2387707"/>
            <a:ext cx="109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output</a:t>
            </a:r>
            <a:endParaRPr kumimoji="1" lang="zh-TW" altLang="en-US" sz="2400" dirty="0"/>
          </a:p>
        </p:txBody>
      </p:sp>
      <p:sp>
        <p:nvSpPr>
          <p:cNvPr id="26" name="語音泡泡: 矩形 25">
            <a:extLst>
              <a:ext uri="{FF2B5EF4-FFF2-40B4-BE49-F238E27FC236}">
                <a16:creationId xmlns:a16="http://schemas.microsoft.com/office/drawing/2014/main" id="{FA657ACA-D672-4E43-9A02-C907B75EB640}"/>
              </a:ext>
            </a:extLst>
          </p:cNvPr>
          <p:cNvSpPr/>
          <p:nvPr/>
        </p:nvSpPr>
        <p:spPr>
          <a:xfrm>
            <a:off x="8394381" y="843379"/>
            <a:ext cx="1882066" cy="461635"/>
          </a:xfrm>
          <a:prstGeom prst="wedgeRectCallout">
            <a:avLst>
              <a:gd name="adj1" fmla="val -8097"/>
              <a:gd name="adj2" fmla="val 2778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Calculate loss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946B08C-A27F-4AAA-9A80-79AE1ACF4916}"/>
              </a:ext>
            </a:extLst>
          </p:cNvPr>
          <p:cNvCxnSpPr/>
          <p:nvPr/>
        </p:nvCxnSpPr>
        <p:spPr>
          <a:xfrm>
            <a:off x="1178511" y="1083076"/>
            <a:ext cx="70688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語音泡泡: 矩形 34">
            <a:extLst>
              <a:ext uri="{FF2B5EF4-FFF2-40B4-BE49-F238E27FC236}">
                <a16:creationId xmlns:a16="http://schemas.microsoft.com/office/drawing/2014/main" id="{F66A7F65-A443-4807-A539-350E52A6B4FA}"/>
              </a:ext>
            </a:extLst>
          </p:cNvPr>
          <p:cNvSpPr/>
          <p:nvPr/>
        </p:nvSpPr>
        <p:spPr>
          <a:xfrm>
            <a:off x="1599091" y="1313897"/>
            <a:ext cx="2006353" cy="461640"/>
          </a:xfrm>
          <a:prstGeom prst="wedgeRectCallout">
            <a:avLst>
              <a:gd name="adj1" fmla="val -79318"/>
              <a:gd name="adj2" fmla="val -7525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Duration label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6AAC3309-0009-4381-956B-07A457EE6AED}"/>
              </a:ext>
            </a:extLst>
          </p:cNvPr>
          <p:cNvCxnSpPr>
            <a:cxnSpLocks/>
          </p:cNvCxnSpPr>
          <p:nvPr/>
        </p:nvCxnSpPr>
        <p:spPr>
          <a:xfrm>
            <a:off x="10049522" y="1313897"/>
            <a:ext cx="0" cy="3101788"/>
          </a:xfrm>
          <a:prstGeom prst="line">
            <a:avLst/>
          </a:prstGeom>
          <a:ln w="889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AF406A7-DCD7-4767-ACFB-1224695EF01A}"/>
              </a:ext>
            </a:extLst>
          </p:cNvPr>
          <p:cNvCxnSpPr>
            <a:cxnSpLocks/>
          </p:cNvCxnSpPr>
          <p:nvPr/>
        </p:nvCxnSpPr>
        <p:spPr>
          <a:xfrm flipH="1">
            <a:off x="2157274" y="4375298"/>
            <a:ext cx="7907045" cy="56749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FE796E8-E0E4-4C00-8EC5-1407D3A63054}"/>
              </a:ext>
            </a:extLst>
          </p:cNvPr>
          <p:cNvSpPr txBox="1"/>
          <p:nvPr/>
        </p:nvSpPr>
        <p:spPr>
          <a:xfrm>
            <a:off x="5154597" y="4595870"/>
            <a:ext cx="2506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Backpropagation</a:t>
            </a:r>
            <a:endParaRPr kumimoji="1" lang="zh-TW" altLang="en-US" sz="2400" dirty="0"/>
          </a:p>
        </p:txBody>
      </p:sp>
      <p:sp>
        <p:nvSpPr>
          <p:cNvPr id="45" name="語音泡泡: 橢圓形 44">
            <a:extLst>
              <a:ext uri="{FF2B5EF4-FFF2-40B4-BE49-F238E27FC236}">
                <a16:creationId xmlns:a16="http://schemas.microsoft.com/office/drawing/2014/main" id="{F9C76FD7-6D7D-4884-BF7B-6F6D745F707F}"/>
              </a:ext>
            </a:extLst>
          </p:cNvPr>
          <p:cNvSpPr/>
          <p:nvPr/>
        </p:nvSpPr>
        <p:spPr>
          <a:xfrm>
            <a:off x="10789338" y="2915131"/>
            <a:ext cx="1402662" cy="2222587"/>
          </a:xfrm>
          <a:prstGeom prst="wedgeEllipseCallout">
            <a:avLst>
              <a:gd name="adj1" fmla="val -150740"/>
              <a:gd name="adj2" fmla="val -5128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[1,0,0]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[0 ,1,0]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[0,0,1]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9A5EC37F-FD94-460C-8F43-ED2882F66F15}"/>
              </a:ext>
            </a:extLst>
          </p:cNvPr>
          <p:cNvSpPr txBox="1">
            <a:spLocks/>
          </p:cNvSpPr>
          <p:nvPr/>
        </p:nvSpPr>
        <p:spPr>
          <a:xfrm>
            <a:off x="6520259" y="4635"/>
            <a:ext cx="5671741" cy="65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Training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132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1" grpId="0"/>
      <p:bldP spid="23" grpId="0"/>
      <p:bldP spid="26" grpId="0" animBg="1"/>
      <p:bldP spid="41" grpId="0"/>
      <p:bldP spid="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Write buffer management: AI</a:t>
            </a:r>
          </a:p>
          <a:p>
            <a:pPr lvl="2"/>
            <a:r>
              <a:rPr kumimoji="1" lang="en-US" altLang="zh-TW" dirty="0"/>
              <a:t>Offline</a:t>
            </a:r>
          </a:p>
          <a:p>
            <a:pPr lvl="2"/>
            <a:r>
              <a:rPr kumimoji="1" lang="en-US" altLang="zh-TW" dirty="0">
                <a:solidFill>
                  <a:srgbClr val="FF0000"/>
                </a:solidFill>
              </a:rPr>
              <a:t>Online</a:t>
            </a:r>
          </a:p>
          <a:p>
            <a:pPr lvl="1"/>
            <a:r>
              <a:rPr kumimoji="1" lang="en-US" altLang="zh-TW" dirty="0"/>
              <a:t>Write</a:t>
            </a:r>
            <a:r>
              <a:rPr kumimoji="1" lang="zh-TW" altLang="en-US" dirty="0"/>
              <a:t> </a:t>
            </a:r>
            <a:r>
              <a:rPr kumimoji="1" lang="en-US" altLang="zh-TW" dirty="0"/>
              <a:t>buffer</a:t>
            </a:r>
            <a:r>
              <a:rPr kumimoji="1" lang="zh-TW" altLang="en-US" dirty="0"/>
              <a:t> </a:t>
            </a:r>
            <a:r>
              <a:rPr kumimoji="1" lang="en-US" altLang="zh-TW" dirty="0"/>
              <a:t>management: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AI+Hint</a:t>
            </a:r>
            <a:endParaRPr kumimoji="1" lang="en-US" altLang="zh-TW" dirty="0"/>
          </a:p>
          <a:p>
            <a:r>
              <a:rPr kumimoji="1" lang="en-US" altLang="zh-TW" dirty="0"/>
              <a:t>Experiment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40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Online 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lang="en-US" altLang="zh-TW" dirty="0"/>
              <a:t>Architecture</a:t>
            </a:r>
          </a:p>
          <a:p>
            <a:r>
              <a:rPr lang="en-US" altLang="zh-TW" dirty="0"/>
              <a:t>Testing</a:t>
            </a:r>
          </a:p>
          <a:p>
            <a:r>
              <a:rPr kumimoji="1" lang="en-US" altLang="zh-TW" dirty="0"/>
              <a:t>Demoting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512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7DAB72-FC8E-BAD9-E7F9-36CDCD30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38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D3766B5-3248-2361-57C4-E28C2ABFD642}"/>
              </a:ext>
            </a:extLst>
          </p:cNvPr>
          <p:cNvSpPr txBox="1">
            <a:spLocks/>
          </p:cNvSpPr>
          <p:nvPr/>
        </p:nvSpPr>
        <p:spPr>
          <a:xfrm>
            <a:off x="4953740" y="0"/>
            <a:ext cx="7238260" cy="56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95FD5D8-2402-0F7D-AB6B-6166771EE2D1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59033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53B07C-FDED-4BE0-4DC0-7B6C74F0A936}"/>
              </a:ext>
            </a:extLst>
          </p:cNvPr>
          <p:cNvSpPr/>
          <p:nvPr/>
        </p:nvSpPr>
        <p:spPr>
          <a:xfrm>
            <a:off x="514906" y="1493031"/>
            <a:ext cx="11469948" cy="251967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F9E8EB-F5C6-0C68-4B37-557035F36C51}"/>
              </a:ext>
            </a:extLst>
          </p:cNvPr>
          <p:cNvSpPr txBox="1"/>
          <p:nvPr/>
        </p:nvSpPr>
        <p:spPr>
          <a:xfrm>
            <a:off x="524624" y="878915"/>
            <a:ext cx="14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Online</a:t>
            </a:r>
            <a:r>
              <a:rPr kumimoji="1" lang="zh-TW" altLang="en-US" sz="2400" dirty="0"/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CE5C05-CB63-3525-6E47-A010020E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044" y="1836865"/>
            <a:ext cx="1639552" cy="163955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57EA2A-74FD-BE91-97AE-FCF27D3D041E}"/>
              </a:ext>
            </a:extLst>
          </p:cNvPr>
          <p:cNvSpPr txBox="1"/>
          <p:nvPr/>
        </p:nvSpPr>
        <p:spPr>
          <a:xfrm>
            <a:off x="3649044" y="3424151"/>
            <a:ext cx="178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LSTM model</a:t>
            </a:r>
            <a:endParaRPr kumimoji="1" lang="zh-TW" altLang="en-US" sz="2400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BD1146DD-FBE5-9ABF-1FCB-3FDC4F7F9A18}"/>
              </a:ext>
            </a:extLst>
          </p:cNvPr>
          <p:cNvCxnSpPr>
            <a:cxnSpLocks/>
          </p:cNvCxnSpPr>
          <p:nvPr/>
        </p:nvCxnSpPr>
        <p:spPr>
          <a:xfrm>
            <a:off x="5431616" y="2615623"/>
            <a:ext cx="2620431" cy="21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36D22A-A42B-422D-F3BB-5419E8056C68}"/>
              </a:ext>
            </a:extLst>
          </p:cNvPr>
          <p:cNvSpPr txBox="1"/>
          <p:nvPr/>
        </p:nvSpPr>
        <p:spPr>
          <a:xfrm>
            <a:off x="8190750" y="3424151"/>
            <a:ext cx="17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528EAE1-106B-4776-8539-C18ABF1D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991" y="1740544"/>
            <a:ext cx="1552547" cy="155254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40E72A9-F13C-4757-B4A7-D142E18AB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03" y="1961738"/>
            <a:ext cx="1349791" cy="134979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7BF6CA-6A79-48BE-B66A-B1B73237720D}"/>
              </a:ext>
            </a:extLst>
          </p:cNvPr>
          <p:cNvSpPr txBox="1"/>
          <p:nvPr/>
        </p:nvSpPr>
        <p:spPr>
          <a:xfrm>
            <a:off x="2156445" y="2152324"/>
            <a:ext cx="118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</a:t>
            </a:r>
            <a:endParaRPr kumimoji="1" lang="zh-TW" altLang="en-US" sz="2400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1E71CF0-6257-4A1F-B3ED-69845804FF89}"/>
              </a:ext>
            </a:extLst>
          </p:cNvPr>
          <p:cNvCxnSpPr>
            <a:cxnSpLocks/>
          </p:cNvCxnSpPr>
          <p:nvPr/>
        </p:nvCxnSpPr>
        <p:spPr>
          <a:xfrm>
            <a:off x="2072681" y="2772819"/>
            <a:ext cx="1327467" cy="3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9ECDDBC-0B23-4882-BDBE-C37645F54773}"/>
              </a:ext>
            </a:extLst>
          </p:cNvPr>
          <p:cNvSpPr txBox="1"/>
          <p:nvPr/>
        </p:nvSpPr>
        <p:spPr>
          <a:xfrm>
            <a:off x="5288596" y="1975391"/>
            <a:ext cx="28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Predict duration label</a:t>
            </a:r>
            <a:endParaRPr kumimoji="1" lang="zh-TW" altLang="en-US" sz="2400" dirty="0"/>
          </a:p>
        </p:txBody>
      </p:sp>
      <p:sp>
        <p:nvSpPr>
          <p:cNvPr id="16" name="圓角矩形圖說文字 15">
            <a:extLst>
              <a:ext uri="{FF2B5EF4-FFF2-40B4-BE49-F238E27FC236}">
                <a16:creationId xmlns:a16="http://schemas.microsoft.com/office/drawing/2014/main" id="{05F05616-87C4-2E2A-5587-89A2B0ADDF5C}"/>
              </a:ext>
            </a:extLst>
          </p:cNvPr>
          <p:cNvSpPr/>
          <p:nvPr/>
        </p:nvSpPr>
        <p:spPr>
          <a:xfrm>
            <a:off x="10179632" y="1690685"/>
            <a:ext cx="1657978" cy="461639"/>
          </a:xfrm>
          <a:prstGeom prst="wedgeRoundRectCallout">
            <a:avLst>
              <a:gd name="adj1" fmla="val -75984"/>
              <a:gd name="adj2" fmla="val 19483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Demoting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75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9" grpId="0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06C039-70E6-465F-B3DA-BE42F7A2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39</a:t>
            </a:fld>
            <a:endParaRPr kumimoji="1"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1747BEE-C0B1-4986-ACF1-9337B1F78996}"/>
              </a:ext>
            </a:extLst>
          </p:cNvPr>
          <p:cNvSpPr/>
          <p:nvPr/>
        </p:nvSpPr>
        <p:spPr>
          <a:xfrm>
            <a:off x="2388094" y="1766650"/>
            <a:ext cx="6426693" cy="49548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9F12766-7542-419E-B362-333651A0002B}"/>
              </a:ext>
            </a:extLst>
          </p:cNvPr>
          <p:cNvSpPr/>
          <p:nvPr/>
        </p:nvSpPr>
        <p:spPr>
          <a:xfrm>
            <a:off x="3657607" y="677912"/>
            <a:ext cx="4119236" cy="7822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582FEE-3A42-4F24-8C98-D180FD92E2AB}"/>
              </a:ext>
            </a:extLst>
          </p:cNvPr>
          <p:cNvSpPr/>
          <p:nvPr/>
        </p:nvSpPr>
        <p:spPr>
          <a:xfrm>
            <a:off x="4545371" y="851078"/>
            <a:ext cx="2207581" cy="4527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558185E-9DB7-4281-8C78-6945FB9BD93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639402" y="1303839"/>
            <a:ext cx="9760" cy="661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9B7A5C0-5204-44E2-99C3-6172D2D1E501}"/>
              </a:ext>
            </a:extLst>
          </p:cNvPr>
          <p:cNvSpPr/>
          <p:nvPr/>
        </p:nvSpPr>
        <p:spPr>
          <a:xfrm>
            <a:off x="3081663" y="2033649"/>
            <a:ext cx="5006985" cy="31222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0B0BFB-3E86-4A1C-815C-B798F0B2D863}"/>
              </a:ext>
            </a:extLst>
          </p:cNvPr>
          <p:cNvSpPr/>
          <p:nvPr/>
        </p:nvSpPr>
        <p:spPr>
          <a:xfrm>
            <a:off x="4333412" y="4251398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Soon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3ED860-EA67-451A-AD83-E77412ED6CDE}"/>
              </a:ext>
            </a:extLst>
          </p:cNvPr>
          <p:cNvSpPr/>
          <p:nvPr/>
        </p:nvSpPr>
        <p:spPr>
          <a:xfrm>
            <a:off x="4333412" y="3196353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Mean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472229-599F-42F8-A75D-B0EBCE5F8B2E}"/>
              </a:ext>
            </a:extLst>
          </p:cNvPr>
          <p:cNvSpPr/>
          <p:nvPr/>
        </p:nvSpPr>
        <p:spPr>
          <a:xfrm>
            <a:off x="4333412" y="2029449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Late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CE3E8B0-A64B-4E61-B991-2AD26D3D6C55}"/>
              </a:ext>
            </a:extLst>
          </p:cNvPr>
          <p:cNvSpPr txBox="1"/>
          <p:nvPr/>
        </p:nvSpPr>
        <p:spPr>
          <a:xfrm>
            <a:off x="4098153" y="2449430"/>
            <a:ext cx="960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E8D84E1-A805-405C-92DD-9A935A84A99D}"/>
              </a:ext>
            </a:extLst>
          </p:cNvPr>
          <p:cNvSpPr txBox="1"/>
          <p:nvPr/>
        </p:nvSpPr>
        <p:spPr>
          <a:xfrm>
            <a:off x="6239759" y="2467971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A4AD12E-91A2-45BC-BF16-FCC3B7DC57F5}"/>
              </a:ext>
            </a:extLst>
          </p:cNvPr>
          <p:cNvSpPr txBox="1"/>
          <p:nvPr/>
        </p:nvSpPr>
        <p:spPr>
          <a:xfrm>
            <a:off x="4179532" y="3611970"/>
            <a:ext cx="103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A49B6B4-F67D-47F9-A074-5B2F238D8FA6}"/>
              </a:ext>
            </a:extLst>
          </p:cNvPr>
          <p:cNvSpPr txBox="1"/>
          <p:nvPr/>
        </p:nvSpPr>
        <p:spPr>
          <a:xfrm>
            <a:off x="6321138" y="3630511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A1DE29A-9A40-48FC-A0D4-FB406EEFE571}"/>
              </a:ext>
            </a:extLst>
          </p:cNvPr>
          <p:cNvSpPr txBox="1"/>
          <p:nvPr/>
        </p:nvSpPr>
        <p:spPr>
          <a:xfrm>
            <a:off x="4197287" y="4698563"/>
            <a:ext cx="103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B5D8E36-5ABB-43B0-B468-0987890075E0}"/>
              </a:ext>
            </a:extLst>
          </p:cNvPr>
          <p:cNvSpPr txBox="1"/>
          <p:nvPr/>
        </p:nvSpPr>
        <p:spPr>
          <a:xfrm>
            <a:off x="6338893" y="4717104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F5D0894-B123-412F-84A7-9CBFA3B14370}"/>
              </a:ext>
            </a:extLst>
          </p:cNvPr>
          <p:cNvSpPr txBox="1"/>
          <p:nvPr/>
        </p:nvSpPr>
        <p:spPr>
          <a:xfrm>
            <a:off x="3031509" y="5178769"/>
            <a:ext cx="214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20" name="箭號: 弧形左彎 19">
            <a:extLst>
              <a:ext uri="{FF2B5EF4-FFF2-40B4-BE49-F238E27FC236}">
                <a16:creationId xmlns:a16="http://schemas.microsoft.com/office/drawing/2014/main" id="{965E92FC-979D-4559-86D1-06B95594A7DE}"/>
              </a:ext>
            </a:extLst>
          </p:cNvPr>
          <p:cNvSpPr/>
          <p:nvPr/>
        </p:nvSpPr>
        <p:spPr>
          <a:xfrm>
            <a:off x="7164203" y="2312846"/>
            <a:ext cx="756953" cy="113634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箭號: 弧形左彎 20">
            <a:extLst>
              <a:ext uri="{FF2B5EF4-FFF2-40B4-BE49-F238E27FC236}">
                <a16:creationId xmlns:a16="http://schemas.microsoft.com/office/drawing/2014/main" id="{0AEC5120-7EFA-41FF-8208-8E9D42974E6B}"/>
              </a:ext>
            </a:extLst>
          </p:cNvPr>
          <p:cNvSpPr/>
          <p:nvPr/>
        </p:nvSpPr>
        <p:spPr>
          <a:xfrm>
            <a:off x="7204893" y="3505464"/>
            <a:ext cx="756953" cy="113634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B88545C-20C7-4B50-BF64-F23AB8B7F438}"/>
              </a:ext>
            </a:extLst>
          </p:cNvPr>
          <p:cNvSpPr/>
          <p:nvPr/>
        </p:nvSpPr>
        <p:spPr>
          <a:xfrm>
            <a:off x="3222598" y="6233795"/>
            <a:ext cx="4927107" cy="487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箭號: 弧形左彎 22">
            <a:extLst>
              <a:ext uri="{FF2B5EF4-FFF2-40B4-BE49-F238E27FC236}">
                <a16:creationId xmlns:a16="http://schemas.microsoft.com/office/drawing/2014/main" id="{C9AC0836-1468-4331-A088-A89E5CA04DB8}"/>
              </a:ext>
            </a:extLst>
          </p:cNvPr>
          <p:cNvSpPr/>
          <p:nvPr/>
        </p:nvSpPr>
        <p:spPr>
          <a:xfrm>
            <a:off x="7204893" y="4698563"/>
            <a:ext cx="883755" cy="2015616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F94CE9-E688-4108-8DEC-388CE881363C}"/>
              </a:ext>
            </a:extLst>
          </p:cNvPr>
          <p:cNvSpPr txBox="1"/>
          <p:nvPr/>
        </p:nvSpPr>
        <p:spPr>
          <a:xfrm>
            <a:off x="2729894" y="851078"/>
            <a:ext cx="914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Host </a:t>
            </a:r>
            <a:endParaRPr kumimoji="1" lang="zh-TW" altLang="en-US" sz="2400" dirty="0"/>
          </a:p>
        </p:txBody>
      </p:sp>
      <p:sp>
        <p:nvSpPr>
          <p:cNvPr id="26" name="語音泡泡: 橢圓形 25">
            <a:extLst>
              <a:ext uri="{FF2B5EF4-FFF2-40B4-BE49-F238E27FC236}">
                <a16:creationId xmlns:a16="http://schemas.microsoft.com/office/drawing/2014/main" id="{82F18E21-4EB1-4492-A378-F19C8CA5599A}"/>
              </a:ext>
            </a:extLst>
          </p:cNvPr>
          <p:cNvSpPr/>
          <p:nvPr/>
        </p:nvSpPr>
        <p:spPr>
          <a:xfrm>
            <a:off x="9100647" y="2645378"/>
            <a:ext cx="2349332" cy="531434"/>
          </a:xfrm>
          <a:prstGeom prst="wedgeEllipseCallout">
            <a:avLst>
              <a:gd name="adj1" fmla="val -83042"/>
              <a:gd name="adj2" fmla="val 253895"/>
            </a:avLst>
          </a:prstGeom>
          <a:solidFill>
            <a:srgbClr val="00FA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Demoting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74E0BD7-C04A-4AB7-94B3-4D91FE1EBC03}"/>
              </a:ext>
            </a:extLst>
          </p:cNvPr>
          <p:cNvCxnSpPr>
            <a:cxnSpLocks/>
          </p:cNvCxnSpPr>
          <p:nvPr/>
        </p:nvCxnSpPr>
        <p:spPr>
          <a:xfrm flipH="1">
            <a:off x="5639402" y="5250233"/>
            <a:ext cx="9762" cy="912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標題 1">
            <a:extLst>
              <a:ext uri="{FF2B5EF4-FFF2-40B4-BE49-F238E27FC236}">
                <a16:creationId xmlns:a16="http://schemas.microsoft.com/office/drawing/2014/main" id="{5344A2E7-3324-426F-8C4C-9B13F0BBBC5A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59033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213DD582-38F4-4FC6-9238-D07F5308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740" y="1"/>
            <a:ext cx="7238260" cy="56582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Demoting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985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577C74F4-076F-41DF-8332-7438AF35ACAB}"/>
              </a:ext>
            </a:extLst>
          </p:cNvPr>
          <p:cNvSpPr/>
          <p:nvPr/>
        </p:nvSpPr>
        <p:spPr>
          <a:xfrm>
            <a:off x="9827580" y="2355945"/>
            <a:ext cx="520326" cy="1970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B90C8E-B676-354B-B430-9448FE8C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9607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kumimoji="1" lang="en-US" altLang="zh-TW" b="0" dirty="0"/>
              <a:t>Introduction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40FE3F-9904-3E4C-9510-2A9A0A064D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2116" y="795868"/>
            <a:ext cx="11729883" cy="6062132"/>
          </a:xfrm>
        </p:spPr>
        <p:txBody>
          <a:bodyPr>
            <a:normAutofit/>
          </a:bodyPr>
          <a:lstStyle/>
          <a:p>
            <a:r>
              <a:rPr kumimoji="1" lang="en-US" altLang="zh-TW" sz="3200" dirty="0"/>
              <a:t>Cons</a:t>
            </a:r>
            <a:endParaRPr kumimoji="1" lang="en-US" altLang="zh-TW" sz="2800" dirty="0"/>
          </a:p>
          <a:p>
            <a:pPr lvl="1"/>
            <a:r>
              <a:rPr kumimoji="1" lang="en-US" altLang="zh-TW" sz="2800" dirty="0"/>
              <a:t>Out-of-place-update</a:t>
            </a:r>
          </a:p>
          <a:p>
            <a:pPr lvl="1"/>
            <a:r>
              <a:rPr kumimoji="1" lang="en-US" altLang="zh-TW" sz="2800" dirty="0"/>
              <a:t>Lifetime</a:t>
            </a:r>
          </a:p>
          <a:p>
            <a:pPr lvl="1"/>
            <a:endParaRPr kumimoji="1" lang="en-US" altLang="zh-TW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D28323-D12C-E144-88B4-F460FDAE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684" y="6397141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4</a:t>
            </a:fld>
            <a:endParaRPr kumimoji="1"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A0FEC3-224C-4E4E-9FCA-19C812095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73716"/>
              </p:ext>
            </p:extLst>
          </p:nvPr>
        </p:nvGraphicFramePr>
        <p:xfrm>
          <a:off x="525668" y="2638860"/>
          <a:ext cx="567649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42">
                  <a:extLst>
                    <a:ext uri="{9D8B030D-6E8A-4147-A177-3AD203B41FA5}">
                      <a16:colId xmlns:a16="http://schemas.microsoft.com/office/drawing/2014/main" val="2240108586"/>
                    </a:ext>
                  </a:extLst>
                </a:gridCol>
                <a:gridCol w="3519948">
                  <a:extLst>
                    <a:ext uri="{9D8B030D-6E8A-4147-A177-3AD203B41FA5}">
                      <a16:colId xmlns:a16="http://schemas.microsoft.com/office/drawing/2014/main" val="963197082"/>
                    </a:ext>
                  </a:extLst>
                </a:gridCol>
              </a:tblGrid>
              <a:tr h="436058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Operation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Unit</a:t>
                      </a:r>
                      <a:r>
                        <a:rPr lang="zh-TW" altLang="en-US" sz="2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0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Read</a:t>
                      </a:r>
                      <a:r>
                        <a:rPr lang="zh-TW" altLang="en-US" sz="2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/>
                        <a:t>Page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5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Write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zh-TW" altLang="en-US" sz="2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5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Erase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Block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8858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3D862ED9-B062-4253-8F6B-E394C2F51C8E}"/>
              </a:ext>
            </a:extLst>
          </p:cNvPr>
          <p:cNvSpPr/>
          <p:nvPr/>
        </p:nvSpPr>
        <p:spPr>
          <a:xfrm>
            <a:off x="7217546" y="2325952"/>
            <a:ext cx="520326" cy="1970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BD1FA8-2137-4606-A305-FFD44F55A94B}"/>
              </a:ext>
            </a:extLst>
          </p:cNvPr>
          <p:cNvSpPr/>
          <p:nvPr/>
        </p:nvSpPr>
        <p:spPr>
          <a:xfrm>
            <a:off x="7230590" y="3804082"/>
            <a:ext cx="520326" cy="4927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A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B8D2CE-1630-4590-9AB2-7BF422F0C086}"/>
              </a:ext>
            </a:extLst>
          </p:cNvPr>
          <p:cNvSpPr/>
          <p:nvPr/>
        </p:nvSpPr>
        <p:spPr>
          <a:xfrm>
            <a:off x="7230590" y="3311372"/>
            <a:ext cx="520326" cy="4927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B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C9F889-D6BE-46C9-BB04-01D7B2EB6F09}"/>
              </a:ext>
            </a:extLst>
          </p:cNvPr>
          <p:cNvSpPr/>
          <p:nvPr/>
        </p:nvSpPr>
        <p:spPr>
          <a:xfrm>
            <a:off x="7224068" y="2818662"/>
            <a:ext cx="520326" cy="4927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C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EB07A0-7858-4D9A-9F9F-A1D8F8B5705E}"/>
              </a:ext>
            </a:extLst>
          </p:cNvPr>
          <p:cNvSpPr/>
          <p:nvPr/>
        </p:nvSpPr>
        <p:spPr>
          <a:xfrm>
            <a:off x="7224068" y="2325952"/>
            <a:ext cx="520326" cy="4927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A60BF4-7833-4BF4-A1A4-0D6638D06B04}"/>
              </a:ext>
            </a:extLst>
          </p:cNvPr>
          <p:cNvSpPr/>
          <p:nvPr/>
        </p:nvSpPr>
        <p:spPr>
          <a:xfrm>
            <a:off x="8034291" y="711555"/>
            <a:ext cx="470517" cy="4927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A8AB7E-8158-4859-8EAD-408A91EDC382}"/>
              </a:ext>
            </a:extLst>
          </p:cNvPr>
          <p:cNvSpPr txBox="1"/>
          <p:nvPr/>
        </p:nvSpPr>
        <p:spPr>
          <a:xfrm>
            <a:off x="5418444" y="806073"/>
            <a:ext cx="232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Write request</a:t>
            </a:r>
            <a:endParaRPr kumimoji="1"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A28554C-D117-480D-97DD-D9EACE708FC2}"/>
              </a:ext>
            </a:extLst>
          </p:cNvPr>
          <p:cNvSpPr txBox="1"/>
          <p:nvPr/>
        </p:nvSpPr>
        <p:spPr>
          <a:xfrm>
            <a:off x="7199245" y="4561466"/>
            <a:ext cx="91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C1CEFD9-018D-4349-BE79-E4BA45F6AA99}"/>
              </a:ext>
            </a:extLst>
          </p:cNvPr>
          <p:cNvCxnSpPr>
            <a:cxnSpLocks/>
          </p:cNvCxnSpPr>
          <p:nvPr/>
        </p:nvCxnSpPr>
        <p:spPr>
          <a:xfrm>
            <a:off x="8722039" y="1329293"/>
            <a:ext cx="1278386" cy="8603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49DA099-7C70-4694-85AB-BBFAAC577AAE}"/>
              </a:ext>
            </a:extLst>
          </p:cNvPr>
          <p:cNvSpPr txBox="1"/>
          <p:nvPr/>
        </p:nvSpPr>
        <p:spPr>
          <a:xfrm>
            <a:off x="9669931" y="1299300"/>
            <a:ext cx="127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update</a:t>
            </a:r>
            <a:endParaRPr kumimoji="1" lang="zh-TW" altLang="en-US" sz="2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4E70662-8B92-4CD9-83A8-3E1DCA3F9484}"/>
              </a:ext>
            </a:extLst>
          </p:cNvPr>
          <p:cNvSpPr/>
          <p:nvPr/>
        </p:nvSpPr>
        <p:spPr>
          <a:xfrm>
            <a:off x="9814535" y="2363744"/>
            <a:ext cx="520327" cy="4859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9B5EA9C-A347-455F-957C-59BDB85D0619}"/>
              </a:ext>
            </a:extLst>
          </p:cNvPr>
          <p:cNvSpPr txBox="1"/>
          <p:nvPr/>
        </p:nvSpPr>
        <p:spPr>
          <a:xfrm>
            <a:off x="7879205" y="2325952"/>
            <a:ext cx="127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Invalid </a:t>
            </a:r>
            <a:endParaRPr kumimoji="1"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1BFB7A4-3E36-42F9-965B-E4B0E990B8FE}"/>
              </a:ext>
            </a:extLst>
          </p:cNvPr>
          <p:cNvSpPr txBox="1"/>
          <p:nvPr/>
        </p:nvSpPr>
        <p:spPr>
          <a:xfrm>
            <a:off x="7932769" y="2852236"/>
            <a:ext cx="96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Valid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B4ACC85-64FC-4722-819F-269364E94AF6}"/>
              </a:ext>
            </a:extLst>
          </p:cNvPr>
          <p:cNvSpPr txBox="1"/>
          <p:nvPr/>
        </p:nvSpPr>
        <p:spPr>
          <a:xfrm>
            <a:off x="7945814" y="3335908"/>
            <a:ext cx="96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Valid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C821792-F560-4950-BEE3-D88D0B312047}"/>
              </a:ext>
            </a:extLst>
          </p:cNvPr>
          <p:cNvSpPr txBox="1"/>
          <p:nvPr/>
        </p:nvSpPr>
        <p:spPr>
          <a:xfrm>
            <a:off x="7954540" y="3844783"/>
            <a:ext cx="96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Valid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34CA4A3-B4B0-474F-82B1-A9E270F7004D}"/>
              </a:ext>
            </a:extLst>
          </p:cNvPr>
          <p:cNvSpPr/>
          <p:nvPr/>
        </p:nvSpPr>
        <p:spPr>
          <a:xfrm>
            <a:off x="7717554" y="5236948"/>
            <a:ext cx="2911875" cy="551694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When GC happen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AF5E9054-E5A7-4BBB-822A-CE046D7F2642}"/>
              </a:ext>
            </a:extLst>
          </p:cNvPr>
          <p:cNvCxnSpPr>
            <a:cxnSpLocks/>
          </p:cNvCxnSpPr>
          <p:nvPr/>
        </p:nvCxnSpPr>
        <p:spPr>
          <a:xfrm flipH="1">
            <a:off x="6884933" y="2029427"/>
            <a:ext cx="859461" cy="2525647"/>
          </a:xfrm>
          <a:prstGeom prst="line">
            <a:avLst/>
          </a:prstGeom>
          <a:ln w="38100">
            <a:solidFill>
              <a:srgbClr val="FF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089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81"/>
    </mc:Choice>
    <mc:Fallback xmlns="">
      <p:transition spd="slow" advTm="496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21354 0.003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18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0.21211 0.0071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9" y="347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0.21341 0.0069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/>
      <p:bldP spid="14" grpId="0"/>
      <p:bldP spid="17" grpId="0"/>
      <p:bldP spid="22" grpId="0" animBg="1"/>
      <p:bldP spid="26" grpId="0"/>
      <p:bldP spid="27" grpId="0"/>
      <p:bldP spid="28" grpId="0"/>
      <p:bldP spid="29" grpId="0"/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9EC54D-B0FA-4DC8-A19F-13E9B219C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Demoting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0D5095-43BF-457E-B309-64EE4544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40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E5E2B2-2D36-4A1F-B583-D82033A8B9FB}"/>
              </a:ext>
            </a:extLst>
          </p:cNvPr>
          <p:cNvSpPr/>
          <p:nvPr/>
        </p:nvSpPr>
        <p:spPr>
          <a:xfrm>
            <a:off x="1202054" y="1672701"/>
            <a:ext cx="5469038" cy="32038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CF5AC4-3FAA-48BB-8E50-7C714A8BB936}"/>
              </a:ext>
            </a:extLst>
          </p:cNvPr>
          <p:cNvSpPr txBox="1"/>
          <p:nvPr/>
        </p:nvSpPr>
        <p:spPr>
          <a:xfrm>
            <a:off x="2947914" y="5073727"/>
            <a:ext cx="2121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3E3AD2-C536-40F3-B951-8B009CEFFA53}"/>
              </a:ext>
            </a:extLst>
          </p:cNvPr>
          <p:cNvSpPr/>
          <p:nvPr/>
        </p:nvSpPr>
        <p:spPr>
          <a:xfrm>
            <a:off x="2942077" y="1663797"/>
            <a:ext cx="3729015" cy="5141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6FF653A-A657-49DE-B04E-CE4E20CBFB77}"/>
              </a:ext>
            </a:extLst>
          </p:cNvPr>
          <p:cNvSpPr txBox="1"/>
          <p:nvPr/>
        </p:nvSpPr>
        <p:spPr>
          <a:xfrm>
            <a:off x="1202054" y="1672701"/>
            <a:ext cx="174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late queue</a:t>
            </a:r>
            <a:endParaRPr kumimoji="1"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2FF52E-206B-4C72-A7B7-C1AFB0136AA4}"/>
              </a:ext>
            </a:extLst>
          </p:cNvPr>
          <p:cNvSpPr/>
          <p:nvPr/>
        </p:nvSpPr>
        <p:spPr>
          <a:xfrm>
            <a:off x="2942077" y="2777505"/>
            <a:ext cx="3729015" cy="5141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C95F65-17B2-4732-9C03-E0AE00DE9D67}"/>
              </a:ext>
            </a:extLst>
          </p:cNvPr>
          <p:cNvSpPr txBox="1"/>
          <p:nvPr/>
        </p:nvSpPr>
        <p:spPr>
          <a:xfrm>
            <a:off x="1202054" y="2786409"/>
            <a:ext cx="174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mean queue</a:t>
            </a:r>
            <a:endParaRPr kumimoji="1"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221DAF-AC05-4614-AF5F-1A38C30E11DF}"/>
              </a:ext>
            </a:extLst>
          </p:cNvPr>
          <p:cNvSpPr/>
          <p:nvPr/>
        </p:nvSpPr>
        <p:spPr>
          <a:xfrm>
            <a:off x="2942077" y="3893493"/>
            <a:ext cx="3729015" cy="5141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0C3D67-E423-47DC-9419-9281DB72AD0B}"/>
              </a:ext>
            </a:extLst>
          </p:cNvPr>
          <p:cNvSpPr txBox="1"/>
          <p:nvPr/>
        </p:nvSpPr>
        <p:spPr>
          <a:xfrm>
            <a:off x="1202054" y="3902397"/>
            <a:ext cx="174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soon queue</a:t>
            </a:r>
            <a:endParaRPr kumimoji="1"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F185E1A-948B-492E-B260-2355C721FF8D}"/>
              </a:ext>
            </a:extLst>
          </p:cNvPr>
          <p:cNvSpPr txBox="1"/>
          <p:nvPr/>
        </p:nvSpPr>
        <p:spPr>
          <a:xfrm>
            <a:off x="2918798" y="2170162"/>
            <a:ext cx="84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06A6A3-632B-44D3-B6CD-7EBAD5D83B86}"/>
              </a:ext>
            </a:extLst>
          </p:cNvPr>
          <p:cNvSpPr txBox="1"/>
          <p:nvPr/>
        </p:nvSpPr>
        <p:spPr>
          <a:xfrm>
            <a:off x="5993430" y="2153232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A53FE95-4140-4478-91FD-82A2C44F9DA2}"/>
              </a:ext>
            </a:extLst>
          </p:cNvPr>
          <p:cNvSpPr txBox="1"/>
          <p:nvPr/>
        </p:nvSpPr>
        <p:spPr>
          <a:xfrm>
            <a:off x="2942077" y="3275577"/>
            <a:ext cx="84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E4156C-E105-4261-B38A-811CE67B4388}"/>
              </a:ext>
            </a:extLst>
          </p:cNvPr>
          <p:cNvSpPr txBox="1"/>
          <p:nvPr/>
        </p:nvSpPr>
        <p:spPr>
          <a:xfrm>
            <a:off x="6016709" y="3258647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071862-4105-4795-A044-C2C3D4B45F0A}"/>
              </a:ext>
            </a:extLst>
          </p:cNvPr>
          <p:cNvSpPr txBox="1"/>
          <p:nvPr/>
        </p:nvSpPr>
        <p:spPr>
          <a:xfrm>
            <a:off x="2942077" y="4403473"/>
            <a:ext cx="84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CFED1CB-436E-437D-BA82-21D8A187E081}"/>
              </a:ext>
            </a:extLst>
          </p:cNvPr>
          <p:cNvSpPr txBox="1"/>
          <p:nvPr/>
        </p:nvSpPr>
        <p:spPr>
          <a:xfrm>
            <a:off x="6016709" y="4386543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259A5BD-72A3-416E-B462-707D6EDD2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99079"/>
              </p:ext>
            </p:extLst>
          </p:nvPr>
        </p:nvGraphicFramePr>
        <p:xfrm>
          <a:off x="8137664" y="853388"/>
          <a:ext cx="365858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75">
                  <a:extLst>
                    <a:ext uri="{9D8B030D-6E8A-4147-A177-3AD203B41FA5}">
                      <a16:colId xmlns:a16="http://schemas.microsoft.com/office/drawing/2014/main" val="111653687"/>
                    </a:ext>
                  </a:extLst>
                </a:gridCol>
                <a:gridCol w="2698813">
                  <a:extLst>
                    <a:ext uri="{9D8B030D-6E8A-4147-A177-3AD203B41FA5}">
                      <a16:colId xmlns:a16="http://schemas.microsoft.com/office/drawing/2014/main" val="2284002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Pass request count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9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38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5182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78250"/>
                  </a:ext>
                </a:extLst>
              </a:tr>
              <a:tr h="43023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5697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8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16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4466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2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4458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5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1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H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413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51527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DE2755C5-A419-40C0-B171-E3904733B711}"/>
              </a:ext>
            </a:extLst>
          </p:cNvPr>
          <p:cNvSpPr/>
          <p:nvPr/>
        </p:nvSpPr>
        <p:spPr>
          <a:xfrm>
            <a:off x="2942077" y="1663797"/>
            <a:ext cx="458071" cy="514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DF3EF96-FDA3-495B-95B3-B7D2CDD9082A}"/>
              </a:ext>
            </a:extLst>
          </p:cNvPr>
          <p:cNvSpPr/>
          <p:nvPr/>
        </p:nvSpPr>
        <p:spPr>
          <a:xfrm>
            <a:off x="4778738" y="1658235"/>
            <a:ext cx="458071" cy="514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636AB7A-48AC-48A5-AFBC-2A39B85CB149}"/>
              </a:ext>
            </a:extLst>
          </p:cNvPr>
          <p:cNvSpPr/>
          <p:nvPr/>
        </p:nvSpPr>
        <p:spPr>
          <a:xfrm>
            <a:off x="5231384" y="1647570"/>
            <a:ext cx="458071" cy="5280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14FF8B3-41EA-439E-B9F2-04BBB78E258C}"/>
              </a:ext>
            </a:extLst>
          </p:cNvPr>
          <p:cNvSpPr/>
          <p:nvPr/>
        </p:nvSpPr>
        <p:spPr>
          <a:xfrm>
            <a:off x="3397707" y="3876142"/>
            <a:ext cx="458071" cy="52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D302087-BEAF-40DE-8DFE-6FD9F9A8D834}"/>
              </a:ext>
            </a:extLst>
          </p:cNvPr>
          <p:cNvSpPr/>
          <p:nvPr/>
        </p:nvSpPr>
        <p:spPr>
          <a:xfrm>
            <a:off x="2939636" y="2786289"/>
            <a:ext cx="458071" cy="514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703C3D7-87FD-47E8-81B4-97E4EFB3B6C0}"/>
              </a:ext>
            </a:extLst>
          </p:cNvPr>
          <p:cNvSpPr/>
          <p:nvPr/>
        </p:nvSpPr>
        <p:spPr>
          <a:xfrm>
            <a:off x="4783803" y="2770722"/>
            <a:ext cx="458071" cy="514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CD8004C-83C0-4C32-A87C-EFBC56866193}"/>
              </a:ext>
            </a:extLst>
          </p:cNvPr>
          <p:cNvSpPr/>
          <p:nvPr/>
        </p:nvSpPr>
        <p:spPr>
          <a:xfrm>
            <a:off x="5250501" y="2759658"/>
            <a:ext cx="458071" cy="5252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5F43979-911F-4389-9D0B-F376544C44B2}"/>
              </a:ext>
            </a:extLst>
          </p:cNvPr>
          <p:cNvSpPr/>
          <p:nvPr/>
        </p:nvSpPr>
        <p:spPr>
          <a:xfrm>
            <a:off x="2942077" y="3876142"/>
            <a:ext cx="458071" cy="5315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EE5872D-0995-4C0E-ACA2-AA7B1269E3CD}"/>
              </a:ext>
            </a:extLst>
          </p:cNvPr>
          <p:cNvSpPr/>
          <p:nvPr/>
        </p:nvSpPr>
        <p:spPr>
          <a:xfrm>
            <a:off x="3860838" y="3878556"/>
            <a:ext cx="458071" cy="52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I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E746D59-ECA4-4021-9D1B-612E1F1C1C52}"/>
              </a:ext>
            </a:extLst>
          </p:cNvPr>
          <p:cNvSpPr/>
          <p:nvPr/>
        </p:nvSpPr>
        <p:spPr>
          <a:xfrm>
            <a:off x="318253" y="924286"/>
            <a:ext cx="2400319" cy="514173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Threshold=4000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92132D8-C198-4D56-8587-0A3361151A21}"/>
              </a:ext>
            </a:extLst>
          </p:cNvPr>
          <p:cNvSpPr/>
          <p:nvPr/>
        </p:nvSpPr>
        <p:spPr>
          <a:xfrm>
            <a:off x="9117681" y="1761181"/>
            <a:ext cx="901193" cy="878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EDC1403-1E90-485B-8F3D-7AAE40647169}"/>
              </a:ext>
            </a:extLst>
          </p:cNvPr>
          <p:cNvSpPr/>
          <p:nvPr/>
        </p:nvSpPr>
        <p:spPr>
          <a:xfrm>
            <a:off x="4802238" y="1639642"/>
            <a:ext cx="901193" cy="534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EC61DC0-D723-4CA0-9050-38E2E92FC01B}"/>
              </a:ext>
            </a:extLst>
          </p:cNvPr>
          <p:cNvSpPr/>
          <p:nvPr/>
        </p:nvSpPr>
        <p:spPr>
          <a:xfrm>
            <a:off x="9117681" y="3205261"/>
            <a:ext cx="901193" cy="87888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E98056C-D172-4D98-8672-B45E447D7075}"/>
              </a:ext>
            </a:extLst>
          </p:cNvPr>
          <p:cNvSpPr/>
          <p:nvPr/>
        </p:nvSpPr>
        <p:spPr>
          <a:xfrm>
            <a:off x="4810170" y="2759320"/>
            <a:ext cx="901193" cy="5346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96D158B-3EBF-4C66-9C3F-7CAB4E01E766}"/>
              </a:ext>
            </a:extLst>
          </p:cNvPr>
          <p:cNvSpPr/>
          <p:nvPr/>
        </p:nvSpPr>
        <p:spPr>
          <a:xfrm>
            <a:off x="3401457" y="2777505"/>
            <a:ext cx="489977" cy="52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78802F4-24F9-49BD-9565-B36BACC765AB}"/>
              </a:ext>
            </a:extLst>
          </p:cNvPr>
          <p:cNvSpPr/>
          <p:nvPr/>
        </p:nvSpPr>
        <p:spPr>
          <a:xfrm>
            <a:off x="3873183" y="2779919"/>
            <a:ext cx="458071" cy="52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943CC15-0EC3-46F7-81FA-8E9A81A9AF7D}"/>
              </a:ext>
            </a:extLst>
          </p:cNvPr>
          <p:cNvSpPr/>
          <p:nvPr/>
        </p:nvSpPr>
        <p:spPr>
          <a:xfrm>
            <a:off x="3402767" y="1661414"/>
            <a:ext cx="458071" cy="52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J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44519EF-D7F8-4E23-BBFC-13B820EAF475}"/>
              </a:ext>
            </a:extLst>
          </p:cNvPr>
          <p:cNvSpPr/>
          <p:nvPr/>
        </p:nvSpPr>
        <p:spPr>
          <a:xfrm>
            <a:off x="3865898" y="1663828"/>
            <a:ext cx="458071" cy="52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K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8DF0081-DE22-441F-81B0-F847480D2AFA}"/>
              </a:ext>
            </a:extLst>
          </p:cNvPr>
          <p:cNvSpPr/>
          <p:nvPr/>
        </p:nvSpPr>
        <p:spPr>
          <a:xfrm>
            <a:off x="4329317" y="1671920"/>
            <a:ext cx="458071" cy="5037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F5AC55C-DC48-472F-83AD-6A6F1EBAE346}"/>
              </a:ext>
            </a:extLst>
          </p:cNvPr>
          <p:cNvSpPr/>
          <p:nvPr/>
        </p:nvSpPr>
        <p:spPr>
          <a:xfrm>
            <a:off x="4331254" y="2774282"/>
            <a:ext cx="458071" cy="52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C6D3A2A-767A-4F9A-BEF3-9F7D96C972B3}"/>
              </a:ext>
            </a:extLst>
          </p:cNvPr>
          <p:cNvSpPr/>
          <p:nvPr/>
        </p:nvSpPr>
        <p:spPr>
          <a:xfrm>
            <a:off x="4304272" y="3876142"/>
            <a:ext cx="458071" cy="52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70D97A5-9AAB-4D0E-89C7-481929DBFA08}"/>
              </a:ext>
            </a:extLst>
          </p:cNvPr>
          <p:cNvSpPr/>
          <p:nvPr/>
        </p:nvSpPr>
        <p:spPr>
          <a:xfrm>
            <a:off x="4789325" y="3876142"/>
            <a:ext cx="870811" cy="534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D2F990F-FF08-B7E8-D7F6-190213D7DF12}"/>
              </a:ext>
            </a:extLst>
          </p:cNvPr>
          <p:cNvSpPr/>
          <p:nvPr/>
        </p:nvSpPr>
        <p:spPr>
          <a:xfrm>
            <a:off x="8559269" y="5414254"/>
            <a:ext cx="2657061" cy="430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If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access,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reset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to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標題 1">
            <a:extLst>
              <a:ext uri="{FF2B5EF4-FFF2-40B4-BE49-F238E27FC236}">
                <a16:creationId xmlns:a16="http://schemas.microsoft.com/office/drawing/2014/main" id="{62EEFB97-78DE-4A3B-A704-DD5F74D4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740" y="0"/>
            <a:ext cx="7238260" cy="644799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Demoting</a:t>
            </a:r>
            <a:endParaRPr lang="zh-TW" altLang="en-US" dirty="0"/>
          </a:p>
        </p:txBody>
      </p:sp>
      <p:sp>
        <p:nvSpPr>
          <p:cNvPr id="51" name="標題 1">
            <a:extLst>
              <a:ext uri="{FF2B5EF4-FFF2-40B4-BE49-F238E27FC236}">
                <a16:creationId xmlns:a16="http://schemas.microsoft.com/office/drawing/2014/main" id="{A85B336B-5CDC-4991-8DF2-22DC49185DC0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677258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2359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-0.00573 0.1622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810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-0.00469 0.1636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817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-0.00091 0.1638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-0.00118 0.1611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805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4" grpId="1" animBg="1"/>
      <p:bldP spid="27" grpId="1" animBg="1"/>
      <p:bldP spid="27" grpId="2" animBg="1"/>
      <p:bldP spid="28" grpId="1" animBg="1"/>
      <p:bldP spid="28" grpId="2" animBg="1"/>
      <p:bldP spid="33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9" grpId="0" animBg="1"/>
      <p:bldP spid="49" grpId="1" animBg="1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pPr lvl="1"/>
            <a:r>
              <a:rPr kumimoji="1" lang="en-US" altLang="zh-TW" dirty="0"/>
              <a:t>Write buffer management: AI</a:t>
            </a:r>
          </a:p>
          <a:p>
            <a:pPr lvl="2"/>
            <a:r>
              <a:rPr kumimoji="1" lang="en-US" altLang="zh-TW" dirty="0"/>
              <a:t>Offline</a:t>
            </a:r>
          </a:p>
          <a:p>
            <a:pPr lvl="2"/>
            <a:r>
              <a:rPr kumimoji="1" lang="en-US" altLang="zh-TW" dirty="0"/>
              <a:t>Online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Write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buffer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management: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 err="1">
                <a:solidFill>
                  <a:srgbClr val="FF0000"/>
                </a:solidFill>
              </a:rPr>
              <a:t>AI+Hint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en-US" altLang="zh-TW" dirty="0"/>
              <a:t>Experiment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720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Write</a:t>
            </a:r>
            <a:r>
              <a:rPr kumimoji="1" lang="zh-TW" altLang="en-US" b="0" dirty="0"/>
              <a:t> </a:t>
            </a:r>
            <a:r>
              <a:rPr kumimoji="1" lang="en-US" altLang="zh-TW" b="0" dirty="0"/>
              <a:t>buffer</a:t>
            </a:r>
            <a:r>
              <a:rPr kumimoji="1" lang="zh-TW" altLang="en-US" b="0" dirty="0"/>
              <a:t> </a:t>
            </a:r>
            <a:r>
              <a:rPr kumimoji="1" lang="en-US" altLang="zh-TW" b="0" dirty="0"/>
              <a:t>management:</a:t>
            </a:r>
            <a:r>
              <a:rPr kumimoji="1" lang="zh-TW" altLang="en-US" b="0" dirty="0"/>
              <a:t> </a:t>
            </a:r>
            <a:r>
              <a:rPr kumimoji="1" lang="en-US" altLang="zh-TW" b="0" dirty="0" err="1"/>
              <a:t>AI</a:t>
            </a:r>
            <a:r>
              <a:rPr kumimoji="1" lang="en-US" altLang="zh-TW" dirty="0" err="1"/>
              <a:t>+Hint</a:t>
            </a:r>
            <a:r>
              <a:rPr kumimoji="1" lang="en-US" altLang="zh-TW" b="0" dirty="0"/>
              <a:t> 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lang="en-US" altLang="zh-TW" dirty="0"/>
              <a:t>Architecture</a:t>
            </a:r>
          </a:p>
          <a:p>
            <a:r>
              <a:rPr lang="en-US" altLang="zh-TW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Hint</a:t>
            </a:r>
            <a:r>
              <a:rPr lang="zh-TW" altLang="en-US" dirty="0"/>
              <a:t> </a:t>
            </a:r>
            <a:r>
              <a:rPr lang="en-US" altLang="zh-TW" dirty="0"/>
              <a:t>information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984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7DAB72-FC8E-BAD9-E7F9-36CDCD30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43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D3766B5-3248-2361-57C4-E28C2ABFD642}"/>
              </a:ext>
            </a:extLst>
          </p:cNvPr>
          <p:cNvSpPr txBox="1">
            <a:spLocks/>
          </p:cNvSpPr>
          <p:nvPr/>
        </p:nvSpPr>
        <p:spPr>
          <a:xfrm>
            <a:off x="4953740" y="0"/>
            <a:ext cx="7238260" cy="56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95FD5D8-2402-0F7D-AB6B-6166771EE2D1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59033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53B07C-FDED-4BE0-4DC0-7B6C74F0A936}"/>
              </a:ext>
            </a:extLst>
          </p:cNvPr>
          <p:cNvSpPr/>
          <p:nvPr/>
        </p:nvSpPr>
        <p:spPr>
          <a:xfrm>
            <a:off x="1241513" y="1233996"/>
            <a:ext cx="10508527" cy="450097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F9E8EB-F5C6-0C68-4B37-557035F36C51}"/>
              </a:ext>
            </a:extLst>
          </p:cNvPr>
          <p:cNvSpPr txBox="1"/>
          <p:nvPr/>
        </p:nvSpPr>
        <p:spPr>
          <a:xfrm>
            <a:off x="1225085" y="734183"/>
            <a:ext cx="14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Online</a:t>
            </a:r>
            <a:r>
              <a:rPr kumimoji="1" lang="zh-TW" altLang="en-US" sz="2400" dirty="0"/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CE5C05-CB63-3525-6E47-A010020E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109" y="1747946"/>
            <a:ext cx="1267675" cy="12676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57EA2A-74FD-BE91-97AE-FCF27D3D041E}"/>
              </a:ext>
            </a:extLst>
          </p:cNvPr>
          <p:cNvSpPr txBox="1"/>
          <p:nvPr/>
        </p:nvSpPr>
        <p:spPr>
          <a:xfrm>
            <a:off x="5888769" y="1946797"/>
            <a:ext cx="297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Predict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duration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label</a:t>
            </a:r>
            <a:endParaRPr kumimoji="1"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36D22A-A42B-422D-F3BB-5419E8056C68}"/>
              </a:ext>
            </a:extLst>
          </p:cNvPr>
          <p:cNvSpPr txBox="1"/>
          <p:nvPr/>
        </p:nvSpPr>
        <p:spPr>
          <a:xfrm>
            <a:off x="9120685" y="1374544"/>
            <a:ext cx="17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4136746-0E21-358D-2517-37EAEC0A38C0}"/>
              </a:ext>
            </a:extLst>
          </p:cNvPr>
          <p:cNvSpPr txBox="1"/>
          <p:nvPr/>
        </p:nvSpPr>
        <p:spPr>
          <a:xfrm>
            <a:off x="4402683" y="5012921"/>
            <a:ext cx="165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Queue</a:t>
            </a:r>
            <a:endParaRPr kumimoji="1" lang="zh-TW" altLang="en-US" sz="24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528EAE1-106B-4776-8539-C18ABF1D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926" y="1824607"/>
            <a:ext cx="1552547" cy="155254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8C469A-7F26-47E2-BA29-941BD7751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371" y="3617099"/>
            <a:ext cx="1320813" cy="132081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A6FADDC-69D5-44C9-BCC4-8FBB0D9D2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733" y="1706889"/>
            <a:ext cx="1349791" cy="1349791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9385691-CFE3-4C0C-93BB-E8D3B024E60B}"/>
              </a:ext>
            </a:extLst>
          </p:cNvPr>
          <p:cNvSpPr txBox="1"/>
          <p:nvPr/>
        </p:nvSpPr>
        <p:spPr>
          <a:xfrm>
            <a:off x="2949345" y="1830136"/>
            <a:ext cx="118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</a:t>
            </a:r>
            <a:endParaRPr kumimoji="1"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AD2032E-C224-49EC-AE2F-51836B031F13}"/>
              </a:ext>
            </a:extLst>
          </p:cNvPr>
          <p:cNvCxnSpPr>
            <a:cxnSpLocks/>
          </p:cNvCxnSpPr>
          <p:nvPr/>
        </p:nvCxnSpPr>
        <p:spPr>
          <a:xfrm>
            <a:off x="3060863" y="2425753"/>
            <a:ext cx="10761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5CA2205-E7FA-4674-AD7D-E6BB9B360DE0}"/>
              </a:ext>
            </a:extLst>
          </p:cNvPr>
          <p:cNvSpPr txBox="1"/>
          <p:nvPr/>
        </p:nvSpPr>
        <p:spPr>
          <a:xfrm>
            <a:off x="4201405" y="2967335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LSTM model</a:t>
            </a:r>
            <a:endParaRPr kumimoji="1" lang="zh-TW" altLang="en-US" sz="24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0F073B5-3DBB-4C95-81CC-1924B82572DC}"/>
              </a:ext>
            </a:extLst>
          </p:cNvPr>
          <p:cNvCxnSpPr>
            <a:cxnSpLocks/>
          </p:cNvCxnSpPr>
          <p:nvPr/>
        </p:nvCxnSpPr>
        <p:spPr>
          <a:xfrm>
            <a:off x="5957710" y="2537393"/>
            <a:ext cx="2937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圖片 26">
            <a:extLst>
              <a:ext uri="{FF2B5EF4-FFF2-40B4-BE49-F238E27FC236}">
                <a16:creationId xmlns:a16="http://schemas.microsoft.com/office/drawing/2014/main" id="{E7C72DF0-5157-4381-B4E3-C44A710AA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2690" y="3377154"/>
            <a:ext cx="1647477" cy="1647477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ACCA2B2A-F544-4C45-BE1C-BEFA218625B5}"/>
              </a:ext>
            </a:extLst>
          </p:cNvPr>
          <p:cNvSpPr txBox="1"/>
          <p:nvPr/>
        </p:nvSpPr>
        <p:spPr>
          <a:xfrm>
            <a:off x="1400961" y="5046522"/>
            <a:ext cx="165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5BF4202-8242-4659-B587-1566EF8F33E8}"/>
              </a:ext>
            </a:extLst>
          </p:cNvPr>
          <p:cNvCxnSpPr>
            <a:cxnSpLocks/>
          </p:cNvCxnSpPr>
          <p:nvPr/>
        </p:nvCxnSpPr>
        <p:spPr>
          <a:xfrm>
            <a:off x="3060862" y="4350412"/>
            <a:ext cx="10761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64A409D-89C2-4CAD-9728-7A5711617C9D}"/>
              </a:ext>
            </a:extLst>
          </p:cNvPr>
          <p:cNvCxnSpPr/>
          <p:nvPr/>
        </p:nvCxnSpPr>
        <p:spPr>
          <a:xfrm>
            <a:off x="6178858" y="4350412"/>
            <a:ext cx="380334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7D744E7-24ED-43BB-854C-7EC8EE0CEF65}"/>
              </a:ext>
            </a:extLst>
          </p:cNvPr>
          <p:cNvCxnSpPr/>
          <p:nvPr/>
        </p:nvCxnSpPr>
        <p:spPr>
          <a:xfrm flipV="1">
            <a:off x="9977019" y="3484485"/>
            <a:ext cx="0" cy="865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20" grpId="0"/>
      <p:bldP spid="16" grpId="0"/>
      <p:bldP spid="24" grpId="0"/>
      <p:bldP spid="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74D80F-AC4F-41FF-A6DF-DDD15EFA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44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A3E70B-5DDF-4000-A631-980E0960F354}"/>
              </a:ext>
            </a:extLst>
          </p:cNvPr>
          <p:cNvSpPr/>
          <p:nvPr/>
        </p:nvSpPr>
        <p:spPr>
          <a:xfrm>
            <a:off x="3710866" y="1024300"/>
            <a:ext cx="2389574" cy="5930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84DE9C-CFAF-4EC3-8858-AB922BB80091}"/>
              </a:ext>
            </a:extLst>
          </p:cNvPr>
          <p:cNvSpPr txBox="1"/>
          <p:nvPr/>
        </p:nvSpPr>
        <p:spPr>
          <a:xfrm>
            <a:off x="239697" y="1225118"/>
            <a:ext cx="347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buffer—soon queue</a:t>
            </a:r>
            <a:endParaRPr kumimoji="1"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8753F4-711A-43A3-A655-86805E004E4B}"/>
              </a:ext>
            </a:extLst>
          </p:cNvPr>
          <p:cNvSpPr txBox="1"/>
          <p:nvPr/>
        </p:nvSpPr>
        <p:spPr>
          <a:xfrm>
            <a:off x="3546629" y="1741870"/>
            <a:ext cx="80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300AA1-880A-42B7-90BA-13A22E7210F9}"/>
              </a:ext>
            </a:extLst>
          </p:cNvPr>
          <p:cNvSpPr txBox="1"/>
          <p:nvPr/>
        </p:nvSpPr>
        <p:spPr>
          <a:xfrm>
            <a:off x="5621046" y="1686783"/>
            <a:ext cx="70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3B142E-764A-4C80-8F8B-4C98BAF817B8}"/>
              </a:ext>
            </a:extLst>
          </p:cNvPr>
          <p:cNvSpPr/>
          <p:nvPr/>
        </p:nvSpPr>
        <p:spPr>
          <a:xfrm>
            <a:off x="3710866" y="1024299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8D391E-BDF9-4500-A48C-C8586F5DD346}"/>
              </a:ext>
            </a:extLst>
          </p:cNvPr>
          <p:cNvSpPr/>
          <p:nvPr/>
        </p:nvSpPr>
        <p:spPr>
          <a:xfrm>
            <a:off x="4190260" y="1013763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452697-34A9-4E27-B64C-FFAEF9330B10}"/>
              </a:ext>
            </a:extLst>
          </p:cNvPr>
          <p:cNvSpPr/>
          <p:nvPr/>
        </p:nvSpPr>
        <p:spPr>
          <a:xfrm>
            <a:off x="5621046" y="1025778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FE6894-BFE6-406E-9638-A9098343644A}"/>
              </a:ext>
            </a:extLst>
          </p:cNvPr>
          <p:cNvSpPr/>
          <p:nvPr/>
        </p:nvSpPr>
        <p:spPr>
          <a:xfrm>
            <a:off x="4665956" y="1015431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9A6546-70FD-43CA-812C-BBD59DA68B52}"/>
              </a:ext>
            </a:extLst>
          </p:cNvPr>
          <p:cNvSpPr/>
          <p:nvPr/>
        </p:nvSpPr>
        <p:spPr>
          <a:xfrm>
            <a:off x="5141652" y="1031358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1DF967-924C-48CB-ADCD-94A39F2A5A73}"/>
              </a:ext>
            </a:extLst>
          </p:cNvPr>
          <p:cNvSpPr/>
          <p:nvPr/>
        </p:nvSpPr>
        <p:spPr>
          <a:xfrm>
            <a:off x="6568740" y="919814"/>
            <a:ext cx="1775534" cy="37860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Victim block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41C53A-9E14-452D-A8CB-3C9C74733C21}"/>
              </a:ext>
            </a:extLst>
          </p:cNvPr>
          <p:cNvSpPr/>
          <p:nvPr/>
        </p:nvSpPr>
        <p:spPr>
          <a:xfrm>
            <a:off x="5621046" y="1031358"/>
            <a:ext cx="471998" cy="564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5D0D104-87B3-466F-8735-1D57F0E68C58}"/>
              </a:ext>
            </a:extLst>
          </p:cNvPr>
          <p:cNvCxnSpPr>
            <a:cxnSpLocks/>
          </p:cNvCxnSpPr>
          <p:nvPr/>
        </p:nvCxnSpPr>
        <p:spPr>
          <a:xfrm flipH="1">
            <a:off x="4429957" y="1596322"/>
            <a:ext cx="1269508" cy="1162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C09AC07-414C-4834-AE4F-22E6500141A1}"/>
              </a:ext>
            </a:extLst>
          </p:cNvPr>
          <p:cNvSpPr/>
          <p:nvPr/>
        </p:nvSpPr>
        <p:spPr>
          <a:xfrm>
            <a:off x="3546629" y="2953133"/>
            <a:ext cx="1581780" cy="3044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569CA0-2977-4B49-8705-14E830612F23}"/>
              </a:ext>
            </a:extLst>
          </p:cNvPr>
          <p:cNvSpPr txBox="1"/>
          <p:nvPr/>
        </p:nvSpPr>
        <p:spPr>
          <a:xfrm>
            <a:off x="4266167" y="6066013"/>
            <a:ext cx="42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</a:t>
            </a:r>
            <a:endParaRPr kumimoji="1"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E30396-3812-4DE9-983F-922B4601F881}"/>
              </a:ext>
            </a:extLst>
          </p:cNvPr>
          <p:cNvSpPr/>
          <p:nvPr/>
        </p:nvSpPr>
        <p:spPr>
          <a:xfrm>
            <a:off x="3546583" y="5660823"/>
            <a:ext cx="1581824" cy="337263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9399F7-F179-4AE2-B96C-094A7B8A46C3}"/>
              </a:ext>
            </a:extLst>
          </p:cNvPr>
          <p:cNvSpPr/>
          <p:nvPr/>
        </p:nvSpPr>
        <p:spPr>
          <a:xfrm>
            <a:off x="3546600" y="3848635"/>
            <a:ext cx="1581803" cy="337263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0DC7B9C-7F2F-45D4-AE0C-FFD201EADF0D}"/>
              </a:ext>
            </a:extLst>
          </p:cNvPr>
          <p:cNvSpPr/>
          <p:nvPr/>
        </p:nvSpPr>
        <p:spPr>
          <a:xfrm>
            <a:off x="5128407" y="2953133"/>
            <a:ext cx="1478137" cy="30449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E804E8D-953B-40EC-ACD8-CB06AF77FBED}"/>
              </a:ext>
            </a:extLst>
          </p:cNvPr>
          <p:cNvSpPr txBox="1"/>
          <p:nvPr/>
        </p:nvSpPr>
        <p:spPr>
          <a:xfrm>
            <a:off x="5448009" y="6072867"/>
            <a:ext cx="79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 </a:t>
            </a:r>
            <a:endParaRPr kumimoji="1"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66EC663-F84C-444F-88E9-1F7D64C9ECBD}"/>
              </a:ext>
            </a:extLst>
          </p:cNvPr>
          <p:cNvSpPr/>
          <p:nvPr/>
        </p:nvSpPr>
        <p:spPr>
          <a:xfrm>
            <a:off x="5128408" y="5686067"/>
            <a:ext cx="1478137" cy="312020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overwrite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564A0B1-E149-4CCB-8B4C-8C19D22F1495}"/>
              </a:ext>
            </a:extLst>
          </p:cNvPr>
          <p:cNvSpPr/>
          <p:nvPr/>
        </p:nvSpPr>
        <p:spPr>
          <a:xfrm>
            <a:off x="3546600" y="4624971"/>
            <a:ext cx="1581786" cy="337263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0C3471D-5467-4D86-909B-09E9C574BE65}"/>
              </a:ext>
            </a:extLst>
          </p:cNvPr>
          <p:cNvSpPr/>
          <p:nvPr/>
        </p:nvSpPr>
        <p:spPr>
          <a:xfrm>
            <a:off x="5128397" y="3869526"/>
            <a:ext cx="1478137" cy="312020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overwrite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E4C47A6-7C98-4485-91B6-E27C1819B80D}"/>
              </a:ext>
            </a:extLst>
          </p:cNvPr>
          <p:cNvSpPr/>
          <p:nvPr/>
        </p:nvSpPr>
        <p:spPr>
          <a:xfrm>
            <a:off x="5128396" y="4650214"/>
            <a:ext cx="1478137" cy="312020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overwrite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AB0278-F413-48D4-8F79-9E35D7BCA2A2}"/>
              </a:ext>
            </a:extLst>
          </p:cNvPr>
          <p:cNvSpPr/>
          <p:nvPr/>
        </p:nvSpPr>
        <p:spPr>
          <a:xfrm>
            <a:off x="5128385" y="3251893"/>
            <a:ext cx="1478137" cy="312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New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write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3F384D5-2F17-419B-99E0-4EFF75B69F98}"/>
              </a:ext>
            </a:extLst>
          </p:cNvPr>
          <p:cNvSpPr/>
          <p:nvPr/>
        </p:nvSpPr>
        <p:spPr>
          <a:xfrm>
            <a:off x="3546582" y="3251893"/>
            <a:ext cx="1581803" cy="312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EB09F8D-19FE-4535-BF99-3578258557E2}"/>
              </a:ext>
            </a:extLst>
          </p:cNvPr>
          <p:cNvSpPr txBox="1"/>
          <p:nvPr/>
        </p:nvSpPr>
        <p:spPr>
          <a:xfrm>
            <a:off x="44552" y="3189691"/>
            <a:ext cx="33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51 is not in block D</a:t>
            </a:r>
            <a:endParaRPr kumimoji="1" lang="zh-TW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4D43948-8563-4C09-8DDD-2778C934BA3B}"/>
              </a:ext>
            </a:extLst>
          </p:cNvPr>
          <p:cNvSpPr/>
          <p:nvPr/>
        </p:nvSpPr>
        <p:spPr>
          <a:xfrm>
            <a:off x="3546619" y="4956610"/>
            <a:ext cx="1581786" cy="7294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2~23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610AA3-5609-A92E-D6D3-34B621A8325D}"/>
              </a:ext>
            </a:extLst>
          </p:cNvPr>
          <p:cNvSpPr/>
          <p:nvPr/>
        </p:nvSpPr>
        <p:spPr>
          <a:xfrm>
            <a:off x="3546605" y="4182043"/>
            <a:ext cx="1581780" cy="459964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350" dirty="0">
                <a:solidFill>
                  <a:schemeClr val="tx1"/>
                </a:solidFill>
              </a:rPr>
              <a:t>Page</a:t>
            </a:r>
            <a:r>
              <a:rPr kumimoji="1" lang="zh-TW" altLang="en-US" sz="2350" dirty="0">
                <a:solidFill>
                  <a:schemeClr val="tx1"/>
                </a:solidFill>
              </a:rPr>
              <a:t> </a:t>
            </a:r>
            <a:r>
              <a:rPr kumimoji="1" lang="en-US" altLang="zh-TW" sz="2350" dirty="0">
                <a:solidFill>
                  <a:schemeClr val="tx1"/>
                </a:solidFill>
              </a:rPr>
              <a:t>25~39</a:t>
            </a:r>
            <a:endParaRPr kumimoji="1" lang="zh-TW" altLang="en-US" sz="235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A4CBE1B-0556-7133-2BD6-AAB6722A7E14}"/>
              </a:ext>
            </a:extLst>
          </p:cNvPr>
          <p:cNvSpPr/>
          <p:nvPr/>
        </p:nvSpPr>
        <p:spPr>
          <a:xfrm>
            <a:off x="3546549" y="5659833"/>
            <a:ext cx="1581824" cy="337263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D188F80-FD07-0B96-C953-680AA6D971AD}"/>
              </a:ext>
            </a:extLst>
          </p:cNvPr>
          <p:cNvSpPr/>
          <p:nvPr/>
        </p:nvSpPr>
        <p:spPr>
          <a:xfrm>
            <a:off x="3546560" y="3835022"/>
            <a:ext cx="1581803" cy="337263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1D6108D-37F5-55BD-A6DF-490BA68D6526}"/>
              </a:ext>
            </a:extLst>
          </p:cNvPr>
          <p:cNvSpPr/>
          <p:nvPr/>
        </p:nvSpPr>
        <p:spPr>
          <a:xfrm>
            <a:off x="3546568" y="4623980"/>
            <a:ext cx="1581786" cy="337263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標題 1">
            <a:extLst>
              <a:ext uri="{FF2B5EF4-FFF2-40B4-BE49-F238E27FC236}">
                <a16:creationId xmlns:a16="http://schemas.microsoft.com/office/drawing/2014/main" id="{8F601E2A-3CA4-491F-A33F-B0AC4A4F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740" y="0"/>
            <a:ext cx="7238260" cy="644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Using hint information</a:t>
            </a:r>
            <a:endParaRPr lang="zh-TW" altLang="en-US" dirty="0"/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55989B3F-5241-4E28-8CCD-567FBD1E11E4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677258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2002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/>
      <p:bldP spid="21" grpId="0" animBg="1"/>
      <p:bldP spid="23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3" grpId="0" animBg="1"/>
      <p:bldP spid="37" grpId="0" animBg="1"/>
      <p:bldP spid="40" grpId="0"/>
      <p:bldP spid="22" grpId="0" animBg="1"/>
      <p:bldP spid="34" grpId="0" animBg="1"/>
      <p:bldP spid="35" grpId="0" animBg="1"/>
      <p:bldP spid="36" grpId="0" animBg="1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83C1CA-AE2C-48D0-8021-0508C92D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45</a:t>
            </a:fld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4">
                <a:extLst>
                  <a:ext uri="{FF2B5EF4-FFF2-40B4-BE49-F238E27FC236}">
                    <a16:creationId xmlns:a16="http://schemas.microsoft.com/office/drawing/2014/main" id="{E508395F-B5CA-FE00-A946-2E571CCBA6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152993"/>
                  </p:ext>
                </p:extLst>
              </p:nvPr>
            </p:nvGraphicFramePr>
            <p:xfrm>
              <a:off x="660959" y="2495380"/>
              <a:ext cx="10942981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04860">
                      <a:extLst>
                        <a:ext uri="{9D8B030D-6E8A-4147-A177-3AD203B41FA5}">
                          <a16:colId xmlns:a16="http://schemas.microsoft.com/office/drawing/2014/main" val="907771896"/>
                        </a:ext>
                      </a:extLst>
                    </a:gridCol>
                    <a:gridCol w="903749">
                      <a:extLst>
                        <a:ext uri="{9D8B030D-6E8A-4147-A177-3AD203B41FA5}">
                          <a16:colId xmlns:a16="http://schemas.microsoft.com/office/drawing/2014/main" val="455588827"/>
                        </a:ext>
                      </a:extLst>
                    </a:gridCol>
                    <a:gridCol w="1483593">
                      <a:extLst>
                        <a:ext uri="{9D8B030D-6E8A-4147-A177-3AD203B41FA5}">
                          <a16:colId xmlns:a16="http://schemas.microsoft.com/office/drawing/2014/main" val="3419529643"/>
                        </a:ext>
                      </a:extLst>
                    </a:gridCol>
                    <a:gridCol w="1483593">
                      <a:extLst>
                        <a:ext uri="{9D8B030D-6E8A-4147-A177-3AD203B41FA5}">
                          <a16:colId xmlns:a16="http://schemas.microsoft.com/office/drawing/2014/main" val="1652294053"/>
                        </a:ext>
                      </a:extLst>
                    </a:gridCol>
                    <a:gridCol w="1483593">
                      <a:extLst>
                        <a:ext uri="{9D8B030D-6E8A-4147-A177-3AD203B41FA5}">
                          <a16:colId xmlns:a16="http://schemas.microsoft.com/office/drawing/2014/main" val="2577594281"/>
                        </a:ext>
                      </a:extLst>
                    </a:gridCol>
                    <a:gridCol w="1483593">
                      <a:extLst>
                        <a:ext uri="{9D8B030D-6E8A-4147-A177-3AD203B41FA5}">
                          <a16:colId xmlns:a16="http://schemas.microsoft.com/office/drawing/2014/main" val="39278548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Block</a:t>
                          </a:r>
                          <a:r>
                            <a:rPr lang="zh-TW" altLang="en-US" sz="2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B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C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A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D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490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Priority</a:t>
                          </a:r>
                          <a:r>
                            <a:rPr lang="zh-TW" altLang="en-US" sz="2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0.3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1279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H(hint) : overwrite +write</a:t>
                          </a:r>
                          <a:r>
                            <a:rPr lang="zh-TW" altLang="en-US" sz="2400" dirty="0"/>
                            <a:t> </a:t>
                          </a:r>
                          <a:r>
                            <a:rPr lang="en-US" altLang="zh-TW" sz="2400" dirty="0"/>
                            <a:t>count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3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24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21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3106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AI + hint: Formula(weight=</a:t>
                          </a:r>
                          <a:r>
                            <a:rPr lang="en-US" altLang="zh-TW" sz="2400" dirty="0">
                              <a:solidFill>
                                <a:srgbClr val="FF0000"/>
                              </a:solidFill>
                            </a:rPr>
                            <a:t>0.46</a:t>
                          </a:r>
                          <a:r>
                            <a:rPr lang="en-US" altLang="zh-TW" sz="2400" dirty="0"/>
                            <a:t>)</a:t>
                          </a:r>
                          <a:r>
                            <a:rPr lang="zh-TW" altLang="en-US" sz="2400" dirty="0"/>
                            <a:t>  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)=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weight</m:t>
                                </m:r>
                                <m:r>
                                  <m:rPr>
                                    <m:nor/>
                                  </m:rPr>
                                  <a:rPr lang="zh-TW" altLang="en-US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priority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)+</m:t>
                                </m:r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2400" b="0" i="0" smtClean="0">
                                        <a:latin typeface="+mn-lt"/>
                                        <a:cs typeface="Arial" panose="020B0604020202020204" pitchFamily="34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b="0" i="0" smtClean="0">
                                        <a:latin typeface="+mn-lt"/>
                                        <a:cs typeface="Arial" panose="020B0604020202020204" pitchFamily="34" charset="0"/>
                                      </a:rPr>
                                      <m:t>weight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zh-TW" altLang="en-US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5436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P(x)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3.11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1.908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6.506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14.004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12.222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43412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4">
                <a:extLst>
                  <a:ext uri="{FF2B5EF4-FFF2-40B4-BE49-F238E27FC236}">
                    <a16:creationId xmlns:a16="http://schemas.microsoft.com/office/drawing/2014/main" id="{E508395F-B5CA-FE00-A946-2E571CCBA6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152993"/>
                  </p:ext>
                </p:extLst>
              </p:nvPr>
            </p:nvGraphicFramePr>
            <p:xfrm>
              <a:off x="660959" y="2495380"/>
              <a:ext cx="10942981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04860">
                      <a:extLst>
                        <a:ext uri="{9D8B030D-6E8A-4147-A177-3AD203B41FA5}">
                          <a16:colId xmlns:a16="http://schemas.microsoft.com/office/drawing/2014/main" val="907771896"/>
                        </a:ext>
                      </a:extLst>
                    </a:gridCol>
                    <a:gridCol w="903749">
                      <a:extLst>
                        <a:ext uri="{9D8B030D-6E8A-4147-A177-3AD203B41FA5}">
                          <a16:colId xmlns:a16="http://schemas.microsoft.com/office/drawing/2014/main" val="455588827"/>
                        </a:ext>
                      </a:extLst>
                    </a:gridCol>
                    <a:gridCol w="1483593">
                      <a:extLst>
                        <a:ext uri="{9D8B030D-6E8A-4147-A177-3AD203B41FA5}">
                          <a16:colId xmlns:a16="http://schemas.microsoft.com/office/drawing/2014/main" val="3419529643"/>
                        </a:ext>
                      </a:extLst>
                    </a:gridCol>
                    <a:gridCol w="1483593">
                      <a:extLst>
                        <a:ext uri="{9D8B030D-6E8A-4147-A177-3AD203B41FA5}">
                          <a16:colId xmlns:a16="http://schemas.microsoft.com/office/drawing/2014/main" val="1652294053"/>
                        </a:ext>
                      </a:extLst>
                    </a:gridCol>
                    <a:gridCol w="1483593">
                      <a:extLst>
                        <a:ext uri="{9D8B030D-6E8A-4147-A177-3AD203B41FA5}">
                          <a16:colId xmlns:a16="http://schemas.microsoft.com/office/drawing/2014/main" val="2577594281"/>
                        </a:ext>
                      </a:extLst>
                    </a:gridCol>
                    <a:gridCol w="1483593">
                      <a:extLst>
                        <a:ext uri="{9D8B030D-6E8A-4147-A177-3AD203B41FA5}">
                          <a16:colId xmlns:a16="http://schemas.microsoft.com/office/drawing/2014/main" val="392785486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Block</a:t>
                          </a:r>
                          <a:r>
                            <a:rPr lang="zh-TW" altLang="en-US" sz="2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B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C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A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D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4900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Priority</a:t>
                          </a:r>
                          <a:r>
                            <a:rPr lang="zh-TW" altLang="en-US" sz="2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0.3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12799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H(hint) : overwrite +write</a:t>
                          </a:r>
                          <a:r>
                            <a:rPr lang="zh-TW" altLang="en-US" sz="2400" dirty="0"/>
                            <a:t> </a:t>
                          </a:r>
                          <a:r>
                            <a:rPr lang="en-US" altLang="zh-TW" sz="2400" dirty="0"/>
                            <a:t>count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3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24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21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31067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AI + hint: Formula(weight=</a:t>
                          </a:r>
                          <a:r>
                            <a:rPr lang="en-US" altLang="zh-TW" sz="2400" dirty="0">
                              <a:solidFill>
                                <a:srgbClr val="FF0000"/>
                              </a:solidFill>
                            </a:rPr>
                            <a:t>0.46</a:t>
                          </a:r>
                          <a:r>
                            <a:rPr lang="en-US" altLang="zh-TW" sz="2400" dirty="0"/>
                            <a:t>)</a:t>
                          </a:r>
                          <a:r>
                            <a:rPr lang="zh-TW" altLang="en-US" sz="2400" dirty="0"/>
                            <a:t>  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0111" t="-313889" r="-371" b="-12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54365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P(x)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3.11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1.908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6.506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14.004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12.222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43412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EF672F70-6101-33A9-7673-9E21F04F7E9A}"/>
              </a:ext>
            </a:extLst>
          </p:cNvPr>
          <p:cNvSpPr/>
          <p:nvPr/>
        </p:nvSpPr>
        <p:spPr>
          <a:xfrm>
            <a:off x="4403034" y="1027820"/>
            <a:ext cx="2448343" cy="4514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1E8FD27-DD80-74BE-8A20-50D9DB66976B}"/>
              </a:ext>
            </a:extLst>
          </p:cNvPr>
          <p:cNvSpPr txBox="1"/>
          <p:nvPr/>
        </p:nvSpPr>
        <p:spPr>
          <a:xfrm>
            <a:off x="1066690" y="952565"/>
            <a:ext cx="335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 soon queue</a:t>
            </a:r>
            <a:endParaRPr kumimoji="1"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C6F1EFC-66B2-F1BA-B131-45A5813C1274}"/>
              </a:ext>
            </a:extLst>
          </p:cNvPr>
          <p:cNvSpPr txBox="1"/>
          <p:nvPr/>
        </p:nvSpPr>
        <p:spPr>
          <a:xfrm>
            <a:off x="4088296" y="1614956"/>
            <a:ext cx="964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84AE6B5-4C40-E4BA-98DF-6ACEA9620A44}"/>
              </a:ext>
            </a:extLst>
          </p:cNvPr>
          <p:cNvSpPr txBox="1"/>
          <p:nvPr/>
        </p:nvSpPr>
        <p:spPr>
          <a:xfrm>
            <a:off x="6526693" y="1568509"/>
            <a:ext cx="964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C768E43-31B8-B821-CE2C-5BD75A7FB66C}"/>
              </a:ext>
            </a:extLst>
          </p:cNvPr>
          <p:cNvSpPr/>
          <p:nvPr/>
        </p:nvSpPr>
        <p:spPr>
          <a:xfrm>
            <a:off x="4389780" y="1027820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42DED66-30A2-F532-D962-A8834D359A18}"/>
              </a:ext>
            </a:extLst>
          </p:cNvPr>
          <p:cNvSpPr/>
          <p:nvPr/>
        </p:nvSpPr>
        <p:spPr>
          <a:xfrm>
            <a:off x="4893366" y="1027820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06D245A-FC09-5FB4-2E32-7D58173D2F14}"/>
              </a:ext>
            </a:extLst>
          </p:cNvPr>
          <p:cNvSpPr/>
          <p:nvPr/>
        </p:nvSpPr>
        <p:spPr>
          <a:xfrm>
            <a:off x="5383698" y="1018890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77337E0-E214-8F18-2644-07085F6EDA1E}"/>
              </a:ext>
            </a:extLst>
          </p:cNvPr>
          <p:cNvSpPr/>
          <p:nvPr/>
        </p:nvSpPr>
        <p:spPr>
          <a:xfrm>
            <a:off x="5887284" y="1018890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4CE4BC8-C213-2BC1-BEE0-2328E76BF065}"/>
              </a:ext>
            </a:extLst>
          </p:cNvPr>
          <p:cNvSpPr/>
          <p:nvPr/>
        </p:nvSpPr>
        <p:spPr>
          <a:xfrm>
            <a:off x="6361045" y="1022698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CBC466C-8C79-3F90-B52D-D6FBD4FEB81B}"/>
              </a:ext>
            </a:extLst>
          </p:cNvPr>
          <p:cNvSpPr/>
          <p:nvPr/>
        </p:nvSpPr>
        <p:spPr>
          <a:xfrm>
            <a:off x="6361045" y="1009959"/>
            <a:ext cx="490332" cy="461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4E163C-3B2F-E87F-B36A-4A8686DEF6C6}"/>
              </a:ext>
            </a:extLst>
          </p:cNvPr>
          <p:cNvSpPr/>
          <p:nvPr/>
        </p:nvSpPr>
        <p:spPr>
          <a:xfrm>
            <a:off x="7631684" y="831442"/>
            <a:ext cx="1775534" cy="37860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Victim block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70C8998-4B0D-C4A5-E892-C541F3E248BB}"/>
              </a:ext>
            </a:extLst>
          </p:cNvPr>
          <p:cNvSpPr/>
          <p:nvPr/>
        </p:nvSpPr>
        <p:spPr>
          <a:xfrm>
            <a:off x="5642118" y="4363278"/>
            <a:ext cx="1514056" cy="406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D44CC32-09B4-B629-4FB8-EFE6CA1D81D6}"/>
              </a:ext>
            </a:extLst>
          </p:cNvPr>
          <p:cNvSpPr/>
          <p:nvPr/>
        </p:nvSpPr>
        <p:spPr>
          <a:xfrm>
            <a:off x="5257801" y="5416587"/>
            <a:ext cx="3839820" cy="4671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F51F55A-1585-9DC4-A3BC-1424D92E4D54}"/>
              </a:ext>
            </a:extLst>
          </p:cNvPr>
          <p:cNvSpPr/>
          <p:nvPr/>
        </p:nvSpPr>
        <p:spPr>
          <a:xfrm>
            <a:off x="5271052" y="5409572"/>
            <a:ext cx="3329609" cy="4671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Other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block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C97D05A-DE4D-9163-7E59-6497F3D6473D}"/>
              </a:ext>
            </a:extLst>
          </p:cNvPr>
          <p:cNvSpPr/>
          <p:nvPr/>
        </p:nvSpPr>
        <p:spPr>
          <a:xfrm>
            <a:off x="8600662" y="5402557"/>
            <a:ext cx="496958" cy="4671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225140E1-DFDB-B0A9-C100-E6FC322075F8}"/>
              </a:ext>
            </a:extLst>
          </p:cNvPr>
          <p:cNvSpPr txBox="1"/>
          <p:nvPr/>
        </p:nvSpPr>
        <p:spPr>
          <a:xfrm>
            <a:off x="153926" y="5368515"/>
            <a:ext cx="507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 soon queue(in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the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future)</a:t>
            </a:r>
            <a:endParaRPr kumimoji="1" lang="zh-TW" altLang="en-US" sz="2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4D0E2EB9-2CB1-5A98-5BAA-D1BF83D6A422}"/>
              </a:ext>
            </a:extLst>
          </p:cNvPr>
          <p:cNvSpPr txBox="1"/>
          <p:nvPr/>
        </p:nvSpPr>
        <p:spPr>
          <a:xfrm>
            <a:off x="5160070" y="5983281"/>
            <a:ext cx="964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85A10F1-5EE1-C4DA-C2B7-BCDA2B3FE370}"/>
              </a:ext>
            </a:extLst>
          </p:cNvPr>
          <p:cNvSpPr txBox="1"/>
          <p:nvPr/>
        </p:nvSpPr>
        <p:spPr>
          <a:xfrm>
            <a:off x="8519451" y="5983281"/>
            <a:ext cx="964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86" name="語音泡泡: 橢圓形 33">
            <a:extLst>
              <a:ext uri="{FF2B5EF4-FFF2-40B4-BE49-F238E27FC236}">
                <a16:creationId xmlns:a16="http://schemas.microsoft.com/office/drawing/2014/main" id="{AAA18D72-AE5E-AE90-E9DF-DA199E6CDF84}"/>
              </a:ext>
            </a:extLst>
          </p:cNvPr>
          <p:cNvSpPr/>
          <p:nvPr/>
        </p:nvSpPr>
        <p:spPr>
          <a:xfrm>
            <a:off x="8491286" y="5039287"/>
            <a:ext cx="3355760" cy="943994"/>
          </a:xfrm>
          <a:prstGeom prst="wedgeEllipseCallout">
            <a:avLst>
              <a:gd name="adj1" fmla="val -147935"/>
              <a:gd name="adj2" fmla="val -422116"/>
            </a:avLst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Too close to MRU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2A6AEB00-6AA3-4363-BEF9-05097CE7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740" y="0"/>
            <a:ext cx="7238260" cy="644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Using hint information</a:t>
            </a:r>
            <a:endParaRPr lang="zh-TW" altLang="en-US" dirty="0"/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924CFC83-BF84-4212-B038-9747FD45B3BB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677258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4979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-0.11914 0.0020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9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75" grpId="0" animBg="1"/>
      <p:bldP spid="76" grpId="0" animBg="1"/>
      <p:bldP spid="37" grpId="0" animBg="1"/>
      <p:bldP spid="38" grpId="0" animBg="1"/>
      <p:bldP spid="77" grpId="0" animBg="1"/>
      <p:bldP spid="78" grpId="0"/>
      <p:bldP spid="82" grpId="0"/>
      <p:bldP spid="83" grpId="0"/>
      <p:bldP spid="86" grpId="0" animBg="1"/>
      <p:bldP spid="86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Experiment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44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FCCFB-1014-C609-7697-B1902796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460"/>
          </a:xfrm>
          <a:solidFill>
            <a:srgbClr val="FFCCFF"/>
          </a:solidFill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Experiment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AD0587-7C2E-7EE5-B9BF-9FEF1819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47</a:t>
            </a:fld>
            <a:endParaRPr kumimoji="1" lang="zh-TW" altLang="en-US"/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D836D7D1-4909-4189-87DD-C9872D73E7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791666"/>
              </p:ext>
            </p:extLst>
          </p:nvPr>
        </p:nvGraphicFramePr>
        <p:xfrm>
          <a:off x="71021" y="744538"/>
          <a:ext cx="6178859" cy="4786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圖表 10">
            <a:extLst>
              <a:ext uri="{FF2B5EF4-FFF2-40B4-BE49-F238E27FC236}">
                <a16:creationId xmlns:a16="http://schemas.microsoft.com/office/drawing/2014/main" id="{6615B15E-12AB-4031-8B38-8EFDD99019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124008"/>
              </p:ext>
            </p:extLst>
          </p:nvPr>
        </p:nvGraphicFramePr>
        <p:xfrm>
          <a:off x="6096001" y="653460"/>
          <a:ext cx="6024978" cy="4877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8119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AD0587-7C2E-7EE5-B9BF-9FEF1819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48</a:t>
            </a:fld>
            <a:endParaRPr kumimoji="1"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C239A77-365A-45B8-A8F2-158526E3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460"/>
          </a:xfrm>
          <a:solidFill>
            <a:srgbClr val="FFCCFF"/>
          </a:solidFill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Experiment</a:t>
            </a:r>
            <a:endParaRPr kumimoji="1" lang="zh-TW" altLang="en-US" dirty="0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53D07CE3-510F-9BF0-98DB-A40AFB72F2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104876"/>
              </p:ext>
            </p:extLst>
          </p:nvPr>
        </p:nvGraphicFramePr>
        <p:xfrm>
          <a:off x="353007" y="867045"/>
          <a:ext cx="5861362" cy="4024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694DD180-2599-42FC-A858-EA2D95841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454781"/>
              </p:ext>
            </p:extLst>
          </p:nvPr>
        </p:nvGraphicFramePr>
        <p:xfrm>
          <a:off x="6214368" y="791139"/>
          <a:ext cx="5977631" cy="3851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741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A72EB7E-38B1-408E-A693-1E2A25A4C319}"/>
              </a:ext>
            </a:extLst>
          </p:cNvPr>
          <p:cNvSpPr/>
          <p:nvPr/>
        </p:nvSpPr>
        <p:spPr>
          <a:xfrm>
            <a:off x="3582832" y="1992138"/>
            <a:ext cx="3266983" cy="14670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B234BA1-1EA6-4E2F-9161-131EA43D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729989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kumimoji="1"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7D170-6355-4064-9941-0E7CE4B36E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1912" y="836024"/>
            <a:ext cx="11730087" cy="93751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What if there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too many write operations?</a:t>
            </a:r>
          </a:p>
          <a:p>
            <a:r>
              <a:rPr lang="en-US" altLang="zh-TW" dirty="0"/>
              <a:t>solution: write buffer(based on RAM)</a:t>
            </a:r>
          </a:p>
          <a:p>
            <a:endParaRPr lang="en-US" altLang="zh-TW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05491A-F9E3-4D93-B413-E8C7F2F5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450" y="6375259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5</a:t>
            </a:fld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4FFA8B-89B9-4F71-AFC7-8D28B458609B}"/>
              </a:ext>
            </a:extLst>
          </p:cNvPr>
          <p:cNvSpPr txBox="1"/>
          <p:nvPr/>
        </p:nvSpPr>
        <p:spPr>
          <a:xfrm>
            <a:off x="2450511" y="2542185"/>
            <a:ext cx="95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Host </a:t>
            </a:r>
            <a:endParaRPr kumimoji="1" lang="zh-TW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3C9296-F11C-4A10-ADDF-551AB07C47BC}"/>
              </a:ext>
            </a:extLst>
          </p:cNvPr>
          <p:cNvSpPr/>
          <p:nvPr/>
        </p:nvSpPr>
        <p:spPr>
          <a:xfrm>
            <a:off x="4128390" y="2371353"/>
            <a:ext cx="2068498" cy="6581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Page cache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B83C6EE-30DD-4239-840F-06FD39C619B2}"/>
              </a:ext>
            </a:extLst>
          </p:cNvPr>
          <p:cNvCxnSpPr/>
          <p:nvPr/>
        </p:nvCxnSpPr>
        <p:spPr>
          <a:xfrm>
            <a:off x="5162639" y="3065405"/>
            <a:ext cx="0" cy="1274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1FC6094-23EC-4DF8-86FF-E0ADFE8996F4}"/>
              </a:ext>
            </a:extLst>
          </p:cNvPr>
          <p:cNvSpPr/>
          <p:nvPr/>
        </p:nvSpPr>
        <p:spPr>
          <a:xfrm>
            <a:off x="3582832" y="4464940"/>
            <a:ext cx="3266981" cy="21613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3515CD8-94E4-488B-A8EC-DE0E194BC596}"/>
              </a:ext>
            </a:extLst>
          </p:cNvPr>
          <p:cNvSpPr txBox="1"/>
          <p:nvPr/>
        </p:nvSpPr>
        <p:spPr>
          <a:xfrm>
            <a:off x="2504196" y="4737078"/>
            <a:ext cx="95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 </a:t>
            </a:r>
            <a:endParaRPr kumimoji="1"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CF748B-2044-45ED-9A69-E2BD56DB60C0}"/>
              </a:ext>
            </a:extLst>
          </p:cNvPr>
          <p:cNvSpPr/>
          <p:nvPr/>
        </p:nvSpPr>
        <p:spPr>
          <a:xfrm>
            <a:off x="4182073" y="4468007"/>
            <a:ext cx="2068498" cy="5381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Write buffer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F1FFB6-0B9B-4358-8798-963CC3897964}"/>
              </a:ext>
            </a:extLst>
          </p:cNvPr>
          <p:cNvSpPr/>
          <p:nvPr/>
        </p:nvSpPr>
        <p:spPr>
          <a:xfrm>
            <a:off x="4182073" y="5250059"/>
            <a:ext cx="2068498" cy="3728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FTL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3E4BE3-8AFD-47FC-B8E6-6A88367286F1}"/>
              </a:ext>
            </a:extLst>
          </p:cNvPr>
          <p:cNvSpPr/>
          <p:nvPr/>
        </p:nvSpPr>
        <p:spPr>
          <a:xfrm>
            <a:off x="3582832" y="5871680"/>
            <a:ext cx="3266981" cy="7546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Flash memory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圖說文字: 直線 19">
            <a:extLst>
              <a:ext uri="{FF2B5EF4-FFF2-40B4-BE49-F238E27FC236}">
                <a16:creationId xmlns:a16="http://schemas.microsoft.com/office/drawing/2014/main" id="{BE24E8EC-404C-4C11-BCF9-AA0DAAA934D1}"/>
              </a:ext>
            </a:extLst>
          </p:cNvPr>
          <p:cNvSpPr/>
          <p:nvPr/>
        </p:nvSpPr>
        <p:spPr>
          <a:xfrm>
            <a:off x="7295548" y="3553537"/>
            <a:ext cx="2993671" cy="538142"/>
          </a:xfrm>
          <a:prstGeom prst="borderCallout1">
            <a:avLst>
              <a:gd name="adj1" fmla="val 53487"/>
              <a:gd name="adj2" fmla="val 812"/>
              <a:gd name="adj3" fmla="val 186736"/>
              <a:gd name="adj4" fmla="val -38333"/>
            </a:avLst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In-place-update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85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552"/>
    </mc:Choice>
    <mc:Fallback xmlns="">
      <p:transition spd="slow" advTm="75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8" grpId="0" animBg="1"/>
      <p:bldP spid="12" grpId="0" animBg="1"/>
      <p:bldP spid="13" grpId="0"/>
      <p:bldP spid="14" grpId="0" animBg="1"/>
      <p:bldP spid="15" grpId="0" animBg="1"/>
      <p:bldP spid="16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3BC941C-9E28-4326-A7EB-8AF4E9F435F9}"/>
              </a:ext>
            </a:extLst>
          </p:cNvPr>
          <p:cNvSpPr/>
          <p:nvPr/>
        </p:nvSpPr>
        <p:spPr>
          <a:xfrm>
            <a:off x="514484" y="3836730"/>
            <a:ext cx="4004241" cy="243426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6561B3-26EA-4EC9-AFE5-F89B19EE0DDE}"/>
              </a:ext>
            </a:extLst>
          </p:cNvPr>
          <p:cNvSpPr/>
          <p:nvPr/>
        </p:nvSpPr>
        <p:spPr>
          <a:xfrm>
            <a:off x="2145290" y="4092606"/>
            <a:ext cx="328474" cy="19885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77954D-BD7F-4748-878B-6031E9A0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6"/>
            <a:ext cx="12192000" cy="63307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800611-2365-41EE-828D-205AAC57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0716753-8624-4D43-AF98-5EC734E64CF9}"/>
              </a:ext>
            </a:extLst>
          </p:cNvPr>
          <p:cNvSpPr/>
          <p:nvPr/>
        </p:nvSpPr>
        <p:spPr>
          <a:xfrm>
            <a:off x="395748" y="1475243"/>
            <a:ext cx="4261281" cy="52765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12BD1F-4320-4CEC-B365-72147478D799}"/>
              </a:ext>
            </a:extLst>
          </p:cNvPr>
          <p:cNvSpPr txBox="1"/>
          <p:nvPr/>
        </p:nvSpPr>
        <p:spPr>
          <a:xfrm>
            <a:off x="1704513" y="1013578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122BA32-E933-498B-A3EF-CD37F81EC600}"/>
              </a:ext>
            </a:extLst>
          </p:cNvPr>
          <p:cNvCxnSpPr/>
          <p:nvPr/>
        </p:nvCxnSpPr>
        <p:spPr>
          <a:xfrm>
            <a:off x="2414726" y="2148396"/>
            <a:ext cx="0" cy="145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6081CC9-0E9E-46C4-BFD6-78864DDE66A6}"/>
              </a:ext>
            </a:extLst>
          </p:cNvPr>
          <p:cNvSpPr/>
          <p:nvPr/>
        </p:nvSpPr>
        <p:spPr>
          <a:xfrm>
            <a:off x="656951" y="1476820"/>
            <a:ext cx="2336152" cy="530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9 10 11 12 13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49BEDDB-5DE4-4B9F-8FCE-9BEA659C70F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700708" y="2001316"/>
            <a:ext cx="927179" cy="369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EFEACE-CF2A-4E6E-B137-D58AFA7C6890}"/>
              </a:ext>
            </a:extLst>
          </p:cNvPr>
          <p:cNvSpPr txBox="1"/>
          <p:nvPr/>
        </p:nvSpPr>
        <p:spPr>
          <a:xfrm>
            <a:off x="3950705" y="2377348"/>
            <a:ext cx="176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Dirty page</a:t>
            </a:r>
            <a:endParaRPr kumimoji="1" lang="zh-TW" altLang="en-US" sz="28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0B363D7-982C-4313-86B9-C1CF110619B3}"/>
              </a:ext>
            </a:extLst>
          </p:cNvPr>
          <p:cNvSpPr txBox="1"/>
          <p:nvPr/>
        </p:nvSpPr>
        <p:spPr>
          <a:xfrm>
            <a:off x="1967070" y="6277302"/>
            <a:ext cx="736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5CD1AA3-13F0-4736-B81D-3B0D3436200B}"/>
              </a:ext>
            </a:extLst>
          </p:cNvPr>
          <p:cNvSpPr/>
          <p:nvPr/>
        </p:nvSpPr>
        <p:spPr>
          <a:xfrm>
            <a:off x="1182065" y="4092606"/>
            <a:ext cx="328474" cy="198859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7FD0E5F-8312-4069-908B-82ADB61F6F6B}"/>
              </a:ext>
            </a:extLst>
          </p:cNvPr>
          <p:cNvSpPr/>
          <p:nvPr/>
        </p:nvSpPr>
        <p:spPr>
          <a:xfrm>
            <a:off x="1192275" y="5584799"/>
            <a:ext cx="318262" cy="486058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5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BA05951-5E73-4A75-8977-BA540AFF44DB}"/>
              </a:ext>
            </a:extLst>
          </p:cNvPr>
          <p:cNvSpPr/>
          <p:nvPr/>
        </p:nvSpPr>
        <p:spPr>
          <a:xfrm>
            <a:off x="1182063" y="5114281"/>
            <a:ext cx="328474" cy="47051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6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94BF44-962B-48D2-890C-C63E5CB5D1B0}"/>
              </a:ext>
            </a:extLst>
          </p:cNvPr>
          <p:cNvSpPr/>
          <p:nvPr/>
        </p:nvSpPr>
        <p:spPr>
          <a:xfrm>
            <a:off x="2993103" y="1476820"/>
            <a:ext cx="348915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5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6B77F3-77EF-4E45-BF4B-5A6E3302B692}"/>
              </a:ext>
            </a:extLst>
          </p:cNvPr>
          <p:cNvSpPr/>
          <p:nvPr/>
        </p:nvSpPr>
        <p:spPr>
          <a:xfrm>
            <a:off x="3339336" y="1473666"/>
            <a:ext cx="380802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6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DD280E-5EE6-4364-BE6E-791D0DFC81F6}"/>
              </a:ext>
            </a:extLst>
          </p:cNvPr>
          <p:cNvSpPr/>
          <p:nvPr/>
        </p:nvSpPr>
        <p:spPr>
          <a:xfrm>
            <a:off x="3727109" y="1476820"/>
            <a:ext cx="341942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7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7A0E63-8A68-4BE6-B076-08A0ECCAE6B7}"/>
              </a:ext>
            </a:extLst>
          </p:cNvPr>
          <p:cNvSpPr/>
          <p:nvPr/>
        </p:nvSpPr>
        <p:spPr>
          <a:xfrm>
            <a:off x="4066371" y="1476820"/>
            <a:ext cx="341941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8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06582F-47B2-4D9C-80E5-D8D445370AFC}"/>
              </a:ext>
            </a:extLst>
          </p:cNvPr>
          <p:cNvSpPr/>
          <p:nvPr/>
        </p:nvSpPr>
        <p:spPr>
          <a:xfrm>
            <a:off x="2993103" y="1473666"/>
            <a:ext cx="1415209" cy="52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3B1479E-03B3-47AE-8134-24F2DB696ADA}"/>
              </a:ext>
            </a:extLst>
          </p:cNvPr>
          <p:cNvCxnSpPr/>
          <p:nvPr/>
        </p:nvCxnSpPr>
        <p:spPr>
          <a:xfrm flipH="1">
            <a:off x="816077" y="3646939"/>
            <a:ext cx="888436" cy="287993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D4412D4A-AB01-4E08-9E17-8CFDE972E0A7}"/>
              </a:ext>
            </a:extLst>
          </p:cNvPr>
          <p:cNvSpPr/>
          <p:nvPr/>
        </p:nvSpPr>
        <p:spPr>
          <a:xfrm>
            <a:off x="395748" y="2988481"/>
            <a:ext cx="1547186" cy="60168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bg1"/>
                </a:solidFill>
              </a:rPr>
              <a:t>Erase</a:t>
            </a:r>
            <a:r>
              <a:rPr kumimoji="1" lang="en-US" altLang="zh-TW" sz="2800" dirty="0">
                <a:solidFill>
                  <a:schemeClr val="tx1"/>
                </a:solidFill>
              </a:rPr>
              <a:t>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F219160-886D-413D-8D9C-A866202C99BF}"/>
              </a:ext>
            </a:extLst>
          </p:cNvPr>
          <p:cNvCxnSpPr>
            <a:cxnSpLocks/>
          </p:cNvCxnSpPr>
          <p:nvPr/>
        </p:nvCxnSpPr>
        <p:spPr>
          <a:xfrm>
            <a:off x="5934793" y="159544"/>
            <a:ext cx="1" cy="653891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3D7F3E71-0039-43A5-A1BF-B23ED3C62582}"/>
              </a:ext>
            </a:extLst>
          </p:cNvPr>
          <p:cNvSpPr/>
          <p:nvPr/>
        </p:nvSpPr>
        <p:spPr>
          <a:xfrm>
            <a:off x="6396928" y="1476820"/>
            <a:ext cx="4261281" cy="52765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A98881E-6F8D-4A56-A49D-6ACDDB353A5E}"/>
              </a:ext>
            </a:extLst>
          </p:cNvPr>
          <p:cNvSpPr txBox="1"/>
          <p:nvPr/>
        </p:nvSpPr>
        <p:spPr>
          <a:xfrm>
            <a:off x="7705693" y="1015155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478F96C-A7DE-4F96-A070-56A719366474}"/>
              </a:ext>
            </a:extLst>
          </p:cNvPr>
          <p:cNvSpPr/>
          <p:nvPr/>
        </p:nvSpPr>
        <p:spPr>
          <a:xfrm>
            <a:off x="6658131" y="1478397"/>
            <a:ext cx="2336152" cy="530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9 10 11 12 13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C3C4CDF-6CB5-434B-8DB5-C6D81299F689}"/>
              </a:ext>
            </a:extLst>
          </p:cNvPr>
          <p:cNvCxnSpPr>
            <a:cxnSpLocks/>
            <a:stCxn id="43" idx="0"/>
            <a:endCxn id="38" idx="1"/>
          </p:cNvCxnSpPr>
          <p:nvPr/>
        </p:nvCxnSpPr>
        <p:spPr>
          <a:xfrm flipV="1">
            <a:off x="9701888" y="1298583"/>
            <a:ext cx="990992" cy="176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792AC50-1729-4DEA-8252-FF0FCAF40AEE}"/>
              </a:ext>
            </a:extLst>
          </p:cNvPr>
          <p:cNvSpPr txBox="1"/>
          <p:nvPr/>
        </p:nvSpPr>
        <p:spPr>
          <a:xfrm>
            <a:off x="10692880" y="1067750"/>
            <a:ext cx="151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7079BF1-72D3-462F-984F-821CDD75FCDC}"/>
              </a:ext>
            </a:extLst>
          </p:cNvPr>
          <p:cNvCxnSpPr/>
          <p:nvPr/>
        </p:nvCxnSpPr>
        <p:spPr>
          <a:xfrm>
            <a:off x="8575090" y="2148396"/>
            <a:ext cx="0" cy="8400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46974649-8219-4326-BEC0-CED0C04C24BC}"/>
              </a:ext>
            </a:extLst>
          </p:cNvPr>
          <p:cNvSpPr/>
          <p:nvPr/>
        </p:nvSpPr>
        <p:spPr>
          <a:xfrm>
            <a:off x="6826933" y="3070114"/>
            <a:ext cx="3409020" cy="328623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72162C7-FEEB-4688-BD03-BBBC6DA2AC37}"/>
              </a:ext>
            </a:extLst>
          </p:cNvPr>
          <p:cNvSpPr txBox="1"/>
          <p:nvPr/>
        </p:nvSpPr>
        <p:spPr>
          <a:xfrm>
            <a:off x="8268409" y="6409365"/>
            <a:ext cx="98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9967345-2D3A-4133-ACFE-BC9D07365F2C}"/>
              </a:ext>
            </a:extLst>
          </p:cNvPr>
          <p:cNvSpPr/>
          <p:nvPr/>
        </p:nvSpPr>
        <p:spPr>
          <a:xfrm>
            <a:off x="7170524" y="3531778"/>
            <a:ext cx="2900014" cy="5176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FF16067-BD91-4113-A761-7DBFDB4E36DC}"/>
              </a:ext>
            </a:extLst>
          </p:cNvPr>
          <p:cNvCxnSpPr>
            <a:cxnSpLocks/>
          </p:cNvCxnSpPr>
          <p:nvPr/>
        </p:nvCxnSpPr>
        <p:spPr>
          <a:xfrm>
            <a:off x="8610600" y="4191133"/>
            <a:ext cx="0" cy="487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34AC6F50-FDA5-4FAC-9280-965706DB5B65}"/>
              </a:ext>
            </a:extLst>
          </p:cNvPr>
          <p:cNvSpPr/>
          <p:nvPr/>
        </p:nvSpPr>
        <p:spPr>
          <a:xfrm>
            <a:off x="6836872" y="4864963"/>
            <a:ext cx="3409020" cy="900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B68ABA8-9587-451D-B2F5-6337EE5C3507}"/>
              </a:ext>
            </a:extLst>
          </p:cNvPr>
          <p:cNvSpPr txBox="1"/>
          <p:nvPr/>
        </p:nvSpPr>
        <p:spPr>
          <a:xfrm>
            <a:off x="7566218" y="5747774"/>
            <a:ext cx="238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Flash memory</a:t>
            </a:r>
            <a:endParaRPr kumimoji="1" lang="zh-TW" altLang="en-US" sz="28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B0A31A2-42AE-41B1-8C46-1462A07EF1AC}"/>
              </a:ext>
            </a:extLst>
          </p:cNvPr>
          <p:cNvSpPr txBox="1"/>
          <p:nvPr/>
        </p:nvSpPr>
        <p:spPr>
          <a:xfrm>
            <a:off x="7705693" y="3044663"/>
            <a:ext cx="204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02197D6-AF31-420A-9F89-C911C0E6DD3A}"/>
              </a:ext>
            </a:extLst>
          </p:cNvPr>
          <p:cNvSpPr/>
          <p:nvPr/>
        </p:nvSpPr>
        <p:spPr>
          <a:xfrm>
            <a:off x="8994283" y="1478397"/>
            <a:ext cx="348915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5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3BBF6C4-DCD7-49A0-B4C3-B447BB59F527}"/>
              </a:ext>
            </a:extLst>
          </p:cNvPr>
          <p:cNvSpPr/>
          <p:nvPr/>
        </p:nvSpPr>
        <p:spPr>
          <a:xfrm>
            <a:off x="9340516" y="1475243"/>
            <a:ext cx="380802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6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EC03ED4-EB6A-483E-9C68-29892FAEF1DC}"/>
              </a:ext>
            </a:extLst>
          </p:cNvPr>
          <p:cNvSpPr/>
          <p:nvPr/>
        </p:nvSpPr>
        <p:spPr>
          <a:xfrm>
            <a:off x="9728289" y="1478397"/>
            <a:ext cx="341942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7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0B0882F-8E69-4226-8C2B-452DB07B1DC4}"/>
              </a:ext>
            </a:extLst>
          </p:cNvPr>
          <p:cNvSpPr/>
          <p:nvPr/>
        </p:nvSpPr>
        <p:spPr>
          <a:xfrm>
            <a:off x="10067551" y="1478397"/>
            <a:ext cx="341941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8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4D440C-59BE-4824-9931-FC410A8A04B6}"/>
              </a:ext>
            </a:extLst>
          </p:cNvPr>
          <p:cNvSpPr/>
          <p:nvPr/>
        </p:nvSpPr>
        <p:spPr>
          <a:xfrm>
            <a:off x="8994283" y="1475243"/>
            <a:ext cx="1415209" cy="52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5BD51DC-AC5F-4871-AEA9-A8BFDABCADF8}"/>
              </a:ext>
            </a:extLst>
          </p:cNvPr>
          <p:cNvSpPr txBox="1"/>
          <p:nvPr/>
        </p:nvSpPr>
        <p:spPr>
          <a:xfrm>
            <a:off x="6181249" y="159544"/>
            <a:ext cx="378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8 overwrite many times</a:t>
            </a:r>
            <a:endParaRPr kumimoji="1" lang="zh-TW" altLang="en-US" sz="2400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33A77B93-2BB6-445B-BDE5-5AB054C733D0}"/>
              </a:ext>
            </a:extLst>
          </p:cNvPr>
          <p:cNvCxnSpPr>
            <a:cxnSpLocks/>
          </p:cNvCxnSpPr>
          <p:nvPr/>
        </p:nvCxnSpPr>
        <p:spPr>
          <a:xfrm>
            <a:off x="7918882" y="587006"/>
            <a:ext cx="448392" cy="426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13711995-FBF9-4884-A243-2424F1744E63}"/>
              </a:ext>
            </a:extLst>
          </p:cNvPr>
          <p:cNvSpPr/>
          <p:nvPr/>
        </p:nvSpPr>
        <p:spPr>
          <a:xfrm>
            <a:off x="8262830" y="3524460"/>
            <a:ext cx="318795" cy="51761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8B97434-772D-4D2C-ACED-9F7D5107927D}"/>
              </a:ext>
            </a:extLst>
          </p:cNvPr>
          <p:cNvSpPr/>
          <p:nvPr/>
        </p:nvSpPr>
        <p:spPr>
          <a:xfrm>
            <a:off x="10409492" y="2437931"/>
            <a:ext cx="782991" cy="37630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bg1"/>
                </a:solidFill>
              </a:rPr>
              <a:t>hit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3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-0.2082 0.4534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2266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23685 0.3754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49" y="1877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-0.06901 0.5986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2993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0.09909 0.53148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1" y="2657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2 0.45348 L -0.13099 0.4546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46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85 0.37547 L -0.15717 0.37709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-0.14909 0.2997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14977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14974 0.30023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7" y="15000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14922 0.29976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14977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0.14791 0.29976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09 0.29976 L -0.17734 0.49189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9606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91 0.30023 L -0.17721 0.49236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9606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982 0.29976 L -0.17617 0.49189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9606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08 0.29976 L -0.17552 0.49189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9606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5" grpId="0" animBg="1"/>
      <p:bldP spid="6" grpId="0"/>
      <p:bldP spid="13" grpId="0" animBg="1"/>
      <p:bldP spid="17" grpId="0"/>
      <p:bldP spid="19" grpId="0"/>
      <p:bldP spid="20" grpId="0" animBg="1"/>
      <p:bldP spid="21" grpId="0" animBg="1"/>
      <p:bldP spid="22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4" grpId="0" animBg="1"/>
      <p:bldP spid="27" grpId="0" animBg="1"/>
      <p:bldP spid="34" grpId="0" animBg="1"/>
      <p:bldP spid="35" grpId="0"/>
      <p:bldP spid="36" grpId="0" animBg="1"/>
      <p:bldP spid="38" grpId="0"/>
      <p:bldP spid="38" grpId="1"/>
      <p:bldP spid="48" grpId="0" animBg="1"/>
      <p:bldP spid="49" grpId="0"/>
      <p:bldP spid="50" grpId="0" animBg="1"/>
      <p:bldP spid="53" grpId="0" animBg="1"/>
      <p:bldP spid="54" grpId="0"/>
      <p:bldP spid="58" grpId="0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61" grpId="0"/>
      <p:bldP spid="66" grpId="0" animBg="1"/>
      <p:bldP spid="66" grpId="1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Motivation</a:t>
            </a:r>
          </a:p>
          <a:p>
            <a:r>
              <a:rPr kumimoji="1" lang="en-US" altLang="zh-TW" dirty="0"/>
              <a:t>Contribution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98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9C487-164A-44A5-9707-937DDE16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6055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B2268F-95E8-4260-882C-94649AA5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8" y="836024"/>
            <a:ext cx="11796252" cy="1028287"/>
          </a:xfrm>
        </p:spPr>
        <p:txBody>
          <a:bodyPr/>
          <a:lstStyle/>
          <a:p>
            <a:r>
              <a:rPr lang="en-US" altLang="zh-TW" dirty="0"/>
              <a:t>Write buffer can improve SSD lifetime, but we</a:t>
            </a:r>
            <a:r>
              <a:rPr lang="zh-TW" altLang="en-US" dirty="0"/>
              <a:t> </a:t>
            </a:r>
            <a:r>
              <a:rPr lang="en-US" altLang="zh-TW" dirty="0"/>
              <a:t>need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make</a:t>
            </a:r>
            <a:r>
              <a:rPr lang="zh-TW" altLang="en-US" dirty="0"/>
              <a:t> </a:t>
            </a:r>
            <a:r>
              <a:rPr lang="en-US" altLang="zh-TW" dirty="0"/>
              <a:t>sure write buffer</a:t>
            </a:r>
            <a:r>
              <a:rPr lang="zh-TW" altLang="en-US" dirty="0"/>
              <a:t> </a:t>
            </a:r>
            <a:r>
              <a:rPr lang="en-US" altLang="zh-TW" dirty="0"/>
              <a:t>has</a:t>
            </a:r>
            <a:r>
              <a:rPr lang="zh-TW" altLang="en-US" dirty="0"/>
              <a:t> </a:t>
            </a:r>
            <a:r>
              <a:rPr lang="en-US" altLang="zh-TW" dirty="0"/>
              <a:t>high </a:t>
            </a:r>
            <a:r>
              <a:rPr lang="en-US" altLang="zh-TW" dirty="0">
                <a:solidFill>
                  <a:srgbClr val="FF0000"/>
                </a:solidFill>
              </a:rPr>
              <a:t>hit ratio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5D4B81-F467-441C-8410-8EF93BBB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55A1A5E-7D7B-4A69-BED4-879775C0FC6E}"/>
              </a:ext>
            </a:extLst>
          </p:cNvPr>
          <p:cNvSpPr/>
          <p:nvPr/>
        </p:nvSpPr>
        <p:spPr>
          <a:xfrm>
            <a:off x="5637319" y="2408262"/>
            <a:ext cx="4695549" cy="4670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AE3BF4E-FD42-4D87-B22F-D3F07820E7E2}"/>
              </a:ext>
            </a:extLst>
          </p:cNvPr>
          <p:cNvCxnSpPr>
            <a:cxnSpLocks/>
          </p:cNvCxnSpPr>
          <p:nvPr/>
        </p:nvCxnSpPr>
        <p:spPr>
          <a:xfrm>
            <a:off x="7901126" y="2903386"/>
            <a:ext cx="0" cy="1165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829FABA-224D-4C5F-B4F9-22F5346B9622}"/>
              </a:ext>
            </a:extLst>
          </p:cNvPr>
          <p:cNvSpPr txBox="1"/>
          <p:nvPr/>
        </p:nvSpPr>
        <p:spPr>
          <a:xfrm>
            <a:off x="3189876" y="1761634"/>
            <a:ext cx="843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Current write buffer design:  don’t  know the  trend of request</a:t>
            </a:r>
            <a:endParaRPr kumimoji="1" lang="zh-TW" altLang="en-US" sz="24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03B926D-8816-402E-9C15-A29B891AD23A}"/>
              </a:ext>
            </a:extLst>
          </p:cNvPr>
          <p:cNvSpPr/>
          <p:nvPr/>
        </p:nvSpPr>
        <p:spPr>
          <a:xfrm>
            <a:off x="5637320" y="4292354"/>
            <a:ext cx="4695548" cy="4670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5 4 8 9 11 25 33 15 1 2 16 28 7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E53BBEE-83DA-408A-8A7A-738AC815415B}"/>
              </a:ext>
            </a:extLst>
          </p:cNvPr>
          <p:cNvSpPr txBox="1"/>
          <p:nvPr/>
        </p:nvSpPr>
        <p:spPr>
          <a:xfrm>
            <a:off x="6999671" y="2371676"/>
            <a:ext cx="19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Page cache</a:t>
            </a:r>
            <a:endParaRPr kumimoji="1" lang="zh-TW" altLang="en-US" sz="28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951D600-485F-4207-921D-3E7E4A4050B4}"/>
              </a:ext>
            </a:extLst>
          </p:cNvPr>
          <p:cNvSpPr txBox="1"/>
          <p:nvPr/>
        </p:nvSpPr>
        <p:spPr>
          <a:xfrm>
            <a:off x="3550327" y="4310774"/>
            <a:ext cx="19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Write buffer</a:t>
            </a:r>
            <a:endParaRPr kumimoji="1" lang="zh-TW" altLang="en-US" sz="2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FB49919-6AE1-4041-875D-6B1F78A8CB2D}"/>
              </a:ext>
            </a:extLst>
          </p:cNvPr>
          <p:cNvSpPr txBox="1"/>
          <p:nvPr/>
        </p:nvSpPr>
        <p:spPr>
          <a:xfrm>
            <a:off x="5151136" y="4804009"/>
            <a:ext cx="985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4CB6B82-2174-4FD3-BAF0-A7931E7FA883}"/>
              </a:ext>
            </a:extLst>
          </p:cNvPr>
          <p:cNvSpPr txBox="1"/>
          <p:nvPr/>
        </p:nvSpPr>
        <p:spPr>
          <a:xfrm>
            <a:off x="9972582" y="4833994"/>
            <a:ext cx="77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BC2DFEB-B37A-442C-B549-905498FB1CE9}"/>
              </a:ext>
            </a:extLst>
          </p:cNvPr>
          <p:cNvSpPr/>
          <p:nvPr/>
        </p:nvSpPr>
        <p:spPr>
          <a:xfrm>
            <a:off x="9972582" y="4301563"/>
            <a:ext cx="360286" cy="44860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583D44E-B544-4586-86CB-59CD87E39265}"/>
              </a:ext>
            </a:extLst>
          </p:cNvPr>
          <p:cNvSpPr/>
          <p:nvPr/>
        </p:nvSpPr>
        <p:spPr>
          <a:xfrm>
            <a:off x="10115845" y="3309326"/>
            <a:ext cx="1761523" cy="36908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bg1"/>
                </a:solidFill>
              </a:rPr>
              <a:t>victim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6CC15F6-B306-492D-85FE-0A381E79ECE6}"/>
              </a:ext>
            </a:extLst>
          </p:cNvPr>
          <p:cNvSpPr txBox="1"/>
          <p:nvPr/>
        </p:nvSpPr>
        <p:spPr>
          <a:xfrm>
            <a:off x="1472953" y="5498756"/>
            <a:ext cx="542832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19 16 15 14 7 7 7 7 7 7 7 7 28  16 2 </a:t>
            </a:r>
            <a:endParaRPr kumimoji="1"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4AB08B1-B059-46BB-9953-85BA35732056}"/>
              </a:ext>
            </a:extLst>
          </p:cNvPr>
          <p:cNvSpPr txBox="1"/>
          <p:nvPr/>
        </p:nvSpPr>
        <p:spPr>
          <a:xfrm>
            <a:off x="191240" y="5498756"/>
            <a:ext cx="14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request</a:t>
            </a:r>
            <a:endParaRPr kumimoji="1" lang="zh-TW" altLang="en-US" sz="2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D9CDE3-73A4-4282-BEFD-76E52622AF01}"/>
              </a:ext>
            </a:extLst>
          </p:cNvPr>
          <p:cNvSpPr/>
          <p:nvPr/>
        </p:nvSpPr>
        <p:spPr>
          <a:xfrm>
            <a:off x="3328385" y="5498756"/>
            <a:ext cx="2068498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934F833D-4365-4C38-9DF6-13A1729FD12D}"/>
              </a:ext>
            </a:extLst>
          </p:cNvPr>
          <p:cNvCxnSpPr>
            <a:stCxn id="35" idx="2"/>
          </p:cNvCxnSpPr>
          <p:nvPr/>
        </p:nvCxnSpPr>
        <p:spPr>
          <a:xfrm>
            <a:off x="4362634" y="6021976"/>
            <a:ext cx="0" cy="51693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5ACDCDB-BAF6-43BE-A8AC-E16F8B85E18A}"/>
              </a:ext>
            </a:extLst>
          </p:cNvPr>
          <p:cNvCxnSpPr>
            <a:cxnSpLocks/>
          </p:cNvCxnSpPr>
          <p:nvPr/>
        </p:nvCxnSpPr>
        <p:spPr>
          <a:xfrm>
            <a:off x="4362634" y="6538912"/>
            <a:ext cx="866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B9751BB-7A93-4226-94C3-B9DD188333D1}"/>
              </a:ext>
            </a:extLst>
          </p:cNvPr>
          <p:cNvSpPr txBox="1"/>
          <p:nvPr/>
        </p:nvSpPr>
        <p:spPr>
          <a:xfrm>
            <a:off x="5487746" y="6238129"/>
            <a:ext cx="477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We never know future request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121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3" grpId="0" animBg="1"/>
      <p:bldP spid="20" grpId="0"/>
      <p:bldP spid="21" grpId="0"/>
      <p:bldP spid="22" grpId="0"/>
      <p:bldP spid="23" grpId="0"/>
      <p:bldP spid="24" grpId="0" animBg="1"/>
      <p:bldP spid="25" grpId="0" animBg="1"/>
      <p:bldP spid="31" grpId="0" animBg="1"/>
      <p:bldP spid="32" grpId="0"/>
      <p:bldP spid="35" grpId="0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78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5.8|3|2.7|6.5|3.5|4|5.8|10.3|5.6|2.3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5.4|7.6|5.5|3.9|2.8|3|31|9.4|2.6|2.2|3.4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400" dirty="0" smtClean="0">
            <a:solidFill>
              <a:schemeClr val="tx1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56542</TotalTime>
  <Words>1906</Words>
  <Application>Microsoft Office PowerPoint</Application>
  <PresentationFormat>寬螢幕</PresentationFormat>
  <Paragraphs>1034</Paragraphs>
  <Slides>48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6" baseType="lpstr">
      <vt:lpstr>Kaiti TC</vt:lpstr>
      <vt:lpstr>新細明體</vt:lpstr>
      <vt:lpstr>標楷體</vt:lpstr>
      <vt:lpstr>Arial</vt:lpstr>
      <vt:lpstr>Calibri</vt:lpstr>
      <vt:lpstr>Cambria Math</vt:lpstr>
      <vt:lpstr>Wingdings</vt:lpstr>
      <vt:lpstr>Office 佈景主題</vt:lpstr>
      <vt:lpstr>利用LSTM與主機端資訊管理write buffer的方法</vt:lpstr>
      <vt:lpstr>Outline</vt:lpstr>
      <vt:lpstr>Introduction</vt:lpstr>
      <vt:lpstr>Introduction</vt:lpstr>
      <vt:lpstr>Introduction</vt:lpstr>
      <vt:lpstr>Introduction</vt:lpstr>
      <vt:lpstr>Outline</vt:lpstr>
      <vt:lpstr>Motivation</vt:lpstr>
      <vt:lpstr>Outline</vt:lpstr>
      <vt:lpstr>Contribution </vt:lpstr>
      <vt:lpstr>Outline</vt:lpstr>
      <vt:lpstr>Physical block-based write buffer</vt:lpstr>
      <vt:lpstr>Replacement</vt:lpstr>
      <vt:lpstr>Flush due to dirty page amount</vt:lpstr>
      <vt:lpstr>Flush due to dirty time</vt:lpstr>
      <vt:lpstr>Outline</vt:lpstr>
      <vt:lpstr>Neural network</vt:lpstr>
      <vt:lpstr>Outline</vt:lpstr>
      <vt:lpstr>PowerPoint 簡報</vt:lpstr>
      <vt:lpstr>PowerPoint 簡報</vt:lpstr>
      <vt:lpstr>LSTM</vt:lpstr>
      <vt:lpstr>LSTM</vt:lpstr>
      <vt:lpstr>LSTM</vt:lpstr>
      <vt:lpstr>LSTM</vt:lpstr>
      <vt:lpstr>LSTM</vt:lpstr>
      <vt:lpstr>LSTM</vt:lpstr>
      <vt:lpstr>LSTM</vt:lpstr>
      <vt:lpstr>Outline</vt:lpstr>
      <vt:lpstr>Architecture </vt:lpstr>
      <vt:lpstr>Offline</vt:lpstr>
      <vt:lpstr>PowerPoint 簡報</vt:lpstr>
      <vt:lpstr>Write buffer simulator</vt:lpstr>
      <vt:lpstr>PowerPoint 簡報</vt:lpstr>
      <vt:lpstr>Generate duration label</vt:lpstr>
      <vt:lpstr>PowerPoint 簡報</vt:lpstr>
      <vt:lpstr>Outline</vt:lpstr>
      <vt:lpstr>Online </vt:lpstr>
      <vt:lpstr>PowerPoint 簡報</vt:lpstr>
      <vt:lpstr>Demoting</vt:lpstr>
      <vt:lpstr>Demoting</vt:lpstr>
      <vt:lpstr>Outline</vt:lpstr>
      <vt:lpstr>Write buffer management: AI+Hint </vt:lpstr>
      <vt:lpstr>PowerPoint 簡報</vt:lpstr>
      <vt:lpstr>Using hint information</vt:lpstr>
      <vt:lpstr>Using hint information</vt:lpstr>
      <vt:lpstr>Outline</vt:lpstr>
      <vt:lpstr>Experiment</vt:lpstr>
      <vt:lpstr>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user</cp:lastModifiedBy>
  <cp:revision>987</cp:revision>
  <dcterms:created xsi:type="dcterms:W3CDTF">2021-05-12T15:37:00Z</dcterms:created>
  <dcterms:modified xsi:type="dcterms:W3CDTF">2022-06-10T09:22:17Z</dcterms:modified>
</cp:coreProperties>
</file>