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89" r:id="rId4"/>
    <p:sldId id="259" r:id="rId5"/>
    <p:sldId id="313" r:id="rId6"/>
    <p:sldId id="314" r:id="rId7"/>
    <p:sldId id="359" r:id="rId8"/>
    <p:sldId id="315" r:id="rId9"/>
    <p:sldId id="360" r:id="rId10"/>
    <p:sldId id="347" r:id="rId11"/>
    <p:sldId id="349" r:id="rId12"/>
    <p:sldId id="361" r:id="rId13"/>
    <p:sldId id="362" r:id="rId14"/>
    <p:sldId id="316" r:id="rId15"/>
    <p:sldId id="352" r:id="rId16"/>
    <p:sldId id="351" r:id="rId17"/>
    <p:sldId id="355" r:id="rId18"/>
    <p:sldId id="366" r:id="rId19"/>
    <p:sldId id="318" r:id="rId20"/>
    <p:sldId id="319" r:id="rId21"/>
    <p:sldId id="320" r:id="rId22"/>
    <p:sldId id="321" r:id="rId23"/>
    <p:sldId id="338" r:id="rId24"/>
    <p:sldId id="345" r:id="rId25"/>
    <p:sldId id="335" r:id="rId26"/>
    <p:sldId id="341" r:id="rId27"/>
    <p:sldId id="337" r:id="rId28"/>
    <p:sldId id="346" r:id="rId29"/>
    <p:sldId id="340" r:id="rId30"/>
    <p:sldId id="367" r:id="rId31"/>
    <p:sldId id="365" r:id="rId32"/>
    <p:sldId id="322" r:id="rId33"/>
    <p:sldId id="324" r:id="rId34"/>
    <p:sldId id="326" r:id="rId35"/>
    <p:sldId id="329" r:id="rId36"/>
    <p:sldId id="331" r:id="rId37"/>
    <p:sldId id="342" r:id="rId38"/>
    <p:sldId id="368" r:id="rId39"/>
    <p:sldId id="333" r:id="rId4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99f9f655182a67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EAFF"/>
    <a:srgbClr val="FFD966"/>
    <a:srgbClr val="0000FF"/>
    <a:srgbClr val="00FDFF"/>
    <a:srgbClr val="00FA00"/>
    <a:srgbClr val="00EFF2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48" autoAdjust="0"/>
    <p:restoredTop sz="95256" autoAdjust="0"/>
  </p:normalViewPr>
  <p:slideViewPr>
    <p:cSldViewPr snapToGrid="0" snapToObjects="1">
      <p:cViewPr varScale="1">
        <p:scale>
          <a:sx n="86" d="100"/>
          <a:sy n="86" d="100"/>
        </p:scale>
        <p:origin x="730" y="48"/>
      </p:cViewPr>
      <p:guideLst/>
    </p:cSldViewPr>
  </p:slideViewPr>
  <p:outlineViewPr>
    <p:cViewPr>
      <p:scale>
        <a:sx n="45" d="100"/>
        <a:sy n="45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E70AD-280F-4A4A-B135-DB602393A219}" type="datetimeFigureOut">
              <a:rPr kumimoji="1" lang="zh-TW" altLang="en-US" smtClean="0"/>
              <a:t>2022/5/18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E8B5D-7BB8-9A41-A4DB-A9126D370AD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62369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sz="1200" b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used in </a:t>
            </a:r>
            <a:r>
              <a:rPr lang="en" altLang="zh-TW" sz="12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portable storage devices </a:t>
            </a:r>
            <a:r>
              <a:rPr lang="en" altLang="zh-TW" sz="1200" b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en" altLang="zh-TW" sz="12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handheld</a:t>
            </a:r>
            <a:r>
              <a:rPr lang="zh-TW" altLang="en-US" sz="12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zh-TW" sz="12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devices</a:t>
            </a:r>
            <a:r>
              <a:rPr lang="en" altLang="zh-TW" sz="1200" b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" altLang="zh-TW" sz="1200" b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Recently, flash memory has been adopted by</a:t>
            </a:r>
            <a:r>
              <a:rPr lang="zh-TW" altLang="en-US" sz="1200" b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zh-TW" sz="12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personal computers</a:t>
            </a:r>
            <a:r>
              <a:rPr lang="en" altLang="zh-TW" sz="1200" b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" altLang="zh-TW" sz="12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servers</a:t>
            </a:r>
            <a:r>
              <a:rPr lang="en" altLang="zh-TW" sz="1200" b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in the form of </a:t>
            </a:r>
            <a:r>
              <a:rPr lang="en" altLang="zh-TW" sz="12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onboard</a:t>
            </a:r>
            <a:r>
              <a:rPr lang="zh-TW" altLang="en-US" sz="12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zh-TW" sz="12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cache </a:t>
            </a:r>
            <a:r>
              <a:rPr lang="en" altLang="zh-TW" sz="1200" b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en" altLang="zh-TW" sz="12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solid-state disk (SSD).</a:t>
            </a:r>
          </a:p>
          <a:p>
            <a:endParaRPr kumimoji="1" lang="zh-TW" altLang="en-US" b="0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8B5D-7BB8-9A41-A4DB-A9126D370ADC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6662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8B5D-7BB8-9A41-A4DB-A9126D370ADC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1246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Reduce erase count-&gt;reduce waiting time-&gt;good performance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8B5D-7BB8-9A41-A4DB-A9126D370ADC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6067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Write buffer</a:t>
            </a:r>
            <a:r>
              <a:rPr lang="zh-TW" altLang="en-US" dirty="0"/>
              <a:t>管理分成以</a:t>
            </a:r>
            <a:r>
              <a:rPr lang="en-US" altLang="zh-TW" dirty="0"/>
              <a:t>physical block</a:t>
            </a:r>
            <a:r>
              <a:rPr lang="zh-TW" altLang="en-US" dirty="0"/>
              <a:t>管理或是</a:t>
            </a:r>
            <a:r>
              <a:rPr lang="en-US" altLang="zh-TW" dirty="0"/>
              <a:t>logical block</a:t>
            </a:r>
            <a:r>
              <a:rPr lang="zh-TW" altLang="en-US" dirty="0"/>
              <a:t>管理，如果是以</a:t>
            </a:r>
            <a:r>
              <a:rPr lang="en-US" altLang="zh-TW" dirty="0"/>
              <a:t>physical block</a:t>
            </a:r>
            <a:r>
              <a:rPr lang="zh-TW" altLang="en-US" dirty="0"/>
              <a:t>管理</a:t>
            </a:r>
            <a:r>
              <a:rPr lang="en-US" altLang="zh-TW" dirty="0"/>
              <a:t>……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8B5D-7BB8-9A41-A4DB-A9126D370ADC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70395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我的論文是用</a:t>
            </a:r>
            <a:r>
              <a:rPr lang="en-US" altLang="zh-TW" dirty="0"/>
              <a:t>physical + AI</a:t>
            </a:r>
            <a:r>
              <a:rPr lang="zh-TW" altLang="en-US" dirty="0"/>
              <a:t>方式去管理</a:t>
            </a:r>
            <a:r>
              <a:rPr lang="en-US" altLang="zh-TW" dirty="0"/>
              <a:t>write buffer……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8B5D-7BB8-9A41-A4DB-A9126D370ADC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68434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X-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當下狀態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初始值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r>
              <a:rPr lang="zh-TW" altLang="en-US" dirty="0">
                <a:sym typeface="Wingdings" panose="05000000000000000000" pitchFamily="2" charset="2"/>
              </a:rPr>
              <a:t>是好還是壞</a:t>
            </a:r>
            <a:r>
              <a:rPr lang="en-US" altLang="zh-TW" dirty="0">
                <a:sym typeface="Wingdings" panose="05000000000000000000" pitchFamily="2" charset="2"/>
              </a:rPr>
              <a:t>…..</a:t>
            </a:r>
            <a:r>
              <a:rPr lang="zh-TW" altLang="en-US" dirty="0">
                <a:sym typeface="Wingdings" panose="05000000000000000000" pitchFamily="2" charset="2"/>
              </a:rPr>
              <a:t>，決定是否將資訊送進</a:t>
            </a:r>
            <a:r>
              <a:rPr lang="en-US" altLang="zh-TW" dirty="0">
                <a:sym typeface="Wingdings" panose="05000000000000000000" pitchFamily="2" charset="2"/>
              </a:rPr>
              <a:t>memory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Forget gate-</a:t>
            </a:r>
            <a:r>
              <a:rPr lang="zh-TW" altLang="en-US" dirty="0">
                <a:sym typeface="Wingdings" panose="05000000000000000000" pitchFamily="2" charset="2"/>
              </a:rPr>
              <a:t>決定是否記住上次</a:t>
            </a:r>
            <a:r>
              <a:rPr lang="en-US" altLang="zh-TW" dirty="0">
                <a:sym typeface="Wingdings" panose="05000000000000000000" pitchFamily="2" charset="2"/>
              </a:rPr>
              <a:t>memory</a:t>
            </a:r>
            <a:r>
              <a:rPr lang="zh-TW" altLang="en-US" dirty="0">
                <a:sym typeface="Wingdings" panose="05000000000000000000" pitchFamily="2" charset="2"/>
              </a:rPr>
              <a:t>資訊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Output gate</a:t>
            </a:r>
            <a:r>
              <a:rPr lang="zh-TW" altLang="en-US" dirty="0">
                <a:sym typeface="Wingdings" panose="05000000000000000000" pitchFamily="2" charset="2"/>
              </a:rPr>
              <a:t>決定是否輸出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8B5D-7BB8-9A41-A4DB-A9126D370ADC}" type="slidenum">
              <a:rPr kumimoji="1" lang="zh-TW" altLang="en-US" smtClean="0"/>
              <a:t>24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16102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X-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當下狀態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初始值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r>
              <a:rPr lang="zh-TW" altLang="en-US" dirty="0">
                <a:sym typeface="Wingdings" panose="05000000000000000000" pitchFamily="2" charset="2"/>
              </a:rPr>
              <a:t>是好還是壞</a:t>
            </a:r>
            <a:r>
              <a:rPr lang="en-US" altLang="zh-TW" dirty="0">
                <a:sym typeface="Wingdings" panose="05000000000000000000" pitchFamily="2" charset="2"/>
              </a:rPr>
              <a:t>…..</a:t>
            </a:r>
            <a:r>
              <a:rPr lang="zh-TW" altLang="en-US" dirty="0">
                <a:sym typeface="Wingdings" panose="05000000000000000000" pitchFamily="2" charset="2"/>
              </a:rPr>
              <a:t>，決定是否將資訊送進</a:t>
            </a:r>
            <a:r>
              <a:rPr lang="en-US" altLang="zh-TW" dirty="0">
                <a:sym typeface="Wingdings" panose="05000000000000000000" pitchFamily="2" charset="2"/>
              </a:rPr>
              <a:t>memory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Forget gate-</a:t>
            </a:r>
            <a:r>
              <a:rPr lang="zh-TW" altLang="en-US" dirty="0">
                <a:sym typeface="Wingdings" panose="05000000000000000000" pitchFamily="2" charset="2"/>
              </a:rPr>
              <a:t>決定是否記住上次</a:t>
            </a:r>
            <a:r>
              <a:rPr lang="en-US" altLang="zh-TW" dirty="0">
                <a:sym typeface="Wingdings" panose="05000000000000000000" pitchFamily="2" charset="2"/>
              </a:rPr>
              <a:t>memory</a:t>
            </a:r>
            <a:r>
              <a:rPr lang="zh-TW" altLang="en-US" dirty="0">
                <a:sym typeface="Wingdings" panose="05000000000000000000" pitchFamily="2" charset="2"/>
              </a:rPr>
              <a:t>資訊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Output gate</a:t>
            </a:r>
            <a:r>
              <a:rPr lang="zh-TW" altLang="en-US" dirty="0">
                <a:sym typeface="Wingdings" panose="05000000000000000000" pitchFamily="2" charset="2"/>
              </a:rPr>
              <a:t>決定是否輸出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8B5D-7BB8-9A41-A4DB-A9126D370ADC}" type="slidenum">
              <a:rPr kumimoji="1" lang="zh-TW" altLang="en-US" smtClean="0"/>
              <a:t>25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65883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X-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當下狀態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初始值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r>
              <a:rPr lang="zh-TW" altLang="en-US" dirty="0">
                <a:sym typeface="Wingdings" panose="05000000000000000000" pitchFamily="2" charset="2"/>
              </a:rPr>
              <a:t>是好還是壞</a:t>
            </a:r>
            <a:r>
              <a:rPr lang="en-US" altLang="zh-TW" dirty="0">
                <a:sym typeface="Wingdings" panose="05000000000000000000" pitchFamily="2" charset="2"/>
              </a:rPr>
              <a:t>…..</a:t>
            </a:r>
            <a:r>
              <a:rPr lang="zh-TW" altLang="en-US" dirty="0">
                <a:sym typeface="Wingdings" panose="05000000000000000000" pitchFamily="2" charset="2"/>
              </a:rPr>
              <a:t>，決定是否將資訊送進</a:t>
            </a:r>
            <a:r>
              <a:rPr lang="en-US" altLang="zh-TW" dirty="0">
                <a:sym typeface="Wingdings" panose="05000000000000000000" pitchFamily="2" charset="2"/>
              </a:rPr>
              <a:t>memory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Forget gate-</a:t>
            </a:r>
            <a:r>
              <a:rPr lang="zh-TW" altLang="en-US" dirty="0">
                <a:sym typeface="Wingdings" panose="05000000000000000000" pitchFamily="2" charset="2"/>
              </a:rPr>
              <a:t>決定是否記住上次</a:t>
            </a:r>
            <a:r>
              <a:rPr lang="en-US" altLang="zh-TW" dirty="0">
                <a:sym typeface="Wingdings" panose="05000000000000000000" pitchFamily="2" charset="2"/>
              </a:rPr>
              <a:t>memory</a:t>
            </a:r>
            <a:r>
              <a:rPr lang="zh-TW" altLang="en-US" dirty="0">
                <a:sym typeface="Wingdings" panose="05000000000000000000" pitchFamily="2" charset="2"/>
              </a:rPr>
              <a:t>資訊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Output gate</a:t>
            </a:r>
            <a:r>
              <a:rPr lang="zh-TW" altLang="en-US" dirty="0">
                <a:sym typeface="Wingdings" panose="05000000000000000000" pitchFamily="2" charset="2"/>
              </a:rPr>
              <a:t>決定是否輸出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8B5D-7BB8-9A41-A4DB-A9126D370ADC}" type="slidenum">
              <a:rPr kumimoji="1" lang="zh-TW" altLang="en-US" smtClean="0"/>
              <a:t>27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6684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D85FE2-1D31-1947-8A50-7BF9A21D1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611E073-EC6B-0449-885E-C2B7FAA49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01A33C-5BDB-234D-81F5-DCD9A272E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89BF-F411-5D41-BA27-DA8DF5E8ABE0}" type="datetime1">
              <a:rPr kumimoji="1" lang="zh-TW" altLang="en-US" smtClean="0"/>
              <a:t>2022/5/18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924A2D-6D68-C741-80DF-243217391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DFEC35-5E73-F140-B3B6-F431B0B1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4157B8-B9E9-6144-81D2-61ECAA04DB69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993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A0D893-9356-A44A-8652-4B4F7ED2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9CE3782-6C5E-C445-85A9-A20685094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A028A8-9F8D-224C-A5BA-0F5525DD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725B-E9B1-5440-8BD5-F4997CE6EE9C}" type="datetime1">
              <a:rPr kumimoji="1" lang="zh-TW" altLang="en-US" smtClean="0"/>
              <a:t>2022/5/18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C8944E-6534-2940-A4D1-DFD3886D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303B04-94F3-B34B-B47B-79A94D01A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64870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582E501-7902-FD46-8127-F670377AD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0715D2-FFB0-0647-BEA0-880B0CE10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0FE99C-9871-3342-90D3-F313ECC0A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2A18-801C-D94D-82D0-6171F90234FD}" type="datetime1">
              <a:rPr kumimoji="1" lang="zh-TW" altLang="en-US" smtClean="0"/>
              <a:t>2022/5/18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0A205C-67DD-0743-BE71-DE5641AE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F6D78B-73CB-3F4C-BE26-DC280DE5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7360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B9B912-7D1D-FB42-9F84-1365E8DF1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48" y="182564"/>
            <a:ext cx="11481620" cy="653460"/>
          </a:xfrm>
        </p:spPr>
        <p:txBody>
          <a:bodyPr/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B3B00-E15D-404C-B6F2-16C963C579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5748" y="836024"/>
            <a:ext cx="11796252" cy="6021976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l"/>
              <a:defRPr/>
            </a:lvl1pPr>
            <a:lvl2pPr marL="685800" indent="-228600">
              <a:buFont typeface="Wingdings" panose="05000000000000000000" pitchFamily="2" charset="2"/>
              <a:buChar char="n"/>
              <a:defRPr/>
            </a:lvl2pPr>
            <a:lvl3pPr marL="1143000" indent="-228600">
              <a:buFont typeface="Wingdings" panose="05000000000000000000" pitchFamily="2" charset="2"/>
              <a:buChar char="u"/>
              <a:defRPr sz="2400"/>
            </a:lvl3pPr>
            <a:lvl4pPr marL="1600200" indent="-228600">
              <a:buFont typeface="Wingdings" panose="05000000000000000000" pitchFamily="2" charset="2"/>
              <a:buChar char="Ø"/>
              <a:defRPr sz="2400"/>
            </a:lvl4pPr>
            <a:lvl5pPr marL="2057400" indent="-228600">
              <a:buFont typeface="Wingdings" panose="05000000000000000000" pitchFamily="2" charset="2"/>
              <a:buChar char="ü"/>
              <a:defRPr sz="2400"/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4D2C5F-9C0A-1145-A4A1-75172042D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06A0-6E56-BC47-AF48-E38DA9DF5A5D}" type="datetime1">
              <a:rPr kumimoji="1" lang="zh-TW" altLang="en-US" smtClean="0"/>
              <a:t>2022/5/18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AE3A74-B5FC-C043-9A23-51BEE195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788DE4-14F5-8D42-AE6A-7BDE4510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0375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50B86F-74D9-FE49-B200-D1C61D62A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FBE19B-147A-9545-B855-D3CC2AF88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52418C-643E-7548-93D4-6D10C18FE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036F-2350-444C-8A4A-11299B509F3F}" type="datetime1">
              <a:rPr kumimoji="1" lang="zh-TW" altLang="en-US" smtClean="0"/>
              <a:t>2022/5/18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11EBB2-DCFF-2A4C-AD35-34825E376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CA0F5B-C8BA-194F-B7DC-3FB899551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51305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562A86-D28E-804F-B21F-AA4F734F3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1D73C3-99CD-2A45-B96A-0F4413A52D8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2F4B9A2-AF4E-5544-B611-7E79153FA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4B1A82-AEAF-844A-BF5D-687FC0730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59732-0DFC-D54A-9553-690C2A0CF0D3}" type="datetime1">
              <a:rPr kumimoji="1" lang="zh-TW" altLang="en-US" smtClean="0"/>
              <a:t>2022/5/18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AAA525-C956-4B43-ABC3-B1487FB13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1EA4AA-3726-9143-8B51-E31EA1829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478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9A99FC-FD98-0E48-AD88-2CACB6C4D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F9AA75-0AC5-BA4B-8DF7-842042419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DCE0F8-DFC1-4D47-8E2A-99282F2D6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1CEF615-CFAD-A24E-A7FC-80437B6C2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18AA45A-7A6B-9841-BC7D-4B109AE112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2FC91B9-E335-5041-B844-2B2459315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69CB-F1C0-C84E-ACAF-C00AB3CB9C03}" type="datetime1">
              <a:rPr kumimoji="1" lang="zh-TW" altLang="en-US" smtClean="0"/>
              <a:t>2022/5/18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5681258-E35E-5245-8972-A7780C61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5EAAE77-E63A-284B-A832-182D4492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9969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9A16F2-2573-634D-B6CD-CF5C51DC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C56B692-F95A-B846-9DED-7F1C02295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D592-B101-0E4C-B8B5-FD1AD9AFCD65}" type="datetime1">
              <a:rPr kumimoji="1" lang="zh-TW" altLang="en-US" smtClean="0"/>
              <a:t>2022/5/18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F449F4B-408A-D748-A3A8-EAAA0C6F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980A2D8-5620-544C-93CE-582FD01E5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139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B4FFFC6-3B9E-2341-BE89-AE7E1B512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C437-A688-564B-B66A-06BE76303DEF}" type="datetime1">
              <a:rPr kumimoji="1" lang="zh-TW" altLang="en-US" smtClean="0"/>
              <a:t>2022/5/18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E247B47-3FB0-094C-A560-41595814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4130C5-1573-BE48-8813-62396525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4198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317C29-B35D-124A-A581-9D48C0206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7DFF26-C88B-6D46-B7C1-734031099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F3BB9A2-1F77-E047-AA4A-7C3A75214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8DFBB2-EBF5-CB4B-A5A4-E9CC4A10B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5986-773B-3D44-91AC-E77FDCE84BE2}" type="datetime1">
              <a:rPr kumimoji="1" lang="zh-TW" altLang="en-US" smtClean="0"/>
              <a:t>2022/5/18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700E6C-32BA-B445-93FB-8B622C91C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F51FEF3-D89C-664A-B45F-9226C782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871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DFB56-9831-DA4A-8EA2-93F253492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ACEF6A6-36BF-8E4A-9E6A-0CDFCD5D4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50B840A-F6DF-D64E-B6D5-A403074BD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8AAA985-13AC-7043-BF5A-093C669E6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B050-284E-C349-8DA4-75B793C929C0}" type="datetime1">
              <a:rPr kumimoji="1" lang="zh-TW" altLang="en-US" smtClean="0"/>
              <a:t>2022/5/18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9A3B37-17C5-5444-93D9-65E458B4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3952C2-D340-B949-82AB-EA8583A2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8355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11845D3-1EED-1E46-A217-A3024690E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48" y="182563"/>
            <a:ext cx="11481620" cy="991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EFF244-4251-1643-B499-6506A9545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748" y="1451999"/>
            <a:ext cx="114816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250E65-91A8-454B-845A-CF8903C5BE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F11CF-59A6-684F-9BC0-105E76409F27}" type="datetime1">
              <a:rPr kumimoji="1" lang="zh-TW" altLang="en-US" smtClean="0"/>
              <a:t>2022/5/18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EDA9E6-DC15-CE4A-9DF6-AEBCFDC07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DE5A8F-5443-4045-A0CA-0C0EB465A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F4157B8-B9E9-6144-81D2-61ECAA04DB69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4EFD518-7AF0-0446-B285-E144987D5415}"/>
              </a:ext>
            </a:extLst>
          </p:cNvPr>
          <p:cNvSpPr txBox="1"/>
          <p:nvPr userDrawn="1"/>
        </p:nvSpPr>
        <p:spPr>
          <a:xfrm>
            <a:off x="10392697" y="65089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909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Calibri" panose="020F0502020204030204" pitchFamily="34" charset="0"/>
          <a:ea typeface="Kaiti TC" panose="02010600040101010101" pitchFamily="2" charset="-12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l"/>
        <a:defRPr sz="2800" b="0" i="0" kern="1200">
          <a:solidFill>
            <a:schemeClr val="tx1"/>
          </a:solidFill>
          <a:latin typeface="Calibri" panose="020F0502020204030204" pitchFamily="34" charset="0"/>
          <a:ea typeface="Kaiti TC" panose="02010600040101010101" pitchFamily="2" charset="-120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400" b="0" i="0" kern="1200">
          <a:solidFill>
            <a:schemeClr val="tx1"/>
          </a:solidFill>
          <a:latin typeface="Calibri" panose="020F0502020204030204" pitchFamily="34" charset="0"/>
          <a:ea typeface="Kaiti TC" panose="02010600040101010101" pitchFamily="2" charset="-12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u"/>
        <a:defRPr sz="2400" b="0" i="0" kern="1200">
          <a:solidFill>
            <a:schemeClr val="tx1"/>
          </a:solidFill>
          <a:latin typeface="Calibri" panose="020F0502020204030204" pitchFamily="34" charset="0"/>
          <a:ea typeface="Kaiti TC" panose="02010600040101010101" pitchFamily="2" charset="-120"/>
          <a:cs typeface="Calibri" panose="020F0502020204030204" pitchFamily="34" charset="0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b="0" i="0" kern="1200">
          <a:solidFill>
            <a:schemeClr val="tx1"/>
          </a:solidFill>
          <a:latin typeface="Calibri" panose="020F0502020204030204" pitchFamily="34" charset="0"/>
          <a:ea typeface="Kaiti TC" panose="02010600040101010101" pitchFamily="2" charset="-12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400" b="0" i="0" kern="1200">
          <a:solidFill>
            <a:schemeClr val="tx1"/>
          </a:solidFill>
          <a:latin typeface="Calibri" panose="020F0502020204030204" pitchFamily="34" charset="0"/>
          <a:ea typeface="Kaiti TC" panose="02010600040101010101" pitchFamily="2" charset="-12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BEB597-2CB5-5E41-B05B-76A86823B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056443"/>
            <a:ext cx="12191999" cy="1214372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+mn-lt"/>
                <a:ea typeface="標楷體" panose="03000509000000000000" pitchFamily="65" charset="-120"/>
              </a:rPr>
              <a:t>利用</a:t>
            </a:r>
            <a:r>
              <a:rPr lang="en-US" altLang="zh-TW" sz="4000" dirty="0">
                <a:latin typeface="+mn-lt"/>
                <a:ea typeface="標楷體" panose="03000509000000000000" pitchFamily="65" charset="-120"/>
              </a:rPr>
              <a:t>LSTM</a:t>
            </a:r>
            <a:r>
              <a:rPr lang="zh-TW" altLang="en-US" sz="4000" dirty="0">
                <a:latin typeface="+mn-lt"/>
                <a:ea typeface="標楷體" panose="03000509000000000000" pitchFamily="65" charset="-120"/>
              </a:rPr>
              <a:t>與主機端資訊管理</a:t>
            </a:r>
            <a:r>
              <a:rPr lang="en-US" altLang="zh-TW" sz="4000" dirty="0">
                <a:latin typeface="+mn-lt"/>
                <a:ea typeface="標楷體" panose="03000509000000000000" pitchFamily="65" charset="-120"/>
              </a:rPr>
              <a:t>write buffer</a:t>
            </a:r>
            <a:r>
              <a:rPr lang="zh-TW" altLang="en-US" sz="4000">
                <a:latin typeface="+mn-lt"/>
                <a:ea typeface="標楷體" panose="03000509000000000000" pitchFamily="65" charset="-120"/>
              </a:rPr>
              <a:t>的方法</a:t>
            </a:r>
            <a:endParaRPr lang="en" altLang="zh-TW" sz="4000" dirty="0"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D9FE889-16D4-E241-93CA-3B8F4BC63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1601" y="3031864"/>
            <a:ext cx="8185374" cy="3244587"/>
          </a:xfrm>
        </p:spPr>
        <p:txBody>
          <a:bodyPr>
            <a:noAutofit/>
          </a:bodyPr>
          <a:lstStyle/>
          <a:p>
            <a:r>
              <a:rPr lang="en-US" altLang="zh-TW" sz="2800" b="1" dirty="0">
                <a:latin typeface="+mn-lt"/>
              </a:rPr>
              <a:t>Presenter : Sheng-Ying-Huang</a:t>
            </a:r>
          </a:p>
          <a:p>
            <a:r>
              <a:rPr lang="en-US" altLang="zh-TW" sz="2800" b="1" dirty="0">
                <a:latin typeface="+mn-lt"/>
              </a:rPr>
              <a:t>Adviser: </a:t>
            </a:r>
            <a:r>
              <a:rPr lang="en-US" altLang="zh-TW" sz="2800" b="1" dirty="0" err="1">
                <a:latin typeface="+mn-lt"/>
              </a:rPr>
              <a:t>Dr.Hsung</a:t>
            </a:r>
            <a:r>
              <a:rPr lang="en-US" altLang="zh-TW" sz="2800" b="1" dirty="0">
                <a:latin typeface="+mn-lt"/>
              </a:rPr>
              <a:t>-Pin Chang</a:t>
            </a:r>
          </a:p>
          <a:p>
            <a:r>
              <a:rPr lang="en-US" altLang="zh-TW" sz="2800" dirty="0">
                <a:latin typeface="+mn-lt"/>
              </a:rPr>
              <a:t>Department of Computer Science and Engineering National Chung </a:t>
            </a:r>
            <a:r>
              <a:rPr lang="en-US" altLang="zh-TW" sz="2800" dirty="0" err="1">
                <a:latin typeface="+mn-lt"/>
              </a:rPr>
              <a:t>Hsing</a:t>
            </a:r>
            <a:r>
              <a:rPr lang="en-US" altLang="zh-TW" sz="2800" dirty="0">
                <a:latin typeface="+mn-lt"/>
              </a:rPr>
              <a:t> University</a:t>
            </a:r>
          </a:p>
          <a:p>
            <a:endParaRPr lang="en" altLang="zh-TW" sz="2800" dirty="0">
              <a:latin typeface="+mn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FC681E-6B72-1E49-A641-ADF1BE7C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7364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06"/>
    </mc:Choice>
    <mc:Fallback xmlns="">
      <p:transition spd="slow" advTm="1640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41238C-DD36-4A87-B563-145F8EAA6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BLAS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6B795E-98D9-4CF1-B9A9-BE145A755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10</a:t>
            </a:fld>
            <a:endParaRPr kumimoji="1"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FD043FE-BD84-4850-97EA-DDFB6E0E6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11" y="1489484"/>
            <a:ext cx="6333387" cy="3684880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DAB7E8DC-0DF7-4BEF-90B1-B78AAF0B6ABB}"/>
              </a:ext>
            </a:extLst>
          </p:cNvPr>
          <p:cNvSpPr/>
          <p:nvPr/>
        </p:nvSpPr>
        <p:spPr>
          <a:xfrm>
            <a:off x="6853561" y="509294"/>
            <a:ext cx="4101484" cy="5701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DB1F5A9-23BB-4C07-99B4-1D3415FF2613}"/>
              </a:ext>
            </a:extLst>
          </p:cNvPr>
          <p:cNvSpPr txBox="1"/>
          <p:nvPr/>
        </p:nvSpPr>
        <p:spPr>
          <a:xfrm>
            <a:off x="5479002" y="605191"/>
            <a:ext cx="1233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request</a:t>
            </a:r>
            <a:endParaRPr kumimoji="1" lang="zh-TW" altLang="en-US" sz="2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B7954007-256E-46C9-8FB6-2F392851D6A5}"/>
              </a:ext>
            </a:extLst>
          </p:cNvPr>
          <p:cNvSpPr/>
          <p:nvPr/>
        </p:nvSpPr>
        <p:spPr>
          <a:xfrm>
            <a:off x="6977850" y="605191"/>
            <a:ext cx="417250" cy="38910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W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5B4EA952-B8A4-4A21-AA2A-3A4C69FB9927}"/>
              </a:ext>
            </a:extLst>
          </p:cNvPr>
          <p:cNvSpPr/>
          <p:nvPr/>
        </p:nvSpPr>
        <p:spPr>
          <a:xfrm>
            <a:off x="7547500" y="599807"/>
            <a:ext cx="417250" cy="38910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892891DC-0E54-4C4A-A666-D1EEEE1B47C1}"/>
              </a:ext>
            </a:extLst>
          </p:cNvPr>
          <p:cNvSpPr/>
          <p:nvPr/>
        </p:nvSpPr>
        <p:spPr>
          <a:xfrm>
            <a:off x="8117150" y="599807"/>
            <a:ext cx="417250" cy="38910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90DB988-3028-484A-8239-45247DBC7855}"/>
              </a:ext>
            </a:extLst>
          </p:cNvPr>
          <p:cNvSpPr/>
          <p:nvPr/>
        </p:nvSpPr>
        <p:spPr>
          <a:xfrm>
            <a:off x="8658689" y="605191"/>
            <a:ext cx="417250" cy="38910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W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B50879B0-A870-4552-A0F9-C1E47A39D077}"/>
              </a:ext>
            </a:extLst>
          </p:cNvPr>
          <p:cNvSpPr/>
          <p:nvPr/>
        </p:nvSpPr>
        <p:spPr>
          <a:xfrm>
            <a:off x="9216502" y="599807"/>
            <a:ext cx="417250" cy="38910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AA03C45A-05C1-435D-8101-53BA3CA8B7BF}"/>
              </a:ext>
            </a:extLst>
          </p:cNvPr>
          <p:cNvSpPr/>
          <p:nvPr/>
        </p:nvSpPr>
        <p:spPr>
          <a:xfrm>
            <a:off x="9786152" y="599807"/>
            <a:ext cx="417250" cy="38910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487CAAB4-780A-4CA4-8EC4-C9FA8D1A47AE}"/>
              </a:ext>
            </a:extLst>
          </p:cNvPr>
          <p:cNvSpPr/>
          <p:nvPr/>
        </p:nvSpPr>
        <p:spPr>
          <a:xfrm>
            <a:off x="10341748" y="599586"/>
            <a:ext cx="417250" cy="38910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EC69D230-050E-42CE-96A8-9043556E5195}"/>
              </a:ext>
            </a:extLst>
          </p:cNvPr>
          <p:cNvSpPr/>
          <p:nvPr/>
        </p:nvSpPr>
        <p:spPr>
          <a:xfrm>
            <a:off x="6877103" y="3884003"/>
            <a:ext cx="2175293" cy="47939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Write intensive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33DBF116-5951-48CA-B3CB-C87A86EBB422}"/>
              </a:ext>
            </a:extLst>
          </p:cNvPr>
          <p:cNvSpPr/>
          <p:nvPr/>
        </p:nvSpPr>
        <p:spPr>
          <a:xfrm>
            <a:off x="9564144" y="3884003"/>
            <a:ext cx="2095394" cy="47939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Read intensive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52F2862-B53D-4B7C-8F47-DA6E25765A3C}"/>
              </a:ext>
            </a:extLst>
          </p:cNvPr>
          <p:cNvSpPr txBox="1"/>
          <p:nvPr/>
        </p:nvSpPr>
        <p:spPr>
          <a:xfrm>
            <a:off x="7655512" y="4690127"/>
            <a:ext cx="8788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 err="1"/>
              <a:t>rii</a:t>
            </a:r>
            <a:r>
              <a:rPr kumimoji="1" lang="en-US" altLang="zh-TW" sz="2400" dirty="0"/>
              <a:t>=0</a:t>
            </a:r>
            <a:endParaRPr kumimoji="1"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A1A4A3D-E0D5-454C-80A0-16EE807F1A72}"/>
              </a:ext>
            </a:extLst>
          </p:cNvPr>
          <p:cNvSpPr txBox="1"/>
          <p:nvPr/>
        </p:nvSpPr>
        <p:spPr>
          <a:xfrm>
            <a:off x="7639237" y="4690127"/>
            <a:ext cx="8788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 err="1"/>
              <a:t>rii</a:t>
            </a:r>
            <a:r>
              <a:rPr kumimoji="1" lang="en-US" altLang="zh-TW" sz="2400" dirty="0"/>
              <a:t>=1</a:t>
            </a:r>
            <a:endParaRPr kumimoji="1"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A8504CC-8396-46F0-90F9-3F1766C754F9}"/>
              </a:ext>
            </a:extLst>
          </p:cNvPr>
          <p:cNvSpPr txBox="1"/>
          <p:nvPr/>
        </p:nvSpPr>
        <p:spPr>
          <a:xfrm>
            <a:off x="7677706" y="4680477"/>
            <a:ext cx="8788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 err="1"/>
              <a:t>rii</a:t>
            </a:r>
            <a:r>
              <a:rPr kumimoji="1" lang="en-US" altLang="zh-TW" sz="2400" dirty="0"/>
              <a:t>=2</a:t>
            </a:r>
            <a:endParaRPr kumimoji="1" lang="zh-TW" altLang="en-US" sz="24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2409785-459F-4F09-8278-22D7375681AB}"/>
              </a:ext>
            </a:extLst>
          </p:cNvPr>
          <p:cNvSpPr txBox="1"/>
          <p:nvPr/>
        </p:nvSpPr>
        <p:spPr>
          <a:xfrm>
            <a:off x="7716175" y="4690127"/>
            <a:ext cx="8788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 err="1"/>
              <a:t>rii</a:t>
            </a:r>
            <a:r>
              <a:rPr kumimoji="1" lang="en-US" altLang="zh-TW" sz="2400" dirty="0"/>
              <a:t>=0</a:t>
            </a:r>
            <a:endParaRPr kumimoji="1" lang="zh-TW" altLang="en-US" sz="24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5A9A9BC-EAE0-4760-91D2-D8210B3104A0}"/>
              </a:ext>
            </a:extLst>
          </p:cNvPr>
          <p:cNvSpPr txBox="1"/>
          <p:nvPr/>
        </p:nvSpPr>
        <p:spPr>
          <a:xfrm>
            <a:off x="7745768" y="4690127"/>
            <a:ext cx="8788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 err="1"/>
              <a:t>rii</a:t>
            </a:r>
            <a:r>
              <a:rPr kumimoji="1" lang="en-US" altLang="zh-TW" sz="2400" dirty="0"/>
              <a:t>=1</a:t>
            </a:r>
            <a:endParaRPr kumimoji="1" lang="zh-TW" altLang="en-US" sz="24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5E7AAA4-B1B1-489F-BA9F-05F39DAA741B}"/>
              </a:ext>
            </a:extLst>
          </p:cNvPr>
          <p:cNvSpPr txBox="1"/>
          <p:nvPr/>
        </p:nvSpPr>
        <p:spPr>
          <a:xfrm>
            <a:off x="7779801" y="4680477"/>
            <a:ext cx="8788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 err="1"/>
              <a:t>rii</a:t>
            </a:r>
            <a:r>
              <a:rPr kumimoji="1" lang="en-US" altLang="zh-TW" sz="2400" dirty="0"/>
              <a:t>=2</a:t>
            </a:r>
            <a:endParaRPr kumimoji="1"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8955FC1-5E05-4BBB-A7DE-4A1AA2D20639}"/>
              </a:ext>
            </a:extLst>
          </p:cNvPr>
          <p:cNvSpPr txBox="1"/>
          <p:nvPr/>
        </p:nvSpPr>
        <p:spPr>
          <a:xfrm>
            <a:off x="10076157" y="4667376"/>
            <a:ext cx="8788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 err="1"/>
              <a:t>rii</a:t>
            </a:r>
            <a:r>
              <a:rPr kumimoji="1" lang="en-US" altLang="zh-TW" sz="2400" dirty="0"/>
              <a:t>=3</a:t>
            </a:r>
            <a:endParaRPr kumimoji="1" lang="zh-TW" altLang="en-US" sz="24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BCBD4995-AE10-4305-ADF4-E4B1DA5DCAC0}"/>
              </a:ext>
            </a:extLst>
          </p:cNvPr>
          <p:cNvCxnSpPr/>
          <p:nvPr/>
        </p:nvCxnSpPr>
        <p:spPr>
          <a:xfrm>
            <a:off x="7547500" y="4363397"/>
            <a:ext cx="0" cy="10786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A5E99C9C-657B-4DC2-88F7-BC923EBFD417}"/>
              </a:ext>
            </a:extLst>
          </p:cNvPr>
          <p:cNvSpPr/>
          <p:nvPr/>
        </p:nvSpPr>
        <p:spPr>
          <a:xfrm>
            <a:off x="6877102" y="5567955"/>
            <a:ext cx="2175293" cy="47939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Block striping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2DED75B1-67B6-405E-B408-83EC395C856D}"/>
              </a:ext>
            </a:extLst>
          </p:cNvPr>
          <p:cNvCxnSpPr/>
          <p:nvPr/>
        </p:nvCxnSpPr>
        <p:spPr>
          <a:xfrm>
            <a:off x="10070240" y="4381651"/>
            <a:ext cx="0" cy="10786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C8EF1230-F526-4C88-B848-9EA4D17E66F0}"/>
              </a:ext>
            </a:extLst>
          </p:cNvPr>
          <p:cNvSpPr/>
          <p:nvPr/>
        </p:nvSpPr>
        <p:spPr>
          <a:xfrm>
            <a:off x="9628573" y="5551472"/>
            <a:ext cx="2095394" cy="47939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Page striping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111D53B-6BC3-8080-CCBA-CF2EC6CE2A03}"/>
              </a:ext>
            </a:extLst>
          </p:cNvPr>
          <p:cNvSpPr/>
          <p:nvPr/>
        </p:nvSpPr>
        <p:spPr>
          <a:xfrm>
            <a:off x="5715000" y="4005469"/>
            <a:ext cx="650355" cy="3761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07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81481E-6 L 0.06263 0.4053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2025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7.40741E-7 L 0.0039 0.4030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" y="2013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40741E-7 L -0.02955 0.4030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4" y="2013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81481E-6 L -0.07864 0.4023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32" y="2011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7.40741E-7 L -0.125 0.40301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" y="20139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7.40741E-7 L -0.16653 0.40301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3" y="20139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0.00638 0.3981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19907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6" grpId="0" animBg="1"/>
      <p:bldP spid="28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DB4F2-08C9-4386-BA88-D2C561040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BLAS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B086A5-A87D-42E5-AA06-C94FD35DE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48" y="836024"/>
            <a:ext cx="2835724" cy="1294617"/>
          </a:xfrm>
        </p:spPr>
        <p:txBody>
          <a:bodyPr/>
          <a:lstStyle/>
          <a:p>
            <a:r>
              <a:rPr lang="en-US" altLang="zh-TW" dirty="0"/>
              <a:t>Data placement</a:t>
            </a:r>
          </a:p>
          <a:p>
            <a:pPr lvl="1"/>
            <a:r>
              <a:rPr lang="en-US" altLang="zh-TW" dirty="0"/>
              <a:t>Page striping</a:t>
            </a:r>
          </a:p>
          <a:p>
            <a:pPr lvl="1"/>
            <a:r>
              <a:rPr lang="en-US" altLang="zh-TW" dirty="0"/>
              <a:t>Block striping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C2A5DF-5991-44ED-BB45-8C245621F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11</a:t>
            </a:fld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2BFDB3-8D09-4A64-9E53-446C110BC3A3}"/>
              </a:ext>
            </a:extLst>
          </p:cNvPr>
          <p:cNvSpPr/>
          <p:nvPr/>
        </p:nvSpPr>
        <p:spPr>
          <a:xfrm>
            <a:off x="4168675" y="477060"/>
            <a:ext cx="3630967" cy="41224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Write buffer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4F3E7A0E-2721-43E5-9A16-FECA921F260A}"/>
              </a:ext>
            </a:extLst>
          </p:cNvPr>
          <p:cNvCxnSpPr>
            <a:cxnSpLocks/>
          </p:cNvCxnSpPr>
          <p:nvPr/>
        </p:nvCxnSpPr>
        <p:spPr>
          <a:xfrm>
            <a:off x="6008704" y="889300"/>
            <a:ext cx="0" cy="14100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819401A-3E50-47F0-AF18-60A0451C0E5A}"/>
              </a:ext>
            </a:extLst>
          </p:cNvPr>
          <p:cNvSpPr txBox="1"/>
          <p:nvPr/>
        </p:nvSpPr>
        <p:spPr>
          <a:xfrm>
            <a:off x="4660776" y="5260517"/>
            <a:ext cx="2663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Flash memory</a:t>
            </a:r>
            <a:endParaRPr kumimoji="1"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58DA4B4-AD70-4A98-A0C2-CD881CD30478}"/>
              </a:ext>
            </a:extLst>
          </p:cNvPr>
          <p:cNvSpPr/>
          <p:nvPr/>
        </p:nvSpPr>
        <p:spPr>
          <a:xfrm>
            <a:off x="4092606" y="2478610"/>
            <a:ext cx="568170" cy="18373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09C7F2F-4769-4FAC-910B-4D94D22A2009}"/>
              </a:ext>
            </a:extLst>
          </p:cNvPr>
          <p:cNvSpPr/>
          <p:nvPr/>
        </p:nvSpPr>
        <p:spPr>
          <a:xfrm>
            <a:off x="4669653" y="2478610"/>
            <a:ext cx="568170" cy="18373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0473C9B-6C0A-49E1-8973-BC5AD9B924DE}"/>
              </a:ext>
            </a:extLst>
          </p:cNvPr>
          <p:cNvSpPr/>
          <p:nvPr/>
        </p:nvSpPr>
        <p:spPr>
          <a:xfrm>
            <a:off x="5234868" y="2478610"/>
            <a:ext cx="568170" cy="18373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8DFAAA6-599B-4530-8AE4-110A3207407B}"/>
              </a:ext>
            </a:extLst>
          </p:cNvPr>
          <p:cNvSpPr/>
          <p:nvPr/>
        </p:nvSpPr>
        <p:spPr>
          <a:xfrm>
            <a:off x="5811915" y="2478610"/>
            <a:ext cx="568170" cy="18373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787A180-45F8-443B-A176-655A2F4CA681}"/>
              </a:ext>
            </a:extLst>
          </p:cNvPr>
          <p:cNvSpPr/>
          <p:nvPr/>
        </p:nvSpPr>
        <p:spPr>
          <a:xfrm>
            <a:off x="6380085" y="2478610"/>
            <a:ext cx="568170" cy="18373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5DECC34-D14B-4D0A-B231-F31C82077510}"/>
              </a:ext>
            </a:extLst>
          </p:cNvPr>
          <p:cNvSpPr/>
          <p:nvPr/>
        </p:nvSpPr>
        <p:spPr>
          <a:xfrm>
            <a:off x="6957132" y="2478610"/>
            <a:ext cx="568170" cy="18373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996AC34-5F88-442A-801F-DDB0FD026B97}"/>
              </a:ext>
            </a:extLst>
          </p:cNvPr>
          <p:cNvSpPr/>
          <p:nvPr/>
        </p:nvSpPr>
        <p:spPr>
          <a:xfrm>
            <a:off x="7522347" y="2478610"/>
            <a:ext cx="568170" cy="18373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2FD03CC-DE33-47B7-9E97-BBECF88F03F1}"/>
              </a:ext>
            </a:extLst>
          </p:cNvPr>
          <p:cNvSpPr/>
          <p:nvPr/>
        </p:nvSpPr>
        <p:spPr>
          <a:xfrm>
            <a:off x="8099394" y="2478610"/>
            <a:ext cx="568170" cy="18373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710FD876-892A-476B-96A3-D16A42433944}"/>
              </a:ext>
            </a:extLst>
          </p:cNvPr>
          <p:cNvSpPr txBox="1"/>
          <p:nvPr/>
        </p:nvSpPr>
        <p:spPr>
          <a:xfrm>
            <a:off x="2689932" y="4371410"/>
            <a:ext cx="1242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channel</a:t>
            </a:r>
            <a:endParaRPr kumimoji="1" lang="zh-TW" altLang="en-US" sz="24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1E1996C1-0BA6-4C2B-8CBB-D47035A28F98}"/>
              </a:ext>
            </a:extLst>
          </p:cNvPr>
          <p:cNvSpPr txBox="1"/>
          <p:nvPr/>
        </p:nvSpPr>
        <p:spPr>
          <a:xfrm>
            <a:off x="4092604" y="4426885"/>
            <a:ext cx="4678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  0      1      2       3      4     5       6      7</a:t>
            </a:r>
            <a:endParaRPr kumimoji="1" lang="zh-TW" altLang="en-US" sz="24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3767870-1B86-4B19-A56D-E727401E9DA0}"/>
              </a:ext>
            </a:extLst>
          </p:cNvPr>
          <p:cNvSpPr/>
          <p:nvPr/>
        </p:nvSpPr>
        <p:spPr>
          <a:xfrm>
            <a:off x="6519165" y="2006352"/>
            <a:ext cx="568170" cy="305375"/>
          </a:xfrm>
          <a:prstGeom prst="rect">
            <a:avLst/>
          </a:prstGeom>
          <a:solidFill>
            <a:srgbClr val="00FA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33943AF-B68C-4219-A41B-6B5CF8CDAC46}"/>
              </a:ext>
            </a:extLst>
          </p:cNvPr>
          <p:cNvSpPr/>
          <p:nvPr/>
        </p:nvSpPr>
        <p:spPr>
          <a:xfrm>
            <a:off x="6519165" y="1700977"/>
            <a:ext cx="568170" cy="305375"/>
          </a:xfrm>
          <a:prstGeom prst="rect">
            <a:avLst/>
          </a:prstGeom>
          <a:solidFill>
            <a:srgbClr val="00FA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3213626-E033-4EFA-86DB-8F50E34E8E86}"/>
              </a:ext>
            </a:extLst>
          </p:cNvPr>
          <p:cNvSpPr/>
          <p:nvPr/>
        </p:nvSpPr>
        <p:spPr>
          <a:xfrm>
            <a:off x="6519165" y="1395602"/>
            <a:ext cx="568170" cy="305375"/>
          </a:xfrm>
          <a:prstGeom prst="rect">
            <a:avLst/>
          </a:prstGeom>
          <a:solidFill>
            <a:srgbClr val="00FA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FA9C985-372F-4520-910D-382674741551}"/>
              </a:ext>
            </a:extLst>
          </p:cNvPr>
          <p:cNvSpPr/>
          <p:nvPr/>
        </p:nvSpPr>
        <p:spPr>
          <a:xfrm>
            <a:off x="6519165" y="1080925"/>
            <a:ext cx="568170" cy="305375"/>
          </a:xfrm>
          <a:prstGeom prst="rect">
            <a:avLst/>
          </a:prstGeom>
          <a:solidFill>
            <a:srgbClr val="00FA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92D16796-389E-4EDE-B711-D8A9BE8A608A}"/>
              </a:ext>
            </a:extLst>
          </p:cNvPr>
          <p:cNvSpPr/>
          <p:nvPr/>
        </p:nvSpPr>
        <p:spPr>
          <a:xfrm>
            <a:off x="8619480" y="1597745"/>
            <a:ext cx="2246048" cy="653460"/>
          </a:xfrm>
          <a:prstGeom prst="roundRect">
            <a:avLst/>
          </a:prstGeom>
          <a:solidFill>
            <a:srgbClr val="00FA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Block striping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40" name="流程圖: 替代程序 39">
            <a:extLst>
              <a:ext uri="{FF2B5EF4-FFF2-40B4-BE49-F238E27FC236}">
                <a16:creationId xmlns:a16="http://schemas.microsoft.com/office/drawing/2014/main" id="{289A1EB2-4659-4841-A5A3-BEF518717499}"/>
              </a:ext>
            </a:extLst>
          </p:cNvPr>
          <p:cNvSpPr/>
          <p:nvPr/>
        </p:nvSpPr>
        <p:spPr>
          <a:xfrm>
            <a:off x="8619480" y="1601007"/>
            <a:ext cx="2246048" cy="653460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Page striping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FDAD78E-C369-4A0F-84A5-C6FCE3028011}"/>
              </a:ext>
            </a:extLst>
          </p:cNvPr>
          <p:cNvSpPr/>
          <p:nvPr/>
        </p:nvSpPr>
        <p:spPr>
          <a:xfrm>
            <a:off x="7324077" y="1055303"/>
            <a:ext cx="577047" cy="3402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0D5F32C-F645-4193-A497-D45232A58366}"/>
              </a:ext>
            </a:extLst>
          </p:cNvPr>
          <p:cNvSpPr/>
          <p:nvPr/>
        </p:nvSpPr>
        <p:spPr>
          <a:xfrm>
            <a:off x="7324076" y="1385435"/>
            <a:ext cx="577047" cy="3402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39E18C8-21F8-4DCC-A8FF-EADF0924B066}"/>
              </a:ext>
            </a:extLst>
          </p:cNvPr>
          <p:cNvSpPr/>
          <p:nvPr/>
        </p:nvSpPr>
        <p:spPr>
          <a:xfrm>
            <a:off x="7324077" y="1715567"/>
            <a:ext cx="577047" cy="3402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E5DE801-4329-4B6A-910C-EDFA4751E848}"/>
              </a:ext>
            </a:extLst>
          </p:cNvPr>
          <p:cNvSpPr/>
          <p:nvPr/>
        </p:nvSpPr>
        <p:spPr>
          <a:xfrm>
            <a:off x="7328513" y="2035532"/>
            <a:ext cx="577047" cy="3402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語音泡泡: 橢圓形 44">
            <a:extLst>
              <a:ext uri="{FF2B5EF4-FFF2-40B4-BE49-F238E27FC236}">
                <a16:creationId xmlns:a16="http://schemas.microsoft.com/office/drawing/2014/main" id="{63379D5B-238B-480D-9D44-2F397259C97D}"/>
              </a:ext>
            </a:extLst>
          </p:cNvPr>
          <p:cNvSpPr/>
          <p:nvPr/>
        </p:nvSpPr>
        <p:spPr>
          <a:xfrm>
            <a:off x="8336129" y="504183"/>
            <a:ext cx="3236440" cy="823219"/>
          </a:xfrm>
          <a:prstGeom prst="wedgeEllipseCallout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Reduce GC time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0" name="語音泡泡: 矩形 49">
            <a:extLst>
              <a:ext uri="{FF2B5EF4-FFF2-40B4-BE49-F238E27FC236}">
                <a16:creationId xmlns:a16="http://schemas.microsoft.com/office/drawing/2014/main" id="{6951D195-7A01-402D-B444-9112E0E82D7B}"/>
              </a:ext>
            </a:extLst>
          </p:cNvPr>
          <p:cNvSpPr/>
          <p:nvPr/>
        </p:nvSpPr>
        <p:spPr>
          <a:xfrm>
            <a:off x="8336129" y="538443"/>
            <a:ext cx="3064645" cy="934167"/>
          </a:xfrm>
          <a:prstGeom prst="wedgeRectCallout">
            <a:avLst/>
          </a:prstGeom>
          <a:solidFill>
            <a:srgbClr val="00FDFF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Improve response time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(parallel)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75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11111E-6 L -0.01041 0.30278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1513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44444E-6 L -0.01041 0.3013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1506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11111E-6 L -0.01041 0.29514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14745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81481E-6 L -0.01106 0.2963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" y="1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6 L -0.21732 0.42593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72" y="21296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85185E-6 L 0.0638 0.37894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0" y="18935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 L 0.01536 0.3331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8" y="16644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22222E-6 L -0.16966 0.28657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90" y="1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40" grpId="0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B9ED9-4D5D-8748-BBD8-D2545C5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b="0" dirty="0"/>
              <a:t>Outline</a:t>
            </a:r>
            <a:endParaRPr kumimoji="1" lang="zh-TW" altLang="en-US" b="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0251B-0E29-E44E-B631-FFCFF2E70CF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7138" y="836024"/>
            <a:ext cx="11724861" cy="6021976"/>
          </a:xfrm>
        </p:spPr>
        <p:txBody>
          <a:bodyPr/>
          <a:lstStyle/>
          <a:p>
            <a:r>
              <a:rPr kumimoji="1" lang="en-US" altLang="zh-TW" dirty="0"/>
              <a:t>Introduction</a:t>
            </a:r>
          </a:p>
          <a:p>
            <a:r>
              <a:rPr kumimoji="1" lang="en-US" altLang="zh-TW" dirty="0"/>
              <a:t>Motivation</a:t>
            </a:r>
          </a:p>
          <a:p>
            <a:r>
              <a:rPr kumimoji="1" lang="en-US" altLang="zh-TW" dirty="0"/>
              <a:t>Background</a:t>
            </a:r>
          </a:p>
          <a:p>
            <a:pPr lvl="1"/>
            <a:r>
              <a:rPr kumimoji="1" lang="en-US" altLang="zh-TW" dirty="0"/>
              <a:t>BLAS</a:t>
            </a:r>
          </a:p>
          <a:p>
            <a:pPr lvl="1"/>
            <a:r>
              <a:rPr kumimoji="1" lang="en-US" altLang="zh-TW" dirty="0">
                <a:solidFill>
                  <a:srgbClr val="FF0000"/>
                </a:solidFill>
              </a:rPr>
              <a:t>Current write buffer design</a:t>
            </a:r>
          </a:p>
          <a:p>
            <a:r>
              <a:rPr kumimoji="1" lang="en-US" altLang="zh-TW" dirty="0"/>
              <a:t>Design</a:t>
            </a:r>
          </a:p>
          <a:p>
            <a:r>
              <a:rPr kumimoji="1" lang="en-US" altLang="zh-TW" dirty="0"/>
              <a:t>Experiment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99E9BD-6419-5941-A50A-BC186BB3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4537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3"/>
    </mc:Choice>
    <mc:Fallback xmlns="">
      <p:transition spd="slow" advTm="229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B9ED9-4D5D-8748-BBD8-D2545C5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/>
              <a:t>Current write buffer design</a:t>
            </a:r>
            <a:endParaRPr kumimoji="1" lang="zh-TW" altLang="en-US" b="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0251B-0E29-E44E-B631-FFCFF2E70CF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7138" y="836024"/>
            <a:ext cx="11724861" cy="6021976"/>
          </a:xfrm>
        </p:spPr>
        <p:txBody>
          <a:bodyPr/>
          <a:lstStyle/>
          <a:p>
            <a:r>
              <a:rPr lang="en-US" altLang="zh-TW" dirty="0"/>
              <a:t>Write buffer management: physical block-based organization</a:t>
            </a:r>
            <a:endParaRPr kumimoji="1" lang="en-US" altLang="zh-TW" dirty="0"/>
          </a:p>
          <a:p>
            <a:r>
              <a:rPr kumimoji="1" lang="en-US" altLang="zh-TW" dirty="0"/>
              <a:t>Hint queue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99E9BD-6419-5941-A50A-BC186BB3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8753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3"/>
    </mc:Choice>
    <mc:Fallback xmlns="">
      <p:transition spd="slow" advTm="229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F10C7385-ED21-48BE-BC60-32780B3E1BA9}"/>
              </a:ext>
            </a:extLst>
          </p:cNvPr>
          <p:cNvCxnSpPr>
            <a:stCxn id="13" idx="3"/>
          </p:cNvCxnSpPr>
          <p:nvPr/>
        </p:nvCxnSpPr>
        <p:spPr>
          <a:xfrm flipV="1">
            <a:off x="4995987" y="3000593"/>
            <a:ext cx="2310335" cy="1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D88F46A5-4652-4B26-B3DD-65E63AB84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48" y="136525"/>
            <a:ext cx="11481620" cy="65346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Write buffer management: physical block-based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F5D74E-D5AA-4F64-B613-8E38B52D8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1649A2-822F-456E-8DDE-5252199F9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14</a:t>
            </a:fld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8089B3-ACE3-4485-A642-C5F9FF5EF508}"/>
              </a:ext>
            </a:extLst>
          </p:cNvPr>
          <p:cNvSpPr/>
          <p:nvPr/>
        </p:nvSpPr>
        <p:spPr>
          <a:xfrm>
            <a:off x="3892464" y="1464725"/>
            <a:ext cx="3213717" cy="64995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E16469E-9350-4D05-A6EE-54A552FEC4F9}"/>
              </a:ext>
            </a:extLst>
          </p:cNvPr>
          <p:cNvSpPr txBox="1"/>
          <p:nvPr/>
        </p:nvSpPr>
        <p:spPr>
          <a:xfrm>
            <a:off x="2932878" y="1548951"/>
            <a:ext cx="935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Host </a:t>
            </a:r>
            <a:endParaRPr kumimoji="1" lang="zh-TW" altLang="en-US" sz="2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886A01-649F-4D72-9CD6-FC4595647176}"/>
              </a:ext>
            </a:extLst>
          </p:cNvPr>
          <p:cNvSpPr/>
          <p:nvPr/>
        </p:nvSpPr>
        <p:spPr>
          <a:xfrm>
            <a:off x="4543484" y="1593059"/>
            <a:ext cx="1864311" cy="4350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Page cache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015D92C-13B7-4248-9C95-3EA15EB823F5}"/>
              </a:ext>
            </a:extLst>
          </p:cNvPr>
          <p:cNvCxnSpPr>
            <a:cxnSpLocks/>
          </p:cNvCxnSpPr>
          <p:nvPr/>
        </p:nvCxnSpPr>
        <p:spPr>
          <a:xfrm>
            <a:off x="5473757" y="2141529"/>
            <a:ext cx="0" cy="19394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9DC8EFBF-627D-4637-9248-A40110B3F534}"/>
              </a:ext>
            </a:extLst>
          </p:cNvPr>
          <p:cNvSpPr/>
          <p:nvPr/>
        </p:nvSpPr>
        <p:spPr>
          <a:xfrm>
            <a:off x="806422" y="2264857"/>
            <a:ext cx="4189565" cy="147147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Write dirty page in three cases:</a:t>
            </a:r>
          </a:p>
          <a:p>
            <a:pPr marL="457200" indent="-457200">
              <a:buAutoNum type="arabicPeriod"/>
            </a:pPr>
            <a:r>
              <a:rPr kumimoji="1" lang="en-US" altLang="zh-TW" sz="2400" dirty="0">
                <a:solidFill>
                  <a:schemeClr val="tx1"/>
                </a:solidFill>
              </a:rPr>
              <a:t>Replacement</a:t>
            </a:r>
          </a:p>
          <a:p>
            <a:pPr marL="457200" indent="-457200">
              <a:buAutoNum type="arabicPeriod"/>
            </a:pPr>
            <a:r>
              <a:rPr kumimoji="1" lang="en-US" altLang="zh-TW" sz="2400" dirty="0">
                <a:solidFill>
                  <a:schemeClr val="tx1"/>
                </a:solidFill>
              </a:rPr>
              <a:t>Dirty amount</a:t>
            </a:r>
          </a:p>
          <a:p>
            <a:pPr marL="457200" indent="-457200">
              <a:buAutoNum type="arabicPeriod"/>
            </a:pPr>
            <a:r>
              <a:rPr kumimoji="1" lang="en-US" altLang="zh-TW" sz="2400" dirty="0">
                <a:solidFill>
                  <a:schemeClr val="tx1"/>
                </a:solidFill>
              </a:rPr>
              <a:t>Dirty time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E1E6F54-7244-4BE1-8EE2-7F1823B24DDC}"/>
              </a:ext>
            </a:extLst>
          </p:cNvPr>
          <p:cNvSpPr/>
          <p:nvPr/>
        </p:nvSpPr>
        <p:spPr>
          <a:xfrm>
            <a:off x="2672182" y="4134722"/>
            <a:ext cx="5397618" cy="22216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8CD2DAC-5D4B-4C76-9A44-70161F9483D4}"/>
              </a:ext>
            </a:extLst>
          </p:cNvPr>
          <p:cNvSpPr txBox="1"/>
          <p:nvPr/>
        </p:nvSpPr>
        <p:spPr>
          <a:xfrm>
            <a:off x="5149812" y="6346980"/>
            <a:ext cx="81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SSD</a:t>
            </a:r>
            <a:endParaRPr kumimoji="1" lang="zh-TW" altLang="en-US" sz="2800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866FCDA9-D14F-4334-AEBC-74BE3D22D488}"/>
              </a:ext>
            </a:extLst>
          </p:cNvPr>
          <p:cNvCxnSpPr/>
          <p:nvPr/>
        </p:nvCxnSpPr>
        <p:spPr>
          <a:xfrm>
            <a:off x="7306322" y="3000594"/>
            <a:ext cx="0" cy="12306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A7F0143-03D6-41D5-9176-CFD96E3A80CF}"/>
              </a:ext>
            </a:extLst>
          </p:cNvPr>
          <p:cNvSpPr txBox="1"/>
          <p:nvPr/>
        </p:nvSpPr>
        <p:spPr>
          <a:xfrm>
            <a:off x="7378824" y="3319080"/>
            <a:ext cx="2370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Store dirty page</a:t>
            </a:r>
            <a:endParaRPr kumimoji="1" lang="zh-TW" altLang="en-US" sz="2400" dirty="0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EF565FF0-2C04-4F96-8F78-6AC192BD2662}"/>
              </a:ext>
            </a:extLst>
          </p:cNvPr>
          <p:cNvSpPr/>
          <p:nvPr/>
        </p:nvSpPr>
        <p:spPr>
          <a:xfrm>
            <a:off x="2823099" y="4749553"/>
            <a:ext cx="5095389" cy="33735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Write buffer</a:t>
            </a: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ED3EAEE0-5494-466A-8034-39B7B0A6B4D2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5499322" y="4429958"/>
            <a:ext cx="794552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A6E674A8-6709-43EE-B24C-C48EF4460C93}"/>
              </a:ext>
            </a:extLst>
          </p:cNvPr>
          <p:cNvCxnSpPr>
            <a:cxnSpLocks/>
          </p:cNvCxnSpPr>
          <p:nvPr/>
        </p:nvCxnSpPr>
        <p:spPr>
          <a:xfrm flipH="1">
            <a:off x="5491317" y="4416859"/>
            <a:ext cx="8005" cy="3326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圖說文字: 直線加上強調線 34">
            <a:extLst>
              <a:ext uri="{FF2B5EF4-FFF2-40B4-BE49-F238E27FC236}">
                <a16:creationId xmlns:a16="http://schemas.microsoft.com/office/drawing/2014/main" id="{F106FD74-A786-49D7-8E69-726681075F56}"/>
              </a:ext>
            </a:extLst>
          </p:cNvPr>
          <p:cNvSpPr/>
          <p:nvPr/>
        </p:nvSpPr>
        <p:spPr>
          <a:xfrm>
            <a:off x="8640126" y="4073847"/>
            <a:ext cx="3412215" cy="780670"/>
          </a:xfrm>
          <a:prstGeom prst="accentCallout1">
            <a:avLst>
              <a:gd name="adj1" fmla="val 26340"/>
              <a:gd name="adj2" fmla="val -376"/>
              <a:gd name="adj3" fmla="val 112500"/>
              <a:gd name="adj4" fmla="val -38333"/>
            </a:avLst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Hint queue help write buffer </a:t>
            </a:r>
            <a:r>
              <a:rPr kumimoji="1" lang="en-US" altLang="zh-TW" sz="2400" dirty="0">
                <a:solidFill>
                  <a:srgbClr val="FF0000"/>
                </a:solidFill>
              </a:rPr>
              <a:t>select victim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8DF4A562-F748-43C1-906F-5152149CC131}"/>
              </a:ext>
            </a:extLst>
          </p:cNvPr>
          <p:cNvCxnSpPr/>
          <p:nvPr/>
        </p:nvCxnSpPr>
        <p:spPr>
          <a:xfrm>
            <a:off x="5370793" y="5086904"/>
            <a:ext cx="0" cy="5504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824FC1BB-896B-4A1C-A930-B49678826973}"/>
              </a:ext>
            </a:extLst>
          </p:cNvPr>
          <p:cNvSpPr/>
          <p:nvPr/>
        </p:nvSpPr>
        <p:spPr>
          <a:xfrm>
            <a:off x="2672182" y="5690035"/>
            <a:ext cx="5397618" cy="6663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Flash memory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74599C4-9010-105D-36C1-5C10B25933CB}"/>
              </a:ext>
            </a:extLst>
          </p:cNvPr>
          <p:cNvCxnSpPr>
            <a:cxnSpLocks/>
          </p:cNvCxnSpPr>
          <p:nvPr/>
        </p:nvCxnSpPr>
        <p:spPr>
          <a:xfrm flipV="1">
            <a:off x="7661558" y="5902527"/>
            <a:ext cx="949042" cy="1270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圓角矩形 11">
            <a:extLst>
              <a:ext uri="{FF2B5EF4-FFF2-40B4-BE49-F238E27FC236}">
                <a16:creationId xmlns:a16="http://schemas.microsoft.com/office/drawing/2014/main" id="{79979580-A901-5190-FF3A-760FC9C4AC60}"/>
              </a:ext>
            </a:extLst>
          </p:cNvPr>
          <p:cNvSpPr/>
          <p:nvPr/>
        </p:nvSpPr>
        <p:spPr>
          <a:xfrm>
            <a:off x="8853180" y="5269773"/>
            <a:ext cx="1915231" cy="56653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Page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striping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圓角矩形 25">
            <a:extLst>
              <a:ext uri="{FF2B5EF4-FFF2-40B4-BE49-F238E27FC236}">
                <a16:creationId xmlns:a16="http://schemas.microsoft.com/office/drawing/2014/main" id="{6F43B9A7-E151-EBBF-E2CF-24535AF6A06B}"/>
              </a:ext>
            </a:extLst>
          </p:cNvPr>
          <p:cNvSpPr/>
          <p:nvPr/>
        </p:nvSpPr>
        <p:spPr>
          <a:xfrm>
            <a:off x="8821494" y="6042059"/>
            <a:ext cx="1915231" cy="56653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Block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striping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8A97ECD2-C9A9-4524-92AB-D1A6A293AC3D}"/>
              </a:ext>
            </a:extLst>
          </p:cNvPr>
          <p:cNvSpPr/>
          <p:nvPr/>
        </p:nvSpPr>
        <p:spPr>
          <a:xfrm>
            <a:off x="6293874" y="4261282"/>
            <a:ext cx="1624614" cy="3373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Hint queue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96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13" grpId="0" animBg="1"/>
      <p:bldP spid="14" grpId="0" animBg="1"/>
      <p:bldP spid="15" grpId="0"/>
      <p:bldP spid="24" grpId="0"/>
      <p:bldP spid="25" grpId="0" animBg="1"/>
      <p:bldP spid="35" grpId="0" animBg="1"/>
      <p:bldP spid="38" grpId="0" animBg="1"/>
      <p:bldP spid="12" grpId="0" animBg="1"/>
      <p:bldP spid="26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F471AD-3F9D-4F77-8878-E480C3A38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48" y="182564"/>
            <a:ext cx="11481620" cy="65346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Hint queue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A8017DC-BC9D-477B-A088-BDB94961F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15</a:t>
            </a:fld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30D8C41-30DB-41CC-9BD9-E3D89DE7D0D4}"/>
                  </a:ext>
                </a:extLst>
              </p:cNvPr>
              <p:cNvSpPr/>
              <p:nvPr/>
            </p:nvSpPr>
            <p:spPr>
              <a:xfrm>
                <a:off x="395748" y="1086356"/>
                <a:ext cx="8513219" cy="21236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𝑃𝑟𝑐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+(1−</m:t>
                      </m:r>
                      <m:sSub>
                        <m:sSub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)×</m:t>
                      </m:r>
                      <m:sSub>
                        <m:sSub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𝑃𝑟𝑐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TW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𝑃𝑤𝑟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TW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𝑤𝑟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+(1−</m:t>
                      </m:r>
                      <m:sSub>
                        <m:sSub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TW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)×</m:t>
                      </m:r>
                      <m:sSub>
                        <m:sSub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𝑃𝑤𝑟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TW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𝑃𝑚𝑟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TW" altLang="en-US" sz="24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𝑚𝑟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+(1−</m:t>
                      </m:r>
                      <m:sSub>
                        <m:sSub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TW" altLang="en-US" sz="24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)×</m:t>
                      </m:r>
                      <m:sSub>
                        <m:sSub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𝑃𝑚𝑟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𝑃𝑣𝑑𝑟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TW" altLang="en-US" sz="240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𝑣𝑑𝑟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+(1−</m:t>
                      </m:r>
                      <m:sSub>
                        <m:sSub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TW" altLang="en-US" sz="240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)×</m:t>
                      </m:r>
                      <m:sSub>
                        <m:sSub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𝑃𝑣𝑑𝑟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30D8C41-30DB-41CC-9BD9-E3D89DE7D0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48" y="1086356"/>
                <a:ext cx="8513219" cy="2123658"/>
              </a:xfrm>
              <a:prstGeom prst="rect">
                <a:avLst/>
              </a:prstGeom>
              <a:blipFill>
                <a:blip r:embed="rId2"/>
                <a:stretch>
                  <a:fillRect l="-2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39DB6D3-6530-47FD-B357-D633F1F5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371304"/>
              </p:ext>
            </p:extLst>
          </p:nvPr>
        </p:nvGraphicFramePr>
        <p:xfrm>
          <a:off x="584705" y="3582271"/>
          <a:ext cx="8128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0897903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4001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P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Predict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020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 err="1"/>
                        <a:t>rc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Request count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073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 err="1"/>
                        <a:t>Prc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Predict request count, etc.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284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 err="1"/>
                        <a:t>wr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Write ratio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14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 err="1"/>
                        <a:t>mr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Miss ratio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48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 err="1"/>
                        <a:t>vdr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Victim page is dirty page ratio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413914"/>
                  </a:ext>
                </a:extLst>
              </a:tr>
            </a:tbl>
          </a:graphicData>
        </a:graphic>
      </p:graphicFrame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8C9D8F5-4960-4628-A322-35D5945EEB3D}"/>
              </a:ext>
            </a:extLst>
          </p:cNvPr>
          <p:cNvCxnSpPr/>
          <p:nvPr/>
        </p:nvCxnSpPr>
        <p:spPr>
          <a:xfrm>
            <a:off x="5505086" y="1329324"/>
            <a:ext cx="92354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C600DBB-7BD3-422E-8234-9958CE2FAD06}"/>
              </a:ext>
            </a:extLst>
          </p:cNvPr>
          <p:cNvSpPr txBox="1"/>
          <p:nvPr/>
        </p:nvSpPr>
        <p:spPr>
          <a:xfrm>
            <a:off x="6693806" y="1086356"/>
            <a:ext cx="31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>
                <a:solidFill>
                  <a:srgbClr val="FF0000"/>
                </a:solidFill>
              </a:rPr>
              <a:t>Predict request count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1EC92F01-3150-49B2-9F9D-673E720D080E}"/>
              </a:ext>
            </a:extLst>
          </p:cNvPr>
          <p:cNvCxnSpPr/>
          <p:nvPr/>
        </p:nvCxnSpPr>
        <p:spPr>
          <a:xfrm>
            <a:off x="5770262" y="1865157"/>
            <a:ext cx="92354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78F32B8-ADBE-4BDF-92A2-B24B13AF8DAB}"/>
              </a:ext>
            </a:extLst>
          </p:cNvPr>
          <p:cNvSpPr txBox="1"/>
          <p:nvPr/>
        </p:nvSpPr>
        <p:spPr>
          <a:xfrm>
            <a:off x="6958982" y="1619716"/>
            <a:ext cx="31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>
                <a:solidFill>
                  <a:srgbClr val="FF0000"/>
                </a:solidFill>
              </a:rPr>
              <a:t>Predict write ratio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D65F6EEA-46DA-4BBC-9ECB-B1C3355A4FAC}"/>
              </a:ext>
            </a:extLst>
          </p:cNvPr>
          <p:cNvCxnSpPr/>
          <p:nvPr/>
        </p:nvCxnSpPr>
        <p:spPr>
          <a:xfrm>
            <a:off x="5966858" y="2449273"/>
            <a:ext cx="92354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367EC64-248E-4091-AB5C-8941FBC1F27B}"/>
              </a:ext>
            </a:extLst>
          </p:cNvPr>
          <p:cNvSpPr txBox="1"/>
          <p:nvPr/>
        </p:nvSpPr>
        <p:spPr>
          <a:xfrm>
            <a:off x="7155578" y="2206305"/>
            <a:ext cx="31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>
                <a:solidFill>
                  <a:srgbClr val="FF0000"/>
                </a:solidFill>
              </a:rPr>
              <a:t>Predict miss ratio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188373FE-6E48-4C3D-95EB-B0386D6D6E27}"/>
              </a:ext>
            </a:extLst>
          </p:cNvPr>
          <p:cNvCxnSpPr/>
          <p:nvPr/>
        </p:nvCxnSpPr>
        <p:spPr>
          <a:xfrm>
            <a:off x="6119258" y="2937062"/>
            <a:ext cx="92354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C19FC3F-AF7A-4C9D-87FB-549375DAE739}"/>
              </a:ext>
            </a:extLst>
          </p:cNvPr>
          <p:cNvSpPr txBox="1"/>
          <p:nvPr/>
        </p:nvSpPr>
        <p:spPr>
          <a:xfrm>
            <a:off x="7199407" y="2694094"/>
            <a:ext cx="4792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>
                <a:solidFill>
                  <a:srgbClr val="FF0000"/>
                </a:solidFill>
              </a:rPr>
              <a:t>Predict victim page is dirty page ratio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261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F471AD-3F9D-4F77-8878-E480C3A38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48" y="182564"/>
            <a:ext cx="11481620" cy="65346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Hint queue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A8017DC-BC9D-477B-A088-BDB94961F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16</a:t>
            </a:fld>
            <a:endParaRPr kumimoji="1"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7674279-79F0-486A-9FF7-758DDF8C208D}"/>
              </a:ext>
            </a:extLst>
          </p:cNvPr>
          <p:cNvSpPr/>
          <p:nvPr/>
        </p:nvSpPr>
        <p:spPr>
          <a:xfrm>
            <a:off x="497150" y="1074201"/>
            <a:ext cx="2371819" cy="4705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Write/read ratio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202494E-AEAE-47D2-9F42-36DDCFCF9FCD}"/>
              </a:ext>
            </a:extLst>
          </p:cNvPr>
          <p:cNvSpPr/>
          <p:nvPr/>
        </p:nvSpPr>
        <p:spPr>
          <a:xfrm>
            <a:off x="3384984" y="1074201"/>
            <a:ext cx="2031505" cy="4705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Miss/hit ratio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89E41C7-4F8F-4AC1-B67C-CBAB62F52CB3}"/>
              </a:ext>
            </a:extLst>
          </p:cNvPr>
          <p:cNvSpPr/>
          <p:nvPr/>
        </p:nvSpPr>
        <p:spPr>
          <a:xfrm>
            <a:off x="5848721" y="1074201"/>
            <a:ext cx="2031505" cy="4705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Request count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1CBF77C-F122-4128-BC35-917E83857028}"/>
              </a:ext>
            </a:extLst>
          </p:cNvPr>
          <p:cNvSpPr/>
          <p:nvPr/>
        </p:nvSpPr>
        <p:spPr>
          <a:xfrm>
            <a:off x="8214805" y="1074201"/>
            <a:ext cx="3879541" cy="4705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Victim page is dirty page ratio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5C3ACB-A111-4449-B8E1-8ADCEC939D41}"/>
              </a:ext>
            </a:extLst>
          </p:cNvPr>
          <p:cNvSpPr/>
          <p:nvPr/>
        </p:nvSpPr>
        <p:spPr>
          <a:xfrm>
            <a:off x="275208" y="905522"/>
            <a:ext cx="11916792" cy="83450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5AD9909-0DA3-4AAE-8136-3018BE5E75DF}"/>
              </a:ext>
            </a:extLst>
          </p:cNvPr>
          <p:cNvCxnSpPr/>
          <p:nvPr/>
        </p:nvCxnSpPr>
        <p:spPr>
          <a:xfrm flipV="1">
            <a:off x="4114800" y="512064"/>
            <a:ext cx="786384" cy="3934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432A4EF-75F5-4BD3-BA70-6EBC946FA2AF}"/>
              </a:ext>
            </a:extLst>
          </p:cNvPr>
          <p:cNvSpPr txBox="1"/>
          <p:nvPr/>
        </p:nvSpPr>
        <p:spPr>
          <a:xfrm>
            <a:off x="5089769" y="182564"/>
            <a:ext cx="1517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Prediction </a:t>
            </a:r>
            <a:endParaRPr kumimoji="1" lang="zh-TW" altLang="en-US" sz="2400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C31025D8-FCBE-4E4F-8C24-24D388ED1B8A}"/>
              </a:ext>
            </a:extLst>
          </p:cNvPr>
          <p:cNvCxnSpPr/>
          <p:nvPr/>
        </p:nvCxnSpPr>
        <p:spPr>
          <a:xfrm>
            <a:off x="2432482" y="1740023"/>
            <a:ext cx="0" cy="914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F9EB7C5D-ACF2-44DF-A079-CC0F84D9BEED}"/>
              </a:ext>
            </a:extLst>
          </p:cNvPr>
          <p:cNvSpPr/>
          <p:nvPr/>
        </p:nvSpPr>
        <p:spPr>
          <a:xfrm>
            <a:off x="1285413" y="2760954"/>
            <a:ext cx="2294135" cy="49936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Dirty page count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585E5E91-F289-470B-932B-F49D28D76B58}"/>
              </a:ext>
            </a:extLst>
          </p:cNvPr>
          <p:cNvCxnSpPr/>
          <p:nvPr/>
        </p:nvCxnSpPr>
        <p:spPr>
          <a:xfrm>
            <a:off x="8293224" y="1740023"/>
            <a:ext cx="0" cy="914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B42E0267-4819-4F2D-967C-81D39C64A62D}"/>
              </a:ext>
            </a:extLst>
          </p:cNvPr>
          <p:cNvSpPr/>
          <p:nvPr/>
        </p:nvSpPr>
        <p:spPr>
          <a:xfrm>
            <a:off x="5848721" y="2760954"/>
            <a:ext cx="4962611" cy="49936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How many dirty pages will be kicked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9962A502-35B3-4D06-9266-9C4DB73A1F3B}"/>
              </a:ext>
            </a:extLst>
          </p:cNvPr>
          <p:cNvCxnSpPr>
            <a:cxnSpLocks/>
          </p:cNvCxnSpPr>
          <p:nvPr/>
        </p:nvCxnSpPr>
        <p:spPr>
          <a:xfrm>
            <a:off x="2432481" y="3260323"/>
            <a:ext cx="1" cy="9432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DE4FE5DF-29A6-4276-9847-6D1531809302}"/>
              </a:ext>
            </a:extLst>
          </p:cNvPr>
          <p:cNvSpPr/>
          <p:nvPr/>
        </p:nvSpPr>
        <p:spPr>
          <a:xfrm>
            <a:off x="1376788" y="4307891"/>
            <a:ext cx="2008196" cy="805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Predict case 2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(flush amount)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FF97038D-E63B-4015-B6D9-FC23BED7D350}"/>
              </a:ext>
            </a:extLst>
          </p:cNvPr>
          <p:cNvCxnSpPr/>
          <p:nvPr/>
        </p:nvCxnSpPr>
        <p:spPr>
          <a:xfrm>
            <a:off x="8293224" y="3364637"/>
            <a:ext cx="0" cy="8389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60F9B412-F548-48EB-9F8E-2A0F61A2E3EE}"/>
              </a:ext>
            </a:extLst>
          </p:cNvPr>
          <p:cNvSpPr/>
          <p:nvPr/>
        </p:nvSpPr>
        <p:spPr>
          <a:xfrm>
            <a:off x="7321402" y="4307892"/>
            <a:ext cx="1943644" cy="805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Predict case 1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(replacement)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1025D83B-558B-4DE6-9AF4-9BC8BD0C9235}"/>
              </a:ext>
            </a:extLst>
          </p:cNvPr>
          <p:cNvCxnSpPr>
            <a:cxnSpLocks/>
          </p:cNvCxnSpPr>
          <p:nvPr/>
        </p:nvCxnSpPr>
        <p:spPr>
          <a:xfrm>
            <a:off x="3384984" y="5113543"/>
            <a:ext cx="1044973" cy="763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7B2E5F6A-6960-45E8-809F-805AA9B06DB5}"/>
              </a:ext>
            </a:extLst>
          </p:cNvPr>
          <p:cNvCxnSpPr>
            <a:cxnSpLocks/>
          </p:cNvCxnSpPr>
          <p:nvPr/>
        </p:nvCxnSpPr>
        <p:spPr>
          <a:xfrm flipH="1">
            <a:off x="6187736" y="5113542"/>
            <a:ext cx="1133666" cy="745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6530BFD0-A8FF-4116-A5FC-060DBDBB4FA4}"/>
              </a:ext>
            </a:extLst>
          </p:cNvPr>
          <p:cNvSpPr/>
          <p:nvPr/>
        </p:nvSpPr>
        <p:spPr>
          <a:xfrm>
            <a:off x="4230484" y="5945306"/>
            <a:ext cx="2135080" cy="68130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Hint queue 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58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30" grpId="0" animBg="1"/>
      <p:bldP spid="33" grpId="0" animBg="1"/>
      <p:bldP spid="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B9ED9-4D5D-8748-BBD8-D2545C5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b="0" dirty="0"/>
              <a:t>Outline</a:t>
            </a:r>
            <a:endParaRPr kumimoji="1" lang="zh-TW" altLang="en-US" b="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0251B-0E29-E44E-B631-FFCFF2E70CF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7138" y="836024"/>
            <a:ext cx="11724861" cy="6021976"/>
          </a:xfrm>
        </p:spPr>
        <p:txBody>
          <a:bodyPr/>
          <a:lstStyle/>
          <a:p>
            <a:r>
              <a:rPr kumimoji="1" lang="en-US" altLang="zh-TW" dirty="0"/>
              <a:t>Introduction</a:t>
            </a:r>
          </a:p>
          <a:p>
            <a:r>
              <a:rPr kumimoji="1" lang="en-US" altLang="zh-TW" dirty="0"/>
              <a:t>Motivation</a:t>
            </a:r>
          </a:p>
          <a:p>
            <a:r>
              <a:rPr kumimoji="1" lang="en-US" altLang="zh-TW" dirty="0"/>
              <a:t>Background</a:t>
            </a:r>
          </a:p>
          <a:p>
            <a:r>
              <a:rPr kumimoji="1" lang="en-US" altLang="zh-TW" dirty="0"/>
              <a:t>Design</a:t>
            </a:r>
          </a:p>
          <a:p>
            <a:pPr lvl="1"/>
            <a:r>
              <a:rPr kumimoji="1" lang="en-US" altLang="zh-TW" dirty="0">
                <a:solidFill>
                  <a:srgbClr val="FF0000"/>
                </a:solidFill>
              </a:rPr>
              <a:t>Write buffer management: AI</a:t>
            </a:r>
          </a:p>
          <a:p>
            <a:pPr lvl="2"/>
            <a:r>
              <a:rPr kumimoji="1" lang="en-US" altLang="zh-TW" dirty="0">
                <a:solidFill>
                  <a:srgbClr val="FF0000"/>
                </a:solidFill>
              </a:rPr>
              <a:t>Offline</a:t>
            </a:r>
            <a:endParaRPr kumimoji="1" lang="en-US" altLang="zh-TW" dirty="0"/>
          </a:p>
          <a:p>
            <a:pPr lvl="2"/>
            <a:r>
              <a:rPr kumimoji="1" lang="en-US" altLang="zh-TW" dirty="0"/>
              <a:t>Online</a:t>
            </a:r>
          </a:p>
          <a:p>
            <a:r>
              <a:rPr kumimoji="1" lang="en-US" altLang="zh-TW" dirty="0"/>
              <a:t>Experiment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99E9BD-6419-5941-A50A-BC186BB3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6033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3"/>
    </mc:Choice>
    <mc:Fallback xmlns="">
      <p:transition spd="slow" advTm="2293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E1AD79-6EAB-4FC6-9A34-DF9AC0CA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Offline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025B97-F547-434E-B8EB-A6B88D0C6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Architecture</a:t>
            </a:r>
          </a:p>
          <a:p>
            <a:r>
              <a:rPr lang="en-US" altLang="zh-TW" dirty="0"/>
              <a:t>Write buffer simulator</a:t>
            </a:r>
          </a:p>
          <a:p>
            <a:r>
              <a:rPr lang="en-US" altLang="zh-TW" dirty="0"/>
              <a:t>Generate duration label</a:t>
            </a:r>
          </a:p>
          <a:p>
            <a:r>
              <a:rPr lang="en-US" altLang="zh-TW" dirty="0"/>
              <a:t>LSTM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DCDEE6-178D-4EDC-B685-30D89B7BC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8969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310ACB-2995-49CA-BA12-2972DDE02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48" y="182564"/>
            <a:ext cx="11481620" cy="65346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Architecture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44C572-402E-41FF-9A58-4A38875F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19</a:t>
            </a:fld>
            <a:endParaRPr kumimoji="1"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227F7CF1-4FD3-4352-853F-CBEC86A8B007}"/>
              </a:ext>
            </a:extLst>
          </p:cNvPr>
          <p:cNvSpPr/>
          <p:nvPr/>
        </p:nvSpPr>
        <p:spPr>
          <a:xfrm>
            <a:off x="102093" y="1697351"/>
            <a:ext cx="4572000" cy="51686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Generate benefit function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圖說文字: 直線加上強調線 6">
                <a:extLst>
                  <a:ext uri="{FF2B5EF4-FFF2-40B4-BE49-F238E27FC236}">
                    <a16:creationId xmlns:a16="http://schemas.microsoft.com/office/drawing/2014/main" id="{4A268263-9A42-4BDF-86AF-28AC451AEC8A}"/>
                  </a:ext>
                </a:extLst>
              </p:cNvPr>
              <p:cNvSpPr/>
              <p:nvPr/>
            </p:nvSpPr>
            <p:spPr>
              <a:xfrm>
                <a:off x="6096000" y="1383402"/>
                <a:ext cx="5773181" cy="1029810"/>
              </a:xfrm>
              <a:prstGeom prst="accentCallout1">
                <a:avLst>
                  <a:gd name="adj1" fmla="val 23060"/>
                  <a:gd name="adj2" fmla="val -337"/>
                  <a:gd name="adj3" fmla="val 62054"/>
                  <a:gd name="adj4" fmla="val -27468"/>
                </a:avLst>
              </a:prstGeom>
              <a:solidFill>
                <a:srgbClr val="00FD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zh-TW" sz="2400" dirty="0">
                    <a:solidFill>
                      <a:schemeClr val="tx1"/>
                    </a:solidFill>
                  </a:rPr>
                  <a:t>Our benefit function=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pt-BR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kumimoji="1" lang="en-US" altLang="zh-TW" sz="2400" b="0" i="0" smtClean="0">
                            <a:solidFill>
                              <a:schemeClr val="tx1"/>
                            </a:solidFill>
                          </a:rPr>
                          <m:t>write</m:t>
                        </m:r>
                        <m:r>
                          <m:rPr>
                            <m:nor/>
                          </m:rPr>
                          <a:rPr kumimoji="1" lang="en-US" altLang="zh-TW" sz="2400" b="0" i="0" smtClean="0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TW" sz="2400" b="0" i="0" smtClean="0">
                            <a:solidFill>
                              <a:schemeClr val="tx1"/>
                            </a:solidFill>
                          </a:rPr>
                          <m:t>count</m:t>
                        </m:r>
                      </m:num>
                      <m:den>
                        <m:r>
                          <m:rPr>
                            <m:nor/>
                          </m:rPr>
                          <a:rPr kumimoji="1" lang="en-US" altLang="zh-TW" sz="2400" b="0" i="0" smtClean="0">
                            <a:solidFill>
                              <a:schemeClr val="tx1"/>
                            </a:solidFill>
                          </a:rPr>
                          <m:t>block</m:t>
                        </m:r>
                        <m:r>
                          <m:rPr>
                            <m:nor/>
                          </m:rPr>
                          <a:rPr kumimoji="1" lang="en-US" altLang="zh-TW" sz="2400" b="0" i="0" smtClean="0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TW" sz="2400" b="0" i="0" smtClean="0">
                            <a:solidFill>
                              <a:schemeClr val="tx1"/>
                            </a:solidFill>
                          </a:rPr>
                          <m:t>size</m:t>
                        </m:r>
                      </m:den>
                    </m:f>
                    <m:r>
                      <m:rPr>
                        <m:nor/>
                      </m:rPr>
                      <a:rPr kumimoji="1" lang="en-US" altLang="zh-TW" sz="2400" b="0" i="0" smtClean="0">
                        <a:solidFill>
                          <a:schemeClr val="tx1"/>
                        </a:solidFill>
                      </a:rPr>
                      <m:t>∗</m:t>
                    </m:r>
                    <m:f>
                      <m:fPr>
                        <m:ctrlPr>
                          <a:rPr kumimoji="1"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kumimoji="1" lang="en-US" altLang="zh-TW" sz="2400" b="0" i="0" smtClean="0">
                            <a:solidFill>
                              <a:schemeClr val="tx1"/>
                            </a:solidFill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kumimoji="1" lang="en-US" altLang="zh-TW" sz="2400" b="0" i="0" smtClean="0">
                            <a:solidFill>
                              <a:schemeClr val="tx1"/>
                            </a:solidFill>
                          </a:rPr>
                          <m:t>block</m:t>
                        </m:r>
                        <m:r>
                          <m:rPr>
                            <m:nor/>
                          </m:rPr>
                          <a:rPr kumimoji="1" lang="en-US" altLang="zh-TW" sz="2400" b="0" i="0" smtClean="0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TW" sz="2400" b="0" i="0" smtClean="0">
                            <a:solidFill>
                              <a:schemeClr val="tx1"/>
                            </a:solidFill>
                          </a:rPr>
                          <m:t>size</m:t>
                        </m:r>
                      </m:den>
                    </m:f>
                  </m:oMath>
                </a14:m>
                <a:endParaRPr kumimoji="1"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圖說文字: 直線加上強調線 6">
                <a:extLst>
                  <a:ext uri="{FF2B5EF4-FFF2-40B4-BE49-F238E27FC236}">
                    <a16:creationId xmlns:a16="http://schemas.microsoft.com/office/drawing/2014/main" id="{4A268263-9A42-4BDF-86AF-28AC451AEC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383402"/>
                <a:ext cx="5773181" cy="1029810"/>
              </a:xfrm>
              <a:prstGeom prst="accentCallout1">
                <a:avLst>
                  <a:gd name="adj1" fmla="val 23060"/>
                  <a:gd name="adj2" fmla="val -337"/>
                  <a:gd name="adj3" fmla="val 62054"/>
                  <a:gd name="adj4" fmla="val -27468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C71F8D0B-1387-42F5-B0F2-F2D4A214D330}"/>
              </a:ext>
            </a:extLst>
          </p:cNvPr>
          <p:cNvCxnSpPr>
            <a:stCxn id="6" idx="2"/>
          </p:cNvCxnSpPr>
          <p:nvPr/>
        </p:nvCxnSpPr>
        <p:spPr>
          <a:xfrm>
            <a:off x="2388093" y="2214220"/>
            <a:ext cx="0" cy="7481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流程圖: 替代程序 9">
            <a:extLst>
              <a:ext uri="{FF2B5EF4-FFF2-40B4-BE49-F238E27FC236}">
                <a16:creationId xmlns:a16="http://schemas.microsoft.com/office/drawing/2014/main" id="{13EFC85B-F416-4DA3-A843-C8D3CC328708}"/>
              </a:ext>
            </a:extLst>
          </p:cNvPr>
          <p:cNvSpPr/>
          <p:nvPr/>
        </p:nvSpPr>
        <p:spPr>
          <a:xfrm>
            <a:off x="181993" y="3008772"/>
            <a:ext cx="4234648" cy="748199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Run program once for benefit value of </a:t>
            </a:r>
            <a:r>
              <a:rPr kumimoji="1" lang="en-US" altLang="zh-TW" sz="2400" dirty="0">
                <a:solidFill>
                  <a:srgbClr val="FF0000"/>
                </a:solidFill>
              </a:rPr>
              <a:t>each block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F5703839-45C9-41FB-8E24-0E4E9FC2EA00}"/>
              </a:ext>
            </a:extLst>
          </p:cNvPr>
          <p:cNvCxnSpPr>
            <a:cxnSpLocks/>
          </p:cNvCxnSpPr>
          <p:nvPr/>
        </p:nvCxnSpPr>
        <p:spPr>
          <a:xfrm flipH="1">
            <a:off x="2379215" y="3756971"/>
            <a:ext cx="8878" cy="7617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C5F8F89-1640-4288-93FD-7E8FFCF1A542}"/>
              </a:ext>
            </a:extLst>
          </p:cNvPr>
          <p:cNvSpPr/>
          <p:nvPr/>
        </p:nvSpPr>
        <p:spPr>
          <a:xfrm>
            <a:off x="301841" y="4598632"/>
            <a:ext cx="3968319" cy="51686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Run write buffer simulator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3785894-114C-4371-952A-E8782EF84DFA}"/>
              </a:ext>
            </a:extLst>
          </p:cNvPr>
          <p:cNvCxnSpPr>
            <a:cxnSpLocks/>
          </p:cNvCxnSpPr>
          <p:nvPr/>
        </p:nvCxnSpPr>
        <p:spPr>
          <a:xfrm flipH="1">
            <a:off x="2277122" y="5160649"/>
            <a:ext cx="8878" cy="7617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C11EA516-F2AA-489B-84C1-3AEF286BE988}"/>
              </a:ext>
            </a:extLst>
          </p:cNvPr>
          <p:cNvSpPr/>
          <p:nvPr/>
        </p:nvSpPr>
        <p:spPr>
          <a:xfrm>
            <a:off x="1362721" y="5970466"/>
            <a:ext cx="1584665" cy="51686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AI training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4119C947-53AA-4134-A04C-2AC8A46A96EB}"/>
              </a:ext>
            </a:extLst>
          </p:cNvPr>
          <p:cNvCxnSpPr/>
          <p:nvPr/>
        </p:nvCxnSpPr>
        <p:spPr>
          <a:xfrm>
            <a:off x="3018408" y="6232124"/>
            <a:ext cx="13982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流程圖: 替代程序 20">
            <a:extLst>
              <a:ext uri="{FF2B5EF4-FFF2-40B4-BE49-F238E27FC236}">
                <a16:creationId xmlns:a16="http://schemas.microsoft.com/office/drawing/2014/main" id="{8132BC59-F731-4665-AE76-595095B4F76A}"/>
              </a:ext>
            </a:extLst>
          </p:cNvPr>
          <p:cNvSpPr/>
          <p:nvPr/>
        </p:nvSpPr>
        <p:spPr>
          <a:xfrm>
            <a:off x="4545367" y="5970465"/>
            <a:ext cx="3293616" cy="516869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Fit model into program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圖說文字: 直線加上強調線 21">
            <a:extLst>
              <a:ext uri="{FF2B5EF4-FFF2-40B4-BE49-F238E27FC236}">
                <a16:creationId xmlns:a16="http://schemas.microsoft.com/office/drawing/2014/main" id="{D887846E-3B7A-4D7D-B6DA-A07516D317B5}"/>
              </a:ext>
            </a:extLst>
          </p:cNvPr>
          <p:cNvSpPr/>
          <p:nvPr/>
        </p:nvSpPr>
        <p:spPr>
          <a:xfrm>
            <a:off x="4838331" y="3893615"/>
            <a:ext cx="5379867" cy="705017"/>
          </a:xfrm>
          <a:prstGeom prst="accentCallout1">
            <a:avLst>
              <a:gd name="adj1" fmla="val 20009"/>
              <a:gd name="adj2" fmla="val -1554"/>
              <a:gd name="adj3" fmla="val 112500"/>
              <a:gd name="adj4" fmla="val -38333"/>
            </a:avLst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We will get </a:t>
            </a:r>
            <a:r>
              <a:rPr kumimoji="1" lang="en-US" altLang="zh-TW" sz="2400" dirty="0">
                <a:solidFill>
                  <a:srgbClr val="FF0000"/>
                </a:solidFill>
              </a:rPr>
              <a:t>duration value </a:t>
            </a:r>
            <a:r>
              <a:rPr kumimoji="1" lang="en-US" altLang="zh-TW" sz="2400" dirty="0">
                <a:solidFill>
                  <a:schemeClr val="tx1"/>
                </a:solidFill>
              </a:rPr>
              <a:t>for each block</a:t>
            </a:r>
          </a:p>
        </p:txBody>
      </p: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4ECDDDD7-09F6-E825-4576-8BB4E3CF5009}"/>
              </a:ext>
            </a:extLst>
          </p:cNvPr>
          <p:cNvCxnSpPr/>
          <p:nvPr/>
        </p:nvCxnSpPr>
        <p:spPr>
          <a:xfrm flipH="1">
            <a:off x="9144000" y="2286000"/>
            <a:ext cx="427383" cy="6764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C399479-3625-4BFE-1812-7B6C37DE2952}"/>
              </a:ext>
            </a:extLst>
          </p:cNvPr>
          <p:cNvSpPr txBox="1"/>
          <p:nvPr/>
        </p:nvSpPr>
        <p:spPr>
          <a:xfrm>
            <a:off x="6023113" y="2999387"/>
            <a:ext cx="5009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Number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of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page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in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current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block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9499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3" grpId="0" animBg="1"/>
      <p:bldP spid="18" grpId="0" animBg="1"/>
      <p:bldP spid="21" grpId="0" animBg="1"/>
      <p:bldP spid="22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B9ED9-4D5D-8748-BBD8-D2545C5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b="0" dirty="0"/>
              <a:t>Outline</a:t>
            </a:r>
            <a:endParaRPr kumimoji="1" lang="zh-TW" altLang="en-US" b="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0251B-0E29-E44E-B631-FFCFF2E70CF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7138" y="836024"/>
            <a:ext cx="11724861" cy="6021976"/>
          </a:xfrm>
        </p:spPr>
        <p:txBody>
          <a:bodyPr/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Introduction</a:t>
            </a:r>
          </a:p>
          <a:p>
            <a:r>
              <a:rPr kumimoji="1" lang="en-US" altLang="zh-TW" dirty="0"/>
              <a:t>Motivation</a:t>
            </a:r>
          </a:p>
          <a:p>
            <a:r>
              <a:rPr kumimoji="1" lang="en-US" altLang="zh-TW" dirty="0"/>
              <a:t>Background</a:t>
            </a:r>
          </a:p>
          <a:p>
            <a:r>
              <a:rPr kumimoji="1" lang="en-US" altLang="zh-TW" dirty="0"/>
              <a:t>Design</a:t>
            </a:r>
          </a:p>
          <a:p>
            <a:r>
              <a:rPr kumimoji="1" lang="en-US" altLang="zh-TW" dirty="0"/>
              <a:t>Experiment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99E9BD-6419-5941-A50A-BC186BB3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4371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3"/>
    </mc:Choice>
    <mc:Fallback xmlns="">
      <p:transition spd="slow" advTm="229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2E2E5E-93B2-41FC-A2A3-297FCC7DC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Write buffer simulator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088BBA-9683-41C6-83AF-C99BF4E28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DBD4F9-9AC0-49F9-A490-B28313BEB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20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3B5A10-06C6-4BBB-B177-9D56445EE5F0}"/>
              </a:ext>
            </a:extLst>
          </p:cNvPr>
          <p:cNvSpPr/>
          <p:nvPr/>
        </p:nvSpPr>
        <p:spPr>
          <a:xfrm>
            <a:off x="2291566" y="1638978"/>
            <a:ext cx="2431354" cy="60813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83B9C8-C6D0-42BE-9F98-AC1BB2B55D64}"/>
              </a:ext>
            </a:extLst>
          </p:cNvPr>
          <p:cNvGraphicFramePr>
            <a:graphicFrameLocks noGrp="1"/>
          </p:cNvGraphicFramePr>
          <p:nvPr/>
        </p:nvGraphicFramePr>
        <p:xfrm>
          <a:off x="7329605" y="1208353"/>
          <a:ext cx="2893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203">
                  <a:extLst>
                    <a:ext uri="{9D8B030D-6E8A-4147-A177-3AD203B41FA5}">
                      <a16:colId xmlns:a16="http://schemas.microsoft.com/office/drawing/2014/main" val="4090588284"/>
                    </a:ext>
                  </a:extLst>
                </a:gridCol>
                <a:gridCol w="2014997">
                  <a:extLst>
                    <a:ext uri="{9D8B030D-6E8A-4147-A177-3AD203B41FA5}">
                      <a16:colId xmlns:a16="http://schemas.microsoft.com/office/drawing/2014/main" val="202148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Block 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Benefit value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696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A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0.1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655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0.5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78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C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0.45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377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D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0.7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149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0.3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70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F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0.6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56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G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0.5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862983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6E04DE86-8898-485E-9303-5A5DD1620717}"/>
              </a:ext>
            </a:extLst>
          </p:cNvPr>
          <p:cNvSpPr txBox="1"/>
          <p:nvPr/>
        </p:nvSpPr>
        <p:spPr>
          <a:xfrm>
            <a:off x="397317" y="1785447"/>
            <a:ext cx="1769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49EC46-3041-4F2C-8FC4-0DDCAFC95CBB}"/>
              </a:ext>
            </a:extLst>
          </p:cNvPr>
          <p:cNvSpPr/>
          <p:nvPr/>
        </p:nvSpPr>
        <p:spPr>
          <a:xfrm>
            <a:off x="2291566" y="1638978"/>
            <a:ext cx="486183" cy="608134"/>
          </a:xfrm>
          <a:prstGeom prst="rect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A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21ACC0B-9BA9-4350-9B5E-F4434C6A82A4}"/>
              </a:ext>
            </a:extLst>
          </p:cNvPr>
          <p:cNvSpPr/>
          <p:nvPr/>
        </p:nvSpPr>
        <p:spPr>
          <a:xfrm>
            <a:off x="2777749" y="1638978"/>
            <a:ext cx="486183" cy="6081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CEBB4B2-20B4-4E07-B834-4259E1F6B3A3}"/>
              </a:ext>
            </a:extLst>
          </p:cNvPr>
          <p:cNvSpPr/>
          <p:nvPr/>
        </p:nvSpPr>
        <p:spPr>
          <a:xfrm>
            <a:off x="3260099" y="1638978"/>
            <a:ext cx="486183" cy="6081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AFE80E4-A3DC-4781-A5E2-4A060687E8F7}"/>
              </a:ext>
            </a:extLst>
          </p:cNvPr>
          <p:cNvSpPr/>
          <p:nvPr/>
        </p:nvSpPr>
        <p:spPr>
          <a:xfrm>
            <a:off x="3754564" y="1638978"/>
            <a:ext cx="486183" cy="6081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80309BA-7E85-4A09-A8F4-3CDEB841EE05}"/>
              </a:ext>
            </a:extLst>
          </p:cNvPr>
          <p:cNvSpPr/>
          <p:nvPr/>
        </p:nvSpPr>
        <p:spPr>
          <a:xfrm>
            <a:off x="4234732" y="1638978"/>
            <a:ext cx="486183" cy="6081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G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DF62D5F-098B-4391-A9DB-6FBD6977AF4A}"/>
              </a:ext>
            </a:extLst>
          </p:cNvPr>
          <p:cNvSpPr/>
          <p:nvPr/>
        </p:nvSpPr>
        <p:spPr>
          <a:xfrm>
            <a:off x="4722921" y="836024"/>
            <a:ext cx="511776" cy="6081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B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4777BDC-8C52-40EF-B95A-4C2816D7B25C}"/>
              </a:ext>
            </a:extLst>
          </p:cNvPr>
          <p:cNvSpPr/>
          <p:nvPr/>
        </p:nvSpPr>
        <p:spPr>
          <a:xfrm>
            <a:off x="2291566" y="1638978"/>
            <a:ext cx="486183" cy="608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A242860-FE10-4232-8A24-DE9529546240}"/>
              </a:ext>
            </a:extLst>
          </p:cNvPr>
          <p:cNvSpPr/>
          <p:nvPr/>
        </p:nvSpPr>
        <p:spPr>
          <a:xfrm>
            <a:off x="7327600" y="1638978"/>
            <a:ext cx="2870189" cy="4737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A44D35C3-377F-4F9B-B8D9-1CFB01639DC2}"/>
              </a:ext>
            </a:extLst>
          </p:cNvPr>
          <p:cNvGraphicFramePr>
            <a:graphicFrameLocks noGrp="1"/>
          </p:cNvGraphicFramePr>
          <p:nvPr/>
        </p:nvGraphicFramePr>
        <p:xfrm>
          <a:off x="4903851" y="2946020"/>
          <a:ext cx="126818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186">
                  <a:extLst>
                    <a:ext uri="{9D8B030D-6E8A-4147-A177-3AD203B41FA5}">
                      <a16:colId xmlns:a16="http://schemas.microsoft.com/office/drawing/2014/main" val="1250576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duration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9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479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729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98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828202"/>
                  </a:ext>
                </a:extLst>
              </a:tr>
            </a:tbl>
          </a:graphicData>
        </a:graphic>
      </p:graphicFrame>
      <p:sp>
        <p:nvSpPr>
          <p:cNvPr id="24" name="文字方塊 23">
            <a:extLst>
              <a:ext uri="{FF2B5EF4-FFF2-40B4-BE49-F238E27FC236}">
                <a16:creationId xmlns:a16="http://schemas.microsoft.com/office/drawing/2014/main" id="{849DB574-3FBD-4831-A1C1-6A57ADEEFCB5}"/>
              </a:ext>
            </a:extLst>
          </p:cNvPr>
          <p:cNvSpPr txBox="1"/>
          <p:nvPr/>
        </p:nvSpPr>
        <p:spPr>
          <a:xfrm>
            <a:off x="5405016" y="5331758"/>
            <a:ext cx="49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A</a:t>
            </a:r>
            <a:endParaRPr kumimoji="1" lang="zh-TW" altLang="en-US" sz="24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EED6FC3-9794-4435-8130-A26F0F413828}"/>
              </a:ext>
            </a:extLst>
          </p:cNvPr>
          <p:cNvSpPr txBox="1"/>
          <p:nvPr/>
        </p:nvSpPr>
        <p:spPr>
          <a:xfrm>
            <a:off x="5405016" y="3343551"/>
            <a:ext cx="731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1</a:t>
            </a:r>
            <a:endParaRPr kumimoji="1" lang="zh-TW" altLang="en-US" sz="2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4D9497A-B1B1-416B-93D4-D117AAE58126}"/>
              </a:ext>
            </a:extLst>
          </p:cNvPr>
          <p:cNvSpPr txBox="1"/>
          <p:nvPr/>
        </p:nvSpPr>
        <p:spPr>
          <a:xfrm>
            <a:off x="5405016" y="3781746"/>
            <a:ext cx="731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2</a:t>
            </a:r>
            <a:endParaRPr kumimoji="1" lang="zh-TW" altLang="en-US" sz="24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D37D903-58C9-46D7-954B-932E62349FF0}"/>
              </a:ext>
            </a:extLst>
          </p:cNvPr>
          <p:cNvSpPr txBox="1"/>
          <p:nvPr/>
        </p:nvSpPr>
        <p:spPr>
          <a:xfrm>
            <a:off x="5454807" y="4239295"/>
            <a:ext cx="731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3</a:t>
            </a:r>
            <a:endParaRPr kumimoji="1" lang="zh-TW" altLang="en-US" sz="24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814C9BB7-F26C-4067-8132-62EFBAA26691}"/>
              </a:ext>
            </a:extLst>
          </p:cNvPr>
          <p:cNvSpPr txBox="1"/>
          <p:nvPr/>
        </p:nvSpPr>
        <p:spPr>
          <a:xfrm>
            <a:off x="5454807" y="4723415"/>
            <a:ext cx="731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4</a:t>
            </a:r>
            <a:endParaRPr kumimoji="1" lang="zh-TW" altLang="en-US" sz="2400" dirty="0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6FB31AD6-601C-4FED-8739-E9661055B0BB}"/>
              </a:ext>
            </a:extLst>
          </p:cNvPr>
          <p:cNvSpPr/>
          <p:nvPr/>
        </p:nvSpPr>
        <p:spPr>
          <a:xfrm>
            <a:off x="5234696" y="4724430"/>
            <a:ext cx="861304" cy="48412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5CFC791-E3F4-44E2-AAB4-156B3C56995C}"/>
              </a:ext>
            </a:extLst>
          </p:cNvPr>
          <p:cNvSpPr/>
          <p:nvPr/>
        </p:nvSpPr>
        <p:spPr>
          <a:xfrm>
            <a:off x="553746" y="5319624"/>
            <a:ext cx="2949444" cy="4737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Block A duration=4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40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-0.19948 0.11783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74" y="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4" grpId="0" animBg="1"/>
      <p:bldP spid="15" grpId="0" animBg="1"/>
      <p:bldP spid="16" grpId="0" animBg="1"/>
      <p:bldP spid="18" grpId="0" animBg="1"/>
      <p:bldP spid="18" grpId="1" animBg="1"/>
      <p:bldP spid="19" grpId="0" animBg="1"/>
      <p:bldP spid="20" grpId="0" animBg="1"/>
      <p:bldP spid="26" grpId="0"/>
      <p:bldP spid="28" grpId="0"/>
      <p:bldP spid="30" grpId="0"/>
      <p:bldP spid="32" grpId="0"/>
      <p:bldP spid="35" grpId="0" animBg="1"/>
      <p:bldP spid="3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5EBA0B-B236-4461-B056-4F90A2577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Generate duration label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A595AA-6A91-4923-83A6-3B38FEC58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47" y="836024"/>
            <a:ext cx="11796253" cy="566648"/>
          </a:xfrm>
        </p:spPr>
        <p:txBody>
          <a:bodyPr>
            <a:normAutofit/>
          </a:bodyPr>
          <a:lstStyle/>
          <a:p>
            <a:r>
              <a:rPr lang="en-US" altLang="zh-TW" dirty="0"/>
              <a:t>Transform duration value into duration label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96DD36-0A64-4C84-9F80-79F99897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21</a:t>
            </a:fld>
            <a:endParaRPr kumimoji="1"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DF22AB-5D4B-4446-A21D-96662D363027}"/>
              </a:ext>
            </a:extLst>
          </p:cNvPr>
          <p:cNvSpPr/>
          <p:nvPr/>
        </p:nvSpPr>
        <p:spPr>
          <a:xfrm>
            <a:off x="4886558" y="1340528"/>
            <a:ext cx="2395089" cy="44388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Duration value : d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04E5F7B-D34F-4ACA-BFD2-CA9B4EA656C7}"/>
              </a:ext>
            </a:extLst>
          </p:cNvPr>
          <p:cNvCxnSpPr>
            <a:cxnSpLocks/>
          </p:cNvCxnSpPr>
          <p:nvPr/>
        </p:nvCxnSpPr>
        <p:spPr>
          <a:xfrm>
            <a:off x="6099984" y="1875407"/>
            <a:ext cx="0" cy="6569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圖: 決策 8">
            <a:extLst>
              <a:ext uri="{FF2B5EF4-FFF2-40B4-BE49-F238E27FC236}">
                <a16:creationId xmlns:a16="http://schemas.microsoft.com/office/drawing/2014/main" id="{1A008745-3970-4795-BD07-02999850D81C}"/>
              </a:ext>
            </a:extLst>
          </p:cNvPr>
          <p:cNvSpPr/>
          <p:nvPr/>
        </p:nvSpPr>
        <p:spPr>
          <a:xfrm>
            <a:off x="4374563" y="2630008"/>
            <a:ext cx="3450843" cy="834501"/>
          </a:xfrm>
          <a:prstGeom prst="flowChartDecisi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Threshold :t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0266A77-5073-46EC-9004-5E0FD3237EEE}"/>
              </a:ext>
            </a:extLst>
          </p:cNvPr>
          <p:cNvCxnSpPr>
            <a:cxnSpLocks/>
          </p:cNvCxnSpPr>
          <p:nvPr/>
        </p:nvCxnSpPr>
        <p:spPr>
          <a:xfrm>
            <a:off x="6084103" y="3573261"/>
            <a:ext cx="0" cy="8345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D08005CF-903F-4A50-8D90-47494744F5A1}"/>
              </a:ext>
            </a:extLst>
          </p:cNvPr>
          <p:cNvSpPr/>
          <p:nvPr/>
        </p:nvSpPr>
        <p:spPr>
          <a:xfrm>
            <a:off x="4148874" y="4723552"/>
            <a:ext cx="705775" cy="47939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d&lt;t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79F95BA-0EB0-4577-99F6-3FA529DC261A}"/>
              </a:ext>
            </a:extLst>
          </p:cNvPr>
          <p:cNvSpPr/>
          <p:nvPr/>
        </p:nvSpPr>
        <p:spPr>
          <a:xfrm>
            <a:off x="5174834" y="4723551"/>
            <a:ext cx="1697163" cy="479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d&gt;=t &amp; d&lt;5t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EE1C018-AF75-4FF2-B9CA-5CFBCA194A8C}"/>
              </a:ext>
            </a:extLst>
          </p:cNvPr>
          <p:cNvSpPr/>
          <p:nvPr/>
        </p:nvSpPr>
        <p:spPr>
          <a:xfrm>
            <a:off x="7174520" y="4723551"/>
            <a:ext cx="905186" cy="47939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d&gt;=5t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136E572-E542-4C93-B789-8BEF61BDED3E}"/>
              </a:ext>
            </a:extLst>
          </p:cNvPr>
          <p:cNvCxnSpPr/>
          <p:nvPr/>
        </p:nvCxnSpPr>
        <p:spPr>
          <a:xfrm>
            <a:off x="4493127" y="5229641"/>
            <a:ext cx="0" cy="5341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流程圖: 替代程序 20">
            <a:extLst>
              <a:ext uri="{FF2B5EF4-FFF2-40B4-BE49-F238E27FC236}">
                <a16:creationId xmlns:a16="http://schemas.microsoft.com/office/drawing/2014/main" id="{A483D881-C13A-4675-8D0D-55184A672E61}"/>
              </a:ext>
            </a:extLst>
          </p:cNvPr>
          <p:cNvSpPr/>
          <p:nvPr/>
        </p:nvSpPr>
        <p:spPr>
          <a:xfrm>
            <a:off x="3791852" y="5923187"/>
            <a:ext cx="1287254" cy="479395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Soon-&gt;0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流程圖: 替代程序 21">
            <a:extLst>
              <a:ext uri="{FF2B5EF4-FFF2-40B4-BE49-F238E27FC236}">
                <a16:creationId xmlns:a16="http://schemas.microsoft.com/office/drawing/2014/main" id="{B130A1A3-4830-4148-BEE3-28DAAA243A12}"/>
              </a:ext>
            </a:extLst>
          </p:cNvPr>
          <p:cNvSpPr/>
          <p:nvPr/>
        </p:nvSpPr>
        <p:spPr>
          <a:xfrm>
            <a:off x="5291014" y="5938725"/>
            <a:ext cx="1464801" cy="479397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Mean-&gt;1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流程圖: 替代程序 22">
            <a:extLst>
              <a:ext uri="{FF2B5EF4-FFF2-40B4-BE49-F238E27FC236}">
                <a16:creationId xmlns:a16="http://schemas.microsoft.com/office/drawing/2014/main" id="{FF96960A-6338-49BA-A53A-A27CFB1B7CF1}"/>
              </a:ext>
            </a:extLst>
          </p:cNvPr>
          <p:cNvSpPr/>
          <p:nvPr/>
        </p:nvSpPr>
        <p:spPr>
          <a:xfrm>
            <a:off x="7092317" y="5949297"/>
            <a:ext cx="1229294" cy="453286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Late-&gt;2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47A6F3C9-659B-49C3-99E0-DC43FFA2F472}"/>
              </a:ext>
            </a:extLst>
          </p:cNvPr>
          <p:cNvCxnSpPr/>
          <p:nvPr/>
        </p:nvCxnSpPr>
        <p:spPr>
          <a:xfrm>
            <a:off x="6023415" y="5229641"/>
            <a:ext cx="0" cy="5341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841DD40-CAEF-48BE-96DE-CCB65717DB45}"/>
              </a:ext>
            </a:extLst>
          </p:cNvPr>
          <p:cNvCxnSpPr/>
          <p:nvPr/>
        </p:nvCxnSpPr>
        <p:spPr>
          <a:xfrm>
            <a:off x="7640798" y="5221480"/>
            <a:ext cx="0" cy="5341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42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  <p:bldP spid="13" grpId="0" animBg="1"/>
      <p:bldP spid="14" grpId="0" animBg="1"/>
      <p:bldP spid="21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A65325-6555-4E25-84C7-571F45920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LSTM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6CBDAB-8BAB-42F4-A382-4F121F942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48" y="836024"/>
            <a:ext cx="11796252" cy="504504"/>
          </a:xfrm>
        </p:spPr>
        <p:txBody>
          <a:bodyPr/>
          <a:lstStyle/>
          <a:p>
            <a:r>
              <a:rPr lang="en-US" altLang="zh-TW" dirty="0"/>
              <a:t>Training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0938EC-3C5F-4510-A80D-82D589B0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22</a:t>
            </a:fld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28FDDB9-642A-40C0-89E3-DC75B333425C}"/>
              </a:ext>
            </a:extLst>
          </p:cNvPr>
          <p:cNvSpPr/>
          <p:nvPr/>
        </p:nvSpPr>
        <p:spPr>
          <a:xfrm>
            <a:off x="284087" y="2530214"/>
            <a:ext cx="3364630" cy="43151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Arrive time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0331847-F081-410B-A785-1F13B8A0F632}"/>
              </a:ext>
            </a:extLst>
          </p:cNvPr>
          <p:cNvSpPr/>
          <p:nvPr/>
        </p:nvSpPr>
        <p:spPr>
          <a:xfrm>
            <a:off x="284085" y="3102289"/>
            <a:ext cx="3364632" cy="43151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Read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count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4E0B9C-C836-4662-A1E8-2FBB22B43B2A}"/>
              </a:ext>
            </a:extLst>
          </p:cNvPr>
          <p:cNvSpPr/>
          <p:nvPr/>
        </p:nvSpPr>
        <p:spPr>
          <a:xfrm>
            <a:off x="284084" y="3698468"/>
            <a:ext cx="3364633" cy="43151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Write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count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EA49E88-49FB-47CA-9A89-F29EFDE1818D}"/>
              </a:ext>
            </a:extLst>
          </p:cNvPr>
          <p:cNvSpPr/>
          <p:nvPr/>
        </p:nvSpPr>
        <p:spPr>
          <a:xfrm>
            <a:off x="284083" y="4281650"/>
            <a:ext cx="3364634" cy="43151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Block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size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024E70-FC4C-4E73-9964-276D8BFD189A}"/>
              </a:ext>
            </a:extLst>
          </p:cNvPr>
          <p:cNvSpPr/>
          <p:nvPr/>
        </p:nvSpPr>
        <p:spPr>
          <a:xfrm>
            <a:off x="284084" y="4864832"/>
            <a:ext cx="3364637" cy="43151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Current block write count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2441D84-4373-4204-879B-D49B760C1D3F}"/>
              </a:ext>
            </a:extLst>
          </p:cNvPr>
          <p:cNvSpPr/>
          <p:nvPr/>
        </p:nvSpPr>
        <p:spPr>
          <a:xfrm>
            <a:off x="284087" y="5573468"/>
            <a:ext cx="3364634" cy="43151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Current page write count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B1BDF57-BC6E-4C9E-BB97-0610DFE3B190}"/>
              </a:ext>
            </a:extLst>
          </p:cNvPr>
          <p:cNvSpPr txBox="1"/>
          <p:nvPr/>
        </p:nvSpPr>
        <p:spPr>
          <a:xfrm>
            <a:off x="998734" y="6165710"/>
            <a:ext cx="193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Input feature</a:t>
            </a:r>
            <a:endParaRPr kumimoji="1" lang="zh-TW" altLang="en-US" sz="2400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FE850AD-512F-40A5-AA13-2C1450515CC6}"/>
              </a:ext>
            </a:extLst>
          </p:cNvPr>
          <p:cNvCxnSpPr/>
          <p:nvPr/>
        </p:nvCxnSpPr>
        <p:spPr>
          <a:xfrm>
            <a:off x="3888420" y="4197730"/>
            <a:ext cx="10564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2608075-DF0F-4C33-8E78-8EEC26312821}"/>
              </a:ext>
            </a:extLst>
          </p:cNvPr>
          <p:cNvSpPr txBox="1"/>
          <p:nvPr/>
        </p:nvSpPr>
        <p:spPr>
          <a:xfrm>
            <a:off x="4137093" y="3667997"/>
            <a:ext cx="621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x</a:t>
            </a:r>
            <a:endParaRPr kumimoji="1" lang="zh-TW" altLang="en-US" sz="2400" dirty="0"/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B7E34C1E-5BFD-46B8-A5BA-46D828D2F2B0}"/>
              </a:ext>
            </a:extLst>
          </p:cNvPr>
          <p:cNvCxnSpPr>
            <a:cxnSpLocks/>
          </p:cNvCxnSpPr>
          <p:nvPr/>
        </p:nvCxnSpPr>
        <p:spPr>
          <a:xfrm>
            <a:off x="9146147" y="4281650"/>
            <a:ext cx="14271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DD996CA1-5EA5-460C-BF12-A00F4EA95005}"/>
              </a:ext>
            </a:extLst>
          </p:cNvPr>
          <p:cNvSpPr txBox="1"/>
          <p:nvPr/>
        </p:nvSpPr>
        <p:spPr>
          <a:xfrm>
            <a:off x="10790634" y="3791801"/>
            <a:ext cx="1086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Output</a:t>
            </a:r>
          </a:p>
          <a:p>
            <a:pPr algn="l"/>
            <a:r>
              <a:rPr kumimoji="1" lang="en-US" altLang="zh-TW" sz="2400" dirty="0"/>
              <a:t>(0/1/2)</a:t>
            </a:r>
            <a:endParaRPr kumimoji="1" lang="zh-TW" altLang="en-US" sz="2400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4BA5F0F5-A5BC-4959-83F6-833A7716AE8C}"/>
              </a:ext>
            </a:extLst>
          </p:cNvPr>
          <p:cNvSpPr/>
          <p:nvPr/>
        </p:nvSpPr>
        <p:spPr>
          <a:xfrm>
            <a:off x="284087" y="1871221"/>
            <a:ext cx="3364634" cy="3707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Duration label--answer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F657741-7BFB-4831-809D-74226F54D1BD}"/>
              </a:ext>
            </a:extLst>
          </p:cNvPr>
          <p:cNvSpPr/>
          <p:nvPr/>
        </p:nvSpPr>
        <p:spPr>
          <a:xfrm>
            <a:off x="5025108" y="3914232"/>
            <a:ext cx="884462" cy="58317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LSTM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F9F1C464-200C-419A-98C6-B02B787FF52E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909570" y="4205820"/>
            <a:ext cx="739805" cy="14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8F2B0781-2298-486E-93F9-BFE865525D25}"/>
              </a:ext>
            </a:extLst>
          </p:cNvPr>
          <p:cNvSpPr/>
          <p:nvPr/>
        </p:nvSpPr>
        <p:spPr>
          <a:xfrm>
            <a:off x="6700143" y="3915712"/>
            <a:ext cx="884463" cy="58317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LSTM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ECCDE2C4-F371-4149-B712-DCD16A245B5E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7584606" y="4207300"/>
            <a:ext cx="6401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2C36E8FF-F040-4182-8FD5-43F4B4A73CE5}"/>
              </a:ext>
            </a:extLst>
          </p:cNvPr>
          <p:cNvSpPr/>
          <p:nvPr/>
        </p:nvSpPr>
        <p:spPr>
          <a:xfrm>
            <a:off x="8261684" y="3915712"/>
            <a:ext cx="884463" cy="58317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LSTM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66F373E5-7FCC-456C-96EE-D59294D1931F}"/>
              </a:ext>
            </a:extLst>
          </p:cNvPr>
          <p:cNvSpPr txBox="1"/>
          <p:nvPr/>
        </p:nvSpPr>
        <p:spPr>
          <a:xfrm>
            <a:off x="9229411" y="3682265"/>
            <a:ext cx="1260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 err="1"/>
              <a:t>softmax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3648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72" grpId="0"/>
      <p:bldP spid="13" grpId="0" animBg="1"/>
      <p:bldP spid="51" grpId="0" animBg="1"/>
      <p:bldP spid="53" grpId="0" animBg="1"/>
      <p:bldP spid="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6DC4F5-2CD1-4A68-9E7C-A9123820E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LSTM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A99176-B09A-44C1-8EC2-7059F923B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38804" y="6356350"/>
            <a:ext cx="1614996" cy="365125"/>
          </a:xfrm>
        </p:spPr>
        <p:txBody>
          <a:bodyPr/>
          <a:lstStyle/>
          <a:p>
            <a:fld id="{DF4157B8-B9E9-6144-81D2-61ECAA04DB69}" type="slidenum">
              <a:rPr kumimoji="1" lang="zh-TW" altLang="en-US" smtClean="0"/>
              <a:t>23</a:t>
            </a:fld>
            <a:endParaRPr kumimoji="1" lang="zh-TW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CDD56B0-7563-408D-AAD3-A7EBA29E50BB}"/>
              </a:ext>
            </a:extLst>
          </p:cNvPr>
          <p:cNvSpPr/>
          <p:nvPr/>
        </p:nvSpPr>
        <p:spPr>
          <a:xfrm>
            <a:off x="533028" y="1317613"/>
            <a:ext cx="4062349" cy="539055"/>
          </a:xfrm>
          <a:prstGeom prst="rect">
            <a:avLst/>
          </a:prstGeom>
          <a:solidFill>
            <a:srgbClr val="00EFF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Assume input vector size=3*1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D5AE0DC-5156-48B9-BEFC-859E95851C6C}"/>
              </a:ext>
            </a:extLst>
          </p:cNvPr>
          <p:cNvSpPr/>
          <p:nvPr/>
        </p:nvSpPr>
        <p:spPr>
          <a:xfrm>
            <a:off x="395748" y="2936905"/>
            <a:ext cx="591699" cy="389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X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DE698552-821C-42B8-98F7-5BEC1F2A80D3}"/>
              </a:ext>
            </a:extLst>
          </p:cNvPr>
          <p:cNvCxnSpPr>
            <a:cxnSpLocks/>
          </p:cNvCxnSpPr>
          <p:nvPr/>
        </p:nvCxnSpPr>
        <p:spPr>
          <a:xfrm>
            <a:off x="987447" y="3131542"/>
            <a:ext cx="6922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7C30CBAE-41B2-411F-98AE-A17B1134A1E8}"/>
              </a:ext>
            </a:extLst>
          </p:cNvPr>
          <p:cNvSpPr/>
          <p:nvPr/>
        </p:nvSpPr>
        <p:spPr>
          <a:xfrm>
            <a:off x="2031543" y="2052027"/>
            <a:ext cx="532660" cy="4315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Zi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2E85DF8-CFBA-1BEE-1E26-0821A7468C24}"/>
              </a:ext>
            </a:extLst>
          </p:cNvPr>
          <p:cNvSpPr/>
          <p:nvPr/>
        </p:nvSpPr>
        <p:spPr>
          <a:xfrm>
            <a:off x="2031543" y="2767477"/>
            <a:ext cx="532660" cy="4315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Zo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E818D73-662F-B23E-9FB2-FB17802577F1}"/>
              </a:ext>
            </a:extLst>
          </p:cNvPr>
          <p:cNvSpPr/>
          <p:nvPr/>
        </p:nvSpPr>
        <p:spPr>
          <a:xfrm>
            <a:off x="2031543" y="3429000"/>
            <a:ext cx="532660" cy="4315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 err="1">
                <a:solidFill>
                  <a:schemeClr val="bg1"/>
                </a:solidFill>
              </a:rPr>
              <a:t>Zf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5BE5534-C305-98F9-6DBB-727F886E17BE}"/>
              </a:ext>
            </a:extLst>
          </p:cNvPr>
          <p:cNvSpPr/>
          <p:nvPr/>
        </p:nvSpPr>
        <p:spPr>
          <a:xfrm>
            <a:off x="2031543" y="4090523"/>
            <a:ext cx="532660" cy="4315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Z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6" name="直線箭頭接點 5">
            <a:extLst>
              <a:ext uri="{FF2B5EF4-FFF2-40B4-BE49-F238E27FC236}">
                <a16:creationId xmlns:a16="http://schemas.microsoft.com/office/drawing/2014/main" id="{C005A3F0-8A71-E8DF-B3FE-047D7E98B429}"/>
              </a:ext>
            </a:extLst>
          </p:cNvPr>
          <p:cNvCxnSpPr>
            <a:cxnSpLocks/>
          </p:cNvCxnSpPr>
          <p:nvPr/>
        </p:nvCxnSpPr>
        <p:spPr>
          <a:xfrm>
            <a:off x="3051312" y="3197656"/>
            <a:ext cx="1818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圖片 17">
            <a:extLst>
              <a:ext uri="{FF2B5EF4-FFF2-40B4-BE49-F238E27FC236}">
                <a16:creationId xmlns:a16="http://schemas.microsoft.com/office/drawing/2014/main" id="{3FFAC8CE-FE7B-FA12-CFE8-CDFC3C51B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204" y="0"/>
            <a:ext cx="1290959" cy="1645397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67E2261E-BE89-E119-D314-820D13AB3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764" y="1783603"/>
            <a:ext cx="1290959" cy="1645397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DF3B1A95-D81B-5AEA-667D-F4A8DBDE2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764" y="4579820"/>
            <a:ext cx="1290959" cy="164539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1A50C6A-196E-7BB9-F94C-6411500D3F88}"/>
              </a:ext>
            </a:extLst>
          </p:cNvPr>
          <p:cNvSpPr txBox="1"/>
          <p:nvPr/>
        </p:nvSpPr>
        <p:spPr>
          <a:xfrm>
            <a:off x="5329398" y="6203881"/>
            <a:ext cx="115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Time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1</a:t>
            </a:r>
            <a:endParaRPr kumimoji="1" lang="zh-TW" altLang="en-US" sz="2400"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1D1A013B-346C-378B-F6DC-5DBADEE48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833" y="13325"/>
            <a:ext cx="1290959" cy="1645397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744AB8FB-C9D9-52D0-BE05-02F74506E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832" y="1789980"/>
            <a:ext cx="1290959" cy="1645397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50A36052-00F9-58E6-1BAE-D98F10E01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658" y="4579820"/>
            <a:ext cx="1290959" cy="1645397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371ACB00-F7A7-E13A-B1EA-A962C3653A76}"/>
              </a:ext>
            </a:extLst>
          </p:cNvPr>
          <p:cNvSpPr txBox="1"/>
          <p:nvPr/>
        </p:nvSpPr>
        <p:spPr>
          <a:xfrm>
            <a:off x="6957631" y="6203880"/>
            <a:ext cx="115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Time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2</a:t>
            </a:r>
            <a:endParaRPr kumimoji="1" lang="zh-TW" altLang="en-US" sz="2400" dirty="0"/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18017EFA-0135-B445-581F-9BF719F0B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463" y="13325"/>
            <a:ext cx="1290959" cy="1645397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768FABE1-BB7E-571F-42B9-F27787295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364" y="1642961"/>
            <a:ext cx="1290959" cy="1645397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DD01D60A-BBDE-9D71-4D78-DA6409045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364" y="4579820"/>
            <a:ext cx="1290959" cy="1645397"/>
          </a:xfrm>
          <a:prstGeom prst="rect">
            <a:avLst/>
          </a:prstGeom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D7DF9F13-4059-51B7-F054-B11893DAC297}"/>
              </a:ext>
            </a:extLst>
          </p:cNvPr>
          <p:cNvSpPr txBox="1"/>
          <p:nvPr/>
        </p:nvSpPr>
        <p:spPr>
          <a:xfrm>
            <a:off x="8478261" y="6151924"/>
            <a:ext cx="115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Time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3</a:t>
            </a:r>
            <a:endParaRPr kumimoji="1" lang="zh-TW" altLang="en-US" sz="2400" dirty="0"/>
          </a:p>
        </p:txBody>
      </p:sp>
      <p:sp>
        <p:nvSpPr>
          <p:cNvPr id="8" name="連接器 7">
            <a:extLst>
              <a:ext uri="{FF2B5EF4-FFF2-40B4-BE49-F238E27FC236}">
                <a16:creationId xmlns:a16="http://schemas.microsoft.com/office/drawing/2014/main" id="{9EF40DF2-40D2-86EB-F710-6A810FCD39E4}"/>
              </a:ext>
            </a:extLst>
          </p:cNvPr>
          <p:cNvSpPr/>
          <p:nvPr/>
        </p:nvSpPr>
        <p:spPr>
          <a:xfrm>
            <a:off x="9919252" y="3042989"/>
            <a:ext cx="268356" cy="28319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連接器 34">
            <a:extLst>
              <a:ext uri="{FF2B5EF4-FFF2-40B4-BE49-F238E27FC236}">
                <a16:creationId xmlns:a16="http://schemas.microsoft.com/office/drawing/2014/main" id="{46A27308-1581-A207-49C5-82F33797E947}"/>
              </a:ext>
            </a:extLst>
          </p:cNvPr>
          <p:cNvSpPr/>
          <p:nvPr/>
        </p:nvSpPr>
        <p:spPr>
          <a:xfrm>
            <a:off x="10405260" y="3030249"/>
            <a:ext cx="268356" cy="28319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連接器 35">
            <a:extLst>
              <a:ext uri="{FF2B5EF4-FFF2-40B4-BE49-F238E27FC236}">
                <a16:creationId xmlns:a16="http://schemas.microsoft.com/office/drawing/2014/main" id="{FDF18C25-F781-0B03-33CE-7F5CFFEDC5AC}"/>
              </a:ext>
            </a:extLst>
          </p:cNvPr>
          <p:cNvSpPr/>
          <p:nvPr/>
        </p:nvSpPr>
        <p:spPr>
          <a:xfrm>
            <a:off x="10951359" y="3030249"/>
            <a:ext cx="268356" cy="28319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連接器 4">
            <a:extLst>
              <a:ext uri="{FF2B5EF4-FFF2-40B4-BE49-F238E27FC236}">
                <a16:creationId xmlns:a16="http://schemas.microsoft.com/office/drawing/2014/main" id="{7E8D022E-6203-DE27-461C-C9EB4A618F4A}"/>
              </a:ext>
            </a:extLst>
          </p:cNvPr>
          <p:cNvSpPr/>
          <p:nvPr/>
        </p:nvSpPr>
        <p:spPr>
          <a:xfrm>
            <a:off x="7221741" y="3384129"/>
            <a:ext cx="313378" cy="23825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連接器 29">
            <a:extLst>
              <a:ext uri="{FF2B5EF4-FFF2-40B4-BE49-F238E27FC236}">
                <a16:creationId xmlns:a16="http://schemas.microsoft.com/office/drawing/2014/main" id="{A36801D0-C746-BA33-88D5-084A3ADFC09A}"/>
              </a:ext>
            </a:extLst>
          </p:cNvPr>
          <p:cNvSpPr/>
          <p:nvPr/>
        </p:nvSpPr>
        <p:spPr>
          <a:xfrm>
            <a:off x="7251524" y="4283785"/>
            <a:ext cx="313378" cy="23825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連接器 30">
            <a:extLst>
              <a:ext uri="{FF2B5EF4-FFF2-40B4-BE49-F238E27FC236}">
                <a16:creationId xmlns:a16="http://schemas.microsoft.com/office/drawing/2014/main" id="{1477F8AA-A531-FD51-0940-6F2A6A13B6E5}"/>
              </a:ext>
            </a:extLst>
          </p:cNvPr>
          <p:cNvSpPr/>
          <p:nvPr/>
        </p:nvSpPr>
        <p:spPr>
          <a:xfrm>
            <a:off x="7247235" y="3833957"/>
            <a:ext cx="313378" cy="23825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C9F4A27-0089-4404-BD1D-792AA4890637}"/>
              </a:ext>
            </a:extLst>
          </p:cNvPr>
          <p:cNvSpPr/>
          <p:nvPr/>
        </p:nvSpPr>
        <p:spPr>
          <a:xfrm>
            <a:off x="5147917" y="13325"/>
            <a:ext cx="1531972" cy="660026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64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12" grpId="0" animBg="1"/>
      <p:bldP spid="13" grpId="0" animBg="1"/>
      <p:bldP spid="14" grpId="0" animBg="1"/>
      <p:bldP spid="15" grpId="0" animBg="1"/>
      <p:bldP spid="7" grpId="0"/>
      <p:bldP spid="25" grpId="0"/>
      <p:bldP spid="29" grpId="0"/>
      <p:bldP spid="8" grpId="0" animBg="1"/>
      <p:bldP spid="35" grpId="0" animBg="1"/>
      <p:bldP spid="36" grpId="0" animBg="1"/>
      <p:bldP spid="5" grpId="0" animBg="1"/>
      <p:bldP spid="30" grpId="0" animBg="1"/>
      <p:bldP spid="31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A65325-6555-4E25-84C7-571F45920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48" y="182564"/>
            <a:ext cx="11481620" cy="65346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LSTM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0938EC-3C5F-4510-A80D-82D589B0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24</a:t>
            </a:fld>
            <a:endParaRPr kumimoji="1" lang="zh-TW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4F1D4A2-83B6-4629-B696-F8F952CA3651}"/>
              </a:ext>
            </a:extLst>
          </p:cNvPr>
          <p:cNvSpPr/>
          <p:nvPr/>
        </p:nvSpPr>
        <p:spPr>
          <a:xfrm>
            <a:off x="4715917" y="1213651"/>
            <a:ext cx="532660" cy="4315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Zo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F333411-89E6-447F-A2DF-21EF50B51125}"/>
              </a:ext>
            </a:extLst>
          </p:cNvPr>
          <p:cNvSpPr/>
          <p:nvPr/>
        </p:nvSpPr>
        <p:spPr>
          <a:xfrm>
            <a:off x="4755355" y="2168668"/>
            <a:ext cx="532660" cy="4315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 err="1">
                <a:solidFill>
                  <a:schemeClr val="bg1"/>
                </a:solidFill>
              </a:rPr>
              <a:t>Zf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53634C86-0A4D-4E19-9D2B-652F6F5D9FC9}"/>
              </a:ext>
            </a:extLst>
          </p:cNvPr>
          <p:cNvSpPr/>
          <p:nvPr/>
        </p:nvSpPr>
        <p:spPr>
          <a:xfrm>
            <a:off x="4767031" y="3312415"/>
            <a:ext cx="532660" cy="4315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Z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C09A6F1-9381-3779-948A-CD0CA53E8132}"/>
              </a:ext>
            </a:extLst>
          </p:cNvPr>
          <p:cNvSpPr/>
          <p:nvPr/>
        </p:nvSpPr>
        <p:spPr>
          <a:xfrm>
            <a:off x="621882" y="1171452"/>
            <a:ext cx="649443" cy="50689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W1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2" name="乘號 21">
            <a:extLst>
              <a:ext uri="{FF2B5EF4-FFF2-40B4-BE49-F238E27FC236}">
                <a16:creationId xmlns:a16="http://schemas.microsoft.com/office/drawing/2014/main" id="{4F946FE7-B693-9EB8-66C1-1CF982DEC616}"/>
              </a:ext>
            </a:extLst>
          </p:cNvPr>
          <p:cNvSpPr/>
          <p:nvPr/>
        </p:nvSpPr>
        <p:spPr>
          <a:xfrm>
            <a:off x="1426301" y="1264698"/>
            <a:ext cx="386146" cy="397565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688C77CB-E9C6-8283-2804-F09D3B7628C3}"/>
              </a:ext>
            </a:extLst>
          </p:cNvPr>
          <p:cNvSpPr txBox="1"/>
          <p:nvPr/>
        </p:nvSpPr>
        <p:spPr>
          <a:xfrm>
            <a:off x="1975353" y="1185817"/>
            <a:ext cx="1935332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Input feature</a:t>
            </a:r>
            <a:endParaRPr kumimoji="1" lang="zh-TW" altLang="en-US" sz="2400" dirty="0"/>
          </a:p>
        </p:txBody>
      </p:sp>
      <p:sp>
        <p:nvSpPr>
          <p:cNvPr id="97" name="等於 96">
            <a:extLst>
              <a:ext uri="{FF2B5EF4-FFF2-40B4-BE49-F238E27FC236}">
                <a16:creationId xmlns:a16="http://schemas.microsoft.com/office/drawing/2014/main" id="{F65742B1-610F-90DA-11B8-BB19DAE52FD9}"/>
              </a:ext>
            </a:extLst>
          </p:cNvPr>
          <p:cNvSpPr/>
          <p:nvPr/>
        </p:nvSpPr>
        <p:spPr>
          <a:xfrm>
            <a:off x="4076605" y="1194655"/>
            <a:ext cx="386667" cy="461665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EDC87C18-9060-6F64-6893-2B5F72AA1531}"/>
              </a:ext>
            </a:extLst>
          </p:cNvPr>
          <p:cNvSpPr/>
          <p:nvPr/>
        </p:nvSpPr>
        <p:spPr>
          <a:xfrm>
            <a:off x="621882" y="2145465"/>
            <a:ext cx="649443" cy="50689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W2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13" name="乘號 112">
            <a:extLst>
              <a:ext uri="{FF2B5EF4-FFF2-40B4-BE49-F238E27FC236}">
                <a16:creationId xmlns:a16="http://schemas.microsoft.com/office/drawing/2014/main" id="{928D7241-A09A-E3DB-D79F-C8AD40DC326F}"/>
              </a:ext>
            </a:extLst>
          </p:cNvPr>
          <p:cNvSpPr/>
          <p:nvPr/>
        </p:nvSpPr>
        <p:spPr>
          <a:xfrm>
            <a:off x="1426301" y="2238711"/>
            <a:ext cx="386146" cy="397565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733F46D3-D2A9-0113-7EAD-8629DCF2ECA1}"/>
              </a:ext>
            </a:extLst>
          </p:cNvPr>
          <p:cNvSpPr txBox="1"/>
          <p:nvPr/>
        </p:nvSpPr>
        <p:spPr>
          <a:xfrm>
            <a:off x="1975353" y="2159830"/>
            <a:ext cx="1935332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Input feature</a:t>
            </a:r>
            <a:endParaRPr kumimoji="1" lang="zh-TW" altLang="en-US" sz="2400" dirty="0"/>
          </a:p>
        </p:txBody>
      </p:sp>
      <p:sp>
        <p:nvSpPr>
          <p:cNvPr id="115" name="等於 114">
            <a:extLst>
              <a:ext uri="{FF2B5EF4-FFF2-40B4-BE49-F238E27FC236}">
                <a16:creationId xmlns:a16="http://schemas.microsoft.com/office/drawing/2014/main" id="{D89EE3BD-BAF1-FF15-E1C7-32149A9DAF54}"/>
              </a:ext>
            </a:extLst>
          </p:cNvPr>
          <p:cNvSpPr/>
          <p:nvPr/>
        </p:nvSpPr>
        <p:spPr>
          <a:xfrm>
            <a:off x="4076605" y="2168668"/>
            <a:ext cx="386667" cy="461665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553C5253-97CA-FAB5-29FD-A22B777DB881}"/>
              </a:ext>
            </a:extLst>
          </p:cNvPr>
          <p:cNvSpPr/>
          <p:nvPr/>
        </p:nvSpPr>
        <p:spPr>
          <a:xfrm>
            <a:off x="612195" y="3274728"/>
            <a:ext cx="649443" cy="50689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W3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17" name="乘號 116">
            <a:extLst>
              <a:ext uri="{FF2B5EF4-FFF2-40B4-BE49-F238E27FC236}">
                <a16:creationId xmlns:a16="http://schemas.microsoft.com/office/drawing/2014/main" id="{1D824236-CCA3-C93A-6048-50C7125BA4F4}"/>
              </a:ext>
            </a:extLst>
          </p:cNvPr>
          <p:cNvSpPr/>
          <p:nvPr/>
        </p:nvSpPr>
        <p:spPr>
          <a:xfrm>
            <a:off x="1416614" y="3367974"/>
            <a:ext cx="386146" cy="397565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4C9E6FF4-1FDD-548C-2839-0980220C893C}"/>
              </a:ext>
            </a:extLst>
          </p:cNvPr>
          <p:cNvSpPr txBox="1"/>
          <p:nvPr/>
        </p:nvSpPr>
        <p:spPr>
          <a:xfrm>
            <a:off x="1965666" y="3289093"/>
            <a:ext cx="1935332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Input feature</a:t>
            </a:r>
            <a:endParaRPr kumimoji="1" lang="zh-TW" altLang="en-US" sz="2400" dirty="0"/>
          </a:p>
        </p:txBody>
      </p:sp>
      <p:sp>
        <p:nvSpPr>
          <p:cNvPr id="119" name="等於 118">
            <a:extLst>
              <a:ext uri="{FF2B5EF4-FFF2-40B4-BE49-F238E27FC236}">
                <a16:creationId xmlns:a16="http://schemas.microsoft.com/office/drawing/2014/main" id="{36056951-6D47-057C-A03E-2BC6FC815955}"/>
              </a:ext>
            </a:extLst>
          </p:cNvPr>
          <p:cNvSpPr/>
          <p:nvPr/>
        </p:nvSpPr>
        <p:spPr>
          <a:xfrm>
            <a:off x="4066918" y="3297931"/>
            <a:ext cx="386667" cy="461665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DF097-8F3F-48BF-A982-60DA62AD7027}"/>
              </a:ext>
            </a:extLst>
          </p:cNvPr>
          <p:cNvSpPr/>
          <p:nvPr/>
        </p:nvSpPr>
        <p:spPr>
          <a:xfrm>
            <a:off x="4755355" y="4192742"/>
            <a:ext cx="532660" cy="4315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Zi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65EB405-2797-49A2-8683-FD10AA35E1FC}"/>
              </a:ext>
            </a:extLst>
          </p:cNvPr>
          <p:cNvSpPr/>
          <p:nvPr/>
        </p:nvSpPr>
        <p:spPr>
          <a:xfrm>
            <a:off x="661320" y="4150543"/>
            <a:ext cx="649443" cy="50689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W4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乘號 42">
            <a:extLst>
              <a:ext uri="{FF2B5EF4-FFF2-40B4-BE49-F238E27FC236}">
                <a16:creationId xmlns:a16="http://schemas.microsoft.com/office/drawing/2014/main" id="{35E33C9F-AA18-40D4-81E9-EDA52CD8E92C}"/>
              </a:ext>
            </a:extLst>
          </p:cNvPr>
          <p:cNvSpPr/>
          <p:nvPr/>
        </p:nvSpPr>
        <p:spPr>
          <a:xfrm>
            <a:off x="1465739" y="4243789"/>
            <a:ext cx="386146" cy="397565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C1C98089-A49A-4F3E-8514-A83A9ACEDDCE}"/>
              </a:ext>
            </a:extLst>
          </p:cNvPr>
          <p:cNvSpPr txBox="1"/>
          <p:nvPr/>
        </p:nvSpPr>
        <p:spPr>
          <a:xfrm>
            <a:off x="2014791" y="4164908"/>
            <a:ext cx="1935332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Input feature</a:t>
            </a:r>
            <a:endParaRPr kumimoji="1" lang="zh-TW" altLang="en-US" sz="2400" dirty="0"/>
          </a:p>
        </p:txBody>
      </p:sp>
      <p:sp>
        <p:nvSpPr>
          <p:cNvPr id="45" name="等於 44">
            <a:extLst>
              <a:ext uri="{FF2B5EF4-FFF2-40B4-BE49-F238E27FC236}">
                <a16:creationId xmlns:a16="http://schemas.microsoft.com/office/drawing/2014/main" id="{AF6281A8-E384-4F2B-9758-588150C4833F}"/>
              </a:ext>
            </a:extLst>
          </p:cNvPr>
          <p:cNvSpPr/>
          <p:nvPr/>
        </p:nvSpPr>
        <p:spPr>
          <a:xfrm>
            <a:off x="4116043" y="4173746"/>
            <a:ext cx="386667" cy="461665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2D1F9EC-A1A2-41E1-92E4-322D76C1391A}"/>
              </a:ext>
            </a:extLst>
          </p:cNvPr>
          <p:cNvSpPr/>
          <p:nvPr/>
        </p:nvSpPr>
        <p:spPr>
          <a:xfrm>
            <a:off x="5502097" y="268113"/>
            <a:ext cx="982462" cy="50448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vector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22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A65325-6555-4E25-84C7-571F45920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48" y="182564"/>
            <a:ext cx="11481620" cy="65346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LSTM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0938EC-3C5F-4510-A80D-82D589B0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25</a:t>
            </a:fld>
            <a:endParaRPr kumimoji="1"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B1BDF57-BC6E-4C9E-BB97-0610DFE3B190}"/>
              </a:ext>
            </a:extLst>
          </p:cNvPr>
          <p:cNvSpPr txBox="1"/>
          <p:nvPr/>
        </p:nvSpPr>
        <p:spPr>
          <a:xfrm>
            <a:off x="3518559" y="2668948"/>
            <a:ext cx="193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Input feature</a:t>
            </a:r>
            <a:endParaRPr kumimoji="1" lang="zh-TW" altLang="en-US" sz="2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B5523C3-7DCE-4C5D-B845-21103EDCE7A4}"/>
              </a:ext>
            </a:extLst>
          </p:cNvPr>
          <p:cNvSpPr/>
          <p:nvPr/>
        </p:nvSpPr>
        <p:spPr>
          <a:xfrm>
            <a:off x="6096000" y="1672403"/>
            <a:ext cx="532660" cy="4315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Zi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左中括弧 7">
            <a:extLst>
              <a:ext uri="{FF2B5EF4-FFF2-40B4-BE49-F238E27FC236}">
                <a16:creationId xmlns:a16="http://schemas.microsoft.com/office/drawing/2014/main" id="{0167BD88-5EDF-7893-CE18-179D919030EA}"/>
              </a:ext>
            </a:extLst>
          </p:cNvPr>
          <p:cNvSpPr/>
          <p:nvPr/>
        </p:nvSpPr>
        <p:spPr>
          <a:xfrm>
            <a:off x="3855931" y="1413449"/>
            <a:ext cx="112649" cy="939922"/>
          </a:xfrm>
          <a:prstGeom prst="leftBracket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67EB6FC-AA40-16E7-EC5E-B6FC9A6879BF}"/>
              </a:ext>
            </a:extLst>
          </p:cNvPr>
          <p:cNvSpPr txBox="1"/>
          <p:nvPr/>
        </p:nvSpPr>
        <p:spPr>
          <a:xfrm>
            <a:off x="4113438" y="1280478"/>
            <a:ext cx="620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1</a:t>
            </a:r>
            <a:r>
              <a:rPr kumimoji="1" lang="zh-TW" altLang="en-US" sz="2400" dirty="0"/>
              <a:t>  </a:t>
            </a:r>
            <a:endParaRPr kumimoji="1" lang="en-US" altLang="zh-TW" sz="2400" dirty="0"/>
          </a:p>
          <a:p>
            <a:pPr algn="l"/>
            <a:r>
              <a:rPr kumimoji="1" lang="en-US" altLang="zh-TW" sz="2400" dirty="0"/>
              <a:t>7</a:t>
            </a:r>
            <a:r>
              <a:rPr kumimoji="1" lang="zh-TW" altLang="en-US" sz="2400" dirty="0"/>
              <a:t>  </a:t>
            </a:r>
            <a:endParaRPr kumimoji="1" lang="en-US" altLang="zh-TW" sz="2400" dirty="0"/>
          </a:p>
          <a:p>
            <a:pPr algn="l"/>
            <a:r>
              <a:rPr kumimoji="1" lang="en-US" altLang="zh-TW" sz="2400" dirty="0"/>
              <a:t>5</a:t>
            </a:r>
            <a:endParaRPr kumimoji="1" lang="zh-TW" altLang="en-US" sz="2400" dirty="0"/>
          </a:p>
        </p:txBody>
      </p:sp>
      <p:sp>
        <p:nvSpPr>
          <p:cNvPr id="10" name="右中括弧 9">
            <a:extLst>
              <a:ext uri="{FF2B5EF4-FFF2-40B4-BE49-F238E27FC236}">
                <a16:creationId xmlns:a16="http://schemas.microsoft.com/office/drawing/2014/main" id="{D96B3FF7-F884-E6A9-3796-70D894D5945B}"/>
              </a:ext>
            </a:extLst>
          </p:cNvPr>
          <p:cNvSpPr/>
          <p:nvPr/>
        </p:nvSpPr>
        <p:spPr>
          <a:xfrm>
            <a:off x="4614660" y="1391243"/>
            <a:ext cx="145704" cy="934391"/>
          </a:xfrm>
          <a:prstGeom prst="rightBracket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乘號 10">
            <a:extLst>
              <a:ext uri="{FF2B5EF4-FFF2-40B4-BE49-F238E27FC236}">
                <a16:creationId xmlns:a16="http://schemas.microsoft.com/office/drawing/2014/main" id="{6D685A5F-4B5C-0388-18BB-B12A2C5FB32E}"/>
              </a:ext>
            </a:extLst>
          </p:cNvPr>
          <p:cNvSpPr/>
          <p:nvPr/>
        </p:nvSpPr>
        <p:spPr>
          <a:xfrm>
            <a:off x="2934166" y="1488256"/>
            <a:ext cx="705678" cy="802570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左中括弧 29">
            <a:extLst>
              <a:ext uri="{FF2B5EF4-FFF2-40B4-BE49-F238E27FC236}">
                <a16:creationId xmlns:a16="http://schemas.microsoft.com/office/drawing/2014/main" id="{B13DE7A2-D1BB-2313-B1F1-40584EA6AE0A}"/>
              </a:ext>
            </a:extLst>
          </p:cNvPr>
          <p:cNvSpPr/>
          <p:nvPr/>
        </p:nvSpPr>
        <p:spPr>
          <a:xfrm>
            <a:off x="820218" y="1166549"/>
            <a:ext cx="144976" cy="1397146"/>
          </a:xfrm>
          <a:prstGeom prst="leftBracket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2CEE23B-4FA1-5BDE-3304-26916C068A3B}"/>
              </a:ext>
            </a:extLst>
          </p:cNvPr>
          <p:cNvSpPr txBox="1"/>
          <p:nvPr/>
        </p:nvSpPr>
        <p:spPr>
          <a:xfrm>
            <a:off x="1079966" y="1166549"/>
            <a:ext cx="4868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2</a:t>
            </a:r>
            <a:r>
              <a:rPr kumimoji="1" lang="zh-TW" altLang="en-US" sz="2400" dirty="0"/>
              <a:t>  </a:t>
            </a:r>
            <a:endParaRPr kumimoji="1" lang="en-US" altLang="zh-TW" sz="2400" dirty="0"/>
          </a:p>
          <a:p>
            <a:pPr algn="l"/>
            <a:r>
              <a:rPr kumimoji="1" lang="en-US" altLang="zh-TW" sz="2400" dirty="0"/>
              <a:t>1</a:t>
            </a:r>
            <a:r>
              <a:rPr kumimoji="1" lang="zh-TW" altLang="en-US" sz="2400" dirty="0"/>
              <a:t> </a:t>
            </a:r>
            <a:endParaRPr kumimoji="1" lang="en-US" altLang="zh-TW" sz="2400" dirty="0"/>
          </a:p>
          <a:p>
            <a:pPr algn="l"/>
            <a:r>
              <a:rPr kumimoji="1" lang="en-US" altLang="zh-TW" sz="2400" dirty="0"/>
              <a:t>5</a:t>
            </a:r>
          </a:p>
          <a:p>
            <a:pPr algn="l"/>
            <a:r>
              <a:rPr kumimoji="1" lang="en-US" altLang="zh-TW" sz="2400" dirty="0"/>
              <a:t>4</a:t>
            </a:r>
            <a:endParaRPr kumimoji="1" lang="zh-TW" altLang="en-US" sz="2400" dirty="0"/>
          </a:p>
        </p:txBody>
      </p:sp>
      <p:sp>
        <p:nvSpPr>
          <p:cNvPr id="32" name="右中括弧 31">
            <a:extLst>
              <a:ext uri="{FF2B5EF4-FFF2-40B4-BE49-F238E27FC236}">
                <a16:creationId xmlns:a16="http://schemas.microsoft.com/office/drawing/2014/main" id="{42F0B476-2039-887D-5162-954C911866B4}"/>
              </a:ext>
            </a:extLst>
          </p:cNvPr>
          <p:cNvSpPr/>
          <p:nvPr/>
        </p:nvSpPr>
        <p:spPr>
          <a:xfrm>
            <a:off x="2489080" y="1151672"/>
            <a:ext cx="147520" cy="1412023"/>
          </a:xfrm>
          <a:prstGeom prst="rightBracket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328AAAF-C280-5F9B-4ED7-8A47E92B3BFA}"/>
              </a:ext>
            </a:extLst>
          </p:cNvPr>
          <p:cNvSpPr txBox="1"/>
          <p:nvPr/>
        </p:nvSpPr>
        <p:spPr>
          <a:xfrm>
            <a:off x="236831" y="1103333"/>
            <a:ext cx="62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w1</a:t>
            </a:r>
          </a:p>
          <a:p>
            <a:pPr algn="l"/>
            <a:r>
              <a:rPr kumimoji="1" lang="en-US" altLang="zh-TW" sz="2400" dirty="0"/>
              <a:t>w2</a:t>
            </a:r>
          </a:p>
          <a:p>
            <a:pPr algn="l"/>
            <a:r>
              <a:rPr kumimoji="1" lang="en-US" altLang="zh-TW" sz="2400" dirty="0"/>
              <a:t>w3</a:t>
            </a:r>
          </a:p>
          <a:p>
            <a:pPr algn="l"/>
            <a:r>
              <a:rPr kumimoji="1" lang="en-US" altLang="zh-TW" sz="2400" dirty="0"/>
              <a:t>w4</a:t>
            </a:r>
            <a:endParaRPr kumimoji="1" lang="zh-TW" altLang="en-US" sz="24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2EAC6039-5E8E-F5FB-B7EA-5A18C384DC83}"/>
              </a:ext>
            </a:extLst>
          </p:cNvPr>
          <p:cNvSpPr txBox="1"/>
          <p:nvPr/>
        </p:nvSpPr>
        <p:spPr>
          <a:xfrm>
            <a:off x="1594860" y="1136234"/>
            <a:ext cx="4868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5</a:t>
            </a:r>
            <a:r>
              <a:rPr kumimoji="1" lang="zh-TW" altLang="en-US" sz="2400" dirty="0"/>
              <a:t>  </a:t>
            </a:r>
            <a:endParaRPr kumimoji="1" lang="en-US" altLang="zh-TW" sz="2400" dirty="0"/>
          </a:p>
          <a:p>
            <a:pPr algn="l"/>
            <a:r>
              <a:rPr kumimoji="1" lang="en-US" altLang="zh-TW" sz="2400" dirty="0"/>
              <a:t>1</a:t>
            </a:r>
            <a:r>
              <a:rPr kumimoji="1" lang="zh-TW" altLang="en-US" sz="2400" dirty="0"/>
              <a:t> </a:t>
            </a:r>
            <a:endParaRPr kumimoji="1" lang="en-US" altLang="zh-TW" sz="2400" dirty="0"/>
          </a:p>
          <a:p>
            <a:pPr algn="l"/>
            <a:r>
              <a:rPr kumimoji="1" lang="en-US" altLang="zh-TW" sz="2400" dirty="0"/>
              <a:t>5</a:t>
            </a:r>
          </a:p>
          <a:p>
            <a:pPr algn="l"/>
            <a:r>
              <a:rPr kumimoji="1" lang="en-US" altLang="zh-TW" sz="2400" dirty="0"/>
              <a:t>3</a:t>
            </a:r>
            <a:endParaRPr kumimoji="1" lang="zh-TW" altLang="en-US" sz="2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AF00D655-0FD7-D441-E3EE-7C8017ED8C96}"/>
              </a:ext>
            </a:extLst>
          </p:cNvPr>
          <p:cNvSpPr txBox="1"/>
          <p:nvPr/>
        </p:nvSpPr>
        <p:spPr>
          <a:xfrm>
            <a:off x="2039946" y="1166549"/>
            <a:ext cx="4868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3</a:t>
            </a:r>
            <a:r>
              <a:rPr kumimoji="1" lang="zh-TW" altLang="en-US" sz="2400" dirty="0"/>
              <a:t>  </a:t>
            </a:r>
            <a:endParaRPr kumimoji="1" lang="en-US" altLang="zh-TW" sz="2400" dirty="0"/>
          </a:p>
          <a:p>
            <a:pPr algn="l"/>
            <a:r>
              <a:rPr kumimoji="1" lang="en-US" altLang="zh-TW" sz="2400" dirty="0"/>
              <a:t>1</a:t>
            </a:r>
            <a:r>
              <a:rPr kumimoji="1" lang="zh-TW" altLang="en-US" sz="2400" dirty="0"/>
              <a:t> </a:t>
            </a:r>
            <a:endParaRPr kumimoji="1" lang="en-US" altLang="zh-TW" sz="2400" dirty="0"/>
          </a:p>
          <a:p>
            <a:pPr algn="l"/>
            <a:r>
              <a:rPr kumimoji="1" lang="en-US" altLang="zh-TW" sz="2400" dirty="0"/>
              <a:t>1</a:t>
            </a:r>
          </a:p>
          <a:p>
            <a:pPr algn="l"/>
            <a:r>
              <a:rPr kumimoji="1" lang="en-US" altLang="zh-TW" sz="2400" dirty="0"/>
              <a:t>2</a:t>
            </a:r>
            <a:endParaRPr kumimoji="1" lang="zh-TW" altLang="en-US" sz="2400" dirty="0"/>
          </a:p>
        </p:txBody>
      </p:sp>
      <p:sp>
        <p:nvSpPr>
          <p:cNvPr id="16" name="等於 15">
            <a:extLst>
              <a:ext uri="{FF2B5EF4-FFF2-40B4-BE49-F238E27FC236}">
                <a16:creationId xmlns:a16="http://schemas.microsoft.com/office/drawing/2014/main" id="{F13A96BB-01DF-DB5F-E84A-6D6F1C0A7E11}"/>
              </a:ext>
            </a:extLst>
          </p:cNvPr>
          <p:cNvSpPr/>
          <p:nvPr/>
        </p:nvSpPr>
        <p:spPr>
          <a:xfrm>
            <a:off x="5187911" y="1623165"/>
            <a:ext cx="556591" cy="54615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F0BE6B5-52F2-56B7-C497-52294AF06246}"/>
              </a:ext>
            </a:extLst>
          </p:cNvPr>
          <p:cNvSpPr txBox="1"/>
          <p:nvPr/>
        </p:nvSpPr>
        <p:spPr>
          <a:xfrm>
            <a:off x="9119351" y="3049694"/>
            <a:ext cx="2904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Number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of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LSTM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unit</a:t>
            </a:r>
            <a:endParaRPr kumimoji="1" lang="zh-TW" altLang="en-US" sz="2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B1246970-21AE-4E6D-A744-E8C910538B8B}"/>
              </a:ext>
            </a:extLst>
          </p:cNvPr>
          <p:cNvSpPr txBox="1"/>
          <p:nvPr/>
        </p:nvSpPr>
        <p:spPr>
          <a:xfrm>
            <a:off x="1396306" y="2705894"/>
            <a:ext cx="737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W4</a:t>
            </a:r>
            <a:endParaRPr kumimoji="1" lang="zh-TW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F20C77A-0841-4258-AFE0-DEB8F15E223F}"/>
              </a:ext>
            </a:extLst>
          </p:cNvPr>
          <p:cNvSpPr/>
          <p:nvPr/>
        </p:nvSpPr>
        <p:spPr>
          <a:xfrm>
            <a:off x="942932" y="4142160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C4FC6DE-81A9-43A4-82D4-23284B76D2C0}"/>
              </a:ext>
            </a:extLst>
          </p:cNvPr>
          <p:cNvSpPr/>
          <p:nvPr/>
        </p:nvSpPr>
        <p:spPr>
          <a:xfrm>
            <a:off x="1360999" y="4142160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D9796CF-13DE-4E3A-9560-38D3C5394A7A}"/>
              </a:ext>
            </a:extLst>
          </p:cNvPr>
          <p:cNvSpPr/>
          <p:nvPr/>
        </p:nvSpPr>
        <p:spPr>
          <a:xfrm>
            <a:off x="1779066" y="4142173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956342A-328E-46FB-AA84-F93CDFC2074F}"/>
              </a:ext>
            </a:extLst>
          </p:cNvPr>
          <p:cNvCxnSpPr>
            <a:cxnSpLocks/>
          </p:cNvCxnSpPr>
          <p:nvPr/>
        </p:nvCxnSpPr>
        <p:spPr>
          <a:xfrm>
            <a:off x="2248227" y="4373006"/>
            <a:ext cx="689679" cy="755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3FE8ADEF-87E9-4ABB-B722-481685A55F32}"/>
              </a:ext>
            </a:extLst>
          </p:cNvPr>
          <p:cNvSpPr/>
          <p:nvPr/>
        </p:nvSpPr>
        <p:spPr>
          <a:xfrm>
            <a:off x="2989001" y="4141317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C93F2F4-2DFF-4480-AE19-49D5A5D339AC}"/>
              </a:ext>
            </a:extLst>
          </p:cNvPr>
          <p:cNvSpPr/>
          <p:nvPr/>
        </p:nvSpPr>
        <p:spPr>
          <a:xfrm>
            <a:off x="3407068" y="4141317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CAB2229-06A4-4430-8D89-75AAEEC816F2}"/>
              </a:ext>
            </a:extLst>
          </p:cNvPr>
          <p:cNvSpPr/>
          <p:nvPr/>
        </p:nvSpPr>
        <p:spPr>
          <a:xfrm>
            <a:off x="3825135" y="4141330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16019EF-62E9-43B9-A5ED-94F2098E4B99}"/>
              </a:ext>
            </a:extLst>
          </p:cNvPr>
          <p:cNvSpPr txBox="1"/>
          <p:nvPr/>
        </p:nvSpPr>
        <p:spPr>
          <a:xfrm>
            <a:off x="1333897" y="3659827"/>
            <a:ext cx="556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w1</a:t>
            </a:r>
            <a:endParaRPr kumimoji="1" lang="zh-TW" altLang="en-US" sz="2400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D8C89BB8-4A37-4519-9EE4-A2747B13C41F}"/>
              </a:ext>
            </a:extLst>
          </p:cNvPr>
          <p:cNvSpPr txBox="1"/>
          <p:nvPr/>
        </p:nvSpPr>
        <p:spPr>
          <a:xfrm>
            <a:off x="2807015" y="3615158"/>
            <a:ext cx="193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Input feature</a:t>
            </a:r>
            <a:endParaRPr kumimoji="1" lang="zh-TW" altLang="en-US" sz="24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FE1A879D-8961-4B00-B095-AA1D44A34774}"/>
              </a:ext>
            </a:extLst>
          </p:cNvPr>
          <p:cNvSpPr/>
          <p:nvPr/>
        </p:nvSpPr>
        <p:spPr>
          <a:xfrm>
            <a:off x="912258" y="5412439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82FB1C9A-6D55-4B1D-9135-F57CDD7E3412}"/>
              </a:ext>
            </a:extLst>
          </p:cNvPr>
          <p:cNvSpPr/>
          <p:nvPr/>
        </p:nvSpPr>
        <p:spPr>
          <a:xfrm>
            <a:off x="1330325" y="5412439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4D2B59D-8B5B-4640-8358-5E7A0B5756C5}"/>
              </a:ext>
            </a:extLst>
          </p:cNvPr>
          <p:cNvSpPr/>
          <p:nvPr/>
        </p:nvSpPr>
        <p:spPr>
          <a:xfrm>
            <a:off x="1748392" y="5412452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5C34DDC7-499E-4DCA-A348-93A64191ED6D}"/>
              </a:ext>
            </a:extLst>
          </p:cNvPr>
          <p:cNvCxnSpPr>
            <a:cxnSpLocks/>
          </p:cNvCxnSpPr>
          <p:nvPr/>
        </p:nvCxnSpPr>
        <p:spPr>
          <a:xfrm>
            <a:off x="2217553" y="5643285"/>
            <a:ext cx="689679" cy="755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15593C56-E635-4559-8F32-2AF002BECCD9}"/>
              </a:ext>
            </a:extLst>
          </p:cNvPr>
          <p:cNvSpPr/>
          <p:nvPr/>
        </p:nvSpPr>
        <p:spPr>
          <a:xfrm>
            <a:off x="2958327" y="5411596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112243CA-BCF7-4E51-84F7-544325C385C9}"/>
              </a:ext>
            </a:extLst>
          </p:cNvPr>
          <p:cNvSpPr/>
          <p:nvPr/>
        </p:nvSpPr>
        <p:spPr>
          <a:xfrm>
            <a:off x="3376394" y="5411596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0174E0A7-DE34-42F3-9EA2-2B02EBCD5DE8}"/>
              </a:ext>
            </a:extLst>
          </p:cNvPr>
          <p:cNvSpPr/>
          <p:nvPr/>
        </p:nvSpPr>
        <p:spPr>
          <a:xfrm>
            <a:off x="3794461" y="5411609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8D203703-08B4-4338-B6BB-63E22AF95C56}"/>
              </a:ext>
            </a:extLst>
          </p:cNvPr>
          <p:cNvSpPr txBox="1"/>
          <p:nvPr/>
        </p:nvSpPr>
        <p:spPr>
          <a:xfrm>
            <a:off x="1303223" y="4930106"/>
            <a:ext cx="556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w2</a:t>
            </a:r>
            <a:endParaRPr kumimoji="1" lang="zh-TW" altLang="en-US" sz="2400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81011BC6-3C89-4624-9311-42739FE7A9E1}"/>
              </a:ext>
            </a:extLst>
          </p:cNvPr>
          <p:cNvSpPr txBox="1"/>
          <p:nvPr/>
        </p:nvSpPr>
        <p:spPr>
          <a:xfrm>
            <a:off x="2776341" y="4885437"/>
            <a:ext cx="193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Input feature</a:t>
            </a:r>
            <a:endParaRPr kumimoji="1" lang="zh-TW" altLang="en-US" sz="2400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633DECDA-5005-4990-AB0B-BF4086602D1C}"/>
              </a:ext>
            </a:extLst>
          </p:cNvPr>
          <p:cNvSpPr/>
          <p:nvPr/>
        </p:nvSpPr>
        <p:spPr>
          <a:xfrm>
            <a:off x="5274777" y="4121492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550A3C4D-314E-43A3-8B41-ACA24A62576A}"/>
              </a:ext>
            </a:extLst>
          </p:cNvPr>
          <p:cNvSpPr/>
          <p:nvPr/>
        </p:nvSpPr>
        <p:spPr>
          <a:xfrm>
            <a:off x="5692844" y="4121492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FB63F7E1-DB09-460F-8A47-0BC2266C0EF2}"/>
              </a:ext>
            </a:extLst>
          </p:cNvPr>
          <p:cNvSpPr/>
          <p:nvPr/>
        </p:nvSpPr>
        <p:spPr>
          <a:xfrm>
            <a:off x="6110911" y="4121505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5EED69CA-DE29-471B-9CD8-A06CB23E33F5}"/>
              </a:ext>
            </a:extLst>
          </p:cNvPr>
          <p:cNvCxnSpPr>
            <a:cxnSpLocks/>
          </p:cNvCxnSpPr>
          <p:nvPr/>
        </p:nvCxnSpPr>
        <p:spPr>
          <a:xfrm>
            <a:off x="6557939" y="4352338"/>
            <a:ext cx="689679" cy="755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62B4D49D-EE2D-428F-A2A7-052AF4632AD5}"/>
              </a:ext>
            </a:extLst>
          </p:cNvPr>
          <p:cNvSpPr/>
          <p:nvPr/>
        </p:nvSpPr>
        <p:spPr>
          <a:xfrm>
            <a:off x="7320846" y="4120649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F3260335-D58D-4F82-AD85-869AF96CC2F7}"/>
              </a:ext>
            </a:extLst>
          </p:cNvPr>
          <p:cNvSpPr/>
          <p:nvPr/>
        </p:nvSpPr>
        <p:spPr>
          <a:xfrm>
            <a:off x="7738913" y="4120649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3D4C13A9-D92C-4314-B592-2CA3C063E86D}"/>
              </a:ext>
            </a:extLst>
          </p:cNvPr>
          <p:cNvSpPr/>
          <p:nvPr/>
        </p:nvSpPr>
        <p:spPr>
          <a:xfrm>
            <a:off x="8156980" y="4120662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9EC157BA-D37F-435D-8F67-FD5679B6EC6A}"/>
              </a:ext>
            </a:extLst>
          </p:cNvPr>
          <p:cNvSpPr txBox="1"/>
          <p:nvPr/>
        </p:nvSpPr>
        <p:spPr>
          <a:xfrm>
            <a:off x="5665742" y="3639159"/>
            <a:ext cx="556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w3</a:t>
            </a:r>
            <a:endParaRPr kumimoji="1" lang="zh-TW" altLang="en-US" sz="2400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032C869B-D625-44AF-8E1D-2CDEEB9C9AE5}"/>
              </a:ext>
            </a:extLst>
          </p:cNvPr>
          <p:cNvSpPr/>
          <p:nvPr/>
        </p:nvSpPr>
        <p:spPr>
          <a:xfrm>
            <a:off x="5244103" y="5391771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9D48FC0F-7A5A-4F1F-900B-8AEB7377A1FB}"/>
              </a:ext>
            </a:extLst>
          </p:cNvPr>
          <p:cNvSpPr/>
          <p:nvPr/>
        </p:nvSpPr>
        <p:spPr>
          <a:xfrm>
            <a:off x="5662170" y="5391771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2903B0EF-D65E-4521-BC16-F0A990A9CDDC}"/>
              </a:ext>
            </a:extLst>
          </p:cNvPr>
          <p:cNvSpPr/>
          <p:nvPr/>
        </p:nvSpPr>
        <p:spPr>
          <a:xfrm>
            <a:off x="6080237" y="5391784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CAAD7C0D-902F-4CCA-89D1-AF912A4F7957}"/>
              </a:ext>
            </a:extLst>
          </p:cNvPr>
          <p:cNvCxnSpPr>
            <a:cxnSpLocks/>
          </p:cNvCxnSpPr>
          <p:nvPr/>
        </p:nvCxnSpPr>
        <p:spPr>
          <a:xfrm>
            <a:off x="6571531" y="5622617"/>
            <a:ext cx="689679" cy="755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4872ACC1-8E30-43A8-8CB2-5D43A5A20698}"/>
              </a:ext>
            </a:extLst>
          </p:cNvPr>
          <p:cNvSpPr/>
          <p:nvPr/>
        </p:nvSpPr>
        <p:spPr>
          <a:xfrm>
            <a:off x="7290172" y="5390928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1CFA01FD-434E-4F82-881D-0EF500516D57}"/>
              </a:ext>
            </a:extLst>
          </p:cNvPr>
          <p:cNvSpPr/>
          <p:nvPr/>
        </p:nvSpPr>
        <p:spPr>
          <a:xfrm>
            <a:off x="7708239" y="5390928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69848092-4CEE-4A46-A3C5-9F8E953AFA8E}"/>
              </a:ext>
            </a:extLst>
          </p:cNvPr>
          <p:cNvSpPr/>
          <p:nvPr/>
        </p:nvSpPr>
        <p:spPr>
          <a:xfrm>
            <a:off x="8126306" y="5390941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1D4ED478-74FE-4BAE-A550-02A9CC032B36}"/>
              </a:ext>
            </a:extLst>
          </p:cNvPr>
          <p:cNvSpPr txBox="1"/>
          <p:nvPr/>
        </p:nvSpPr>
        <p:spPr>
          <a:xfrm>
            <a:off x="5635068" y="4909438"/>
            <a:ext cx="556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w4</a:t>
            </a:r>
            <a:endParaRPr kumimoji="1" lang="zh-TW" altLang="en-US" sz="2400" dirty="0"/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62C1EBA6-9360-43AD-A49B-BFAA3D3CA202}"/>
              </a:ext>
            </a:extLst>
          </p:cNvPr>
          <p:cNvSpPr txBox="1"/>
          <p:nvPr/>
        </p:nvSpPr>
        <p:spPr>
          <a:xfrm>
            <a:off x="7108186" y="4864769"/>
            <a:ext cx="193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Input feature</a:t>
            </a:r>
            <a:endParaRPr kumimoji="1" lang="zh-TW" altLang="en-US" sz="2400" dirty="0"/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BAEA3FD1-1A35-4F8F-9797-C6BAACA3DCD3}"/>
              </a:ext>
            </a:extLst>
          </p:cNvPr>
          <p:cNvSpPr txBox="1"/>
          <p:nvPr/>
        </p:nvSpPr>
        <p:spPr>
          <a:xfrm>
            <a:off x="7108186" y="3533052"/>
            <a:ext cx="193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Input feature</a:t>
            </a:r>
            <a:endParaRPr kumimoji="1" lang="zh-TW" altLang="en-US" sz="2400" dirty="0"/>
          </a:p>
        </p:txBody>
      </p:sp>
      <p:sp>
        <p:nvSpPr>
          <p:cNvPr id="111" name="等於 110">
            <a:extLst>
              <a:ext uri="{FF2B5EF4-FFF2-40B4-BE49-F238E27FC236}">
                <a16:creationId xmlns:a16="http://schemas.microsoft.com/office/drawing/2014/main" id="{75F788FF-A21B-4C14-81EC-FCDE182FB608}"/>
              </a:ext>
            </a:extLst>
          </p:cNvPr>
          <p:cNvSpPr/>
          <p:nvPr/>
        </p:nvSpPr>
        <p:spPr>
          <a:xfrm>
            <a:off x="6948404" y="1705038"/>
            <a:ext cx="532661" cy="431519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FA5EEB2-225E-4252-9C95-884C28AB1B37}"/>
              </a:ext>
            </a:extLst>
          </p:cNvPr>
          <p:cNvSpPr/>
          <p:nvPr/>
        </p:nvSpPr>
        <p:spPr>
          <a:xfrm>
            <a:off x="7760748" y="1705037"/>
            <a:ext cx="532660" cy="431519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52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7E3389BB-0978-4E2C-A2E2-39650E22AD2C}"/>
              </a:ext>
            </a:extLst>
          </p:cNvPr>
          <p:cNvSpPr/>
          <p:nvPr/>
        </p:nvSpPr>
        <p:spPr>
          <a:xfrm>
            <a:off x="8293408" y="1705425"/>
            <a:ext cx="532660" cy="431519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13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CEA86684-313A-41AE-9013-62394CEF0148}"/>
              </a:ext>
            </a:extLst>
          </p:cNvPr>
          <p:cNvSpPr/>
          <p:nvPr/>
        </p:nvSpPr>
        <p:spPr>
          <a:xfrm>
            <a:off x="8826068" y="1704957"/>
            <a:ext cx="532660" cy="431519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45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7B6B1A38-C46D-4A05-AB02-AF02749187A6}"/>
              </a:ext>
            </a:extLst>
          </p:cNvPr>
          <p:cNvSpPr/>
          <p:nvPr/>
        </p:nvSpPr>
        <p:spPr>
          <a:xfrm>
            <a:off x="9338383" y="1705425"/>
            <a:ext cx="532660" cy="431519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35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pic>
        <p:nvPicPr>
          <p:cNvPr id="131" name="圖片 130">
            <a:extLst>
              <a:ext uri="{FF2B5EF4-FFF2-40B4-BE49-F238E27FC236}">
                <a16:creationId xmlns:a16="http://schemas.microsoft.com/office/drawing/2014/main" id="{B3165CF4-145B-403E-AB95-CAFC94A1D3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35" r="5297" b="6706"/>
          <a:stretch/>
        </p:blipFill>
        <p:spPr>
          <a:xfrm>
            <a:off x="7211444" y="-24791"/>
            <a:ext cx="895051" cy="1200329"/>
          </a:xfrm>
          <a:prstGeom prst="rect">
            <a:avLst/>
          </a:prstGeom>
        </p:spPr>
      </p:pic>
      <p:pic>
        <p:nvPicPr>
          <p:cNvPr id="134" name="圖片 133">
            <a:extLst>
              <a:ext uri="{FF2B5EF4-FFF2-40B4-BE49-F238E27FC236}">
                <a16:creationId xmlns:a16="http://schemas.microsoft.com/office/drawing/2014/main" id="{F9AF4276-1DC7-442B-AA01-2FD7D03D05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35" r="5297" b="6706"/>
          <a:stretch/>
        </p:blipFill>
        <p:spPr>
          <a:xfrm>
            <a:off x="8287192" y="-22574"/>
            <a:ext cx="895051" cy="1200329"/>
          </a:xfrm>
          <a:prstGeom prst="rect">
            <a:avLst/>
          </a:prstGeom>
        </p:spPr>
      </p:pic>
      <p:pic>
        <p:nvPicPr>
          <p:cNvPr id="135" name="圖片 134">
            <a:extLst>
              <a:ext uri="{FF2B5EF4-FFF2-40B4-BE49-F238E27FC236}">
                <a16:creationId xmlns:a16="http://schemas.microsoft.com/office/drawing/2014/main" id="{2754F700-522A-4262-B633-7B2A187FB9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35" r="5297" b="6706"/>
          <a:stretch/>
        </p:blipFill>
        <p:spPr>
          <a:xfrm>
            <a:off x="9371813" y="-30456"/>
            <a:ext cx="895051" cy="1200329"/>
          </a:xfrm>
          <a:prstGeom prst="rect">
            <a:avLst/>
          </a:prstGeom>
        </p:spPr>
      </p:pic>
      <p:pic>
        <p:nvPicPr>
          <p:cNvPr id="136" name="圖片 135">
            <a:extLst>
              <a:ext uri="{FF2B5EF4-FFF2-40B4-BE49-F238E27FC236}">
                <a16:creationId xmlns:a16="http://schemas.microsoft.com/office/drawing/2014/main" id="{775CCDC6-F434-471C-9AB6-7C6945E884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35" r="5297" b="6706"/>
          <a:stretch/>
        </p:blipFill>
        <p:spPr>
          <a:xfrm>
            <a:off x="10417506" y="-30457"/>
            <a:ext cx="895051" cy="1200329"/>
          </a:xfrm>
          <a:prstGeom prst="rect">
            <a:avLst/>
          </a:prstGeom>
        </p:spPr>
      </p:pic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73D607B6-AFAF-4A87-86C6-015F92B67D23}"/>
              </a:ext>
            </a:extLst>
          </p:cNvPr>
          <p:cNvCxnSpPr>
            <a:stCxn id="18" idx="0"/>
          </p:cNvCxnSpPr>
          <p:nvPr/>
        </p:nvCxnSpPr>
        <p:spPr>
          <a:xfrm flipH="1" flipV="1">
            <a:off x="7599285" y="1280478"/>
            <a:ext cx="427793" cy="4245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96DA3435-869E-499C-84BA-58611580E7F8}"/>
              </a:ext>
            </a:extLst>
          </p:cNvPr>
          <p:cNvCxnSpPr>
            <a:stCxn id="126" idx="0"/>
          </p:cNvCxnSpPr>
          <p:nvPr/>
        </p:nvCxnSpPr>
        <p:spPr>
          <a:xfrm flipV="1">
            <a:off x="8559738" y="1251971"/>
            <a:ext cx="50862" cy="4534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F740D55-C4A0-4ED8-BE71-5D51CF398090}"/>
              </a:ext>
            </a:extLst>
          </p:cNvPr>
          <p:cNvCxnSpPr>
            <a:stCxn id="129" idx="0"/>
          </p:cNvCxnSpPr>
          <p:nvPr/>
        </p:nvCxnSpPr>
        <p:spPr>
          <a:xfrm flipV="1">
            <a:off x="9092398" y="1228637"/>
            <a:ext cx="610522" cy="476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B48D903E-EAEA-4477-8F8E-62EA26D039E6}"/>
              </a:ext>
            </a:extLst>
          </p:cNvPr>
          <p:cNvCxnSpPr>
            <a:stCxn id="130" idx="0"/>
          </p:cNvCxnSpPr>
          <p:nvPr/>
        </p:nvCxnSpPr>
        <p:spPr>
          <a:xfrm flipV="1">
            <a:off x="9604713" y="1265711"/>
            <a:ext cx="1052455" cy="439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512B255B-CCCD-4908-B962-99B0F9F3D303}"/>
              </a:ext>
            </a:extLst>
          </p:cNvPr>
          <p:cNvSpPr/>
          <p:nvPr/>
        </p:nvSpPr>
        <p:spPr>
          <a:xfrm>
            <a:off x="255406" y="1103333"/>
            <a:ext cx="473061" cy="163287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0ADBFF38-C5E3-49B6-92F3-FF08ADCFFEAB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491936" y="2736209"/>
            <a:ext cx="1" cy="570575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F2F46E46-53D7-44E6-9D41-4CB5BACAEF25}"/>
              </a:ext>
            </a:extLst>
          </p:cNvPr>
          <p:cNvCxnSpPr>
            <a:cxnSpLocks/>
          </p:cNvCxnSpPr>
          <p:nvPr/>
        </p:nvCxnSpPr>
        <p:spPr>
          <a:xfrm>
            <a:off x="477333" y="3306784"/>
            <a:ext cx="8627415" cy="641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86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" grpId="0" animBg="1"/>
      <p:bldP spid="44" grpId="0" animBg="1"/>
      <p:bldP spid="45" grpId="0" animBg="1"/>
      <p:bldP spid="49" grpId="0" animBg="1"/>
      <p:bldP spid="50" grpId="0" animBg="1"/>
      <p:bldP spid="51" grpId="0" animBg="1"/>
      <p:bldP spid="17" grpId="0"/>
      <p:bldP spid="73" grpId="0"/>
      <p:bldP spid="74" grpId="0" animBg="1"/>
      <p:bldP spid="75" grpId="0" animBg="1"/>
      <p:bldP spid="76" grpId="0" animBg="1"/>
      <p:bldP spid="78" grpId="0" animBg="1"/>
      <p:bldP spid="79" grpId="0" animBg="1"/>
      <p:bldP spid="80" grpId="0" animBg="1"/>
      <p:bldP spid="81" grpId="0"/>
      <p:bldP spid="82" grpId="0"/>
      <p:bldP spid="91" grpId="0" animBg="1"/>
      <p:bldP spid="92" grpId="0" animBg="1"/>
      <p:bldP spid="94" grpId="0" animBg="1"/>
      <p:bldP spid="96" grpId="0" animBg="1"/>
      <p:bldP spid="98" grpId="0" animBg="1"/>
      <p:bldP spid="99" grpId="0" animBg="1"/>
      <p:bldP spid="100" grpId="0"/>
      <p:bldP spid="101" grpId="0" animBg="1"/>
      <p:bldP spid="102" grpId="0" animBg="1"/>
      <p:bldP spid="103" grpId="0" animBg="1"/>
      <p:bldP spid="105" grpId="0" animBg="1"/>
      <p:bldP spid="106" grpId="0" animBg="1"/>
      <p:bldP spid="107" grpId="0" animBg="1"/>
      <p:bldP spid="108" grpId="0"/>
      <p:bldP spid="109" grpId="0"/>
      <p:bldP spid="110" grpId="0"/>
      <p:bldP spid="111" grpId="0" animBg="1"/>
      <p:bldP spid="18" grpId="0" animBg="1"/>
      <p:bldP spid="126" grpId="0" animBg="1"/>
      <p:bldP spid="129" grpId="0" animBg="1"/>
      <p:bldP spid="130" grpId="0" animBg="1"/>
      <p:bldP spid="3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0F59AD-ED5D-4F17-96DF-94E7475EA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58" y="158683"/>
            <a:ext cx="11481620" cy="65346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LSTM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09A836-4012-4879-98FF-2EAA19F56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26</a:t>
            </a:fld>
            <a:endParaRPr kumimoji="1"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296C419-7807-4CFD-82EF-0FF088BC07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35" r="5297" b="6706"/>
          <a:stretch/>
        </p:blipFill>
        <p:spPr>
          <a:xfrm>
            <a:off x="3071674" y="19116"/>
            <a:ext cx="1550329" cy="228587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CBCDF16-27D2-4050-8166-347B32E983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35" r="5297" b="6706"/>
          <a:stretch/>
        </p:blipFill>
        <p:spPr>
          <a:xfrm>
            <a:off x="5511468" y="55120"/>
            <a:ext cx="1704513" cy="228587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50C7C55-E9D4-4205-9B6C-DB6B904304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35" r="5297" b="6706"/>
          <a:stretch/>
        </p:blipFill>
        <p:spPr>
          <a:xfrm>
            <a:off x="7865085" y="55335"/>
            <a:ext cx="1704513" cy="2285876"/>
          </a:xfrm>
          <a:prstGeom prst="rect">
            <a:avLst/>
          </a:prstGeom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id="{732A30F8-1BE8-4661-8553-D08E80849D9D}"/>
              </a:ext>
            </a:extLst>
          </p:cNvPr>
          <p:cNvSpPr/>
          <p:nvPr/>
        </p:nvSpPr>
        <p:spPr>
          <a:xfrm>
            <a:off x="3831528" y="5057305"/>
            <a:ext cx="480027" cy="37015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Zi 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6D8CB04-F60B-4995-B13B-C24C65DEEFEE}"/>
              </a:ext>
            </a:extLst>
          </p:cNvPr>
          <p:cNvSpPr/>
          <p:nvPr/>
        </p:nvSpPr>
        <p:spPr>
          <a:xfrm>
            <a:off x="6541009" y="5118457"/>
            <a:ext cx="524099" cy="37015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Zo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8373514-F81F-4686-A38F-7E63896E16C8}"/>
              </a:ext>
            </a:extLst>
          </p:cNvPr>
          <p:cNvSpPr/>
          <p:nvPr/>
        </p:nvSpPr>
        <p:spPr>
          <a:xfrm>
            <a:off x="8081123" y="5118457"/>
            <a:ext cx="424178" cy="37015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 err="1">
                <a:solidFill>
                  <a:schemeClr val="bg1"/>
                </a:solidFill>
              </a:rPr>
              <a:t>Zf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C040BFB-9374-42D8-A717-6E89E2FD2EB8}"/>
              </a:ext>
            </a:extLst>
          </p:cNvPr>
          <p:cNvSpPr/>
          <p:nvPr/>
        </p:nvSpPr>
        <p:spPr>
          <a:xfrm>
            <a:off x="5189217" y="5057305"/>
            <a:ext cx="480027" cy="37015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Z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A190F21-D336-408B-9DC3-B12BE9166039}"/>
              </a:ext>
            </a:extLst>
          </p:cNvPr>
          <p:cNvSpPr/>
          <p:nvPr/>
        </p:nvSpPr>
        <p:spPr>
          <a:xfrm>
            <a:off x="3787457" y="3519982"/>
            <a:ext cx="524098" cy="461665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E6A5D15-49E7-4815-A5A4-814381F4185A}"/>
              </a:ext>
            </a:extLst>
          </p:cNvPr>
          <p:cNvSpPr/>
          <p:nvPr/>
        </p:nvSpPr>
        <p:spPr>
          <a:xfrm>
            <a:off x="3780937" y="3981647"/>
            <a:ext cx="524098" cy="461665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F5A9C65-1A57-4773-8718-74D08FAE5A02}"/>
              </a:ext>
            </a:extLst>
          </p:cNvPr>
          <p:cNvSpPr/>
          <p:nvPr/>
        </p:nvSpPr>
        <p:spPr>
          <a:xfrm>
            <a:off x="3780937" y="4387300"/>
            <a:ext cx="524098" cy="461665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E8AA248-3243-4395-B45E-D05A3B7C8D89}"/>
              </a:ext>
            </a:extLst>
          </p:cNvPr>
          <p:cNvSpPr/>
          <p:nvPr/>
        </p:nvSpPr>
        <p:spPr>
          <a:xfrm>
            <a:off x="8031163" y="3541167"/>
            <a:ext cx="524098" cy="461665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D3F17B6D-5743-4131-B762-A8567FAAAF0E}"/>
              </a:ext>
            </a:extLst>
          </p:cNvPr>
          <p:cNvSpPr/>
          <p:nvPr/>
        </p:nvSpPr>
        <p:spPr>
          <a:xfrm>
            <a:off x="8031163" y="3976117"/>
            <a:ext cx="524098" cy="394933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6A11B4B-DD41-4665-9A36-775CF3EC88E4}"/>
              </a:ext>
            </a:extLst>
          </p:cNvPr>
          <p:cNvSpPr/>
          <p:nvPr/>
        </p:nvSpPr>
        <p:spPr>
          <a:xfrm>
            <a:off x="8031163" y="4384352"/>
            <a:ext cx="524098" cy="370156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CEB8A8A-E44B-495F-97DA-A8D6CEC97685}"/>
              </a:ext>
            </a:extLst>
          </p:cNvPr>
          <p:cNvSpPr/>
          <p:nvPr/>
        </p:nvSpPr>
        <p:spPr>
          <a:xfrm>
            <a:off x="6541009" y="4367916"/>
            <a:ext cx="524098" cy="370155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F51FC65A-E99D-4F46-93C4-D7FDDE310F9B}"/>
              </a:ext>
            </a:extLst>
          </p:cNvPr>
          <p:cNvSpPr/>
          <p:nvPr/>
        </p:nvSpPr>
        <p:spPr>
          <a:xfrm>
            <a:off x="6541009" y="3997761"/>
            <a:ext cx="524098" cy="370155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F64EE49C-1847-42C6-A6AA-3705BC574C51}"/>
              </a:ext>
            </a:extLst>
          </p:cNvPr>
          <p:cNvSpPr/>
          <p:nvPr/>
        </p:nvSpPr>
        <p:spPr>
          <a:xfrm>
            <a:off x="6541009" y="3627606"/>
            <a:ext cx="524098" cy="370155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DDF0E21-7120-43A5-BB7D-C318E01A8826}"/>
              </a:ext>
            </a:extLst>
          </p:cNvPr>
          <p:cNvSpPr/>
          <p:nvPr/>
        </p:nvSpPr>
        <p:spPr>
          <a:xfrm>
            <a:off x="5179108" y="3498014"/>
            <a:ext cx="524098" cy="461665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A583D4B-B2DC-463B-8415-8C12DFF40C2C}"/>
              </a:ext>
            </a:extLst>
          </p:cNvPr>
          <p:cNvSpPr/>
          <p:nvPr/>
        </p:nvSpPr>
        <p:spPr>
          <a:xfrm>
            <a:off x="5173145" y="3949698"/>
            <a:ext cx="524098" cy="461665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C52484BB-799D-4C1B-95C1-298881F2666C}"/>
              </a:ext>
            </a:extLst>
          </p:cNvPr>
          <p:cNvSpPr/>
          <p:nvPr/>
        </p:nvSpPr>
        <p:spPr>
          <a:xfrm>
            <a:off x="5167182" y="4417167"/>
            <a:ext cx="524098" cy="370156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28FABBD0-3F86-4600-97DA-79AEEAD6B1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35" r="5297" b="6706"/>
          <a:stretch/>
        </p:blipFill>
        <p:spPr>
          <a:xfrm>
            <a:off x="10218702" y="107522"/>
            <a:ext cx="1441449" cy="2285876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8587B9C9-F8E2-4EEE-924B-EE0583527E9E}"/>
              </a:ext>
            </a:extLst>
          </p:cNvPr>
          <p:cNvSpPr/>
          <p:nvPr/>
        </p:nvSpPr>
        <p:spPr>
          <a:xfrm>
            <a:off x="3793977" y="3080810"/>
            <a:ext cx="524098" cy="461665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38D82B5-9F97-4FD1-BCC6-89334CFE7AD4}"/>
              </a:ext>
            </a:extLst>
          </p:cNvPr>
          <p:cNvSpPr/>
          <p:nvPr/>
        </p:nvSpPr>
        <p:spPr>
          <a:xfrm>
            <a:off x="5172779" y="3146442"/>
            <a:ext cx="524098" cy="370156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4A83420-86AB-458E-9C7B-2675915AA04B}"/>
              </a:ext>
            </a:extLst>
          </p:cNvPr>
          <p:cNvSpPr/>
          <p:nvPr/>
        </p:nvSpPr>
        <p:spPr>
          <a:xfrm>
            <a:off x="6542041" y="3257451"/>
            <a:ext cx="524098" cy="370155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51B90EC-5FEF-43A0-8391-D5127DF856EE}"/>
              </a:ext>
            </a:extLst>
          </p:cNvPr>
          <p:cNvSpPr/>
          <p:nvPr/>
        </p:nvSpPr>
        <p:spPr>
          <a:xfrm>
            <a:off x="8031163" y="3172949"/>
            <a:ext cx="524098" cy="371834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27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7.40741E-7 L -0.10078 -0.296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9" y="-1486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7037E-7 L 0.10078 -0.3574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9" y="-1787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7037E-7 L 0.29258 -0.4185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22" y="-2092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7037E-7 L 0.48867 -0.2252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27" y="-1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48148E-6 L -0.13567 -0.1791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84" y="-895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0.07188 -0.228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1143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0.26836 -0.3016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1" y="-1509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85185E-6 L 0.44987 -0.1069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87" y="-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96296E-6 L -0.32851 -0.4729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32" y="-2365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22222E-6 L -0.12552 -0.516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76" y="-2585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11111E-6 L 0.0655 -0.5685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8" y="-2842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85185E-6 L 0.26185 -0.4004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86" y="-2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-0.28399 -0.3756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06" y="-1879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81481E-6 L -0.0711 -0.4342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5" y="-21713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6 L 0.12318 -0.4835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-2419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81481E-6 L 0.29622 -0.3074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05" y="-1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ECB2661-3255-4044-9FA4-7B41F1BB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27</a:t>
            </a:fld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3D44FF6-869E-4C3B-B888-D7E73B731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675" y="509293"/>
            <a:ext cx="4660659" cy="594025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DF0CB16-25FB-4A9D-B752-CE451E993544}"/>
              </a:ext>
            </a:extLst>
          </p:cNvPr>
          <p:cNvSpPr/>
          <p:nvPr/>
        </p:nvSpPr>
        <p:spPr>
          <a:xfrm>
            <a:off x="3178323" y="4480527"/>
            <a:ext cx="532660" cy="431519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Zi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31E63E2-46A0-44E4-80F3-15128892D2F9}"/>
              </a:ext>
            </a:extLst>
          </p:cNvPr>
          <p:cNvSpPr/>
          <p:nvPr/>
        </p:nvSpPr>
        <p:spPr>
          <a:xfrm>
            <a:off x="3080669" y="1747095"/>
            <a:ext cx="532660" cy="431519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Zo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C8C86BE-D41C-4AE2-9C24-25562ADAA127}"/>
              </a:ext>
            </a:extLst>
          </p:cNvPr>
          <p:cNvSpPr/>
          <p:nvPr/>
        </p:nvSpPr>
        <p:spPr>
          <a:xfrm>
            <a:off x="7860807" y="3156270"/>
            <a:ext cx="532660" cy="431519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 err="1">
                <a:solidFill>
                  <a:schemeClr val="bg1"/>
                </a:solidFill>
              </a:rPr>
              <a:t>Zf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D1BE8E1-3431-41A8-BC3D-470BD60E70CB}"/>
              </a:ext>
            </a:extLst>
          </p:cNvPr>
          <p:cNvSpPr/>
          <p:nvPr/>
        </p:nvSpPr>
        <p:spPr>
          <a:xfrm>
            <a:off x="5397312" y="6140590"/>
            <a:ext cx="532660" cy="431519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Z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C12BF94-97D0-4953-8958-48014C9A6087}"/>
              </a:ext>
            </a:extLst>
          </p:cNvPr>
          <p:cNvSpPr txBox="1"/>
          <p:nvPr/>
        </p:nvSpPr>
        <p:spPr>
          <a:xfrm>
            <a:off x="6155670" y="4599372"/>
            <a:ext cx="1363429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X=g </a:t>
            </a:r>
            <a:r>
              <a:rPr kumimoji="1" lang="zh-TW" altLang="en-US" sz="2400" dirty="0"/>
              <a:t>*</a:t>
            </a:r>
            <a:r>
              <a:rPr kumimoji="1" lang="en-US" altLang="zh-TW" sz="2400" dirty="0"/>
              <a:t>f(zi)</a:t>
            </a:r>
            <a:endParaRPr kumimoji="1" lang="zh-TW" altLang="en-US" sz="2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20BFF48-2647-45BE-875B-7212AE8AE4B2}"/>
              </a:ext>
            </a:extLst>
          </p:cNvPr>
          <p:cNvSpPr/>
          <p:nvPr/>
        </p:nvSpPr>
        <p:spPr>
          <a:xfrm>
            <a:off x="7909157" y="192402"/>
            <a:ext cx="4235388" cy="559294"/>
          </a:xfrm>
          <a:prstGeom prst="rect">
            <a:avLst/>
          </a:prstGeom>
          <a:solidFill>
            <a:srgbClr val="00EFF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f=activation function </a:t>
            </a:r>
            <a:r>
              <a:rPr kumimoji="1" lang="en-US" altLang="zh-TW" sz="2400" dirty="0">
                <a:solidFill>
                  <a:schemeClr val="tx1"/>
                </a:solidFill>
                <a:sym typeface="Wingdings" panose="05000000000000000000" pitchFamily="2" charset="2"/>
              </a:rPr>
              <a:t> sigmoid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165352C-F16A-4C13-962D-95B4D160CA47}"/>
              </a:ext>
            </a:extLst>
          </p:cNvPr>
          <p:cNvSpPr txBox="1"/>
          <p:nvPr/>
        </p:nvSpPr>
        <p:spPr>
          <a:xfrm>
            <a:off x="5865279" y="2546313"/>
            <a:ext cx="173595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C’=f(</a:t>
            </a:r>
            <a:r>
              <a:rPr kumimoji="1" lang="en-US" altLang="zh-TW" sz="2400" dirty="0" err="1"/>
              <a:t>zf</a:t>
            </a:r>
            <a:r>
              <a:rPr kumimoji="1" lang="en-US" altLang="zh-TW" sz="2400" dirty="0"/>
              <a:t>)*C+X</a:t>
            </a:r>
            <a:endParaRPr kumimoji="1" lang="zh-TW" altLang="en-US" sz="24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5B7C2EA-B5E7-42F8-A5EE-83CF47CCCF08}"/>
              </a:ext>
            </a:extLst>
          </p:cNvPr>
          <p:cNvSpPr txBox="1"/>
          <p:nvPr/>
        </p:nvSpPr>
        <p:spPr>
          <a:xfrm>
            <a:off x="5952021" y="1555634"/>
            <a:ext cx="156247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O=f(Zo)</a:t>
            </a:r>
            <a:r>
              <a:rPr kumimoji="1" lang="zh-TW" altLang="en-US" sz="2400" dirty="0"/>
              <a:t>*</a:t>
            </a:r>
            <a:r>
              <a:rPr kumimoji="1" lang="en-US" altLang="zh-TW" sz="2400" dirty="0"/>
              <a:t>C’</a:t>
            </a:r>
            <a:endParaRPr kumimoji="1" lang="zh-TW" altLang="en-US" sz="2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0A05CCC-E93A-44FC-BD38-722D7120F533}"/>
              </a:ext>
            </a:extLst>
          </p:cNvPr>
          <p:cNvSpPr txBox="1"/>
          <p:nvPr/>
        </p:nvSpPr>
        <p:spPr>
          <a:xfrm>
            <a:off x="5889340" y="4071257"/>
            <a:ext cx="532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>
                <a:solidFill>
                  <a:srgbClr val="0000FF"/>
                </a:solidFill>
              </a:rPr>
              <a:t>X</a:t>
            </a:r>
            <a:endParaRPr kumimoji="1"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4FFBA0F-3C51-41C4-A699-1801D15A55DA}"/>
              </a:ext>
            </a:extLst>
          </p:cNvPr>
          <p:cNvSpPr txBox="1"/>
          <p:nvPr/>
        </p:nvSpPr>
        <p:spPr>
          <a:xfrm>
            <a:off x="5751136" y="912289"/>
            <a:ext cx="404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>
                <a:solidFill>
                  <a:srgbClr val="0000FF"/>
                </a:solidFill>
              </a:rPr>
              <a:t>O</a:t>
            </a:r>
            <a:endParaRPr kumimoji="1"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05C6ED-3FFF-4076-8E8F-63DE98975856}"/>
              </a:ext>
            </a:extLst>
          </p:cNvPr>
          <p:cNvSpPr/>
          <p:nvPr/>
        </p:nvSpPr>
        <p:spPr>
          <a:xfrm>
            <a:off x="3779820" y="1658379"/>
            <a:ext cx="532660" cy="605584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f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18" name="矩形: 圓角 26">
            <a:extLst>
              <a:ext uri="{FF2B5EF4-FFF2-40B4-BE49-F238E27FC236}">
                <a16:creationId xmlns:a16="http://schemas.microsoft.com/office/drawing/2014/main" id="{B75A5B36-176D-9779-D497-637C772B1F8B}"/>
              </a:ext>
            </a:extLst>
          </p:cNvPr>
          <p:cNvSpPr/>
          <p:nvPr/>
        </p:nvSpPr>
        <p:spPr>
          <a:xfrm>
            <a:off x="5216799" y="3156270"/>
            <a:ext cx="893685" cy="49562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rgbClr val="FF0000"/>
                </a:solidFill>
              </a:rPr>
              <a:t>C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04C46230-62CD-4180-BA68-9BB36573D240}"/>
              </a:ext>
            </a:extLst>
          </p:cNvPr>
          <p:cNvSpPr/>
          <p:nvPr/>
        </p:nvSpPr>
        <p:spPr>
          <a:xfrm>
            <a:off x="5202315" y="3086894"/>
            <a:ext cx="893685" cy="49562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rgbClr val="0000FF"/>
                </a:solidFill>
              </a:rPr>
              <a:t>C’</a:t>
            </a:r>
            <a:endParaRPr kumimoji="1"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8" name="標題 7">
            <a:extLst>
              <a:ext uri="{FF2B5EF4-FFF2-40B4-BE49-F238E27FC236}">
                <a16:creationId xmlns:a16="http://schemas.microsoft.com/office/drawing/2014/main" id="{1331963F-A9E1-4C9A-9954-4FCD844A9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LSTM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871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1" grpId="0" animBg="1"/>
      <p:bldP spid="24" grpId="0" animBg="1"/>
      <p:bldP spid="25" grpId="0"/>
      <p:bldP spid="28" grpId="0"/>
      <p:bldP spid="2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6DC4F5-2CD1-4A68-9E7C-A9123820E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48" y="182564"/>
            <a:ext cx="11481620" cy="65346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LSTM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A99176-B09A-44C1-8EC2-7059F923B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38804" y="6356350"/>
            <a:ext cx="1614996" cy="365125"/>
          </a:xfrm>
        </p:spPr>
        <p:txBody>
          <a:bodyPr/>
          <a:lstStyle/>
          <a:p>
            <a:fld id="{DF4157B8-B9E9-6144-81D2-61ECAA04DB69}" type="slidenum">
              <a:rPr kumimoji="1" lang="zh-TW" altLang="en-US" smtClean="0"/>
              <a:t>28</a:t>
            </a:fld>
            <a:endParaRPr kumimoji="1" lang="zh-TW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D5AE0DC-5156-48B9-BEFC-859E95851C6C}"/>
              </a:ext>
            </a:extLst>
          </p:cNvPr>
          <p:cNvSpPr/>
          <p:nvPr/>
        </p:nvSpPr>
        <p:spPr>
          <a:xfrm>
            <a:off x="395748" y="2936905"/>
            <a:ext cx="532660" cy="389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X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DE698552-821C-42B8-98F7-5BEC1F2A80D3}"/>
              </a:ext>
            </a:extLst>
          </p:cNvPr>
          <p:cNvCxnSpPr>
            <a:cxnSpLocks/>
          </p:cNvCxnSpPr>
          <p:nvPr/>
        </p:nvCxnSpPr>
        <p:spPr>
          <a:xfrm>
            <a:off x="928408" y="3131542"/>
            <a:ext cx="6922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7C30CBAE-41B2-411F-98AE-A17B1134A1E8}"/>
              </a:ext>
            </a:extLst>
          </p:cNvPr>
          <p:cNvSpPr/>
          <p:nvPr/>
        </p:nvSpPr>
        <p:spPr>
          <a:xfrm>
            <a:off x="1984320" y="2038506"/>
            <a:ext cx="532660" cy="4315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Zi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2E85DF8-CFBA-1BEE-1E26-0821A7468C24}"/>
              </a:ext>
            </a:extLst>
          </p:cNvPr>
          <p:cNvSpPr/>
          <p:nvPr/>
        </p:nvSpPr>
        <p:spPr>
          <a:xfrm>
            <a:off x="1972504" y="2767477"/>
            <a:ext cx="532660" cy="4315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Zo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E818D73-662F-B23E-9FB2-FB17802577F1}"/>
              </a:ext>
            </a:extLst>
          </p:cNvPr>
          <p:cNvSpPr/>
          <p:nvPr/>
        </p:nvSpPr>
        <p:spPr>
          <a:xfrm>
            <a:off x="1972504" y="3429000"/>
            <a:ext cx="532660" cy="4315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 err="1">
                <a:solidFill>
                  <a:schemeClr val="bg1"/>
                </a:solidFill>
              </a:rPr>
              <a:t>Zf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5BE5534-C305-98F9-6DBB-727F886E17BE}"/>
              </a:ext>
            </a:extLst>
          </p:cNvPr>
          <p:cNvSpPr/>
          <p:nvPr/>
        </p:nvSpPr>
        <p:spPr>
          <a:xfrm>
            <a:off x="1972504" y="4090523"/>
            <a:ext cx="532660" cy="4315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Z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6" name="直線箭頭接點 5">
            <a:extLst>
              <a:ext uri="{FF2B5EF4-FFF2-40B4-BE49-F238E27FC236}">
                <a16:creationId xmlns:a16="http://schemas.microsoft.com/office/drawing/2014/main" id="{C005A3F0-8A71-E8DF-B3FE-047D7E98B429}"/>
              </a:ext>
            </a:extLst>
          </p:cNvPr>
          <p:cNvCxnSpPr>
            <a:cxnSpLocks/>
          </p:cNvCxnSpPr>
          <p:nvPr/>
        </p:nvCxnSpPr>
        <p:spPr>
          <a:xfrm>
            <a:off x="2681554" y="3217927"/>
            <a:ext cx="7807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圖片 17">
            <a:extLst>
              <a:ext uri="{FF2B5EF4-FFF2-40B4-BE49-F238E27FC236}">
                <a16:creationId xmlns:a16="http://schemas.microsoft.com/office/drawing/2014/main" id="{3FFAC8CE-FE7B-FA12-CFE8-CDFC3C51B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232" y="136525"/>
            <a:ext cx="1290959" cy="1645397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67E2261E-BE89-E119-D314-820D13AB3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792" y="1920128"/>
            <a:ext cx="1290959" cy="1645397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DF3B1A95-D81B-5AEA-667D-F4A8DBDE2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792" y="4716345"/>
            <a:ext cx="1290959" cy="164539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1A50C6A-196E-7BB9-F94C-6411500D3F88}"/>
              </a:ext>
            </a:extLst>
          </p:cNvPr>
          <p:cNvSpPr txBox="1"/>
          <p:nvPr/>
        </p:nvSpPr>
        <p:spPr>
          <a:xfrm>
            <a:off x="3797426" y="6340406"/>
            <a:ext cx="115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Time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1</a:t>
            </a:r>
            <a:endParaRPr kumimoji="1" lang="zh-TW" altLang="en-US" sz="2400"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1D1A013B-346C-378B-F6DC-5DBADEE48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861" y="149850"/>
            <a:ext cx="1290959" cy="1645397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744AB8FB-C9D9-52D0-BE05-02F74506E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860" y="1926505"/>
            <a:ext cx="1290959" cy="1645397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50A36052-00F9-58E6-1BAE-D98F10E01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686" y="4716345"/>
            <a:ext cx="1290959" cy="1645397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371ACB00-F7A7-E13A-B1EA-A962C3653A76}"/>
              </a:ext>
            </a:extLst>
          </p:cNvPr>
          <p:cNvSpPr txBox="1"/>
          <p:nvPr/>
        </p:nvSpPr>
        <p:spPr>
          <a:xfrm>
            <a:off x="5425659" y="6340405"/>
            <a:ext cx="115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Time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2</a:t>
            </a:r>
            <a:endParaRPr kumimoji="1" lang="zh-TW" altLang="en-US" sz="2400" dirty="0"/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18017EFA-0135-B445-581F-9BF719F0B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491" y="149850"/>
            <a:ext cx="1290959" cy="1645397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768FABE1-BB7E-571F-42B9-F27787295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392" y="1779486"/>
            <a:ext cx="1290959" cy="1645397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DD01D60A-BBDE-9D71-4D78-DA6409045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392" y="4716345"/>
            <a:ext cx="1290959" cy="1645397"/>
          </a:xfrm>
          <a:prstGeom prst="rect">
            <a:avLst/>
          </a:prstGeom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D7DF9F13-4059-51B7-F054-B11893DAC297}"/>
              </a:ext>
            </a:extLst>
          </p:cNvPr>
          <p:cNvSpPr txBox="1"/>
          <p:nvPr/>
        </p:nvSpPr>
        <p:spPr>
          <a:xfrm>
            <a:off x="6946289" y="6288449"/>
            <a:ext cx="115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Time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3</a:t>
            </a:r>
            <a:endParaRPr kumimoji="1" lang="zh-TW" altLang="en-US" sz="2400" dirty="0"/>
          </a:p>
        </p:txBody>
      </p:sp>
      <p:sp>
        <p:nvSpPr>
          <p:cNvPr id="5" name="連接器 4">
            <a:extLst>
              <a:ext uri="{FF2B5EF4-FFF2-40B4-BE49-F238E27FC236}">
                <a16:creationId xmlns:a16="http://schemas.microsoft.com/office/drawing/2014/main" id="{7E8D022E-6203-DE27-461C-C9EB4A618F4A}"/>
              </a:ext>
            </a:extLst>
          </p:cNvPr>
          <p:cNvSpPr/>
          <p:nvPr/>
        </p:nvSpPr>
        <p:spPr>
          <a:xfrm>
            <a:off x="5689769" y="3520654"/>
            <a:ext cx="313378" cy="23825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連接器 29">
            <a:extLst>
              <a:ext uri="{FF2B5EF4-FFF2-40B4-BE49-F238E27FC236}">
                <a16:creationId xmlns:a16="http://schemas.microsoft.com/office/drawing/2014/main" id="{A36801D0-C746-BA33-88D5-084A3ADFC09A}"/>
              </a:ext>
            </a:extLst>
          </p:cNvPr>
          <p:cNvSpPr/>
          <p:nvPr/>
        </p:nvSpPr>
        <p:spPr>
          <a:xfrm>
            <a:off x="5719552" y="4420310"/>
            <a:ext cx="313378" cy="23825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連接器 30">
            <a:extLst>
              <a:ext uri="{FF2B5EF4-FFF2-40B4-BE49-F238E27FC236}">
                <a16:creationId xmlns:a16="http://schemas.microsoft.com/office/drawing/2014/main" id="{1477F8AA-A531-FD51-0940-6F2A6A13B6E5}"/>
              </a:ext>
            </a:extLst>
          </p:cNvPr>
          <p:cNvSpPr/>
          <p:nvPr/>
        </p:nvSpPr>
        <p:spPr>
          <a:xfrm>
            <a:off x="5715263" y="3970482"/>
            <a:ext cx="313378" cy="23825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C9F4A27-0089-4404-BD1D-792AA4890637}"/>
              </a:ext>
            </a:extLst>
          </p:cNvPr>
          <p:cNvSpPr/>
          <p:nvPr/>
        </p:nvSpPr>
        <p:spPr>
          <a:xfrm>
            <a:off x="3615945" y="149850"/>
            <a:ext cx="1531972" cy="66002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EBE2C99-8BA7-4B98-9580-ED981E4965AD}"/>
              </a:ext>
            </a:extLst>
          </p:cNvPr>
          <p:cNvSpPr/>
          <p:nvPr/>
        </p:nvSpPr>
        <p:spPr>
          <a:xfrm>
            <a:off x="5162543" y="149850"/>
            <a:ext cx="1531972" cy="66002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9FD36D9-30D0-4D53-BFE2-0DC779917D44}"/>
              </a:ext>
            </a:extLst>
          </p:cNvPr>
          <p:cNvSpPr/>
          <p:nvPr/>
        </p:nvSpPr>
        <p:spPr>
          <a:xfrm>
            <a:off x="6682488" y="151808"/>
            <a:ext cx="1531972" cy="66002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0B931524-3C43-4A16-BA78-63A030863795}"/>
              </a:ext>
            </a:extLst>
          </p:cNvPr>
          <p:cNvSpPr/>
          <p:nvPr/>
        </p:nvSpPr>
        <p:spPr>
          <a:xfrm>
            <a:off x="8327254" y="836024"/>
            <a:ext cx="536764" cy="3713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1F800B6-22D1-416F-B902-890C9A813337}"/>
              </a:ext>
            </a:extLst>
          </p:cNvPr>
          <p:cNvSpPr/>
          <p:nvPr/>
        </p:nvSpPr>
        <p:spPr>
          <a:xfrm>
            <a:off x="9135122" y="836024"/>
            <a:ext cx="536764" cy="45123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y1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箭號: 向右 42">
            <a:extLst>
              <a:ext uri="{FF2B5EF4-FFF2-40B4-BE49-F238E27FC236}">
                <a16:creationId xmlns:a16="http://schemas.microsoft.com/office/drawing/2014/main" id="{BE45BC31-4120-4922-AD84-6A24B7C989FA}"/>
              </a:ext>
            </a:extLst>
          </p:cNvPr>
          <p:cNvSpPr/>
          <p:nvPr/>
        </p:nvSpPr>
        <p:spPr>
          <a:xfrm>
            <a:off x="8327254" y="2338138"/>
            <a:ext cx="536764" cy="3713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8BBFF70-EBB6-44B1-A41A-162A42A94FAF}"/>
              </a:ext>
            </a:extLst>
          </p:cNvPr>
          <p:cNvSpPr/>
          <p:nvPr/>
        </p:nvSpPr>
        <p:spPr>
          <a:xfrm>
            <a:off x="9135122" y="2338138"/>
            <a:ext cx="536764" cy="45123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y2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45" name="箭號: 向右 44">
            <a:extLst>
              <a:ext uri="{FF2B5EF4-FFF2-40B4-BE49-F238E27FC236}">
                <a16:creationId xmlns:a16="http://schemas.microsoft.com/office/drawing/2014/main" id="{0F243AF1-810D-457C-B7F8-F2F890BFD32E}"/>
              </a:ext>
            </a:extLst>
          </p:cNvPr>
          <p:cNvSpPr/>
          <p:nvPr/>
        </p:nvSpPr>
        <p:spPr>
          <a:xfrm>
            <a:off x="8327254" y="5547372"/>
            <a:ext cx="536764" cy="3713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53FE3A0-35AA-4229-BB74-EFF4D0503939}"/>
              </a:ext>
            </a:extLst>
          </p:cNvPr>
          <p:cNvSpPr/>
          <p:nvPr/>
        </p:nvSpPr>
        <p:spPr>
          <a:xfrm>
            <a:off x="9135122" y="5547372"/>
            <a:ext cx="536764" cy="45123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 err="1">
                <a:solidFill>
                  <a:schemeClr val="bg1"/>
                </a:solidFill>
              </a:rPr>
              <a:t>yn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64F186EC-97EA-472D-8087-6CFEFD5D8D30}"/>
              </a:ext>
            </a:extLst>
          </p:cNvPr>
          <p:cNvSpPr/>
          <p:nvPr/>
        </p:nvSpPr>
        <p:spPr>
          <a:xfrm>
            <a:off x="10014012" y="3429000"/>
            <a:ext cx="621437" cy="449828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D427E18-9C0D-40C0-9433-BE3ACDC2EF1E}"/>
              </a:ext>
            </a:extLst>
          </p:cNvPr>
          <p:cNvSpPr/>
          <p:nvPr/>
        </p:nvSpPr>
        <p:spPr>
          <a:xfrm>
            <a:off x="10921340" y="3449982"/>
            <a:ext cx="432460" cy="4472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Y 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57" name="連接器 4">
            <a:extLst>
              <a:ext uri="{FF2B5EF4-FFF2-40B4-BE49-F238E27FC236}">
                <a16:creationId xmlns:a16="http://schemas.microsoft.com/office/drawing/2014/main" id="{56631B26-D85A-4901-B6E7-92A48395D459}"/>
              </a:ext>
            </a:extLst>
          </p:cNvPr>
          <p:cNvSpPr/>
          <p:nvPr/>
        </p:nvSpPr>
        <p:spPr>
          <a:xfrm>
            <a:off x="4164749" y="3520654"/>
            <a:ext cx="313378" cy="23825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8" name="連接器 29">
            <a:extLst>
              <a:ext uri="{FF2B5EF4-FFF2-40B4-BE49-F238E27FC236}">
                <a16:creationId xmlns:a16="http://schemas.microsoft.com/office/drawing/2014/main" id="{5563D92F-08A1-4BE5-9E11-CC4F949A206A}"/>
              </a:ext>
            </a:extLst>
          </p:cNvPr>
          <p:cNvSpPr/>
          <p:nvPr/>
        </p:nvSpPr>
        <p:spPr>
          <a:xfrm>
            <a:off x="4194532" y="4420310"/>
            <a:ext cx="313378" cy="23825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9" name="連接器 30">
            <a:extLst>
              <a:ext uri="{FF2B5EF4-FFF2-40B4-BE49-F238E27FC236}">
                <a16:creationId xmlns:a16="http://schemas.microsoft.com/office/drawing/2014/main" id="{2AE0AC35-360B-4B87-88F2-869732C7E259}"/>
              </a:ext>
            </a:extLst>
          </p:cNvPr>
          <p:cNvSpPr/>
          <p:nvPr/>
        </p:nvSpPr>
        <p:spPr>
          <a:xfrm>
            <a:off x="4190243" y="3970482"/>
            <a:ext cx="313378" cy="23825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0" name="連接器 4">
            <a:extLst>
              <a:ext uri="{FF2B5EF4-FFF2-40B4-BE49-F238E27FC236}">
                <a16:creationId xmlns:a16="http://schemas.microsoft.com/office/drawing/2014/main" id="{E92DB0BC-6904-42B4-AADA-DCB589203A33}"/>
              </a:ext>
            </a:extLst>
          </p:cNvPr>
          <p:cNvSpPr/>
          <p:nvPr/>
        </p:nvSpPr>
        <p:spPr>
          <a:xfrm>
            <a:off x="7187384" y="3536200"/>
            <a:ext cx="313378" cy="23825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1" name="連接器 29">
            <a:extLst>
              <a:ext uri="{FF2B5EF4-FFF2-40B4-BE49-F238E27FC236}">
                <a16:creationId xmlns:a16="http://schemas.microsoft.com/office/drawing/2014/main" id="{07B25570-3D0E-4D8E-A34C-B34FE6312E21}"/>
              </a:ext>
            </a:extLst>
          </p:cNvPr>
          <p:cNvSpPr/>
          <p:nvPr/>
        </p:nvSpPr>
        <p:spPr>
          <a:xfrm>
            <a:off x="7217167" y="4435856"/>
            <a:ext cx="313378" cy="23825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2" name="連接器 30">
            <a:extLst>
              <a:ext uri="{FF2B5EF4-FFF2-40B4-BE49-F238E27FC236}">
                <a16:creationId xmlns:a16="http://schemas.microsoft.com/office/drawing/2014/main" id="{C75A055A-41A8-4BC2-B6D3-2A6B2C9FD5AC}"/>
              </a:ext>
            </a:extLst>
          </p:cNvPr>
          <p:cNvSpPr/>
          <p:nvPr/>
        </p:nvSpPr>
        <p:spPr>
          <a:xfrm>
            <a:off x="7212878" y="3986028"/>
            <a:ext cx="313378" cy="23825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70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1" grpId="0" animBg="1"/>
      <p:bldP spid="42" grpId="0" animBg="1"/>
      <p:bldP spid="11" grpId="0" animBg="1"/>
      <p:bldP spid="16" grpId="0" animBg="1"/>
      <p:bldP spid="43" grpId="0" animBg="1"/>
      <p:bldP spid="44" grpId="0" animBg="1"/>
      <p:bldP spid="45" grpId="0" animBg="1"/>
      <p:bldP spid="46" grpId="0" animBg="1"/>
      <p:bldP spid="17" grpId="0" animBg="1"/>
      <p:bldP spid="4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A65325-6555-4E25-84C7-571F45920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48" y="182564"/>
            <a:ext cx="11481620" cy="65346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LSTM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6CBDAB-8BAB-42F4-A382-4F121F942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48" y="836024"/>
            <a:ext cx="11796252" cy="504504"/>
          </a:xfrm>
        </p:spPr>
        <p:txBody>
          <a:bodyPr/>
          <a:lstStyle/>
          <a:p>
            <a:r>
              <a:rPr lang="en-US" altLang="zh-TW" dirty="0"/>
              <a:t>Training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0938EC-3C5F-4510-A80D-82D589B0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29</a:t>
            </a:fld>
            <a:endParaRPr kumimoji="1"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B1BDF57-BC6E-4C9E-BB97-0610DFE3B190}"/>
              </a:ext>
            </a:extLst>
          </p:cNvPr>
          <p:cNvSpPr txBox="1"/>
          <p:nvPr/>
        </p:nvSpPr>
        <p:spPr>
          <a:xfrm>
            <a:off x="395748" y="2175248"/>
            <a:ext cx="181908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Input feature</a:t>
            </a:r>
            <a:endParaRPr kumimoji="1" lang="zh-TW" altLang="en-US" sz="2400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FE850AD-512F-40A5-AA13-2C1450515CC6}"/>
              </a:ext>
            </a:extLst>
          </p:cNvPr>
          <p:cNvCxnSpPr>
            <a:cxnSpLocks/>
          </p:cNvCxnSpPr>
          <p:nvPr/>
        </p:nvCxnSpPr>
        <p:spPr>
          <a:xfrm>
            <a:off x="2331080" y="2422427"/>
            <a:ext cx="6436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DD996CA1-5EA5-460C-BF12-A00F4EA95005}"/>
              </a:ext>
            </a:extLst>
          </p:cNvPr>
          <p:cNvSpPr txBox="1"/>
          <p:nvPr/>
        </p:nvSpPr>
        <p:spPr>
          <a:xfrm>
            <a:off x="10588124" y="3290646"/>
            <a:ext cx="1086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Output</a:t>
            </a:r>
          </a:p>
          <a:p>
            <a:pPr algn="l"/>
            <a:r>
              <a:rPr kumimoji="1" lang="en-US" altLang="zh-TW" sz="2400" dirty="0"/>
              <a:t>(0/1/2)</a:t>
            </a:r>
            <a:endParaRPr kumimoji="1" lang="zh-TW" altLang="en-US" sz="2400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F9F1C464-200C-419A-98C6-B02B787FF52E}"/>
              </a:ext>
            </a:extLst>
          </p:cNvPr>
          <p:cNvCxnSpPr>
            <a:cxnSpLocks/>
          </p:cNvCxnSpPr>
          <p:nvPr/>
        </p:nvCxnSpPr>
        <p:spPr>
          <a:xfrm>
            <a:off x="4825927" y="2420211"/>
            <a:ext cx="527130" cy="14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ECCDE2C4-F371-4149-B712-DCD16A245B5E}"/>
              </a:ext>
            </a:extLst>
          </p:cNvPr>
          <p:cNvCxnSpPr>
            <a:cxnSpLocks/>
          </p:cNvCxnSpPr>
          <p:nvPr/>
        </p:nvCxnSpPr>
        <p:spPr>
          <a:xfrm>
            <a:off x="7246593" y="2420211"/>
            <a:ext cx="504309" cy="22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9FA4960F-F6EC-4392-B7DB-D0CDDE5BEAF9}"/>
              </a:ext>
            </a:extLst>
          </p:cNvPr>
          <p:cNvSpPr/>
          <p:nvPr/>
        </p:nvSpPr>
        <p:spPr>
          <a:xfrm>
            <a:off x="10246097" y="2128835"/>
            <a:ext cx="1770789" cy="4315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Y(6*1 vector)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32AAB0D-8264-43A9-BB3E-EA718BA21CE0}"/>
              </a:ext>
            </a:extLst>
          </p:cNvPr>
          <p:cNvCxnSpPr/>
          <p:nvPr/>
        </p:nvCxnSpPr>
        <p:spPr>
          <a:xfrm>
            <a:off x="11131491" y="2570450"/>
            <a:ext cx="0" cy="7131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4C6A32F-586B-421E-A2C0-3F9DF70620FC}"/>
              </a:ext>
            </a:extLst>
          </p:cNvPr>
          <p:cNvSpPr txBox="1"/>
          <p:nvPr/>
        </p:nvSpPr>
        <p:spPr>
          <a:xfrm>
            <a:off x="9796647" y="2626435"/>
            <a:ext cx="1427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 err="1"/>
              <a:t>softmax</a:t>
            </a:r>
            <a:endParaRPr kumimoji="1" lang="zh-TW" altLang="en-US" sz="2400" dirty="0"/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717A4DD8-2BBC-49FC-9372-D199D3DD60B8}"/>
              </a:ext>
            </a:extLst>
          </p:cNvPr>
          <p:cNvGrpSpPr/>
          <p:nvPr/>
        </p:nvGrpSpPr>
        <p:grpSpPr>
          <a:xfrm>
            <a:off x="2996242" y="1698592"/>
            <a:ext cx="1764919" cy="1756879"/>
            <a:chOff x="2833540" y="3390602"/>
            <a:chExt cx="1902954" cy="1996310"/>
          </a:xfrm>
        </p:grpSpPr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415B8E44-63FF-4903-ADBA-CA385F4B49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09" b="3441"/>
            <a:stretch/>
          </p:blipFill>
          <p:spPr>
            <a:xfrm>
              <a:off x="2833540" y="3390602"/>
              <a:ext cx="1902954" cy="1490015"/>
            </a:xfrm>
            <a:prstGeom prst="rect">
              <a:avLst/>
            </a:prstGeom>
          </p:spPr>
        </p:pic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C3585F1A-015B-4D9F-B8F5-9243EE19C845}"/>
                </a:ext>
              </a:extLst>
            </p:cNvPr>
            <p:cNvSpPr txBox="1"/>
            <p:nvPr/>
          </p:nvSpPr>
          <p:spPr>
            <a:xfrm>
              <a:off x="3310062" y="4925247"/>
              <a:ext cx="9499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TW" sz="2400" dirty="0"/>
                <a:t>LSTM</a:t>
              </a:r>
              <a:endParaRPr kumimoji="1" lang="zh-TW" altLang="en-US" sz="2400" dirty="0"/>
            </a:p>
          </p:txBody>
        </p: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A92F6F0C-A9F7-4909-AF95-6C2D9786DCA7}"/>
              </a:ext>
            </a:extLst>
          </p:cNvPr>
          <p:cNvGrpSpPr/>
          <p:nvPr/>
        </p:nvGrpSpPr>
        <p:grpSpPr>
          <a:xfrm>
            <a:off x="5395425" y="1718703"/>
            <a:ext cx="1764919" cy="1756879"/>
            <a:chOff x="2833540" y="3390602"/>
            <a:chExt cx="1902954" cy="1996310"/>
          </a:xfrm>
        </p:grpSpPr>
        <p:pic>
          <p:nvPicPr>
            <p:cNvPr id="63" name="圖片 62">
              <a:extLst>
                <a:ext uri="{FF2B5EF4-FFF2-40B4-BE49-F238E27FC236}">
                  <a16:creationId xmlns:a16="http://schemas.microsoft.com/office/drawing/2014/main" id="{0C51AA61-A774-4DCE-9196-40D9B0A78A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09" b="3441"/>
            <a:stretch/>
          </p:blipFill>
          <p:spPr>
            <a:xfrm>
              <a:off x="2833540" y="3390602"/>
              <a:ext cx="1902954" cy="1490015"/>
            </a:xfrm>
            <a:prstGeom prst="rect">
              <a:avLst/>
            </a:prstGeom>
          </p:spPr>
        </p:pic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1FAF0CC6-6017-40FE-BE7F-0EF089F9C109}"/>
                </a:ext>
              </a:extLst>
            </p:cNvPr>
            <p:cNvSpPr txBox="1"/>
            <p:nvPr/>
          </p:nvSpPr>
          <p:spPr>
            <a:xfrm>
              <a:off x="3310062" y="4925247"/>
              <a:ext cx="9499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TW" sz="2400" dirty="0"/>
                <a:t>LSTM</a:t>
              </a:r>
              <a:endParaRPr kumimoji="1" lang="zh-TW" altLang="en-US" sz="2400" dirty="0"/>
            </a:p>
          </p:txBody>
        </p:sp>
      </p:grp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59048F85-EB45-4A31-BE8C-3BD3F2058085}"/>
              </a:ext>
            </a:extLst>
          </p:cNvPr>
          <p:cNvCxnSpPr>
            <a:cxnSpLocks/>
          </p:cNvCxnSpPr>
          <p:nvPr/>
        </p:nvCxnSpPr>
        <p:spPr>
          <a:xfrm>
            <a:off x="9671929" y="2431378"/>
            <a:ext cx="504309" cy="22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C17DE7D8-D74F-445A-AF5B-27306926B85F}"/>
              </a:ext>
            </a:extLst>
          </p:cNvPr>
          <p:cNvGrpSpPr/>
          <p:nvPr/>
        </p:nvGrpSpPr>
        <p:grpSpPr>
          <a:xfrm>
            <a:off x="7820761" y="1729870"/>
            <a:ext cx="1764919" cy="1756879"/>
            <a:chOff x="2833540" y="3390602"/>
            <a:chExt cx="1902954" cy="1996310"/>
          </a:xfrm>
        </p:grpSpPr>
        <p:pic>
          <p:nvPicPr>
            <p:cNvPr id="67" name="圖片 66">
              <a:extLst>
                <a:ext uri="{FF2B5EF4-FFF2-40B4-BE49-F238E27FC236}">
                  <a16:creationId xmlns:a16="http://schemas.microsoft.com/office/drawing/2014/main" id="{08525070-3F28-47D1-932D-607AA59DC7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09" b="3441"/>
            <a:stretch/>
          </p:blipFill>
          <p:spPr>
            <a:xfrm>
              <a:off x="2833540" y="3390602"/>
              <a:ext cx="1902954" cy="1490015"/>
            </a:xfrm>
            <a:prstGeom prst="rect">
              <a:avLst/>
            </a:prstGeom>
          </p:spPr>
        </p:pic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0F06EA11-41FE-451C-A6D6-AEE2BBF595DD}"/>
                </a:ext>
              </a:extLst>
            </p:cNvPr>
            <p:cNvSpPr txBox="1"/>
            <p:nvPr/>
          </p:nvSpPr>
          <p:spPr>
            <a:xfrm>
              <a:off x="3310062" y="4925247"/>
              <a:ext cx="9499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TW" sz="2400" dirty="0"/>
                <a:t>LSTM</a:t>
              </a:r>
              <a:endParaRPr kumimoji="1" lang="zh-TW" altLang="en-US" sz="2400" dirty="0"/>
            </a:p>
          </p:txBody>
        </p:sp>
      </p:grpSp>
      <p:sp>
        <p:nvSpPr>
          <p:cNvPr id="15" name="語音泡泡: 橢圓形 14">
            <a:extLst>
              <a:ext uri="{FF2B5EF4-FFF2-40B4-BE49-F238E27FC236}">
                <a16:creationId xmlns:a16="http://schemas.microsoft.com/office/drawing/2014/main" id="{1B55598C-4CC5-4CB4-9975-D86EE40C0BAA}"/>
              </a:ext>
            </a:extLst>
          </p:cNvPr>
          <p:cNvSpPr/>
          <p:nvPr/>
        </p:nvSpPr>
        <p:spPr>
          <a:xfrm>
            <a:off x="8183018" y="3486749"/>
            <a:ext cx="1402662" cy="2222587"/>
          </a:xfrm>
          <a:prstGeom prst="wedgeEllipseCallout">
            <a:avLst>
              <a:gd name="adj1" fmla="val 105591"/>
              <a:gd name="adj2" fmla="val -63665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[1,0,0]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[0 ,1,0]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[0,0,1]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91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B90C8E-B676-354B-B430-9448FE8C9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826" y="134140"/>
            <a:ext cx="10515600" cy="699397"/>
          </a:xfrm>
        </p:spPr>
        <p:txBody>
          <a:bodyPr/>
          <a:lstStyle/>
          <a:p>
            <a:r>
              <a:rPr kumimoji="1" lang="en-US" altLang="zh-TW" b="0" dirty="0"/>
              <a:t>Introduction</a:t>
            </a:r>
            <a:endParaRPr kumimoji="1" lang="zh-TW" altLang="en-US" b="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D28323-D12C-E144-88B4-F460FDAE7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3</a:t>
            </a:fld>
            <a:endParaRPr kumimoji="1"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3798A806-73AA-453E-A36A-8A909B48F238}"/>
              </a:ext>
            </a:extLst>
          </p:cNvPr>
          <p:cNvSpPr/>
          <p:nvPr/>
        </p:nvSpPr>
        <p:spPr>
          <a:xfrm>
            <a:off x="4209624" y="998738"/>
            <a:ext cx="2290439" cy="107419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>
                <a:solidFill>
                  <a:schemeClr val="bg1"/>
                </a:solidFill>
              </a:rPr>
              <a:t>SSD</a:t>
            </a:r>
            <a:endParaRPr kumimoji="1" lang="zh-TW" altLang="en-US" sz="2800" dirty="0">
              <a:solidFill>
                <a:schemeClr val="bg1"/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2BD60BB0-A618-4B47-8E09-7CAFC5CB0E6C}"/>
              </a:ext>
            </a:extLst>
          </p:cNvPr>
          <p:cNvCxnSpPr>
            <a:cxnSpLocks/>
          </p:cNvCxnSpPr>
          <p:nvPr/>
        </p:nvCxnSpPr>
        <p:spPr>
          <a:xfrm flipH="1">
            <a:off x="2006353" y="2159493"/>
            <a:ext cx="1986989" cy="136494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97340196-1D15-414A-8979-592B8A904FF5}"/>
              </a:ext>
            </a:extLst>
          </p:cNvPr>
          <p:cNvCxnSpPr/>
          <p:nvPr/>
        </p:nvCxnSpPr>
        <p:spPr>
          <a:xfrm>
            <a:off x="2228288" y="3747829"/>
            <a:ext cx="0" cy="461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7525FB0-F9FE-41D1-9EAE-DA4AE5CA7123}"/>
              </a:ext>
            </a:extLst>
          </p:cNvPr>
          <p:cNvSpPr txBox="1"/>
          <p:nvPr/>
        </p:nvSpPr>
        <p:spPr>
          <a:xfrm>
            <a:off x="1038689" y="3686248"/>
            <a:ext cx="1056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dirty="0"/>
              <a:t>Price</a:t>
            </a:r>
            <a:endParaRPr kumimoji="1" lang="zh-TW" altLang="en-US" sz="2800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E94E71B6-B995-4BF0-8488-92D91CA75A98}"/>
              </a:ext>
            </a:extLst>
          </p:cNvPr>
          <p:cNvCxnSpPr>
            <a:cxnSpLocks/>
          </p:cNvCxnSpPr>
          <p:nvPr/>
        </p:nvCxnSpPr>
        <p:spPr>
          <a:xfrm flipH="1">
            <a:off x="4500979" y="2197019"/>
            <a:ext cx="71021" cy="145170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2B19ADA-366C-4401-943C-88F245074283}"/>
              </a:ext>
            </a:extLst>
          </p:cNvPr>
          <p:cNvSpPr txBox="1"/>
          <p:nvPr/>
        </p:nvSpPr>
        <p:spPr>
          <a:xfrm>
            <a:off x="7539582" y="3780484"/>
            <a:ext cx="1287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dirty="0"/>
              <a:t>Fast </a:t>
            </a:r>
            <a:endParaRPr kumimoji="1" lang="zh-TW" altLang="en-US" sz="2800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4C7A1195-A7A2-4D4E-9503-18C8C1A3673D}"/>
              </a:ext>
            </a:extLst>
          </p:cNvPr>
          <p:cNvCxnSpPr/>
          <p:nvPr/>
        </p:nvCxnSpPr>
        <p:spPr>
          <a:xfrm>
            <a:off x="5904799" y="2239278"/>
            <a:ext cx="0" cy="148922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F12E010-79B0-4B96-B60D-925E7C5A7924}"/>
              </a:ext>
            </a:extLst>
          </p:cNvPr>
          <p:cNvSpPr txBox="1"/>
          <p:nvPr/>
        </p:nvSpPr>
        <p:spPr>
          <a:xfrm>
            <a:off x="3446144" y="3858411"/>
            <a:ext cx="1507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dirty="0"/>
              <a:t>capacity </a:t>
            </a:r>
            <a:endParaRPr kumimoji="1" lang="zh-TW" altLang="en-US" sz="2800" dirty="0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ABFB536-D62E-4468-9A22-8F1BDAF2BC98}"/>
              </a:ext>
            </a:extLst>
          </p:cNvPr>
          <p:cNvCxnSpPr/>
          <p:nvPr/>
        </p:nvCxnSpPr>
        <p:spPr>
          <a:xfrm flipV="1">
            <a:off x="4953740" y="3932694"/>
            <a:ext cx="0" cy="523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4F30188F-9A4E-44EE-A9B7-8FAC81F781B8}"/>
              </a:ext>
            </a:extLst>
          </p:cNvPr>
          <p:cNvCxnSpPr>
            <a:cxnSpLocks/>
          </p:cNvCxnSpPr>
          <p:nvPr/>
        </p:nvCxnSpPr>
        <p:spPr>
          <a:xfrm>
            <a:off x="6542168" y="2072655"/>
            <a:ext cx="1392186" cy="161351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1379E8DB-E64A-4023-B475-5C5370DA37B7}"/>
              </a:ext>
            </a:extLst>
          </p:cNvPr>
          <p:cNvSpPr txBox="1"/>
          <p:nvPr/>
        </p:nvSpPr>
        <p:spPr>
          <a:xfrm>
            <a:off x="5379372" y="3932694"/>
            <a:ext cx="194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dirty="0"/>
              <a:t>Resistance  </a:t>
            </a:r>
            <a:endParaRPr kumimoji="1" lang="zh-TW" altLang="en-US" sz="28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916BAA4-B036-4C5D-A642-2AF921B6F2F7}"/>
              </a:ext>
            </a:extLst>
          </p:cNvPr>
          <p:cNvSpPr txBox="1"/>
          <p:nvPr/>
        </p:nvSpPr>
        <p:spPr>
          <a:xfrm>
            <a:off x="390617" y="870012"/>
            <a:ext cx="1935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l"/>
            </a:pPr>
            <a:r>
              <a:rPr kumimoji="1" lang="en-US" altLang="zh-TW" sz="3200" dirty="0"/>
              <a:t>Pros </a:t>
            </a:r>
            <a:endParaRPr kumimoji="1" lang="zh-TW" altLang="en-US" sz="3200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FBCE7A7F-DF8C-41B7-8A9D-85D03CC90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3163" y="4709862"/>
            <a:ext cx="1514873" cy="1514873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CCFB19FA-0F16-4402-BDB0-67257F4DA7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131" y="4709862"/>
            <a:ext cx="1514873" cy="1514873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4010AD1F-32CE-4CCB-9CA5-9AF1E646A0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1626" y="4803656"/>
            <a:ext cx="1514873" cy="15148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7949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648"/>
    </mc:Choice>
    <mc:Fallback xmlns="">
      <p:transition spd="slow" advTm="596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4" grpId="0"/>
      <p:bldP spid="36" grpId="0"/>
      <p:bldP spid="4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B9ED9-4D5D-8748-BBD8-D2545C5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b="0" dirty="0"/>
              <a:t>Outline</a:t>
            </a:r>
            <a:endParaRPr kumimoji="1" lang="zh-TW" altLang="en-US" b="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0251B-0E29-E44E-B631-FFCFF2E70CF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7138" y="836024"/>
            <a:ext cx="11724861" cy="6021976"/>
          </a:xfrm>
        </p:spPr>
        <p:txBody>
          <a:bodyPr/>
          <a:lstStyle/>
          <a:p>
            <a:r>
              <a:rPr kumimoji="1" lang="en-US" altLang="zh-TW" dirty="0"/>
              <a:t>Introduction</a:t>
            </a:r>
          </a:p>
          <a:p>
            <a:r>
              <a:rPr kumimoji="1" lang="en-US" altLang="zh-TW" dirty="0"/>
              <a:t>Motivation</a:t>
            </a:r>
          </a:p>
          <a:p>
            <a:r>
              <a:rPr kumimoji="1" lang="en-US" altLang="zh-TW" dirty="0"/>
              <a:t>Background</a:t>
            </a:r>
          </a:p>
          <a:p>
            <a:r>
              <a:rPr kumimoji="1" lang="en-US" altLang="zh-TW" dirty="0"/>
              <a:t>Design</a:t>
            </a:r>
          </a:p>
          <a:p>
            <a:pPr lvl="1"/>
            <a:r>
              <a:rPr kumimoji="1" lang="en-US" altLang="zh-TW" dirty="0">
                <a:solidFill>
                  <a:srgbClr val="FF0000"/>
                </a:solidFill>
              </a:rPr>
              <a:t>Write buffer management: AI</a:t>
            </a:r>
          </a:p>
          <a:p>
            <a:pPr lvl="2"/>
            <a:r>
              <a:rPr kumimoji="1" lang="en-US" altLang="zh-TW" dirty="0"/>
              <a:t>Offline</a:t>
            </a:r>
          </a:p>
          <a:p>
            <a:pPr lvl="2"/>
            <a:r>
              <a:rPr kumimoji="1" lang="en-US" altLang="zh-TW" dirty="0">
                <a:solidFill>
                  <a:srgbClr val="FF0000"/>
                </a:solidFill>
              </a:rPr>
              <a:t>Online</a:t>
            </a:r>
          </a:p>
          <a:p>
            <a:r>
              <a:rPr kumimoji="1" lang="en-US" altLang="zh-TW" dirty="0"/>
              <a:t>Experiment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99E9BD-6419-5941-A50A-BC186BB3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30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400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3"/>
    </mc:Choice>
    <mc:Fallback xmlns="">
      <p:transition spd="slow" advTm="2293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B9ED9-4D5D-8748-BBD8-D2545C5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b="0" dirty="0"/>
              <a:t>Online </a:t>
            </a:r>
            <a:endParaRPr kumimoji="1" lang="zh-TW" altLang="en-US" b="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0251B-0E29-E44E-B631-FFCFF2E70CF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7138" y="836024"/>
            <a:ext cx="11724861" cy="6021976"/>
          </a:xfrm>
        </p:spPr>
        <p:txBody>
          <a:bodyPr/>
          <a:lstStyle/>
          <a:p>
            <a:r>
              <a:rPr kumimoji="1" lang="en-US" altLang="zh-TW" dirty="0"/>
              <a:t>Fit model into the program</a:t>
            </a:r>
          </a:p>
          <a:p>
            <a:r>
              <a:rPr kumimoji="1" lang="en-US" altLang="zh-TW" dirty="0"/>
              <a:t>Using hint information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99E9BD-6419-5941-A50A-BC186BB3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31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512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3"/>
    </mc:Choice>
    <mc:Fallback xmlns="">
      <p:transition spd="slow" advTm="2293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E46544-C6CA-480E-8C7D-3FDF03E1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/>
              <a:t>Fit model into the program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08FEC1B-1802-4AF5-8976-E26CBD795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F4157B8-B9E9-6144-81D2-61ECAA04DB69}" type="slidenum">
              <a:rPr kumimoji="1" lang="zh-TW" altLang="en-US" smtClean="0"/>
              <a:t>32</a:t>
            </a:fld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6DEB69-7D1F-449B-9B27-B4EA2AD6C77C}"/>
              </a:ext>
            </a:extLst>
          </p:cNvPr>
          <p:cNvSpPr/>
          <p:nvPr/>
        </p:nvSpPr>
        <p:spPr>
          <a:xfrm>
            <a:off x="4290479" y="941033"/>
            <a:ext cx="4531359" cy="45276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Request write into the write buffer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80DEACC-7310-4697-807A-2D2C4E9414FD}"/>
              </a:ext>
            </a:extLst>
          </p:cNvPr>
          <p:cNvCxnSpPr>
            <a:cxnSpLocks/>
          </p:cNvCxnSpPr>
          <p:nvPr/>
        </p:nvCxnSpPr>
        <p:spPr>
          <a:xfrm flipH="1">
            <a:off x="6556158" y="1438922"/>
            <a:ext cx="7004" cy="6303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39A9C343-7779-4E2A-BEB3-5E69E1D4ECC2}"/>
              </a:ext>
            </a:extLst>
          </p:cNvPr>
          <p:cNvSpPr/>
          <p:nvPr/>
        </p:nvSpPr>
        <p:spPr>
          <a:xfrm>
            <a:off x="4000082" y="2114365"/>
            <a:ext cx="5112155" cy="45276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Read the corresponding </a:t>
            </a:r>
            <a:r>
              <a:rPr kumimoji="1" lang="en-US" altLang="zh-TW" sz="2400" dirty="0">
                <a:solidFill>
                  <a:srgbClr val="FF0000"/>
                </a:solidFill>
              </a:rPr>
              <a:t>duration label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81FC8C4-BA61-4F1F-BFB0-FDAEC2BD4BA3}"/>
              </a:ext>
            </a:extLst>
          </p:cNvPr>
          <p:cNvCxnSpPr>
            <a:cxnSpLocks/>
          </p:cNvCxnSpPr>
          <p:nvPr/>
        </p:nvCxnSpPr>
        <p:spPr>
          <a:xfrm flipH="1">
            <a:off x="6556157" y="2636668"/>
            <a:ext cx="7005" cy="5237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8DF84EBD-17C3-4E24-91D1-BF2572944A89}"/>
              </a:ext>
            </a:extLst>
          </p:cNvPr>
          <p:cNvSpPr/>
          <p:nvPr/>
        </p:nvSpPr>
        <p:spPr>
          <a:xfrm>
            <a:off x="3565769" y="4382410"/>
            <a:ext cx="5980774" cy="103666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Kick duration block in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the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rgbClr val="FF0000"/>
                </a:solidFill>
              </a:rPr>
              <a:t>soon</a:t>
            </a:r>
            <a:r>
              <a:rPr kumimoji="1" lang="zh-TW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TW" sz="2400" dirty="0">
                <a:solidFill>
                  <a:srgbClr val="FF0000"/>
                </a:solidFill>
              </a:rPr>
              <a:t>queue</a:t>
            </a:r>
            <a:r>
              <a:rPr kumimoji="1" lang="zh-TW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TW" sz="2400" dirty="0">
                <a:solidFill>
                  <a:srgbClr val="FF0000"/>
                </a:solidFill>
              </a:rPr>
              <a:t>LRU</a:t>
            </a:r>
            <a:r>
              <a:rPr kumimoji="1" lang="zh-TW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from the write buffer 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F3EB426-B888-4DEB-BDA4-52B661F78BCA}"/>
              </a:ext>
            </a:extLst>
          </p:cNvPr>
          <p:cNvCxnSpPr>
            <a:cxnSpLocks/>
          </p:cNvCxnSpPr>
          <p:nvPr/>
        </p:nvCxnSpPr>
        <p:spPr>
          <a:xfrm flipH="1">
            <a:off x="6537217" y="3777349"/>
            <a:ext cx="7004" cy="4949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768B39BE-7189-4DD6-8742-01B5C2568649}"/>
              </a:ext>
            </a:extLst>
          </p:cNvPr>
          <p:cNvSpPr/>
          <p:nvPr/>
        </p:nvSpPr>
        <p:spPr>
          <a:xfrm>
            <a:off x="5090750" y="3221425"/>
            <a:ext cx="2930813" cy="49494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When write buffer full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語音泡泡: 橢圓形 11">
            <a:extLst>
              <a:ext uri="{FF2B5EF4-FFF2-40B4-BE49-F238E27FC236}">
                <a16:creationId xmlns:a16="http://schemas.microsoft.com/office/drawing/2014/main" id="{B6985A11-829F-457D-A042-8F99C4CDAD32}"/>
              </a:ext>
            </a:extLst>
          </p:cNvPr>
          <p:cNvSpPr/>
          <p:nvPr/>
        </p:nvSpPr>
        <p:spPr>
          <a:xfrm>
            <a:off x="0" y="1984363"/>
            <a:ext cx="3329617" cy="712764"/>
          </a:xfrm>
          <a:prstGeom prst="wedgeEllipseCallout">
            <a:avLst>
              <a:gd name="adj1" fmla="val 72256"/>
              <a:gd name="adj2" fmla="val -135812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Trigger demoting or not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97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3" grpId="0" animBg="1"/>
      <p:bldP spid="2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3F939-CF61-40B7-9CE0-C0215882F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/>
              <a:t>Fit model into the program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8AF343-8ED3-40BB-9BDD-C5FD9BBFC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48" y="836024"/>
            <a:ext cx="11796252" cy="575526"/>
          </a:xfrm>
        </p:spPr>
        <p:txBody>
          <a:bodyPr/>
          <a:lstStyle/>
          <a:p>
            <a:r>
              <a:rPr lang="en-US" altLang="zh-TW" dirty="0"/>
              <a:t>Data placement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EFB19A-88FB-4A0D-ADE1-70FA7800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33</a:t>
            </a:fld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D33996-B294-4A6C-B15E-BA9E2C40785C}"/>
              </a:ext>
            </a:extLst>
          </p:cNvPr>
          <p:cNvSpPr/>
          <p:nvPr/>
        </p:nvSpPr>
        <p:spPr>
          <a:xfrm>
            <a:off x="4465468" y="1532204"/>
            <a:ext cx="2207581" cy="45276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Page cache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B6D2474-A99B-43CF-A70B-219A9DC4F8EF}"/>
              </a:ext>
            </a:extLst>
          </p:cNvPr>
          <p:cNvCxnSpPr/>
          <p:nvPr/>
        </p:nvCxnSpPr>
        <p:spPr>
          <a:xfrm>
            <a:off x="5566299" y="2085315"/>
            <a:ext cx="0" cy="5755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A3A68A49-24EB-49BB-BD93-7420CE2AB34B}"/>
              </a:ext>
            </a:extLst>
          </p:cNvPr>
          <p:cNvSpPr/>
          <p:nvPr/>
        </p:nvSpPr>
        <p:spPr>
          <a:xfrm>
            <a:off x="3027289" y="2784592"/>
            <a:ext cx="5006985" cy="312224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1E402DF-1608-42AF-8788-F59C567C3A75}"/>
              </a:ext>
            </a:extLst>
          </p:cNvPr>
          <p:cNvSpPr/>
          <p:nvPr/>
        </p:nvSpPr>
        <p:spPr>
          <a:xfrm>
            <a:off x="4279038" y="5002341"/>
            <a:ext cx="2574522" cy="4069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Soon queue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6D716BA-32F0-4EA5-B0E6-576492111142}"/>
              </a:ext>
            </a:extLst>
          </p:cNvPr>
          <p:cNvSpPr/>
          <p:nvPr/>
        </p:nvSpPr>
        <p:spPr>
          <a:xfrm>
            <a:off x="4279038" y="3947296"/>
            <a:ext cx="2574522" cy="4069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Mean queue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7C6973-DC7E-4796-8A4E-619E210D717D}"/>
              </a:ext>
            </a:extLst>
          </p:cNvPr>
          <p:cNvSpPr/>
          <p:nvPr/>
        </p:nvSpPr>
        <p:spPr>
          <a:xfrm>
            <a:off x="4279038" y="2780392"/>
            <a:ext cx="2574522" cy="4069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Late queue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F18892C-66DE-4483-808D-E340D27F0857}"/>
              </a:ext>
            </a:extLst>
          </p:cNvPr>
          <p:cNvSpPr txBox="1"/>
          <p:nvPr/>
        </p:nvSpPr>
        <p:spPr>
          <a:xfrm>
            <a:off x="4043779" y="3200373"/>
            <a:ext cx="843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E456D11-2461-4472-BAC8-9C58DDBBE034}"/>
              </a:ext>
            </a:extLst>
          </p:cNvPr>
          <p:cNvSpPr txBox="1"/>
          <p:nvPr/>
        </p:nvSpPr>
        <p:spPr>
          <a:xfrm>
            <a:off x="6185385" y="3218914"/>
            <a:ext cx="75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C3FCFA8-22E0-4FB5-B62A-26FEFF3453D5}"/>
              </a:ext>
            </a:extLst>
          </p:cNvPr>
          <p:cNvSpPr txBox="1"/>
          <p:nvPr/>
        </p:nvSpPr>
        <p:spPr>
          <a:xfrm>
            <a:off x="4125158" y="4362913"/>
            <a:ext cx="843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92AF4B1-4DF8-4E30-96F5-B3DC5E4D7B67}"/>
              </a:ext>
            </a:extLst>
          </p:cNvPr>
          <p:cNvSpPr txBox="1"/>
          <p:nvPr/>
        </p:nvSpPr>
        <p:spPr>
          <a:xfrm>
            <a:off x="6266764" y="4381454"/>
            <a:ext cx="75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23F334C-05E5-4A64-BEB6-13E34F1F18D4}"/>
              </a:ext>
            </a:extLst>
          </p:cNvPr>
          <p:cNvSpPr txBox="1"/>
          <p:nvPr/>
        </p:nvSpPr>
        <p:spPr>
          <a:xfrm>
            <a:off x="4142913" y="5449506"/>
            <a:ext cx="843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179A561-3FD5-4D29-BAD1-2172BABFC8C2}"/>
              </a:ext>
            </a:extLst>
          </p:cNvPr>
          <p:cNvSpPr txBox="1"/>
          <p:nvPr/>
        </p:nvSpPr>
        <p:spPr>
          <a:xfrm>
            <a:off x="6284519" y="5468047"/>
            <a:ext cx="75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4B8E449-B850-42F3-BCC8-AE67F87CF405}"/>
              </a:ext>
            </a:extLst>
          </p:cNvPr>
          <p:cNvSpPr txBox="1"/>
          <p:nvPr/>
        </p:nvSpPr>
        <p:spPr>
          <a:xfrm>
            <a:off x="4687409" y="6084599"/>
            <a:ext cx="175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  <p:sp>
        <p:nvSpPr>
          <p:cNvPr id="19" name="語音泡泡: 橢圓形 18">
            <a:extLst>
              <a:ext uri="{FF2B5EF4-FFF2-40B4-BE49-F238E27FC236}">
                <a16:creationId xmlns:a16="http://schemas.microsoft.com/office/drawing/2014/main" id="{1EEAC73B-6FF5-43BB-A55F-D5EA88072B0B}"/>
              </a:ext>
            </a:extLst>
          </p:cNvPr>
          <p:cNvSpPr/>
          <p:nvPr/>
        </p:nvSpPr>
        <p:spPr>
          <a:xfrm>
            <a:off x="8638980" y="1713166"/>
            <a:ext cx="3372503" cy="863849"/>
          </a:xfrm>
          <a:prstGeom prst="wedgeEllipseCallout">
            <a:avLst>
              <a:gd name="adj1" fmla="val -81886"/>
              <a:gd name="adj2" fmla="val 244400"/>
            </a:avLst>
          </a:prstGeom>
          <a:solidFill>
            <a:srgbClr val="00FA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According to 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AI predict result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86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6E0BCB-D304-4E61-B364-6D100BD7E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/>
              <a:t>Fit model into program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9EC54D-B0FA-4DC8-A19F-13E9B219C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Demoting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0D5095-43BF-457E-B309-64EE45446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34</a:t>
            </a:fld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E5E2B2-2D36-4A1F-B583-D82033A8B9FB}"/>
              </a:ext>
            </a:extLst>
          </p:cNvPr>
          <p:cNvSpPr/>
          <p:nvPr/>
        </p:nvSpPr>
        <p:spPr>
          <a:xfrm>
            <a:off x="1202054" y="1672701"/>
            <a:ext cx="5469038" cy="320381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5CF5AC4-3FAA-48BB-8E50-7C714A8BB936}"/>
              </a:ext>
            </a:extLst>
          </p:cNvPr>
          <p:cNvSpPr txBox="1"/>
          <p:nvPr/>
        </p:nvSpPr>
        <p:spPr>
          <a:xfrm>
            <a:off x="2947914" y="5073727"/>
            <a:ext cx="2121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3E3AD2-C536-40F3-B951-8B009CEFFA53}"/>
              </a:ext>
            </a:extLst>
          </p:cNvPr>
          <p:cNvSpPr/>
          <p:nvPr/>
        </p:nvSpPr>
        <p:spPr>
          <a:xfrm>
            <a:off x="2942077" y="1663797"/>
            <a:ext cx="3729015" cy="5141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6FF653A-A657-49DE-B04E-CE4E20CBFB77}"/>
              </a:ext>
            </a:extLst>
          </p:cNvPr>
          <p:cNvSpPr txBox="1"/>
          <p:nvPr/>
        </p:nvSpPr>
        <p:spPr>
          <a:xfrm>
            <a:off x="1202054" y="1672701"/>
            <a:ext cx="1740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late queue</a:t>
            </a:r>
            <a:endParaRPr kumimoji="1" lang="zh-TW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E2FF52E-206B-4C72-A7B7-C1AFB0136AA4}"/>
              </a:ext>
            </a:extLst>
          </p:cNvPr>
          <p:cNvSpPr/>
          <p:nvPr/>
        </p:nvSpPr>
        <p:spPr>
          <a:xfrm>
            <a:off x="2942077" y="2777505"/>
            <a:ext cx="3729015" cy="5141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3C95F65-17B2-4732-9C03-E0AE00DE9D67}"/>
              </a:ext>
            </a:extLst>
          </p:cNvPr>
          <p:cNvSpPr txBox="1"/>
          <p:nvPr/>
        </p:nvSpPr>
        <p:spPr>
          <a:xfrm>
            <a:off x="1202054" y="2786409"/>
            <a:ext cx="1740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mean queue</a:t>
            </a:r>
            <a:endParaRPr kumimoji="1" lang="zh-TW" alt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8221DAF-AC05-4614-AF5F-1A38C30E11DF}"/>
              </a:ext>
            </a:extLst>
          </p:cNvPr>
          <p:cNvSpPr/>
          <p:nvPr/>
        </p:nvSpPr>
        <p:spPr>
          <a:xfrm>
            <a:off x="2942077" y="3893493"/>
            <a:ext cx="3729015" cy="5141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00C3D67-E423-47DC-9419-9281DB72AD0B}"/>
              </a:ext>
            </a:extLst>
          </p:cNvPr>
          <p:cNvSpPr txBox="1"/>
          <p:nvPr/>
        </p:nvSpPr>
        <p:spPr>
          <a:xfrm>
            <a:off x="1202054" y="3902397"/>
            <a:ext cx="1740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soon queue</a:t>
            </a:r>
            <a:endParaRPr kumimoji="1"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F185E1A-948B-492E-B260-2355C721FF8D}"/>
              </a:ext>
            </a:extLst>
          </p:cNvPr>
          <p:cNvSpPr txBox="1"/>
          <p:nvPr/>
        </p:nvSpPr>
        <p:spPr>
          <a:xfrm>
            <a:off x="2918798" y="2170162"/>
            <a:ext cx="843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006A6A3-632B-44D3-B6CD-7EBAD5D83B86}"/>
              </a:ext>
            </a:extLst>
          </p:cNvPr>
          <p:cNvSpPr txBox="1"/>
          <p:nvPr/>
        </p:nvSpPr>
        <p:spPr>
          <a:xfrm>
            <a:off x="5993430" y="2153232"/>
            <a:ext cx="75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A53FE95-4140-4478-91FD-82A2C44F9DA2}"/>
              </a:ext>
            </a:extLst>
          </p:cNvPr>
          <p:cNvSpPr txBox="1"/>
          <p:nvPr/>
        </p:nvSpPr>
        <p:spPr>
          <a:xfrm>
            <a:off x="2942077" y="3275577"/>
            <a:ext cx="843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DE4156C-E105-4261-B38A-811CE67B4388}"/>
              </a:ext>
            </a:extLst>
          </p:cNvPr>
          <p:cNvSpPr txBox="1"/>
          <p:nvPr/>
        </p:nvSpPr>
        <p:spPr>
          <a:xfrm>
            <a:off x="6016709" y="3258647"/>
            <a:ext cx="75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1071862-4105-4795-A044-C2C3D4B45F0A}"/>
              </a:ext>
            </a:extLst>
          </p:cNvPr>
          <p:cNvSpPr txBox="1"/>
          <p:nvPr/>
        </p:nvSpPr>
        <p:spPr>
          <a:xfrm>
            <a:off x="2942077" y="4403473"/>
            <a:ext cx="843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CFED1CB-436E-437D-BA82-21D8A187E081}"/>
              </a:ext>
            </a:extLst>
          </p:cNvPr>
          <p:cNvSpPr txBox="1"/>
          <p:nvPr/>
        </p:nvSpPr>
        <p:spPr>
          <a:xfrm>
            <a:off x="6016709" y="4386543"/>
            <a:ext cx="75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0259A5BD-72A3-416E-B462-707D6EDD2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955984"/>
              </p:ext>
            </p:extLst>
          </p:nvPr>
        </p:nvGraphicFramePr>
        <p:xfrm>
          <a:off x="8106169" y="416848"/>
          <a:ext cx="365858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775">
                  <a:extLst>
                    <a:ext uri="{9D8B030D-6E8A-4147-A177-3AD203B41FA5}">
                      <a16:colId xmlns:a16="http://schemas.microsoft.com/office/drawing/2014/main" val="111653687"/>
                    </a:ext>
                  </a:extLst>
                </a:gridCol>
                <a:gridCol w="2698813">
                  <a:extLst>
                    <a:ext uri="{9D8B030D-6E8A-4147-A177-3AD203B41FA5}">
                      <a16:colId xmlns:a16="http://schemas.microsoft.com/office/drawing/2014/main" val="2284002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Block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Pass request count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890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A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382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5182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078250"/>
                  </a:ext>
                </a:extLst>
              </a:tr>
              <a:tr h="430236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C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5697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28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D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21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166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4466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22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F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4458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553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G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019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H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6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5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I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413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451527"/>
                  </a:ext>
                </a:extLst>
              </a:tr>
            </a:tbl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DE2755C5-A419-40C0-B171-E3904733B711}"/>
              </a:ext>
            </a:extLst>
          </p:cNvPr>
          <p:cNvSpPr/>
          <p:nvPr/>
        </p:nvSpPr>
        <p:spPr>
          <a:xfrm>
            <a:off x="2942077" y="1663797"/>
            <a:ext cx="458071" cy="5141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A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DF3EF96-FDA3-495B-95B3-B7D2CDD9082A}"/>
              </a:ext>
            </a:extLst>
          </p:cNvPr>
          <p:cNvSpPr/>
          <p:nvPr/>
        </p:nvSpPr>
        <p:spPr>
          <a:xfrm>
            <a:off x="4778738" y="1658235"/>
            <a:ext cx="458071" cy="5141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B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636AB7A-48AC-48A5-AFBC-2A39B85CB149}"/>
              </a:ext>
            </a:extLst>
          </p:cNvPr>
          <p:cNvSpPr/>
          <p:nvPr/>
        </p:nvSpPr>
        <p:spPr>
          <a:xfrm>
            <a:off x="5231384" y="1647570"/>
            <a:ext cx="458071" cy="5280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14FF8B3-41EA-439E-B9F2-04BBB78E258C}"/>
              </a:ext>
            </a:extLst>
          </p:cNvPr>
          <p:cNvSpPr/>
          <p:nvPr/>
        </p:nvSpPr>
        <p:spPr>
          <a:xfrm>
            <a:off x="3397707" y="3876142"/>
            <a:ext cx="458071" cy="5221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D302087-BEAF-40DE-8DFE-6FD9F9A8D834}"/>
              </a:ext>
            </a:extLst>
          </p:cNvPr>
          <p:cNvSpPr/>
          <p:nvPr/>
        </p:nvSpPr>
        <p:spPr>
          <a:xfrm>
            <a:off x="2939636" y="2786289"/>
            <a:ext cx="458071" cy="5141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G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703C3D7-87FD-47E8-81B4-97E4EFB3B6C0}"/>
              </a:ext>
            </a:extLst>
          </p:cNvPr>
          <p:cNvSpPr/>
          <p:nvPr/>
        </p:nvSpPr>
        <p:spPr>
          <a:xfrm>
            <a:off x="4783803" y="2770722"/>
            <a:ext cx="458071" cy="5141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CD8004C-83C0-4C32-A87C-EFBC56866193}"/>
              </a:ext>
            </a:extLst>
          </p:cNvPr>
          <p:cNvSpPr/>
          <p:nvPr/>
        </p:nvSpPr>
        <p:spPr>
          <a:xfrm>
            <a:off x="5250501" y="2759658"/>
            <a:ext cx="458071" cy="5252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5F43979-911F-4389-9D0B-F376544C44B2}"/>
              </a:ext>
            </a:extLst>
          </p:cNvPr>
          <p:cNvSpPr/>
          <p:nvPr/>
        </p:nvSpPr>
        <p:spPr>
          <a:xfrm>
            <a:off x="2942077" y="3876142"/>
            <a:ext cx="458071" cy="5315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H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EE5872D-0995-4C0E-ACA2-AA7B1269E3CD}"/>
              </a:ext>
            </a:extLst>
          </p:cNvPr>
          <p:cNvSpPr/>
          <p:nvPr/>
        </p:nvSpPr>
        <p:spPr>
          <a:xfrm>
            <a:off x="3860838" y="3878556"/>
            <a:ext cx="458071" cy="5221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I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E746D59-ECA4-4021-9D1B-612E1F1C1C52}"/>
              </a:ext>
            </a:extLst>
          </p:cNvPr>
          <p:cNvSpPr/>
          <p:nvPr/>
        </p:nvSpPr>
        <p:spPr>
          <a:xfrm>
            <a:off x="229790" y="853388"/>
            <a:ext cx="2400319" cy="514173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Threshold=4000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92132D8-C198-4D56-8587-0A3361151A21}"/>
              </a:ext>
            </a:extLst>
          </p:cNvPr>
          <p:cNvSpPr/>
          <p:nvPr/>
        </p:nvSpPr>
        <p:spPr>
          <a:xfrm>
            <a:off x="9086186" y="1324641"/>
            <a:ext cx="901193" cy="8788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EDC1403-1E90-485B-8F3D-7AAE40647169}"/>
              </a:ext>
            </a:extLst>
          </p:cNvPr>
          <p:cNvSpPr/>
          <p:nvPr/>
        </p:nvSpPr>
        <p:spPr>
          <a:xfrm>
            <a:off x="4802238" y="1639642"/>
            <a:ext cx="901193" cy="5346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EC61DC0-D723-4CA0-9050-38E2E92FC01B}"/>
              </a:ext>
            </a:extLst>
          </p:cNvPr>
          <p:cNvSpPr/>
          <p:nvPr/>
        </p:nvSpPr>
        <p:spPr>
          <a:xfrm>
            <a:off x="9086186" y="2768721"/>
            <a:ext cx="901193" cy="878885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E98056C-D172-4D98-8672-B45E447D7075}"/>
              </a:ext>
            </a:extLst>
          </p:cNvPr>
          <p:cNvSpPr/>
          <p:nvPr/>
        </p:nvSpPr>
        <p:spPr>
          <a:xfrm>
            <a:off x="4810170" y="2759320"/>
            <a:ext cx="901193" cy="53463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96D158B-3EBF-4C66-9C3F-7CAB4E01E766}"/>
              </a:ext>
            </a:extLst>
          </p:cNvPr>
          <p:cNvSpPr/>
          <p:nvPr/>
        </p:nvSpPr>
        <p:spPr>
          <a:xfrm>
            <a:off x="3401457" y="2777505"/>
            <a:ext cx="489977" cy="5221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M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78802F4-24F9-49BD-9565-B36BACC765AB}"/>
              </a:ext>
            </a:extLst>
          </p:cNvPr>
          <p:cNvSpPr/>
          <p:nvPr/>
        </p:nvSpPr>
        <p:spPr>
          <a:xfrm>
            <a:off x="3873183" y="2779919"/>
            <a:ext cx="458071" cy="5221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943CC15-0EC3-46F7-81FA-8E9A81A9AF7D}"/>
              </a:ext>
            </a:extLst>
          </p:cNvPr>
          <p:cNvSpPr/>
          <p:nvPr/>
        </p:nvSpPr>
        <p:spPr>
          <a:xfrm>
            <a:off x="3402767" y="1661414"/>
            <a:ext cx="458071" cy="5221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J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44519EF-D7F8-4E23-BBFC-13B820EAF475}"/>
              </a:ext>
            </a:extLst>
          </p:cNvPr>
          <p:cNvSpPr/>
          <p:nvPr/>
        </p:nvSpPr>
        <p:spPr>
          <a:xfrm>
            <a:off x="3865898" y="1663828"/>
            <a:ext cx="458071" cy="5221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K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8DF0081-DE22-441F-81B0-F847480D2AFA}"/>
              </a:ext>
            </a:extLst>
          </p:cNvPr>
          <p:cNvSpPr/>
          <p:nvPr/>
        </p:nvSpPr>
        <p:spPr>
          <a:xfrm>
            <a:off x="4329317" y="1671920"/>
            <a:ext cx="458071" cy="5037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F5AC55C-DC48-472F-83AD-6A6F1EBAE346}"/>
              </a:ext>
            </a:extLst>
          </p:cNvPr>
          <p:cNvSpPr/>
          <p:nvPr/>
        </p:nvSpPr>
        <p:spPr>
          <a:xfrm>
            <a:off x="4331254" y="2774282"/>
            <a:ext cx="458071" cy="5221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O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C6D3A2A-767A-4F9A-BEF3-9F7D96C972B3}"/>
              </a:ext>
            </a:extLst>
          </p:cNvPr>
          <p:cNvSpPr/>
          <p:nvPr/>
        </p:nvSpPr>
        <p:spPr>
          <a:xfrm>
            <a:off x="4304272" y="3876142"/>
            <a:ext cx="458071" cy="5221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P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70D97A5-9AAB-4D0E-89C7-481929DBFA08}"/>
              </a:ext>
            </a:extLst>
          </p:cNvPr>
          <p:cNvSpPr/>
          <p:nvPr/>
        </p:nvSpPr>
        <p:spPr>
          <a:xfrm>
            <a:off x="4789325" y="3876142"/>
            <a:ext cx="870811" cy="5346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D2F990F-FF08-B7E8-D7F6-190213D7DF12}"/>
              </a:ext>
            </a:extLst>
          </p:cNvPr>
          <p:cNvSpPr/>
          <p:nvPr/>
        </p:nvSpPr>
        <p:spPr>
          <a:xfrm>
            <a:off x="8527774" y="4977714"/>
            <a:ext cx="2657061" cy="430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If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access,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reset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to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59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7.40741E-7 L -0.00573 0.1622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" y="8102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81481E-6 L -0.00469 0.1636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" y="817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33333E-6 L -0.00091 0.16389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819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7037E-6 L -0.00118 0.1611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805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1" animBg="1"/>
      <p:bldP spid="24" grpId="1" animBg="1"/>
      <p:bldP spid="27" grpId="1" animBg="1"/>
      <p:bldP spid="28" grpId="1" animBg="1"/>
      <p:bldP spid="33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9" grpId="0" animBg="1"/>
      <p:bldP spid="1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581482-425C-4675-A4DC-F14F9077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Using hint information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C8BE96-A325-4879-902F-7945DAE65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35</a:t>
            </a:fld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51272F-E373-461A-8A35-0BEC849172F9}"/>
              </a:ext>
            </a:extLst>
          </p:cNvPr>
          <p:cNvSpPr/>
          <p:nvPr/>
        </p:nvSpPr>
        <p:spPr>
          <a:xfrm>
            <a:off x="472880" y="981047"/>
            <a:ext cx="4531359" cy="45276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Request write into the write buffer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6F920BB2-47F0-47B2-85A3-A63A1FB8F604}"/>
              </a:ext>
            </a:extLst>
          </p:cNvPr>
          <p:cNvCxnSpPr>
            <a:cxnSpLocks/>
          </p:cNvCxnSpPr>
          <p:nvPr/>
        </p:nvCxnSpPr>
        <p:spPr>
          <a:xfrm flipH="1">
            <a:off x="2738559" y="1478936"/>
            <a:ext cx="7004" cy="6303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ABA6746-B2A0-4C13-ADA7-FFFA3FCBC272}"/>
              </a:ext>
            </a:extLst>
          </p:cNvPr>
          <p:cNvCxnSpPr>
            <a:cxnSpLocks/>
          </p:cNvCxnSpPr>
          <p:nvPr/>
        </p:nvCxnSpPr>
        <p:spPr>
          <a:xfrm flipH="1">
            <a:off x="2738558" y="2676682"/>
            <a:ext cx="7005" cy="5237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CF46AABE-AE68-4E25-BD57-5770E9C73739}"/>
              </a:ext>
            </a:extLst>
          </p:cNvPr>
          <p:cNvSpPr/>
          <p:nvPr/>
        </p:nvSpPr>
        <p:spPr>
          <a:xfrm>
            <a:off x="1273151" y="3261439"/>
            <a:ext cx="2930813" cy="49494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When write buffer full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81C62AD-EC4B-40E0-B5CE-3C2EFA6BF7B9}"/>
              </a:ext>
            </a:extLst>
          </p:cNvPr>
          <p:cNvSpPr/>
          <p:nvPr/>
        </p:nvSpPr>
        <p:spPr>
          <a:xfrm>
            <a:off x="182479" y="2182181"/>
            <a:ext cx="5112155" cy="45276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Read the corresponding </a:t>
            </a:r>
            <a:r>
              <a:rPr kumimoji="1" lang="en-US" altLang="zh-TW" sz="2400" dirty="0">
                <a:solidFill>
                  <a:srgbClr val="FF0000"/>
                </a:solidFill>
              </a:rPr>
              <a:t>duration label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13FD684-9AF9-4CE2-908D-A8AF4A48774E}"/>
              </a:ext>
            </a:extLst>
          </p:cNvPr>
          <p:cNvCxnSpPr>
            <a:cxnSpLocks/>
          </p:cNvCxnSpPr>
          <p:nvPr/>
        </p:nvCxnSpPr>
        <p:spPr>
          <a:xfrm>
            <a:off x="4203964" y="3527237"/>
            <a:ext cx="23948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13BE019-B453-46B5-B513-65E342AA530F}"/>
              </a:ext>
            </a:extLst>
          </p:cNvPr>
          <p:cNvSpPr txBox="1"/>
          <p:nvPr/>
        </p:nvSpPr>
        <p:spPr>
          <a:xfrm>
            <a:off x="4183878" y="2938628"/>
            <a:ext cx="2529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Check hint queue</a:t>
            </a:r>
            <a:endParaRPr kumimoji="1" lang="zh-TW" altLang="en-US" sz="2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C1A2831-91A9-4CB8-8242-9A9F5F282F82}"/>
              </a:ext>
            </a:extLst>
          </p:cNvPr>
          <p:cNvSpPr/>
          <p:nvPr/>
        </p:nvSpPr>
        <p:spPr>
          <a:xfrm>
            <a:off x="6712953" y="2438735"/>
            <a:ext cx="4717188" cy="192311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>
              <a:buAutoNum type="arabicPeriod"/>
            </a:pPr>
            <a:r>
              <a:rPr kumimoji="1" lang="en-US" altLang="zh-TW" sz="2400" dirty="0">
                <a:solidFill>
                  <a:schemeClr val="tx1"/>
                </a:solidFill>
              </a:rPr>
              <a:t>Block write</a:t>
            </a:r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kumimoji="1" lang="en-US" altLang="zh-TW" sz="2400" dirty="0">
                <a:solidFill>
                  <a:schemeClr val="tx1"/>
                </a:solidFill>
              </a:rPr>
              <a:t>Overwrite in an existing page</a:t>
            </a:r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kumimoji="1" lang="en-US" altLang="zh-TW" sz="2400" dirty="0">
                <a:solidFill>
                  <a:schemeClr val="tx1"/>
                </a:solidFill>
              </a:rPr>
              <a:t>Add a new page</a:t>
            </a:r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37B43B2C-358F-4534-8979-32E03FB02589}"/>
              </a:ext>
            </a:extLst>
          </p:cNvPr>
          <p:cNvCxnSpPr>
            <a:stCxn id="23" idx="2"/>
          </p:cNvCxnSpPr>
          <p:nvPr/>
        </p:nvCxnSpPr>
        <p:spPr>
          <a:xfrm>
            <a:off x="9071547" y="4361850"/>
            <a:ext cx="0" cy="66528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E42C58FF-047A-4E26-9973-3C54907DED45}"/>
              </a:ext>
            </a:extLst>
          </p:cNvPr>
          <p:cNvCxnSpPr/>
          <p:nvPr/>
        </p:nvCxnSpPr>
        <p:spPr>
          <a:xfrm flipH="1">
            <a:off x="6288097" y="5027130"/>
            <a:ext cx="27834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5743964F-BD63-4E4B-94C6-877D856B9223}"/>
              </a:ext>
            </a:extLst>
          </p:cNvPr>
          <p:cNvSpPr/>
          <p:nvPr/>
        </p:nvSpPr>
        <p:spPr>
          <a:xfrm>
            <a:off x="3751202" y="4795491"/>
            <a:ext cx="2394852" cy="4632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Kick victim block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71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22" grpId="0"/>
      <p:bldP spid="23" grpId="0" animBg="1"/>
      <p:bldP spid="3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1E0526-E210-4535-B38A-8B7E6494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48" y="182564"/>
            <a:ext cx="11481620" cy="65346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Using hint information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74D80F-AC4F-41FF-A6DF-DDD15EFA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36</a:t>
            </a:fld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3A3E70B-5DDF-4000-A631-980E0960F354}"/>
              </a:ext>
            </a:extLst>
          </p:cNvPr>
          <p:cNvSpPr/>
          <p:nvPr/>
        </p:nvSpPr>
        <p:spPr>
          <a:xfrm>
            <a:off x="3710866" y="1024300"/>
            <a:ext cx="2389574" cy="59309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E84DE9C-CFAF-4EC3-8858-AB922BB80091}"/>
              </a:ext>
            </a:extLst>
          </p:cNvPr>
          <p:cNvSpPr txBox="1"/>
          <p:nvPr/>
        </p:nvSpPr>
        <p:spPr>
          <a:xfrm>
            <a:off x="239697" y="1225118"/>
            <a:ext cx="347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buffer—soon queue</a:t>
            </a:r>
            <a:endParaRPr kumimoji="1"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48753F4-711A-43A3-A655-86805E004E4B}"/>
              </a:ext>
            </a:extLst>
          </p:cNvPr>
          <p:cNvSpPr txBox="1"/>
          <p:nvPr/>
        </p:nvSpPr>
        <p:spPr>
          <a:xfrm>
            <a:off x="3546629" y="1741870"/>
            <a:ext cx="807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5300AA1-880A-42B7-90BA-13A22E7210F9}"/>
              </a:ext>
            </a:extLst>
          </p:cNvPr>
          <p:cNvSpPr txBox="1"/>
          <p:nvPr/>
        </p:nvSpPr>
        <p:spPr>
          <a:xfrm>
            <a:off x="5621046" y="1686783"/>
            <a:ext cx="708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3B142E-764A-4C80-8F8B-4C98BAF817B8}"/>
              </a:ext>
            </a:extLst>
          </p:cNvPr>
          <p:cNvSpPr/>
          <p:nvPr/>
        </p:nvSpPr>
        <p:spPr>
          <a:xfrm>
            <a:off x="3710866" y="1024299"/>
            <a:ext cx="479394" cy="5825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C8D391E-BDF9-4500-A48C-C8586F5DD346}"/>
              </a:ext>
            </a:extLst>
          </p:cNvPr>
          <p:cNvSpPr/>
          <p:nvPr/>
        </p:nvSpPr>
        <p:spPr>
          <a:xfrm>
            <a:off x="4190260" y="1013763"/>
            <a:ext cx="479394" cy="5825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B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2452697-34A9-4E27-B64C-FFAEF9330B10}"/>
              </a:ext>
            </a:extLst>
          </p:cNvPr>
          <p:cNvSpPr/>
          <p:nvPr/>
        </p:nvSpPr>
        <p:spPr>
          <a:xfrm>
            <a:off x="5621046" y="1025778"/>
            <a:ext cx="479394" cy="5825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EFE6894-BFE6-406E-9638-A9098343644A}"/>
              </a:ext>
            </a:extLst>
          </p:cNvPr>
          <p:cNvSpPr/>
          <p:nvPr/>
        </p:nvSpPr>
        <p:spPr>
          <a:xfrm>
            <a:off x="4665956" y="1015431"/>
            <a:ext cx="479394" cy="5825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E9A6546-70FD-43CA-812C-BBD59DA68B52}"/>
              </a:ext>
            </a:extLst>
          </p:cNvPr>
          <p:cNvSpPr/>
          <p:nvPr/>
        </p:nvSpPr>
        <p:spPr>
          <a:xfrm>
            <a:off x="5141652" y="1031358"/>
            <a:ext cx="479394" cy="5825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A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81DF967-924C-48CB-ADCD-94A39F2A5A73}"/>
              </a:ext>
            </a:extLst>
          </p:cNvPr>
          <p:cNvSpPr/>
          <p:nvPr/>
        </p:nvSpPr>
        <p:spPr>
          <a:xfrm>
            <a:off x="6329780" y="182564"/>
            <a:ext cx="1775534" cy="37860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Victim block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741C53A-9E14-452D-A8CB-3C9C74733C21}"/>
              </a:ext>
            </a:extLst>
          </p:cNvPr>
          <p:cNvSpPr/>
          <p:nvPr/>
        </p:nvSpPr>
        <p:spPr>
          <a:xfrm>
            <a:off x="5621046" y="1031358"/>
            <a:ext cx="471998" cy="564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55D0D104-87B3-466F-8735-1D57F0E68C58}"/>
              </a:ext>
            </a:extLst>
          </p:cNvPr>
          <p:cNvCxnSpPr>
            <a:cxnSpLocks/>
          </p:cNvCxnSpPr>
          <p:nvPr/>
        </p:nvCxnSpPr>
        <p:spPr>
          <a:xfrm flipH="1">
            <a:off x="4429957" y="1596322"/>
            <a:ext cx="1269508" cy="11629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9C09AC07-414C-4834-AE4F-22E6500141A1}"/>
              </a:ext>
            </a:extLst>
          </p:cNvPr>
          <p:cNvSpPr/>
          <p:nvPr/>
        </p:nvSpPr>
        <p:spPr>
          <a:xfrm>
            <a:off x="3546629" y="2953133"/>
            <a:ext cx="1581780" cy="304495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1569CA0-2977-4B49-8705-14E830612F23}"/>
              </a:ext>
            </a:extLst>
          </p:cNvPr>
          <p:cNvSpPr txBox="1"/>
          <p:nvPr/>
        </p:nvSpPr>
        <p:spPr>
          <a:xfrm>
            <a:off x="4266167" y="6066013"/>
            <a:ext cx="421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</a:t>
            </a:r>
            <a:endParaRPr kumimoji="1"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2E30396-3812-4DE9-983F-922B4601F881}"/>
              </a:ext>
            </a:extLst>
          </p:cNvPr>
          <p:cNvSpPr/>
          <p:nvPr/>
        </p:nvSpPr>
        <p:spPr>
          <a:xfrm>
            <a:off x="3546583" y="5660823"/>
            <a:ext cx="1581824" cy="337263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Page 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C9399F7-F179-4AE2-B96C-094A7B8A46C3}"/>
              </a:ext>
            </a:extLst>
          </p:cNvPr>
          <p:cNvSpPr/>
          <p:nvPr/>
        </p:nvSpPr>
        <p:spPr>
          <a:xfrm>
            <a:off x="3546600" y="3848635"/>
            <a:ext cx="1581803" cy="337263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Page 40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0DC7B9C-7F2F-45D4-AE0C-FFD201EADF0D}"/>
              </a:ext>
            </a:extLst>
          </p:cNvPr>
          <p:cNvSpPr/>
          <p:nvPr/>
        </p:nvSpPr>
        <p:spPr>
          <a:xfrm>
            <a:off x="5128407" y="2953133"/>
            <a:ext cx="1478137" cy="30449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E804E8D-953B-40EC-ACD8-CB06AF77FBED}"/>
              </a:ext>
            </a:extLst>
          </p:cNvPr>
          <p:cNvSpPr txBox="1"/>
          <p:nvPr/>
        </p:nvSpPr>
        <p:spPr>
          <a:xfrm>
            <a:off x="5448009" y="6072867"/>
            <a:ext cx="790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Hint </a:t>
            </a:r>
            <a:endParaRPr kumimoji="1" lang="zh-TW" altLang="en-US" sz="2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66EC663-F84C-444F-88E9-1F7D64C9ECBD}"/>
              </a:ext>
            </a:extLst>
          </p:cNvPr>
          <p:cNvSpPr/>
          <p:nvPr/>
        </p:nvSpPr>
        <p:spPr>
          <a:xfrm>
            <a:off x="5128408" y="5686067"/>
            <a:ext cx="1478137" cy="312020"/>
          </a:xfrm>
          <a:prstGeom prst="rect">
            <a:avLst/>
          </a:prstGeom>
          <a:solidFill>
            <a:srgbClr val="A1EA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overwrite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564A0B1-E149-4CCB-8B4C-8C19D22F1495}"/>
              </a:ext>
            </a:extLst>
          </p:cNvPr>
          <p:cNvSpPr/>
          <p:nvPr/>
        </p:nvSpPr>
        <p:spPr>
          <a:xfrm>
            <a:off x="3546600" y="4624971"/>
            <a:ext cx="1581786" cy="337263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Page 24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0C3471D-5467-4D86-909B-09E9C574BE65}"/>
              </a:ext>
            </a:extLst>
          </p:cNvPr>
          <p:cNvSpPr/>
          <p:nvPr/>
        </p:nvSpPr>
        <p:spPr>
          <a:xfrm>
            <a:off x="5128397" y="3869526"/>
            <a:ext cx="1478137" cy="312020"/>
          </a:xfrm>
          <a:prstGeom prst="rect">
            <a:avLst/>
          </a:prstGeom>
          <a:solidFill>
            <a:srgbClr val="A1EA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overwrite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E4C47A6-7C98-4485-91B6-E27C1819B80D}"/>
              </a:ext>
            </a:extLst>
          </p:cNvPr>
          <p:cNvSpPr/>
          <p:nvPr/>
        </p:nvSpPr>
        <p:spPr>
          <a:xfrm>
            <a:off x="5128396" y="4650214"/>
            <a:ext cx="1478137" cy="312020"/>
          </a:xfrm>
          <a:prstGeom prst="rect">
            <a:avLst/>
          </a:prstGeom>
          <a:solidFill>
            <a:srgbClr val="A1EA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overwrite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0AB0278-F413-48D4-8F79-9E35D7BCA2A2}"/>
              </a:ext>
            </a:extLst>
          </p:cNvPr>
          <p:cNvSpPr/>
          <p:nvPr/>
        </p:nvSpPr>
        <p:spPr>
          <a:xfrm>
            <a:off x="5128385" y="3251893"/>
            <a:ext cx="1478137" cy="3120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New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write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3F384D5-2F17-419B-99E0-4EFF75B69F98}"/>
              </a:ext>
            </a:extLst>
          </p:cNvPr>
          <p:cNvSpPr/>
          <p:nvPr/>
        </p:nvSpPr>
        <p:spPr>
          <a:xfrm>
            <a:off x="3546582" y="3251893"/>
            <a:ext cx="1581803" cy="3120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Page 51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5EB09F8D-19FE-4535-BF99-3578258557E2}"/>
              </a:ext>
            </a:extLst>
          </p:cNvPr>
          <p:cNvSpPr txBox="1"/>
          <p:nvPr/>
        </p:nvSpPr>
        <p:spPr>
          <a:xfrm>
            <a:off x="44552" y="3189691"/>
            <a:ext cx="335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Page 51 is not in block D</a:t>
            </a:r>
            <a:endParaRPr kumimoji="1" lang="zh-TW" altLang="en-US" sz="24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4D43948-8563-4C09-8DDD-2778C934BA3B}"/>
              </a:ext>
            </a:extLst>
          </p:cNvPr>
          <p:cNvSpPr/>
          <p:nvPr/>
        </p:nvSpPr>
        <p:spPr>
          <a:xfrm>
            <a:off x="3546619" y="4956610"/>
            <a:ext cx="1581786" cy="7294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Page 2~23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610AA3-5609-A92E-D6D3-34B621A8325D}"/>
              </a:ext>
            </a:extLst>
          </p:cNvPr>
          <p:cNvSpPr/>
          <p:nvPr/>
        </p:nvSpPr>
        <p:spPr>
          <a:xfrm>
            <a:off x="3546605" y="4182043"/>
            <a:ext cx="1581780" cy="459964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350" dirty="0">
                <a:solidFill>
                  <a:schemeClr val="tx1"/>
                </a:solidFill>
              </a:rPr>
              <a:t>Page</a:t>
            </a:r>
            <a:r>
              <a:rPr kumimoji="1" lang="zh-TW" altLang="en-US" sz="2350" dirty="0">
                <a:solidFill>
                  <a:schemeClr val="tx1"/>
                </a:solidFill>
              </a:rPr>
              <a:t> </a:t>
            </a:r>
            <a:r>
              <a:rPr kumimoji="1" lang="en-US" altLang="zh-TW" sz="2350" dirty="0">
                <a:solidFill>
                  <a:schemeClr val="tx1"/>
                </a:solidFill>
              </a:rPr>
              <a:t>25~39</a:t>
            </a:r>
            <a:endParaRPr kumimoji="1" lang="zh-TW" altLang="en-US" sz="235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A4CBE1B-0556-7133-2BD6-AAB6722A7E14}"/>
              </a:ext>
            </a:extLst>
          </p:cNvPr>
          <p:cNvSpPr/>
          <p:nvPr/>
        </p:nvSpPr>
        <p:spPr>
          <a:xfrm>
            <a:off x="3546549" y="5659833"/>
            <a:ext cx="1581824" cy="337263"/>
          </a:xfrm>
          <a:prstGeom prst="rect">
            <a:avLst/>
          </a:prstGeom>
          <a:solidFill>
            <a:srgbClr val="A1EA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Page 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D188F80-FD07-0B96-C953-680AA6D971AD}"/>
              </a:ext>
            </a:extLst>
          </p:cNvPr>
          <p:cNvSpPr/>
          <p:nvPr/>
        </p:nvSpPr>
        <p:spPr>
          <a:xfrm>
            <a:off x="3546560" y="3835022"/>
            <a:ext cx="1581803" cy="337263"/>
          </a:xfrm>
          <a:prstGeom prst="rect">
            <a:avLst/>
          </a:prstGeom>
          <a:solidFill>
            <a:srgbClr val="A1EA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Page 40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1D6108D-37F5-55BD-A6DF-490BA68D6526}"/>
              </a:ext>
            </a:extLst>
          </p:cNvPr>
          <p:cNvSpPr/>
          <p:nvPr/>
        </p:nvSpPr>
        <p:spPr>
          <a:xfrm>
            <a:off x="3546568" y="4623980"/>
            <a:ext cx="1581786" cy="337263"/>
          </a:xfrm>
          <a:prstGeom prst="rect">
            <a:avLst/>
          </a:prstGeom>
          <a:solidFill>
            <a:srgbClr val="A1EA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Page 24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02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  <p:bldP spid="20" grpId="0"/>
      <p:bldP spid="21" grpId="0" animBg="1"/>
      <p:bldP spid="23" grpId="0" animBg="1"/>
      <p:bldP spid="26" grpId="0" animBg="1"/>
      <p:bldP spid="27" grpId="0"/>
      <p:bldP spid="28" grpId="0" animBg="1"/>
      <p:bldP spid="29" grpId="0" animBg="1"/>
      <p:bldP spid="30" grpId="0" animBg="1"/>
      <p:bldP spid="31" grpId="0" animBg="1"/>
      <p:bldP spid="33" grpId="0" animBg="1"/>
      <p:bldP spid="37" grpId="0" animBg="1"/>
      <p:bldP spid="40" grpId="0"/>
      <p:bldP spid="22" grpId="0" animBg="1"/>
      <p:bldP spid="34" grpId="0" animBg="1"/>
      <p:bldP spid="35" grpId="0" animBg="1"/>
      <p:bldP spid="36" grpId="0" animBg="1"/>
      <p:bldP spid="3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E06562-FEF3-4D23-BEDF-BA37BD86E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48" y="182564"/>
            <a:ext cx="11481620" cy="65346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Using hint information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83C1CA-AE2C-48D0-8021-0508C92D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37</a:t>
            </a:fld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表格 24">
                <a:extLst>
                  <a:ext uri="{FF2B5EF4-FFF2-40B4-BE49-F238E27FC236}">
                    <a16:creationId xmlns:a16="http://schemas.microsoft.com/office/drawing/2014/main" id="{E508395F-B5CA-FE00-A946-2E571CCBA6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1256647"/>
                  </p:ext>
                </p:extLst>
              </p:nvPr>
            </p:nvGraphicFramePr>
            <p:xfrm>
              <a:off x="660959" y="2495380"/>
              <a:ext cx="10942981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04860">
                      <a:extLst>
                        <a:ext uri="{9D8B030D-6E8A-4147-A177-3AD203B41FA5}">
                          <a16:colId xmlns:a16="http://schemas.microsoft.com/office/drawing/2014/main" val="907771896"/>
                        </a:ext>
                      </a:extLst>
                    </a:gridCol>
                    <a:gridCol w="903749">
                      <a:extLst>
                        <a:ext uri="{9D8B030D-6E8A-4147-A177-3AD203B41FA5}">
                          <a16:colId xmlns:a16="http://schemas.microsoft.com/office/drawing/2014/main" val="455588827"/>
                        </a:ext>
                      </a:extLst>
                    </a:gridCol>
                    <a:gridCol w="1483593">
                      <a:extLst>
                        <a:ext uri="{9D8B030D-6E8A-4147-A177-3AD203B41FA5}">
                          <a16:colId xmlns:a16="http://schemas.microsoft.com/office/drawing/2014/main" val="3419529643"/>
                        </a:ext>
                      </a:extLst>
                    </a:gridCol>
                    <a:gridCol w="1483593">
                      <a:extLst>
                        <a:ext uri="{9D8B030D-6E8A-4147-A177-3AD203B41FA5}">
                          <a16:colId xmlns:a16="http://schemas.microsoft.com/office/drawing/2014/main" val="1652294053"/>
                        </a:ext>
                      </a:extLst>
                    </a:gridCol>
                    <a:gridCol w="1483593">
                      <a:extLst>
                        <a:ext uri="{9D8B030D-6E8A-4147-A177-3AD203B41FA5}">
                          <a16:colId xmlns:a16="http://schemas.microsoft.com/office/drawing/2014/main" val="2577594281"/>
                        </a:ext>
                      </a:extLst>
                    </a:gridCol>
                    <a:gridCol w="1483593">
                      <a:extLst>
                        <a:ext uri="{9D8B030D-6E8A-4147-A177-3AD203B41FA5}">
                          <a16:colId xmlns:a16="http://schemas.microsoft.com/office/drawing/2014/main" val="39278548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Block</a:t>
                          </a:r>
                          <a:r>
                            <a:rPr lang="zh-TW" altLang="en-US" sz="24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E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B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C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A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D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74900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Priority</a:t>
                          </a:r>
                          <a:r>
                            <a:rPr lang="zh-TW" altLang="en-US" sz="24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0.5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0.4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0.3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0.2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0.1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12799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H(hint) : overwrite +write</a:t>
                          </a:r>
                          <a:r>
                            <a:rPr lang="zh-TW" altLang="en-US" sz="2400" dirty="0"/>
                            <a:t> </a:t>
                          </a:r>
                          <a:r>
                            <a:rPr lang="en-US" altLang="zh-TW" sz="2400" dirty="0"/>
                            <a:t>count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5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3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11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24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21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31067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AI + hint: Formula(weight=</a:t>
                          </a:r>
                          <a:r>
                            <a:rPr lang="en-US" altLang="zh-TW" sz="2400" dirty="0">
                              <a:solidFill>
                                <a:srgbClr val="FF0000"/>
                              </a:solidFill>
                            </a:rPr>
                            <a:t>0.42</a:t>
                          </a:r>
                          <a:r>
                            <a:rPr lang="en-US" altLang="zh-TW" sz="2400" dirty="0"/>
                            <a:t>)</a:t>
                          </a:r>
                          <a:r>
                            <a:rPr lang="zh-TW" altLang="en-US" sz="2400" dirty="0"/>
                            <a:t>  </a:t>
                          </a:r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P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)=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weight</m:t>
                                </m:r>
                                <m:r>
                                  <m:rPr>
                                    <m:nor/>
                                  </m:rPr>
                                  <a:rPr lang="zh-TW" altLang="en-US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priority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)+</m:t>
                                </m:r>
                                <m:d>
                                  <m:d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TW" sz="2400" b="0" i="0" smtClean="0">
                                        <a:latin typeface="+mn-lt"/>
                                        <a:cs typeface="Arial" panose="020B0604020202020204" pitchFamily="34" charset="0"/>
                                      </a:rPr>
                                      <m:t>1−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2400" b="0" i="0" smtClean="0">
                                        <a:latin typeface="+mn-lt"/>
                                        <a:cs typeface="Arial" panose="020B0604020202020204" pitchFamily="34" charset="0"/>
                                      </a:rPr>
                                      <m:t>weight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zh-TW" altLang="en-US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H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sz="24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sz="24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54365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P(x)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3.11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1.908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6.506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14.004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12.222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43412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表格 24">
                <a:extLst>
                  <a:ext uri="{FF2B5EF4-FFF2-40B4-BE49-F238E27FC236}">
                    <a16:creationId xmlns:a16="http://schemas.microsoft.com/office/drawing/2014/main" id="{E508395F-B5CA-FE00-A946-2E571CCBA6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1256647"/>
                  </p:ext>
                </p:extLst>
              </p:nvPr>
            </p:nvGraphicFramePr>
            <p:xfrm>
              <a:off x="660959" y="2495380"/>
              <a:ext cx="10942981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04860">
                      <a:extLst>
                        <a:ext uri="{9D8B030D-6E8A-4147-A177-3AD203B41FA5}">
                          <a16:colId xmlns:a16="http://schemas.microsoft.com/office/drawing/2014/main" val="907771896"/>
                        </a:ext>
                      </a:extLst>
                    </a:gridCol>
                    <a:gridCol w="903749">
                      <a:extLst>
                        <a:ext uri="{9D8B030D-6E8A-4147-A177-3AD203B41FA5}">
                          <a16:colId xmlns:a16="http://schemas.microsoft.com/office/drawing/2014/main" val="455588827"/>
                        </a:ext>
                      </a:extLst>
                    </a:gridCol>
                    <a:gridCol w="1483593">
                      <a:extLst>
                        <a:ext uri="{9D8B030D-6E8A-4147-A177-3AD203B41FA5}">
                          <a16:colId xmlns:a16="http://schemas.microsoft.com/office/drawing/2014/main" val="3419529643"/>
                        </a:ext>
                      </a:extLst>
                    </a:gridCol>
                    <a:gridCol w="1483593">
                      <a:extLst>
                        <a:ext uri="{9D8B030D-6E8A-4147-A177-3AD203B41FA5}">
                          <a16:colId xmlns:a16="http://schemas.microsoft.com/office/drawing/2014/main" val="1652294053"/>
                        </a:ext>
                      </a:extLst>
                    </a:gridCol>
                    <a:gridCol w="1483593">
                      <a:extLst>
                        <a:ext uri="{9D8B030D-6E8A-4147-A177-3AD203B41FA5}">
                          <a16:colId xmlns:a16="http://schemas.microsoft.com/office/drawing/2014/main" val="2577594281"/>
                        </a:ext>
                      </a:extLst>
                    </a:gridCol>
                    <a:gridCol w="1483593">
                      <a:extLst>
                        <a:ext uri="{9D8B030D-6E8A-4147-A177-3AD203B41FA5}">
                          <a16:colId xmlns:a16="http://schemas.microsoft.com/office/drawing/2014/main" val="3927854867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Block</a:t>
                          </a:r>
                          <a:r>
                            <a:rPr lang="zh-TW" altLang="en-US" sz="24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E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B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C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A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D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749005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Priority</a:t>
                          </a:r>
                          <a:r>
                            <a:rPr lang="zh-TW" altLang="en-US" sz="24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0.5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0.4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0.3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0.2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0.1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127994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H(hint) : overwrite +write</a:t>
                          </a:r>
                          <a:r>
                            <a:rPr lang="zh-TW" altLang="en-US" sz="2400" dirty="0"/>
                            <a:t> </a:t>
                          </a:r>
                          <a:r>
                            <a:rPr lang="en-US" altLang="zh-TW" sz="2400" dirty="0"/>
                            <a:t>count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5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3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11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24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21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31067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AI + hint: Formula(weight=</a:t>
                          </a:r>
                          <a:r>
                            <a:rPr lang="en-US" altLang="zh-TW" sz="2400" dirty="0">
                              <a:solidFill>
                                <a:srgbClr val="FF0000"/>
                              </a:solidFill>
                            </a:rPr>
                            <a:t>0.42</a:t>
                          </a:r>
                          <a:r>
                            <a:rPr lang="en-US" altLang="zh-TW" sz="2400" dirty="0"/>
                            <a:t>)</a:t>
                          </a:r>
                          <a:r>
                            <a:rPr lang="zh-TW" altLang="en-US" sz="2400" dirty="0"/>
                            <a:t>  </a:t>
                          </a:r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60111" t="-313889" r="-371" b="-127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sz="24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sz="24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54365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P(x)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3.11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1.908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6.506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14.004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12.222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43412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EF672F70-6101-33A9-7673-9E21F04F7E9A}"/>
              </a:ext>
            </a:extLst>
          </p:cNvPr>
          <p:cNvSpPr/>
          <p:nvPr/>
        </p:nvSpPr>
        <p:spPr>
          <a:xfrm>
            <a:off x="4403034" y="1027820"/>
            <a:ext cx="2448343" cy="4514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1E8FD27-DD80-74BE-8A20-50D9DB66976B}"/>
              </a:ext>
            </a:extLst>
          </p:cNvPr>
          <p:cNvSpPr txBox="1"/>
          <p:nvPr/>
        </p:nvSpPr>
        <p:spPr>
          <a:xfrm>
            <a:off x="1066690" y="952565"/>
            <a:ext cx="3352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 soon queue</a:t>
            </a:r>
            <a:endParaRPr kumimoji="1" lang="zh-TW" altLang="en-US" sz="2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C6F1EFC-66B2-F1BA-B131-45A5813C1274}"/>
              </a:ext>
            </a:extLst>
          </p:cNvPr>
          <p:cNvSpPr txBox="1"/>
          <p:nvPr/>
        </p:nvSpPr>
        <p:spPr>
          <a:xfrm>
            <a:off x="4088296" y="1614956"/>
            <a:ext cx="964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D84AE6B5-4C40-E4BA-98DF-6ACEA9620A44}"/>
              </a:ext>
            </a:extLst>
          </p:cNvPr>
          <p:cNvSpPr txBox="1"/>
          <p:nvPr/>
        </p:nvSpPr>
        <p:spPr>
          <a:xfrm>
            <a:off x="6526693" y="1568509"/>
            <a:ext cx="964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C768E43-31B8-B821-CE2C-5BD75A7FB66C}"/>
              </a:ext>
            </a:extLst>
          </p:cNvPr>
          <p:cNvSpPr/>
          <p:nvPr/>
        </p:nvSpPr>
        <p:spPr>
          <a:xfrm>
            <a:off x="4389780" y="1027820"/>
            <a:ext cx="490332" cy="4527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942DED66-30A2-F532-D962-A8834D359A18}"/>
              </a:ext>
            </a:extLst>
          </p:cNvPr>
          <p:cNvSpPr/>
          <p:nvPr/>
        </p:nvSpPr>
        <p:spPr>
          <a:xfrm>
            <a:off x="4893366" y="1027820"/>
            <a:ext cx="490332" cy="4527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B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F06D245A-FC09-5FB4-2E32-7D58173D2F14}"/>
              </a:ext>
            </a:extLst>
          </p:cNvPr>
          <p:cNvSpPr/>
          <p:nvPr/>
        </p:nvSpPr>
        <p:spPr>
          <a:xfrm>
            <a:off x="5383698" y="1018890"/>
            <a:ext cx="490332" cy="4527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877337E0-E214-8F18-2644-07085F6EDA1E}"/>
              </a:ext>
            </a:extLst>
          </p:cNvPr>
          <p:cNvSpPr/>
          <p:nvPr/>
        </p:nvSpPr>
        <p:spPr>
          <a:xfrm>
            <a:off x="5887284" y="1018890"/>
            <a:ext cx="490332" cy="4527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A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4CE4BC8-C213-2BC1-BEE0-2328E76BF065}"/>
              </a:ext>
            </a:extLst>
          </p:cNvPr>
          <p:cNvSpPr/>
          <p:nvPr/>
        </p:nvSpPr>
        <p:spPr>
          <a:xfrm>
            <a:off x="6361045" y="1022698"/>
            <a:ext cx="490332" cy="4527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CBC466C-8C79-3F90-B52D-D6FBD4FEB81B}"/>
              </a:ext>
            </a:extLst>
          </p:cNvPr>
          <p:cNvSpPr/>
          <p:nvPr/>
        </p:nvSpPr>
        <p:spPr>
          <a:xfrm>
            <a:off x="6361045" y="1009959"/>
            <a:ext cx="490332" cy="4616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24E163C-3B2F-E87F-B36A-4A8686DEF6C6}"/>
              </a:ext>
            </a:extLst>
          </p:cNvPr>
          <p:cNvSpPr/>
          <p:nvPr/>
        </p:nvSpPr>
        <p:spPr>
          <a:xfrm>
            <a:off x="6329780" y="182564"/>
            <a:ext cx="1775534" cy="37860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Victim block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70C8998-4B0D-C4A5-E892-C541F3E248BB}"/>
              </a:ext>
            </a:extLst>
          </p:cNvPr>
          <p:cNvSpPr/>
          <p:nvPr/>
        </p:nvSpPr>
        <p:spPr>
          <a:xfrm>
            <a:off x="5642118" y="4363278"/>
            <a:ext cx="1514056" cy="4064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D44CC32-09B4-B629-4FB8-EFE6CA1D81D6}"/>
              </a:ext>
            </a:extLst>
          </p:cNvPr>
          <p:cNvSpPr/>
          <p:nvPr/>
        </p:nvSpPr>
        <p:spPr>
          <a:xfrm>
            <a:off x="5257801" y="5416587"/>
            <a:ext cx="3839820" cy="46713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F51F55A-1585-9DC4-A3BC-1424D92E4D54}"/>
              </a:ext>
            </a:extLst>
          </p:cNvPr>
          <p:cNvSpPr/>
          <p:nvPr/>
        </p:nvSpPr>
        <p:spPr>
          <a:xfrm>
            <a:off x="5271052" y="5409572"/>
            <a:ext cx="3329609" cy="4671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Other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block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FC97D05A-DE4D-9163-7E59-6497F3D6473D}"/>
              </a:ext>
            </a:extLst>
          </p:cNvPr>
          <p:cNvSpPr/>
          <p:nvPr/>
        </p:nvSpPr>
        <p:spPr>
          <a:xfrm>
            <a:off x="8600662" y="5402557"/>
            <a:ext cx="496958" cy="4671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B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225140E1-DFDB-B0A9-C100-E6FC322075F8}"/>
              </a:ext>
            </a:extLst>
          </p:cNvPr>
          <p:cNvSpPr txBox="1"/>
          <p:nvPr/>
        </p:nvSpPr>
        <p:spPr>
          <a:xfrm>
            <a:off x="153926" y="5368515"/>
            <a:ext cx="507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 soon queue(in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the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future)</a:t>
            </a:r>
            <a:endParaRPr kumimoji="1" lang="zh-TW" altLang="en-US" sz="2400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4D0E2EB9-2CB1-5A98-5BAA-D1BF83D6A422}"/>
              </a:ext>
            </a:extLst>
          </p:cNvPr>
          <p:cNvSpPr txBox="1"/>
          <p:nvPr/>
        </p:nvSpPr>
        <p:spPr>
          <a:xfrm>
            <a:off x="5160070" y="5983281"/>
            <a:ext cx="964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C85A10F1-5EE1-C4DA-C2B7-BCDA2B3FE370}"/>
              </a:ext>
            </a:extLst>
          </p:cNvPr>
          <p:cNvSpPr txBox="1"/>
          <p:nvPr/>
        </p:nvSpPr>
        <p:spPr>
          <a:xfrm>
            <a:off x="8519451" y="5983281"/>
            <a:ext cx="964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86" name="語音泡泡: 橢圓形 33">
            <a:extLst>
              <a:ext uri="{FF2B5EF4-FFF2-40B4-BE49-F238E27FC236}">
                <a16:creationId xmlns:a16="http://schemas.microsoft.com/office/drawing/2014/main" id="{AAA18D72-AE5E-AE90-E9DF-DA199E6CDF84}"/>
              </a:ext>
            </a:extLst>
          </p:cNvPr>
          <p:cNvSpPr/>
          <p:nvPr/>
        </p:nvSpPr>
        <p:spPr>
          <a:xfrm>
            <a:off x="8491286" y="5039287"/>
            <a:ext cx="3355760" cy="943994"/>
          </a:xfrm>
          <a:prstGeom prst="wedgeEllipseCallout">
            <a:avLst>
              <a:gd name="adj1" fmla="val -147935"/>
              <a:gd name="adj2" fmla="val -422116"/>
            </a:avLst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Too close to MRU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79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96296E-6 L -0.11914 0.00208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64" y="9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75" grpId="0" animBg="1"/>
      <p:bldP spid="76" grpId="0" animBg="1"/>
      <p:bldP spid="37" grpId="0" animBg="1"/>
      <p:bldP spid="38" grpId="0" animBg="1"/>
      <p:bldP spid="77" grpId="0" animBg="1"/>
      <p:bldP spid="78" grpId="0"/>
      <p:bldP spid="82" grpId="0"/>
      <p:bldP spid="83" grpId="0"/>
      <p:bldP spid="86" grpId="0" animBg="1"/>
      <p:bldP spid="86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B9ED9-4D5D-8748-BBD8-D2545C5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b="0" dirty="0"/>
              <a:t>Outline</a:t>
            </a:r>
            <a:endParaRPr kumimoji="1" lang="zh-TW" altLang="en-US" b="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0251B-0E29-E44E-B631-FFCFF2E70CF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7138" y="836024"/>
            <a:ext cx="11724861" cy="6021976"/>
          </a:xfrm>
        </p:spPr>
        <p:txBody>
          <a:bodyPr/>
          <a:lstStyle/>
          <a:p>
            <a:r>
              <a:rPr kumimoji="1" lang="en-US" altLang="zh-TW" dirty="0"/>
              <a:t>Introduction</a:t>
            </a:r>
          </a:p>
          <a:p>
            <a:r>
              <a:rPr kumimoji="1" lang="en-US" altLang="zh-TW" dirty="0"/>
              <a:t>Motivation</a:t>
            </a:r>
          </a:p>
          <a:p>
            <a:r>
              <a:rPr kumimoji="1" lang="en-US" altLang="zh-TW" dirty="0"/>
              <a:t>Background</a:t>
            </a:r>
          </a:p>
          <a:p>
            <a:r>
              <a:rPr kumimoji="1" lang="en-US" altLang="zh-TW" dirty="0"/>
              <a:t>Design</a:t>
            </a:r>
          </a:p>
          <a:p>
            <a:pPr lvl="1"/>
            <a:r>
              <a:rPr kumimoji="1" lang="en-US" altLang="zh-TW" dirty="0"/>
              <a:t>Write buffer management: AI</a:t>
            </a:r>
          </a:p>
          <a:p>
            <a:pPr lvl="2"/>
            <a:r>
              <a:rPr kumimoji="1" lang="en-US" altLang="zh-TW" dirty="0"/>
              <a:t>Offline</a:t>
            </a:r>
          </a:p>
          <a:p>
            <a:pPr lvl="2"/>
            <a:r>
              <a:rPr kumimoji="1" lang="en-US" altLang="zh-TW" dirty="0"/>
              <a:t>Online</a:t>
            </a:r>
          </a:p>
          <a:p>
            <a:r>
              <a:rPr kumimoji="1" lang="en-US" altLang="zh-TW" dirty="0">
                <a:solidFill>
                  <a:srgbClr val="FF0000"/>
                </a:solidFill>
              </a:rPr>
              <a:t>Experiment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99E9BD-6419-5941-A50A-BC186BB3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38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0442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3"/>
    </mc:Choice>
    <mc:Fallback xmlns="">
      <p:transition spd="slow" advTm="2293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4FCCFB-1014-C609-7697-B19027961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/>
              <a:t>Experiment(1/)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AD0587-7C2E-7EE5-B9BF-9FEF18195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39</a:t>
            </a:fld>
            <a:endParaRPr kumimoji="1" lang="zh-TW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869EFF0-1F5C-D05E-DD68-7D332F59E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106724"/>
              </p:ext>
            </p:extLst>
          </p:nvPr>
        </p:nvGraphicFramePr>
        <p:xfrm>
          <a:off x="395748" y="1253666"/>
          <a:ext cx="683955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554">
                  <a:extLst>
                    <a:ext uri="{9D8B030D-6E8A-4147-A177-3AD203B41FA5}">
                      <a16:colId xmlns:a16="http://schemas.microsoft.com/office/drawing/2014/main" val="737280874"/>
                    </a:ext>
                  </a:extLst>
                </a:gridCol>
                <a:gridCol w="1190048">
                  <a:extLst>
                    <a:ext uri="{9D8B030D-6E8A-4147-A177-3AD203B41FA5}">
                      <a16:colId xmlns:a16="http://schemas.microsoft.com/office/drawing/2014/main" val="2758200591"/>
                    </a:ext>
                  </a:extLst>
                </a:gridCol>
                <a:gridCol w="2237172">
                  <a:extLst>
                    <a:ext uri="{9D8B030D-6E8A-4147-A177-3AD203B41FA5}">
                      <a16:colId xmlns:a16="http://schemas.microsoft.com/office/drawing/2014/main" val="2145602954"/>
                    </a:ext>
                  </a:extLst>
                </a:gridCol>
                <a:gridCol w="1757779">
                  <a:extLst>
                    <a:ext uri="{9D8B030D-6E8A-4147-A177-3AD203B41FA5}">
                      <a16:colId xmlns:a16="http://schemas.microsoft.com/office/drawing/2014/main" val="3974656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2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學長論文</a:t>
                      </a:r>
                      <a:endParaRPr lang="en-US" altLang="zh-TW" sz="2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+mn-lt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+mn-lt"/>
                        </a:rPr>
                        <a:t>AI</a:t>
                      </a:r>
                      <a:r>
                        <a:rPr lang="zh-TW" altLang="en-US" sz="2800" dirty="0">
                          <a:latin typeface="+mn-lt"/>
                        </a:rPr>
                        <a:t> </a:t>
                      </a:r>
                      <a:r>
                        <a:rPr lang="en-US" altLang="zh-TW" sz="2800" dirty="0">
                          <a:latin typeface="+mn-lt"/>
                        </a:rPr>
                        <a:t>prediction</a:t>
                      </a:r>
                      <a:endParaRPr lang="zh-TW" altLang="en-US" sz="2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+mn-lt"/>
                        </a:rPr>
                        <a:t>AI</a:t>
                      </a:r>
                      <a:r>
                        <a:rPr lang="zh-TW" altLang="en-US" sz="2800" dirty="0">
                          <a:latin typeface="+mn-lt"/>
                        </a:rPr>
                        <a:t> </a:t>
                      </a:r>
                      <a:r>
                        <a:rPr lang="en-US" altLang="zh-TW" sz="2800" dirty="0">
                          <a:latin typeface="+mn-lt"/>
                        </a:rPr>
                        <a:t>+</a:t>
                      </a:r>
                      <a:r>
                        <a:rPr lang="zh-TW" altLang="en-US" sz="2800" dirty="0">
                          <a:latin typeface="+mn-lt"/>
                        </a:rPr>
                        <a:t> </a:t>
                      </a:r>
                      <a:r>
                        <a:rPr lang="en-US" altLang="zh-TW" sz="2800" dirty="0">
                          <a:latin typeface="+mn-lt"/>
                        </a:rPr>
                        <a:t>hint</a:t>
                      </a:r>
                      <a:r>
                        <a:rPr lang="zh-TW" altLang="en-US" sz="2800" dirty="0"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552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+mn-lt"/>
                        </a:rPr>
                        <a:t>0.063</a:t>
                      </a:r>
                      <a:endParaRPr lang="zh-TW" altLang="en-US" sz="2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+mn-lt"/>
                        </a:rPr>
                        <a:t>0.064</a:t>
                      </a:r>
                      <a:endParaRPr lang="zh-TW" altLang="en-US" sz="2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+mn-lt"/>
                        </a:rPr>
                        <a:t>0.065</a:t>
                      </a:r>
                      <a:endParaRPr lang="zh-TW" altLang="en-US" sz="2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+mn-lt"/>
                        </a:rPr>
                        <a:t>0.067</a:t>
                      </a:r>
                      <a:endParaRPr lang="zh-TW" altLang="en-US" sz="2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7541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4587EC05-C437-15C9-6D06-2C51F168F6AB}"/>
              </a:ext>
            </a:extLst>
          </p:cNvPr>
          <p:cNvSpPr txBox="1"/>
          <p:nvPr/>
        </p:nvSpPr>
        <p:spPr>
          <a:xfrm>
            <a:off x="2276726" y="2508162"/>
            <a:ext cx="1386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Hit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ratio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28119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577C74F4-076F-41DF-8332-7438AF35ACAB}"/>
              </a:ext>
            </a:extLst>
          </p:cNvPr>
          <p:cNvSpPr/>
          <p:nvPr/>
        </p:nvSpPr>
        <p:spPr>
          <a:xfrm>
            <a:off x="9827580" y="2355945"/>
            <a:ext cx="520326" cy="19708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B90C8E-B676-354B-B430-9448FE8C9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57" y="95734"/>
            <a:ext cx="10515600" cy="700134"/>
          </a:xfrm>
        </p:spPr>
        <p:txBody>
          <a:bodyPr/>
          <a:lstStyle/>
          <a:p>
            <a:r>
              <a:rPr kumimoji="1" lang="en-US" altLang="zh-TW" b="0" dirty="0"/>
              <a:t>Introduction</a:t>
            </a:r>
            <a:endParaRPr kumimoji="1" lang="zh-TW" altLang="en-US" b="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40FE3F-9904-3E4C-9510-2A9A0A064DF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2116" y="795868"/>
            <a:ext cx="11729883" cy="6062132"/>
          </a:xfrm>
        </p:spPr>
        <p:txBody>
          <a:bodyPr>
            <a:normAutofit/>
          </a:bodyPr>
          <a:lstStyle/>
          <a:p>
            <a:r>
              <a:rPr kumimoji="1" lang="en-US" altLang="zh-TW" sz="3200" dirty="0"/>
              <a:t>Cons</a:t>
            </a:r>
            <a:endParaRPr kumimoji="1" lang="en-US" altLang="zh-TW" sz="2800" dirty="0"/>
          </a:p>
          <a:p>
            <a:pPr lvl="1"/>
            <a:r>
              <a:rPr kumimoji="1" lang="en-US" altLang="zh-TW" sz="2800" dirty="0"/>
              <a:t>Out-of-place-update</a:t>
            </a:r>
          </a:p>
          <a:p>
            <a:pPr lvl="1"/>
            <a:r>
              <a:rPr kumimoji="1" lang="en-US" altLang="zh-TW" sz="2800" dirty="0"/>
              <a:t>Lifetime</a:t>
            </a:r>
          </a:p>
          <a:p>
            <a:pPr lvl="1"/>
            <a:endParaRPr kumimoji="1" lang="en-US" altLang="zh-TW" sz="2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D28323-D12C-E144-88B4-F460FDAE7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684" y="6397141"/>
            <a:ext cx="2743200" cy="365125"/>
          </a:xfrm>
        </p:spPr>
        <p:txBody>
          <a:bodyPr/>
          <a:lstStyle/>
          <a:p>
            <a:fld id="{DF4157B8-B9E9-6144-81D2-61ECAA04DB69}" type="slidenum">
              <a:rPr kumimoji="1" lang="zh-TW" altLang="en-US" smtClean="0"/>
              <a:t>4</a:t>
            </a:fld>
            <a:endParaRPr kumimoji="1"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EA0FEC3-224C-4E4E-9FCA-19C812095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673716"/>
              </p:ext>
            </p:extLst>
          </p:nvPr>
        </p:nvGraphicFramePr>
        <p:xfrm>
          <a:off x="525668" y="2638860"/>
          <a:ext cx="567649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542">
                  <a:extLst>
                    <a:ext uri="{9D8B030D-6E8A-4147-A177-3AD203B41FA5}">
                      <a16:colId xmlns:a16="http://schemas.microsoft.com/office/drawing/2014/main" val="2240108586"/>
                    </a:ext>
                  </a:extLst>
                </a:gridCol>
                <a:gridCol w="3519948">
                  <a:extLst>
                    <a:ext uri="{9D8B030D-6E8A-4147-A177-3AD203B41FA5}">
                      <a16:colId xmlns:a16="http://schemas.microsoft.com/office/drawing/2014/main" val="963197082"/>
                    </a:ext>
                  </a:extLst>
                </a:gridCol>
              </a:tblGrid>
              <a:tr h="436058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Operation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Unit</a:t>
                      </a:r>
                      <a:r>
                        <a:rPr lang="zh-TW" altLang="en-US" sz="28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604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Read</a:t>
                      </a:r>
                      <a:r>
                        <a:rPr lang="zh-TW" altLang="en-US" sz="2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/>
                        <a:t>Page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254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Write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zh-TW" altLang="en-US" sz="2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052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Erase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rgbClr val="FF0000"/>
                          </a:solidFill>
                        </a:rPr>
                        <a:t>Block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188580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3D862ED9-B062-4253-8F6B-E394C2F51C8E}"/>
              </a:ext>
            </a:extLst>
          </p:cNvPr>
          <p:cNvSpPr/>
          <p:nvPr/>
        </p:nvSpPr>
        <p:spPr>
          <a:xfrm>
            <a:off x="7217546" y="2325952"/>
            <a:ext cx="520326" cy="19708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BD1FA8-2137-4606-A305-FFD44F55A94B}"/>
              </a:ext>
            </a:extLst>
          </p:cNvPr>
          <p:cNvSpPr/>
          <p:nvPr/>
        </p:nvSpPr>
        <p:spPr>
          <a:xfrm>
            <a:off x="7230590" y="3804082"/>
            <a:ext cx="520326" cy="4927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A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0B8D2CE-1630-4590-9AB2-7BF422F0C086}"/>
              </a:ext>
            </a:extLst>
          </p:cNvPr>
          <p:cNvSpPr/>
          <p:nvPr/>
        </p:nvSpPr>
        <p:spPr>
          <a:xfrm>
            <a:off x="7230590" y="3311372"/>
            <a:ext cx="520326" cy="4927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B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AC9F889-D6BE-46C9-BB04-01D7B2EB6F09}"/>
              </a:ext>
            </a:extLst>
          </p:cNvPr>
          <p:cNvSpPr/>
          <p:nvPr/>
        </p:nvSpPr>
        <p:spPr>
          <a:xfrm>
            <a:off x="7224068" y="2818662"/>
            <a:ext cx="520326" cy="4927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C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9EB07A0-7858-4D9A-9F9F-A1D8F8B5705E}"/>
              </a:ext>
            </a:extLst>
          </p:cNvPr>
          <p:cNvSpPr/>
          <p:nvPr/>
        </p:nvSpPr>
        <p:spPr>
          <a:xfrm>
            <a:off x="7224068" y="2325952"/>
            <a:ext cx="520326" cy="4927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D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A60BF4-7833-4BF4-A1A4-0D6638D06B04}"/>
              </a:ext>
            </a:extLst>
          </p:cNvPr>
          <p:cNvSpPr/>
          <p:nvPr/>
        </p:nvSpPr>
        <p:spPr>
          <a:xfrm>
            <a:off x="8034291" y="711555"/>
            <a:ext cx="470517" cy="49271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D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3A8AB7E-8158-4859-8EAD-408A91EDC382}"/>
              </a:ext>
            </a:extLst>
          </p:cNvPr>
          <p:cNvSpPr txBox="1"/>
          <p:nvPr/>
        </p:nvSpPr>
        <p:spPr>
          <a:xfrm>
            <a:off x="5418444" y="806073"/>
            <a:ext cx="232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Write request</a:t>
            </a:r>
            <a:endParaRPr kumimoji="1" lang="zh-TW" altLang="en-US" sz="28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A28554C-D117-480D-97DD-D9EACE708FC2}"/>
              </a:ext>
            </a:extLst>
          </p:cNvPr>
          <p:cNvSpPr txBox="1"/>
          <p:nvPr/>
        </p:nvSpPr>
        <p:spPr>
          <a:xfrm>
            <a:off x="7199245" y="4561466"/>
            <a:ext cx="919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SSD</a:t>
            </a:r>
            <a:endParaRPr kumimoji="1" lang="zh-TW" altLang="en-US" sz="2800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C1CEFD9-018D-4349-BE79-E4BA45F6AA99}"/>
              </a:ext>
            </a:extLst>
          </p:cNvPr>
          <p:cNvCxnSpPr>
            <a:cxnSpLocks/>
          </p:cNvCxnSpPr>
          <p:nvPr/>
        </p:nvCxnSpPr>
        <p:spPr>
          <a:xfrm>
            <a:off x="8722039" y="1329293"/>
            <a:ext cx="1278386" cy="8603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49DA099-7C70-4694-85AB-BBFAAC577AAE}"/>
              </a:ext>
            </a:extLst>
          </p:cNvPr>
          <p:cNvSpPr txBox="1"/>
          <p:nvPr/>
        </p:nvSpPr>
        <p:spPr>
          <a:xfrm>
            <a:off x="9669931" y="1299300"/>
            <a:ext cx="1278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update</a:t>
            </a:r>
            <a:endParaRPr kumimoji="1" lang="zh-TW" altLang="en-US" sz="28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4E70662-8B92-4CD9-83A8-3E1DCA3F9484}"/>
              </a:ext>
            </a:extLst>
          </p:cNvPr>
          <p:cNvSpPr/>
          <p:nvPr/>
        </p:nvSpPr>
        <p:spPr>
          <a:xfrm>
            <a:off x="9814535" y="2363744"/>
            <a:ext cx="520327" cy="48595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D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9B5EA9C-A347-455F-957C-59BDB85D0619}"/>
              </a:ext>
            </a:extLst>
          </p:cNvPr>
          <p:cNvSpPr txBox="1"/>
          <p:nvPr/>
        </p:nvSpPr>
        <p:spPr>
          <a:xfrm>
            <a:off x="7879205" y="2325952"/>
            <a:ext cx="1278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Invalid </a:t>
            </a:r>
            <a:endParaRPr kumimoji="1" lang="zh-TW" altLang="en-US" sz="28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1BFB7A4-3E36-42F9-965B-E4B0E990B8FE}"/>
              </a:ext>
            </a:extLst>
          </p:cNvPr>
          <p:cNvSpPr txBox="1"/>
          <p:nvPr/>
        </p:nvSpPr>
        <p:spPr>
          <a:xfrm>
            <a:off x="7932769" y="2852236"/>
            <a:ext cx="963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Valid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B4ACC85-64FC-4722-819F-269364E94AF6}"/>
              </a:ext>
            </a:extLst>
          </p:cNvPr>
          <p:cNvSpPr txBox="1"/>
          <p:nvPr/>
        </p:nvSpPr>
        <p:spPr>
          <a:xfrm>
            <a:off x="7945814" y="3335908"/>
            <a:ext cx="963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Valid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C821792-F560-4950-BEE3-D88D0B312047}"/>
              </a:ext>
            </a:extLst>
          </p:cNvPr>
          <p:cNvSpPr txBox="1"/>
          <p:nvPr/>
        </p:nvSpPr>
        <p:spPr>
          <a:xfrm>
            <a:off x="7954540" y="3844783"/>
            <a:ext cx="963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Valid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34CA4A3-B4B0-474F-82B1-A9E270F7004D}"/>
              </a:ext>
            </a:extLst>
          </p:cNvPr>
          <p:cNvSpPr/>
          <p:nvPr/>
        </p:nvSpPr>
        <p:spPr>
          <a:xfrm>
            <a:off x="7717554" y="5236948"/>
            <a:ext cx="2911875" cy="551694"/>
          </a:xfrm>
          <a:prstGeom prst="rect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When GC happen 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AF5E9054-E5A7-4BBB-822A-CE046D7F2642}"/>
              </a:ext>
            </a:extLst>
          </p:cNvPr>
          <p:cNvCxnSpPr>
            <a:cxnSpLocks/>
          </p:cNvCxnSpPr>
          <p:nvPr/>
        </p:nvCxnSpPr>
        <p:spPr>
          <a:xfrm flipH="1">
            <a:off x="6884933" y="2029427"/>
            <a:ext cx="859461" cy="2525647"/>
          </a:xfrm>
          <a:prstGeom prst="line">
            <a:avLst/>
          </a:prstGeom>
          <a:ln w="38100">
            <a:solidFill>
              <a:srgbClr val="FF000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10896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681"/>
    </mc:Choice>
    <mc:Fallback xmlns="">
      <p:transition spd="slow" advTm="496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7.40741E-7 L 0.21354 0.0037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77" y="185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0 L 0.21211 0.00718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9" y="347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7.40741E-7 L 0.21341 0.00695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64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6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3" grpId="0"/>
      <p:bldP spid="14" grpId="0"/>
      <p:bldP spid="17" grpId="0"/>
      <p:bldP spid="22" grpId="0" animBg="1"/>
      <p:bldP spid="26" grpId="0"/>
      <p:bldP spid="27" grpId="0"/>
      <p:bldP spid="28" grpId="0"/>
      <p:bldP spid="29" grpId="0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A72EB7E-38B1-408E-A693-1E2A25A4C319}"/>
              </a:ext>
            </a:extLst>
          </p:cNvPr>
          <p:cNvSpPr/>
          <p:nvPr/>
        </p:nvSpPr>
        <p:spPr>
          <a:xfrm>
            <a:off x="3582832" y="1992138"/>
            <a:ext cx="3266983" cy="146703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B234BA1-1EA6-4E2F-9161-131EA43D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30" y="76529"/>
            <a:ext cx="11481620" cy="653460"/>
          </a:xfrm>
        </p:spPr>
        <p:txBody>
          <a:bodyPr>
            <a:noAutofit/>
          </a:bodyPr>
          <a:lstStyle/>
          <a:p>
            <a:r>
              <a:rPr kumimoji="1"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C7D170-6355-4064-9941-0E7CE4B36E9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1912" y="836024"/>
            <a:ext cx="11730087" cy="937513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What if there</a:t>
            </a:r>
            <a:r>
              <a:rPr lang="zh-TW" altLang="en-US" dirty="0"/>
              <a:t> </a:t>
            </a:r>
            <a:r>
              <a:rPr lang="en-US" altLang="zh-TW" dirty="0"/>
              <a:t>are</a:t>
            </a:r>
            <a:r>
              <a:rPr lang="zh-TW" altLang="en-US" dirty="0"/>
              <a:t> </a:t>
            </a:r>
            <a:r>
              <a:rPr lang="en-US" altLang="zh-TW" dirty="0"/>
              <a:t>too many write operations?</a:t>
            </a:r>
          </a:p>
          <a:p>
            <a:r>
              <a:rPr lang="en-US" altLang="zh-TW" dirty="0"/>
              <a:t>solution: write buffer(based on RAM)</a:t>
            </a:r>
          </a:p>
          <a:p>
            <a:endParaRPr lang="en-US" altLang="zh-TW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05491A-F9E3-4D93-B413-E8C7F2F56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6450" y="6375259"/>
            <a:ext cx="2743200" cy="365125"/>
          </a:xfrm>
        </p:spPr>
        <p:txBody>
          <a:bodyPr/>
          <a:lstStyle/>
          <a:p>
            <a:fld id="{DF4157B8-B9E9-6144-81D2-61ECAA04DB69}" type="slidenum">
              <a:rPr kumimoji="1" lang="zh-TW" altLang="en-US" smtClean="0"/>
              <a:t>5</a:t>
            </a:fld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64FFA8B-89B9-4F71-AFC7-8D28B458609B}"/>
              </a:ext>
            </a:extLst>
          </p:cNvPr>
          <p:cNvSpPr txBox="1"/>
          <p:nvPr/>
        </p:nvSpPr>
        <p:spPr>
          <a:xfrm>
            <a:off x="2450511" y="2542185"/>
            <a:ext cx="958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Host </a:t>
            </a:r>
            <a:endParaRPr kumimoji="1" lang="zh-TW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3C9296-F11C-4A10-ADDF-551AB07C47BC}"/>
              </a:ext>
            </a:extLst>
          </p:cNvPr>
          <p:cNvSpPr/>
          <p:nvPr/>
        </p:nvSpPr>
        <p:spPr>
          <a:xfrm>
            <a:off x="4128390" y="2371353"/>
            <a:ext cx="2068498" cy="6581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Page cache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B83C6EE-30DD-4239-840F-06FD39C619B2}"/>
              </a:ext>
            </a:extLst>
          </p:cNvPr>
          <p:cNvCxnSpPr/>
          <p:nvPr/>
        </p:nvCxnSpPr>
        <p:spPr>
          <a:xfrm>
            <a:off x="5162639" y="3065405"/>
            <a:ext cx="0" cy="12748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61FC6094-23EC-4DF8-86FF-E0ADFE8996F4}"/>
              </a:ext>
            </a:extLst>
          </p:cNvPr>
          <p:cNvSpPr/>
          <p:nvPr/>
        </p:nvSpPr>
        <p:spPr>
          <a:xfrm>
            <a:off x="3582832" y="4464940"/>
            <a:ext cx="3266981" cy="216134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3515CD8-94E4-488B-A8EC-DE0E194BC596}"/>
              </a:ext>
            </a:extLst>
          </p:cNvPr>
          <p:cNvSpPr txBox="1"/>
          <p:nvPr/>
        </p:nvSpPr>
        <p:spPr>
          <a:xfrm>
            <a:off x="2504196" y="4737078"/>
            <a:ext cx="958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SSD </a:t>
            </a:r>
            <a:endParaRPr kumimoji="1"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6CF748B-2044-45ED-9A69-E2BD56DB60C0}"/>
              </a:ext>
            </a:extLst>
          </p:cNvPr>
          <p:cNvSpPr/>
          <p:nvPr/>
        </p:nvSpPr>
        <p:spPr>
          <a:xfrm>
            <a:off x="4182073" y="4468007"/>
            <a:ext cx="2068498" cy="5381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Write buffer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FF1FFB6-0B9B-4358-8798-963CC3897964}"/>
              </a:ext>
            </a:extLst>
          </p:cNvPr>
          <p:cNvSpPr/>
          <p:nvPr/>
        </p:nvSpPr>
        <p:spPr>
          <a:xfrm>
            <a:off x="4182073" y="5250059"/>
            <a:ext cx="2068498" cy="3728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FTL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63E4BE3-8AFD-47FC-B8E6-6A88367286F1}"/>
              </a:ext>
            </a:extLst>
          </p:cNvPr>
          <p:cNvSpPr/>
          <p:nvPr/>
        </p:nvSpPr>
        <p:spPr>
          <a:xfrm>
            <a:off x="3582832" y="5871680"/>
            <a:ext cx="3266981" cy="7546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Flash memory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圖說文字: 直線 19">
            <a:extLst>
              <a:ext uri="{FF2B5EF4-FFF2-40B4-BE49-F238E27FC236}">
                <a16:creationId xmlns:a16="http://schemas.microsoft.com/office/drawing/2014/main" id="{BE24E8EC-404C-4C11-BCF9-AA0DAAA934D1}"/>
              </a:ext>
            </a:extLst>
          </p:cNvPr>
          <p:cNvSpPr/>
          <p:nvPr/>
        </p:nvSpPr>
        <p:spPr>
          <a:xfrm>
            <a:off x="7295548" y="3553537"/>
            <a:ext cx="2993671" cy="538142"/>
          </a:xfrm>
          <a:prstGeom prst="borderCallout1">
            <a:avLst>
              <a:gd name="adj1" fmla="val 53487"/>
              <a:gd name="adj2" fmla="val 812"/>
              <a:gd name="adj3" fmla="val 186736"/>
              <a:gd name="adj4" fmla="val -38333"/>
            </a:avLst>
          </a:prstGeom>
          <a:solidFill>
            <a:srgbClr val="00EFF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In-place-update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185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552"/>
    </mc:Choice>
    <mc:Fallback xmlns="">
      <p:transition spd="slow" advTm="755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/>
      <p:bldP spid="8" grpId="0" animBg="1"/>
      <p:bldP spid="12" grpId="0" animBg="1"/>
      <p:bldP spid="13" grpId="0"/>
      <p:bldP spid="14" grpId="0" animBg="1"/>
      <p:bldP spid="15" grpId="0" animBg="1"/>
      <p:bldP spid="16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B3BC941C-9E28-4326-A7EB-8AF4E9F435F9}"/>
              </a:ext>
            </a:extLst>
          </p:cNvPr>
          <p:cNvSpPr/>
          <p:nvPr/>
        </p:nvSpPr>
        <p:spPr>
          <a:xfrm>
            <a:off x="514484" y="3836730"/>
            <a:ext cx="4004241" cy="243426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86561B3-26EA-4EC9-AFE5-F89B19EE0DDE}"/>
              </a:ext>
            </a:extLst>
          </p:cNvPr>
          <p:cNvSpPr/>
          <p:nvPr/>
        </p:nvSpPr>
        <p:spPr>
          <a:xfrm>
            <a:off x="2145290" y="4092606"/>
            <a:ext cx="328474" cy="198859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577954D-BD7F-4748-878B-6031E9A0E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/>
              <a:t>Introduction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4800611-2365-41EE-828D-205AAC576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6</a:t>
            </a:fld>
            <a:endParaRPr kumimoji="1"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F0716753-8624-4D43-AF98-5EC734E64CF9}"/>
              </a:ext>
            </a:extLst>
          </p:cNvPr>
          <p:cNvSpPr/>
          <p:nvPr/>
        </p:nvSpPr>
        <p:spPr>
          <a:xfrm>
            <a:off x="395748" y="1475243"/>
            <a:ext cx="4261281" cy="52765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112BD1F-4320-4CEC-B365-72147478D799}"/>
              </a:ext>
            </a:extLst>
          </p:cNvPr>
          <p:cNvSpPr txBox="1"/>
          <p:nvPr/>
        </p:nvSpPr>
        <p:spPr>
          <a:xfrm>
            <a:off x="1704513" y="1013578"/>
            <a:ext cx="1606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Page cache</a:t>
            </a:r>
            <a:endParaRPr kumimoji="1" lang="zh-TW" altLang="en-US" sz="2400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122BA32-E933-498B-A3EF-CD37F81EC600}"/>
              </a:ext>
            </a:extLst>
          </p:cNvPr>
          <p:cNvCxnSpPr/>
          <p:nvPr/>
        </p:nvCxnSpPr>
        <p:spPr>
          <a:xfrm>
            <a:off x="2414726" y="2148396"/>
            <a:ext cx="0" cy="1455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B6081CC9-0E9E-46C4-BFD6-78864DDE66A6}"/>
              </a:ext>
            </a:extLst>
          </p:cNvPr>
          <p:cNvSpPr/>
          <p:nvPr/>
        </p:nvSpPr>
        <p:spPr>
          <a:xfrm>
            <a:off x="656951" y="1476820"/>
            <a:ext cx="2336152" cy="5308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9 10 11 12 13 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49BEDDB-5DE4-4B9F-8FCE-9BEA659C70F5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700708" y="941034"/>
            <a:ext cx="1146500" cy="532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7EFEACE-CF2A-4E6E-B137-D58AFA7C6890}"/>
              </a:ext>
            </a:extLst>
          </p:cNvPr>
          <p:cNvSpPr txBox="1"/>
          <p:nvPr/>
        </p:nvSpPr>
        <p:spPr>
          <a:xfrm>
            <a:off x="4043779" y="359815"/>
            <a:ext cx="176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Dirty page</a:t>
            </a:r>
            <a:endParaRPr kumimoji="1" lang="zh-TW" altLang="en-US" sz="28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0B363D7-982C-4313-86B9-C1CF110619B3}"/>
              </a:ext>
            </a:extLst>
          </p:cNvPr>
          <p:cNvSpPr txBox="1"/>
          <p:nvPr/>
        </p:nvSpPr>
        <p:spPr>
          <a:xfrm>
            <a:off x="1967070" y="6277302"/>
            <a:ext cx="736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SSD</a:t>
            </a:r>
            <a:endParaRPr kumimoji="1" lang="zh-TW" altLang="en-US" sz="28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5CD1AA3-13F0-4736-B81D-3B0D3436200B}"/>
              </a:ext>
            </a:extLst>
          </p:cNvPr>
          <p:cNvSpPr/>
          <p:nvPr/>
        </p:nvSpPr>
        <p:spPr>
          <a:xfrm>
            <a:off x="1182065" y="4092606"/>
            <a:ext cx="328474" cy="1988597"/>
          </a:xfrm>
          <a:prstGeom prst="rect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7FD0E5F-8312-4069-908B-82ADB61F6F6B}"/>
              </a:ext>
            </a:extLst>
          </p:cNvPr>
          <p:cNvSpPr/>
          <p:nvPr/>
        </p:nvSpPr>
        <p:spPr>
          <a:xfrm>
            <a:off x="1192275" y="5584799"/>
            <a:ext cx="318262" cy="486058"/>
          </a:xfrm>
          <a:prstGeom prst="rect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5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BA05951-5E73-4A75-8977-BA540AFF44DB}"/>
              </a:ext>
            </a:extLst>
          </p:cNvPr>
          <p:cNvSpPr/>
          <p:nvPr/>
        </p:nvSpPr>
        <p:spPr>
          <a:xfrm>
            <a:off x="1182063" y="5114281"/>
            <a:ext cx="328474" cy="470517"/>
          </a:xfrm>
          <a:prstGeom prst="rect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6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394BF44-962B-48D2-890C-C63E5CB5D1B0}"/>
              </a:ext>
            </a:extLst>
          </p:cNvPr>
          <p:cNvSpPr/>
          <p:nvPr/>
        </p:nvSpPr>
        <p:spPr>
          <a:xfrm>
            <a:off x="2993103" y="1476820"/>
            <a:ext cx="348915" cy="5276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5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6B77F3-77EF-4E45-BF4B-5A6E3302B692}"/>
              </a:ext>
            </a:extLst>
          </p:cNvPr>
          <p:cNvSpPr/>
          <p:nvPr/>
        </p:nvSpPr>
        <p:spPr>
          <a:xfrm>
            <a:off x="3339336" y="1473666"/>
            <a:ext cx="380802" cy="5276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6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7DD280E-5EE6-4364-BE6E-791D0DFC81F6}"/>
              </a:ext>
            </a:extLst>
          </p:cNvPr>
          <p:cNvSpPr/>
          <p:nvPr/>
        </p:nvSpPr>
        <p:spPr>
          <a:xfrm>
            <a:off x="3727109" y="1476820"/>
            <a:ext cx="341942" cy="5276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7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A7A0E63-8A68-4BE6-B076-08A0ECCAE6B7}"/>
              </a:ext>
            </a:extLst>
          </p:cNvPr>
          <p:cNvSpPr/>
          <p:nvPr/>
        </p:nvSpPr>
        <p:spPr>
          <a:xfrm>
            <a:off x="4066371" y="1476820"/>
            <a:ext cx="341941" cy="5276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8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06582F-47B2-4D9C-80E5-D8D445370AFC}"/>
              </a:ext>
            </a:extLst>
          </p:cNvPr>
          <p:cNvSpPr/>
          <p:nvPr/>
        </p:nvSpPr>
        <p:spPr>
          <a:xfrm>
            <a:off x="2993103" y="1473666"/>
            <a:ext cx="1415209" cy="527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43B1479E-03B3-47AE-8134-24F2DB696ADA}"/>
              </a:ext>
            </a:extLst>
          </p:cNvPr>
          <p:cNvCxnSpPr/>
          <p:nvPr/>
        </p:nvCxnSpPr>
        <p:spPr>
          <a:xfrm flipH="1">
            <a:off x="816077" y="3646939"/>
            <a:ext cx="888436" cy="2879931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D4412D4A-AB01-4E08-9E17-8CFDE972E0A7}"/>
              </a:ext>
            </a:extLst>
          </p:cNvPr>
          <p:cNvSpPr/>
          <p:nvPr/>
        </p:nvSpPr>
        <p:spPr>
          <a:xfrm>
            <a:off x="395748" y="2988481"/>
            <a:ext cx="1547186" cy="601680"/>
          </a:xfrm>
          <a:prstGeom prst="round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bg1"/>
                </a:solidFill>
              </a:rPr>
              <a:t>Erase</a:t>
            </a:r>
            <a:r>
              <a:rPr kumimoji="1" lang="en-US" altLang="zh-TW" sz="2800" dirty="0">
                <a:solidFill>
                  <a:schemeClr val="tx1"/>
                </a:solidFill>
              </a:rPr>
              <a:t> 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DF219160-886D-413D-8D9C-A866202C99BF}"/>
              </a:ext>
            </a:extLst>
          </p:cNvPr>
          <p:cNvCxnSpPr>
            <a:cxnSpLocks/>
          </p:cNvCxnSpPr>
          <p:nvPr/>
        </p:nvCxnSpPr>
        <p:spPr>
          <a:xfrm>
            <a:off x="5934793" y="159544"/>
            <a:ext cx="1" cy="6538911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3D7F3E71-0039-43A5-A1BF-B23ED3C62582}"/>
              </a:ext>
            </a:extLst>
          </p:cNvPr>
          <p:cNvSpPr/>
          <p:nvPr/>
        </p:nvSpPr>
        <p:spPr>
          <a:xfrm>
            <a:off x="6396928" y="1476820"/>
            <a:ext cx="4261281" cy="52765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8A98881E-6F8D-4A56-A49D-6ACDDB353A5E}"/>
              </a:ext>
            </a:extLst>
          </p:cNvPr>
          <p:cNvSpPr txBox="1"/>
          <p:nvPr/>
        </p:nvSpPr>
        <p:spPr>
          <a:xfrm>
            <a:off x="7705693" y="1015155"/>
            <a:ext cx="1606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Page cache</a:t>
            </a:r>
            <a:endParaRPr kumimoji="1" lang="zh-TW" altLang="en-US" sz="24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478F96C-A7DE-4F96-A070-56A719366474}"/>
              </a:ext>
            </a:extLst>
          </p:cNvPr>
          <p:cNvSpPr/>
          <p:nvPr/>
        </p:nvSpPr>
        <p:spPr>
          <a:xfrm>
            <a:off x="6658131" y="1478397"/>
            <a:ext cx="2336152" cy="5308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9 10 11 12 13 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DC3C4CDF-6CB5-434B-8DB5-C6D81299F689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9701888" y="942611"/>
            <a:ext cx="1146500" cy="532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E792AC50-1729-4DEA-8252-FF0FCAF40AEE}"/>
              </a:ext>
            </a:extLst>
          </p:cNvPr>
          <p:cNvSpPr txBox="1"/>
          <p:nvPr/>
        </p:nvSpPr>
        <p:spPr>
          <a:xfrm>
            <a:off x="10044959" y="361392"/>
            <a:ext cx="176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Dirty page</a:t>
            </a:r>
            <a:endParaRPr kumimoji="1" lang="zh-TW" altLang="en-US" sz="2800" dirty="0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E7079BF1-72D3-462F-984F-821CDD75FCDC}"/>
              </a:ext>
            </a:extLst>
          </p:cNvPr>
          <p:cNvCxnSpPr/>
          <p:nvPr/>
        </p:nvCxnSpPr>
        <p:spPr>
          <a:xfrm>
            <a:off x="8575090" y="2148396"/>
            <a:ext cx="0" cy="8400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圓角 47">
            <a:extLst>
              <a:ext uri="{FF2B5EF4-FFF2-40B4-BE49-F238E27FC236}">
                <a16:creationId xmlns:a16="http://schemas.microsoft.com/office/drawing/2014/main" id="{46974649-8219-4326-BEC0-CED0C04C24BC}"/>
              </a:ext>
            </a:extLst>
          </p:cNvPr>
          <p:cNvSpPr/>
          <p:nvPr/>
        </p:nvSpPr>
        <p:spPr>
          <a:xfrm>
            <a:off x="6826933" y="3070114"/>
            <a:ext cx="3409020" cy="328623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A72162C7-FEEB-4688-BD03-BBBC6DA2AC37}"/>
              </a:ext>
            </a:extLst>
          </p:cNvPr>
          <p:cNvSpPr txBox="1"/>
          <p:nvPr/>
        </p:nvSpPr>
        <p:spPr>
          <a:xfrm>
            <a:off x="8268409" y="6409365"/>
            <a:ext cx="985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SSD</a:t>
            </a:r>
            <a:endParaRPr kumimoji="1" lang="zh-TW" altLang="en-US" sz="28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9967345-2D3A-4133-ACFE-BC9D07365F2C}"/>
              </a:ext>
            </a:extLst>
          </p:cNvPr>
          <p:cNvSpPr/>
          <p:nvPr/>
        </p:nvSpPr>
        <p:spPr>
          <a:xfrm>
            <a:off x="7170524" y="3531778"/>
            <a:ext cx="2900014" cy="5176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3FF16067-BD91-4113-A761-7DBFDB4E36DC}"/>
              </a:ext>
            </a:extLst>
          </p:cNvPr>
          <p:cNvCxnSpPr>
            <a:cxnSpLocks/>
          </p:cNvCxnSpPr>
          <p:nvPr/>
        </p:nvCxnSpPr>
        <p:spPr>
          <a:xfrm>
            <a:off x="8610600" y="4191133"/>
            <a:ext cx="0" cy="4873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34AC6F50-FDA5-4FAC-9280-965706DB5B65}"/>
              </a:ext>
            </a:extLst>
          </p:cNvPr>
          <p:cNvSpPr/>
          <p:nvPr/>
        </p:nvSpPr>
        <p:spPr>
          <a:xfrm>
            <a:off x="6836872" y="4864963"/>
            <a:ext cx="3409020" cy="9007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7B68ABA8-9587-451D-B2F5-6337EE5C3507}"/>
              </a:ext>
            </a:extLst>
          </p:cNvPr>
          <p:cNvSpPr txBox="1"/>
          <p:nvPr/>
        </p:nvSpPr>
        <p:spPr>
          <a:xfrm>
            <a:off x="7566218" y="5747774"/>
            <a:ext cx="2389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Flash memory</a:t>
            </a:r>
            <a:endParaRPr kumimoji="1" lang="zh-TW" altLang="en-US" sz="28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7B0A31A2-42AE-41B1-8C46-1462A07EF1AC}"/>
              </a:ext>
            </a:extLst>
          </p:cNvPr>
          <p:cNvSpPr txBox="1"/>
          <p:nvPr/>
        </p:nvSpPr>
        <p:spPr>
          <a:xfrm>
            <a:off x="7705693" y="3044663"/>
            <a:ext cx="2045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02197D6-AF31-420A-9F89-C911C0E6DD3A}"/>
              </a:ext>
            </a:extLst>
          </p:cNvPr>
          <p:cNvSpPr/>
          <p:nvPr/>
        </p:nvSpPr>
        <p:spPr>
          <a:xfrm>
            <a:off x="8994283" y="1478397"/>
            <a:ext cx="348915" cy="5276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5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3BBF6C4-DCD7-49A0-B4C3-B447BB59F527}"/>
              </a:ext>
            </a:extLst>
          </p:cNvPr>
          <p:cNvSpPr/>
          <p:nvPr/>
        </p:nvSpPr>
        <p:spPr>
          <a:xfrm>
            <a:off x="9340516" y="1475243"/>
            <a:ext cx="380802" cy="5276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6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EC03ED4-EB6A-483E-9C68-29892FAEF1DC}"/>
              </a:ext>
            </a:extLst>
          </p:cNvPr>
          <p:cNvSpPr/>
          <p:nvPr/>
        </p:nvSpPr>
        <p:spPr>
          <a:xfrm>
            <a:off x="9728289" y="1478397"/>
            <a:ext cx="341942" cy="5276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7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0B0882F-8E69-4226-8C2B-452DB07B1DC4}"/>
              </a:ext>
            </a:extLst>
          </p:cNvPr>
          <p:cNvSpPr/>
          <p:nvPr/>
        </p:nvSpPr>
        <p:spPr>
          <a:xfrm>
            <a:off x="10067551" y="1478397"/>
            <a:ext cx="341941" cy="5276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8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A4D440C-59BE-4824-9931-FC410A8A04B6}"/>
              </a:ext>
            </a:extLst>
          </p:cNvPr>
          <p:cNvSpPr/>
          <p:nvPr/>
        </p:nvSpPr>
        <p:spPr>
          <a:xfrm>
            <a:off x="8994283" y="1475243"/>
            <a:ext cx="1415209" cy="527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B5BD51DC-AC5F-4871-AEA9-A8BFDABCADF8}"/>
              </a:ext>
            </a:extLst>
          </p:cNvPr>
          <p:cNvSpPr txBox="1"/>
          <p:nvPr/>
        </p:nvSpPr>
        <p:spPr>
          <a:xfrm>
            <a:off x="6196132" y="141733"/>
            <a:ext cx="378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Page 8 overwrite many times</a:t>
            </a:r>
            <a:endParaRPr kumimoji="1" lang="zh-TW" altLang="en-US" sz="2400" dirty="0"/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33A77B93-2BB6-445B-BDE5-5AB054C733D0}"/>
              </a:ext>
            </a:extLst>
          </p:cNvPr>
          <p:cNvCxnSpPr>
            <a:cxnSpLocks/>
          </p:cNvCxnSpPr>
          <p:nvPr/>
        </p:nvCxnSpPr>
        <p:spPr>
          <a:xfrm>
            <a:off x="7918882" y="587006"/>
            <a:ext cx="448392" cy="4265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13711995-FBF9-4884-A243-2424F1744E63}"/>
              </a:ext>
            </a:extLst>
          </p:cNvPr>
          <p:cNvSpPr/>
          <p:nvPr/>
        </p:nvSpPr>
        <p:spPr>
          <a:xfrm>
            <a:off x="8262830" y="3524460"/>
            <a:ext cx="318795" cy="51761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8B97434-772D-4D2C-ACED-9F7D5107927D}"/>
              </a:ext>
            </a:extLst>
          </p:cNvPr>
          <p:cNvSpPr/>
          <p:nvPr/>
        </p:nvSpPr>
        <p:spPr>
          <a:xfrm>
            <a:off x="10196466" y="2585461"/>
            <a:ext cx="782991" cy="37630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bg1"/>
                </a:solidFill>
              </a:rPr>
              <a:t>hit</a:t>
            </a:r>
            <a:endParaRPr kumimoji="1" lang="zh-TW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3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6 L -0.2082 0.45348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17" y="22662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6 L -0.23685 0.37547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49" y="18773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7037E-6 L -0.06901 0.59861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1" y="29931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7.40741E-7 L -0.09909 0.53148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61" y="26574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82 0.45348 L -0.13099 0.45463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54" y="46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685 0.37547 L -0.15717 0.37709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81481E-6 L -0.14909 0.29976 " pathEditMode="relative" rAng="0" ptsTypes="AA">
                                      <p:cBhvr>
                                        <p:cTn id="16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61" y="14977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-0.14974 0.30023 " pathEditMode="relative" rAng="0" ptsTypes="AA">
                                      <p:cBhvr>
                                        <p:cTn id="16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87" y="15000"/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81481E-6 L -0.14922 0.29976 " pathEditMode="relative" rAng="0" ptsTypes="AA">
                                      <p:cBhvr>
                                        <p:cTn id="17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61" y="14977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81481E-6 L -0.14791 0.29976 " pathEditMode="relative" rAng="0" ptsTypes="AA">
                                      <p:cBhvr>
                                        <p:cTn id="17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96" y="1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909 0.29976 L -0.17734 0.49189 " pathEditMode="relative" rAng="0" ptsTypes="AA">
                                      <p:cBhvr>
                                        <p:cTn id="20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9606"/>
                                    </p:animMotion>
                                  </p:childTnLst>
                                </p:cTn>
                              </p:par>
                              <p:par>
                                <p:cTn id="20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891 0.30023 L -0.17721 0.49236 " pathEditMode="relative" rAng="0" ptsTypes="AA">
                                      <p:cBhvr>
                                        <p:cTn id="20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9606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982 0.29976 L -0.17617 0.49189 " pathEditMode="relative" rAng="0" ptsTypes="AA">
                                      <p:cBhvr>
                                        <p:cTn id="20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9606"/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708 0.29976 L -0.17552 0.49189 " pathEditMode="relative" rAng="0" ptsTypes="AA">
                                      <p:cBhvr>
                                        <p:cTn id="21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9606"/>
                                    </p:animMotion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5" grpId="0" animBg="1"/>
      <p:bldP spid="6" grpId="0"/>
      <p:bldP spid="13" grpId="0" animBg="1"/>
      <p:bldP spid="17" grpId="0"/>
      <p:bldP spid="19" grpId="0"/>
      <p:bldP spid="20" grpId="0" animBg="1"/>
      <p:bldP spid="21" grpId="0" animBg="1"/>
      <p:bldP spid="22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4" grpId="0" animBg="1"/>
      <p:bldP spid="27" grpId="0" animBg="1"/>
      <p:bldP spid="34" grpId="0" animBg="1"/>
      <p:bldP spid="35" grpId="0"/>
      <p:bldP spid="36" grpId="0" animBg="1"/>
      <p:bldP spid="38" grpId="0"/>
      <p:bldP spid="38" grpId="1"/>
      <p:bldP spid="48" grpId="0" animBg="1"/>
      <p:bldP spid="49" grpId="0"/>
      <p:bldP spid="50" grpId="0" animBg="1"/>
      <p:bldP spid="53" grpId="0" animBg="1"/>
      <p:bldP spid="54" grpId="0"/>
      <p:bldP spid="58" grpId="0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  <p:bldP spid="43" grpId="0" animBg="1"/>
      <p:bldP spid="43" grpId="1" animBg="1"/>
      <p:bldP spid="61" grpId="0"/>
      <p:bldP spid="66" grpId="0" animBg="1"/>
      <p:bldP spid="66" grpId="1" animBg="1"/>
      <p:bldP spid="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B9ED9-4D5D-8748-BBD8-D2545C5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b="0" dirty="0"/>
              <a:t>Outline</a:t>
            </a:r>
            <a:endParaRPr kumimoji="1" lang="zh-TW" altLang="en-US" b="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0251B-0E29-E44E-B631-FFCFF2E70CF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7138" y="836024"/>
            <a:ext cx="11724861" cy="6021976"/>
          </a:xfrm>
        </p:spPr>
        <p:txBody>
          <a:bodyPr/>
          <a:lstStyle/>
          <a:p>
            <a:r>
              <a:rPr kumimoji="1" lang="en-US" altLang="zh-TW" dirty="0"/>
              <a:t>Introduction</a:t>
            </a:r>
          </a:p>
          <a:p>
            <a:r>
              <a:rPr kumimoji="1" lang="en-US" altLang="zh-TW" dirty="0">
                <a:solidFill>
                  <a:srgbClr val="FF0000"/>
                </a:solidFill>
              </a:rPr>
              <a:t>Motivation</a:t>
            </a:r>
          </a:p>
          <a:p>
            <a:r>
              <a:rPr kumimoji="1" lang="en-US" altLang="zh-TW" dirty="0"/>
              <a:t>Background</a:t>
            </a:r>
          </a:p>
          <a:p>
            <a:r>
              <a:rPr kumimoji="1" lang="en-US" altLang="zh-TW" dirty="0"/>
              <a:t>Design</a:t>
            </a:r>
          </a:p>
          <a:p>
            <a:r>
              <a:rPr kumimoji="1" lang="en-US" altLang="zh-TW" dirty="0"/>
              <a:t>Experiment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99E9BD-6419-5941-A50A-BC186BB3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1989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3"/>
    </mc:Choice>
    <mc:Fallback xmlns="">
      <p:transition spd="slow" advTm="229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9C487-164A-44A5-9707-937DDE16A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Motivation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B2268F-95E8-4260-882C-94649AA59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48" y="836024"/>
            <a:ext cx="11796252" cy="1028287"/>
          </a:xfrm>
        </p:spPr>
        <p:txBody>
          <a:bodyPr/>
          <a:lstStyle/>
          <a:p>
            <a:r>
              <a:rPr lang="en-US" altLang="zh-TW" dirty="0"/>
              <a:t>Write buffer can improve SSD lifetime, but we</a:t>
            </a:r>
            <a:r>
              <a:rPr lang="zh-TW" altLang="en-US" dirty="0"/>
              <a:t> </a:t>
            </a:r>
            <a:r>
              <a:rPr lang="en-US" altLang="zh-TW" dirty="0"/>
              <a:t>need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make</a:t>
            </a:r>
            <a:r>
              <a:rPr lang="zh-TW" altLang="en-US" dirty="0"/>
              <a:t> </a:t>
            </a:r>
            <a:r>
              <a:rPr lang="en-US" altLang="zh-TW" dirty="0"/>
              <a:t>sure write buffer</a:t>
            </a:r>
            <a:r>
              <a:rPr lang="zh-TW" altLang="en-US" dirty="0"/>
              <a:t> </a:t>
            </a:r>
            <a:r>
              <a:rPr lang="en-US" altLang="zh-TW" dirty="0"/>
              <a:t>has</a:t>
            </a:r>
            <a:r>
              <a:rPr lang="zh-TW" altLang="en-US" dirty="0"/>
              <a:t> </a:t>
            </a:r>
            <a:r>
              <a:rPr lang="en-US" altLang="zh-TW" dirty="0"/>
              <a:t>high </a:t>
            </a:r>
            <a:r>
              <a:rPr lang="en-US" altLang="zh-TW" dirty="0">
                <a:solidFill>
                  <a:srgbClr val="FF0000"/>
                </a:solidFill>
              </a:rPr>
              <a:t>hit ratio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5D4B81-F467-441C-8410-8EF93BBB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8</a:t>
            </a:fld>
            <a:endParaRPr kumimoji="1"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B55A1A5E-7D7B-4A69-BED4-879775C0FC6E}"/>
              </a:ext>
            </a:extLst>
          </p:cNvPr>
          <p:cNvSpPr/>
          <p:nvPr/>
        </p:nvSpPr>
        <p:spPr>
          <a:xfrm>
            <a:off x="5637319" y="2408262"/>
            <a:ext cx="4695549" cy="46702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7AE3BF4E-FD42-4D87-B22F-D3F07820E7E2}"/>
              </a:ext>
            </a:extLst>
          </p:cNvPr>
          <p:cNvCxnSpPr>
            <a:cxnSpLocks/>
          </p:cNvCxnSpPr>
          <p:nvPr/>
        </p:nvCxnSpPr>
        <p:spPr>
          <a:xfrm>
            <a:off x="7901126" y="2903386"/>
            <a:ext cx="0" cy="1165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829FABA-224D-4C5F-B4F9-22F5346B9622}"/>
              </a:ext>
            </a:extLst>
          </p:cNvPr>
          <p:cNvSpPr txBox="1"/>
          <p:nvPr/>
        </p:nvSpPr>
        <p:spPr>
          <a:xfrm>
            <a:off x="3189876" y="1761634"/>
            <a:ext cx="8433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Current write buffer design:  don’t  know the  trend of request</a:t>
            </a:r>
            <a:endParaRPr kumimoji="1" lang="zh-TW" altLang="en-US" sz="2400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403B926D-8816-402E-9C15-A29B891AD23A}"/>
              </a:ext>
            </a:extLst>
          </p:cNvPr>
          <p:cNvSpPr/>
          <p:nvPr/>
        </p:nvSpPr>
        <p:spPr>
          <a:xfrm>
            <a:off x="5637320" y="4292354"/>
            <a:ext cx="4695548" cy="46702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5 4 8 9 11 25 33 15 1 2 16 28 7 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E53BBEE-83DA-408A-8A7A-738AC815415B}"/>
              </a:ext>
            </a:extLst>
          </p:cNvPr>
          <p:cNvSpPr txBox="1"/>
          <p:nvPr/>
        </p:nvSpPr>
        <p:spPr>
          <a:xfrm>
            <a:off x="6999671" y="2371676"/>
            <a:ext cx="1970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Page cache</a:t>
            </a:r>
            <a:endParaRPr kumimoji="1" lang="zh-TW" altLang="en-US" sz="28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951D600-485F-4207-921D-3E7E4A4050B4}"/>
              </a:ext>
            </a:extLst>
          </p:cNvPr>
          <p:cNvSpPr txBox="1"/>
          <p:nvPr/>
        </p:nvSpPr>
        <p:spPr>
          <a:xfrm>
            <a:off x="3550327" y="4310774"/>
            <a:ext cx="1970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Write buffer</a:t>
            </a:r>
            <a:endParaRPr kumimoji="1" lang="zh-TW" altLang="en-US" sz="28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FB49919-6AE1-4041-875D-6B1F78A8CB2D}"/>
              </a:ext>
            </a:extLst>
          </p:cNvPr>
          <p:cNvSpPr txBox="1"/>
          <p:nvPr/>
        </p:nvSpPr>
        <p:spPr>
          <a:xfrm>
            <a:off x="5151136" y="4804009"/>
            <a:ext cx="985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MRU</a:t>
            </a:r>
            <a:endParaRPr kumimoji="1"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4CB6B82-2174-4FD3-BAF0-A7931E7FA883}"/>
              </a:ext>
            </a:extLst>
          </p:cNvPr>
          <p:cNvSpPr txBox="1"/>
          <p:nvPr/>
        </p:nvSpPr>
        <p:spPr>
          <a:xfrm>
            <a:off x="9972582" y="4833994"/>
            <a:ext cx="778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LRU</a:t>
            </a:r>
            <a:endParaRPr kumimoji="1" lang="zh-TW" altLang="en-US" sz="28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BC2DFEB-B37A-442C-B549-905498FB1CE9}"/>
              </a:ext>
            </a:extLst>
          </p:cNvPr>
          <p:cNvSpPr/>
          <p:nvPr/>
        </p:nvSpPr>
        <p:spPr>
          <a:xfrm>
            <a:off x="9972582" y="4301563"/>
            <a:ext cx="360286" cy="448609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583D44E-B544-4586-86CB-59CD87E39265}"/>
              </a:ext>
            </a:extLst>
          </p:cNvPr>
          <p:cNvSpPr/>
          <p:nvPr/>
        </p:nvSpPr>
        <p:spPr>
          <a:xfrm>
            <a:off x="10115845" y="3309326"/>
            <a:ext cx="1761523" cy="369089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bg1"/>
                </a:solidFill>
              </a:rPr>
              <a:t>victim</a:t>
            </a:r>
            <a:endParaRPr kumimoji="1"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6CC15F6-B306-492D-85FE-0A381E79ECE6}"/>
              </a:ext>
            </a:extLst>
          </p:cNvPr>
          <p:cNvSpPr txBox="1"/>
          <p:nvPr/>
        </p:nvSpPr>
        <p:spPr>
          <a:xfrm>
            <a:off x="1472953" y="5498756"/>
            <a:ext cx="5428322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19 16 15 14 7 7 7 7 7 7 7 7 28  16 2 </a:t>
            </a:r>
            <a:endParaRPr kumimoji="1" lang="zh-TW" altLang="en-US" sz="28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14AB08B1-B059-46BB-9953-85BA35732056}"/>
              </a:ext>
            </a:extLst>
          </p:cNvPr>
          <p:cNvSpPr txBox="1"/>
          <p:nvPr/>
        </p:nvSpPr>
        <p:spPr>
          <a:xfrm>
            <a:off x="191240" y="5498756"/>
            <a:ext cx="1472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request</a:t>
            </a:r>
            <a:endParaRPr kumimoji="1" lang="zh-TW" altLang="en-US" sz="28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D9CDE3-73A4-4282-BEFD-76E52622AF01}"/>
              </a:ext>
            </a:extLst>
          </p:cNvPr>
          <p:cNvSpPr/>
          <p:nvPr/>
        </p:nvSpPr>
        <p:spPr>
          <a:xfrm>
            <a:off x="3328385" y="5498756"/>
            <a:ext cx="2068498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934F833D-4365-4C38-9DF6-13A1729FD12D}"/>
              </a:ext>
            </a:extLst>
          </p:cNvPr>
          <p:cNvCxnSpPr>
            <a:stCxn id="35" idx="2"/>
          </p:cNvCxnSpPr>
          <p:nvPr/>
        </p:nvCxnSpPr>
        <p:spPr>
          <a:xfrm>
            <a:off x="4362634" y="6021976"/>
            <a:ext cx="0" cy="516936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E5ACDCDB-BAF6-43BE-A8AC-E16F8B85E18A}"/>
              </a:ext>
            </a:extLst>
          </p:cNvPr>
          <p:cNvCxnSpPr>
            <a:cxnSpLocks/>
          </p:cNvCxnSpPr>
          <p:nvPr/>
        </p:nvCxnSpPr>
        <p:spPr>
          <a:xfrm>
            <a:off x="4362634" y="6538912"/>
            <a:ext cx="8663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1B9751BB-7A93-4226-94C3-B9DD188333D1}"/>
              </a:ext>
            </a:extLst>
          </p:cNvPr>
          <p:cNvSpPr txBox="1"/>
          <p:nvPr/>
        </p:nvSpPr>
        <p:spPr>
          <a:xfrm>
            <a:off x="5487746" y="6238129"/>
            <a:ext cx="4774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We never know future request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4121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3" grpId="0" animBg="1"/>
      <p:bldP spid="20" grpId="0"/>
      <p:bldP spid="21" grpId="0"/>
      <p:bldP spid="22" grpId="0"/>
      <p:bldP spid="23" grpId="0"/>
      <p:bldP spid="24" grpId="0" animBg="1"/>
      <p:bldP spid="25" grpId="0" animBg="1"/>
      <p:bldP spid="31" grpId="0" animBg="1"/>
      <p:bldP spid="32" grpId="0"/>
      <p:bldP spid="35" grpId="0" animBg="1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B9ED9-4D5D-8748-BBD8-D2545C5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b="0" dirty="0"/>
              <a:t>Outline</a:t>
            </a:r>
            <a:endParaRPr kumimoji="1" lang="zh-TW" altLang="en-US" b="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0251B-0E29-E44E-B631-FFCFF2E70CF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7138" y="836024"/>
            <a:ext cx="11724861" cy="6021976"/>
          </a:xfrm>
        </p:spPr>
        <p:txBody>
          <a:bodyPr/>
          <a:lstStyle/>
          <a:p>
            <a:r>
              <a:rPr kumimoji="1" lang="en-US" altLang="zh-TW" dirty="0"/>
              <a:t>Introduction</a:t>
            </a:r>
          </a:p>
          <a:p>
            <a:r>
              <a:rPr kumimoji="1" lang="en-US" altLang="zh-TW" dirty="0"/>
              <a:t>Motivation</a:t>
            </a:r>
          </a:p>
          <a:p>
            <a:r>
              <a:rPr kumimoji="1" lang="en-US" altLang="zh-TW" dirty="0"/>
              <a:t>Background</a:t>
            </a:r>
          </a:p>
          <a:p>
            <a:pPr lvl="1"/>
            <a:r>
              <a:rPr kumimoji="1" lang="en-US" altLang="zh-TW" dirty="0">
                <a:solidFill>
                  <a:srgbClr val="FF0000"/>
                </a:solidFill>
              </a:rPr>
              <a:t>BLAS</a:t>
            </a:r>
          </a:p>
          <a:p>
            <a:pPr lvl="1"/>
            <a:r>
              <a:rPr kumimoji="1" lang="en-US" altLang="zh-TW" dirty="0"/>
              <a:t>Current write buffer design</a:t>
            </a:r>
            <a:endParaRPr kumimoji="1" lang="en-US" altLang="zh-TW" dirty="0">
              <a:solidFill>
                <a:srgbClr val="FF0000"/>
              </a:solidFill>
            </a:endParaRPr>
          </a:p>
          <a:p>
            <a:r>
              <a:rPr kumimoji="1" lang="en-US" altLang="zh-TW" dirty="0"/>
              <a:t>Design</a:t>
            </a:r>
          </a:p>
          <a:p>
            <a:r>
              <a:rPr kumimoji="1" lang="en-US" altLang="zh-TW" dirty="0"/>
              <a:t>Experiment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99E9BD-6419-5941-A50A-BC186BB3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69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3"/>
    </mc:Choice>
    <mc:Fallback xmlns="">
      <p:transition spd="slow" advTm="2293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6|5.8|3|2.7|6.5|3.5|4|5.8|10.3|5.6|2.3|2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7|5.4|7.6|5.5|3.9|2.8|3|31|9.4|2.6|2.2|3.4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2400" dirty="0" smtClean="0">
            <a:solidFill>
              <a:schemeClr val="tx1"/>
            </a:solidFill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>
        <a:ln w="381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kumimoji="1"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46473</TotalTime>
  <Words>1506</Words>
  <Application>Microsoft Office PowerPoint</Application>
  <PresentationFormat>寬螢幕</PresentationFormat>
  <Paragraphs>673</Paragraphs>
  <Slides>39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7" baseType="lpstr">
      <vt:lpstr>Kaiti TC</vt:lpstr>
      <vt:lpstr>新細明體</vt:lpstr>
      <vt:lpstr>標楷體</vt:lpstr>
      <vt:lpstr>Arial</vt:lpstr>
      <vt:lpstr>Calibri</vt:lpstr>
      <vt:lpstr>Cambria Math</vt:lpstr>
      <vt:lpstr>Wingdings</vt:lpstr>
      <vt:lpstr>Office 佈景主題</vt:lpstr>
      <vt:lpstr>利用LSTM與主機端資訊管理write buffer的方法</vt:lpstr>
      <vt:lpstr>Outline</vt:lpstr>
      <vt:lpstr>Introduction</vt:lpstr>
      <vt:lpstr>Introduction</vt:lpstr>
      <vt:lpstr>Introduction</vt:lpstr>
      <vt:lpstr>Introduction</vt:lpstr>
      <vt:lpstr>Outline</vt:lpstr>
      <vt:lpstr>Motivation</vt:lpstr>
      <vt:lpstr>Outline</vt:lpstr>
      <vt:lpstr>BLAS</vt:lpstr>
      <vt:lpstr>BLAS</vt:lpstr>
      <vt:lpstr>Outline</vt:lpstr>
      <vt:lpstr>Current write buffer design</vt:lpstr>
      <vt:lpstr>Write buffer management: physical block-based</vt:lpstr>
      <vt:lpstr>Hint queue</vt:lpstr>
      <vt:lpstr>Hint queue</vt:lpstr>
      <vt:lpstr>Outline</vt:lpstr>
      <vt:lpstr>Offline </vt:lpstr>
      <vt:lpstr>Architecture</vt:lpstr>
      <vt:lpstr>Write buffer simulator</vt:lpstr>
      <vt:lpstr>Generate duration label</vt:lpstr>
      <vt:lpstr>LSTM</vt:lpstr>
      <vt:lpstr>LSTM</vt:lpstr>
      <vt:lpstr>LSTM</vt:lpstr>
      <vt:lpstr>LSTM</vt:lpstr>
      <vt:lpstr>LSTM</vt:lpstr>
      <vt:lpstr>LSTM</vt:lpstr>
      <vt:lpstr>LSTM</vt:lpstr>
      <vt:lpstr>LSTM </vt:lpstr>
      <vt:lpstr>Outline</vt:lpstr>
      <vt:lpstr>Online </vt:lpstr>
      <vt:lpstr>Fit model into the program</vt:lpstr>
      <vt:lpstr>Fit model into the program</vt:lpstr>
      <vt:lpstr>Fit model into program</vt:lpstr>
      <vt:lpstr>Using hint information</vt:lpstr>
      <vt:lpstr>Using hint information</vt:lpstr>
      <vt:lpstr>Using hint information</vt:lpstr>
      <vt:lpstr>Outline</vt:lpstr>
      <vt:lpstr>Experiment(1/)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user</cp:lastModifiedBy>
  <cp:revision>827</cp:revision>
  <dcterms:created xsi:type="dcterms:W3CDTF">2021-05-12T15:37:00Z</dcterms:created>
  <dcterms:modified xsi:type="dcterms:W3CDTF">2022-05-18T14:51:01Z</dcterms:modified>
</cp:coreProperties>
</file>