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0D9F-49A8-4D7C-8C44-29A6E14C9B3C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952E2-E275-40CE-A0D9-8135AFD08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40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Two clusters of venues: Cluster 0 and Cluster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Cluster 0 comprised the majority of the neighborhoods, and is reflective of the overall distribution of venues.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Cluster 1 is heavily Toronto biased.  The most popular venues in Cluster 1 are recreational activities.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952E2-E275-40CE-A0D9-8135AFD0875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1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8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64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0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22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25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9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2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5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12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1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6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2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8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F29E-B71F-4239-B1FC-61E6371AE2E9}" type="datetimeFigureOut">
              <a:rPr lang="en-CA" smtClean="0"/>
              <a:t>2020-04-22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DAAE03-1E21-4C98-B01B-39CE57BCBF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5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B627-DBAD-4C6B-BD85-EFE6B36C4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Comparing Top Venues in Toronto and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A6BAE-CEEC-414D-B1CE-540BADD75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1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903BF6-59C5-4EC2-B74F-A4816728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Considerations and 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59A56-7948-4ABE-903D-3B08CAF8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Food related venues were broadly the most common venues in both cities</a:t>
            </a:r>
          </a:p>
          <a:p>
            <a:r>
              <a:rPr lang="en-CA" dirty="0"/>
              <a:t>Fast food places were relatively more common than restaurants</a:t>
            </a:r>
          </a:p>
          <a:p>
            <a:r>
              <a:rPr lang="en-CA" dirty="0"/>
              <a:t>Some neighborhoods had recreational facilities as the most common type of venues</a:t>
            </a:r>
          </a:p>
          <a:p>
            <a:r>
              <a:rPr lang="en-CA" dirty="0"/>
              <a:t>Be aware of venue saturation, and the diverse preferences in different neighborhoods</a:t>
            </a:r>
          </a:p>
          <a:p>
            <a:r>
              <a:rPr lang="en-CA" dirty="0"/>
              <a:t>Future studies should use number of visitors to better reflect trends</a:t>
            </a:r>
          </a:p>
        </p:txBody>
      </p:sp>
    </p:spTree>
    <p:extLst>
      <p:ext uri="{BB962C8B-B14F-4D97-AF65-F5344CB8AC3E}">
        <p14:creationId xmlns:p14="http://schemas.microsoft.com/office/powerpoint/2010/main" val="20173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180D-B1C3-420F-BA17-B0201E6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B3DD-D6A4-4814-85A7-C1E79831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Similarities and differences between the two financial centers of Toronto and New York</a:t>
            </a:r>
          </a:p>
          <a:p>
            <a:r>
              <a:rPr lang="en-CA" dirty="0"/>
              <a:t>Identify the top trending venues in each city</a:t>
            </a:r>
          </a:p>
          <a:p>
            <a:r>
              <a:rPr lang="en-CA" dirty="0"/>
              <a:t>Top venues reflects the habits of residents and potential investment opportunities for entrepreneurs</a:t>
            </a:r>
          </a:p>
        </p:txBody>
      </p:sp>
    </p:spTree>
    <p:extLst>
      <p:ext uri="{BB962C8B-B14F-4D97-AF65-F5344CB8AC3E}">
        <p14:creationId xmlns:p14="http://schemas.microsoft.com/office/powerpoint/2010/main" val="196031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3E88-D0BB-4796-84BF-885179ED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B6F2-D1AD-40D9-B9BE-E523E441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City of Toronto Open Data portal</a:t>
            </a:r>
          </a:p>
          <a:p>
            <a:pPr lvl="1"/>
            <a:r>
              <a:rPr lang="en-CA" dirty="0"/>
              <a:t>2016 Neighborhood Profiles data</a:t>
            </a:r>
          </a:p>
          <a:p>
            <a:r>
              <a:rPr lang="en-CA" dirty="0"/>
              <a:t>New York University Spatial Data Repository</a:t>
            </a:r>
          </a:p>
          <a:p>
            <a:pPr lvl="1"/>
            <a:r>
              <a:rPr lang="en-CA" dirty="0"/>
              <a:t>2014 New York City Neighborhood Names</a:t>
            </a:r>
          </a:p>
        </p:txBody>
      </p:sp>
    </p:spTree>
    <p:extLst>
      <p:ext uri="{BB962C8B-B14F-4D97-AF65-F5344CB8AC3E}">
        <p14:creationId xmlns:p14="http://schemas.microsoft.com/office/powerpoint/2010/main" val="177269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392C-D5FB-40B4-A008-3861107B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301E-58CC-429D-9846-832B7094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summary statistics to describe the top trending venues in both cities</a:t>
            </a:r>
          </a:p>
          <a:p>
            <a:r>
              <a:rPr lang="en-CA" dirty="0"/>
              <a:t>Machine learning algorithms to cluster similar neighborhoods together and identify common characteristics:</a:t>
            </a:r>
          </a:p>
          <a:p>
            <a:pPr lvl="1"/>
            <a:r>
              <a:rPr lang="en-CA" dirty="0"/>
              <a:t>K-Means Clusters</a:t>
            </a:r>
          </a:p>
          <a:p>
            <a:pPr lvl="1"/>
            <a:r>
              <a:rPr lang="en-CA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6323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BCC2-2674-495B-91CF-E81A0F5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Most Common Venues in Toronto and New York</a:t>
            </a:r>
          </a:p>
        </p:txBody>
      </p:sp>
      <p:pic>
        <p:nvPicPr>
          <p:cNvPr id="5" name="Content Placeholder 4" descr="A picture containing display&#10;&#10;Description automatically generated">
            <a:extLst>
              <a:ext uri="{FF2B5EF4-FFF2-40B4-BE49-F238E27FC236}">
                <a16:creationId xmlns:a16="http://schemas.microsoft.com/office/drawing/2014/main" id="{FFD3AC71-6267-488E-A991-5006AA32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25" y="2367606"/>
            <a:ext cx="6782388" cy="3467400"/>
          </a:xfrm>
        </p:spPr>
      </p:pic>
    </p:spTree>
    <p:extLst>
      <p:ext uri="{BB962C8B-B14F-4D97-AF65-F5344CB8AC3E}">
        <p14:creationId xmlns:p14="http://schemas.microsoft.com/office/powerpoint/2010/main" val="10664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A45B-C849-4C32-B00E-37143E9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4375-D83C-406E-AE26-D185FF95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 common venues are  food and beverage related</a:t>
            </a:r>
          </a:p>
          <a:p>
            <a:pPr lvl="1"/>
            <a:r>
              <a:rPr lang="en-CA" dirty="0"/>
              <a:t>Coffee houses</a:t>
            </a:r>
          </a:p>
          <a:p>
            <a:pPr lvl="1"/>
            <a:r>
              <a:rPr lang="en-CA" dirty="0"/>
              <a:t>Pizza places</a:t>
            </a:r>
          </a:p>
          <a:p>
            <a:pPr lvl="1"/>
            <a:r>
              <a:rPr lang="en-CA" dirty="0"/>
              <a:t>Cafes</a:t>
            </a:r>
          </a:p>
          <a:p>
            <a:pPr lvl="1"/>
            <a:r>
              <a:rPr lang="en-CA" dirty="0"/>
              <a:t>Sandwich places</a:t>
            </a:r>
          </a:p>
          <a:p>
            <a:pPr lvl="1"/>
            <a:r>
              <a:rPr lang="en-CA" dirty="0"/>
              <a:t>Ethnic restaurants</a:t>
            </a:r>
          </a:p>
          <a:p>
            <a:r>
              <a:rPr lang="en-CA" dirty="0"/>
              <a:t>New York: more preference towards pizza places and restaurants</a:t>
            </a:r>
          </a:p>
          <a:p>
            <a:r>
              <a:rPr lang="en-CA" dirty="0"/>
              <a:t>Toronto: more preference towards coffee houses and sandwich places</a:t>
            </a:r>
          </a:p>
        </p:txBody>
      </p:sp>
    </p:spTree>
    <p:extLst>
      <p:ext uri="{BB962C8B-B14F-4D97-AF65-F5344CB8AC3E}">
        <p14:creationId xmlns:p14="http://schemas.microsoft.com/office/powerpoint/2010/main" val="298587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E95B-9700-478A-9226-E778827E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Clustering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E1A5DEB-2FD3-421A-B299-A728D5D63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9" y="2626708"/>
            <a:ext cx="4023709" cy="294919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9BB5B-94FF-46EF-9D4A-5DE7EB694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Cluster data based on the average distance between data points in a cluster and the “centroid”</a:t>
            </a:r>
          </a:p>
          <a:p>
            <a:r>
              <a:rPr lang="en-CA" dirty="0"/>
              <a:t>The “elbow method” indicated there should be 2 clusters</a:t>
            </a:r>
          </a:p>
          <a:p>
            <a:r>
              <a:rPr lang="en-CA" dirty="0"/>
              <a:t>Most clusters would make the clustering more accurate, but takes up more  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153201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8F63-3014-4CD7-92EA-CFFF718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31FDA0-9B83-40D3-AC01-924D09007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Most common venues in Cluster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C078E7-2F8C-4B1B-9FBC-8EE7551330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3187059"/>
              </p:ext>
            </p:extLst>
          </p:nvPr>
        </p:nvGraphicFramePr>
        <p:xfrm>
          <a:off x="676275" y="2736850"/>
          <a:ext cx="4183648" cy="3908480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2091824">
                  <a:extLst>
                    <a:ext uri="{9D8B030D-6E8A-4147-A177-3AD203B41FA5}">
                      <a16:colId xmlns:a16="http://schemas.microsoft.com/office/drawing/2014/main" val="3204816934"/>
                    </a:ext>
                  </a:extLst>
                </a:gridCol>
                <a:gridCol w="2091824">
                  <a:extLst>
                    <a:ext uri="{9D8B030D-6E8A-4147-A177-3AD203B41FA5}">
                      <a16:colId xmlns:a16="http://schemas.microsoft.com/office/drawing/2014/main" val="4216367424"/>
                    </a:ext>
                  </a:extLst>
                </a:gridCol>
              </a:tblGrid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Venue Category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Venue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1294892971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Park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2460135079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Playground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1385404858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Pool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3645970118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Moving Target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3327062660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Tennis Court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2086774484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Bus Stop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3182506910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History Museum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3243706835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Cafe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1380583552"/>
                  </a:ext>
                </a:extLst>
              </a:tr>
              <a:tr h="528549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Construction &amp; Landscaping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3900322057"/>
                  </a:ext>
                </a:extLst>
              </a:tr>
              <a:tr h="3352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Dog Run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1" marR="9841" marT="7620" marB="0" anchor="b"/>
                </a:tc>
                <a:extLst>
                  <a:ext uri="{0D108BD9-81ED-4DB2-BD59-A6C34878D82A}">
                    <a16:rowId xmlns:a16="http://schemas.microsoft.com/office/drawing/2014/main" val="1315802467"/>
                  </a:ext>
                </a:extLst>
              </a:tr>
            </a:tbl>
          </a:graphicData>
        </a:graphic>
      </p:graphicFrame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21768-8DD7-4A90-93CB-072105807F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9" y="2451370"/>
            <a:ext cx="5038556" cy="4084230"/>
          </a:xfrm>
        </p:spPr>
      </p:pic>
    </p:spTree>
    <p:extLst>
      <p:ext uri="{BB962C8B-B14F-4D97-AF65-F5344CB8AC3E}">
        <p14:creationId xmlns:p14="http://schemas.microsoft.com/office/powerpoint/2010/main" val="1312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6BDB-5CB8-4189-876B-7B6E2BEC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DBSCAN Results</a:t>
            </a:r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CA53E3BC-F0B3-45FB-8E2F-BF2CC6B1C2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5" y="2160588"/>
            <a:ext cx="4490210" cy="388077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4A5EB9-65C3-4437-B353-ACBC5F54B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Radius of 0.3 and threshold of 7</a:t>
            </a:r>
          </a:p>
          <a:p>
            <a:r>
              <a:rPr lang="en-CA" dirty="0"/>
              <a:t>Only 1 cluster was identified (“Cluster 0”)</a:t>
            </a:r>
          </a:p>
          <a:p>
            <a:r>
              <a:rPr lang="en-CA" dirty="0"/>
              <a:t>Remaining neighborhoods were considered to be outliers</a:t>
            </a:r>
          </a:p>
          <a:p>
            <a:r>
              <a:rPr lang="en-CA" dirty="0"/>
              <a:t>Cluster 0 was broadly reflective of the overall types of venues present in both cities</a:t>
            </a:r>
          </a:p>
        </p:txBody>
      </p:sp>
    </p:spTree>
    <p:extLst>
      <p:ext uri="{BB962C8B-B14F-4D97-AF65-F5344CB8AC3E}">
        <p14:creationId xmlns:p14="http://schemas.microsoft.com/office/powerpoint/2010/main" val="934956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375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Comparing Top Venues in Toronto and New York</vt:lpstr>
      <vt:lpstr>Business Problem</vt:lpstr>
      <vt:lpstr>Data Source</vt:lpstr>
      <vt:lpstr>Methodology</vt:lpstr>
      <vt:lpstr>Most Common Venues in Toronto and New York</vt:lpstr>
      <vt:lpstr>PowerPoint Presentation</vt:lpstr>
      <vt:lpstr>K-Means Clustering</vt:lpstr>
      <vt:lpstr>K-Means Results</vt:lpstr>
      <vt:lpstr>DBSCAN Results</vt:lpstr>
      <vt:lpstr>Considerations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Top Venues in Toronto and New York</dc:title>
  <dc:creator>Hanyu Huang</dc:creator>
  <cp:lastModifiedBy>Hanyu Huang</cp:lastModifiedBy>
  <cp:revision>8</cp:revision>
  <dcterms:created xsi:type="dcterms:W3CDTF">2020-04-22T15:57:23Z</dcterms:created>
  <dcterms:modified xsi:type="dcterms:W3CDTF">2020-04-22T16:18:55Z</dcterms:modified>
</cp:coreProperties>
</file>