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74" r:id="rId13"/>
    <p:sldId id="267" r:id="rId14"/>
    <p:sldId id="268" r:id="rId15"/>
    <p:sldId id="270" r:id="rId16"/>
    <p:sldId id="271" r:id="rId17"/>
    <p:sldId id="272" r:id="rId18"/>
    <p:sldId id="273"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CCC"/>
    <a:srgbClr val="E877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ivt\Desktop\UTDallas\Spring18\Predictive%20Analysis\Project\1%20sas%20project%20-%20basic%20inf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ivt\Desktop\UTDallas\Spring18\Predictive%20Analysis\Project\1%20sas%20project%20-%20basic%20inf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n-US"/>
              <a:t> Market Share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n-US"/>
        </a:p>
      </c:txPr>
    </c:title>
    <c:autoTitleDeleted val="0"/>
    <c:plotArea>
      <c:layout/>
      <c:pieChart>
        <c:varyColors val="1"/>
        <c:ser>
          <c:idx val="0"/>
          <c:order val="0"/>
          <c:tx>
            <c:strRef>
              <c:f>'market share - H-company wise'!$H$4</c:f>
              <c:strCache>
                <c:ptCount val="1"/>
                <c:pt idx="0">
                  <c:v>% Market Share</c:v>
                </c:pt>
              </c:strCache>
            </c:strRef>
          </c:tx>
          <c:explosion val="2"/>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11C-4883-A9CC-5BD9F308B2C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11C-4883-A9CC-5BD9F308B2C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11C-4883-A9CC-5BD9F308B2C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11C-4883-A9CC-5BD9F308B2C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11C-4883-A9CC-5BD9F308B2C3}"/>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'market share - H-company wise'!$F$5:$F$9</c:f>
              <c:strCache>
                <c:ptCount val="5"/>
                <c:pt idx="0">
                  <c:v>PROCTER &amp; GAMBLE</c:v>
                </c:pt>
                <c:pt idx="1">
                  <c:v>ENERGIZER HOLDINGS INC</c:v>
                </c:pt>
                <c:pt idx="2">
                  <c:v>BIC CORP</c:v>
                </c:pt>
                <c:pt idx="3">
                  <c:v>PRIVATE LABEL</c:v>
                </c:pt>
                <c:pt idx="4">
                  <c:v>Others</c:v>
                </c:pt>
              </c:strCache>
            </c:strRef>
          </c:cat>
          <c:val>
            <c:numRef>
              <c:f>'market share - H-company wise'!$H$5:$H$9</c:f>
              <c:numCache>
                <c:formatCode>0%</c:formatCode>
                <c:ptCount val="5"/>
                <c:pt idx="0">
                  <c:v>0.69804331256578045</c:v>
                </c:pt>
                <c:pt idx="1">
                  <c:v>0.15122486002989821</c:v>
                </c:pt>
                <c:pt idx="2">
                  <c:v>8.0822276182214825E-2</c:v>
                </c:pt>
                <c:pt idx="3">
                  <c:v>5.9227830187701322E-2</c:v>
                </c:pt>
                <c:pt idx="4">
                  <c:v>1.0681721034405321E-2</c:v>
                </c:pt>
              </c:numCache>
            </c:numRef>
          </c:val>
          <c:extLst>
            <c:ext xmlns:c16="http://schemas.microsoft.com/office/drawing/2014/chart" uri="{C3380CC4-5D6E-409C-BE32-E72D297353CC}">
              <c16:uniqueId val="{0000000A-B11C-4883-A9CC-5BD9F308B2C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dk1">
            <a:tint val="94000"/>
            <a:satMod val="103000"/>
            <a:lumMod val="102000"/>
          </a:schemeClr>
        </a:gs>
        <a:gs pos="50000">
          <a:schemeClr val="dk1">
            <a:shade val="100000"/>
            <a:satMod val="110000"/>
            <a:lumMod val="100000"/>
          </a:schemeClr>
        </a:gs>
        <a:gs pos="100000">
          <a:schemeClr val="dk1">
            <a:shade val="78000"/>
            <a:satMod val="120000"/>
            <a:lumMod val="99000"/>
          </a:schemeClr>
        </a:gs>
      </a:gsLst>
      <a:lin ang="5400000" scaled="0"/>
    </a:gradFill>
    <a:ln>
      <a:noFill/>
    </a:ln>
    <a:effectLst>
      <a:outerShdw blurRad="57150" dist="19050" dir="5400000" algn="ctr" rotWithShape="0">
        <a:srgbClr val="000000">
          <a:alpha val="63000"/>
        </a:srgbClr>
      </a:outerShdw>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n-US"/>
              <a:t>Top Gillette Products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'Prod wise share for PG and E'!$H$4</c:f>
              <c:strCache>
                <c:ptCount val="1"/>
                <c:pt idx="0">
                  <c:v>% Revenue</c:v>
                </c:pt>
              </c:strCache>
            </c:strRef>
          </c:tx>
          <c:spPr>
            <a:solidFill>
              <a:schemeClr val="accent1"/>
            </a:solidFill>
            <a:ln>
              <a:noFill/>
            </a:ln>
            <a:effectLst/>
          </c:spPr>
          <c:invertIfNegative val="0"/>
          <c:cat>
            <c:strRef>
              <c:f>'Prod wise share for PG and E'!$F$5:$F$10</c:f>
              <c:strCache>
                <c:ptCount val="6"/>
                <c:pt idx="0">
                  <c:v>GILLETTE MACH3</c:v>
                </c:pt>
                <c:pt idx="1">
                  <c:v>GILLETTE SENSOR EXCEL</c:v>
                </c:pt>
                <c:pt idx="2">
                  <c:v>GILLETTE SENSOR</c:v>
                </c:pt>
                <c:pt idx="3">
                  <c:v>GILLETTE VENUS</c:v>
                </c:pt>
                <c:pt idx="4">
                  <c:v>GILLETTE CUSTOM PLUS</c:v>
                </c:pt>
                <c:pt idx="5">
                  <c:v>GILLETTE GOOD NEWS</c:v>
                </c:pt>
              </c:strCache>
            </c:strRef>
          </c:cat>
          <c:val>
            <c:numRef>
              <c:f>'Prod wise share for PG and E'!$H$5:$H$10</c:f>
              <c:numCache>
                <c:formatCode>0%</c:formatCode>
                <c:ptCount val="6"/>
                <c:pt idx="0">
                  <c:v>0.34058136330773175</c:v>
                </c:pt>
                <c:pt idx="1">
                  <c:v>0.11276715418970071</c:v>
                </c:pt>
                <c:pt idx="2">
                  <c:v>9.5545945726446382E-2</c:v>
                </c:pt>
                <c:pt idx="3">
                  <c:v>5.9391087544762307E-2</c:v>
                </c:pt>
                <c:pt idx="4">
                  <c:v>5.3676103644327816E-2</c:v>
                </c:pt>
                <c:pt idx="5">
                  <c:v>5.0064797336322728E-2</c:v>
                </c:pt>
              </c:numCache>
            </c:numRef>
          </c:val>
          <c:extLst>
            <c:ext xmlns:c16="http://schemas.microsoft.com/office/drawing/2014/chart" uri="{C3380CC4-5D6E-409C-BE32-E72D297353CC}">
              <c16:uniqueId val="{00000000-E4B0-4CEB-9F97-93BF7468159C}"/>
            </c:ext>
          </c:extLst>
        </c:ser>
        <c:dLbls>
          <c:showLegendKey val="0"/>
          <c:showVal val="0"/>
          <c:showCatName val="0"/>
          <c:showSerName val="0"/>
          <c:showPercent val="0"/>
          <c:showBubbleSize val="0"/>
        </c:dLbls>
        <c:gapWidth val="219"/>
        <c:overlap val="-27"/>
        <c:axId val="412234288"/>
        <c:axId val="412235928"/>
      </c:barChart>
      <c:catAx>
        <c:axId val="412234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12235928"/>
        <c:crosses val="autoZero"/>
        <c:auto val="1"/>
        <c:lblAlgn val="ctr"/>
        <c:lblOffset val="100"/>
        <c:noMultiLvlLbl val="0"/>
      </c:catAx>
      <c:valAx>
        <c:axId val="412235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12234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dk1">
            <a:tint val="94000"/>
            <a:satMod val="103000"/>
            <a:lumMod val="102000"/>
          </a:schemeClr>
        </a:gs>
        <a:gs pos="50000">
          <a:schemeClr val="dk1">
            <a:shade val="100000"/>
            <a:satMod val="110000"/>
            <a:lumMod val="100000"/>
          </a:schemeClr>
        </a:gs>
        <a:gs pos="100000">
          <a:schemeClr val="dk1">
            <a:shade val="78000"/>
            <a:satMod val="120000"/>
            <a:lumMod val="99000"/>
          </a:schemeClr>
        </a:gs>
      </a:gsLst>
      <a:lin ang="5400000" scaled="0"/>
    </a:gradFill>
    <a:ln w="9525" cap="flat" cmpd="sng" algn="ctr">
      <a:solidFill>
        <a:schemeClr val="dk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n-US"/>
              <a:t>Top Energizer products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'Prod wise share for PG and E'!$Q$4</c:f>
              <c:strCache>
                <c:ptCount val="1"/>
                <c:pt idx="0">
                  <c:v>% Revenue</c:v>
                </c:pt>
              </c:strCache>
            </c:strRef>
          </c:tx>
          <c:spPr>
            <a:solidFill>
              <a:schemeClr val="accent1"/>
            </a:solidFill>
            <a:ln>
              <a:noFill/>
            </a:ln>
            <a:effectLst/>
          </c:spPr>
          <c:invertIfNegative val="0"/>
          <c:cat>
            <c:strRef>
              <c:f>'Prod wise share for PG and E'!$O$5:$O$10</c:f>
              <c:strCache>
                <c:ptCount val="6"/>
                <c:pt idx="0">
                  <c:v>SCHICK SLIM TWIN</c:v>
                </c:pt>
                <c:pt idx="1">
                  <c:v>SCHICK XTREME III</c:v>
                </c:pt>
                <c:pt idx="2">
                  <c:v>SCHICK SILK EFFECTS PLUS</c:v>
                </c:pt>
                <c:pt idx="3">
                  <c:v>SCHICK FX DIAMOND</c:v>
                </c:pt>
                <c:pt idx="4">
                  <c:v>SCHICK TRACER FX SPORT</c:v>
                </c:pt>
                <c:pt idx="5">
                  <c:v>SCHICK TRACER FX</c:v>
                </c:pt>
              </c:strCache>
            </c:strRef>
          </c:cat>
          <c:val>
            <c:numRef>
              <c:f>'Prod wise share for PG and E'!$Q$5:$Q$10</c:f>
              <c:numCache>
                <c:formatCode>0%</c:formatCode>
                <c:ptCount val="6"/>
                <c:pt idx="0">
                  <c:v>0.37287381268773545</c:v>
                </c:pt>
                <c:pt idx="1">
                  <c:v>0.21365340881113193</c:v>
                </c:pt>
                <c:pt idx="2">
                  <c:v>0.11830678708361367</c:v>
                </c:pt>
                <c:pt idx="3">
                  <c:v>6.261338798128703E-2</c:v>
                </c:pt>
                <c:pt idx="4">
                  <c:v>5.2942348528956872E-2</c:v>
                </c:pt>
                <c:pt idx="5">
                  <c:v>4.9000616558846612E-2</c:v>
                </c:pt>
              </c:numCache>
            </c:numRef>
          </c:val>
          <c:extLst>
            <c:ext xmlns:c16="http://schemas.microsoft.com/office/drawing/2014/chart" uri="{C3380CC4-5D6E-409C-BE32-E72D297353CC}">
              <c16:uniqueId val="{00000000-A2CE-4015-8CAE-7C6E2052B1CF}"/>
            </c:ext>
          </c:extLst>
        </c:ser>
        <c:dLbls>
          <c:showLegendKey val="0"/>
          <c:showVal val="0"/>
          <c:showCatName val="0"/>
          <c:showSerName val="0"/>
          <c:showPercent val="0"/>
          <c:showBubbleSize val="0"/>
        </c:dLbls>
        <c:gapWidth val="219"/>
        <c:overlap val="-27"/>
        <c:axId val="621929656"/>
        <c:axId val="621929984"/>
      </c:barChart>
      <c:catAx>
        <c:axId val="621929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621929984"/>
        <c:crosses val="autoZero"/>
        <c:auto val="1"/>
        <c:lblAlgn val="ctr"/>
        <c:lblOffset val="100"/>
        <c:noMultiLvlLbl val="0"/>
      </c:catAx>
      <c:valAx>
        <c:axId val="6219299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621929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dk1">
            <a:tint val="94000"/>
            <a:satMod val="103000"/>
            <a:lumMod val="102000"/>
          </a:schemeClr>
        </a:gs>
        <a:gs pos="50000">
          <a:schemeClr val="dk1">
            <a:shade val="100000"/>
            <a:satMod val="110000"/>
            <a:lumMod val="100000"/>
          </a:schemeClr>
        </a:gs>
        <a:gs pos="100000">
          <a:schemeClr val="dk1">
            <a:shade val="78000"/>
            <a:satMod val="120000"/>
            <a:lumMod val="99000"/>
          </a:schemeClr>
        </a:gs>
      </a:gsLst>
      <a:lin ang="5400000" scaled="0"/>
    </a:gradFill>
    <a:ln w="9525" cap="flat" cmpd="sng" algn="ctr">
      <a:solidFill>
        <a:schemeClr val="dk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n-US"/>
              <a:t>Top 5 Markets of Gillette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'Market share'!$AD$3</c:f>
              <c:strCache>
                <c:ptCount val="1"/>
                <c:pt idx="0">
                  <c:v>Gillette</c:v>
                </c:pt>
              </c:strCache>
            </c:strRef>
          </c:tx>
          <c:spPr>
            <a:solidFill>
              <a:schemeClr val="accent1"/>
            </a:solidFill>
            <a:ln>
              <a:noFill/>
            </a:ln>
            <a:effectLst/>
          </c:spPr>
          <c:invertIfNegative val="0"/>
          <c:cat>
            <c:strRef>
              <c:f>'Market share'!$AC$4:$AC$8</c:f>
              <c:strCache>
                <c:ptCount val="5"/>
                <c:pt idx="0">
                  <c:v>BOSTON</c:v>
                </c:pt>
                <c:pt idx="1">
                  <c:v>ATLANTA</c:v>
                </c:pt>
                <c:pt idx="2">
                  <c:v>SALT LAKE CITY</c:v>
                </c:pt>
                <c:pt idx="3">
                  <c:v>CLEVELAND</c:v>
                </c:pt>
                <c:pt idx="4">
                  <c:v>OMAHA</c:v>
                </c:pt>
              </c:strCache>
            </c:strRef>
          </c:cat>
          <c:val>
            <c:numRef>
              <c:f>'Market share'!$AD$4:$AD$8</c:f>
              <c:numCache>
                <c:formatCode>0%</c:formatCode>
                <c:ptCount val="5"/>
                <c:pt idx="0">
                  <c:v>0.77226962740644534</c:v>
                </c:pt>
                <c:pt idx="1">
                  <c:v>0.75490321930425064</c:v>
                </c:pt>
                <c:pt idx="2">
                  <c:v>0.74852516949048653</c:v>
                </c:pt>
                <c:pt idx="3">
                  <c:v>0.73361038028119918</c:v>
                </c:pt>
                <c:pt idx="4">
                  <c:v>0.73199973258523587</c:v>
                </c:pt>
              </c:numCache>
            </c:numRef>
          </c:val>
          <c:extLst>
            <c:ext xmlns:c16="http://schemas.microsoft.com/office/drawing/2014/chart" uri="{C3380CC4-5D6E-409C-BE32-E72D297353CC}">
              <c16:uniqueId val="{00000000-7145-41C3-AF33-875D0BEC92FF}"/>
            </c:ext>
          </c:extLst>
        </c:ser>
        <c:ser>
          <c:idx val="1"/>
          <c:order val="1"/>
          <c:tx>
            <c:strRef>
              <c:f>'Market share'!$AE$3</c:f>
              <c:strCache>
                <c:ptCount val="1"/>
                <c:pt idx="0">
                  <c:v>Others</c:v>
                </c:pt>
              </c:strCache>
            </c:strRef>
          </c:tx>
          <c:spPr>
            <a:solidFill>
              <a:schemeClr val="accent2"/>
            </a:solidFill>
            <a:ln>
              <a:noFill/>
            </a:ln>
            <a:effectLst/>
          </c:spPr>
          <c:invertIfNegative val="0"/>
          <c:cat>
            <c:strRef>
              <c:f>'Market share'!$AC$4:$AC$8</c:f>
              <c:strCache>
                <c:ptCount val="5"/>
                <c:pt idx="0">
                  <c:v>BOSTON</c:v>
                </c:pt>
                <c:pt idx="1">
                  <c:v>ATLANTA</c:v>
                </c:pt>
                <c:pt idx="2">
                  <c:v>SALT LAKE CITY</c:v>
                </c:pt>
                <c:pt idx="3">
                  <c:v>CLEVELAND</c:v>
                </c:pt>
                <c:pt idx="4">
                  <c:v>OMAHA</c:v>
                </c:pt>
              </c:strCache>
            </c:strRef>
          </c:cat>
          <c:val>
            <c:numRef>
              <c:f>'Market share'!$AE$4:$AE$8</c:f>
              <c:numCache>
                <c:formatCode>0%</c:formatCode>
                <c:ptCount val="5"/>
                <c:pt idx="0">
                  <c:v>0.22773037259355475</c:v>
                </c:pt>
                <c:pt idx="1">
                  <c:v>0.24509678069574933</c:v>
                </c:pt>
                <c:pt idx="2">
                  <c:v>0.25147483050951347</c:v>
                </c:pt>
                <c:pt idx="3">
                  <c:v>0.26638961971880076</c:v>
                </c:pt>
                <c:pt idx="4">
                  <c:v>0.26800026741476424</c:v>
                </c:pt>
              </c:numCache>
            </c:numRef>
          </c:val>
          <c:extLst>
            <c:ext xmlns:c16="http://schemas.microsoft.com/office/drawing/2014/chart" uri="{C3380CC4-5D6E-409C-BE32-E72D297353CC}">
              <c16:uniqueId val="{00000001-7145-41C3-AF33-875D0BEC92FF}"/>
            </c:ext>
          </c:extLst>
        </c:ser>
        <c:dLbls>
          <c:showLegendKey val="0"/>
          <c:showVal val="0"/>
          <c:showCatName val="0"/>
          <c:showSerName val="0"/>
          <c:showPercent val="0"/>
          <c:showBubbleSize val="0"/>
        </c:dLbls>
        <c:gapWidth val="219"/>
        <c:overlap val="-27"/>
        <c:axId val="416018328"/>
        <c:axId val="416018656"/>
      </c:barChart>
      <c:catAx>
        <c:axId val="416018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16018656"/>
        <c:crosses val="autoZero"/>
        <c:auto val="1"/>
        <c:lblAlgn val="ctr"/>
        <c:lblOffset val="100"/>
        <c:noMultiLvlLbl val="0"/>
      </c:catAx>
      <c:valAx>
        <c:axId val="416018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n-US"/>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16018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dk1">
            <a:tint val="94000"/>
            <a:satMod val="103000"/>
            <a:lumMod val="102000"/>
          </a:schemeClr>
        </a:gs>
        <a:gs pos="50000">
          <a:schemeClr val="dk1">
            <a:shade val="100000"/>
            <a:satMod val="110000"/>
            <a:lumMod val="100000"/>
          </a:schemeClr>
        </a:gs>
        <a:gs pos="100000">
          <a:schemeClr val="dk1">
            <a:shade val="78000"/>
            <a:satMod val="120000"/>
            <a:lumMod val="99000"/>
          </a:schemeClr>
        </a:gs>
      </a:gsLst>
      <a:lin ang="5400000" scaled="0"/>
    </a:gradFill>
    <a:ln w="9525" cap="flat" cmpd="sng" algn="ctr">
      <a:solidFill>
        <a:schemeClr val="dk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n-US"/>
              <a:t>Bottom 5 Markets of Gillette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n-US"/>
        </a:p>
      </c:txPr>
    </c:title>
    <c:autoTitleDeleted val="0"/>
    <c:plotArea>
      <c:layout>
        <c:manualLayout>
          <c:layoutTarget val="inner"/>
          <c:xMode val="edge"/>
          <c:yMode val="edge"/>
          <c:x val="0.14847852849116649"/>
          <c:y val="0.16784740449110527"/>
          <c:w val="0.81885069008548195"/>
          <c:h val="0.57785323709536307"/>
        </c:manualLayout>
      </c:layout>
      <c:barChart>
        <c:barDir val="col"/>
        <c:grouping val="clustered"/>
        <c:varyColors val="0"/>
        <c:ser>
          <c:idx val="0"/>
          <c:order val="0"/>
          <c:tx>
            <c:strRef>
              <c:f>'Market share'!$Q$4</c:f>
              <c:strCache>
                <c:ptCount val="1"/>
                <c:pt idx="0">
                  <c:v>Gillette</c:v>
                </c:pt>
              </c:strCache>
            </c:strRef>
          </c:tx>
          <c:spPr>
            <a:solidFill>
              <a:schemeClr val="accent1"/>
            </a:solidFill>
            <a:ln>
              <a:noFill/>
            </a:ln>
            <a:effectLst/>
          </c:spPr>
          <c:invertIfNegative val="0"/>
          <c:cat>
            <c:strRef>
              <c:f>'Market share'!$P$5:$P$9</c:f>
              <c:strCache>
                <c:ptCount val="5"/>
                <c:pt idx="0">
                  <c:v>SYRACUSE</c:v>
                </c:pt>
                <c:pt idx="1">
                  <c:v>SPOKANE</c:v>
                </c:pt>
                <c:pt idx="2">
                  <c:v>SCRANT</c:v>
                </c:pt>
                <c:pt idx="3">
                  <c:v>ROCHESTER</c:v>
                </c:pt>
                <c:pt idx="4">
                  <c:v>GREEN BAY</c:v>
                </c:pt>
              </c:strCache>
            </c:strRef>
          </c:cat>
          <c:val>
            <c:numRef>
              <c:f>'Market share'!$Q$5:$Q$9</c:f>
              <c:numCache>
                <c:formatCode>0%</c:formatCode>
                <c:ptCount val="5"/>
                <c:pt idx="0">
                  <c:v>0.59572454020150101</c:v>
                </c:pt>
                <c:pt idx="1">
                  <c:v>0.63916121616632171</c:v>
                </c:pt>
                <c:pt idx="2">
                  <c:v>0.64230685259676057</c:v>
                </c:pt>
                <c:pt idx="3">
                  <c:v>0.64787435779696545</c:v>
                </c:pt>
                <c:pt idx="4">
                  <c:v>0.65730184978837036</c:v>
                </c:pt>
              </c:numCache>
            </c:numRef>
          </c:val>
          <c:extLst>
            <c:ext xmlns:c16="http://schemas.microsoft.com/office/drawing/2014/chart" uri="{C3380CC4-5D6E-409C-BE32-E72D297353CC}">
              <c16:uniqueId val="{00000000-5B7B-43B7-B15E-9F0CA517B3E3}"/>
            </c:ext>
          </c:extLst>
        </c:ser>
        <c:ser>
          <c:idx val="1"/>
          <c:order val="1"/>
          <c:tx>
            <c:strRef>
              <c:f>'Market share'!$R$4</c:f>
              <c:strCache>
                <c:ptCount val="1"/>
                <c:pt idx="0">
                  <c:v>Others</c:v>
                </c:pt>
              </c:strCache>
            </c:strRef>
          </c:tx>
          <c:spPr>
            <a:solidFill>
              <a:schemeClr val="accent2"/>
            </a:solidFill>
            <a:ln>
              <a:noFill/>
            </a:ln>
            <a:effectLst/>
          </c:spPr>
          <c:invertIfNegative val="0"/>
          <c:cat>
            <c:strRef>
              <c:f>'Market share'!$P$5:$P$9</c:f>
              <c:strCache>
                <c:ptCount val="5"/>
                <c:pt idx="0">
                  <c:v>SYRACUSE</c:v>
                </c:pt>
                <c:pt idx="1">
                  <c:v>SPOKANE</c:v>
                </c:pt>
                <c:pt idx="2">
                  <c:v>SCRANT</c:v>
                </c:pt>
                <c:pt idx="3">
                  <c:v>ROCHESTER</c:v>
                </c:pt>
                <c:pt idx="4">
                  <c:v>GREEN BAY</c:v>
                </c:pt>
              </c:strCache>
            </c:strRef>
          </c:cat>
          <c:val>
            <c:numRef>
              <c:f>'Market share'!$R$5:$R$9</c:f>
              <c:numCache>
                <c:formatCode>0%</c:formatCode>
                <c:ptCount val="5"/>
                <c:pt idx="0">
                  <c:v>0.4042754597984991</c:v>
                </c:pt>
                <c:pt idx="1">
                  <c:v>0.36083878383367834</c:v>
                </c:pt>
                <c:pt idx="2">
                  <c:v>0.35769314740323932</c:v>
                </c:pt>
                <c:pt idx="3">
                  <c:v>0.35212564220303455</c:v>
                </c:pt>
                <c:pt idx="4">
                  <c:v>0.34269815021162969</c:v>
                </c:pt>
              </c:numCache>
            </c:numRef>
          </c:val>
          <c:extLst>
            <c:ext xmlns:c16="http://schemas.microsoft.com/office/drawing/2014/chart" uri="{C3380CC4-5D6E-409C-BE32-E72D297353CC}">
              <c16:uniqueId val="{00000001-5B7B-43B7-B15E-9F0CA517B3E3}"/>
            </c:ext>
          </c:extLst>
        </c:ser>
        <c:dLbls>
          <c:showLegendKey val="0"/>
          <c:showVal val="0"/>
          <c:showCatName val="0"/>
          <c:showSerName val="0"/>
          <c:showPercent val="0"/>
          <c:showBubbleSize val="0"/>
        </c:dLbls>
        <c:gapWidth val="219"/>
        <c:overlap val="-27"/>
        <c:axId val="621934576"/>
        <c:axId val="621934904"/>
      </c:barChart>
      <c:catAx>
        <c:axId val="62193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0"/>
          <a:lstStyle/>
          <a:p>
            <a:pPr>
              <a:defRPr sz="900" b="0" i="0" u="none" strike="noStrike" kern="1200" baseline="0">
                <a:solidFill>
                  <a:schemeClr val="lt1"/>
                </a:solidFill>
                <a:latin typeface="+mn-lt"/>
                <a:ea typeface="+mn-ea"/>
                <a:cs typeface="+mn-cs"/>
              </a:defRPr>
            </a:pPr>
            <a:endParaRPr lang="en-US"/>
          </a:p>
        </c:txPr>
        <c:crossAx val="621934904"/>
        <c:crosses val="autoZero"/>
        <c:auto val="1"/>
        <c:lblAlgn val="ctr"/>
        <c:lblOffset val="100"/>
        <c:noMultiLvlLbl val="0"/>
      </c:catAx>
      <c:valAx>
        <c:axId val="621934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r>
                  <a:rPr lang="en-US"/>
                  <a:t>Market Share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62193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dk1">
            <a:tint val="94000"/>
            <a:satMod val="103000"/>
            <a:lumMod val="102000"/>
          </a:schemeClr>
        </a:gs>
        <a:gs pos="50000">
          <a:schemeClr val="dk1">
            <a:shade val="100000"/>
            <a:satMod val="110000"/>
            <a:lumMod val="100000"/>
          </a:schemeClr>
        </a:gs>
        <a:gs pos="100000">
          <a:schemeClr val="dk1">
            <a:shade val="78000"/>
            <a:satMod val="120000"/>
            <a:lumMod val="99000"/>
          </a:schemeClr>
        </a:gs>
      </a:gsLst>
      <a:lin ang="5400000" scaled="0"/>
    </a:gradFill>
    <a:ln w="9525" cap="flat" cmpd="sng" algn="ctr">
      <a:solidFill>
        <a:schemeClr val="dk1"/>
      </a:solidFill>
      <a:prstDash val="solid"/>
    </a:ln>
    <a:effectLst/>
  </c:spPr>
  <c:txPr>
    <a:bodyPr/>
    <a:lstStyle/>
    <a:p>
      <a:pPr>
        <a:defRPr>
          <a:solidFill>
            <a:schemeClr val="lt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6EBC2C-D99C-4C69-B97E-28AF1394064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F4E63628-38A8-4AD5-8768-856FE8CCE159}">
      <dgm:prSet phldrT="[Text]" custT="1"/>
      <dgm:spPr>
        <a:solidFill>
          <a:srgbClr val="E87706">
            <a:alpha val="0"/>
          </a:srgbClr>
        </a:solidFill>
        <a:ln>
          <a:noFill/>
        </a:ln>
      </dgm:spPr>
      <dgm:t>
        <a:bodyPr/>
        <a:lstStyle/>
        <a:p>
          <a:r>
            <a:rPr lang="en-US" sz="2000" dirty="0">
              <a:latin typeface="Calibri" panose="020F0502020204030204" pitchFamily="34" charset="0"/>
              <a:cs typeface="Calibri" panose="020F0502020204030204" pitchFamily="34" charset="0"/>
            </a:rPr>
            <a:t>Cluster 1 – Least Desirable    </a:t>
          </a:r>
        </a:p>
        <a:p>
          <a:r>
            <a:rPr lang="en-US" sz="1600" dirty="0">
              <a:latin typeface="Calibri" panose="020F0502020204030204" pitchFamily="34" charset="0"/>
              <a:cs typeface="Calibri" panose="020F0502020204030204" pitchFamily="34" charset="0"/>
            </a:rPr>
            <a:t>[Low R, F and M]</a:t>
          </a:r>
        </a:p>
      </dgm:t>
    </dgm:pt>
    <dgm:pt modelId="{FFBCABFE-8083-480B-BE30-8218F0193940}" type="parTrans" cxnId="{60C9167D-F9AA-45F2-B9E7-4737EA648DFF}">
      <dgm:prSet/>
      <dgm:spPr/>
      <dgm:t>
        <a:bodyPr/>
        <a:lstStyle/>
        <a:p>
          <a:endParaRPr lang="en-US"/>
        </a:p>
      </dgm:t>
    </dgm:pt>
    <dgm:pt modelId="{3E5618C1-D24C-44D3-B785-D2A0E614618D}" type="sibTrans" cxnId="{60C9167D-F9AA-45F2-B9E7-4737EA648DFF}">
      <dgm:prSet/>
      <dgm:spPr/>
      <dgm:t>
        <a:bodyPr/>
        <a:lstStyle/>
        <a:p>
          <a:endParaRPr lang="en-US"/>
        </a:p>
      </dgm:t>
    </dgm:pt>
    <dgm:pt modelId="{2AB438B1-91F1-4E79-887A-F371BA9FF7EB}">
      <dgm:prSet phldrT="[Text]" custT="1"/>
      <dgm:spPr/>
      <dgm:t>
        <a:bodyPr/>
        <a:lstStyle/>
        <a:p>
          <a:r>
            <a:rPr lang="en-US" sz="1400" kern="1200" dirty="0">
              <a:solidFill>
                <a:prstClr val="white"/>
              </a:solidFill>
              <a:latin typeface="Calibri" panose="020F0502020204030204" pitchFamily="34" charset="0"/>
              <a:ea typeface="+mn-ea"/>
              <a:cs typeface="Calibri" panose="020F0502020204030204" pitchFamily="34" charset="0"/>
            </a:rPr>
            <a:t>Females are graduate from a technical school</a:t>
          </a:r>
        </a:p>
      </dgm:t>
    </dgm:pt>
    <dgm:pt modelId="{581CB93A-31EF-47C8-AFA3-831A66D3AFA5}" type="parTrans" cxnId="{385C1F34-3B6A-452B-8AEE-8874F5BF433A}">
      <dgm:prSet/>
      <dgm:spPr/>
      <dgm:t>
        <a:bodyPr/>
        <a:lstStyle/>
        <a:p>
          <a:endParaRPr lang="en-US"/>
        </a:p>
      </dgm:t>
    </dgm:pt>
    <dgm:pt modelId="{91B8F494-C6F7-4000-B945-4B5650737363}" type="sibTrans" cxnId="{385C1F34-3B6A-452B-8AEE-8874F5BF433A}">
      <dgm:prSet/>
      <dgm:spPr/>
      <dgm:t>
        <a:bodyPr/>
        <a:lstStyle/>
        <a:p>
          <a:endParaRPr lang="en-US"/>
        </a:p>
      </dgm:t>
    </dgm:pt>
    <dgm:pt modelId="{5AA29CEF-CCEB-4954-8FB3-24B09C49E784}">
      <dgm:prSet phldrT="[Text]" custT="1"/>
      <dgm:spPr>
        <a:solidFill>
          <a:srgbClr val="F9DCCC">
            <a:alpha val="0"/>
          </a:srgbClr>
        </a:solidFill>
        <a:ln>
          <a:noFill/>
        </a:ln>
      </dgm:spPr>
      <dgm:t>
        <a:bodyPr/>
        <a:lstStyle/>
        <a:p>
          <a:r>
            <a:rPr lang="en-US" sz="2000" dirty="0">
              <a:latin typeface="Calibri" panose="020F0502020204030204" pitchFamily="34" charset="0"/>
              <a:cs typeface="Calibri" panose="020F0502020204030204" pitchFamily="34" charset="0"/>
            </a:rPr>
            <a:t>Cluster 2 – Average               </a:t>
          </a:r>
        </a:p>
        <a:p>
          <a:r>
            <a:rPr lang="en-US" sz="1600" dirty="0">
              <a:latin typeface="Calibri" panose="020F0502020204030204" pitchFamily="34" charset="0"/>
              <a:cs typeface="Calibri" panose="020F0502020204030204" pitchFamily="34" charset="0"/>
            </a:rPr>
            <a:t>[High R, Low F, Medium M]</a:t>
          </a:r>
        </a:p>
      </dgm:t>
    </dgm:pt>
    <dgm:pt modelId="{008A77B3-F425-445D-B86B-C0DB28A9A601}" type="parTrans" cxnId="{4CD54A10-C512-483D-842C-9A2942CEED0B}">
      <dgm:prSet/>
      <dgm:spPr/>
      <dgm:t>
        <a:bodyPr/>
        <a:lstStyle/>
        <a:p>
          <a:endParaRPr lang="en-US"/>
        </a:p>
      </dgm:t>
    </dgm:pt>
    <dgm:pt modelId="{F79B1826-BDF6-4418-82B1-D8AEE920A4EB}" type="sibTrans" cxnId="{4CD54A10-C512-483D-842C-9A2942CEED0B}">
      <dgm:prSet/>
      <dgm:spPr/>
      <dgm:t>
        <a:bodyPr/>
        <a:lstStyle/>
        <a:p>
          <a:endParaRPr lang="en-US"/>
        </a:p>
      </dgm:t>
    </dgm:pt>
    <dgm:pt modelId="{6E905347-9E9D-46CB-8E40-04D642A38707}">
      <dgm:prSet phldrT="[Text]" custT="1"/>
      <dgm:spPr/>
      <dgm:t>
        <a:bodyPr/>
        <a:lstStyle/>
        <a:p>
          <a:pPr>
            <a:buFont typeface="Symbol" panose="05050102010706020507" pitchFamily="18" charset="2"/>
            <a:buChar char=""/>
          </a:pPr>
          <a:r>
            <a:rPr lang="en-US" sz="1400" kern="1200" dirty="0">
              <a:solidFill>
                <a:prstClr val="white"/>
              </a:solidFill>
              <a:latin typeface="Calibri" panose="020F0502020204030204" pitchFamily="34" charset="0"/>
              <a:ea typeface="+mn-ea"/>
              <a:cs typeface="Calibri" panose="020F0502020204030204" pitchFamily="34" charset="0"/>
            </a:rPr>
            <a:t>C</a:t>
          </a:r>
          <a:r>
            <a:rPr lang="en-US" sz="1400" kern="1200" dirty="0">
              <a:latin typeface="Calibri" panose="020F0502020204030204" pitchFamily="34" charset="0"/>
              <a:cs typeface="Calibri" panose="020F0502020204030204" pitchFamily="34" charset="0"/>
            </a:rPr>
            <a:t>ustomers are single</a:t>
          </a:r>
        </a:p>
      </dgm:t>
    </dgm:pt>
    <dgm:pt modelId="{AFFCA12D-1A6E-4560-9BBD-47C1AB9EC33D}" type="parTrans" cxnId="{A8CD4C40-8F0E-46C5-A3B6-2B94C4F35E15}">
      <dgm:prSet/>
      <dgm:spPr/>
      <dgm:t>
        <a:bodyPr/>
        <a:lstStyle/>
        <a:p>
          <a:endParaRPr lang="en-US"/>
        </a:p>
      </dgm:t>
    </dgm:pt>
    <dgm:pt modelId="{DBD0B42A-64D0-4F2A-AAB5-FA53DAAD7F3C}" type="sibTrans" cxnId="{A8CD4C40-8F0E-46C5-A3B6-2B94C4F35E15}">
      <dgm:prSet/>
      <dgm:spPr/>
      <dgm:t>
        <a:bodyPr/>
        <a:lstStyle/>
        <a:p>
          <a:endParaRPr lang="en-US"/>
        </a:p>
      </dgm:t>
    </dgm:pt>
    <dgm:pt modelId="{C76D445F-BCE6-4EB9-8747-CF8F2FC64D6D}">
      <dgm:prSet phldrT="[Text]" custT="1"/>
      <dgm:spPr>
        <a:solidFill>
          <a:srgbClr val="F9DCCC">
            <a:alpha val="0"/>
          </a:srgbClr>
        </a:solidFill>
        <a:ln>
          <a:noFill/>
        </a:ln>
      </dgm:spPr>
      <dgm:t>
        <a:bodyPr/>
        <a:lstStyle/>
        <a:p>
          <a:r>
            <a:rPr lang="en-US" sz="2000" dirty="0">
              <a:latin typeface="Calibri" panose="020F0502020204030204" pitchFamily="34" charset="0"/>
              <a:cs typeface="Calibri" panose="020F0502020204030204" pitchFamily="34" charset="0"/>
            </a:rPr>
            <a:t>Cluster 3 – Most Desirable    </a:t>
          </a:r>
        </a:p>
        <a:p>
          <a:r>
            <a:rPr lang="en-US" sz="1600" dirty="0">
              <a:latin typeface="Calibri" panose="020F0502020204030204" pitchFamily="34" charset="0"/>
              <a:cs typeface="Calibri" panose="020F0502020204030204" pitchFamily="34" charset="0"/>
            </a:rPr>
            <a:t>[High R, F and M]</a:t>
          </a:r>
        </a:p>
      </dgm:t>
    </dgm:pt>
    <dgm:pt modelId="{2B13A291-E7FB-4772-8CEB-4CF1D8F134E2}" type="parTrans" cxnId="{1B687B04-2E27-444A-87F0-5455D3769630}">
      <dgm:prSet/>
      <dgm:spPr/>
      <dgm:t>
        <a:bodyPr/>
        <a:lstStyle/>
        <a:p>
          <a:endParaRPr lang="en-US"/>
        </a:p>
      </dgm:t>
    </dgm:pt>
    <dgm:pt modelId="{357CA988-7839-4908-8A9E-8B01A11586D9}" type="sibTrans" cxnId="{1B687B04-2E27-444A-87F0-5455D3769630}">
      <dgm:prSet/>
      <dgm:spPr/>
      <dgm:t>
        <a:bodyPr/>
        <a:lstStyle/>
        <a:p>
          <a:endParaRPr lang="en-US"/>
        </a:p>
      </dgm:t>
    </dgm:pt>
    <dgm:pt modelId="{982A824E-6BF4-4890-8D0A-0C2E08496203}">
      <dgm:prSet phldrT="[Text]" custT="1"/>
      <dgm:spPr/>
      <dgm:t>
        <a:bodyPr/>
        <a:lstStyle/>
        <a:p>
          <a:r>
            <a:rPr lang="en-US" sz="1400" dirty="0">
              <a:latin typeface="Calibri" panose="020F0502020204030204" pitchFamily="34" charset="0"/>
              <a:cs typeface="Calibri" panose="020F0502020204030204" pitchFamily="34" charset="0"/>
            </a:rPr>
            <a:t>Males have either operative or craftsman jobs </a:t>
          </a:r>
        </a:p>
      </dgm:t>
    </dgm:pt>
    <dgm:pt modelId="{260977F2-6E52-4C99-A3B3-771381278B45}" type="parTrans" cxnId="{B9ECCADC-F8BC-40F2-8EE2-E0E2A511E6D1}">
      <dgm:prSet/>
      <dgm:spPr/>
      <dgm:t>
        <a:bodyPr/>
        <a:lstStyle/>
        <a:p>
          <a:endParaRPr lang="en-US"/>
        </a:p>
      </dgm:t>
    </dgm:pt>
    <dgm:pt modelId="{719185DF-3CBD-41BF-A034-9FDF61D54A60}" type="sibTrans" cxnId="{B9ECCADC-F8BC-40F2-8EE2-E0E2A511E6D1}">
      <dgm:prSet/>
      <dgm:spPr/>
      <dgm:t>
        <a:bodyPr/>
        <a:lstStyle/>
        <a:p>
          <a:endParaRPr lang="en-US"/>
        </a:p>
      </dgm:t>
    </dgm:pt>
    <dgm:pt modelId="{90A6D95B-0E99-4BDB-9297-138E3B9C4B39}">
      <dgm:prSet phldrT="[Text]" custT="1"/>
      <dgm:spPr>
        <a:solidFill>
          <a:srgbClr val="F09415">
            <a:hueOff val="0"/>
            <a:satOff val="0"/>
            <a:lumOff val="0"/>
            <a:alphaOff val="0"/>
          </a:srgbClr>
        </a:solidFill>
        <a:ln w="12700" cap="flat" cmpd="sng" algn="ctr">
          <a:solidFill>
            <a:prstClr val="white">
              <a:hueOff val="0"/>
              <a:satOff val="0"/>
              <a:lumOff val="0"/>
              <a:alphaOff val="0"/>
            </a:prstClr>
          </a:solidFill>
          <a:prstDash val="solid"/>
        </a:ln>
        <a:effectLst/>
      </dgm:spPr>
      <dgm:t>
        <a:bodyPr spcFirstLastPara="0" vert="horz" wrap="square" lIns="35560" tIns="26670" rIns="35560" bIns="26670" numCol="1" spcCol="1270" anchor="ctr" anchorCtr="0"/>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solidFill>
                <a:prstClr val="white"/>
              </a:solidFill>
              <a:latin typeface="Calibri" panose="020F0502020204030204" pitchFamily="34" charset="0"/>
              <a:ea typeface="+mn-ea"/>
              <a:cs typeface="Calibri" panose="020F0502020204030204" pitchFamily="34" charset="0"/>
            </a:rPr>
            <a:t>Males are high school graduates</a:t>
          </a:r>
        </a:p>
      </dgm:t>
    </dgm:pt>
    <dgm:pt modelId="{BE4D31BD-B279-4A1F-82B7-DD149024EB51}" type="parTrans" cxnId="{F719BD59-799C-4765-9999-E6C32CBAADCD}">
      <dgm:prSet/>
      <dgm:spPr/>
      <dgm:t>
        <a:bodyPr/>
        <a:lstStyle/>
        <a:p>
          <a:endParaRPr lang="en-US"/>
        </a:p>
      </dgm:t>
    </dgm:pt>
    <dgm:pt modelId="{6CB870E7-57A7-43AD-9CEC-8139C7E80F39}" type="sibTrans" cxnId="{F719BD59-799C-4765-9999-E6C32CBAADCD}">
      <dgm:prSet/>
      <dgm:spPr/>
      <dgm:t>
        <a:bodyPr/>
        <a:lstStyle/>
        <a:p>
          <a:endParaRPr lang="en-US"/>
        </a:p>
      </dgm:t>
    </dgm:pt>
    <dgm:pt modelId="{2CA94A91-B70A-40A9-BEA9-EA9A44F9E54E}">
      <dgm:prSet phldrT="[Text]" custT="1"/>
      <dgm:spPr/>
      <dgm:t>
        <a:bodyPr/>
        <a:lstStyle/>
        <a:p>
          <a:pPr>
            <a:buFont typeface="Symbol" panose="05050102010706020507" pitchFamily="18" charset="2"/>
            <a:buChar char=""/>
          </a:pPr>
          <a:r>
            <a:rPr lang="en-US" sz="1400" dirty="0">
              <a:latin typeface="Calibri" panose="020F0502020204030204" pitchFamily="34" charset="0"/>
              <a:cs typeface="Calibri" panose="020F0502020204030204" pitchFamily="34" charset="0"/>
            </a:rPr>
            <a:t>Males and Females in the age group of 25-34</a:t>
          </a:r>
        </a:p>
      </dgm:t>
    </dgm:pt>
    <dgm:pt modelId="{7BC184E9-5E0A-4DFD-B98D-DB157AC9A1AE}" type="parTrans" cxnId="{FE43A5FA-544E-4545-9302-8AA8572DE1CA}">
      <dgm:prSet/>
      <dgm:spPr/>
      <dgm:t>
        <a:bodyPr/>
        <a:lstStyle/>
        <a:p>
          <a:endParaRPr lang="en-US"/>
        </a:p>
      </dgm:t>
    </dgm:pt>
    <dgm:pt modelId="{80731A37-ABA2-4DDD-B919-62AB011C2775}" type="sibTrans" cxnId="{FE43A5FA-544E-4545-9302-8AA8572DE1CA}">
      <dgm:prSet/>
      <dgm:spPr/>
      <dgm:t>
        <a:bodyPr/>
        <a:lstStyle/>
        <a:p>
          <a:endParaRPr lang="en-US"/>
        </a:p>
      </dgm:t>
    </dgm:pt>
    <dgm:pt modelId="{54FEC215-BFA9-4AA7-AFCC-97730F5129BE}">
      <dgm:prSet phldrT="[Text]" custT="1"/>
      <dgm:spPr/>
      <dgm:t>
        <a:bodyPr/>
        <a:lstStyle/>
        <a:p>
          <a:pPr>
            <a:buFont typeface="Symbol" panose="05050102010706020507" pitchFamily="18" charset="2"/>
            <a:buChar char=""/>
          </a:pPr>
          <a:r>
            <a:rPr lang="en-US" sz="1400" kern="1200" dirty="0">
              <a:solidFill>
                <a:prstClr val="white"/>
              </a:solidFill>
              <a:latin typeface="Calibri" panose="020F0502020204030204" pitchFamily="34" charset="0"/>
              <a:ea typeface="+mn-ea"/>
              <a:cs typeface="Calibri" panose="020F0502020204030204" pitchFamily="34" charset="0"/>
            </a:rPr>
            <a:t>Females are craftswomen or homemaker</a:t>
          </a:r>
        </a:p>
      </dgm:t>
    </dgm:pt>
    <dgm:pt modelId="{B0DF65A4-D7CD-4F07-9CC6-4E9F6166158F}" type="parTrans" cxnId="{CB4FB37B-CE4D-4CEA-91E2-5A69E0262F84}">
      <dgm:prSet/>
      <dgm:spPr/>
      <dgm:t>
        <a:bodyPr/>
        <a:lstStyle/>
        <a:p>
          <a:endParaRPr lang="en-US"/>
        </a:p>
      </dgm:t>
    </dgm:pt>
    <dgm:pt modelId="{F39B3BAE-86BF-4A57-A59B-2A4FA51C7488}" type="sibTrans" cxnId="{CB4FB37B-CE4D-4CEA-91E2-5A69E0262F84}">
      <dgm:prSet/>
      <dgm:spPr/>
      <dgm:t>
        <a:bodyPr/>
        <a:lstStyle/>
        <a:p>
          <a:endParaRPr lang="en-US"/>
        </a:p>
      </dgm:t>
    </dgm:pt>
    <dgm:pt modelId="{C4450722-BDC3-41EA-B90E-8BEA7C1BB39E}">
      <dgm:prSet phldrT="[Text]" custT="1"/>
      <dgm:spPr/>
      <dgm:t>
        <a:bodyPr/>
        <a:lstStyle/>
        <a:p>
          <a:pPr>
            <a:buFont typeface="Symbol" panose="05050102010706020507" pitchFamily="18" charset="2"/>
            <a:buChar char=""/>
          </a:pPr>
          <a:r>
            <a:rPr lang="en-US" sz="1400" kern="1200" dirty="0">
              <a:solidFill>
                <a:prstClr val="white"/>
              </a:solidFill>
              <a:latin typeface="Calibri" panose="020F0502020204030204" pitchFamily="34" charset="0"/>
              <a:ea typeface="+mn-ea"/>
              <a:cs typeface="Calibri" panose="020F0502020204030204" pitchFamily="34" charset="0"/>
            </a:rPr>
            <a:t>Families have children in age of 6-11</a:t>
          </a:r>
        </a:p>
      </dgm:t>
    </dgm:pt>
    <dgm:pt modelId="{A68709F5-928A-40DB-864D-10AFDDE6DBCC}" type="parTrans" cxnId="{3CE40317-C32F-4AFD-A127-B3F8DCC5256F}">
      <dgm:prSet/>
      <dgm:spPr/>
      <dgm:t>
        <a:bodyPr/>
        <a:lstStyle/>
        <a:p>
          <a:endParaRPr lang="en-US"/>
        </a:p>
      </dgm:t>
    </dgm:pt>
    <dgm:pt modelId="{C018169C-4121-40CC-9033-7F247681AE18}" type="sibTrans" cxnId="{3CE40317-C32F-4AFD-A127-B3F8DCC5256F}">
      <dgm:prSet/>
      <dgm:spPr/>
      <dgm:t>
        <a:bodyPr/>
        <a:lstStyle/>
        <a:p>
          <a:endParaRPr lang="en-US"/>
        </a:p>
      </dgm:t>
    </dgm:pt>
    <dgm:pt modelId="{379417A6-1C63-4882-897D-9A107A9A828D}">
      <dgm:prSet phldrT="[Text]" custT="1"/>
      <dgm:spPr/>
      <dgm:t>
        <a:bodyPr/>
        <a:lstStyle/>
        <a:p>
          <a:r>
            <a:rPr lang="en-US" sz="1400" kern="1200" dirty="0">
              <a:solidFill>
                <a:prstClr val="white"/>
              </a:solidFill>
              <a:latin typeface="Calibri" panose="020F0502020204030204" pitchFamily="34" charset="0"/>
              <a:ea typeface="+mn-ea"/>
              <a:cs typeface="Calibri" panose="020F0502020204030204" pitchFamily="34" charset="0"/>
            </a:rPr>
            <a:t>Males with medium income and Professional or Technical occupation</a:t>
          </a:r>
        </a:p>
      </dgm:t>
    </dgm:pt>
    <dgm:pt modelId="{0BC3560F-F119-41EA-BD81-88B5F64584B0}" type="parTrans" cxnId="{80DDA8CD-8999-4508-8837-EBBF15B41384}">
      <dgm:prSet/>
      <dgm:spPr/>
      <dgm:t>
        <a:bodyPr/>
        <a:lstStyle/>
        <a:p>
          <a:endParaRPr lang="en-US"/>
        </a:p>
      </dgm:t>
    </dgm:pt>
    <dgm:pt modelId="{81C026BE-0E28-4A79-99AA-9DDD0E1E84D0}" type="sibTrans" cxnId="{80DDA8CD-8999-4508-8837-EBBF15B41384}">
      <dgm:prSet/>
      <dgm:spPr/>
      <dgm:t>
        <a:bodyPr/>
        <a:lstStyle/>
        <a:p>
          <a:endParaRPr lang="en-US"/>
        </a:p>
      </dgm:t>
    </dgm:pt>
    <dgm:pt modelId="{C29144A9-5D1E-4BCF-BCE2-98241FC4F989}">
      <dgm:prSet phldrT="[Text]" custT="1"/>
      <dgm:spPr/>
      <dgm:t>
        <a:bodyPr/>
        <a:lstStyle/>
        <a:p>
          <a:pPr>
            <a:buFont typeface="Symbol" panose="05050102010706020507" pitchFamily="18" charset="2"/>
            <a:buChar char=""/>
          </a:pPr>
          <a:r>
            <a:rPr lang="en-US" sz="1400" kern="1200" dirty="0">
              <a:solidFill>
                <a:prstClr val="white"/>
              </a:solidFill>
              <a:latin typeface="Calibri" panose="020F0502020204030204" pitchFamily="34" charset="0"/>
              <a:ea typeface="+mn-ea"/>
              <a:cs typeface="Calibri" panose="020F0502020204030204" pitchFamily="34" charset="0"/>
            </a:rPr>
            <a:t>Females with age between 25-34 and with age 65 or more</a:t>
          </a:r>
        </a:p>
      </dgm:t>
    </dgm:pt>
    <dgm:pt modelId="{FA149773-200E-480A-A1DE-66686D4F82C8}" type="parTrans" cxnId="{220419DB-E7CB-4C25-946A-0FDD671DB0D1}">
      <dgm:prSet/>
      <dgm:spPr/>
      <dgm:t>
        <a:bodyPr/>
        <a:lstStyle/>
        <a:p>
          <a:endParaRPr lang="en-US"/>
        </a:p>
      </dgm:t>
    </dgm:pt>
    <dgm:pt modelId="{5E14BF6E-BB62-473A-BD6B-A15EF00BB5AE}" type="sibTrans" cxnId="{220419DB-E7CB-4C25-946A-0FDD671DB0D1}">
      <dgm:prSet/>
      <dgm:spPr/>
      <dgm:t>
        <a:bodyPr/>
        <a:lstStyle/>
        <a:p>
          <a:endParaRPr lang="en-US"/>
        </a:p>
      </dgm:t>
    </dgm:pt>
    <dgm:pt modelId="{328AFA7B-846C-436B-91F1-1B35C26329CA}">
      <dgm:prSet phldrT="[Text]" custT="1"/>
      <dgm:spPr/>
      <dgm:t>
        <a:bodyPr/>
        <a:lstStyle/>
        <a:p>
          <a:pPr>
            <a:buFont typeface="Symbol" panose="05050102010706020507" pitchFamily="18" charset="2"/>
            <a:buChar char=""/>
          </a:pPr>
          <a:r>
            <a:rPr lang="en-US" sz="1400" kern="1200" dirty="0">
              <a:solidFill>
                <a:prstClr val="white"/>
              </a:solidFill>
              <a:latin typeface="Calibri" panose="020F0502020204030204" pitchFamily="34" charset="0"/>
              <a:ea typeface="+mn-ea"/>
              <a:cs typeface="Calibri" panose="020F0502020204030204" pitchFamily="34" charset="0"/>
            </a:rPr>
            <a:t>Females are college graduates</a:t>
          </a:r>
        </a:p>
      </dgm:t>
    </dgm:pt>
    <dgm:pt modelId="{3902BAA6-CB47-4AAB-844E-6177B0682AC6}" type="parTrans" cxnId="{3491C6AB-8DB4-4C82-874E-9E4E94250C1D}">
      <dgm:prSet/>
      <dgm:spPr/>
      <dgm:t>
        <a:bodyPr/>
        <a:lstStyle/>
        <a:p>
          <a:endParaRPr lang="en-US"/>
        </a:p>
      </dgm:t>
    </dgm:pt>
    <dgm:pt modelId="{94582158-AD1E-4A89-89EF-FE954474B4B5}" type="sibTrans" cxnId="{3491C6AB-8DB4-4C82-874E-9E4E94250C1D}">
      <dgm:prSet/>
      <dgm:spPr/>
      <dgm:t>
        <a:bodyPr/>
        <a:lstStyle/>
        <a:p>
          <a:endParaRPr lang="en-US"/>
        </a:p>
      </dgm:t>
    </dgm:pt>
    <dgm:pt modelId="{6B2EF265-146A-4CDC-BE27-F17392A92CCB}">
      <dgm:prSet phldrT="[Text]" custT="1"/>
      <dgm:spPr/>
      <dgm:t>
        <a:bodyPr/>
        <a:lstStyle/>
        <a:p>
          <a:pPr>
            <a:buFont typeface="Symbol" panose="05050102010706020507" pitchFamily="18" charset="2"/>
            <a:buChar char=""/>
          </a:pPr>
          <a:r>
            <a:rPr lang="en-US" sz="1400" kern="1200" dirty="0">
              <a:solidFill>
                <a:prstClr val="white"/>
              </a:solidFill>
              <a:latin typeface="Calibri" panose="020F0502020204030204" pitchFamily="34" charset="0"/>
              <a:ea typeface="+mn-ea"/>
              <a:cs typeface="Calibri" panose="020F0502020204030204" pitchFamily="34" charset="0"/>
            </a:rPr>
            <a:t>Females have clerical jobs</a:t>
          </a:r>
        </a:p>
      </dgm:t>
    </dgm:pt>
    <dgm:pt modelId="{36F4343C-4375-4FC7-85F2-BC425CAB1E7A}" type="parTrans" cxnId="{0EFBBE42-98E0-429B-B90F-0D2AD8084415}">
      <dgm:prSet/>
      <dgm:spPr/>
      <dgm:t>
        <a:bodyPr/>
        <a:lstStyle/>
        <a:p>
          <a:endParaRPr lang="en-US"/>
        </a:p>
      </dgm:t>
    </dgm:pt>
    <dgm:pt modelId="{44841160-E3C6-48B2-80C7-46AE85549B28}" type="sibTrans" cxnId="{0EFBBE42-98E0-429B-B90F-0D2AD8084415}">
      <dgm:prSet/>
      <dgm:spPr/>
      <dgm:t>
        <a:bodyPr/>
        <a:lstStyle/>
        <a:p>
          <a:endParaRPr lang="en-US"/>
        </a:p>
      </dgm:t>
    </dgm:pt>
    <dgm:pt modelId="{D8D96B50-841A-4A44-BB3B-E01E8110098D}">
      <dgm:prSet phldrT="[Text]" custT="1"/>
      <dgm:spPr/>
      <dgm:t>
        <a:bodyPr/>
        <a:lstStyle/>
        <a:p>
          <a:pPr>
            <a:buFont typeface="Symbol" panose="05050102010706020507" pitchFamily="18" charset="2"/>
            <a:buChar char=""/>
          </a:pPr>
          <a:r>
            <a:rPr lang="en-US" sz="1400" b="0" i="0" u="none" baseline="0" dirty="0">
              <a:solidFill>
                <a:schemeClr val="tx1"/>
              </a:solidFill>
              <a:latin typeface="Calibri" panose="020F0502020204030204" pitchFamily="34" charset="0"/>
              <a:cs typeface="Calibri" panose="020F0502020204030204" pitchFamily="34" charset="0"/>
            </a:rPr>
            <a:t>Gillette Mach and Gillette Venus are favored products</a:t>
          </a:r>
        </a:p>
      </dgm:t>
    </dgm:pt>
    <dgm:pt modelId="{8E572A60-1E5B-4C6F-A2B0-B0DF418E94A0}" type="parTrans" cxnId="{EE6FD7A5-C4E2-46B4-AC79-A119107A25E2}">
      <dgm:prSet/>
      <dgm:spPr/>
      <dgm:t>
        <a:bodyPr/>
        <a:lstStyle/>
        <a:p>
          <a:endParaRPr lang="en-US"/>
        </a:p>
      </dgm:t>
    </dgm:pt>
    <dgm:pt modelId="{B5873DA3-1BF6-4F66-9457-A89F66163D21}" type="sibTrans" cxnId="{EE6FD7A5-C4E2-46B4-AC79-A119107A25E2}">
      <dgm:prSet/>
      <dgm:spPr/>
      <dgm:t>
        <a:bodyPr/>
        <a:lstStyle/>
        <a:p>
          <a:endParaRPr lang="en-US"/>
        </a:p>
      </dgm:t>
    </dgm:pt>
    <dgm:pt modelId="{90F17A81-2E6C-468C-9A16-3E0B7A0864CE}">
      <dgm:prSet phldrT="[Text]" custT="1"/>
      <dgm:spPr/>
      <dgm:t>
        <a:bodyPr/>
        <a:lstStyle/>
        <a:p>
          <a:pPr>
            <a:buFont typeface="Arial" panose="020B0604020202020204" pitchFamily="34" charset="0"/>
            <a:buChar char="•"/>
          </a:pPr>
          <a:r>
            <a:rPr lang="en-US" sz="1400" dirty="0">
              <a:latin typeface="Calibri" panose="020F0502020204030204" pitchFamily="34" charset="0"/>
              <a:cs typeface="Calibri" panose="020F0502020204030204" pitchFamily="34" charset="0"/>
            </a:rPr>
            <a:t>Females are in the age group of 45-54</a:t>
          </a:r>
        </a:p>
      </dgm:t>
    </dgm:pt>
    <dgm:pt modelId="{04B856EE-72FA-4960-9866-F83797EE0EF4}" type="parTrans" cxnId="{79068AC2-B312-4966-8A7B-76D21515F044}">
      <dgm:prSet/>
      <dgm:spPr/>
      <dgm:t>
        <a:bodyPr/>
        <a:lstStyle/>
        <a:p>
          <a:endParaRPr lang="en-US"/>
        </a:p>
      </dgm:t>
    </dgm:pt>
    <dgm:pt modelId="{0FEF6BE2-EA72-4A8A-905E-AC2B2CC125B5}" type="sibTrans" cxnId="{79068AC2-B312-4966-8A7B-76D21515F044}">
      <dgm:prSet/>
      <dgm:spPr/>
      <dgm:t>
        <a:bodyPr/>
        <a:lstStyle/>
        <a:p>
          <a:endParaRPr lang="en-US"/>
        </a:p>
      </dgm:t>
    </dgm:pt>
    <dgm:pt modelId="{807B555D-3DBC-422A-9EB8-5FA15495B105}">
      <dgm:prSet phldrT="[Text]" custT="1"/>
      <dgm:spPr/>
      <dgm:t>
        <a:bodyPr/>
        <a:lstStyle/>
        <a:p>
          <a:pPr>
            <a:buFont typeface="Arial" panose="020B0604020202020204" pitchFamily="34" charset="0"/>
            <a:buChar char="•"/>
          </a:pPr>
          <a:r>
            <a:rPr lang="en-US" sz="1400" dirty="0">
              <a:latin typeface="Calibri" panose="020F0502020204030204" pitchFamily="34" charset="0"/>
              <a:cs typeface="Calibri" panose="020F0502020204030204" pitchFamily="34" charset="0"/>
            </a:rPr>
            <a:t>Females have cleared high school</a:t>
          </a:r>
        </a:p>
      </dgm:t>
    </dgm:pt>
    <dgm:pt modelId="{9CB625F2-A71B-4998-A3D0-8D9B8E21D708}" type="parTrans" cxnId="{615877A6-EC40-488A-89F0-8D767EEBAB2C}">
      <dgm:prSet/>
      <dgm:spPr/>
      <dgm:t>
        <a:bodyPr/>
        <a:lstStyle/>
        <a:p>
          <a:endParaRPr lang="en-US"/>
        </a:p>
      </dgm:t>
    </dgm:pt>
    <dgm:pt modelId="{3EC85765-4E47-420D-B104-0009DD88031B}" type="sibTrans" cxnId="{615877A6-EC40-488A-89F0-8D767EEBAB2C}">
      <dgm:prSet/>
      <dgm:spPr/>
      <dgm:t>
        <a:bodyPr/>
        <a:lstStyle/>
        <a:p>
          <a:endParaRPr lang="en-US"/>
        </a:p>
      </dgm:t>
    </dgm:pt>
    <dgm:pt modelId="{4882BBD6-2228-4C43-98C6-9050636DFF96}">
      <dgm:prSet phldrT="[Text]" custT="1"/>
      <dgm:spPr/>
      <dgm:t>
        <a:bodyPr/>
        <a:lstStyle/>
        <a:p>
          <a:pPr>
            <a:buFont typeface="Arial" panose="020B0604020202020204" pitchFamily="34" charset="0"/>
            <a:buChar char="•"/>
          </a:pPr>
          <a:r>
            <a:rPr lang="en-US" sz="1400" dirty="0">
              <a:latin typeface="Calibri" panose="020F0502020204030204" pitchFamily="34" charset="0"/>
              <a:cs typeface="Calibri" panose="020F0502020204030204" pitchFamily="34" charset="0"/>
            </a:rPr>
            <a:t>Females are in Food and Health services</a:t>
          </a:r>
        </a:p>
      </dgm:t>
    </dgm:pt>
    <dgm:pt modelId="{5C1D938A-A351-419A-B372-E3AF45F9B1BF}" type="parTrans" cxnId="{9F46C51F-63E9-406A-9CD3-E5DE2850FD73}">
      <dgm:prSet/>
      <dgm:spPr/>
      <dgm:t>
        <a:bodyPr/>
        <a:lstStyle/>
        <a:p>
          <a:endParaRPr lang="en-US"/>
        </a:p>
      </dgm:t>
    </dgm:pt>
    <dgm:pt modelId="{73D80947-E9D1-4A15-A517-08A9377E7F99}" type="sibTrans" cxnId="{9F46C51F-63E9-406A-9CD3-E5DE2850FD73}">
      <dgm:prSet/>
      <dgm:spPr/>
      <dgm:t>
        <a:bodyPr/>
        <a:lstStyle/>
        <a:p>
          <a:endParaRPr lang="en-US"/>
        </a:p>
      </dgm:t>
    </dgm:pt>
    <dgm:pt modelId="{04FA10C3-EBE1-47FF-B193-D5083ED8C340}">
      <dgm:prSet phldrT="[Text]" custT="1"/>
      <dgm:spPr/>
      <dgm:t>
        <a:bodyPr/>
        <a:lstStyle/>
        <a:p>
          <a:pPr>
            <a:buFont typeface="Arial" panose="020B0604020202020204" pitchFamily="34" charset="0"/>
            <a:buChar char="•"/>
          </a:pPr>
          <a:r>
            <a:rPr lang="en-US" sz="1400" dirty="0">
              <a:latin typeface="Calibri" panose="020F0502020204030204" pitchFamily="34" charset="0"/>
              <a:cs typeface="Calibri" panose="020F0502020204030204" pitchFamily="34" charset="0"/>
            </a:rPr>
            <a:t>Customers are divorced</a:t>
          </a:r>
        </a:p>
      </dgm:t>
    </dgm:pt>
    <dgm:pt modelId="{72F05EB7-2CAB-49D5-8C07-4A698F944274}" type="parTrans" cxnId="{43317657-BE7B-4528-B933-35DB6742D02B}">
      <dgm:prSet/>
      <dgm:spPr/>
      <dgm:t>
        <a:bodyPr/>
        <a:lstStyle/>
        <a:p>
          <a:endParaRPr lang="en-US"/>
        </a:p>
      </dgm:t>
    </dgm:pt>
    <dgm:pt modelId="{CE6D23E9-B1C8-4D73-8FF9-91B0CD5DB3EC}" type="sibTrans" cxnId="{43317657-BE7B-4528-B933-35DB6742D02B}">
      <dgm:prSet/>
      <dgm:spPr/>
      <dgm:t>
        <a:bodyPr/>
        <a:lstStyle/>
        <a:p>
          <a:endParaRPr lang="en-US"/>
        </a:p>
      </dgm:t>
    </dgm:pt>
    <dgm:pt modelId="{A2281B38-5E18-47DB-B74D-58E8A04F3FED}">
      <dgm:prSet phldrT="[Text]" custT="1"/>
      <dgm:spPr/>
      <dgm:t>
        <a:bodyPr/>
        <a:lstStyle/>
        <a:p>
          <a:r>
            <a:rPr lang="en-US" sz="1400" baseline="0" dirty="0">
              <a:solidFill>
                <a:schemeClr val="tx1"/>
              </a:solidFill>
              <a:latin typeface="Calibri" panose="020F0502020204030204" pitchFamily="34" charset="0"/>
              <a:cs typeface="Calibri" panose="020F0502020204030204" pitchFamily="34" charset="0"/>
            </a:rPr>
            <a:t>Gillette Sensor excel, Gillette Custom plus, Gillette Daisy, Gillette Atra, Gillette Good news are favored</a:t>
          </a:r>
        </a:p>
      </dgm:t>
    </dgm:pt>
    <dgm:pt modelId="{D00A3103-EAB1-4092-9271-50CAF67C49FA}" type="parTrans" cxnId="{AFE7E0E4-ADDF-4B95-97BA-A17416EE0D9C}">
      <dgm:prSet/>
      <dgm:spPr/>
      <dgm:t>
        <a:bodyPr/>
        <a:lstStyle/>
        <a:p>
          <a:endParaRPr lang="en-US"/>
        </a:p>
      </dgm:t>
    </dgm:pt>
    <dgm:pt modelId="{F77A94FF-2802-414F-9F96-3D1E6DAA2003}" type="sibTrans" cxnId="{AFE7E0E4-ADDF-4B95-97BA-A17416EE0D9C}">
      <dgm:prSet/>
      <dgm:spPr/>
      <dgm:t>
        <a:bodyPr/>
        <a:lstStyle/>
        <a:p>
          <a:endParaRPr lang="en-US"/>
        </a:p>
      </dgm:t>
    </dgm:pt>
    <dgm:pt modelId="{AC2A064D-83FE-48E5-BAB1-6BD9B68305A9}" type="pres">
      <dgm:prSet presAssocID="{456EBC2C-D99C-4C69-B97E-28AF1394064F}" presName="theList" presStyleCnt="0">
        <dgm:presLayoutVars>
          <dgm:dir/>
          <dgm:animLvl val="lvl"/>
          <dgm:resizeHandles val="exact"/>
        </dgm:presLayoutVars>
      </dgm:prSet>
      <dgm:spPr/>
    </dgm:pt>
    <dgm:pt modelId="{945A3D36-9DB3-4B42-9D3F-1E8335971613}" type="pres">
      <dgm:prSet presAssocID="{F4E63628-38A8-4AD5-8768-856FE8CCE159}" presName="compNode" presStyleCnt="0"/>
      <dgm:spPr/>
    </dgm:pt>
    <dgm:pt modelId="{72DAF79D-A19C-499C-AC74-4004F5EC23C4}" type="pres">
      <dgm:prSet presAssocID="{F4E63628-38A8-4AD5-8768-856FE8CCE159}" presName="aNode" presStyleLbl="bgShp" presStyleIdx="0" presStyleCnt="3" custLinFactNeighborX="-1414" custLinFactNeighborY="546"/>
      <dgm:spPr>
        <a:prstGeom prst="flowChartProcess">
          <a:avLst/>
        </a:prstGeom>
      </dgm:spPr>
    </dgm:pt>
    <dgm:pt modelId="{C68F29DD-5BF4-4C03-8129-F6BDB05CEDD8}" type="pres">
      <dgm:prSet presAssocID="{F4E63628-38A8-4AD5-8768-856FE8CCE159}" presName="textNode" presStyleLbl="bgShp" presStyleIdx="0" presStyleCnt="3"/>
      <dgm:spPr/>
    </dgm:pt>
    <dgm:pt modelId="{509D3C56-7017-4D1D-9732-C6B67BFF7CFC}" type="pres">
      <dgm:prSet presAssocID="{F4E63628-38A8-4AD5-8768-856FE8CCE159}" presName="compChildNode" presStyleCnt="0"/>
      <dgm:spPr/>
    </dgm:pt>
    <dgm:pt modelId="{835C5A1F-B3EB-418A-AA44-9DD665C54403}" type="pres">
      <dgm:prSet presAssocID="{F4E63628-38A8-4AD5-8768-856FE8CCE159}" presName="theInnerList" presStyleCnt="0"/>
      <dgm:spPr/>
    </dgm:pt>
    <dgm:pt modelId="{91060F58-9968-430A-9016-7150BB82C1BE}" type="pres">
      <dgm:prSet presAssocID="{2CA94A91-B70A-40A9-BEA9-EA9A44F9E54E}" presName="childNode" presStyleLbl="node1" presStyleIdx="0" presStyleCnt="17" custLinFactY="-11451" custLinFactNeighborY="-100000">
        <dgm:presLayoutVars>
          <dgm:bulletEnabled val="1"/>
        </dgm:presLayoutVars>
      </dgm:prSet>
      <dgm:spPr/>
    </dgm:pt>
    <dgm:pt modelId="{C2FAA6C0-6B4B-4EF1-B677-B4713457B339}" type="pres">
      <dgm:prSet presAssocID="{2CA94A91-B70A-40A9-BEA9-EA9A44F9E54E}" presName="aSpace2" presStyleCnt="0"/>
      <dgm:spPr/>
    </dgm:pt>
    <dgm:pt modelId="{9F722165-3770-4AB2-A59B-2DB2F09D98DF}" type="pres">
      <dgm:prSet presAssocID="{90A6D95B-0E99-4BDB-9297-138E3B9C4B39}" presName="childNode" presStyleLbl="node1" presStyleIdx="1" presStyleCnt="17" custLinFactY="-4349" custLinFactNeighborX="-289" custLinFactNeighborY="-100000">
        <dgm:presLayoutVars>
          <dgm:bulletEnabled val="1"/>
        </dgm:presLayoutVars>
      </dgm:prSet>
      <dgm:spPr>
        <a:xfrm>
          <a:off x="377845" y="2024156"/>
          <a:ext cx="3082165" cy="564944"/>
        </a:xfrm>
        <a:prstGeom prst="roundRect">
          <a:avLst>
            <a:gd name="adj" fmla="val 10000"/>
          </a:avLst>
        </a:prstGeom>
      </dgm:spPr>
    </dgm:pt>
    <dgm:pt modelId="{E231205E-668C-4885-AD41-CEE9DCCD7BAF}" type="pres">
      <dgm:prSet presAssocID="{90A6D95B-0E99-4BDB-9297-138E3B9C4B39}" presName="aSpace2" presStyleCnt="0"/>
      <dgm:spPr/>
    </dgm:pt>
    <dgm:pt modelId="{9C1C2D51-4FD4-4D93-A30B-60D1E3F8773C}" type="pres">
      <dgm:prSet presAssocID="{2AB438B1-91F1-4E79-887A-F371BA9FF7EB}" presName="childNode" presStyleLbl="node1" presStyleIdx="2" presStyleCnt="17" custLinFactNeighborY="-76965">
        <dgm:presLayoutVars>
          <dgm:bulletEnabled val="1"/>
        </dgm:presLayoutVars>
      </dgm:prSet>
      <dgm:spPr/>
    </dgm:pt>
    <dgm:pt modelId="{9F670318-279A-4D98-8859-B9097FB8F3A7}" type="pres">
      <dgm:prSet presAssocID="{2AB438B1-91F1-4E79-887A-F371BA9FF7EB}" presName="aSpace2" presStyleCnt="0"/>
      <dgm:spPr/>
    </dgm:pt>
    <dgm:pt modelId="{0D7DCA69-9614-4FBC-9A8D-AA51FE277A9B}" type="pres">
      <dgm:prSet presAssocID="{54FEC215-BFA9-4AA7-AFCC-97730F5129BE}" presName="childNode" presStyleLbl="node1" presStyleIdx="3" presStyleCnt="17" custLinFactNeighborY="-41048">
        <dgm:presLayoutVars>
          <dgm:bulletEnabled val="1"/>
        </dgm:presLayoutVars>
      </dgm:prSet>
      <dgm:spPr/>
    </dgm:pt>
    <dgm:pt modelId="{53047F8A-49A8-4E7B-8794-8BED907B06E6}" type="pres">
      <dgm:prSet presAssocID="{54FEC215-BFA9-4AA7-AFCC-97730F5129BE}" presName="aSpace2" presStyleCnt="0"/>
      <dgm:spPr/>
    </dgm:pt>
    <dgm:pt modelId="{8F1AED7E-2F7D-4C80-A7CF-84171AD916F0}" type="pres">
      <dgm:prSet presAssocID="{C4450722-BDC3-41EA-B90E-8BEA7C1BB39E}" presName="childNode" presStyleLbl="node1" presStyleIdx="4" presStyleCnt="17" custLinFactNeighborY="-15393">
        <dgm:presLayoutVars>
          <dgm:bulletEnabled val="1"/>
        </dgm:presLayoutVars>
      </dgm:prSet>
      <dgm:spPr/>
    </dgm:pt>
    <dgm:pt modelId="{A7741ED5-3211-4C9E-9682-5E3E886A9DD3}" type="pres">
      <dgm:prSet presAssocID="{F4E63628-38A8-4AD5-8768-856FE8CCE159}" presName="aSpace" presStyleCnt="0"/>
      <dgm:spPr/>
    </dgm:pt>
    <dgm:pt modelId="{5869F1CA-22F7-4719-8E5C-4663858F1E80}" type="pres">
      <dgm:prSet presAssocID="{5AA29CEF-CCEB-4954-8FB3-24B09C49E784}" presName="compNode" presStyleCnt="0"/>
      <dgm:spPr/>
    </dgm:pt>
    <dgm:pt modelId="{2F4C72CD-F9EA-4E8F-9701-0B497576AEF3}" type="pres">
      <dgm:prSet presAssocID="{5AA29CEF-CCEB-4954-8FB3-24B09C49E784}" presName="aNode" presStyleLbl="bgShp" presStyleIdx="1" presStyleCnt="3" custLinFactNeighborX="-688"/>
      <dgm:spPr>
        <a:prstGeom prst="flowChartProcess">
          <a:avLst/>
        </a:prstGeom>
      </dgm:spPr>
    </dgm:pt>
    <dgm:pt modelId="{61570E03-4A8C-464B-9A1E-EB769E585C0F}" type="pres">
      <dgm:prSet presAssocID="{5AA29CEF-CCEB-4954-8FB3-24B09C49E784}" presName="textNode" presStyleLbl="bgShp" presStyleIdx="1" presStyleCnt="3"/>
      <dgm:spPr/>
    </dgm:pt>
    <dgm:pt modelId="{E73B41BE-0159-4C9E-8C43-B0E35EF0BE1C}" type="pres">
      <dgm:prSet presAssocID="{5AA29CEF-CCEB-4954-8FB3-24B09C49E784}" presName="compChildNode" presStyleCnt="0"/>
      <dgm:spPr/>
    </dgm:pt>
    <dgm:pt modelId="{42C9FAAB-5ED7-4CF4-9B80-E2B0308F8010}" type="pres">
      <dgm:prSet presAssocID="{5AA29CEF-CCEB-4954-8FB3-24B09C49E784}" presName="theInnerList" presStyleCnt="0"/>
      <dgm:spPr/>
    </dgm:pt>
    <dgm:pt modelId="{CEB4882A-DA3F-4C1F-9181-53F2A2C13435}" type="pres">
      <dgm:prSet presAssocID="{379417A6-1C63-4882-897D-9A107A9A828D}" presName="childNode" presStyleLbl="node1" presStyleIdx="5" presStyleCnt="17" custScaleY="140573" custLinFactY="-17363" custLinFactNeighborX="434" custLinFactNeighborY="-100000">
        <dgm:presLayoutVars>
          <dgm:bulletEnabled val="1"/>
        </dgm:presLayoutVars>
      </dgm:prSet>
      <dgm:spPr/>
    </dgm:pt>
    <dgm:pt modelId="{58FD3008-1D61-4539-9494-53BCF5226C74}" type="pres">
      <dgm:prSet presAssocID="{379417A6-1C63-4882-897D-9A107A9A828D}" presName="aSpace2" presStyleCnt="0"/>
      <dgm:spPr/>
    </dgm:pt>
    <dgm:pt modelId="{75D7CB40-26DE-4FE2-9540-AF9707F9D60F}" type="pres">
      <dgm:prSet presAssocID="{C29144A9-5D1E-4BCF-BCE2-98241FC4F989}" presName="childNode" presStyleLbl="node1" presStyleIdx="6" presStyleCnt="17" custScaleY="122740" custLinFactY="-11823" custLinFactNeighborX="434" custLinFactNeighborY="-100000">
        <dgm:presLayoutVars>
          <dgm:bulletEnabled val="1"/>
        </dgm:presLayoutVars>
      </dgm:prSet>
      <dgm:spPr/>
    </dgm:pt>
    <dgm:pt modelId="{0FE132E7-0997-47C7-80DE-E415F503DC59}" type="pres">
      <dgm:prSet presAssocID="{C29144A9-5D1E-4BCF-BCE2-98241FC4F989}" presName="aSpace2" presStyleCnt="0"/>
      <dgm:spPr/>
    </dgm:pt>
    <dgm:pt modelId="{D8EF748A-6ACF-4387-ACDC-73D2A64C7DCE}" type="pres">
      <dgm:prSet presAssocID="{328AFA7B-846C-436B-91F1-1B35C26329CA}" presName="childNode" presStyleLbl="node1" presStyleIdx="7" presStyleCnt="17" custLinFactY="-3371" custLinFactNeighborX="434" custLinFactNeighborY="-100000">
        <dgm:presLayoutVars>
          <dgm:bulletEnabled val="1"/>
        </dgm:presLayoutVars>
      </dgm:prSet>
      <dgm:spPr/>
    </dgm:pt>
    <dgm:pt modelId="{BE04C723-D8DB-4446-A846-DCA2704E120E}" type="pres">
      <dgm:prSet presAssocID="{328AFA7B-846C-436B-91F1-1B35C26329CA}" presName="aSpace2" presStyleCnt="0"/>
      <dgm:spPr/>
    </dgm:pt>
    <dgm:pt modelId="{42CA2B00-A036-4F3C-AC06-7B9A328A2706}" type="pres">
      <dgm:prSet presAssocID="{6B2EF265-146A-4CDC-BE27-F17392A92CCB}" presName="childNode" presStyleLbl="node1" presStyleIdx="8" presStyleCnt="17" custLinFactNeighborX="434" custLinFactNeighborY="-81828">
        <dgm:presLayoutVars>
          <dgm:bulletEnabled val="1"/>
        </dgm:presLayoutVars>
      </dgm:prSet>
      <dgm:spPr/>
    </dgm:pt>
    <dgm:pt modelId="{D0062B2A-4BA6-4237-ADC4-7CBD21490B19}" type="pres">
      <dgm:prSet presAssocID="{6B2EF265-146A-4CDC-BE27-F17392A92CCB}" presName="aSpace2" presStyleCnt="0"/>
      <dgm:spPr/>
    </dgm:pt>
    <dgm:pt modelId="{02B69C90-494A-4871-A688-0ECC01C0478E}" type="pres">
      <dgm:prSet presAssocID="{6E905347-9E9D-46CB-8E40-04D642A38707}" presName="childNode" presStyleLbl="node1" presStyleIdx="9" presStyleCnt="17" custLinFactNeighborX="434" custLinFactNeighborY="-48428">
        <dgm:presLayoutVars>
          <dgm:bulletEnabled val="1"/>
        </dgm:presLayoutVars>
      </dgm:prSet>
      <dgm:spPr/>
    </dgm:pt>
    <dgm:pt modelId="{E572F800-DD47-4AC0-99A5-4A61CDA5145B}" type="pres">
      <dgm:prSet presAssocID="{6E905347-9E9D-46CB-8E40-04D642A38707}" presName="aSpace2" presStyleCnt="0"/>
      <dgm:spPr/>
    </dgm:pt>
    <dgm:pt modelId="{1BBD259A-2805-40B5-AFBC-76B82FEA418D}" type="pres">
      <dgm:prSet presAssocID="{D8D96B50-841A-4A44-BB3B-E01E8110098D}" presName="childNode" presStyleLbl="node1" presStyleIdx="10" presStyleCnt="17" custScaleY="119325" custLinFactNeighborX="434" custLinFactNeighborY="-15028">
        <dgm:presLayoutVars>
          <dgm:bulletEnabled val="1"/>
        </dgm:presLayoutVars>
      </dgm:prSet>
      <dgm:spPr/>
    </dgm:pt>
    <dgm:pt modelId="{6B9D55C9-3E22-496B-BD35-FC16678AB031}" type="pres">
      <dgm:prSet presAssocID="{5AA29CEF-CCEB-4954-8FB3-24B09C49E784}" presName="aSpace" presStyleCnt="0"/>
      <dgm:spPr/>
    </dgm:pt>
    <dgm:pt modelId="{328EDBB2-02F4-4939-BF8F-1ADF17CD596B}" type="pres">
      <dgm:prSet presAssocID="{C76D445F-BCE6-4EB9-8747-CF8F2FC64D6D}" presName="compNode" presStyleCnt="0"/>
      <dgm:spPr/>
    </dgm:pt>
    <dgm:pt modelId="{B99A2574-7CCC-484F-A921-F35D27121F48}" type="pres">
      <dgm:prSet presAssocID="{C76D445F-BCE6-4EB9-8747-CF8F2FC64D6D}" presName="aNode" presStyleLbl="bgShp" presStyleIdx="2" presStyleCnt="3" custLinFactNeighborX="38"/>
      <dgm:spPr>
        <a:prstGeom prst="flowChartProcess">
          <a:avLst/>
        </a:prstGeom>
      </dgm:spPr>
    </dgm:pt>
    <dgm:pt modelId="{02B0ADB1-2D63-41B3-ABEB-4379C2C79988}" type="pres">
      <dgm:prSet presAssocID="{C76D445F-BCE6-4EB9-8747-CF8F2FC64D6D}" presName="textNode" presStyleLbl="bgShp" presStyleIdx="2" presStyleCnt="3"/>
      <dgm:spPr>
        <a:prstGeom prst="flowChartProcess">
          <a:avLst/>
        </a:prstGeom>
      </dgm:spPr>
    </dgm:pt>
    <dgm:pt modelId="{9244A8AB-D6B3-4995-8ED4-460CD8272942}" type="pres">
      <dgm:prSet presAssocID="{C76D445F-BCE6-4EB9-8747-CF8F2FC64D6D}" presName="compChildNode" presStyleCnt="0"/>
      <dgm:spPr/>
    </dgm:pt>
    <dgm:pt modelId="{D8912C2F-0C4C-42AC-91AA-B032C55CCF64}" type="pres">
      <dgm:prSet presAssocID="{C76D445F-BCE6-4EB9-8747-CF8F2FC64D6D}" presName="theInnerList" presStyleCnt="0"/>
      <dgm:spPr/>
    </dgm:pt>
    <dgm:pt modelId="{26D47617-6B34-4B64-88F4-36C32B66B635}" type="pres">
      <dgm:prSet presAssocID="{982A824E-6BF4-4890-8D0A-0C2E08496203}" presName="childNode" presStyleLbl="node1" presStyleIdx="11" presStyleCnt="17" custScaleY="116538" custLinFactY="-9817" custLinFactNeighborX="-476" custLinFactNeighborY="-100000">
        <dgm:presLayoutVars>
          <dgm:bulletEnabled val="1"/>
        </dgm:presLayoutVars>
      </dgm:prSet>
      <dgm:spPr/>
    </dgm:pt>
    <dgm:pt modelId="{640B263E-E4E4-4128-BF88-943D40F7BAC8}" type="pres">
      <dgm:prSet presAssocID="{982A824E-6BF4-4890-8D0A-0C2E08496203}" presName="aSpace2" presStyleCnt="0"/>
      <dgm:spPr/>
    </dgm:pt>
    <dgm:pt modelId="{9F950E8D-E862-482B-A773-9939B07FCC20}" type="pres">
      <dgm:prSet presAssocID="{90F17A81-2E6C-468C-9A16-3E0B7A0864CE}" presName="childNode" presStyleLbl="node1" presStyleIdx="12" presStyleCnt="17" custLinFactNeighborY="-98610">
        <dgm:presLayoutVars>
          <dgm:bulletEnabled val="1"/>
        </dgm:presLayoutVars>
      </dgm:prSet>
      <dgm:spPr/>
    </dgm:pt>
    <dgm:pt modelId="{01C01A5F-E34C-4F37-AAC1-81B9BB598FCC}" type="pres">
      <dgm:prSet presAssocID="{90F17A81-2E6C-468C-9A16-3E0B7A0864CE}" presName="aSpace2" presStyleCnt="0"/>
      <dgm:spPr/>
    </dgm:pt>
    <dgm:pt modelId="{88C103DA-FED2-434D-8837-12ABC2D7C701}" type="pres">
      <dgm:prSet presAssocID="{807B555D-3DBC-422A-9EB8-5FA15495B105}" presName="childNode" presStyleLbl="node1" presStyleIdx="13" presStyleCnt="17" custLinFactNeighborX="-434" custLinFactNeighborY="-52592">
        <dgm:presLayoutVars>
          <dgm:bulletEnabled val="1"/>
        </dgm:presLayoutVars>
      </dgm:prSet>
      <dgm:spPr/>
    </dgm:pt>
    <dgm:pt modelId="{33DDF0EF-B333-4617-ADCA-BE70CD0384B5}" type="pres">
      <dgm:prSet presAssocID="{807B555D-3DBC-422A-9EB8-5FA15495B105}" presName="aSpace2" presStyleCnt="0"/>
      <dgm:spPr/>
    </dgm:pt>
    <dgm:pt modelId="{AB5C91BD-84EA-4AEB-B673-BE67E7FD8C19}" type="pres">
      <dgm:prSet presAssocID="{4882BBD6-2228-4C43-98C6-9050636DFF96}" presName="childNode" presStyleLbl="node1" presStyleIdx="14" presStyleCnt="17" custLinFactNeighborY="-19722">
        <dgm:presLayoutVars>
          <dgm:bulletEnabled val="1"/>
        </dgm:presLayoutVars>
      </dgm:prSet>
      <dgm:spPr/>
    </dgm:pt>
    <dgm:pt modelId="{A41D6996-4879-4AA0-896D-4B7459B97D31}" type="pres">
      <dgm:prSet presAssocID="{4882BBD6-2228-4C43-98C6-9050636DFF96}" presName="aSpace2" presStyleCnt="0"/>
      <dgm:spPr/>
    </dgm:pt>
    <dgm:pt modelId="{492FC7BB-66ED-4FA6-9041-83E95137FA65}" type="pres">
      <dgm:prSet presAssocID="{04FA10C3-EBE1-47FF-B193-D5083ED8C340}" presName="childNode" presStyleLbl="node1" presStyleIdx="15" presStyleCnt="17" custLinFactNeighborY="-6574">
        <dgm:presLayoutVars>
          <dgm:bulletEnabled val="1"/>
        </dgm:presLayoutVars>
      </dgm:prSet>
      <dgm:spPr/>
    </dgm:pt>
    <dgm:pt modelId="{E23ED4E5-DD0D-491B-9143-6DFC5A001BF9}" type="pres">
      <dgm:prSet presAssocID="{04FA10C3-EBE1-47FF-B193-D5083ED8C340}" presName="aSpace2" presStyleCnt="0"/>
      <dgm:spPr/>
    </dgm:pt>
    <dgm:pt modelId="{D9CD5DEE-91B6-40CC-89F5-8E3F7FDB4332}" type="pres">
      <dgm:prSet presAssocID="{A2281B38-5E18-47DB-B74D-58E8A04F3FED}" presName="childNode" presStyleLbl="node1" presStyleIdx="16" presStyleCnt="17" custScaleY="125349">
        <dgm:presLayoutVars>
          <dgm:bulletEnabled val="1"/>
        </dgm:presLayoutVars>
      </dgm:prSet>
      <dgm:spPr/>
    </dgm:pt>
  </dgm:ptLst>
  <dgm:cxnLst>
    <dgm:cxn modelId="{EB834A01-0144-45EC-ABC7-669E9BF3CFBA}" type="presOf" srcId="{90F17A81-2E6C-468C-9A16-3E0B7A0864CE}" destId="{9F950E8D-E862-482B-A773-9939B07FCC20}" srcOrd="0" destOrd="0" presId="urn:microsoft.com/office/officeart/2005/8/layout/lProcess2"/>
    <dgm:cxn modelId="{833B3103-EA2E-472A-AE81-220ADB560ADF}" type="presOf" srcId="{807B555D-3DBC-422A-9EB8-5FA15495B105}" destId="{88C103DA-FED2-434D-8837-12ABC2D7C701}" srcOrd="0" destOrd="0" presId="urn:microsoft.com/office/officeart/2005/8/layout/lProcess2"/>
    <dgm:cxn modelId="{1B687B04-2E27-444A-87F0-5455D3769630}" srcId="{456EBC2C-D99C-4C69-B97E-28AF1394064F}" destId="{C76D445F-BCE6-4EB9-8747-CF8F2FC64D6D}" srcOrd="2" destOrd="0" parTransId="{2B13A291-E7FB-4772-8CEB-4CF1D8F134E2}" sibTransId="{357CA988-7839-4908-8A9E-8B01A11586D9}"/>
    <dgm:cxn modelId="{DCCA310D-34E6-4119-AC31-8670E2A7D178}" type="presOf" srcId="{4882BBD6-2228-4C43-98C6-9050636DFF96}" destId="{AB5C91BD-84EA-4AEB-B673-BE67E7FD8C19}" srcOrd="0" destOrd="0" presId="urn:microsoft.com/office/officeart/2005/8/layout/lProcess2"/>
    <dgm:cxn modelId="{4CD54A10-C512-483D-842C-9A2942CEED0B}" srcId="{456EBC2C-D99C-4C69-B97E-28AF1394064F}" destId="{5AA29CEF-CCEB-4954-8FB3-24B09C49E784}" srcOrd="1" destOrd="0" parTransId="{008A77B3-F425-445D-B86B-C0DB28A9A601}" sibTransId="{F79B1826-BDF6-4418-82B1-D8AEE920A4EB}"/>
    <dgm:cxn modelId="{3CE40317-C32F-4AFD-A127-B3F8DCC5256F}" srcId="{F4E63628-38A8-4AD5-8768-856FE8CCE159}" destId="{C4450722-BDC3-41EA-B90E-8BEA7C1BB39E}" srcOrd="4" destOrd="0" parTransId="{A68709F5-928A-40DB-864D-10AFDDE6DBCC}" sibTransId="{C018169C-4121-40CC-9033-7F247681AE18}"/>
    <dgm:cxn modelId="{1802BE18-1858-44C1-A963-7EB08B80336F}" type="presOf" srcId="{C76D445F-BCE6-4EB9-8747-CF8F2FC64D6D}" destId="{02B0ADB1-2D63-41B3-ABEB-4379C2C79988}" srcOrd="1" destOrd="0" presId="urn:microsoft.com/office/officeart/2005/8/layout/lProcess2"/>
    <dgm:cxn modelId="{9F46C51F-63E9-406A-9CD3-E5DE2850FD73}" srcId="{C76D445F-BCE6-4EB9-8747-CF8F2FC64D6D}" destId="{4882BBD6-2228-4C43-98C6-9050636DFF96}" srcOrd="3" destOrd="0" parTransId="{5C1D938A-A351-419A-B372-E3AF45F9B1BF}" sibTransId="{73D80947-E9D1-4A15-A517-08A9377E7F99}"/>
    <dgm:cxn modelId="{36D59B30-AABE-477A-8FA8-58B5383DC284}" type="presOf" srcId="{F4E63628-38A8-4AD5-8768-856FE8CCE159}" destId="{C68F29DD-5BF4-4C03-8129-F6BDB05CEDD8}" srcOrd="1" destOrd="0" presId="urn:microsoft.com/office/officeart/2005/8/layout/lProcess2"/>
    <dgm:cxn modelId="{33C7C232-0C9B-43DD-BE1E-3D05F446F1C8}" type="presOf" srcId="{6E905347-9E9D-46CB-8E40-04D642A38707}" destId="{02B69C90-494A-4871-A688-0ECC01C0478E}" srcOrd="0" destOrd="0" presId="urn:microsoft.com/office/officeart/2005/8/layout/lProcess2"/>
    <dgm:cxn modelId="{385C1F34-3B6A-452B-8AEE-8874F5BF433A}" srcId="{F4E63628-38A8-4AD5-8768-856FE8CCE159}" destId="{2AB438B1-91F1-4E79-887A-F371BA9FF7EB}" srcOrd="2" destOrd="0" parTransId="{581CB93A-31EF-47C8-AFA3-831A66D3AFA5}" sibTransId="{91B8F494-C6F7-4000-B945-4B5650737363}"/>
    <dgm:cxn modelId="{6D787B39-7CCD-4355-962E-2CEC6082841B}" type="presOf" srcId="{379417A6-1C63-4882-897D-9A107A9A828D}" destId="{CEB4882A-DA3F-4C1F-9181-53F2A2C13435}" srcOrd="0" destOrd="0" presId="urn:microsoft.com/office/officeart/2005/8/layout/lProcess2"/>
    <dgm:cxn modelId="{A8CD4C40-8F0E-46C5-A3B6-2B94C4F35E15}" srcId="{5AA29CEF-CCEB-4954-8FB3-24B09C49E784}" destId="{6E905347-9E9D-46CB-8E40-04D642A38707}" srcOrd="4" destOrd="0" parTransId="{AFFCA12D-1A6E-4560-9BBD-47C1AB9EC33D}" sibTransId="{DBD0B42A-64D0-4F2A-AAB5-FA53DAAD7F3C}"/>
    <dgm:cxn modelId="{CECC825D-A37A-48AE-BFBE-34F41685BF9A}" type="presOf" srcId="{C29144A9-5D1E-4BCF-BCE2-98241FC4F989}" destId="{75D7CB40-26DE-4FE2-9540-AF9707F9D60F}" srcOrd="0" destOrd="0" presId="urn:microsoft.com/office/officeart/2005/8/layout/lProcess2"/>
    <dgm:cxn modelId="{58B86F62-4735-4F9C-94C9-F7938FCF3585}" type="presOf" srcId="{982A824E-6BF4-4890-8D0A-0C2E08496203}" destId="{26D47617-6B34-4B64-88F4-36C32B66B635}" srcOrd="0" destOrd="0" presId="urn:microsoft.com/office/officeart/2005/8/layout/lProcess2"/>
    <dgm:cxn modelId="{0EFBBE42-98E0-429B-B90F-0D2AD8084415}" srcId="{5AA29CEF-CCEB-4954-8FB3-24B09C49E784}" destId="{6B2EF265-146A-4CDC-BE27-F17392A92CCB}" srcOrd="3" destOrd="0" parTransId="{36F4343C-4375-4FC7-85F2-BC425CAB1E7A}" sibTransId="{44841160-E3C6-48B2-80C7-46AE85549B28}"/>
    <dgm:cxn modelId="{13A82843-5EE6-4E05-B0C5-444AFD240978}" type="presOf" srcId="{F4E63628-38A8-4AD5-8768-856FE8CCE159}" destId="{72DAF79D-A19C-499C-AC74-4004F5EC23C4}" srcOrd="0" destOrd="0" presId="urn:microsoft.com/office/officeart/2005/8/layout/lProcess2"/>
    <dgm:cxn modelId="{43317657-BE7B-4528-B933-35DB6742D02B}" srcId="{C76D445F-BCE6-4EB9-8747-CF8F2FC64D6D}" destId="{04FA10C3-EBE1-47FF-B193-D5083ED8C340}" srcOrd="4" destOrd="0" parTransId="{72F05EB7-2CAB-49D5-8C07-4A698F944274}" sibTransId="{CE6D23E9-B1C8-4D73-8FF9-91B0CD5DB3EC}"/>
    <dgm:cxn modelId="{E3E55F78-23A7-4732-B401-83458618E956}" type="presOf" srcId="{A2281B38-5E18-47DB-B74D-58E8A04F3FED}" destId="{D9CD5DEE-91B6-40CC-89F5-8E3F7FDB4332}" srcOrd="0" destOrd="0" presId="urn:microsoft.com/office/officeart/2005/8/layout/lProcess2"/>
    <dgm:cxn modelId="{F719BD59-799C-4765-9999-E6C32CBAADCD}" srcId="{F4E63628-38A8-4AD5-8768-856FE8CCE159}" destId="{90A6D95B-0E99-4BDB-9297-138E3B9C4B39}" srcOrd="1" destOrd="0" parTransId="{BE4D31BD-B279-4A1F-82B7-DD149024EB51}" sibTransId="{6CB870E7-57A7-43AD-9CEC-8139C7E80F39}"/>
    <dgm:cxn modelId="{DD6A967A-A62B-4B69-95EF-77D81F17B494}" type="presOf" srcId="{456EBC2C-D99C-4C69-B97E-28AF1394064F}" destId="{AC2A064D-83FE-48E5-BAB1-6BD9B68305A9}" srcOrd="0" destOrd="0" presId="urn:microsoft.com/office/officeart/2005/8/layout/lProcess2"/>
    <dgm:cxn modelId="{CB4FB37B-CE4D-4CEA-91E2-5A69E0262F84}" srcId="{F4E63628-38A8-4AD5-8768-856FE8CCE159}" destId="{54FEC215-BFA9-4AA7-AFCC-97730F5129BE}" srcOrd="3" destOrd="0" parTransId="{B0DF65A4-D7CD-4F07-9CC6-4E9F6166158F}" sibTransId="{F39B3BAE-86BF-4A57-A59B-2A4FA51C7488}"/>
    <dgm:cxn modelId="{60C9167D-F9AA-45F2-B9E7-4737EA648DFF}" srcId="{456EBC2C-D99C-4C69-B97E-28AF1394064F}" destId="{F4E63628-38A8-4AD5-8768-856FE8CCE159}" srcOrd="0" destOrd="0" parTransId="{FFBCABFE-8083-480B-BE30-8218F0193940}" sibTransId="{3E5618C1-D24C-44D3-B785-D2A0E614618D}"/>
    <dgm:cxn modelId="{DC146F80-1437-4E9A-AB64-84625E933147}" type="presOf" srcId="{2AB438B1-91F1-4E79-887A-F371BA9FF7EB}" destId="{9C1C2D51-4FD4-4D93-A30B-60D1E3F8773C}" srcOrd="0" destOrd="0" presId="urn:microsoft.com/office/officeart/2005/8/layout/lProcess2"/>
    <dgm:cxn modelId="{B3D25082-C865-46AA-B146-5D7DB6409D14}" type="presOf" srcId="{D8D96B50-841A-4A44-BB3B-E01E8110098D}" destId="{1BBD259A-2805-40B5-AFBC-76B82FEA418D}" srcOrd="0" destOrd="0" presId="urn:microsoft.com/office/officeart/2005/8/layout/lProcess2"/>
    <dgm:cxn modelId="{F33307A2-DEB4-4545-A796-7301A8FC39D6}" type="presOf" srcId="{90A6D95B-0E99-4BDB-9297-138E3B9C4B39}" destId="{9F722165-3770-4AB2-A59B-2DB2F09D98DF}" srcOrd="0" destOrd="0" presId="urn:microsoft.com/office/officeart/2005/8/layout/lProcess2"/>
    <dgm:cxn modelId="{EE6FD7A5-C4E2-46B4-AC79-A119107A25E2}" srcId="{5AA29CEF-CCEB-4954-8FB3-24B09C49E784}" destId="{D8D96B50-841A-4A44-BB3B-E01E8110098D}" srcOrd="5" destOrd="0" parTransId="{8E572A60-1E5B-4C6F-A2B0-B0DF418E94A0}" sibTransId="{B5873DA3-1BF6-4F66-9457-A89F66163D21}"/>
    <dgm:cxn modelId="{615877A6-EC40-488A-89F0-8D767EEBAB2C}" srcId="{C76D445F-BCE6-4EB9-8747-CF8F2FC64D6D}" destId="{807B555D-3DBC-422A-9EB8-5FA15495B105}" srcOrd="2" destOrd="0" parTransId="{9CB625F2-A71B-4998-A3D0-8D9B8E21D708}" sibTransId="{3EC85765-4E47-420D-B104-0009DD88031B}"/>
    <dgm:cxn modelId="{3491C6AB-8DB4-4C82-874E-9E4E94250C1D}" srcId="{5AA29CEF-CCEB-4954-8FB3-24B09C49E784}" destId="{328AFA7B-846C-436B-91F1-1B35C26329CA}" srcOrd="2" destOrd="0" parTransId="{3902BAA6-CB47-4AAB-844E-6177B0682AC6}" sibTransId="{94582158-AD1E-4A89-89EF-FE954474B4B5}"/>
    <dgm:cxn modelId="{995E4EB6-C863-4363-9212-181A072F5390}" type="presOf" srcId="{C4450722-BDC3-41EA-B90E-8BEA7C1BB39E}" destId="{8F1AED7E-2F7D-4C80-A7CF-84171AD916F0}" srcOrd="0" destOrd="0" presId="urn:microsoft.com/office/officeart/2005/8/layout/lProcess2"/>
    <dgm:cxn modelId="{EC0FE9BD-854C-4499-B312-D3283659B468}" type="presOf" srcId="{5AA29CEF-CCEB-4954-8FB3-24B09C49E784}" destId="{2F4C72CD-F9EA-4E8F-9701-0B497576AEF3}" srcOrd="0" destOrd="0" presId="urn:microsoft.com/office/officeart/2005/8/layout/lProcess2"/>
    <dgm:cxn modelId="{6A57A2BE-1DDF-4F34-894D-6BD7B0CBA216}" type="presOf" srcId="{5AA29CEF-CCEB-4954-8FB3-24B09C49E784}" destId="{61570E03-4A8C-464B-9A1E-EB769E585C0F}" srcOrd="1" destOrd="0" presId="urn:microsoft.com/office/officeart/2005/8/layout/lProcess2"/>
    <dgm:cxn modelId="{10E2BDBF-E8FC-4088-BB23-8F71B91AFFA6}" type="presOf" srcId="{328AFA7B-846C-436B-91F1-1B35C26329CA}" destId="{D8EF748A-6ACF-4387-ACDC-73D2A64C7DCE}" srcOrd="0" destOrd="0" presId="urn:microsoft.com/office/officeart/2005/8/layout/lProcess2"/>
    <dgm:cxn modelId="{79068AC2-B312-4966-8A7B-76D21515F044}" srcId="{C76D445F-BCE6-4EB9-8747-CF8F2FC64D6D}" destId="{90F17A81-2E6C-468C-9A16-3E0B7A0864CE}" srcOrd="1" destOrd="0" parTransId="{04B856EE-72FA-4960-9866-F83797EE0EF4}" sibTransId="{0FEF6BE2-EA72-4A8A-905E-AC2B2CC125B5}"/>
    <dgm:cxn modelId="{703C32C3-229E-44B2-9225-D4B8FD489A67}" type="presOf" srcId="{04FA10C3-EBE1-47FF-B193-D5083ED8C340}" destId="{492FC7BB-66ED-4FA6-9041-83E95137FA65}" srcOrd="0" destOrd="0" presId="urn:microsoft.com/office/officeart/2005/8/layout/lProcess2"/>
    <dgm:cxn modelId="{2DB019CA-073D-4BB1-8AB4-893E3FF0B69A}" type="presOf" srcId="{54FEC215-BFA9-4AA7-AFCC-97730F5129BE}" destId="{0D7DCA69-9614-4FBC-9A8D-AA51FE277A9B}" srcOrd="0" destOrd="0" presId="urn:microsoft.com/office/officeart/2005/8/layout/lProcess2"/>
    <dgm:cxn modelId="{80DDA8CD-8999-4508-8837-EBBF15B41384}" srcId="{5AA29CEF-CCEB-4954-8FB3-24B09C49E784}" destId="{379417A6-1C63-4882-897D-9A107A9A828D}" srcOrd="0" destOrd="0" parTransId="{0BC3560F-F119-41EA-BD81-88B5F64584B0}" sibTransId="{81C026BE-0E28-4A79-99AA-9DDD0E1E84D0}"/>
    <dgm:cxn modelId="{28347ED5-C4F6-4CE5-8337-F0CFE762FEF3}" type="presOf" srcId="{2CA94A91-B70A-40A9-BEA9-EA9A44F9E54E}" destId="{91060F58-9968-430A-9016-7150BB82C1BE}" srcOrd="0" destOrd="0" presId="urn:microsoft.com/office/officeart/2005/8/layout/lProcess2"/>
    <dgm:cxn modelId="{83F2F9D7-8953-4AF6-8EF7-E8EA10F2E488}" type="presOf" srcId="{6B2EF265-146A-4CDC-BE27-F17392A92CCB}" destId="{42CA2B00-A036-4F3C-AC06-7B9A328A2706}" srcOrd="0" destOrd="0" presId="urn:microsoft.com/office/officeart/2005/8/layout/lProcess2"/>
    <dgm:cxn modelId="{7191FDD9-89AA-4184-8FCD-B45FA2426B32}" type="presOf" srcId="{C76D445F-BCE6-4EB9-8747-CF8F2FC64D6D}" destId="{B99A2574-7CCC-484F-A921-F35D27121F48}" srcOrd="0" destOrd="0" presId="urn:microsoft.com/office/officeart/2005/8/layout/lProcess2"/>
    <dgm:cxn modelId="{220419DB-E7CB-4C25-946A-0FDD671DB0D1}" srcId="{5AA29CEF-CCEB-4954-8FB3-24B09C49E784}" destId="{C29144A9-5D1E-4BCF-BCE2-98241FC4F989}" srcOrd="1" destOrd="0" parTransId="{FA149773-200E-480A-A1DE-66686D4F82C8}" sibTransId="{5E14BF6E-BB62-473A-BD6B-A15EF00BB5AE}"/>
    <dgm:cxn modelId="{B9ECCADC-F8BC-40F2-8EE2-E0E2A511E6D1}" srcId="{C76D445F-BCE6-4EB9-8747-CF8F2FC64D6D}" destId="{982A824E-6BF4-4890-8D0A-0C2E08496203}" srcOrd="0" destOrd="0" parTransId="{260977F2-6E52-4C99-A3B3-771381278B45}" sibTransId="{719185DF-3CBD-41BF-A034-9FDF61D54A60}"/>
    <dgm:cxn modelId="{AFE7E0E4-ADDF-4B95-97BA-A17416EE0D9C}" srcId="{C76D445F-BCE6-4EB9-8747-CF8F2FC64D6D}" destId="{A2281B38-5E18-47DB-B74D-58E8A04F3FED}" srcOrd="5" destOrd="0" parTransId="{D00A3103-EAB1-4092-9271-50CAF67C49FA}" sibTransId="{F77A94FF-2802-414F-9F96-3D1E6DAA2003}"/>
    <dgm:cxn modelId="{FE43A5FA-544E-4545-9302-8AA8572DE1CA}" srcId="{F4E63628-38A8-4AD5-8768-856FE8CCE159}" destId="{2CA94A91-B70A-40A9-BEA9-EA9A44F9E54E}" srcOrd="0" destOrd="0" parTransId="{7BC184E9-5E0A-4DFD-B98D-DB157AC9A1AE}" sibTransId="{80731A37-ABA2-4DDD-B919-62AB011C2775}"/>
    <dgm:cxn modelId="{3D33CAFC-CCFF-4176-A921-106C7FD2DD8A}" type="presParOf" srcId="{AC2A064D-83FE-48E5-BAB1-6BD9B68305A9}" destId="{945A3D36-9DB3-4B42-9D3F-1E8335971613}" srcOrd="0" destOrd="0" presId="urn:microsoft.com/office/officeart/2005/8/layout/lProcess2"/>
    <dgm:cxn modelId="{E24DC71A-8D6E-466A-85B3-5A5F281A3D2C}" type="presParOf" srcId="{945A3D36-9DB3-4B42-9D3F-1E8335971613}" destId="{72DAF79D-A19C-499C-AC74-4004F5EC23C4}" srcOrd="0" destOrd="0" presId="urn:microsoft.com/office/officeart/2005/8/layout/lProcess2"/>
    <dgm:cxn modelId="{EED5886F-538A-499B-855B-8F0E42FCB0E1}" type="presParOf" srcId="{945A3D36-9DB3-4B42-9D3F-1E8335971613}" destId="{C68F29DD-5BF4-4C03-8129-F6BDB05CEDD8}" srcOrd="1" destOrd="0" presId="urn:microsoft.com/office/officeart/2005/8/layout/lProcess2"/>
    <dgm:cxn modelId="{6BD4F4BE-A217-4BF5-9559-CDB8BB6B39B1}" type="presParOf" srcId="{945A3D36-9DB3-4B42-9D3F-1E8335971613}" destId="{509D3C56-7017-4D1D-9732-C6B67BFF7CFC}" srcOrd="2" destOrd="0" presId="urn:microsoft.com/office/officeart/2005/8/layout/lProcess2"/>
    <dgm:cxn modelId="{791445C3-0D46-4D8F-B8B2-4913BF15817E}" type="presParOf" srcId="{509D3C56-7017-4D1D-9732-C6B67BFF7CFC}" destId="{835C5A1F-B3EB-418A-AA44-9DD665C54403}" srcOrd="0" destOrd="0" presId="urn:microsoft.com/office/officeart/2005/8/layout/lProcess2"/>
    <dgm:cxn modelId="{FB7C7E3D-D906-41A4-8015-A27E2BFDE72B}" type="presParOf" srcId="{835C5A1F-B3EB-418A-AA44-9DD665C54403}" destId="{91060F58-9968-430A-9016-7150BB82C1BE}" srcOrd="0" destOrd="0" presId="urn:microsoft.com/office/officeart/2005/8/layout/lProcess2"/>
    <dgm:cxn modelId="{CD200F3A-DD05-4E71-AA3A-657A16A7928F}" type="presParOf" srcId="{835C5A1F-B3EB-418A-AA44-9DD665C54403}" destId="{C2FAA6C0-6B4B-4EF1-B677-B4713457B339}" srcOrd="1" destOrd="0" presId="urn:microsoft.com/office/officeart/2005/8/layout/lProcess2"/>
    <dgm:cxn modelId="{7D4E6B10-DB1B-426C-8B4F-17DB27145CAB}" type="presParOf" srcId="{835C5A1F-B3EB-418A-AA44-9DD665C54403}" destId="{9F722165-3770-4AB2-A59B-2DB2F09D98DF}" srcOrd="2" destOrd="0" presId="urn:microsoft.com/office/officeart/2005/8/layout/lProcess2"/>
    <dgm:cxn modelId="{8D067BAF-E675-43D5-9C95-AACF123EC496}" type="presParOf" srcId="{835C5A1F-B3EB-418A-AA44-9DD665C54403}" destId="{E231205E-668C-4885-AD41-CEE9DCCD7BAF}" srcOrd="3" destOrd="0" presId="urn:microsoft.com/office/officeart/2005/8/layout/lProcess2"/>
    <dgm:cxn modelId="{88BA438B-2573-4C51-B400-EBB451A975B9}" type="presParOf" srcId="{835C5A1F-B3EB-418A-AA44-9DD665C54403}" destId="{9C1C2D51-4FD4-4D93-A30B-60D1E3F8773C}" srcOrd="4" destOrd="0" presId="urn:microsoft.com/office/officeart/2005/8/layout/lProcess2"/>
    <dgm:cxn modelId="{39818B49-10DB-4269-9DD3-94D35F5937CD}" type="presParOf" srcId="{835C5A1F-B3EB-418A-AA44-9DD665C54403}" destId="{9F670318-279A-4D98-8859-B9097FB8F3A7}" srcOrd="5" destOrd="0" presId="urn:microsoft.com/office/officeart/2005/8/layout/lProcess2"/>
    <dgm:cxn modelId="{4C16F25F-2A04-4D5E-9300-A93005542A36}" type="presParOf" srcId="{835C5A1F-B3EB-418A-AA44-9DD665C54403}" destId="{0D7DCA69-9614-4FBC-9A8D-AA51FE277A9B}" srcOrd="6" destOrd="0" presId="urn:microsoft.com/office/officeart/2005/8/layout/lProcess2"/>
    <dgm:cxn modelId="{E20A4910-E6F7-4FE8-866A-F297C01CDB1B}" type="presParOf" srcId="{835C5A1F-B3EB-418A-AA44-9DD665C54403}" destId="{53047F8A-49A8-4E7B-8794-8BED907B06E6}" srcOrd="7" destOrd="0" presId="urn:microsoft.com/office/officeart/2005/8/layout/lProcess2"/>
    <dgm:cxn modelId="{3FF7B337-5E1B-40CB-AA16-408F3878F741}" type="presParOf" srcId="{835C5A1F-B3EB-418A-AA44-9DD665C54403}" destId="{8F1AED7E-2F7D-4C80-A7CF-84171AD916F0}" srcOrd="8" destOrd="0" presId="urn:microsoft.com/office/officeart/2005/8/layout/lProcess2"/>
    <dgm:cxn modelId="{92B66C81-BC63-48B3-AE77-55742CF32103}" type="presParOf" srcId="{AC2A064D-83FE-48E5-BAB1-6BD9B68305A9}" destId="{A7741ED5-3211-4C9E-9682-5E3E886A9DD3}" srcOrd="1" destOrd="0" presId="urn:microsoft.com/office/officeart/2005/8/layout/lProcess2"/>
    <dgm:cxn modelId="{81D33AE6-B96B-4110-89CB-D072789B3F89}" type="presParOf" srcId="{AC2A064D-83FE-48E5-BAB1-6BD9B68305A9}" destId="{5869F1CA-22F7-4719-8E5C-4663858F1E80}" srcOrd="2" destOrd="0" presId="urn:microsoft.com/office/officeart/2005/8/layout/lProcess2"/>
    <dgm:cxn modelId="{DD4CC75A-ECD8-431F-90CD-BE977D4B0170}" type="presParOf" srcId="{5869F1CA-22F7-4719-8E5C-4663858F1E80}" destId="{2F4C72CD-F9EA-4E8F-9701-0B497576AEF3}" srcOrd="0" destOrd="0" presId="urn:microsoft.com/office/officeart/2005/8/layout/lProcess2"/>
    <dgm:cxn modelId="{80FBCA10-13A5-401F-A689-F67A5298D4B7}" type="presParOf" srcId="{5869F1CA-22F7-4719-8E5C-4663858F1E80}" destId="{61570E03-4A8C-464B-9A1E-EB769E585C0F}" srcOrd="1" destOrd="0" presId="urn:microsoft.com/office/officeart/2005/8/layout/lProcess2"/>
    <dgm:cxn modelId="{74325135-9C59-4F89-9C22-EF14FB1D6464}" type="presParOf" srcId="{5869F1CA-22F7-4719-8E5C-4663858F1E80}" destId="{E73B41BE-0159-4C9E-8C43-B0E35EF0BE1C}" srcOrd="2" destOrd="0" presId="urn:microsoft.com/office/officeart/2005/8/layout/lProcess2"/>
    <dgm:cxn modelId="{479688A8-5363-4C9D-A324-7DE45913AB29}" type="presParOf" srcId="{E73B41BE-0159-4C9E-8C43-B0E35EF0BE1C}" destId="{42C9FAAB-5ED7-4CF4-9B80-E2B0308F8010}" srcOrd="0" destOrd="0" presId="urn:microsoft.com/office/officeart/2005/8/layout/lProcess2"/>
    <dgm:cxn modelId="{23C2F3F8-6A33-42D4-AD6A-C225FDA44980}" type="presParOf" srcId="{42C9FAAB-5ED7-4CF4-9B80-E2B0308F8010}" destId="{CEB4882A-DA3F-4C1F-9181-53F2A2C13435}" srcOrd="0" destOrd="0" presId="urn:microsoft.com/office/officeart/2005/8/layout/lProcess2"/>
    <dgm:cxn modelId="{87565B68-BD42-4163-9677-EF5F7AF61EF1}" type="presParOf" srcId="{42C9FAAB-5ED7-4CF4-9B80-E2B0308F8010}" destId="{58FD3008-1D61-4539-9494-53BCF5226C74}" srcOrd="1" destOrd="0" presId="urn:microsoft.com/office/officeart/2005/8/layout/lProcess2"/>
    <dgm:cxn modelId="{57FE28A0-E73F-4BCB-9C23-991B90E38447}" type="presParOf" srcId="{42C9FAAB-5ED7-4CF4-9B80-E2B0308F8010}" destId="{75D7CB40-26DE-4FE2-9540-AF9707F9D60F}" srcOrd="2" destOrd="0" presId="urn:microsoft.com/office/officeart/2005/8/layout/lProcess2"/>
    <dgm:cxn modelId="{52C5AD9D-00E3-4DC0-8CB7-A4ED3A3B0EAD}" type="presParOf" srcId="{42C9FAAB-5ED7-4CF4-9B80-E2B0308F8010}" destId="{0FE132E7-0997-47C7-80DE-E415F503DC59}" srcOrd="3" destOrd="0" presId="urn:microsoft.com/office/officeart/2005/8/layout/lProcess2"/>
    <dgm:cxn modelId="{316D3342-C264-46E3-B50C-F2266BD6F884}" type="presParOf" srcId="{42C9FAAB-5ED7-4CF4-9B80-E2B0308F8010}" destId="{D8EF748A-6ACF-4387-ACDC-73D2A64C7DCE}" srcOrd="4" destOrd="0" presId="urn:microsoft.com/office/officeart/2005/8/layout/lProcess2"/>
    <dgm:cxn modelId="{DD2ED8D8-1429-4257-9C86-5ADAF40C26DC}" type="presParOf" srcId="{42C9FAAB-5ED7-4CF4-9B80-E2B0308F8010}" destId="{BE04C723-D8DB-4446-A846-DCA2704E120E}" srcOrd="5" destOrd="0" presId="urn:microsoft.com/office/officeart/2005/8/layout/lProcess2"/>
    <dgm:cxn modelId="{B119412C-8D09-41A5-8A2C-54DE3DA81D26}" type="presParOf" srcId="{42C9FAAB-5ED7-4CF4-9B80-E2B0308F8010}" destId="{42CA2B00-A036-4F3C-AC06-7B9A328A2706}" srcOrd="6" destOrd="0" presId="urn:microsoft.com/office/officeart/2005/8/layout/lProcess2"/>
    <dgm:cxn modelId="{9F21D95B-1FBD-4100-92F7-C7B0F71B2516}" type="presParOf" srcId="{42C9FAAB-5ED7-4CF4-9B80-E2B0308F8010}" destId="{D0062B2A-4BA6-4237-ADC4-7CBD21490B19}" srcOrd="7" destOrd="0" presId="urn:microsoft.com/office/officeart/2005/8/layout/lProcess2"/>
    <dgm:cxn modelId="{E22B3FB2-123A-4A73-B7EC-F04EBDA6C524}" type="presParOf" srcId="{42C9FAAB-5ED7-4CF4-9B80-E2B0308F8010}" destId="{02B69C90-494A-4871-A688-0ECC01C0478E}" srcOrd="8" destOrd="0" presId="urn:microsoft.com/office/officeart/2005/8/layout/lProcess2"/>
    <dgm:cxn modelId="{68524065-18B7-4E98-9C46-92911DB39175}" type="presParOf" srcId="{42C9FAAB-5ED7-4CF4-9B80-E2B0308F8010}" destId="{E572F800-DD47-4AC0-99A5-4A61CDA5145B}" srcOrd="9" destOrd="0" presId="urn:microsoft.com/office/officeart/2005/8/layout/lProcess2"/>
    <dgm:cxn modelId="{2637B854-8B50-41A5-94BE-36A9E813F6D5}" type="presParOf" srcId="{42C9FAAB-5ED7-4CF4-9B80-E2B0308F8010}" destId="{1BBD259A-2805-40B5-AFBC-76B82FEA418D}" srcOrd="10" destOrd="0" presId="urn:microsoft.com/office/officeart/2005/8/layout/lProcess2"/>
    <dgm:cxn modelId="{5FACEFF1-CE20-42F1-9651-0EE21AC230B9}" type="presParOf" srcId="{AC2A064D-83FE-48E5-BAB1-6BD9B68305A9}" destId="{6B9D55C9-3E22-496B-BD35-FC16678AB031}" srcOrd="3" destOrd="0" presId="urn:microsoft.com/office/officeart/2005/8/layout/lProcess2"/>
    <dgm:cxn modelId="{38AFB964-0F0D-464B-AEC6-96601B1FD779}" type="presParOf" srcId="{AC2A064D-83FE-48E5-BAB1-6BD9B68305A9}" destId="{328EDBB2-02F4-4939-BF8F-1ADF17CD596B}" srcOrd="4" destOrd="0" presId="urn:microsoft.com/office/officeart/2005/8/layout/lProcess2"/>
    <dgm:cxn modelId="{358DEC87-D71A-41FF-BA5F-B5D0B3B3278E}" type="presParOf" srcId="{328EDBB2-02F4-4939-BF8F-1ADF17CD596B}" destId="{B99A2574-7CCC-484F-A921-F35D27121F48}" srcOrd="0" destOrd="0" presId="urn:microsoft.com/office/officeart/2005/8/layout/lProcess2"/>
    <dgm:cxn modelId="{06475839-6B04-4464-A251-0621A1D73B8F}" type="presParOf" srcId="{328EDBB2-02F4-4939-BF8F-1ADF17CD596B}" destId="{02B0ADB1-2D63-41B3-ABEB-4379C2C79988}" srcOrd="1" destOrd="0" presId="urn:microsoft.com/office/officeart/2005/8/layout/lProcess2"/>
    <dgm:cxn modelId="{CCC0ADC9-9AE8-4149-AB71-C4774AA1C7E4}" type="presParOf" srcId="{328EDBB2-02F4-4939-BF8F-1ADF17CD596B}" destId="{9244A8AB-D6B3-4995-8ED4-460CD8272942}" srcOrd="2" destOrd="0" presId="urn:microsoft.com/office/officeart/2005/8/layout/lProcess2"/>
    <dgm:cxn modelId="{9B8F6B81-3AB8-49F4-BA82-204286F76DE6}" type="presParOf" srcId="{9244A8AB-D6B3-4995-8ED4-460CD8272942}" destId="{D8912C2F-0C4C-42AC-91AA-B032C55CCF64}" srcOrd="0" destOrd="0" presId="urn:microsoft.com/office/officeart/2005/8/layout/lProcess2"/>
    <dgm:cxn modelId="{48AADC3F-4358-4333-A06B-AFAB8702F8B4}" type="presParOf" srcId="{D8912C2F-0C4C-42AC-91AA-B032C55CCF64}" destId="{26D47617-6B34-4B64-88F4-36C32B66B635}" srcOrd="0" destOrd="0" presId="urn:microsoft.com/office/officeart/2005/8/layout/lProcess2"/>
    <dgm:cxn modelId="{4825E2E5-9FC7-4494-BBA2-76DB1647DB91}" type="presParOf" srcId="{D8912C2F-0C4C-42AC-91AA-B032C55CCF64}" destId="{640B263E-E4E4-4128-BF88-943D40F7BAC8}" srcOrd="1" destOrd="0" presId="urn:microsoft.com/office/officeart/2005/8/layout/lProcess2"/>
    <dgm:cxn modelId="{E3CFA0E6-5016-430D-B4A6-4C46FA174244}" type="presParOf" srcId="{D8912C2F-0C4C-42AC-91AA-B032C55CCF64}" destId="{9F950E8D-E862-482B-A773-9939B07FCC20}" srcOrd="2" destOrd="0" presId="urn:microsoft.com/office/officeart/2005/8/layout/lProcess2"/>
    <dgm:cxn modelId="{F3F2235B-F0C1-49C9-90FA-7D13A0486502}" type="presParOf" srcId="{D8912C2F-0C4C-42AC-91AA-B032C55CCF64}" destId="{01C01A5F-E34C-4F37-AAC1-81B9BB598FCC}" srcOrd="3" destOrd="0" presId="urn:microsoft.com/office/officeart/2005/8/layout/lProcess2"/>
    <dgm:cxn modelId="{DEC1C790-7C4E-4C8F-9C03-43A461A440E3}" type="presParOf" srcId="{D8912C2F-0C4C-42AC-91AA-B032C55CCF64}" destId="{88C103DA-FED2-434D-8837-12ABC2D7C701}" srcOrd="4" destOrd="0" presId="urn:microsoft.com/office/officeart/2005/8/layout/lProcess2"/>
    <dgm:cxn modelId="{F05A7503-A257-4C95-956E-BFABEA4B05AE}" type="presParOf" srcId="{D8912C2F-0C4C-42AC-91AA-B032C55CCF64}" destId="{33DDF0EF-B333-4617-ADCA-BE70CD0384B5}" srcOrd="5" destOrd="0" presId="urn:microsoft.com/office/officeart/2005/8/layout/lProcess2"/>
    <dgm:cxn modelId="{5497A2BA-765A-44EF-8714-8CAADD3EE7DF}" type="presParOf" srcId="{D8912C2F-0C4C-42AC-91AA-B032C55CCF64}" destId="{AB5C91BD-84EA-4AEB-B673-BE67E7FD8C19}" srcOrd="6" destOrd="0" presId="urn:microsoft.com/office/officeart/2005/8/layout/lProcess2"/>
    <dgm:cxn modelId="{B71045AF-9B7B-4D71-BC4C-00BA640AE44D}" type="presParOf" srcId="{D8912C2F-0C4C-42AC-91AA-B032C55CCF64}" destId="{A41D6996-4879-4AA0-896D-4B7459B97D31}" srcOrd="7" destOrd="0" presId="urn:microsoft.com/office/officeart/2005/8/layout/lProcess2"/>
    <dgm:cxn modelId="{DB683F89-A929-4CCC-8882-4EF215DF1E00}" type="presParOf" srcId="{D8912C2F-0C4C-42AC-91AA-B032C55CCF64}" destId="{492FC7BB-66ED-4FA6-9041-83E95137FA65}" srcOrd="8" destOrd="0" presId="urn:microsoft.com/office/officeart/2005/8/layout/lProcess2"/>
    <dgm:cxn modelId="{91BDEA8B-6BD2-4579-BD3D-A019C273DC1B}" type="presParOf" srcId="{D8912C2F-0C4C-42AC-91AA-B032C55CCF64}" destId="{E23ED4E5-DD0D-491B-9143-6DFC5A001BF9}" srcOrd="9" destOrd="0" presId="urn:microsoft.com/office/officeart/2005/8/layout/lProcess2"/>
    <dgm:cxn modelId="{E6144A34-7169-4300-BA83-82C48633C8BD}" type="presParOf" srcId="{D8912C2F-0C4C-42AC-91AA-B032C55CCF64}" destId="{D9CD5DEE-91B6-40CC-89F5-8E3F7FDB4332}" srcOrd="1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AF79D-A19C-499C-AC74-4004F5EC23C4}">
      <dsp:nvSpPr>
        <dsp:cNvPr id="0" name=""/>
        <dsp:cNvSpPr/>
      </dsp:nvSpPr>
      <dsp:spPr>
        <a:xfrm>
          <a:off x="0" y="0"/>
          <a:ext cx="3852707" cy="4883426"/>
        </a:xfrm>
        <a:prstGeom prst="flowChartProcess">
          <a:avLst/>
        </a:prstGeom>
        <a:solidFill>
          <a:srgbClr val="E87706">
            <a:alpha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Cluster 1 – Least Desirable    </a:t>
          </a:r>
        </a:p>
        <a:p>
          <a:pPr marL="0" lvl="0" indent="0" algn="ctr" defTabSz="8890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[Low R, F and M]</a:t>
          </a:r>
        </a:p>
      </dsp:txBody>
      <dsp:txXfrm>
        <a:off x="0" y="0"/>
        <a:ext cx="3852707" cy="1465027"/>
      </dsp:txXfrm>
    </dsp:sp>
    <dsp:sp modelId="{91060F58-9968-430A-9016-7150BB82C1BE}">
      <dsp:nvSpPr>
        <dsp:cNvPr id="0" name=""/>
        <dsp:cNvSpPr/>
      </dsp:nvSpPr>
      <dsp:spPr>
        <a:xfrm>
          <a:off x="386752" y="1314345"/>
          <a:ext cx="3082165" cy="564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Calibri" panose="020F0502020204030204" pitchFamily="34" charset="0"/>
              <a:cs typeface="Calibri" panose="020F0502020204030204" pitchFamily="34" charset="0"/>
            </a:rPr>
            <a:t>Males and Females in the age group of 25-34</a:t>
          </a:r>
        </a:p>
      </dsp:txBody>
      <dsp:txXfrm>
        <a:off x="403299" y="1330892"/>
        <a:ext cx="3049071" cy="531850"/>
      </dsp:txXfrm>
    </dsp:sp>
    <dsp:sp modelId="{9F722165-3770-4AB2-A59B-2DB2F09D98DF}">
      <dsp:nvSpPr>
        <dsp:cNvPr id="0" name=""/>
        <dsp:cNvSpPr/>
      </dsp:nvSpPr>
      <dsp:spPr>
        <a:xfrm>
          <a:off x="377845" y="2006326"/>
          <a:ext cx="3082165" cy="564944"/>
        </a:xfrm>
        <a:prstGeom prst="roundRect">
          <a:avLst>
            <a:gd name="adj" fmla="val 10000"/>
          </a:avLst>
        </a:prstGeom>
        <a:solidFill>
          <a:srgbClr val="F09415">
            <a:hueOff val="0"/>
            <a:satOff val="0"/>
            <a:lumOff val="0"/>
            <a:alphaOff val="0"/>
          </a:srgbClr>
        </a:solidFill>
        <a:ln w="127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solidFill>
                <a:prstClr val="white"/>
              </a:solidFill>
              <a:latin typeface="Calibri" panose="020F0502020204030204" pitchFamily="34" charset="0"/>
              <a:ea typeface="+mn-ea"/>
              <a:cs typeface="Calibri" panose="020F0502020204030204" pitchFamily="34" charset="0"/>
            </a:rPr>
            <a:t>Males are high school graduates</a:t>
          </a:r>
        </a:p>
      </dsp:txBody>
      <dsp:txXfrm>
        <a:off x="394392" y="2022873"/>
        <a:ext cx="3049071" cy="531850"/>
      </dsp:txXfrm>
    </dsp:sp>
    <dsp:sp modelId="{9C1C2D51-4FD4-4D93-A30B-60D1E3F8773C}">
      <dsp:nvSpPr>
        <dsp:cNvPr id="0" name=""/>
        <dsp:cNvSpPr/>
      </dsp:nvSpPr>
      <dsp:spPr>
        <a:xfrm>
          <a:off x="386752" y="2702775"/>
          <a:ext cx="3082165" cy="564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solidFill>
              <a:latin typeface="Calibri" panose="020F0502020204030204" pitchFamily="34" charset="0"/>
              <a:ea typeface="+mn-ea"/>
              <a:cs typeface="Calibri" panose="020F0502020204030204" pitchFamily="34" charset="0"/>
            </a:rPr>
            <a:t>Females are graduate from a technical school</a:t>
          </a:r>
        </a:p>
      </dsp:txBody>
      <dsp:txXfrm>
        <a:off x="403299" y="2719322"/>
        <a:ext cx="3049071" cy="531850"/>
      </dsp:txXfrm>
    </dsp:sp>
    <dsp:sp modelId="{0D7DCA69-9614-4FBC-9A8D-AA51FE277A9B}">
      <dsp:nvSpPr>
        <dsp:cNvPr id="0" name=""/>
        <dsp:cNvSpPr/>
      </dsp:nvSpPr>
      <dsp:spPr>
        <a:xfrm>
          <a:off x="386752" y="3385851"/>
          <a:ext cx="3082165" cy="564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solidFill>
                <a:prstClr val="white"/>
              </a:solidFill>
              <a:latin typeface="Calibri" panose="020F0502020204030204" pitchFamily="34" charset="0"/>
              <a:ea typeface="+mn-ea"/>
              <a:cs typeface="Calibri" panose="020F0502020204030204" pitchFamily="34" charset="0"/>
            </a:rPr>
            <a:t>Females are craftswomen or homemaker</a:t>
          </a:r>
        </a:p>
      </dsp:txBody>
      <dsp:txXfrm>
        <a:off x="403299" y="3402398"/>
        <a:ext cx="3049071" cy="531850"/>
      </dsp:txXfrm>
    </dsp:sp>
    <dsp:sp modelId="{8F1AED7E-2F7D-4C80-A7CF-84171AD916F0}">
      <dsp:nvSpPr>
        <dsp:cNvPr id="0" name=""/>
        <dsp:cNvSpPr/>
      </dsp:nvSpPr>
      <dsp:spPr>
        <a:xfrm>
          <a:off x="386752" y="4060007"/>
          <a:ext cx="3082165" cy="564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solidFill>
                <a:prstClr val="white"/>
              </a:solidFill>
              <a:latin typeface="Calibri" panose="020F0502020204030204" pitchFamily="34" charset="0"/>
              <a:ea typeface="+mn-ea"/>
              <a:cs typeface="Calibri" panose="020F0502020204030204" pitchFamily="34" charset="0"/>
            </a:rPr>
            <a:t>Families have children in age of 6-11</a:t>
          </a:r>
        </a:p>
      </dsp:txBody>
      <dsp:txXfrm>
        <a:off x="403299" y="4076554"/>
        <a:ext cx="3049071" cy="531850"/>
      </dsp:txXfrm>
    </dsp:sp>
    <dsp:sp modelId="{2F4C72CD-F9EA-4E8F-9701-0B497576AEF3}">
      <dsp:nvSpPr>
        <dsp:cNvPr id="0" name=""/>
        <dsp:cNvSpPr/>
      </dsp:nvSpPr>
      <dsp:spPr>
        <a:xfrm>
          <a:off x="4116635" y="0"/>
          <a:ext cx="3852707" cy="4883426"/>
        </a:xfrm>
        <a:prstGeom prst="flowChartProcess">
          <a:avLst/>
        </a:prstGeom>
        <a:solidFill>
          <a:srgbClr val="F9DCCC">
            <a:alpha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Cluster 2 – Average               </a:t>
          </a:r>
        </a:p>
        <a:p>
          <a:pPr marL="0" lvl="0" indent="0" algn="ctr" defTabSz="8890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[High R, Low F, Medium M]</a:t>
          </a:r>
        </a:p>
      </dsp:txBody>
      <dsp:txXfrm>
        <a:off x="4116635" y="0"/>
        <a:ext cx="3852707" cy="1465027"/>
      </dsp:txXfrm>
    </dsp:sp>
    <dsp:sp modelId="{CEB4882A-DA3F-4C1F-9181-53F2A2C13435}">
      <dsp:nvSpPr>
        <dsp:cNvPr id="0" name=""/>
        <dsp:cNvSpPr/>
      </dsp:nvSpPr>
      <dsp:spPr>
        <a:xfrm>
          <a:off x="4541789" y="1329001"/>
          <a:ext cx="3082165" cy="5871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solidFill>
              <a:latin typeface="Calibri" panose="020F0502020204030204" pitchFamily="34" charset="0"/>
              <a:ea typeface="+mn-ea"/>
              <a:cs typeface="Calibri" panose="020F0502020204030204" pitchFamily="34" charset="0"/>
            </a:rPr>
            <a:t>Males with medium income and Professional or Technical occupation</a:t>
          </a:r>
        </a:p>
      </dsp:txBody>
      <dsp:txXfrm>
        <a:off x="4558987" y="1346199"/>
        <a:ext cx="3047769" cy="552780"/>
      </dsp:txXfrm>
    </dsp:sp>
    <dsp:sp modelId="{75D7CB40-26DE-4FE2-9540-AF9707F9D60F}">
      <dsp:nvSpPr>
        <dsp:cNvPr id="0" name=""/>
        <dsp:cNvSpPr/>
      </dsp:nvSpPr>
      <dsp:spPr>
        <a:xfrm>
          <a:off x="4541789" y="2003581"/>
          <a:ext cx="3082165" cy="5126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solidFill>
                <a:prstClr val="white"/>
              </a:solidFill>
              <a:latin typeface="Calibri" panose="020F0502020204030204" pitchFamily="34" charset="0"/>
              <a:ea typeface="+mn-ea"/>
              <a:cs typeface="Calibri" panose="020F0502020204030204" pitchFamily="34" charset="0"/>
            </a:rPr>
            <a:t>Females with age between 25-34 and with age 65 or more</a:t>
          </a:r>
        </a:p>
      </dsp:txBody>
      <dsp:txXfrm>
        <a:off x="4556805" y="2018597"/>
        <a:ext cx="3052133" cy="482655"/>
      </dsp:txXfrm>
    </dsp:sp>
    <dsp:sp modelId="{D8EF748A-6ACF-4387-ACDC-73D2A64C7DCE}">
      <dsp:nvSpPr>
        <dsp:cNvPr id="0" name=""/>
        <dsp:cNvSpPr/>
      </dsp:nvSpPr>
      <dsp:spPr>
        <a:xfrm>
          <a:off x="4541789" y="2615834"/>
          <a:ext cx="3082165" cy="4177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solidFill>
                <a:prstClr val="white"/>
              </a:solidFill>
              <a:latin typeface="Calibri" panose="020F0502020204030204" pitchFamily="34" charset="0"/>
              <a:ea typeface="+mn-ea"/>
              <a:cs typeface="Calibri" panose="020F0502020204030204" pitchFamily="34" charset="0"/>
            </a:rPr>
            <a:t>Females are college graduates</a:t>
          </a:r>
        </a:p>
      </dsp:txBody>
      <dsp:txXfrm>
        <a:off x="4554023" y="2628068"/>
        <a:ext cx="3057697" cy="393234"/>
      </dsp:txXfrm>
    </dsp:sp>
    <dsp:sp modelId="{42CA2B00-A036-4F3C-AC06-7B9A328A2706}">
      <dsp:nvSpPr>
        <dsp:cNvPr id="0" name=""/>
        <dsp:cNvSpPr/>
      </dsp:nvSpPr>
      <dsp:spPr>
        <a:xfrm>
          <a:off x="4541789" y="3123557"/>
          <a:ext cx="3082165" cy="4177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solidFill>
                <a:prstClr val="white"/>
              </a:solidFill>
              <a:latin typeface="Calibri" panose="020F0502020204030204" pitchFamily="34" charset="0"/>
              <a:ea typeface="+mn-ea"/>
              <a:cs typeface="Calibri" panose="020F0502020204030204" pitchFamily="34" charset="0"/>
            </a:rPr>
            <a:t>Females have clerical jobs</a:t>
          </a:r>
        </a:p>
      </dsp:txBody>
      <dsp:txXfrm>
        <a:off x="4554023" y="3135791"/>
        <a:ext cx="3057697" cy="393234"/>
      </dsp:txXfrm>
    </dsp:sp>
    <dsp:sp modelId="{02B69C90-494A-4871-A688-0ECC01C0478E}">
      <dsp:nvSpPr>
        <dsp:cNvPr id="0" name=""/>
        <dsp:cNvSpPr/>
      </dsp:nvSpPr>
      <dsp:spPr>
        <a:xfrm>
          <a:off x="4541789" y="3626984"/>
          <a:ext cx="3082165" cy="4177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solidFill>
                <a:prstClr val="white"/>
              </a:solidFill>
              <a:latin typeface="Calibri" panose="020F0502020204030204" pitchFamily="34" charset="0"/>
              <a:ea typeface="+mn-ea"/>
              <a:cs typeface="Calibri" panose="020F0502020204030204" pitchFamily="34" charset="0"/>
            </a:rPr>
            <a:t>C</a:t>
          </a:r>
          <a:r>
            <a:rPr lang="en-US" sz="1400" kern="1200" dirty="0">
              <a:latin typeface="Calibri" panose="020F0502020204030204" pitchFamily="34" charset="0"/>
              <a:cs typeface="Calibri" panose="020F0502020204030204" pitchFamily="34" charset="0"/>
            </a:rPr>
            <a:t>ustomers are single</a:t>
          </a:r>
        </a:p>
      </dsp:txBody>
      <dsp:txXfrm>
        <a:off x="4554023" y="3639218"/>
        <a:ext cx="3057697" cy="393234"/>
      </dsp:txXfrm>
    </dsp:sp>
    <dsp:sp modelId="{1BBD259A-2805-40B5-AFBC-76B82FEA418D}">
      <dsp:nvSpPr>
        <dsp:cNvPr id="0" name=""/>
        <dsp:cNvSpPr/>
      </dsp:nvSpPr>
      <dsp:spPr>
        <a:xfrm>
          <a:off x="4541789" y="4130412"/>
          <a:ext cx="3082165" cy="4984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b="0" i="0" u="none" kern="1200" baseline="0" dirty="0">
              <a:solidFill>
                <a:schemeClr val="tx1"/>
              </a:solidFill>
              <a:latin typeface="Calibri" panose="020F0502020204030204" pitchFamily="34" charset="0"/>
              <a:cs typeface="Calibri" panose="020F0502020204030204" pitchFamily="34" charset="0"/>
            </a:rPr>
            <a:t>Gillette Mach and Gillette Venus are favored products</a:t>
          </a:r>
        </a:p>
      </dsp:txBody>
      <dsp:txXfrm>
        <a:off x="4556387" y="4145010"/>
        <a:ext cx="3052969" cy="469227"/>
      </dsp:txXfrm>
    </dsp:sp>
    <dsp:sp modelId="{B99A2574-7CCC-484F-A921-F35D27121F48}">
      <dsp:nvSpPr>
        <dsp:cNvPr id="0" name=""/>
        <dsp:cNvSpPr/>
      </dsp:nvSpPr>
      <dsp:spPr>
        <a:xfrm>
          <a:off x="8286266" y="0"/>
          <a:ext cx="3852707" cy="4883426"/>
        </a:xfrm>
        <a:prstGeom prst="flowChartProcess">
          <a:avLst/>
        </a:prstGeom>
        <a:solidFill>
          <a:srgbClr val="F9DCCC">
            <a:alpha val="0"/>
          </a:srgb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Cluster 3 – Most Desirable    </a:t>
          </a:r>
        </a:p>
        <a:p>
          <a:pPr marL="0" lvl="0" indent="0" algn="ctr" defTabSz="8890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[High R, F and M]</a:t>
          </a:r>
        </a:p>
      </dsp:txBody>
      <dsp:txXfrm>
        <a:off x="8286266" y="0"/>
        <a:ext cx="3852707" cy="1465027"/>
      </dsp:txXfrm>
    </dsp:sp>
    <dsp:sp modelId="{26D47617-6B34-4B64-88F4-36C32B66B635}">
      <dsp:nvSpPr>
        <dsp:cNvPr id="0" name=""/>
        <dsp:cNvSpPr/>
      </dsp:nvSpPr>
      <dsp:spPr>
        <a:xfrm>
          <a:off x="8655402" y="1356214"/>
          <a:ext cx="3082165" cy="513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cs typeface="Calibri" panose="020F0502020204030204" pitchFamily="34" charset="0"/>
            </a:rPr>
            <a:t>Males have either operative or craftsman jobs </a:t>
          </a:r>
        </a:p>
      </dsp:txBody>
      <dsp:txXfrm>
        <a:off x="8670453" y="1371265"/>
        <a:ext cx="3052063" cy="483773"/>
      </dsp:txXfrm>
    </dsp:sp>
    <dsp:sp modelId="{9F950E8D-E862-482B-A773-9939B07FCC20}">
      <dsp:nvSpPr>
        <dsp:cNvPr id="0" name=""/>
        <dsp:cNvSpPr/>
      </dsp:nvSpPr>
      <dsp:spPr>
        <a:xfrm>
          <a:off x="8670073" y="1982159"/>
          <a:ext cx="3082165" cy="440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latin typeface="Calibri" panose="020F0502020204030204" pitchFamily="34" charset="0"/>
              <a:cs typeface="Calibri" panose="020F0502020204030204" pitchFamily="34" charset="0"/>
            </a:rPr>
            <a:t>Females are in the age group of 45-54</a:t>
          </a:r>
        </a:p>
      </dsp:txBody>
      <dsp:txXfrm>
        <a:off x="8682988" y="1995074"/>
        <a:ext cx="3056335" cy="415120"/>
      </dsp:txXfrm>
    </dsp:sp>
    <dsp:sp modelId="{88C103DA-FED2-434D-8837-12ABC2D7C701}">
      <dsp:nvSpPr>
        <dsp:cNvPr id="0" name=""/>
        <dsp:cNvSpPr/>
      </dsp:nvSpPr>
      <dsp:spPr>
        <a:xfrm>
          <a:off x="8656696" y="2522167"/>
          <a:ext cx="3082165" cy="440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latin typeface="Calibri" panose="020F0502020204030204" pitchFamily="34" charset="0"/>
              <a:cs typeface="Calibri" panose="020F0502020204030204" pitchFamily="34" charset="0"/>
            </a:rPr>
            <a:t>Females have cleared high school</a:t>
          </a:r>
        </a:p>
      </dsp:txBody>
      <dsp:txXfrm>
        <a:off x="8669611" y="2535082"/>
        <a:ext cx="3056335" cy="415120"/>
      </dsp:txXfrm>
    </dsp:sp>
    <dsp:sp modelId="{AB5C91BD-84EA-4AEB-B673-BE67E7FD8C19}">
      <dsp:nvSpPr>
        <dsp:cNvPr id="0" name=""/>
        <dsp:cNvSpPr/>
      </dsp:nvSpPr>
      <dsp:spPr>
        <a:xfrm>
          <a:off x="8670073" y="3053255"/>
          <a:ext cx="3082165" cy="440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latin typeface="Calibri" panose="020F0502020204030204" pitchFamily="34" charset="0"/>
              <a:cs typeface="Calibri" panose="020F0502020204030204" pitchFamily="34" charset="0"/>
            </a:rPr>
            <a:t>Females are in Food and Health services</a:t>
          </a:r>
        </a:p>
      </dsp:txBody>
      <dsp:txXfrm>
        <a:off x="8682988" y="3066170"/>
        <a:ext cx="3056335" cy="415120"/>
      </dsp:txXfrm>
    </dsp:sp>
    <dsp:sp modelId="{492FC7BB-66ED-4FA6-9041-83E95137FA65}">
      <dsp:nvSpPr>
        <dsp:cNvPr id="0" name=""/>
        <dsp:cNvSpPr/>
      </dsp:nvSpPr>
      <dsp:spPr>
        <a:xfrm>
          <a:off x="8670073" y="3570964"/>
          <a:ext cx="3082165" cy="4409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latin typeface="Calibri" panose="020F0502020204030204" pitchFamily="34" charset="0"/>
              <a:cs typeface="Calibri" panose="020F0502020204030204" pitchFamily="34" charset="0"/>
            </a:rPr>
            <a:t>Customers are divorced</a:t>
          </a:r>
        </a:p>
      </dsp:txBody>
      <dsp:txXfrm>
        <a:off x="8682988" y="3583879"/>
        <a:ext cx="3056335" cy="415120"/>
      </dsp:txXfrm>
    </dsp:sp>
    <dsp:sp modelId="{D9CD5DEE-91B6-40CC-89F5-8E3F7FDB4332}">
      <dsp:nvSpPr>
        <dsp:cNvPr id="0" name=""/>
        <dsp:cNvSpPr/>
      </dsp:nvSpPr>
      <dsp:spPr>
        <a:xfrm>
          <a:off x="8670073" y="4084213"/>
          <a:ext cx="3082165" cy="552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latin typeface="Calibri" panose="020F0502020204030204" pitchFamily="34" charset="0"/>
              <a:cs typeface="Calibri" panose="020F0502020204030204" pitchFamily="34" charset="0"/>
            </a:rPr>
            <a:t>Gillette Sensor excel, Gillette Custom plus, Gillette Daisy, Gillette Atra, Gillette Good news are favored</a:t>
          </a:r>
        </a:p>
      </dsp:txBody>
      <dsp:txXfrm>
        <a:off x="8686262" y="4100402"/>
        <a:ext cx="3049787" cy="52034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50" name="Rectangle 39">
            <a:extLst>
              <a:ext uri="{FF2B5EF4-FFF2-40B4-BE49-F238E27FC236}">
                <a16:creationId xmlns:a16="http://schemas.microsoft.com/office/drawing/2014/main" id="{C8221A89-FE35-4C46-8874-69154D2A8C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6C0EA99-7116-4968-8BAA-704AC2633A1C}"/>
              </a:ext>
            </a:extLst>
          </p:cNvPr>
          <p:cNvPicPr>
            <a:picLocks noChangeAspect="1"/>
          </p:cNvPicPr>
          <p:nvPr/>
        </p:nvPicPr>
        <p:blipFill rotWithShape="1">
          <a:blip r:embed="rId2">
            <a:duotone>
              <a:schemeClr val="bg2">
                <a:shade val="45000"/>
                <a:satMod val="135000"/>
              </a:schemeClr>
              <a:prstClr val="white"/>
            </a:duotone>
            <a:alphaModFix amt="41000"/>
            <a:extLst/>
          </a:blip>
          <a:srcRect t="16667"/>
          <a:stretch/>
        </p:blipFill>
        <p:spPr>
          <a:xfrm>
            <a:off x="24052" y="9"/>
            <a:ext cx="12192000" cy="6857991"/>
          </a:xfrm>
          <a:prstGeom prst="rect">
            <a:avLst/>
          </a:prstGeom>
        </p:spPr>
      </p:pic>
      <p:sp>
        <p:nvSpPr>
          <p:cNvPr id="51" name="Rectangle 41">
            <a:extLst>
              <a:ext uri="{FF2B5EF4-FFF2-40B4-BE49-F238E27FC236}">
                <a16:creationId xmlns:a16="http://schemas.microsoft.com/office/drawing/2014/main" id="{259ACC7A-6809-44E9-A594-85696A6C2B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43">
            <a:extLst>
              <a:ext uri="{FF2B5EF4-FFF2-40B4-BE49-F238E27FC236}">
                <a16:creationId xmlns:a16="http://schemas.microsoft.com/office/drawing/2014/main" id="{79E62B6A-C5F9-4D52-9F66-8777358274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45">
            <a:extLst>
              <a:ext uri="{FF2B5EF4-FFF2-40B4-BE49-F238E27FC236}">
                <a16:creationId xmlns:a16="http://schemas.microsoft.com/office/drawing/2014/main" id="{95F95C49-E748-4D32-8417-22E5B6A6F5E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47">
            <a:extLst>
              <a:ext uri="{FF2B5EF4-FFF2-40B4-BE49-F238E27FC236}">
                <a16:creationId xmlns:a16="http://schemas.microsoft.com/office/drawing/2014/main" id="{E2AE10EC-5E3B-4FC0-B43F-1E44500096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86F03-95B4-4278-97F3-42AEB63FA89F}"/>
              </a:ext>
            </a:extLst>
          </p:cNvPr>
          <p:cNvSpPr>
            <a:spLocks noGrp="1"/>
          </p:cNvSpPr>
          <p:nvPr>
            <p:ph type="ctrTitle"/>
          </p:nvPr>
        </p:nvSpPr>
        <p:spPr>
          <a:xfrm>
            <a:off x="680322" y="4402667"/>
            <a:ext cx="8133478" cy="940240"/>
          </a:xfrm>
        </p:spPr>
        <p:txBody>
          <a:bodyPr>
            <a:normAutofit/>
          </a:bodyPr>
          <a:lstStyle/>
          <a:p>
            <a:r>
              <a:rPr lang="en-US" sz="4800" dirty="0">
                <a:latin typeface="Calibri" panose="020F0502020204030204" pitchFamily="34" charset="0"/>
                <a:cs typeface="Calibri" panose="020F0502020204030204" pitchFamily="34" charset="0"/>
              </a:rPr>
              <a:t>Project Blades</a:t>
            </a:r>
            <a:endParaRPr lang="en-GB" sz="4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55E93B61-EFBC-4029-94C3-B3254C1F83D2}"/>
              </a:ext>
            </a:extLst>
          </p:cNvPr>
          <p:cNvSpPr>
            <a:spLocks noGrp="1"/>
          </p:cNvSpPr>
          <p:nvPr>
            <p:ph type="subTitle" idx="1"/>
          </p:nvPr>
        </p:nvSpPr>
        <p:spPr>
          <a:xfrm>
            <a:off x="680322" y="5342302"/>
            <a:ext cx="8133478" cy="406566"/>
          </a:xfrm>
        </p:spPr>
        <p:txBody>
          <a:bodyPr>
            <a:normAutofit/>
          </a:bodyPr>
          <a:lstStyle/>
          <a:p>
            <a:r>
              <a:rPr lang="en-US" sz="1800" dirty="0">
                <a:latin typeface="Calibri" panose="020F0502020204030204" pitchFamily="34" charset="0"/>
                <a:cs typeface="Calibri" panose="020F0502020204030204" pitchFamily="34" charset="0"/>
              </a:rPr>
              <a:t>Marketing Predictive Analysis</a:t>
            </a:r>
            <a:endParaRPr lang="en-GB" sz="1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4515894-4090-4C2F-B4E6-BDD11A6F5E0B}"/>
              </a:ext>
            </a:extLst>
          </p:cNvPr>
          <p:cNvSpPr txBox="1"/>
          <p:nvPr/>
        </p:nvSpPr>
        <p:spPr>
          <a:xfrm>
            <a:off x="9624355" y="4853238"/>
            <a:ext cx="2753183" cy="369332"/>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Andrew Abraham</a:t>
            </a:r>
          </a:p>
        </p:txBody>
      </p:sp>
    </p:spTree>
    <p:extLst>
      <p:ext uri="{BB962C8B-B14F-4D97-AF65-F5344CB8AC3E}">
        <p14:creationId xmlns:p14="http://schemas.microsoft.com/office/powerpoint/2010/main" val="1012291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5F6A-5B2E-41CD-B192-FBE70320F6BB}"/>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Recommendations</a:t>
            </a:r>
            <a:endParaRPr lang="en-GB"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CBB97B8-8B42-4943-867A-4B026B91A58B}"/>
              </a:ext>
            </a:extLst>
          </p:cNvPr>
          <p:cNvSpPr>
            <a:spLocks noGrp="1"/>
          </p:cNvSpPr>
          <p:nvPr>
            <p:ph idx="1"/>
          </p:nvPr>
        </p:nvSpPr>
        <p:spPr>
          <a:xfrm>
            <a:off x="680321" y="2336873"/>
            <a:ext cx="10292479" cy="3599316"/>
          </a:xfrm>
        </p:spPr>
        <p:txBody>
          <a:bodyPr>
            <a:normAutofit/>
          </a:bodyPr>
          <a:lstStyle/>
          <a:p>
            <a:pPr lvl="0" algn="just"/>
            <a:r>
              <a:rPr lang="en-IN" sz="2000" dirty="0">
                <a:latin typeface="Calibri" panose="020F0502020204030204" pitchFamily="34" charset="0"/>
                <a:cs typeface="Calibri" panose="020F0502020204030204" pitchFamily="34" charset="0"/>
              </a:rPr>
              <a:t>Frequent displays of the popular and flagship products should be set up at stores in the low performing markets to boost sales</a:t>
            </a:r>
            <a:endParaRPr lang="en-GB" sz="2000" dirty="0">
              <a:latin typeface="Calibri" panose="020F0502020204030204" pitchFamily="34" charset="0"/>
              <a:cs typeface="Calibri" panose="020F0502020204030204" pitchFamily="34" charset="0"/>
            </a:endParaRPr>
          </a:p>
          <a:p>
            <a:pPr algn="just"/>
            <a:r>
              <a:rPr lang="en-IN" sz="2000" dirty="0">
                <a:latin typeface="Calibri" panose="020F0502020204030204" pitchFamily="34" charset="0"/>
                <a:cs typeface="Calibri" panose="020F0502020204030204" pitchFamily="34" charset="0"/>
              </a:rPr>
              <a:t>Products should be advertised with multiple small sized features as compared to larger sizes, especially if the larger features are twice as expensive as the smaller ones</a:t>
            </a: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876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A361-9064-497F-94D6-514D9B9A696B}"/>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Analysis 3: Customer Brand Preference </a:t>
            </a:r>
            <a:endParaRPr lang="en-GB"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5D82183-67CE-47BA-8418-C412C8FF7F04}"/>
              </a:ext>
            </a:extLst>
          </p:cNvPr>
          <p:cNvSpPr>
            <a:spLocks noGrp="1"/>
          </p:cNvSpPr>
          <p:nvPr>
            <p:ph idx="1"/>
          </p:nvPr>
        </p:nvSpPr>
        <p:spPr>
          <a:xfrm>
            <a:off x="680321" y="2336873"/>
            <a:ext cx="10292479" cy="3599316"/>
          </a:xfrm>
        </p:spPr>
        <p:txBody>
          <a:bodyPr>
            <a:normAutofit fontScale="85000" lnSpcReduction="20000"/>
          </a:bodyPr>
          <a:lstStyle/>
          <a:p>
            <a:pPr marL="0" indent="0" algn="just">
              <a:buNone/>
            </a:pPr>
            <a:r>
              <a:rPr lang="en-US" b="1" dirty="0">
                <a:latin typeface="Calibri" panose="020F0502020204030204" pitchFamily="34" charset="0"/>
                <a:cs typeface="Calibri" panose="020F0502020204030204" pitchFamily="34" charset="0"/>
              </a:rPr>
              <a:t>Objective:</a:t>
            </a:r>
          </a:p>
          <a:p>
            <a:pPr marL="457200" lvl="1" indent="0" algn="just">
              <a:buNone/>
            </a:pPr>
            <a:r>
              <a:rPr lang="en-IN" sz="2400" dirty="0">
                <a:latin typeface="Calibri" panose="020F0502020204030204" pitchFamily="34" charset="0"/>
                <a:cs typeface="Calibri" panose="020F0502020204030204" pitchFamily="34" charset="0"/>
              </a:rPr>
              <a:t>To discern patterns within customer demographics and spending patterns to understand factors affecting the choice preference between Gillette and its competitors.</a:t>
            </a:r>
          </a:p>
          <a:p>
            <a:pPr marL="457200" lvl="1" indent="0" algn="just">
              <a:buNone/>
            </a:pPr>
            <a:endParaRPr lang="en-IN" sz="2400" dirty="0">
              <a:latin typeface="Calibri" panose="020F0502020204030204" pitchFamily="34" charset="0"/>
              <a:cs typeface="Calibri" panose="020F0502020204030204" pitchFamily="34" charset="0"/>
            </a:endParaRPr>
          </a:p>
          <a:p>
            <a:pPr marL="0" indent="0" algn="just">
              <a:buNone/>
            </a:pPr>
            <a:r>
              <a:rPr lang="en-IN" b="1" dirty="0">
                <a:latin typeface="Calibri" panose="020F0502020204030204" pitchFamily="34" charset="0"/>
                <a:cs typeface="Calibri" panose="020F0502020204030204" pitchFamily="34" charset="0"/>
              </a:rPr>
              <a:t>Methodology:</a:t>
            </a:r>
          </a:p>
          <a:p>
            <a:pPr lvl="1" algn="just"/>
            <a:r>
              <a:rPr lang="en-IN" sz="2400" dirty="0">
                <a:latin typeface="Calibri" panose="020F0502020204030204" pitchFamily="34" charset="0"/>
                <a:cs typeface="Calibri" panose="020F0502020204030204" pitchFamily="34" charset="0"/>
              </a:rPr>
              <a:t>All the required data was gathered onto one central table from various sources. The variables were then checked for correlation and some that were irrelevant for the analysis were then dropped.</a:t>
            </a:r>
          </a:p>
          <a:p>
            <a:pPr lvl="1" algn="just"/>
            <a:r>
              <a:rPr lang="en-IN" sz="2400" dirty="0">
                <a:latin typeface="Calibri" panose="020F0502020204030204" pitchFamily="34" charset="0"/>
                <a:cs typeface="Calibri" panose="020F0502020204030204" pitchFamily="34" charset="0"/>
              </a:rPr>
              <a:t>Independent variables taken comprised number of units purchased, outlet type, dollars spent, combined pre-tax income, family size, household race, male occupation type, female age group and marital status.</a:t>
            </a:r>
          </a:p>
          <a:p>
            <a:pPr lvl="1" algn="just"/>
            <a:r>
              <a:rPr lang="en-IN" sz="2400" dirty="0">
                <a:latin typeface="Calibri" panose="020F0502020204030204" pitchFamily="34" charset="0"/>
                <a:cs typeface="Calibri" panose="020F0502020204030204" pitchFamily="34" charset="0"/>
              </a:rPr>
              <a:t>A column for the dependant variable was formed – ‘Brand’. Products of brand Gillette contained the value ‘Gillette’ and all other brands were labelled as ‘Others’.</a:t>
            </a:r>
          </a:p>
          <a:p>
            <a:pPr lvl="1" algn="just"/>
            <a:r>
              <a:rPr lang="en-IN" sz="2400" dirty="0">
                <a:latin typeface="Calibri" panose="020F0502020204030204" pitchFamily="34" charset="0"/>
                <a:cs typeface="Calibri" panose="020F0502020204030204" pitchFamily="34" charset="0"/>
              </a:rPr>
              <a:t>A logistic regression was designed and modelled to predict choice preference.</a:t>
            </a:r>
            <a:endParaRPr lang="en-GB" sz="2400" dirty="0">
              <a:latin typeface="Calibri" panose="020F0502020204030204" pitchFamily="34" charset="0"/>
              <a:cs typeface="Calibri" panose="020F0502020204030204" pitchFamily="34" charset="0"/>
            </a:endParaRPr>
          </a:p>
          <a:p>
            <a:endParaRPr lang="en-IN" dirty="0"/>
          </a:p>
          <a:p>
            <a:endParaRPr lang="en-IN" dirty="0"/>
          </a:p>
          <a:p>
            <a:endParaRPr lang="en-GB" dirty="0"/>
          </a:p>
        </p:txBody>
      </p:sp>
    </p:spTree>
    <p:extLst>
      <p:ext uri="{BB962C8B-B14F-4D97-AF65-F5344CB8AC3E}">
        <p14:creationId xmlns:p14="http://schemas.microsoft.com/office/powerpoint/2010/main" val="290822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2F3D-6E5A-4CCA-B99F-427EDC6B5D1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Results</a:t>
            </a:r>
            <a:endParaRPr lang="en-GB"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6DBE48D-B67D-4234-A91C-34FA5FE53E56}"/>
              </a:ext>
            </a:extLst>
          </p:cNvPr>
          <p:cNvSpPr>
            <a:spLocks noGrp="1"/>
          </p:cNvSpPr>
          <p:nvPr>
            <p:ph idx="1"/>
          </p:nvPr>
        </p:nvSpPr>
        <p:spPr>
          <a:xfrm>
            <a:off x="680321" y="2336873"/>
            <a:ext cx="10256795" cy="3599316"/>
          </a:xfrm>
        </p:spPr>
        <p:txBody>
          <a:bodyPr/>
          <a:lstStyle/>
          <a:p>
            <a:pPr algn="just"/>
            <a:r>
              <a:rPr lang="en-IN" sz="2000" dirty="0">
                <a:latin typeface="Calibri" panose="020F0502020204030204" pitchFamily="34" charset="0"/>
                <a:cs typeface="Calibri" panose="020F0502020204030204" pitchFamily="34" charset="0"/>
              </a:rPr>
              <a:t>The significant variables from the above model are </a:t>
            </a:r>
            <a:r>
              <a:rPr lang="en-US" sz="2000" dirty="0">
                <a:latin typeface="Calibri" panose="020F0502020204030204" pitchFamily="34" charset="0"/>
                <a:cs typeface="Calibri" panose="020F0502020204030204" pitchFamily="34" charset="0"/>
              </a:rPr>
              <a:t>units purchased, outlet type, dollars spent, family size, female age group and male occupation type</a:t>
            </a:r>
          </a:p>
          <a:p>
            <a:pPr algn="just"/>
            <a:r>
              <a:rPr lang="en-US" sz="2000" dirty="0">
                <a:latin typeface="Calibri" panose="020F0502020204030204" pitchFamily="34" charset="0"/>
                <a:cs typeface="Calibri" panose="020F0502020204030204" pitchFamily="34" charset="0"/>
              </a:rPr>
              <a:t>An additional dollar spent by customer is associated with a 57.4% increase in the odds ratio of choosing the brand Gillette as compared to other brands</a:t>
            </a:r>
          </a:p>
          <a:p>
            <a:pPr algn="just"/>
            <a:r>
              <a:rPr lang="en-US" sz="2000" dirty="0">
                <a:latin typeface="Calibri" panose="020F0502020204030204" pitchFamily="34" charset="0"/>
                <a:cs typeface="Calibri" panose="020F0502020204030204" pitchFamily="34" charset="0"/>
              </a:rPr>
              <a:t>A unit increase in the quantity purchased by the customer is associated with a 92% decrement in the odds ratio of choosing the brand Gillette as compared to other brands</a:t>
            </a:r>
          </a:p>
          <a:p>
            <a:pPr algn="just"/>
            <a:r>
              <a:rPr lang="en-US" sz="2000" dirty="0">
                <a:latin typeface="Calibri" panose="020F0502020204030204" pitchFamily="34" charset="0"/>
                <a:cs typeface="Calibri" panose="020F0502020204030204" pitchFamily="34" charset="0"/>
              </a:rPr>
              <a:t>The odds ratio of customer purchasing a Gillette brand from a grocery store decreases by 39% as compared to customers purchasing it from a drug store</a:t>
            </a:r>
          </a:p>
          <a:p>
            <a:endParaRPr lang="en-GB" dirty="0"/>
          </a:p>
        </p:txBody>
      </p:sp>
    </p:spTree>
    <p:extLst>
      <p:ext uri="{BB962C8B-B14F-4D97-AF65-F5344CB8AC3E}">
        <p14:creationId xmlns:p14="http://schemas.microsoft.com/office/powerpoint/2010/main" val="167690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6B45-5B56-49B5-AF2D-1FFC46F1433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Recommendations</a:t>
            </a:r>
            <a:endParaRPr lang="en-GB"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B62FC7F-F237-44A0-AA7A-D04E5E73C8DC}"/>
              </a:ext>
            </a:extLst>
          </p:cNvPr>
          <p:cNvSpPr>
            <a:spLocks noGrp="1"/>
          </p:cNvSpPr>
          <p:nvPr>
            <p:ph idx="1"/>
          </p:nvPr>
        </p:nvSpPr>
        <p:spPr>
          <a:xfrm>
            <a:off x="680321" y="2505456"/>
            <a:ext cx="10296939" cy="3599316"/>
          </a:xfrm>
        </p:spPr>
        <p:txBody>
          <a:bodyPr>
            <a:normAutofit/>
          </a:bodyPr>
          <a:lstStyle/>
          <a:p>
            <a:pPr lvl="0" algn="just"/>
            <a:r>
              <a:rPr lang="en-IN" sz="2000" dirty="0">
                <a:latin typeface="Calibri" panose="020F0502020204030204" pitchFamily="34" charset="0"/>
                <a:cs typeface="Calibri" panose="020F0502020204030204" pitchFamily="34" charset="0"/>
              </a:rPr>
              <a:t>Market popular and flagship products to Gillette users as they have more affinity to purchase more expensive blades.</a:t>
            </a:r>
            <a:endParaRPr lang="en-GB" sz="2000" dirty="0">
              <a:latin typeface="Calibri" panose="020F0502020204030204" pitchFamily="34" charset="0"/>
              <a:cs typeface="Calibri" panose="020F0502020204030204" pitchFamily="34" charset="0"/>
            </a:endParaRPr>
          </a:p>
          <a:p>
            <a:pPr lvl="0" algn="just"/>
            <a:r>
              <a:rPr lang="en-IN" sz="2000" dirty="0">
                <a:latin typeface="Calibri" panose="020F0502020204030204" pitchFamily="34" charset="0"/>
                <a:cs typeface="Calibri" panose="020F0502020204030204" pitchFamily="34" charset="0"/>
              </a:rPr>
              <a:t>Provide discounts and launch marketing campaigns more in grocery stores than drug stores as customer conversion is lower at grocery stores.</a:t>
            </a:r>
            <a:endParaRPr lang="en-GB" sz="2000" dirty="0">
              <a:latin typeface="Calibri" panose="020F0502020204030204" pitchFamily="34" charset="0"/>
              <a:cs typeface="Calibri" panose="020F0502020204030204" pitchFamily="34" charset="0"/>
            </a:endParaRPr>
          </a:p>
          <a:p>
            <a:pPr lvl="0" algn="just"/>
            <a:r>
              <a:rPr lang="en-IN" sz="2000" dirty="0">
                <a:latin typeface="Calibri" panose="020F0502020204030204" pitchFamily="34" charset="0"/>
                <a:cs typeface="Calibri" panose="020F0502020204030204" pitchFamily="34" charset="0"/>
              </a:rPr>
              <a:t>The below customer segments are most susceptible to Gillette products and should be targeted with more offers for high end products to increase sales</a:t>
            </a:r>
            <a:endParaRPr lang="en-GB" sz="2000" dirty="0">
              <a:latin typeface="Calibri" panose="020F0502020204030204" pitchFamily="34" charset="0"/>
              <a:cs typeface="Calibri" panose="020F0502020204030204" pitchFamily="34" charset="0"/>
            </a:endParaRPr>
          </a:p>
          <a:p>
            <a:pPr lvl="1" algn="just"/>
            <a:r>
              <a:rPr lang="en-IN" dirty="0">
                <a:latin typeface="Calibri" panose="020F0502020204030204" pitchFamily="34" charset="0"/>
                <a:cs typeface="Calibri" panose="020F0502020204030204" pitchFamily="34" charset="0"/>
              </a:rPr>
              <a:t>Households with at least 6 people</a:t>
            </a:r>
            <a:endParaRPr lang="en-GB" dirty="0">
              <a:latin typeface="Calibri" panose="020F0502020204030204" pitchFamily="34" charset="0"/>
              <a:cs typeface="Calibri" panose="020F0502020204030204" pitchFamily="34" charset="0"/>
            </a:endParaRPr>
          </a:p>
          <a:p>
            <a:pPr lvl="1" algn="just"/>
            <a:r>
              <a:rPr lang="en-IN" dirty="0">
                <a:latin typeface="Calibri" panose="020F0502020204030204" pitchFamily="34" charset="0"/>
                <a:cs typeface="Calibri" panose="020F0502020204030204" pitchFamily="34" charset="0"/>
              </a:rPr>
              <a:t>Customers who are in profession of administration, sales, operations and clerks</a:t>
            </a:r>
            <a:endParaRPr lang="en-GB" dirty="0">
              <a:latin typeface="Calibri" panose="020F0502020204030204" pitchFamily="34" charset="0"/>
              <a:cs typeface="Calibri" panose="020F0502020204030204" pitchFamily="34" charset="0"/>
            </a:endParaRPr>
          </a:p>
          <a:p>
            <a:pPr lvl="1" algn="just"/>
            <a:r>
              <a:rPr lang="en-IN" dirty="0">
                <a:latin typeface="Calibri" panose="020F0502020204030204" pitchFamily="34" charset="0"/>
                <a:cs typeface="Calibri" panose="020F0502020204030204" pitchFamily="34" charset="0"/>
              </a:rPr>
              <a:t>Women with age more than 55</a:t>
            </a:r>
            <a:endParaRPr lang="en-GB" dirty="0">
              <a:latin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310262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6A75-94BF-4A73-BBA6-D7A8C3DAF2D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Analysis 4: Customer Segmentation</a:t>
            </a:r>
            <a:endParaRPr lang="en-GB"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EECDC3-FDFD-4593-B060-EA493462A4EC}"/>
              </a:ext>
            </a:extLst>
          </p:cNvPr>
          <p:cNvSpPr>
            <a:spLocks noGrp="1"/>
          </p:cNvSpPr>
          <p:nvPr>
            <p:ph idx="1"/>
          </p:nvPr>
        </p:nvSpPr>
        <p:spPr>
          <a:xfrm>
            <a:off x="680321" y="2439464"/>
            <a:ext cx="10363847" cy="3599316"/>
          </a:xfrm>
        </p:spPr>
        <p:txBody>
          <a:bodyPr>
            <a:noAutofit/>
          </a:bodyPr>
          <a:lstStyle/>
          <a:p>
            <a:pPr marL="0" indent="0" algn="just">
              <a:buNone/>
            </a:pPr>
            <a:r>
              <a:rPr lang="en-US" sz="2000" b="1" dirty="0">
                <a:latin typeface="Calibri" panose="020F0502020204030204" pitchFamily="34" charset="0"/>
                <a:cs typeface="Calibri" panose="020F0502020204030204" pitchFamily="34" charset="0"/>
              </a:rPr>
              <a:t>Objective:</a:t>
            </a:r>
          </a:p>
          <a:p>
            <a:pPr marL="457200" lvl="1" indent="0" algn="just">
              <a:buNone/>
            </a:pPr>
            <a:r>
              <a:rPr lang="en-IN" dirty="0">
                <a:latin typeface="Calibri" panose="020F0502020204030204" pitchFamily="34" charset="0"/>
                <a:cs typeface="Calibri" panose="020F0502020204030204" pitchFamily="34" charset="0"/>
              </a:rPr>
              <a:t>To segment the customers into similar groups based on monetary value of total purchases, frequency of purchases and recency of purchases</a:t>
            </a:r>
          </a:p>
          <a:p>
            <a:pPr marL="0" indent="0" algn="just">
              <a:buNone/>
            </a:pPr>
            <a:r>
              <a:rPr lang="en-IN" sz="2000" b="1" dirty="0">
                <a:latin typeface="Calibri" panose="020F0502020204030204" pitchFamily="34" charset="0"/>
                <a:cs typeface="Calibri" panose="020F0502020204030204" pitchFamily="34" charset="0"/>
              </a:rPr>
              <a:t>Methodology:</a:t>
            </a:r>
          </a:p>
          <a:p>
            <a:pPr lvl="1" algn="just"/>
            <a:r>
              <a:rPr lang="en-IN" dirty="0">
                <a:latin typeface="Calibri" panose="020F0502020204030204" pitchFamily="34" charset="0"/>
                <a:cs typeface="Calibri" panose="020F0502020204030204" pitchFamily="34" charset="0"/>
              </a:rPr>
              <a:t>The panel data was merged with Product category data and filtered for the brand Gillette</a:t>
            </a:r>
          </a:p>
          <a:p>
            <a:pPr lvl="1" algn="just"/>
            <a:r>
              <a:rPr lang="en-IN" dirty="0">
                <a:latin typeface="Calibri" panose="020F0502020204030204" pitchFamily="34" charset="0"/>
                <a:cs typeface="Calibri" panose="020F0502020204030204" pitchFamily="34" charset="0"/>
              </a:rPr>
              <a:t>Recency was difference between the last date on dataset and last date of the customer’s transaction</a:t>
            </a:r>
            <a:endParaRPr lang="en-GB" dirty="0">
              <a:latin typeface="Calibri" panose="020F0502020204030204" pitchFamily="34" charset="0"/>
              <a:cs typeface="Calibri" panose="020F0502020204030204" pitchFamily="34" charset="0"/>
            </a:endParaRPr>
          </a:p>
          <a:p>
            <a:pPr lvl="1" algn="just"/>
            <a:r>
              <a:rPr lang="en-IN" dirty="0">
                <a:latin typeface="Calibri" panose="020F0502020204030204" pitchFamily="34" charset="0"/>
                <a:cs typeface="Calibri" panose="020F0502020204030204" pitchFamily="34" charset="0"/>
              </a:rPr>
              <a:t>Frequency was total number of weeks the customer had made a purchase</a:t>
            </a:r>
            <a:endParaRPr lang="en-GB" dirty="0">
              <a:latin typeface="Calibri" panose="020F0502020204030204" pitchFamily="34" charset="0"/>
              <a:cs typeface="Calibri" panose="020F0502020204030204" pitchFamily="34" charset="0"/>
            </a:endParaRPr>
          </a:p>
          <a:p>
            <a:pPr lvl="1" algn="just"/>
            <a:r>
              <a:rPr lang="en-IN" dirty="0">
                <a:latin typeface="Calibri" panose="020F0502020204030204" pitchFamily="34" charset="0"/>
                <a:cs typeface="Calibri" panose="020F0502020204030204" pitchFamily="34" charset="0"/>
              </a:rPr>
              <a:t>Monetary was total amount spent by the customer on Gillette products</a:t>
            </a:r>
          </a:p>
          <a:p>
            <a:pPr lvl="1" algn="just"/>
            <a:r>
              <a:rPr lang="en-IN" dirty="0">
                <a:latin typeface="Calibri" panose="020F0502020204030204" pitchFamily="34" charset="0"/>
                <a:cs typeface="Calibri" panose="020F0502020204030204" pitchFamily="34" charset="0"/>
              </a:rPr>
              <a:t>Created RFM scores of each customer through rank method</a:t>
            </a:r>
          </a:p>
          <a:p>
            <a:pPr lvl="1" algn="just"/>
            <a:r>
              <a:rPr lang="en-IN" dirty="0">
                <a:latin typeface="Calibri" panose="020F0502020204030204" pitchFamily="34" charset="0"/>
                <a:cs typeface="Calibri" panose="020F0502020204030204" pitchFamily="34" charset="0"/>
              </a:rPr>
              <a:t>Standardized the R, F, M variables and segmented the customers into 3 clusters</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266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29DF-FAA0-4FA9-8E7A-D196B76F34B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Results of Segmentation</a:t>
            </a:r>
            <a:endParaRPr lang="en-GB" dirty="0">
              <a:latin typeface="Calibri" panose="020F0502020204030204" pitchFamily="34" charset="0"/>
              <a:cs typeface="Calibri" panose="020F0502020204030204" pitchFamily="34" charset="0"/>
            </a:endParaRPr>
          </a:p>
        </p:txBody>
      </p:sp>
      <p:graphicFrame>
        <p:nvGraphicFramePr>
          <p:cNvPr id="9" name="Content Placeholder 8">
            <a:extLst>
              <a:ext uri="{FF2B5EF4-FFF2-40B4-BE49-F238E27FC236}">
                <a16:creationId xmlns:a16="http://schemas.microsoft.com/office/drawing/2014/main" id="{B6BC1B21-88DA-479F-BEC3-56330E21CED7}"/>
              </a:ext>
            </a:extLst>
          </p:cNvPr>
          <p:cNvGraphicFramePr>
            <a:graphicFrameLocks noGrp="1"/>
          </p:cNvGraphicFramePr>
          <p:nvPr>
            <p:ph idx="1"/>
            <p:extLst>
              <p:ext uri="{D42A27DB-BD31-4B8C-83A1-F6EECF244321}">
                <p14:modId xmlns:p14="http://schemas.microsoft.com/office/powerpoint/2010/main" val="1789422685"/>
              </p:ext>
            </p:extLst>
          </p:nvPr>
        </p:nvGraphicFramePr>
        <p:xfrm>
          <a:off x="53008" y="1974574"/>
          <a:ext cx="12138992" cy="4883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292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F00C-845A-469A-843E-A69A4446431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Recommendations</a:t>
            </a:r>
            <a:endParaRPr lang="en-GB"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511DD02-337C-4871-A015-72106979A9B9}"/>
              </a:ext>
            </a:extLst>
          </p:cNvPr>
          <p:cNvSpPr>
            <a:spLocks noGrp="1"/>
          </p:cNvSpPr>
          <p:nvPr>
            <p:ph idx="1"/>
          </p:nvPr>
        </p:nvSpPr>
        <p:spPr>
          <a:xfrm>
            <a:off x="680321" y="2729396"/>
            <a:ext cx="10408452" cy="3599316"/>
          </a:xfrm>
        </p:spPr>
        <p:txBody>
          <a:bodyPr>
            <a:normAutofit/>
          </a:bodyPr>
          <a:lstStyle/>
          <a:p>
            <a:pPr lvl="0" algn="just"/>
            <a:r>
              <a:rPr lang="en-IN" sz="2000" dirty="0">
                <a:latin typeface="Calibri" panose="020F0502020204030204" pitchFamily="34" charset="0"/>
                <a:cs typeface="Calibri" panose="020F0502020204030204" pitchFamily="34" charset="0"/>
              </a:rPr>
              <a:t>Cluster 1 and 2 comprise of customers who score low on recency and frequency, and should be targeted with bundled packs with less expensive products at a discounted rate.</a:t>
            </a:r>
            <a:endParaRPr lang="en-GB" sz="2000" dirty="0">
              <a:latin typeface="Calibri" panose="020F0502020204030204" pitchFamily="34" charset="0"/>
              <a:cs typeface="Calibri" panose="020F0502020204030204" pitchFamily="34" charset="0"/>
            </a:endParaRPr>
          </a:p>
          <a:p>
            <a:pPr algn="just"/>
            <a:r>
              <a:rPr lang="en-IN" sz="2000" dirty="0">
                <a:latin typeface="Calibri" panose="020F0502020204030204" pitchFamily="34" charset="0"/>
                <a:cs typeface="Calibri" panose="020F0502020204030204" pitchFamily="34" charset="0"/>
              </a:rPr>
              <a:t>Customers in cluster 3 comprise of high value customers and should be targeted with discounts on the high-end products and loyalty programs.</a:t>
            </a: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433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B316-872B-45B4-B9ED-2E32F412C6D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Analysis 5: Cross brand &amp; Cross Product Price Elasticity</a:t>
            </a:r>
            <a:endParaRPr lang="en-GB"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391C359-A209-471D-9D5A-50E0F93A8ECF}"/>
              </a:ext>
            </a:extLst>
          </p:cNvPr>
          <p:cNvSpPr>
            <a:spLocks noGrp="1"/>
          </p:cNvSpPr>
          <p:nvPr>
            <p:ph idx="1"/>
          </p:nvPr>
        </p:nvSpPr>
        <p:spPr>
          <a:xfrm>
            <a:off x="680321" y="2577739"/>
            <a:ext cx="10354926" cy="3599316"/>
          </a:xfrm>
        </p:spPr>
        <p:txBody>
          <a:bodyPr>
            <a:normAutofit/>
          </a:bodyPr>
          <a:lstStyle/>
          <a:p>
            <a:pPr marL="0" indent="0">
              <a:buNone/>
            </a:pPr>
            <a:r>
              <a:rPr lang="en-US" sz="2000" b="1" dirty="0">
                <a:latin typeface="Calibri" panose="020F0502020204030204" pitchFamily="34" charset="0"/>
                <a:cs typeface="Calibri" panose="020F0502020204030204" pitchFamily="34" charset="0"/>
              </a:rPr>
              <a:t>Objective:</a:t>
            </a:r>
          </a:p>
          <a:p>
            <a:pPr marL="457200" lvl="1" indent="0">
              <a:buNone/>
            </a:pPr>
            <a:r>
              <a:rPr lang="en-IN" dirty="0">
                <a:latin typeface="Calibri" panose="020F0502020204030204" pitchFamily="34" charset="0"/>
                <a:cs typeface="Calibri" panose="020F0502020204030204" pitchFamily="34" charset="0"/>
              </a:rPr>
              <a:t>To gauge the effect of competitor brands and products on Gillette sales by measuring the cross-brand price elasticity and the cross-product price elasticity.</a:t>
            </a:r>
          </a:p>
          <a:p>
            <a:pPr marL="457200" lvl="1" indent="0">
              <a:buNone/>
            </a:pPr>
            <a:endParaRPr lang="en-GB" dirty="0">
              <a:latin typeface="Calibri" panose="020F0502020204030204" pitchFamily="34" charset="0"/>
              <a:cs typeface="Calibri" panose="020F0502020204030204" pitchFamily="34" charset="0"/>
            </a:endParaRPr>
          </a:p>
          <a:p>
            <a:pPr marL="0" indent="0">
              <a:buNone/>
            </a:pPr>
            <a:r>
              <a:rPr lang="en-IN" sz="2000" b="1" dirty="0">
                <a:latin typeface="Calibri" panose="020F0502020204030204" pitchFamily="34" charset="0"/>
                <a:cs typeface="Calibri" panose="020F0502020204030204" pitchFamily="34" charset="0"/>
              </a:rPr>
              <a:t>Methodology:</a:t>
            </a:r>
          </a:p>
          <a:p>
            <a:pPr lvl="1" algn="just"/>
            <a:r>
              <a:rPr lang="en-IN" dirty="0">
                <a:latin typeface="Calibri" panose="020F0502020204030204" pitchFamily="34" charset="0"/>
                <a:cs typeface="Calibri" panose="020F0502020204030204" pitchFamily="34" charset="0"/>
              </a:rPr>
              <a:t>For cross brand, a regression model was run to measure the overall Gillette sales considering the weighted Gillette brand price and the weighted Schick brand price.</a:t>
            </a:r>
          </a:p>
          <a:p>
            <a:pPr lvl="1" algn="just"/>
            <a:r>
              <a:rPr lang="en-IN" dirty="0">
                <a:latin typeface="Calibri" panose="020F0502020204030204" pitchFamily="34" charset="0"/>
                <a:cs typeface="Calibri" panose="020F0502020204030204" pitchFamily="34" charset="0"/>
              </a:rPr>
              <a:t>For cross product, a regression model was run to measure the overall Gillette sales considering the weighted Gillette product price and the weighted Schick product price</a:t>
            </a:r>
          </a:p>
        </p:txBody>
      </p:sp>
    </p:spTree>
    <p:extLst>
      <p:ext uri="{BB962C8B-B14F-4D97-AF65-F5344CB8AC3E}">
        <p14:creationId xmlns:p14="http://schemas.microsoft.com/office/powerpoint/2010/main" val="164841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9DFC-7E0C-4322-AA62-FC16059E7C3D}"/>
              </a:ext>
            </a:extLst>
          </p:cNvPr>
          <p:cNvSpPr>
            <a:spLocks noGrp="1"/>
          </p:cNvSpPr>
          <p:nvPr>
            <p:ph type="title"/>
          </p:nvPr>
        </p:nvSpPr>
        <p:spPr>
          <a:xfrm>
            <a:off x="680321" y="753228"/>
            <a:ext cx="7087552" cy="1080938"/>
          </a:xfrm>
        </p:spPr>
        <p:txBody>
          <a:bodyPr>
            <a:normAutofit/>
          </a:bodyPr>
          <a:lstStyle/>
          <a:p>
            <a:r>
              <a:rPr lang="en-US" dirty="0">
                <a:latin typeface="Calibri" panose="020F0502020204030204" pitchFamily="34" charset="0"/>
                <a:cs typeface="Calibri" panose="020F0502020204030204" pitchFamily="34" charset="0"/>
              </a:rPr>
              <a:t>Results</a:t>
            </a:r>
            <a:endParaRPr lang="en-GB" dirty="0">
              <a:latin typeface="Calibri" panose="020F0502020204030204" pitchFamily="34" charset="0"/>
              <a:cs typeface="Calibri" panose="020F0502020204030204" pitchFamily="34" charset="0"/>
            </a:endParaRPr>
          </a:p>
        </p:txBody>
      </p:sp>
      <p:sp>
        <p:nvSpPr>
          <p:cNvPr id="22" name="Content Placeholder 21">
            <a:extLst>
              <a:ext uri="{FF2B5EF4-FFF2-40B4-BE49-F238E27FC236}">
                <a16:creationId xmlns:a16="http://schemas.microsoft.com/office/drawing/2014/main" id="{19B72E12-BBF5-47C6-87C0-8FAAD155D32A}"/>
              </a:ext>
            </a:extLst>
          </p:cNvPr>
          <p:cNvSpPr>
            <a:spLocks noGrp="1"/>
          </p:cNvSpPr>
          <p:nvPr>
            <p:ph idx="1"/>
          </p:nvPr>
        </p:nvSpPr>
        <p:spPr>
          <a:xfrm>
            <a:off x="680321" y="2671409"/>
            <a:ext cx="11100862" cy="3599316"/>
          </a:xfrm>
        </p:spPr>
        <p:txBody>
          <a:bodyPr>
            <a:normAutofit/>
          </a:bodyPr>
          <a:lstStyle/>
          <a:p>
            <a:pPr marL="0" indent="0">
              <a:buNone/>
            </a:pPr>
            <a:endParaRPr lang="en-US" sz="2000"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Output models for both cross product and cross brand had insignificant coefficients at a 95% confidence level</a:t>
            </a:r>
          </a:p>
          <a:p>
            <a:r>
              <a:rPr lang="en-IN" dirty="0">
                <a:latin typeface="Calibri" panose="020F0502020204030204" pitchFamily="34" charset="0"/>
                <a:cs typeface="Calibri" panose="020F0502020204030204" pitchFamily="34" charset="0"/>
              </a:rPr>
              <a:t>Thus, we conclude  that Gillette has positioned itself such that price fluctuations in competitor brand price and competitor product price have no effect on Gillette sales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283539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30BBBA-6F9F-4D27-AD61-45935240C8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FED5ABE-AA8E-4BAE-B923-EB99ABDE02A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pic>
        <p:nvPicPr>
          <p:cNvPr id="14" name="Picture 13">
            <a:extLst>
              <a:ext uri="{FF2B5EF4-FFF2-40B4-BE49-F238E27FC236}">
                <a16:creationId xmlns:a16="http://schemas.microsoft.com/office/drawing/2014/main" id="{E0811D79-2C71-4B37-82AD-761836DCBD1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16" name="Rectangle 15">
            <a:extLst>
              <a:ext uri="{FF2B5EF4-FFF2-40B4-BE49-F238E27FC236}">
                <a16:creationId xmlns:a16="http://schemas.microsoft.com/office/drawing/2014/main" id="{929B6C0D-2AB5-4965-B573-1D00F1D0B7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FCD00F-B3AE-416A-B40D-76CD5D34AF3F}"/>
              </a:ext>
            </a:extLst>
          </p:cNvPr>
          <p:cNvSpPr>
            <a:spLocks noGrp="1"/>
          </p:cNvSpPr>
          <p:nvPr>
            <p:ph type="ctrTitle"/>
          </p:nvPr>
        </p:nvSpPr>
        <p:spPr>
          <a:xfrm>
            <a:off x="680322" y="2403231"/>
            <a:ext cx="5192940" cy="2133600"/>
          </a:xfrm>
        </p:spPr>
        <p:txBody>
          <a:bodyPr anchor="ctr">
            <a:normAutofit/>
          </a:bodyPr>
          <a:lstStyle/>
          <a:p>
            <a:r>
              <a:rPr lang="en-US" dirty="0">
                <a:latin typeface="Calibri" panose="020F0502020204030204" pitchFamily="34" charset="0"/>
                <a:cs typeface="Calibri" panose="020F0502020204030204" pitchFamily="34" charset="0"/>
              </a:rPr>
              <a:t>Thank You!</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277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3BD0-50EA-409B-BEE5-FED5D02A6B3B}"/>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9D97D2AD-1E54-45F9-982A-1B882D5123CE}"/>
              </a:ext>
            </a:extLst>
          </p:cNvPr>
          <p:cNvSpPr>
            <a:spLocks noGrp="1"/>
          </p:cNvSpPr>
          <p:nvPr>
            <p:ph idx="1"/>
          </p:nvPr>
        </p:nvSpPr>
        <p:spPr>
          <a:xfrm>
            <a:off x="753822" y="2256584"/>
            <a:ext cx="10852368" cy="3599316"/>
          </a:xfrm>
        </p:spPr>
        <p:txBody>
          <a:bodyPr>
            <a:normAutofit/>
          </a:bodyPr>
          <a:lstStyle/>
          <a:p>
            <a:pPr marL="0" indent="0">
              <a:buNone/>
            </a:pPr>
            <a:r>
              <a:rPr lang="en-US" dirty="0">
                <a:latin typeface="Calibri" panose="020F0502020204030204" pitchFamily="34" charset="0"/>
                <a:cs typeface="Calibri" panose="020F0502020204030204" pitchFamily="34" charset="0"/>
              </a:rPr>
              <a:t>Objective:</a:t>
            </a:r>
            <a:r>
              <a:rPr lang="en-US" sz="2800" dirty="0">
                <a:latin typeface="Calibri" panose="020F0502020204030204" pitchFamily="34" charset="0"/>
                <a:cs typeface="Calibri" panose="020F0502020204030204" pitchFamily="34" charset="0"/>
              </a:rPr>
              <a:t> </a:t>
            </a:r>
          </a:p>
          <a:p>
            <a:pPr marL="457200" lvl="1" indent="0">
              <a:buNone/>
            </a:pPr>
            <a:r>
              <a:rPr lang="en-US" dirty="0">
                <a:latin typeface="Calibri" panose="020F0502020204030204" pitchFamily="34" charset="0"/>
                <a:cs typeface="Calibri" panose="020F0502020204030204" pitchFamily="34" charset="0"/>
              </a:rPr>
              <a:t>To provide insights to the marketing department of Gillette on brand expansion and customers acquisition in its least performing markets.</a:t>
            </a:r>
          </a:p>
          <a:p>
            <a:pPr marL="458788" indent="-458788">
              <a:buNone/>
            </a:pPr>
            <a:r>
              <a:rPr lang="en-US" dirty="0">
                <a:latin typeface="Calibri" panose="020F0502020204030204" pitchFamily="34" charset="0"/>
                <a:cs typeface="Calibri" panose="020F0502020204030204" pitchFamily="34" charset="0"/>
              </a:rPr>
              <a:t>Data used:</a:t>
            </a:r>
          </a:p>
          <a:p>
            <a:pPr lvl="1"/>
            <a:r>
              <a:rPr lang="en-IN" dirty="0">
                <a:latin typeface="Calibri" panose="020F0502020204030204" pitchFamily="34" charset="0"/>
                <a:cs typeface="Calibri" panose="020F0502020204030204" pitchFamily="34" charset="0"/>
              </a:rPr>
              <a:t>Customer data (Level: </a:t>
            </a:r>
            <a:r>
              <a:rPr lang="en-IN" dirty="0" err="1">
                <a:latin typeface="Calibri" panose="020F0502020204030204" pitchFamily="34" charset="0"/>
                <a:cs typeface="Calibri" panose="020F0502020204030204" pitchFamily="34" charset="0"/>
              </a:rPr>
              <a:t>PanID</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StoreID</a:t>
            </a:r>
            <a:r>
              <a:rPr lang="en-IN" dirty="0">
                <a:latin typeface="Calibri" panose="020F0502020204030204" pitchFamily="34" charset="0"/>
                <a:cs typeface="Calibri" panose="020F0502020204030204" pitchFamily="34" charset="0"/>
              </a:rPr>
              <a:t>, Week, UPC)</a:t>
            </a:r>
            <a:endParaRPr lang="en-GB"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Store data (Level: </a:t>
            </a:r>
            <a:r>
              <a:rPr lang="en-IN" dirty="0" err="1">
                <a:latin typeface="Calibri" panose="020F0502020204030204" pitchFamily="34" charset="0"/>
                <a:cs typeface="Calibri" panose="020F0502020204030204" pitchFamily="34" charset="0"/>
              </a:rPr>
              <a:t>StoreID</a:t>
            </a:r>
            <a:r>
              <a:rPr lang="en-IN" dirty="0">
                <a:latin typeface="Calibri" panose="020F0502020204030204" pitchFamily="34" charset="0"/>
                <a:cs typeface="Calibri" panose="020F0502020204030204" pitchFamily="34" charset="0"/>
              </a:rPr>
              <a:t>, Week, UPC)</a:t>
            </a:r>
            <a:endParaRPr lang="en-GB"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Customer Information (Level: </a:t>
            </a:r>
            <a:r>
              <a:rPr lang="en-IN" dirty="0" err="1">
                <a:latin typeface="Calibri" panose="020F0502020204030204" pitchFamily="34" charset="0"/>
                <a:cs typeface="Calibri" panose="020F0502020204030204" pitchFamily="34" charset="0"/>
              </a:rPr>
              <a:t>PanID</a:t>
            </a:r>
            <a:r>
              <a:rPr lang="en-IN" dirty="0">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Store Information (Level: </a:t>
            </a:r>
            <a:r>
              <a:rPr lang="en-IN" dirty="0" err="1">
                <a:latin typeface="Calibri" panose="020F0502020204030204" pitchFamily="34" charset="0"/>
                <a:cs typeface="Calibri" panose="020F0502020204030204" pitchFamily="34" charset="0"/>
              </a:rPr>
              <a:t>StoreID</a:t>
            </a:r>
            <a:r>
              <a:rPr lang="en-IN" dirty="0">
                <a:latin typeface="Calibri" panose="020F0502020204030204" pitchFamily="34" charset="0"/>
                <a:cs typeface="Calibri" panose="020F0502020204030204" pitchFamily="34" charset="0"/>
              </a:rPr>
              <a:t>)</a:t>
            </a:r>
            <a:endParaRPr lang="en-GB"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Product Information (Level: UPC)</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28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5E28-9469-423C-A5EE-066A9B324910}"/>
              </a:ext>
            </a:extLst>
          </p:cNvPr>
          <p:cNvSpPr>
            <a:spLocks noGrp="1"/>
          </p:cNvSpPr>
          <p:nvPr>
            <p:ph type="title"/>
          </p:nvPr>
        </p:nvSpPr>
        <p:spPr/>
        <p:txBody>
          <a:bodyPr/>
          <a:lstStyle/>
          <a:p>
            <a:r>
              <a:rPr lang="en-US" dirty="0"/>
              <a:t>Analysis 1: Descriptive</a:t>
            </a:r>
            <a:endParaRPr lang="en-GB" dirty="0"/>
          </a:p>
        </p:txBody>
      </p:sp>
      <p:sp>
        <p:nvSpPr>
          <p:cNvPr id="3" name="Content Placeholder 2">
            <a:extLst>
              <a:ext uri="{FF2B5EF4-FFF2-40B4-BE49-F238E27FC236}">
                <a16:creationId xmlns:a16="http://schemas.microsoft.com/office/drawing/2014/main" id="{605E2F7A-E151-4E98-B6D8-2D2F2134A1D7}"/>
              </a:ext>
            </a:extLst>
          </p:cNvPr>
          <p:cNvSpPr>
            <a:spLocks noGrp="1"/>
          </p:cNvSpPr>
          <p:nvPr>
            <p:ph idx="1"/>
          </p:nvPr>
        </p:nvSpPr>
        <p:spPr/>
        <p:txBody>
          <a:bodyPr/>
          <a:lstStyle/>
          <a:p>
            <a:pPr marL="0" indent="0">
              <a:buNone/>
            </a:pPr>
            <a:r>
              <a:rPr lang="en-US" sz="2000" dirty="0"/>
              <a:t> </a:t>
            </a:r>
            <a:r>
              <a:rPr lang="en-US" dirty="0">
                <a:latin typeface="Calibri" panose="020F0502020204030204" pitchFamily="34" charset="0"/>
                <a:cs typeface="Calibri" panose="020F0502020204030204" pitchFamily="34" charset="0"/>
              </a:rPr>
              <a:t>Objective:</a:t>
            </a:r>
          </a:p>
          <a:p>
            <a:pPr lvl="1"/>
            <a:r>
              <a:rPr lang="en-US" dirty="0">
                <a:latin typeface="Calibri" panose="020F0502020204030204" pitchFamily="34" charset="0"/>
                <a:cs typeface="Calibri" panose="020F0502020204030204" pitchFamily="34" charset="0"/>
              </a:rPr>
              <a:t>To find top performing brands in the market.</a:t>
            </a:r>
          </a:p>
          <a:p>
            <a:pPr lvl="1"/>
            <a:r>
              <a:rPr lang="en-US" dirty="0">
                <a:latin typeface="Calibri" panose="020F0502020204030204" pitchFamily="34" charset="0"/>
                <a:cs typeface="Calibri" panose="020F0502020204030204" pitchFamily="34" charset="0"/>
              </a:rPr>
              <a:t>To find top products of Gillette.</a:t>
            </a:r>
          </a:p>
          <a:p>
            <a:pPr lvl="1"/>
            <a:r>
              <a:rPr lang="en-US" dirty="0">
                <a:latin typeface="Calibri" panose="020F0502020204030204" pitchFamily="34" charset="0"/>
                <a:cs typeface="Calibri" panose="020F0502020204030204" pitchFamily="34" charset="0"/>
              </a:rPr>
              <a:t>To find best and least performing markets of Gillette.</a:t>
            </a:r>
          </a:p>
          <a:p>
            <a:endParaRPr lang="en-GB" dirty="0"/>
          </a:p>
        </p:txBody>
      </p:sp>
    </p:spTree>
    <p:extLst>
      <p:ext uri="{BB962C8B-B14F-4D97-AF65-F5344CB8AC3E}">
        <p14:creationId xmlns:p14="http://schemas.microsoft.com/office/powerpoint/2010/main" val="163252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D9CF-A0B2-4259-A865-72E869ABB2EB}"/>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Top Performing Brands</a:t>
            </a:r>
            <a:endParaRPr lang="en-GB" dirty="0">
              <a:latin typeface="Calibri" panose="020F0502020204030204" pitchFamily="34" charset="0"/>
              <a:cs typeface="Calibri" panose="020F0502020204030204" pitchFamily="34" charset="0"/>
            </a:endParaRPr>
          </a:p>
        </p:txBody>
      </p:sp>
      <p:graphicFrame>
        <p:nvGraphicFramePr>
          <p:cNvPr id="5" name="Content Placeholder 4">
            <a:extLst>
              <a:ext uri="{FF2B5EF4-FFF2-40B4-BE49-F238E27FC236}">
                <a16:creationId xmlns:a16="http://schemas.microsoft.com/office/drawing/2014/main" id="{CD210C1F-FE8C-4144-B17E-649F681CCE64}"/>
              </a:ext>
            </a:extLst>
          </p:cNvPr>
          <p:cNvGraphicFramePr>
            <a:graphicFrameLocks noGrp="1"/>
          </p:cNvGraphicFramePr>
          <p:nvPr>
            <p:ph idx="1"/>
            <p:extLst>
              <p:ext uri="{D42A27DB-BD31-4B8C-83A1-F6EECF244321}">
                <p14:modId xmlns:p14="http://schemas.microsoft.com/office/powerpoint/2010/main" val="3720307853"/>
              </p:ext>
            </p:extLst>
          </p:nvPr>
        </p:nvGraphicFramePr>
        <p:xfrm>
          <a:off x="849696" y="2583356"/>
          <a:ext cx="5439591" cy="334463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1720FE-8222-491F-99D3-A1927DD47183}"/>
              </a:ext>
            </a:extLst>
          </p:cNvPr>
          <p:cNvSpPr txBox="1"/>
          <p:nvPr/>
        </p:nvSpPr>
        <p:spPr>
          <a:xfrm>
            <a:off x="6566444" y="2937197"/>
            <a:ext cx="4544632" cy="2523768"/>
          </a:xfrm>
          <a:prstGeom prst="rect">
            <a:avLst/>
          </a:prstGeom>
          <a:noFill/>
        </p:spPr>
        <p:txBody>
          <a:bodyPr wrap="square" rtlCol="0">
            <a:spAutoFit/>
          </a:bodyPr>
          <a:lstStyle/>
          <a:p>
            <a:endParaRPr lang="en-US" dirty="0"/>
          </a:p>
          <a:p>
            <a:pPr marL="285750" indent="-285750" algn="just">
              <a:buFont typeface="Arial" panose="020B0604020202020204" pitchFamily="34" charset="0"/>
              <a:buChar char="•"/>
            </a:pPr>
            <a:r>
              <a:rPr lang="en-IN" sz="2000" dirty="0">
                <a:latin typeface="Calibri" panose="020F0502020204030204" pitchFamily="34" charset="0"/>
                <a:cs typeface="Calibri" panose="020F0502020204030204" pitchFamily="34" charset="0"/>
              </a:rPr>
              <a:t>Gillette(P&amp;G) leads the market with 70% share which is more than 4 times the share of the second-best company.</a:t>
            </a:r>
          </a:p>
          <a:p>
            <a:pPr marL="285750" indent="-28575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Energizer Holdings comes second with 15% share.</a:t>
            </a:r>
          </a:p>
          <a:p>
            <a:pPr marL="285750" indent="-28575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All the rest have less than 10% of shares.</a:t>
            </a: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301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8E5-B146-4937-AEA9-D413C42AA54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Top Products of Gillette and Energizer</a:t>
            </a:r>
            <a:endParaRPr lang="en-GB" dirty="0">
              <a:latin typeface="Calibri" panose="020F050202020403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0AAD642F-6AAE-465B-80C7-F6EF0D2CBAC3}"/>
              </a:ext>
            </a:extLst>
          </p:cNvPr>
          <p:cNvGraphicFramePr>
            <a:graphicFrameLocks noGrp="1"/>
          </p:cNvGraphicFramePr>
          <p:nvPr>
            <p:ph idx="1"/>
            <p:extLst>
              <p:ext uri="{D42A27DB-BD31-4B8C-83A1-F6EECF244321}">
                <p14:modId xmlns:p14="http://schemas.microsoft.com/office/powerpoint/2010/main" val="288979491"/>
              </p:ext>
            </p:extLst>
          </p:nvPr>
        </p:nvGraphicFramePr>
        <p:xfrm>
          <a:off x="1195733" y="2382520"/>
          <a:ext cx="427939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7F27E8D-CA71-40D7-8F16-D945E12DDAB1}"/>
              </a:ext>
            </a:extLst>
          </p:cNvPr>
          <p:cNvGraphicFramePr/>
          <p:nvPr>
            <p:extLst>
              <p:ext uri="{D42A27DB-BD31-4B8C-83A1-F6EECF244321}">
                <p14:modId xmlns:p14="http://schemas.microsoft.com/office/powerpoint/2010/main" val="1717944318"/>
              </p:ext>
            </p:extLst>
          </p:nvPr>
        </p:nvGraphicFramePr>
        <p:xfrm>
          <a:off x="6720274" y="2382520"/>
          <a:ext cx="4275992" cy="274320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FF6727A6-EAE9-4B0E-9958-F0F877000341}"/>
              </a:ext>
            </a:extLst>
          </p:cNvPr>
          <p:cNvSpPr txBox="1"/>
          <p:nvPr/>
        </p:nvSpPr>
        <p:spPr>
          <a:xfrm>
            <a:off x="680320" y="5750495"/>
            <a:ext cx="9613861"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Gillette Mach 3 is the leading product of P&amp;G and constitutes to 34% of total revenue.</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For Energizer Holdings, Schick Slim Twin contributes the most with 37% of total revenue. </a:t>
            </a: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859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CD85-80D3-48EA-B42D-46E2E727B5F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Top and bottom markets of Gillette</a:t>
            </a:r>
            <a:endParaRPr lang="en-GB" dirty="0">
              <a:latin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E31473A7-F66E-4F04-90B0-C1AA35E5FCDD}"/>
              </a:ext>
            </a:extLst>
          </p:cNvPr>
          <p:cNvGraphicFramePr/>
          <p:nvPr>
            <p:extLst>
              <p:ext uri="{D42A27DB-BD31-4B8C-83A1-F6EECF244321}">
                <p14:modId xmlns:p14="http://schemas.microsoft.com/office/powerpoint/2010/main" val="1550708380"/>
              </p:ext>
            </p:extLst>
          </p:nvPr>
        </p:nvGraphicFramePr>
        <p:xfrm>
          <a:off x="1213339" y="2456142"/>
          <a:ext cx="427599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7C4246A-1872-4C1E-93C0-5D30F73AEF4E}"/>
              </a:ext>
            </a:extLst>
          </p:cNvPr>
          <p:cNvGraphicFramePr/>
          <p:nvPr>
            <p:extLst>
              <p:ext uri="{D42A27DB-BD31-4B8C-83A1-F6EECF244321}">
                <p14:modId xmlns:p14="http://schemas.microsoft.com/office/powerpoint/2010/main" val="3850744615"/>
              </p:ext>
            </p:extLst>
          </p:nvPr>
        </p:nvGraphicFramePr>
        <p:xfrm>
          <a:off x="6702670" y="2456142"/>
          <a:ext cx="4275992"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8456140-D123-43B2-842A-E5413E52E746}"/>
              </a:ext>
            </a:extLst>
          </p:cNvPr>
          <p:cNvSpPr txBox="1"/>
          <p:nvPr/>
        </p:nvSpPr>
        <p:spPr>
          <a:xfrm>
            <a:off x="680321" y="5821318"/>
            <a:ext cx="9613861"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average coverage of the bottom five markets of Gillette is around 63%, i.e. 7% lower than Gillette’s overall market share</a:t>
            </a:r>
            <a:endParaRPr lang="en-GB" dirty="0"/>
          </a:p>
        </p:txBody>
      </p:sp>
    </p:spTree>
    <p:extLst>
      <p:ext uri="{BB962C8B-B14F-4D97-AF65-F5344CB8AC3E}">
        <p14:creationId xmlns:p14="http://schemas.microsoft.com/office/powerpoint/2010/main" val="293515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19ED-6EE7-49A5-B7EB-9ACCB6CF918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Recommendations</a:t>
            </a:r>
            <a:endParaRPr lang="en-GB"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83FBCDA-1A2C-45C7-AEDF-668B2DBF650A}"/>
              </a:ext>
            </a:extLst>
          </p:cNvPr>
          <p:cNvSpPr>
            <a:spLocks noGrp="1"/>
          </p:cNvSpPr>
          <p:nvPr>
            <p:ph idx="1"/>
          </p:nvPr>
        </p:nvSpPr>
        <p:spPr>
          <a:xfrm>
            <a:off x="680321" y="2336873"/>
            <a:ext cx="10390610" cy="3599316"/>
          </a:xfrm>
        </p:spPr>
        <p:txBody>
          <a:bodyPr>
            <a:normAutofit/>
          </a:bodyPr>
          <a:lstStyle/>
          <a:p>
            <a:pPr lvl="0" algn="just"/>
            <a:r>
              <a:rPr lang="en-IN" sz="2000" dirty="0">
                <a:latin typeface="Calibri" panose="020F0502020204030204" pitchFamily="34" charset="0"/>
                <a:cs typeface="Calibri" panose="020F0502020204030204" pitchFamily="34" charset="0"/>
              </a:rPr>
              <a:t>Invest in continuous marketing and sustaining brand image of the top 3 products of Gillette (Mach 3, Sensor Excel, Sensor) as they contribute to more than 50% of the total revenue with 34%, 11% and 10% of shares respectively</a:t>
            </a:r>
            <a:endParaRPr lang="en-GB" sz="2000" dirty="0">
              <a:latin typeface="Calibri" panose="020F0502020204030204" pitchFamily="34" charset="0"/>
              <a:cs typeface="Calibri" panose="020F0502020204030204" pitchFamily="34" charset="0"/>
            </a:endParaRPr>
          </a:p>
          <a:p>
            <a:pPr algn="just"/>
            <a:r>
              <a:rPr lang="en-IN" sz="2000" dirty="0">
                <a:latin typeface="Calibri" panose="020F0502020204030204" pitchFamily="34" charset="0"/>
                <a:cs typeface="Calibri" panose="020F0502020204030204" pitchFamily="34" charset="0"/>
              </a:rPr>
              <a:t>Invest in marketing and customer acquisition in the weaker markets to enhance market dominance and raising it in par with the top markets</a:t>
            </a: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951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637D-F560-422C-9C4C-628E2DBAE2C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Analysis 2: Effect of Display and Features</a:t>
            </a:r>
            <a:endParaRPr lang="en-GB"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70872E-48C2-492C-8833-AAAE7BADAEC9}"/>
              </a:ext>
            </a:extLst>
          </p:cNvPr>
          <p:cNvSpPr>
            <a:spLocks noGrp="1"/>
          </p:cNvSpPr>
          <p:nvPr>
            <p:ph idx="1"/>
          </p:nvPr>
        </p:nvSpPr>
        <p:spPr>
          <a:xfrm>
            <a:off x="680321" y="2336873"/>
            <a:ext cx="10412912" cy="3684786"/>
          </a:xfrm>
        </p:spPr>
        <p:txBody>
          <a:bodyPr>
            <a:normAutofit/>
          </a:bodyPr>
          <a:lstStyle/>
          <a:p>
            <a:pPr marL="0" indent="0" algn="just">
              <a:buNone/>
            </a:pPr>
            <a:r>
              <a:rPr lang="en-US" dirty="0">
                <a:latin typeface="Calibri" panose="020F0502020204030204" pitchFamily="34" charset="0"/>
                <a:cs typeface="Calibri" panose="020F0502020204030204" pitchFamily="34" charset="0"/>
              </a:rPr>
              <a:t>Objective:</a:t>
            </a:r>
          </a:p>
          <a:p>
            <a:pPr marL="457200" lvl="1" indent="0" algn="just">
              <a:buNone/>
            </a:pPr>
            <a:r>
              <a:rPr lang="en-IN" dirty="0">
                <a:latin typeface="Calibri" panose="020F0502020204030204" pitchFamily="34" charset="0"/>
                <a:cs typeface="Calibri" panose="020F0502020204030204" pitchFamily="34" charset="0"/>
              </a:rPr>
              <a:t>To gauge the effect of product featuring and product display on sales in the low performing markets.</a:t>
            </a:r>
          </a:p>
          <a:p>
            <a:pPr marL="0" indent="0" algn="just">
              <a:buNone/>
            </a:pPr>
            <a:r>
              <a:rPr lang="en-IN" dirty="0">
                <a:latin typeface="Calibri" panose="020F0502020204030204" pitchFamily="34" charset="0"/>
                <a:cs typeface="Calibri" panose="020F0502020204030204" pitchFamily="34" charset="0"/>
              </a:rPr>
              <a:t>Methodology:</a:t>
            </a:r>
          </a:p>
          <a:p>
            <a:pPr lvl="1" algn="just"/>
            <a:r>
              <a:rPr lang="en-IN" dirty="0">
                <a:latin typeface="Calibri" panose="020F0502020204030204" pitchFamily="34" charset="0"/>
                <a:cs typeface="Calibri" panose="020F0502020204030204" pitchFamily="34" charset="0"/>
              </a:rPr>
              <a:t>A fixed effect model was executed controlling product and time effects.</a:t>
            </a:r>
          </a:p>
          <a:p>
            <a:pPr lvl="1" algn="just"/>
            <a:r>
              <a:rPr lang="en-IN" dirty="0">
                <a:latin typeface="Calibri" panose="020F0502020204030204" pitchFamily="34" charset="0"/>
                <a:cs typeface="Calibri" panose="020F0502020204030204" pitchFamily="34" charset="0"/>
              </a:rPr>
              <a:t>Predicted variable is product sales.</a:t>
            </a:r>
          </a:p>
          <a:p>
            <a:pPr lvl="1" algn="just"/>
            <a:r>
              <a:rPr lang="en-IN" dirty="0">
                <a:latin typeface="Calibri" panose="020F0502020204030204" pitchFamily="34" charset="0"/>
                <a:cs typeface="Calibri" panose="020F0502020204030204" pitchFamily="34" charset="0"/>
              </a:rPr>
              <a:t>Independent variables were weighted product variant price, display sizes and feature sizes.</a:t>
            </a:r>
          </a:p>
          <a:p>
            <a:pPr lvl="1" algn="just"/>
            <a:r>
              <a:rPr lang="en-IN" dirty="0">
                <a:latin typeface="Calibri" panose="020F0502020204030204" pitchFamily="34" charset="0"/>
                <a:cs typeface="Calibri" panose="020F0502020204030204" pitchFamily="34" charset="0"/>
              </a:rPr>
              <a:t>Estimation method is ‘FixedTwo’ regression.</a:t>
            </a:r>
          </a:p>
          <a:p>
            <a:pPr lvl="1" algn="just"/>
            <a:r>
              <a:rPr lang="en-IN" dirty="0">
                <a:latin typeface="Calibri" panose="020F0502020204030204" pitchFamily="34" charset="0"/>
                <a:cs typeface="Calibri" panose="020F0502020204030204" pitchFamily="34" charset="0"/>
              </a:rPr>
              <a:t>A random effects model was initially run but was rejected after testing for equality of coefficient estimates by the Hausman test.</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53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42473746-93F6-446E-8FE1-D2D80EE7FE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46" name="Rectangle 45">
              <a:extLst>
                <a:ext uri="{FF2B5EF4-FFF2-40B4-BE49-F238E27FC236}">
                  <a16:creationId xmlns:a16="http://schemas.microsoft.com/office/drawing/2014/main" id="{CE7759D1-6E78-4433-99CE-74FE7DEBF160}"/>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B3D36ACC-2755-44AA-850E-CB2DD94A71C0}"/>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9" name="Rectangle 48">
            <a:extLst>
              <a:ext uri="{FF2B5EF4-FFF2-40B4-BE49-F238E27FC236}">
                <a16:creationId xmlns:a16="http://schemas.microsoft.com/office/drawing/2014/main" id="{46E384FF-15B1-4D29-BF85-B6C698743C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BF223B-9D8D-471D-9CAA-E06BDEB5405F}"/>
              </a:ext>
            </a:extLst>
          </p:cNvPr>
          <p:cNvPicPr/>
          <p:nvPr/>
        </p:nvPicPr>
        <p:blipFill>
          <a:blip r:embed="rId3"/>
          <a:stretch>
            <a:fillRect/>
          </a:stretch>
        </p:blipFill>
        <p:spPr>
          <a:xfrm>
            <a:off x="7967050" y="4134509"/>
            <a:ext cx="3540322" cy="2369174"/>
          </a:xfrm>
          <a:prstGeom prst="rect">
            <a:avLst/>
          </a:prstGeom>
        </p:spPr>
      </p:pic>
      <p:pic>
        <p:nvPicPr>
          <p:cNvPr id="8" name="Content Placeholder 3">
            <a:extLst>
              <a:ext uri="{FF2B5EF4-FFF2-40B4-BE49-F238E27FC236}">
                <a16:creationId xmlns:a16="http://schemas.microsoft.com/office/drawing/2014/main" id="{62181905-6D96-4563-9696-4E7364171CD0}"/>
              </a:ext>
            </a:extLst>
          </p:cNvPr>
          <p:cNvPicPr>
            <a:picLocks/>
          </p:cNvPicPr>
          <p:nvPr/>
        </p:nvPicPr>
        <p:blipFill>
          <a:blip r:embed="rId4"/>
          <a:stretch>
            <a:fillRect/>
          </a:stretch>
        </p:blipFill>
        <p:spPr>
          <a:xfrm>
            <a:off x="8414497" y="753228"/>
            <a:ext cx="2490081" cy="2628054"/>
          </a:xfrm>
          <a:prstGeom prst="rect">
            <a:avLst/>
          </a:prstGeom>
        </p:spPr>
        <p:style>
          <a:lnRef idx="3">
            <a:schemeClr val="lt1"/>
          </a:lnRef>
          <a:fillRef idx="1">
            <a:schemeClr val="accent1"/>
          </a:fillRef>
          <a:effectRef idx="1">
            <a:schemeClr val="accent1"/>
          </a:effectRef>
          <a:fontRef idx="minor">
            <a:schemeClr val="lt1"/>
          </a:fontRef>
        </p:style>
      </p:pic>
      <p:sp>
        <p:nvSpPr>
          <p:cNvPr id="51" name="Rectangle 50">
            <a:extLst>
              <a:ext uri="{FF2B5EF4-FFF2-40B4-BE49-F238E27FC236}">
                <a16:creationId xmlns:a16="http://schemas.microsoft.com/office/drawing/2014/main" id="{2FF65D57-8913-4B7E-8D1B-A9E1724EB2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3" name="Picture 52">
            <a:extLst>
              <a:ext uri="{FF2B5EF4-FFF2-40B4-BE49-F238E27FC236}">
                <a16:creationId xmlns:a16="http://schemas.microsoft.com/office/drawing/2014/main" id="{0FDCA9DA-1C97-4C8D-BFA2-B1E6B34206D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2" name="Title 1">
            <a:extLst>
              <a:ext uri="{FF2B5EF4-FFF2-40B4-BE49-F238E27FC236}">
                <a16:creationId xmlns:a16="http://schemas.microsoft.com/office/drawing/2014/main" id="{AD0080D4-8F73-4335-9A6C-D17FF5FE968C}"/>
              </a:ext>
            </a:extLst>
          </p:cNvPr>
          <p:cNvSpPr>
            <a:spLocks noGrp="1"/>
          </p:cNvSpPr>
          <p:nvPr>
            <p:ph type="title"/>
          </p:nvPr>
        </p:nvSpPr>
        <p:spPr>
          <a:xfrm>
            <a:off x="680321" y="753228"/>
            <a:ext cx="7087552" cy="1080938"/>
          </a:xfrm>
        </p:spPr>
        <p:txBody>
          <a:bodyPr>
            <a:normAutofit/>
          </a:bodyPr>
          <a:lstStyle/>
          <a:p>
            <a:r>
              <a:rPr lang="en-US" dirty="0">
                <a:latin typeface="Calibri" panose="020F0502020204030204" pitchFamily="34" charset="0"/>
                <a:cs typeface="Calibri" panose="020F0502020204030204" pitchFamily="34" charset="0"/>
              </a:rPr>
              <a:t>Results of Fixed Effects Model</a:t>
            </a:r>
            <a:endParaRPr lang="en-GB" dirty="0">
              <a:latin typeface="Calibri" panose="020F0502020204030204" pitchFamily="34" charset="0"/>
              <a:cs typeface="Calibri" panose="020F0502020204030204" pitchFamily="34" charset="0"/>
            </a:endParaRPr>
          </a:p>
        </p:txBody>
      </p:sp>
      <p:sp>
        <p:nvSpPr>
          <p:cNvPr id="10" name="Content Placeholder 9">
            <a:extLst>
              <a:ext uri="{FF2B5EF4-FFF2-40B4-BE49-F238E27FC236}">
                <a16:creationId xmlns:a16="http://schemas.microsoft.com/office/drawing/2014/main" id="{6F465BAA-02FD-4BCB-A7CC-83A84427C05E}"/>
              </a:ext>
            </a:extLst>
          </p:cNvPr>
          <p:cNvSpPr>
            <a:spLocks noGrp="1"/>
          </p:cNvSpPr>
          <p:nvPr>
            <p:ph idx="1"/>
          </p:nvPr>
        </p:nvSpPr>
        <p:spPr>
          <a:xfrm>
            <a:off x="680321" y="2336873"/>
            <a:ext cx="6423211" cy="3599316"/>
          </a:xfrm>
        </p:spPr>
        <p:txBody>
          <a:bodyPr>
            <a:normAutofit/>
          </a:bodyPr>
          <a:lstStyle/>
          <a:p>
            <a:pPr lvl="1" algn="just"/>
            <a:r>
              <a:rPr lang="en-IN" dirty="0">
                <a:latin typeface="Calibri" panose="020F0502020204030204" pitchFamily="34" charset="0"/>
                <a:cs typeface="Calibri" panose="020F0502020204030204" pitchFamily="34" charset="0"/>
              </a:rPr>
              <a:t>All coefficient estimates are found to be significant at a confidence level of 95%</a:t>
            </a:r>
          </a:p>
          <a:p>
            <a:pPr lvl="1" algn="just"/>
            <a:r>
              <a:rPr lang="en-IN" dirty="0">
                <a:latin typeface="Calibri" panose="020F0502020204030204" pitchFamily="34" charset="0"/>
                <a:cs typeface="Calibri" panose="020F0502020204030204" pitchFamily="34" charset="0"/>
              </a:rPr>
              <a:t>Setting up a big display is associated with a $78 increment in sales per week than without any display, controlling all other factors</a:t>
            </a:r>
          </a:p>
          <a:p>
            <a:pPr lvl="1" algn="just"/>
            <a:r>
              <a:rPr lang="en-IN" dirty="0">
                <a:latin typeface="Calibri" panose="020F0502020204030204" pitchFamily="34" charset="0"/>
                <a:cs typeface="Calibri" panose="020F0502020204030204" pitchFamily="34" charset="0"/>
              </a:rPr>
              <a:t>All sizes of the features were associated with a positive increment in sales, controlling all other factors</a:t>
            </a:r>
          </a:p>
          <a:p>
            <a:pPr lvl="1" algn="just"/>
            <a:r>
              <a:rPr lang="en-IN" dirty="0">
                <a:latin typeface="Calibri" panose="020F0502020204030204" pitchFamily="34" charset="0"/>
                <a:cs typeface="Calibri" panose="020F0502020204030204" pitchFamily="34" charset="0"/>
              </a:rPr>
              <a:t>The largest of the increments is contributed by the smallest feature size as compared to the larger sizes and when compared with no feature at all</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691854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docProps/app.xml><?xml version="1.0" encoding="utf-8"?>
<Properties xmlns="http://schemas.openxmlformats.org/officeDocument/2006/extended-properties" xmlns:vt="http://schemas.openxmlformats.org/officeDocument/2006/docPropsVTypes">
  <Template/>
  <TotalTime>604</TotalTime>
  <Words>1381</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Symbol</vt:lpstr>
      <vt:lpstr>Trebuchet MS</vt:lpstr>
      <vt:lpstr>Berlin</vt:lpstr>
      <vt:lpstr>Project Blades</vt:lpstr>
      <vt:lpstr>Introduction</vt:lpstr>
      <vt:lpstr>Analysis 1: Descriptive</vt:lpstr>
      <vt:lpstr>Top Performing Brands</vt:lpstr>
      <vt:lpstr>Top Products of Gillette and Energizer</vt:lpstr>
      <vt:lpstr>Top and bottom markets of Gillette</vt:lpstr>
      <vt:lpstr>Recommendations</vt:lpstr>
      <vt:lpstr>Analysis 2: Effect of Display and Features</vt:lpstr>
      <vt:lpstr>Results of Fixed Effects Model</vt:lpstr>
      <vt:lpstr>Recommendations</vt:lpstr>
      <vt:lpstr>Analysis 3: Customer Brand Preference </vt:lpstr>
      <vt:lpstr>Results</vt:lpstr>
      <vt:lpstr>Recommendations</vt:lpstr>
      <vt:lpstr>Analysis 4: Customer Segmentation</vt:lpstr>
      <vt:lpstr>Results of Segmentation</vt:lpstr>
      <vt:lpstr>Recommendations</vt:lpstr>
      <vt:lpstr>Analysis 5: Cross brand &amp; Cross Product Price Elasticity</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Blades</dc:title>
  <dc:creator>Shivam Tiwari</dc:creator>
  <cp:lastModifiedBy>Andrew Abraham</cp:lastModifiedBy>
  <cp:revision>55</cp:revision>
  <dcterms:created xsi:type="dcterms:W3CDTF">2018-04-24T07:21:56Z</dcterms:created>
  <dcterms:modified xsi:type="dcterms:W3CDTF">2019-04-02T06:21:22Z</dcterms:modified>
</cp:coreProperties>
</file>