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f9d2f5a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f9d2f5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f9d2f5ad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f9d2f5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f9d2f5ad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f9d2f5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f9d2f5a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f9d2f5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f9d2f5ad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f9d2f5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2f9d2f5ad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2f9d2f5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f9d2f5ad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f9d2f5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f9d2f5ad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f9d2f5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f9d2f5ad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f9d2f5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f9d2f5a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f9d2f5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f9d2f5a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f9d2f5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9d2f5a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9d2f5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9d2f5ad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9d2f5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zynicide/wine-reviews" TargetMode="External"/><Relationship Id="rId4" Type="http://schemas.openxmlformats.org/officeDocument/2006/relationships/hyperlink" Target="https://github.com/andrewab981/Thinkful/blob/master/Supervised%20Learning%20Capstone/Supervised%20Learning%20Capstone.ipyn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Capstone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Barreiros • 10.7.2019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Year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Pulled from Bottle Title via isdigit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NANs filled by mean of population</a:t>
            </a:r>
            <a:endParaRPr sz="1600"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Tasting Notes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via Several Functions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Words Removed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 Vectorizer</a:t>
            </a:r>
            <a:r>
              <a:rPr lang="en" sz="1600"/>
              <a:t> to Extract Top 100 Keywords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Single, Bi, and Tri-grams Identified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Years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4210399" cy="32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200" y="1363750"/>
            <a:ext cx="4476401" cy="31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Variety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389950" y="3182300"/>
            <a:ext cx="7332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Keywords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2100">
                <a:solidFill>
                  <a:schemeClr val="dk1"/>
                </a:solidFill>
              </a:rPr>
              <a:t>Usage</a:t>
            </a:r>
            <a:r>
              <a:rPr b="1" lang="en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Keywords used as features in modeling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 is to use keywords to identify specific varieties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6451126" cy="17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Tasting Notes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25" y="1363750"/>
            <a:ext cx="7934325" cy="32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Business Use</a:t>
            </a:r>
            <a:endParaRPr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help introduce users to new varietals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A winery can use as recommendation engine for bottles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1" name="Google Shape;171;p29"/>
          <p:cNvSpPr/>
          <p:nvPr/>
        </p:nvSpPr>
        <p:spPr>
          <a:xfrm>
            <a:off x="340924" y="2351412"/>
            <a:ext cx="30627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9"/>
          <p:cNvGrpSpPr/>
          <p:nvPr/>
        </p:nvGrpSpPr>
        <p:grpSpPr>
          <a:xfrm>
            <a:off x="1368767" y="1450012"/>
            <a:ext cx="325361" cy="906275"/>
            <a:chOff x="777447" y="1610215"/>
            <a:chExt cx="198900" cy="593656"/>
          </a:xfrm>
        </p:grpSpPr>
        <p:cxnSp>
          <p:nvCxnSpPr>
            <p:cNvPr id="173" name="Google Shape;173;p2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340925" y="235000"/>
            <a:ext cx="29502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N_neighbors = 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Weights = ’distance’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99.9%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51.8%</a:t>
            </a:r>
            <a:endParaRPr sz="1600"/>
          </a:p>
        </p:txBody>
      </p:sp>
      <p:sp>
        <p:nvSpPr>
          <p:cNvPr descr="Background pointer shape in timeline graphic" id="176" name="Google Shape;176;p29"/>
          <p:cNvSpPr/>
          <p:nvPr/>
        </p:nvSpPr>
        <p:spPr>
          <a:xfrm>
            <a:off x="2755485" y="2351412"/>
            <a:ext cx="33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4174731" y="3091231"/>
            <a:ext cx="325361" cy="906275"/>
            <a:chOff x="2223534" y="2938958"/>
            <a:chExt cx="198900" cy="593656"/>
          </a:xfrm>
        </p:grpSpPr>
        <p:cxnSp>
          <p:nvCxnSpPr>
            <p:cNvPr id="178" name="Google Shape;178;p2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9"/>
          <p:cNvSpPr txBox="1"/>
          <p:nvPr>
            <p:ph idx="4294967295" type="body"/>
          </p:nvPr>
        </p:nvSpPr>
        <p:spPr>
          <a:xfrm>
            <a:off x="3216025" y="4003925"/>
            <a:ext cx="3062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Defaults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55.3%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53.2%</a:t>
            </a:r>
            <a:endParaRPr sz="1600"/>
          </a:p>
        </p:txBody>
      </p:sp>
      <p:sp>
        <p:nvSpPr>
          <p:cNvPr descr="Background pointer shape in timeline graphic" id="181" name="Google Shape;181;p29"/>
          <p:cNvSpPr/>
          <p:nvPr/>
        </p:nvSpPr>
        <p:spPr>
          <a:xfrm>
            <a:off x="5462518" y="2351412"/>
            <a:ext cx="33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4294967295" type="body"/>
          </p:nvPr>
        </p:nvSpPr>
        <p:spPr>
          <a:xfrm>
            <a:off x="610524" y="2512594"/>
            <a:ext cx="21447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1.  KNN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83" name="Google Shape;183;p29"/>
          <p:cNvGrpSpPr/>
          <p:nvPr/>
        </p:nvGrpSpPr>
        <p:grpSpPr>
          <a:xfrm>
            <a:off x="6849123" y="1449919"/>
            <a:ext cx="325361" cy="906275"/>
            <a:chOff x="3918084" y="1610215"/>
            <a:chExt cx="198900" cy="593656"/>
          </a:xfrm>
        </p:grpSpPr>
        <p:cxnSp>
          <p:nvCxnSpPr>
            <p:cNvPr id="184" name="Google Shape;184;p2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5265977" y="234825"/>
            <a:ext cx="2867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Defaults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99.3%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54.4%</a:t>
            </a:r>
            <a:endParaRPr sz="1600"/>
          </a:p>
        </p:txBody>
      </p:sp>
      <p:sp>
        <p:nvSpPr>
          <p:cNvPr id="187" name="Google Shape;187;p29"/>
          <p:cNvSpPr txBox="1"/>
          <p:nvPr>
            <p:ph idx="4294967295" type="body"/>
          </p:nvPr>
        </p:nvSpPr>
        <p:spPr>
          <a:xfrm>
            <a:off x="3506744" y="2553494"/>
            <a:ext cx="21447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2. Naive Bayes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88" name="Google Shape;188;p29"/>
          <p:cNvSpPr txBox="1"/>
          <p:nvPr>
            <p:ph idx="4294967295" type="body"/>
          </p:nvPr>
        </p:nvSpPr>
        <p:spPr>
          <a:xfrm>
            <a:off x="5964464" y="2512602"/>
            <a:ext cx="26052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3. Random Forest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Top 20 Varieties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Noted that half of </a:t>
            </a:r>
            <a:r>
              <a:rPr lang="en" sz="1600"/>
              <a:t>varieties</a:t>
            </a:r>
            <a:r>
              <a:rPr lang="en" sz="1600"/>
              <a:t> only had 5 or less samples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could be skewed towards higher sampled varieties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Oversampling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Pinot Noir(1) had 10x number of samples as Pinot Gris(20)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Duplicate samples of lower varieties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Hyperparameters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Maximize the results of each individual parameter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99" name="Google Shape;199;p31"/>
          <p:cNvSpPr/>
          <p:nvPr/>
        </p:nvSpPr>
        <p:spPr>
          <a:xfrm>
            <a:off x="340924" y="2351412"/>
            <a:ext cx="30627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1"/>
          <p:cNvGrpSpPr/>
          <p:nvPr/>
        </p:nvGrpSpPr>
        <p:grpSpPr>
          <a:xfrm>
            <a:off x="1368767" y="1450012"/>
            <a:ext cx="325361" cy="906275"/>
            <a:chOff x="777447" y="1610215"/>
            <a:chExt cx="198900" cy="593656"/>
          </a:xfrm>
        </p:grpSpPr>
        <p:cxnSp>
          <p:nvCxnSpPr>
            <p:cNvPr id="201" name="Google Shape;201;p3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3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1"/>
          <p:cNvSpPr txBox="1"/>
          <p:nvPr>
            <p:ph idx="4294967295" type="body"/>
          </p:nvPr>
        </p:nvSpPr>
        <p:spPr>
          <a:xfrm>
            <a:off x="340925" y="235000"/>
            <a:ext cx="29502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Defaults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99.3%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71.6%</a:t>
            </a:r>
            <a:endParaRPr sz="1600"/>
          </a:p>
        </p:txBody>
      </p:sp>
      <p:sp>
        <p:nvSpPr>
          <p:cNvPr descr="Background pointer shape in timeline graphic" id="204" name="Google Shape;204;p31"/>
          <p:cNvSpPr/>
          <p:nvPr/>
        </p:nvSpPr>
        <p:spPr>
          <a:xfrm>
            <a:off x="2755485" y="2351412"/>
            <a:ext cx="33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31"/>
          <p:cNvGrpSpPr/>
          <p:nvPr/>
        </p:nvGrpSpPr>
        <p:grpSpPr>
          <a:xfrm>
            <a:off x="4174731" y="3091231"/>
            <a:ext cx="325361" cy="906275"/>
            <a:chOff x="2223534" y="2938958"/>
            <a:chExt cx="198900" cy="593656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3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31"/>
          <p:cNvSpPr txBox="1"/>
          <p:nvPr>
            <p:ph idx="4294967295" type="body"/>
          </p:nvPr>
        </p:nvSpPr>
        <p:spPr>
          <a:xfrm>
            <a:off x="3216025" y="4003925"/>
            <a:ext cx="3062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Defaults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99.9%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96.8%</a:t>
            </a:r>
            <a:endParaRPr sz="1600"/>
          </a:p>
        </p:txBody>
      </p:sp>
      <p:sp>
        <p:nvSpPr>
          <p:cNvPr descr="Background pointer shape in timeline graphic" id="209" name="Google Shape;209;p31"/>
          <p:cNvSpPr/>
          <p:nvPr/>
        </p:nvSpPr>
        <p:spPr>
          <a:xfrm>
            <a:off x="5462518" y="2351412"/>
            <a:ext cx="33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4294967295" type="body"/>
          </p:nvPr>
        </p:nvSpPr>
        <p:spPr>
          <a:xfrm>
            <a:off x="610524" y="2512594"/>
            <a:ext cx="21447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4. Top 20 Varieties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11" name="Google Shape;211;p31"/>
          <p:cNvGrpSpPr/>
          <p:nvPr/>
        </p:nvGrpSpPr>
        <p:grpSpPr>
          <a:xfrm>
            <a:off x="6849123" y="1449919"/>
            <a:ext cx="325361" cy="906275"/>
            <a:chOff x="3918084" y="1610215"/>
            <a:chExt cx="198900" cy="593656"/>
          </a:xfrm>
        </p:grpSpPr>
        <p:cxnSp>
          <p:nvCxnSpPr>
            <p:cNvPr id="212" name="Google Shape;212;p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Google Shape;213;p3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31"/>
          <p:cNvSpPr txBox="1"/>
          <p:nvPr>
            <p:ph idx="4294967295" type="body"/>
          </p:nvPr>
        </p:nvSpPr>
        <p:spPr>
          <a:xfrm>
            <a:off x="5265977" y="234825"/>
            <a:ext cx="2867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Parameters Next Slide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= 99.9%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Accuracy = 97.4%</a:t>
            </a:r>
            <a:endParaRPr sz="1600"/>
          </a:p>
        </p:txBody>
      </p:sp>
      <p:sp>
        <p:nvSpPr>
          <p:cNvPr id="215" name="Google Shape;215;p31"/>
          <p:cNvSpPr txBox="1"/>
          <p:nvPr>
            <p:ph idx="4294967295" type="body"/>
          </p:nvPr>
        </p:nvSpPr>
        <p:spPr>
          <a:xfrm>
            <a:off x="3278144" y="2553494"/>
            <a:ext cx="21447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5. Oversampling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 txBox="1"/>
          <p:nvPr>
            <p:ph idx="4294967295" type="body"/>
          </p:nvPr>
        </p:nvSpPr>
        <p:spPr>
          <a:xfrm>
            <a:off x="5888264" y="2512602"/>
            <a:ext cx="26052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 Hyperparameters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Data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Github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 Creation via NLP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Modeling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KNN, Naive Bayes, Random Forest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88" y="1853600"/>
            <a:ext cx="80486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88" y="1211350"/>
            <a:ext cx="77914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- Results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287225"/>
            <a:ext cx="4381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1389950" y="3182300"/>
            <a:ext cx="7332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Results</a:t>
            </a:r>
            <a:r>
              <a:rPr b="1" lang="en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is excellent variety classifier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Downside: Long runtime when considering model 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Weak Points</a:t>
            </a:r>
            <a:endParaRPr/>
          </a:p>
        </p:txBody>
      </p:sp>
      <p:sp>
        <p:nvSpPr>
          <p:cNvPr id="236" name="Google Shape;23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Solutions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</a:t>
            </a:r>
            <a:r>
              <a:rPr lang="en"/>
              <a:t>igher samples of varietals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Shorten Run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Questions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250" y="1211350"/>
            <a:ext cx="63216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most largely produced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varieties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 Highest price? Highest reviewed?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countries and regions produce the largest quantities of wine? Highest priced? Highest reviews?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most common descriptor words in the reviews?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tasters have reviewed the most wine? What is the range within which their reviews fall?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years were the majority of the bottles produced? How does bottle year affect the price and points?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Exploration - Variety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400" y="1360650"/>
            <a:ext cx="5954049" cy="30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95928" y="1360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Items Noted: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701 Unique Varieties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335 Varieties 5 or Less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3 - 26.55 % of Pop.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Rose - Cheapest / Lowest Score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Countries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042275"/>
            <a:ext cx="79343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Variety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" y="1072875"/>
            <a:ext cx="7902100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Points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" y="1211350"/>
            <a:ext cx="4898425" cy="34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525" y="1424975"/>
            <a:ext cx="3803675" cy="284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Tasters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95928" y="1360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Items Noted: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 Tasters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Points 88.44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75" y="1211350"/>
            <a:ext cx="5975674" cy="33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