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15"/>
    <p:sldId id="257" r:id="rId16"/>
    <p:sldId id="258" r:id="rId17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  <p:embeddedFont>
      <p:font typeface="Poppins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785 Million People Lack Clean Water 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Safe water has the potential to prevent at least 9% of the global disease burden and 6% of global deaths.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To break that down, 6% would mean it can prevent over 460 million deaths.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780" t="482" r="4780" b="0"/>
          <a:stretch>
            <a:fillRect/>
          </a:stretch>
        </p:blipFill>
        <p:spPr>
          <a:xfrm flipH="false" flipV="false" rot="0">
            <a:off x="12053700" y="0"/>
            <a:ext cx="62343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131176"/>
            <a:ext cx="16749803" cy="147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00"/>
              </a:lnSpc>
            </a:pPr>
            <a:r>
              <a:rPr lang="en-US" sz="11000">
                <a:solidFill>
                  <a:srgbClr val="43A5FF"/>
                </a:solidFill>
                <a:latin typeface="Poppins Bold"/>
              </a:rPr>
              <a:t>POTABILITY OF WATER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7240672"/>
            <a:ext cx="9586280" cy="9525"/>
          </a:xfrm>
          <a:prstGeom prst="rect">
            <a:avLst/>
          </a:prstGeom>
          <a:solidFill>
            <a:srgbClr val="323232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28700" y="7641833"/>
            <a:ext cx="958628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19"/>
              </a:lnSpc>
            </a:pPr>
            <a:r>
              <a:rPr lang="en-US" sz="2599" spc="51">
                <a:solidFill>
                  <a:srgbClr val="323232"/>
                </a:solidFill>
                <a:latin typeface="Poppins Light"/>
              </a:rPr>
              <a:t>ADS502 Team 5</a:t>
            </a:r>
          </a:p>
          <a:p>
            <a:pPr>
              <a:lnSpc>
                <a:spcPts val="3119"/>
              </a:lnSpc>
            </a:pPr>
            <a:r>
              <a:rPr lang="en-US" sz="2599" spc="51">
                <a:solidFill>
                  <a:srgbClr val="323232"/>
                </a:solidFill>
                <a:latin typeface="Poppins Light"/>
              </a:rPr>
              <a:t>Andrew Abeles, Katie Hu, Emma Oo, Jake Burnett </a:t>
            </a:r>
          </a:p>
          <a:p>
            <a:pPr>
              <a:lnSpc>
                <a:spcPts val="3119"/>
              </a:lnSpc>
            </a:pPr>
            <a:r>
              <a:rPr lang="en-US" sz="2599" spc="51">
                <a:solidFill>
                  <a:srgbClr val="323232"/>
                </a:solidFill>
                <a:latin typeface="Poppins Light"/>
              </a:rPr>
              <a:t>16 Aug 2021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59339"/>
            <a:ext cx="11986440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spc="112">
                <a:solidFill>
                  <a:srgbClr val="323232"/>
                </a:solidFill>
                <a:latin typeface="Poppins Light"/>
              </a:rPr>
              <a:t>The Effect on Health and Safe Water Consumption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4691062"/>
            <a:ext cx="18288000" cy="5595938"/>
          </a:xfrm>
          <a:prstGeom prst="rect">
            <a:avLst/>
          </a:prstGeom>
          <a:solidFill>
            <a:srgbClr val="D5CDC0">
              <a:alpha val="27843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290267" y="3410585"/>
            <a:ext cx="13382672" cy="511506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066800"/>
            <a:ext cx="8219112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</a:rPr>
              <a:t>Discussion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41588"/>
            <a:ext cx="6523134" cy="1671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323232"/>
                </a:solidFill>
                <a:latin typeface="Poppins Light"/>
              </a:rPr>
              <a:t>Selected Method:k-NN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323232"/>
                </a:solidFill>
                <a:latin typeface="Poppins Light"/>
              </a:rPr>
              <a:t>Model Metrics </a:t>
            </a:r>
          </a:p>
          <a:p>
            <a:pPr algn="ctr">
              <a:lnSpc>
                <a:spcPts val="44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-9493885"/>
            <a:ext cx="9525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5595938"/>
          </a:xfrm>
          <a:prstGeom prst="rect">
            <a:avLst/>
          </a:prstGeom>
          <a:solidFill>
            <a:srgbClr val="D5CDC0">
              <a:alpha val="27843"/>
            </a:srgbClr>
          </a:solidFill>
        </p:spPr>
      </p:sp>
      <p:sp>
        <p:nvSpPr>
          <p:cNvPr name="TextBox 3" id="3"/>
          <p:cNvSpPr txBox="true"/>
          <p:nvPr/>
        </p:nvSpPr>
        <p:spPr>
          <a:xfrm rot="0">
            <a:off x="3178430" y="1614731"/>
            <a:ext cx="11931140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5"/>
              </a:lnSpc>
            </a:pPr>
            <a:r>
              <a:rPr lang="en-US" sz="6499">
                <a:solidFill>
                  <a:srgbClr val="43A5FF"/>
                </a:solidFill>
                <a:latin typeface="Poppins Bold"/>
              </a:rPr>
              <a:t>Thank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83873"/>
            <a:ext cx="15667134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Photo in Water Potability Page: https://haguewaterofmd.com/common-water-contaminants/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Water Potability Page Facts: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https://www.cdc.gov/healthywater/global/wash_statistics.html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https://www.worldvision.org/clean-water-news-stories/global-water-crisis-facts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35288"/>
            <a:ext cx="6523134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>
                <a:solidFill>
                  <a:srgbClr val="000000"/>
                </a:solidFill>
                <a:latin typeface="Poppins Medium Bold"/>
              </a:rPr>
              <a:t>Citations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2116681" y="4985701"/>
            <a:ext cx="1671296" cy="0"/>
          </a:xfrm>
          <a:prstGeom prst="line">
            <a:avLst/>
          </a:prstGeom>
          <a:ln cap="rnd" w="47625">
            <a:solidFill>
              <a:srgbClr val="43A5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226855" y="5143500"/>
            <a:ext cx="1403323" cy="1403323"/>
            <a:chOff x="0" y="0"/>
            <a:chExt cx="1871098" cy="187109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871098" cy="1871098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5CDC0"/>
              </a:solidFill>
            </p:spPr>
          </p:sp>
        </p:grp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514" b="32"/>
            <a:stretch>
              <a:fillRect/>
            </a:stretch>
          </p:blipFill>
          <p:spPr>
            <a:xfrm flipH="false" flipV="false" rot="0">
              <a:off x="650822" y="408892"/>
              <a:ext cx="569453" cy="1046733"/>
            </a:xfrm>
            <a:prstGeom prst="rect">
              <a:avLst/>
            </a:prstGeom>
          </p:spPr>
        </p:pic>
      </p:grpSp>
      <p:sp>
        <p:nvSpPr>
          <p:cNvPr name="AutoShape 7" id="7"/>
          <p:cNvSpPr/>
          <p:nvPr/>
        </p:nvSpPr>
        <p:spPr>
          <a:xfrm rot="-5400000">
            <a:off x="5290380" y="6656997"/>
            <a:ext cx="1671296" cy="0"/>
          </a:xfrm>
          <a:prstGeom prst="line">
            <a:avLst/>
          </a:prstGeom>
          <a:ln cap="rnd" w="47625">
            <a:solidFill>
              <a:srgbClr val="43A5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5400554" y="5143500"/>
            <a:ext cx="1403323" cy="1403323"/>
            <a:chOff x="0" y="0"/>
            <a:chExt cx="1871098" cy="1871098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871098" cy="1871098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5CDC0"/>
              </a:solidFill>
            </p:spPr>
          </p:sp>
        </p:grpSp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514" b="32"/>
            <a:stretch>
              <a:fillRect/>
            </a:stretch>
          </p:blipFill>
          <p:spPr>
            <a:xfrm flipH="false" flipV="false" rot="0">
              <a:off x="650822" y="408892"/>
              <a:ext cx="569453" cy="1046733"/>
            </a:xfrm>
            <a:prstGeom prst="rect">
              <a:avLst/>
            </a:prstGeom>
          </p:spPr>
        </p:pic>
      </p:grpSp>
      <p:sp>
        <p:nvSpPr>
          <p:cNvPr name="AutoShape 12" id="12"/>
          <p:cNvSpPr/>
          <p:nvPr/>
        </p:nvSpPr>
        <p:spPr>
          <a:xfrm rot="-5400000">
            <a:off x="8412164" y="4985701"/>
            <a:ext cx="1671296" cy="0"/>
          </a:xfrm>
          <a:prstGeom prst="line">
            <a:avLst/>
          </a:prstGeom>
          <a:ln cap="rnd" w="47625">
            <a:solidFill>
              <a:srgbClr val="43A5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8546150" y="5143500"/>
            <a:ext cx="1403323" cy="1403323"/>
            <a:chOff x="0" y="0"/>
            <a:chExt cx="1871098" cy="187109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871098" cy="1871098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5CDC0"/>
              </a:solidFill>
            </p:spPr>
          </p:sp>
        </p:grp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514" b="32"/>
            <a:stretch>
              <a:fillRect/>
            </a:stretch>
          </p:blipFill>
          <p:spPr>
            <a:xfrm flipH="false" flipV="false" rot="0">
              <a:off x="650822" y="408892"/>
              <a:ext cx="569453" cy="1046733"/>
            </a:xfrm>
            <a:prstGeom prst="rect">
              <a:avLst/>
            </a:prstGeom>
          </p:spPr>
        </p:pic>
      </p:grpSp>
      <p:sp>
        <p:nvSpPr>
          <p:cNvPr name="AutoShape 17" id="17"/>
          <p:cNvSpPr/>
          <p:nvPr/>
        </p:nvSpPr>
        <p:spPr>
          <a:xfrm rot="-5400000">
            <a:off x="11802702" y="6656997"/>
            <a:ext cx="1671296" cy="0"/>
          </a:xfrm>
          <a:prstGeom prst="line">
            <a:avLst/>
          </a:prstGeom>
          <a:ln cap="rnd" w="47625">
            <a:solidFill>
              <a:srgbClr val="43A5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1912876" y="5143500"/>
            <a:ext cx="1403323" cy="1403323"/>
            <a:chOff x="0" y="0"/>
            <a:chExt cx="1871098" cy="1871098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871098" cy="1871098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5CDC0"/>
              </a:solidFill>
            </p:spPr>
          </p:sp>
        </p:grpSp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514" b="32"/>
            <a:stretch>
              <a:fillRect/>
            </a:stretch>
          </p:blipFill>
          <p:spPr>
            <a:xfrm flipH="false" flipV="false" rot="0">
              <a:off x="650822" y="408892"/>
              <a:ext cx="569453" cy="1046733"/>
            </a:xfrm>
            <a:prstGeom prst="rect">
              <a:avLst/>
            </a:prstGeom>
          </p:spPr>
        </p:pic>
      </p:grpSp>
      <p:sp>
        <p:nvSpPr>
          <p:cNvPr name="AutoShape 22" id="22"/>
          <p:cNvSpPr/>
          <p:nvPr/>
        </p:nvSpPr>
        <p:spPr>
          <a:xfrm rot="-5400000">
            <a:off x="15150962" y="4985701"/>
            <a:ext cx="1671296" cy="0"/>
          </a:xfrm>
          <a:prstGeom prst="line">
            <a:avLst/>
          </a:prstGeom>
          <a:ln cap="rnd" w="47625">
            <a:solidFill>
              <a:srgbClr val="43A5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5261136" y="5143500"/>
            <a:ext cx="1403323" cy="1403323"/>
            <a:chOff x="0" y="0"/>
            <a:chExt cx="1871098" cy="1871098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871098" cy="1871098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5CDC0"/>
              </a:solidFill>
            </p:spPr>
          </p:sp>
        </p:grpSp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514" b="32"/>
            <a:stretch>
              <a:fillRect/>
            </a:stretch>
          </p:blipFill>
          <p:spPr>
            <a:xfrm flipH="false" flipV="false" rot="0">
              <a:off x="650822" y="408892"/>
              <a:ext cx="569453" cy="1046733"/>
            </a:xfrm>
            <a:prstGeom prst="rect">
              <a:avLst/>
            </a:prstGeom>
          </p:spPr>
        </p:pic>
      </p:grpSp>
      <p:sp>
        <p:nvSpPr>
          <p:cNvPr name="TextBox 27" id="27"/>
          <p:cNvSpPr txBox="true"/>
          <p:nvPr/>
        </p:nvSpPr>
        <p:spPr>
          <a:xfrm rot="0">
            <a:off x="1028700" y="1066800"/>
            <a:ext cx="8219112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75"/>
              </a:lnSpc>
            </a:pPr>
            <a:r>
              <a:rPr lang="en-US" sz="6499">
                <a:solidFill>
                  <a:srgbClr val="43A5FF"/>
                </a:solidFill>
                <a:latin typeface="Poppins Bold"/>
              </a:rPr>
              <a:t>OVERVIEW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3452886"/>
            <a:ext cx="4284797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80"/>
              </a:lnSpc>
              <a:spcBef>
                <a:spcPct val="0"/>
              </a:spcBef>
            </a:pPr>
            <a:r>
              <a:rPr lang="en-US" sz="3200" u="none">
                <a:solidFill>
                  <a:srgbClr val="323232"/>
                </a:solidFill>
                <a:latin typeface="Poppins Light"/>
              </a:rPr>
              <a:t>Water Potability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916288" y="7610787"/>
            <a:ext cx="4371854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US" sz="3200">
                <a:solidFill>
                  <a:srgbClr val="323232"/>
                </a:solidFill>
                <a:latin typeface="Poppins Light"/>
              </a:rPr>
              <a:t>Data Cleaning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038072" y="3452887"/>
            <a:ext cx="4371854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US" sz="3200">
                <a:solidFill>
                  <a:srgbClr val="323232"/>
                </a:solidFill>
                <a:latin typeface="Poppins Light"/>
              </a:rPr>
              <a:t>Data Analysis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428611" y="7610787"/>
            <a:ext cx="4371854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US" sz="3200">
                <a:solidFill>
                  <a:srgbClr val="323232"/>
                </a:solidFill>
                <a:latin typeface="Poppins Light"/>
              </a:rPr>
              <a:t>Data Prediction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776871" y="3452887"/>
            <a:ext cx="4371854" cy="4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US" sz="3200">
                <a:solidFill>
                  <a:srgbClr val="323232"/>
                </a:solidFill>
                <a:latin typeface="Poppins Light"/>
              </a:rPr>
              <a:t>Discussion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4691062"/>
            <a:ext cx="18288000" cy="5595938"/>
          </a:xfrm>
          <a:prstGeom prst="rect">
            <a:avLst/>
          </a:prstGeom>
          <a:solidFill>
            <a:srgbClr val="D5CDC0">
              <a:alpha val="27843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8586" r="0" b="35116"/>
          <a:stretch>
            <a:fillRect/>
          </a:stretch>
        </p:blipFill>
        <p:spPr>
          <a:xfrm flipH="false" flipV="false" rot="0">
            <a:off x="1028700" y="2571405"/>
            <a:ext cx="7683540" cy="668689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066800"/>
            <a:ext cx="8219112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</a:rPr>
              <a:t>Water Potability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58629" y="5281929"/>
            <a:ext cx="6523134" cy="3357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u="sng">
                <a:solidFill>
                  <a:srgbClr val="323232"/>
                </a:solidFill>
                <a:latin typeface="Poppins Light"/>
              </a:rPr>
              <a:t>Water Quality Data Set</a:t>
            </a:r>
          </a:p>
          <a:p>
            <a:pPr>
              <a:lnSpc>
                <a:spcPts val="4479"/>
              </a:lnSpc>
            </a:pPr>
            <a:r>
              <a:rPr lang="en-US" sz="3199" u="sng">
                <a:solidFill>
                  <a:srgbClr val="323232"/>
                </a:solidFill>
                <a:latin typeface="Poppins Light"/>
              </a:rPr>
              <a:t>I</a:t>
            </a:r>
            <a:r>
              <a:rPr lang="en-US" sz="3199">
                <a:solidFill>
                  <a:srgbClr val="323232"/>
                </a:solidFill>
                <a:latin typeface="Poppins Light"/>
              </a:rPr>
              <a:t>mported as csv from Kaggle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323232"/>
                </a:solidFill>
                <a:latin typeface="Poppins Light"/>
              </a:rPr>
              <a:t>Code via R Markdown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323232"/>
                </a:solidFill>
                <a:latin typeface="Poppins Light"/>
              </a:rPr>
              <a:t> </a:t>
            </a:r>
          </a:p>
          <a:p>
            <a:pPr algn="l">
              <a:lnSpc>
                <a:spcPts val="4479"/>
              </a:lnSpc>
            </a:pPr>
            <a:r>
              <a:rPr lang="en-US" sz="3199" u="sng">
                <a:solidFill>
                  <a:srgbClr val="323232"/>
                </a:solidFill>
                <a:latin typeface="Poppins Light"/>
              </a:rPr>
              <a:t>Objective</a:t>
            </a:r>
            <a:r>
              <a:rPr lang="en-US" sz="3199" u="sng">
                <a:solidFill>
                  <a:srgbClr val="323232"/>
                </a:solidFill>
                <a:latin typeface="Poppins Light"/>
              </a:rPr>
              <a:t> </a:t>
            </a:r>
          </a:p>
          <a:p>
            <a:pPr algn="ctr">
              <a:lnSpc>
                <a:spcPts val="44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445260" y="1049655"/>
            <a:ext cx="4814040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43A5FF"/>
                </a:solidFill>
                <a:latin typeface="Poppins Light"/>
              </a:rPr>
              <a:t>785 MILLION PEOPLE DON'T HAVE ACCESS  TO CLEAN WATER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58629" y="962025"/>
            <a:ext cx="155507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>
                <a:solidFill>
                  <a:srgbClr val="43A5FF"/>
                </a:solidFill>
                <a:latin typeface="Poppins Medium Bold"/>
              </a:rPr>
              <a:t>785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58629" y="2247900"/>
            <a:ext cx="155507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43A5FF"/>
                </a:solidFill>
                <a:latin typeface="Poppins Medium Bold"/>
              </a:rPr>
              <a:t>9%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45260" y="2057400"/>
            <a:ext cx="4814040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43A5FF"/>
                </a:solidFill>
                <a:latin typeface="Poppins Light"/>
              </a:rPr>
              <a:t>ACCESS TO CLEAN WATER CAN PREVENT AT LEAST 9% OF GLOBAL DISEASES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58629" y="3772535"/>
            <a:ext cx="155507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43A5FF"/>
                </a:solidFill>
                <a:latin typeface="Poppins Medium Bold"/>
              </a:rPr>
              <a:t>6%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45260" y="3582035"/>
            <a:ext cx="4814040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43A5FF"/>
                </a:solidFill>
                <a:latin typeface="Poppins Light"/>
              </a:rPr>
              <a:t>ACCESS TO CLEAN WATER CAN PREVENT AT LEAST 6% OF GLOBAL DEATHS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D5CDC0">
              <a:alpha val="27843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77735" y="2605240"/>
            <a:ext cx="9511024" cy="587645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874963"/>
            <a:ext cx="8809134" cy="616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43A5FF"/>
                </a:solidFill>
                <a:latin typeface="Poppins Medium"/>
              </a:rPr>
              <a:t>Missing Values</a:t>
            </a:r>
          </a:p>
          <a:p>
            <a:pPr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171717"/>
                </a:solidFill>
                <a:latin typeface="Poppins Light"/>
              </a:rPr>
              <a:t>3 Variables: </a:t>
            </a:r>
          </a:p>
          <a:p>
            <a:pPr marL="1381748" indent="-460583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171717"/>
                </a:solidFill>
                <a:latin typeface="Poppins Light"/>
              </a:rPr>
              <a:t>Sulfate, pH, Trihalomethanes </a:t>
            </a:r>
          </a:p>
          <a:p>
            <a:pPr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171717"/>
                </a:solidFill>
                <a:latin typeface="Poppins Light"/>
              </a:rPr>
              <a:t>Normal Distribution</a:t>
            </a:r>
          </a:p>
          <a:p>
            <a:pPr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171717"/>
                </a:solidFill>
                <a:latin typeface="Poppins Light"/>
              </a:rPr>
              <a:t>Low Pairwise Correlation</a:t>
            </a:r>
          </a:p>
          <a:p>
            <a:pPr>
              <a:lnSpc>
                <a:spcPts val="4479"/>
              </a:lnSpc>
            </a:pPr>
          </a:p>
          <a:p>
            <a:pPr>
              <a:lnSpc>
                <a:spcPts val="4479"/>
              </a:lnSpc>
            </a:pP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43A5FF"/>
                </a:solidFill>
                <a:latin typeface="Poppins Medium"/>
              </a:rPr>
              <a:t>Outliers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171717"/>
                </a:solidFill>
                <a:latin typeface="Poppins Light"/>
              </a:rPr>
              <a:t>Z-Scores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171717"/>
                </a:solidFill>
                <a:latin typeface="Poppins Light"/>
              </a:rPr>
              <a:t>4.5% Outliers Identified </a:t>
            </a:r>
          </a:p>
          <a:p>
            <a:pPr algn="ctr">
              <a:lnSpc>
                <a:spcPts val="44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66800"/>
            <a:ext cx="8219112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</a:rPr>
              <a:t>Data Cleaning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247812" cy="10287000"/>
          </a:xfrm>
          <a:prstGeom prst="rect">
            <a:avLst/>
          </a:prstGeom>
          <a:solidFill>
            <a:srgbClr val="D5CDC0">
              <a:alpha val="27843"/>
            </a:srgbClr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66800"/>
            <a:ext cx="8219112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</a:rPr>
              <a:t>Data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91762" y="5666056"/>
            <a:ext cx="6523134" cy="110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Poppins Light"/>
              </a:rPr>
              <a:t>Exploratory Analysis </a:t>
            </a:r>
            <a:r>
              <a:rPr lang="en-US" sz="1200">
                <a:solidFill>
                  <a:srgbClr val="000000"/>
                </a:solidFill>
                <a:latin typeface="Arimo"/>
              </a:rPr>
              <a:t>Picture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29722" y="2425870"/>
            <a:ext cx="10076603" cy="223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43A5FF"/>
                </a:solidFill>
                <a:latin typeface="Poppins Light"/>
              </a:rPr>
              <a:t>Dependent Variable (y): Potability</a:t>
            </a:r>
          </a:p>
          <a:p>
            <a:pPr>
              <a:lnSpc>
                <a:spcPts val="4479"/>
              </a:lnSpc>
            </a:pPr>
            <a:r>
              <a:rPr lang="en-US" sz="3199">
                <a:solidFill>
                  <a:srgbClr val="43A5FF"/>
                </a:solidFill>
                <a:latin typeface="Poppins Light"/>
              </a:rPr>
              <a:t>Predictor Variables (X): pH, Hardness, Solids, Chloramines, Sulfate, Conductivity, Organic Carbon, Trihalomethanes, Turbidity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51980"/>
            <a:ext cx="198369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>
                <a:solidFill>
                  <a:srgbClr val="43A5FF"/>
                </a:solidFill>
                <a:latin typeface="Poppins Medium Bold"/>
              </a:rPr>
              <a:t>10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5595938"/>
          </a:xfrm>
          <a:prstGeom prst="rect">
            <a:avLst/>
          </a:prstGeom>
          <a:solidFill>
            <a:srgbClr val="D5CDC0">
              <a:alpha val="27843"/>
            </a:srgbClr>
          </a:solidFill>
        </p:spPr>
      </p:sp>
      <p:sp>
        <p:nvSpPr>
          <p:cNvPr name="TextBox 3" id="3"/>
          <p:cNvSpPr txBox="true"/>
          <p:nvPr/>
        </p:nvSpPr>
        <p:spPr>
          <a:xfrm rot="0">
            <a:off x="3178430" y="1066800"/>
            <a:ext cx="11931140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5"/>
              </a:lnSpc>
            </a:pPr>
            <a:r>
              <a:rPr lang="en-US" sz="6499">
                <a:solidFill>
                  <a:srgbClr val="43A5FF"/>
                </a:solidFill>
                <a:latin typeface="Poppins Bold"/>
              </a:rPr>
              <a:t>Data Prediction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441292"/>
            <a:ext cx="5165822" cy="26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7"/>
              </a:lnSpc>
            </a:pPr>
            <a:r>
              <a:rPr lang="en-US" sz="1583">
                <a:solidFill>
                  <a:srgbClr val="323232"/>
                </a:solidFill>
                <a:latin typeface="Poppins Light"/>
              </a:rPr>
              <a:t>Insert Text?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7134" y="3584575"/>
            <a:ext cx="4853733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43A5FF"/>
                </a:solidFill>
                <a:latin typeface="Poppins Medium Bold"/>
              </a:rPr>
              <a:t>Decision Tree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93478" y="6528127"/>
            <a:ext cx="5165822" cy="26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7"/>
              </a:lnSpc>
            </a:pPr>
            <a:r>
              <a:rPr lang="en-US" sz="1583">
                <a:solidFill>
                  <a:srgbClr val="323232"/>
                </a:solidFill>
                <a:latin typeface="Poppins Light"/>
              </a:rPr>
              <a:t>Insert Text?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93478" y="3175000"/>
            <a:ext cx="5165822" cy="162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43A5FF"/>
                </a:solidFill>
                <a:latin typeface="Poppins Medium Bold"/>
              </a:rPr>
              <a:t>Logistic Regression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75000"/>
            <a:ext cx="5165822" cy="162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43A5FF"/>
                </a:solidFill>
                <a:latin typeface="Poppins Medium Bold"/>
              </a:rPr>
              <a:t>k-Nearest Neighbor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13654" y="6509077"/>
            <a:ext cx="6060693" cy="32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1"/>
              </a:lnSpc>
            </a:pPr>
            <a:r>
              <a:rPr lang="en-US" sz="1858">
                <a:solidFill>
                  <a:srgbClr val="323232"/>
                </a:solidFill>
                <a:latin typeface="Poppins Light"/>
              </a:rPr>
              <a:t>Insert Text?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66800"/>
            <a:ext cx="11931140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75"/>
              </a:lnSpc>
            </a:pPr>
            <a:r>
              <a:rPr lang="en-US" sz="6499">
                <a:solidFill>
                  <a:srgbClr val="43A5FF"/>
                </a:solidFill>
                <a:latin typeface="Poppins Bold"/>
              </a:rPr>
              <a:t>Prediction Method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51261"/>
            <a:ext cx="652313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TEXT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105400"/>
            <a:ext cx="652313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97594" y="2327275"/>
            <a:ext cx="849281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600">
                <a:solidFill>
                  <a:srgbClr val="000000"/>
                </a:solidFill>
                <a:latin typeface="Poppins Light"/>
              </a:rPr>
              <a:t>Method: </a:t>
            </a:r>
            <a:r>
              <a:rPr lang="en-US" sz="3600">
                <a:solidFill>
                  <a:srgbClr val="000000"/>
                </a:solidFill>
                <a:latin typeface="Poppins Light Bold"/>
              </a:rPr>
              <a:t>k-Nearest Neighbor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66800"/>
            <a:ext cx="11931140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75"/>
              </a:lnSpc>
            </a:pPr>
            <a:r>
              <a:rPr lang="en-US" sz="6499">
                <a:solidFill>
                  <a:srgbClr val="43A5FF"/>
                </a:solidFill>
                <a:latin typeface="Poppins Bold"/>
              </a:rPr>
              <a:t>Prediction Method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51261"/>
            <a:ext cx="652313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TEXT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105400"/>
            <a:ext cx="652313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97594" y="2327275"/>
            <a:ext cx="849281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600">
                <a:solidFill>
                  <a:srgbClr val="000000"/>
                </a:solidFill>
                <a:latin typeface="Poppins Light"/>
              </a:rPr>
              <a:t>Method: </a:t>
            </a:r>
            <a:r>
              <a:rPr lang="en-US" sz="3600">
                <a:solidFill>
                  <a:srgbClr val="000000"/>
                </a:solidFill>
                <a:latin typeface="Poppins Light Bold"/>
              </a:rPr>
              <a:t>Decision Tree - Cart &amp; C5.0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66800"/>
            <a:ext cx="11931140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75"/>
              </a:lnSpc>
            </a:pPr>
            <a:r>
              <a:rPr lang="en-US" sz="6499">
                <a:solidFill>
                  <a:srgbClr val="43A5FF"/>
                </a:solidFill>
                <a:latin typeface="Poppins Bold"/>
              </a:rPr>
              <a:t>Prediction Method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51261"/>
            <a:ext cx="652313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TEXT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105400"/>
            <a:ext cx="652313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Poppins Light"/>
              </a:rPr>
              <a:t>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97594" y="2327275"/>
            <a:ext cx="932624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600">
                <a:solidFill>
                  <a:srgbClr val="000000"/>
                </a:solidFill>
                <a:latin typeface="Poppins Light"/>
              </a:rPr>
              <a:t>Method: </a:t>
            </a:r>
            <a:r>
              <a:rPr lang="en-US" sz="3600">
                <a:solidFill>
                  <a:srgbClr val="000000"/>
                </a:solidFill>
                <a:latin typeface="Poppins Light Bold"/>
              </a:rPr>
              <a:t>Multinomia</a:t>
            </a:r>
            <a:r>
              <a:rPr lang="en-US" sz="3600">
                <a:solidFill>
                  <a:srgbClr val="000000"/>
                </a:solidFill>
                <a:latin typeface="Poppins Light"/>
              </a:rPr>
              <a:t>l </a:t>
            </a:r>
            <a:r>
              <a:rPr lang="en-US" sz="3600">
                <a:solidFill>
                  <a:srgbClr val="000000"/>
                </a:solidFill>
                <a:latin typeface="Poppins Light Bold"/>
              </a:rPr>
              <a:t>Logistic Regression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DAEnJheRGlg</dc:identifier>
  <dcterms:modified xsi:type="dcterms:W3CDTF">2011-08-01T06:04:30Z</dcterms:modified>
  <cp:revision>1</cp:revision>
  <dc:title>potability of water</dc:title>
</cp:coreProperties>
</file>