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7" r:id="rId5"/>
    <p:sldId id="258" r:id="rId6"/>
    <p:sldId id="259" r:id="rId7"/>
    <p:sldId id="260" r:id="rId8"/>
    <p:sldId id="261" r:id="rId9"/>
    <p:sldId id="262" r:id="rId10"/>
    <p:sldId id="263" r:id="rId11"/>
    <p:sldId id="267" r:id="rId12"/>
    <p:sldId id="268" r:id="rId13"/>
    <p:sldId id="269" r:id="rId14"/>
    <p:sldId id="270" r:id="rId15"/>
    <p:sldId id="271" r:id="rId16"/>
    <p:sldId id="272" r:id="rId17"/>
    <p:sldId id="273" r:id="rId18"/>
    <p:sldId id="264" r:id="rId19"/>
    <p:sldId id="274" r:id="rId20"/>
    <p:sldId id="266" r:id="rId21"/>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pos="56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323" autoAdjust="0"/>
  </p:normalViewPr>
  <p:slideViewPr>
    <p:cSldViewPr showGuides="1">
      <p:cViewPr varScale="1">
        <p:scale>
          <a:sx n="73" d="100"/>
          <a:sy n="73" d="100"/>
        </p:scale>
        <p:origin x="2034" y="78"/>
      </p:cViewPr>
      <p:guideLst>
        <p:guide orient="horz" pos="618"/>
        <p:guide pos="5685"/>
      </p:guideLst>
    </p:cSldViewPr>
  </p:slideViewPr>
  <p:outlineViewPr>
    <p:cViewPr>
      <p:scale>
        <a:sx n="33" d="100"/>
        <a:sy n="33" d="100"/>
      </p:scale>
      <p:origin x="0" y="-5556"/>
    </p:cViewPr>
  </p:outlineViewPr>
  <p:notesTextViewPr>
    <p:cViewPr>
      <p:scale>
        <a:sx n="125" d="100"/>
        <a:sy n="125" d="100"/>
      </p:scale>
      <p:origin x="0" y="-414"/>
    </p:cViewPr>
  </p:notesTextViewPr>
  <p:sorterViewPr>
    <p:cViewPr>
      <p:scale>
        <a:sx n="100" d="100"/>
        <a:sy n="100" d="100"/>
      </p:scale>
      <p:origin x="0" y="0"/>
    </p:cViewPr>
  </p:sorterViewPr>
  <p:notesViewPr>
    <p:cSldViewPr showGuides="1">
      <p:cViewPr varScale="1">
        <p:scale>
          <a:sx n="83" d="100"/>
          <a:sy n="83"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5E657-C75E-4190-B3C3-105C9C4260DF}" type="datetimeFigureOut">
              <a:rPr lang="en-AU" smtClean="0"/>
              <a:t>18/03/2015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98D88-B6F7-4C17-9B14-1B1A9C0C092B}" type="slidenum">
              <a:rPr lang="en-AU" smtClean="0"/>
              <a:t>‹#›</a:t>
            </a:fld>
            <a:endParaRPr lang="en-AU"/>
          </a:p>
        </p:txBody>
      </p:sp>
    </p:spTree>
    <p:extLst>
      <p:ext uri="{BB962C8B-B14F-4D97-AF65-F5344CB8AC3E}">
        <p14:creationId xmlns:p14="http://schemas.microsoft.com/office/powerpoint/2010/main" val="3193069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842A88-9C46-4A82-BC64-6521039314F7}" type="datetimeFigureOut">
              <a:rPr lang="en-AU" smtClean="0"/>
              <a:t>18/03/2015</a:t>
            </a:fld>
            <a:endParaRPr lang="en-AU"/>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FB293-4812-4AD5-9D7B-16C5960DBBF9}" type="slidenum">
              <a:rPr lang="en-AU" smtClean="0"/>
              <a:t>‹#›</a:t>
            </a:fld>
            <a:endParaRPr lang="en-AU"/>
          </a:p>
        </p:txBody>
      </p:sp>
    </p:spTree>
    <p:extLst>
      <p:ext uri="{BB962C8B-B14F-4D97-AF65-F5344CB8AC3E}">
        <p14:creationId xmlns:p14="http://schemas.microsoft.com/office/powerpoint/2010/main" val="99587681"/>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is a short narrative</a:t>
            </a:r>
            <a:r>
              <a:rPr lang="en-AU" baseline="0" dirty="0" smtClean="0"/>
              <a:t> that occurred in real life, around how to hold Angular in a certain situation.</a:t>
            </a:r>
          </a:p>
          <a:p>
            <a:endParaRPr lang="en-AU" baseline="0" dirty="0" smtClean="0"/>
          </a:p>
          <a:p>
            <a:r>
              <a:rPr lang="en-AU" baseline="0" dirty="0" smtClean="0"/>
              <a:t>&lt;Read narrative&gt;</a:t>
            </a:r>
          </a:p>
          <a:p>
            <a:endParaRPr lang="en-AU" baseline="0" dirty="0" smtClean="0"/>
          </a:p>
          <a:p>
            <a:r>
              <a:rPr lang="en-AU" dirty="0" smtClean="0"/>
              <a:t>Most of</a:t>
            </a:r>
            <a:r>
              <a:rPr lang="en-AU" baseline="0" dirty="0" smtClean="0"/>
              <a:t> that, to the even the mildly initiated, looks like magic. Uttering incantations to please the angular gods to grant us our wishes so that we may bend the framework to our will.</a:t>
            </a:r>
          </a:p>
        </p:txBody>
      </p:sp>
      <p:sp>
        <p:nvSpPr>
          <p:cNvPr id="4" name="Slide Number Placeholder 3"/>
          <p:cNvSpPr>
            <a:spLocks noGrp="1"/>
          </p:cNvSpPr>
          <p:nvPr>
            <p:ph type="sldNum" sz="quarter" idx="10"/>
          </p:nvPr>
        </p:nvSpPr>
        <p:spPr/>
        <p:txBody>
          <a:bodyPr/>
          <a:lstStyle/>
          <a:p>
            <a:fld id="{325FB293-4812-4AD5-9D7B-16C5960DBBF9}" type="slidenum">
              <a:rPr lang="en-AU" smtClean="0"/>
              <a:t>2</a:t>
            </a:fld>
            <a:endParaRPr lang="en-AU"/>
          </a:p>
        </p:txBody>
      </p:sp>
    </p:spTree>
    <p:extLst>
      <p:ext uri="{BB962C8B-B14F-4D97-AF65-F5344CB8AC3E}">
        <p14:creationId xmlns:p14="http://schemas.microsoft.com/office/powerpoint/2010/main" val="506703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Mixins</a:t>
            </a:r>
            <a:r>
              <a:rPr lang="en-AU" dirty="0" smtClean="0"/>
              <a:t> allow us to</a:t>
            </a:r>
            <a:r>
              <a:rPr lang="en-AU" baseline="0" dirty="0" smtClean="0"/>
              <a:t> inject the same behaviour into multiple react components, and therefore achieve reuse – and also give us a nice seam to leverage to implement cross cutting concerns.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11</a:t>
            </a:fld>
            <a:endParaRPr lang="en-AU"/>
          </a:p>
        </p:txBody>
      </p:sp>
    </p:spTree>
    <p:extLst>
      <p:ext uri="{BB962C8B-B14F-4D97-AF65-F5344CB8AC3E}">
        <p14:creationId xmlns:p14="http://schemas.microsoft.com/office/powerpoint/2010/main" val="2906758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en-AU" baseline="0" dirty="0" smtClean="0"/>
              <a:t>In the application I have run into a bit of a bind in handling the state. The angular application established its state at the top level then bound parts down to lower edit screens and allowed them to modify it via </a:t>
            </a:r>
            <a:r>
              <a:rPr lang="en-AU" baseline="0" dirty="0" err="1" smtClean="0"/>
              <a:t>callbacks</a:t>
            </a:r>
            <a:r>
              <a:rPr lang="en-AU" baseline="0" dirty="0" smtClean="0"/>
              <a:t> to the parent that contained the state. This doesn’t gel so well with React, because at some levels I am passing information in as props – as it should be considered immutable within a component, but I need to add to its child collections. </a:t>
            </a:r>
          </a:p>
          <a:p>
            <a:endParaRPr lang="en-AU" dirty="0" smtClean="0"/>
          </a:p>
          <a:p>
            <a:r>
              <a:rPr lang="en-AU" baseline="0" dirty="0" smtClean="0"/>
              <a:t>What I really wanted was a structure where I could have all of the components that were contributing to the state of my ‘Workout’ aggregate to be able to do so in a way that when it was modified, the parent would be notified, it could then retrieve the refreshed state and update its own state, which would cascade down to all of its children. </a:t>
            </a:r>
          </a:p>
          <a:p>
            <a:endParaRPr lang="en-AU" baseline="0" dirty="0" smtClean="0"/>
          </a:p>
          <a:p>
            <a:r>
              <a:rPr lang="en-AU" baseline="0" dirty="0" smtClean="0"/>
              <a:t>An example in this application is that I want the ‘exercise’ component to be able to add exercises to my workouts state, but then I want my ‘workout’ component to re-render its exercise details map when an exercise is added.</a:t>
            </a:r>
          </a:p>
          <a:p>
            <a:endParaRPr lang="en-AU" dirty="0" smtClean="0"/>
          </a:p>
          <a:p>
            <a:r>
              <a:rPr lang="en-AU" dirty="0" smtClean="0"/>
              <a:t>There</a:t>
            </a:r>
            <a:r>
              <a:rPr lang="en-AU" baseline="0" dirty="0" smtClean="0"/>
              <a:t> is a lot of ‘state should be avoided’ in Reacts documentation – which makes sense as react has functional tendencies. However in most of the applications we build day to day, state is unavoidable – form input is the primary example of state mutation. </a:t>
            </a:r>
          </a:p>
          <a:p>
            <a:endParaRPr lang="en-AU" baseline="0" dirty="0" smtClean="0"/>
          </a:p>
          <a:p>
            <a:r>
              <a:rPr lang="en-AU" baseline="0" dirty="0" smtClean="0"/>
              <a:t>We need a structure to store state that allows us to keep our components ‘pure’ from a functional standpoint</a:t>
            </a:r>
          </a:p>
          <a:p>
            <a:endParaRPr lang="en-AU" baseline="0" dirty="0" smtClean="0"/>
          </a:p>
          <a:p>
            <a:r>
              <a:rPr lang="en-AU" baseline="0" dirty="0" smtClean="0"/>
              <a:t>Enter FLUX. Flux is an architecture (not code!) that describes a way in which views can contribute to ‘shared’ state in a unidirectional flow. </a:t>
            </a:r>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12</a:t>
            </a:fld>
            <a:endParaRPr lang="en-AU"/>
          </a:p>
        </p:txBody>
      </p:sp>
    </p:spTree>
    <p:extLst>
      <p:ext uri="{BB962C8B-B14F-4D97-AF65-F5344CB8AC3E}">
        <p14:creationId xmlns:p14="http://schemas.microsoft.com/office/powerpoint/2010/main" val="1534773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Flux works well with React as its unidirectional</a:t>
            </a:r>
            <a:r>
              <a:rPr lang="en-AU" baseline="0" dirty="0" smtClean="0"/>
              <a:t> flow compliments Reacts cascading rendering paradigm.</a:t>
            </a:r>
          </a:p>
          <a:p>
            <a:endParaRPr lang="en-AU" baseline="0" dirty="0" smtClean="0"/>
          </a:p>
          <a:p>
            <a:r>
              <a:rPr lang="en-AU" baseline="0" dirty="0" smtClean="0"/>
              <a:t>There are a number of implementations of the flux architecture out on the web that supply the dispatcher, event aggregator and a handful of </a:t>
            </a:r>
            <a:r>
              <a:rPr lang="en-AU" baseline="0" dirty="0" err="1" smtClean="0"/>
              <a:t>mixins</a:t>
            </a:r>
            <a:r>
              <a:rPr lang="en-AU" baseline="0" dirty="0" smtClean="0"/>
              <a:t> to get you on your way.</a:t>
            </a:r>
          </a:p>
          <a:p>
            <a:endParaRPr lang="en-AU" baseline="0" dirty="0" smtClean="0"/>
          </a:p>
          <a:p>
            <a:r>
              <a:rPr lang="en-AU" baseline="0" dirty="0" err="1" smtClean="0"/>
              <a:t>Fluxxor</a:t>
            </a:r>
            <a:r>
              <a:rPr lang="en-AU" baseline="0" dirty="0" smtClean="0"/>
              <a:t> is a mature implementation of FLUX, and generally adheres fairly closely to the original architecture. There are alternatives (such as Reflux) which seek to remove some of the ‘plumbing’ FLUX requires by making actions automatically dispatch. The link here gives a reasonably recent and concise summary of the major implementations that are currently available.</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13</a:t>
            </a:fld>
            <a:endParaRPr lang="en-AU"/>
          </a:p>
        </p:txBody>
      </p:sp>
    </p:spTree>
    <p:extLst>
      <p:ext uri="{BB962C8B-B14F-4D97-AF65-F5344CB8AC3E}">
        <p14:creationId xmlns:p14="http://schemas.microsoft.com/office/powerpoint/2010/main" val="848833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Ease: React is made with componentization</a:t>
            </a:r>
            <a:r>
              <a:rPr lang="en-AU" baseline="0" dirty="0" smtClean="0"/>
              <a:t> first and foremost in mind, and it excels at it. </a:t>
            </a:r>
            <a:endParaRPr lang="en-AU" dirty="0" smtClean="0"/>
          </a:p>
          <a:p>
            <a:endParaRPr lang="en-AU" dirty="0" smtClean="0"/>
          </a:p>
          <a:p>
            <a:r>
              <a:rPr lang="en-AU" dirty="0" smtClean="0"/>
              <a:t>Amount: React is fairly straightforward, and I</a:t>
            </a:r>
            <a:r>
              <a:rPr lang="en-AU" baseline="0" dirty="0" smtClean="0"/>
              <a:t> didn’t run across a single place where I had to call .</a:t>
            </a:r>
            <a:r>
              <a:rPr lang="en-AU" baseline="0" dirty="0" err="1" smtClean="0"/>
              <a:t>pleasepleasepleaseWork</a:t>
            </a:r>
            <a:r>
              <a:rPr lang="en-AU" baseline="0" dirty="0" smtClean="0"/>
              <a:t> to get it to do what I expected it to do.</a:t>
            </a:r>
            <a:endParaRPr lang="en-AU" dirty="0" smtClean="0"/>
          </a:p>
          <a:p>
            <a:endParaRPr lang="en-AU" dirty="0" smtClean="0"/>
          </a:p>
          <a:p>
            <a:r>
              <a:rPr lang="en-AU" dirty="0" err="1" smtClean="0"/>
              <a:t>Grokkability</a:t>
            </a:r>
            <a:r>
              <a:rPr lang="en-AU" dirty="0" smtClean="0"/>
              <a:t>: React (even when combined</a:t>
            </a:r>
            <a:r>
              <a:rPr lang="en-AU" baseline="0" dirty="0" smtClean="0"/>
              <a:t> with FLUX and a router)</a:t>
            </a:r>
            <a:r>
              <a:rPr lang="en-AU" dirty="0" smtClean="0"/>
              <a:t> is by and large a simpler framework to understand than angular. Its one</a:t>
            </a:r>
            <a:r>
              <a:rPr lang="en-AU" baseline="0" dirty="0" smtClean="0"/>
              <a:t> way approach to databinding, simple component model and approach to extensibility via </a:t>
            </a:r>
            <a:r>
              <a:rPr lang="en-AU" baseline="0" dirty="0" err="1" smtClean="0"/>
              <a:t>mixins</a:t>
            </a:r>
            <a:r>
              <a:rPr lang="en-AU" baseline="0" dirty="0" smtClean="0"/>
              <a:t> mean that understanding it as a whole comes a lot more quickly than it does with Angular.</a:t>
            </a:r>
          </a:p>
          <a:p>
            <a:endParaRPr lang="en-AU" baseline="0" dirty="0" smtClean="0"/>
          </a:p>
          <a:p>
            <a:r>
              <a:rPr lang="en-AU" baseline="0" dirty="0" smtClean="0"/>
              <a:t>Availability: lots of well-vetted information on most problems you’re likely to face on the internet for Angular. Not so much for React.</a:t>
            </a:r>
          </a:p>
          <a:p>
            <a:endParaRPr lang="en-AU" baseline="0" dirty="0" smtClean="0"/>
          </a:p>
          <a:p>
            <a:r>
              <a:rPr lang="en-AU" baseline="0" dirty="0" smtClean="0"/>
              <a:t>Speed: Angular puts almost all of the tools you need to build a web application at your fingertips – and I found this enabled me to be far more efficient when developing with it. There was no need to research and vet the potential solutions for the feature I need (routing, FLUX implementation </a:t>
            </a:r>
            <a:r>
              <a:rPr lang="en-AU" baseline="0" dirty="0" err="1" smtClean="0"/>
              <a:t>etc</a:t>
            </a:r>
            <a:r>
              <a:rPr lang="en-AU" baseline="0" dirty="0" smtClean="0"/>
              <a:t>), and this meant I could concentrate on Programming MF.</a:t>
            </a:r>
          </a:p>
          <a:p>
            <a:endParaRPr lang="en-AU" baseline="0" dirty="0" smtClean="0"/>
          </a:p>
          <a:p>
            <a:r>
              <a:rPr lang="en-AU" baseline="0" dirty="0" smtClean="0"/>
              <a:t>Extensibility: In my app, both frameworks had enough extensibility for me to implement my cross cutting concerns in fairly neat ways. Angular lets you get your hands in to some of the ‘lower level’ construction it does of its componentry which I think gives it the win in this category – React is very much about doing things within the lifecycle methods made available to </a:t>
            </a:r>
            <a:r>
              <a:rPr lang="en-AU" baseline="0" smtClean="0"/>
              <a:t>you</a:t>
            </a:r>
            <a:r>
              <a:rPr lang="en-AU" baseline="0" smtClean="0"/>
              <a:t>.</a:t>
            </a:r>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15</a:t>
            </a:fld>
            <a:endParaRPr lang="en-AU"/>
          </a:p>
        </p:txBody>
      </p:sp>
    </p:spTree>
    <p:extLst>
      <p:ext uri="{BB962C8B-B14F-4D97-AF65-F5344CB8AC3E}">
        <p14:creationId xmlns:p14="http://schemas.microsoft.com/office/powerpoint/2010/main" val="373706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Aside from React, React-Router</a:t>
            </a:r>
            <a:r>
              <a:rPr lang="en-AU" baseline="0" dirty="0" smtClean="0"/>
              <a:t>, </a:t>
            </a:r>
            <a:r>
              <a:rPr lang="en-AU" baseline="0" dirty="0" err="1" smtClean="0"/>
              <a:t>Fluxxor</a:t>
            </a:r>
            <a:r>
              <a:rPr lang="en-AU" baseline="0" dirty="0" smtClean="0"/>
              <a:t> and Bootstrap, my nice little loading screen is using Please Wait, my sweet confirmation on workout complete is done via Sweet Alert, and the nice looking theme is courtesy of </a:t>
            </a:r>
            <a:r>
              <a:rPr lang="en-AU" baseline="0" dirty="0" err="1" smtClean="0"/>
              <a:t>Bootswatch</a:t>
            </a:r>
            <a:r>
              <a:rPr lang="en-AU" baseline="0" dirty="0" smtClean="0"/>
              <a:t>.</a:t>
            </a:r>
          </a:p>
        </p:txBody>
      </p:sp>
      <p:sp>
        <p:nvSpPr>
          <p:cNvPr id="4" name="Slide Number Placeholder 3"/>
          <p:cNvSpPr>
            <a:spLocks noGrp="1"/>
          </p:cNvSpPr>
          <p:nvPr>
            <p:ph type="sldNum" sz="quarter" idx="10"/>
          </p:nvPr>
        </p:nvSpPr>
        <p:spPr/>
        <p:txBody>
          <a:bodyPr/>
          <a:lstStyle/>
          <a:p>
            <a:fld id="{325FB293-4812-4AD5-9D7B-16C5960DBBF9}" type="slidenum">
              <a:rPr lang="en-AU" smtClean="0"/>
              <a:t>16</a:t>
            </a:fld>
            <a:endParaRPr lang="en-AU"/>
          </a:p>
        </p:txBody>
      </p:sp>
    </p:spTree>
    <p:extLst>
      <p:ext uri="{BB962C8B-B14F-4D97-AF65-F5344CB8AC3E}">
        <p14:creationId xmlns:p14="http://schemas.microsoft.com/office/powerpoint/2010/main" val="117382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given that we know Angular has a bit</a:t>
            </a:r>
            <a:r>
              <a:rPr lang="en-AU" baseline="0" dirty="0" smtClean="0"/>
              <a:t> of a rocky road ahead of it before things stabilise, should we be looking elsewhere for our front-end tool of choice?</a:t>
            </a:r>
          </a:p>
          <a:p>
            <a:endParaRPr lang="en-AU" baseline="0" dirty="0" smtClean="0"/>
          </a:p>
          <a:p>
            <a:r>
              <a:rPr lang="en-AU" baseline="0" dirty="0" smtClean="0"/>
              <a:t>There was some news just last week at ng-</a:t>
            </a:r>
            <a:r>
              <a:rPr lang="en-AU" baseline="0" dirty="0" err="1" smtClean="0"/>
              <a:t>conf</a:t>
            </a:r>
            <a:r>
              <a:rPr lang="en-AU" baseline="0" dirty="0" smtClean="0"/>
              <a:t> that Angular 2 and 1 could live side by side in harmony, and that Angular 1.5’s theme was going to be allowing migrations from 1.x to 2.</a:t>
            </a:r>
          </a:p>
          <a:p>
            <a:endParaRPr lang="en-AU" baseline="0" dirty="0" smtClean="0"/>
          </a:p>
          <a:p>
            <a:r>
              <a:rPr lang="en-AU" baseline="0" dirty="0" smtClean="0"/>
              <a:t>But ignoring the lofty dreams of </a:t>
            </a:r>
            <a:r>
              <a:rPr lang="en-AU" baseline="0" dirty="0" err="1" smtClean="0"/>
              <a:t>Angular’s</a:t>
            </a:r>
            <a:r>
              <a:rPr lang="en-AU" baseline="0" dirty="0" smtClean="0"/>
              <a:t> creators, where else can we look?</a:t>
            </a:r>
          </a:p>
          <a:p>
            <a:endParaRPr lang="en-AU" baseline="0" dirty="0" smtClean="0"/>
          </a:p>
          <a:p>
            <a:r>
              <a:rPr lang="en-AU" baseline="0" dirty="0" smtClean="0"/>
              <a:t>There are plenty of choices, but given its popularity of late, I decided to take a closer look at React, and see if I could potentially use it to replace Angular in my </a:t>
            </a:r>
            <a:r>
              <a:rPr lang="en-AU" baseline="0" dirty="0" err="1" smtClean="0"/>
              <a:t>toolbelt</a:t>
            </a:r>
            <a:r>
              <a:rPr lang="en-AU" baseline="0" dirty="0" smtClean="0"/>
              <a:t>.</a:t>
            </a:r>
          </a:p>
          <a:p>
            <a:endParaRPr lang="en-AU" baseline="0" dirty="0" smtClean="0"/>
          </a:p>
          <a:p>
            <a:r>
              <a:rPr lang="en-AU" baseline="0" dirty="0" smtClean="0"/>
              <a:t>*** </a:t>
            </a:r>
            <a:r>
              <a:rPr lang="en-AU" baseline="0" dirty="0" smtClean="0"/>
              <a:t>Conclude that </a:t>
            </a:r>
            <a:r>
              <a:rPr lang="en-AU" baseline="0" dirty="0" smtClean="0"/>
              <a:t>I really like React, and wouldn’t mind using it in anger on a *real life* small to medium sized project to see where the sharp edges are</a:t>
            </a:r>
            <a:r>
              <a:rPr lang="en-AU" baseline="0" dirty="0" smtClean="0"/>
              <a:t>. Would still use angular for big hairy things.</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3</a:t>
            </a:fld>
            <a:endParaRPr lang="en-AU"/>
          </a:p>
        </p:txBody>
      </p:sp>
    </p:spTree>
    <p:extLst>
      <p:ext uri="{BB962C8B-B14F-4D97-AF65-F5344CB8AC3E}">
        <p14:creationId xmlns:p14="http://schemas.microsoft.com/office/powerpoint/2010/main" val="408548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how can we measure the conversion.</a:t>
            </a:r>
            <a:r>
              <a:rPr lang="en-AU" baseline="0" dirty="0" smtClean="0"/>
              <a:t> Once we have finished, what can we weigh up the two products on to come to a sensible conclusion (that will no doubt be ‘it depends’)?</a:t>
            </a:r>
          </a:p>
          <a:p>
            <a:endParaRPr lang="en-AU" baseline="0" dirty="0" smtClean="0"/>
          </a:p>
          <a:p>
            <a:r>
              <a:rPr lang="en-AU" baseline="0" dirty="0" smtClean="0"/>
              <a:t>I don’t really want to talk about ‘community’, ‘performance’, ‘stability’ or some of the usual metrics you see when frameworks are compared on the web, as they are usually thrown about without solid data to back the claims. </a:t>
            </a:r>
          </a:p>
          <a:p>
            <a:endParaRPr lang="en-AU" baseline="0" dirty="0" smtClean="0"/>
          </a:p>
          <a:p>
            <a:r>
              <a:rPr lang="en-AU" baseline="0" dirty="0" smtClean="0"/>
              <a:t>Instead lets look for a list of points that we can distil from the conversion process – things that we can comfortably answer at the end of the journey.</a:t>
            </a:r>
          </a:p>
          <a:p>
            <a:endParaRPr lang="en-AU" baseline="0" dirty="0" smtClean="0"/>
          </a:p>
          <a:p>
            <a:r>
              <a:rPr lang="en-AU" baseline="0" dirty="0" smtClean="0"/>
              <a:t>* We are also going to be answering these in the context of building an application – not just the view rendering mechanism of one – so we are bundling React together with its ecosystem of components when making some of the comparisons.</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4</a:t>
            </a:fld>
            <a:endParaRPr lang="en-AU"/>
          </a:p>
        </p:txBody>
      </p:sp>
    </p:spTree>
    <p:extLst>
      <p:ext uri="{BB962C8B-B14F-4D97-AF65-F5344CB8AC3E}">
        <p14:creationId xmlns:p14="http://schemas.microsoft.com/office/powerpoint/2010/main" val="407929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Show off app.</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5</a:t>
            </a:fld>
            <a:endParaRPr lang="en-AU"/>
          </a:p>
        </p:txBody>
      </p:sp>
    </p:spTree>
    <p:extLst>
      <p:ext uri="{BB962C8B-B14F-4D97-AF65-F5344CB8AC3E}">
        <p14:creationId xmlns:p14="http://schemas.microsoft.com/office/powerpoint/2010/main" val="346374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For</a:t>
            </a:r>
            <a:r>
              <a:rPr lang="en-AU" baseline="0" dirty="0" smtClean="0"/>
              <a:t> the angular architecture, I went for a ‘no controller’ style of componentisation so that each component is a directive, and gets its own isolated scope, supplied by its parent. </a:t>
            </a:r>
          </a:p>
          <a:p>
            <a:endParaRPr lang="en-AU" baseline="0" dirty="0" smtClean="0"/>
          </a:p>
          <a:p>
            <a:r>
              <a:rPr lang="en-AU" baseline="0" dirty="0" smtClean="0"/>
              <a:t>The big wins is that you get a directive-per-view making it much easier to manage a growing codebase, and it allows for pretty easy modularisation of your code. I quite liked it at the time of usage.</a:t>
            </a:r>
          </a:p>
          <a:p>
            <a:endParaRPr lang="en-AU" baseline="0" dirty="0" smtClean="0"/>
          </a:p>
          <a:p>
            <a:r>
              <a:rPr lang="en-AU" baseline="0" dirty="0" smtClean="0"/>
              <a:t>For the service layer we are just using some angular factories as it allows us to implement the revealing module pattern nicely.</a:t>
            </a:r>
          </a:p>
          <a:p>
            <a:endParaRPr lang="en-AU" baseline="0" dirty="0" smtClean="0"/>
          </a:p>
          <a:p>
            <a:r>
              <a:rPr lang="en-AU" baseline="0" dirty="0" smtClean="0"/>
              <a:t>Authentication is a cross cutting concern that we are leveraging the router to enforce. We will look to do the same in our React app.</a:t>
            </a:r>
          </a:p>
          <a:p>
            <a:endParaRPr lang="en-AU" baseline="0" dirty="0" smtClean="0"/>
          </a:p>
          <a:p>
            <a:r>
              <a:rPr lang="en-AU" baseline="0" dirty="0" smtClean="0"/>
              <a:t>There are a few $timeout calls in our directives too for good measure.</a:t>
            </a:r>
          </a:p>
          <a:p>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6</a:t>
            </a:fld>
            <a:endParaRPr lang="en-AU"/>
          </a:p>
        </p:txBody>
      </p:sp>
    </p:spTree>
    <p:extLst>
      <p:ext uri="{BB962C8B-B14F-4D97-AF65-F5344CB8AC3E}">
        <p14:creationId xmlns:p14="http://schemas.microsoft.com/office/powerpoint/2010/main" val="173637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smtClean="0"/>
              <a:t>Hello World,</a:t>
            </a:r>
          </a:p>
          <a:p>
            <a:pPr marL="0" indent="0">
              <a:buNone/>
            </a:pPr>
            <a:r>
              <a:rPr lang="en-AU" dirty="0" smtClean="0"/>
              <a:t>Routing</a:t>
            </a:r>
          </a:p>
          <a:p>
            <a:pPr marL="0" indent="0">
              <a:buNone/>
            </a:pPr>
            <a:r>
              <a:rPr lang="en-AU" dirty="0" smtClean="0"/>
              <a:t>Build out the UI</a:t>
            </a:r>
          </a:p>
          <a:p>
            <a:pPr marL="0" indent="0">
              <a:buNone/>
            </a:pPr>
            <a:r>
              <a:rPr lang="en-AU" dirty="0" smtClean="0"/>
              <a:t>Solve the cross cutting concerns</a:t>
            </a:r>
          </a:p>
          <a:p>
            <a:pPr marL="0" indent="0">
              <a:buNone/>
            </a:pPr>
            <a:r>
              <a:rPr lang="en-AU" dirty="0" smtClean="0"/>
              <a:t>Tackle state management</a:t>
            </a:r>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7</a:t>
            </a:fld>
            <a:endParaRPr lang="en-AU"/>
          </a:p>
        </p:txBody>
      </p:sp>
    </p:spTree>
    <p:extLst>
      <p:ext uri="{BB962C8B-B14F-4D97-AF65-F5344CB8AC3E}">
        <p14:creationId xmlns:p14="http://schemas.microsoft.com/office/powerpoint/2010/main" val="113446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8</a:t>
            </a:fld>
            <a:endParaRPr lang="en-AU"/>
          </a:p>
        </p:txBody>
      </p:sp>
    </p:spTree>
    <p:extLst>
      <p:ext uri="{BB962C8B-B14F-4D97-AF65-F5344CB8AC3E}">
        <p14:creationId xmlns:p14="http://schemas.microsoft.com/office/powerpoint/2010/main" val="196108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Instead of rendering the application, we now run the router, and when the rout</a:t>
            </a:r>
            <a:r>
              <a:rPr lang="en-AU" baseline="0" dirty="0" smtClean="0"/>
              <a:t>e changes we render the component defined as the handler for the given route.</a:t>
            </a:r>
          </a:p>
          <a:p>
            <a:r>
              <a:rPr lang="en-AU" baseline="0" dirty="0" smtClean="0"/>
              <a:t>It supports most of the things you would expect a router to: dynamic </a:t>
            </a:r>
            <a:r>
              <a:rPr lang="en-AU" baseline="0" dirty="0" err="1" smtClean="0"/>
              <a:t>urls</a:t>
            </a:r>
            <a:r>
              <a:rPr lang="en-AU" baseline="0" dirty="0" smtClean="0"/>
              <a:t>, nested routes etc.</a:t>
            </a:r>
          </a:p>
          <a:p>
            <a:endParaRPr lang="en-AU" dirty="0"/>
          </a:p>
        </p:txBody>
      </p:sp>
      <p:sp>
        <p:nvSpPr>
          <p:cNvPr id="4" name="Slide Number Placeholder 3"/>
          <p:cNvSpPr>
            <a:spLocks noGrp="1"/>
          </p:cNvSpPr>
          <p:nvPr>
            <p:ph type="sldNum" sz="quarter" idx="10"/>
          </p:nvPr>
        </p:nvSpPr>
        <p:spPr/>
        <p:txBody>
          <a:bodyPr/>
          <a:lstStyle/>
          <a:p>
            <a:fld id="{325FB293-4812-4AD5-9D7B-16C5960DBBF9}" type="slidenum">
              <a:rPr lang="en-AU" smtClean="0"/>
              <a:t>9</a:t>
            </a:fld>
            <a:endParaRPr lang="en-AU"/>
          </a:p>
        </p:txBody>
      </p:sp>
    </p:spTree>
    <p:extLst>
      <p:ext uri="{BB962C8B-B14F-4D97-AF65-F5344CB8AC3E}">
        <p14:creationId xmlns:p14="http://schemas.microsoft.com/office/powerpoint/2010/main" val="181963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Nesting components.</a:t>
            </a:r>
          </a:p>
          <a:p>
            <a:endParaRPr lang="en-AU" dirty="0" smtClean="0"/>
          </a:p>
          <a:p>
            <a:r>
              <a:rPr lang="en-AU" baseline="0" dirty="0" smtClean="0"/>
              <a:t>Compare component composition achieved in React vs the angular directive composition (almost identical)</a:t>
            </a:r>
          </a:p>
          <a:p>
            <a:endParaRPr lang="en-AU" baseline="0" dirty="0" smtClean="0"/>
          </a:p>
          <a:p>
            <a:r>
              <a:rPr lang="en-AU" baseline="0" dirty="0" smtClean="0"/>
              <a:t>Talk about </a:t>
            </a:r>
            <a:r>
              <a:rPr lang="en-AU" baseline="0" dirty="0" err="1" smtClean="0"/>
              <a:t>propTypes</a:t>
            </a:r>
            <a:r>
              <a:rPr lang="en-AU" baseline="0" dirty="0" smtClean="0"/>
              <a:t> and how they allow you to enforce the usage of a component and its expectations.</a:t>
            </a:r>
            <a:endParaRPr lang="en-AU" dirty="0" smtClean="0"/>
          </a:p>
          <a:p>
            <a:endParaRPr lang="en-AU" dirty="0" smtClean="0"/>
          </a:p>
          <a:p>
            <a:r>
              <a:rPr lang="en-AU" dirty="0" smtClean="0"/>
              <a:t>“Component</a:t>
            </a:r>
            <a:r>
              <a:rPr lang="en-AU" baseline="0" dirty="0" smtClean="0"/>
              <a:t> Specifications” – </a:t>
            </a:r>
            <a:r>
              <a:rPr lang="en-AU" baseline="0" dirty="0" err="1" smtClean="0"/>
              <a:t>getInitialState</a:t>
            </a:r>
            <a:endParaRPr lang="en-AU" baseline="0" dirty="0" smtClean="0"/>
          </a:p>
          <a:p>
            <a:r>
              <a:rPr lang="en-AU" baseline="0" dirty="0" smtClean="0"/>
              <a:t>These are things that define what the components initial shape will be prior to rendering.</a:t>
            </a:r>
          </a:p>
          <a:p>
            <a:endParaRPr lang="en-AU" baseline="0" dirty="0" smtClean="0"/>
          </a:p>
          <a:p>
            <a:r>
              <a:rPr lang="en-AU" baseline="0" dirty="0" smtClean="0"/>
              <a:t>“Component Lifecycle Methods” – </a:t>
            </a:r>
            <a:r>
              <a:rPr lang="en-AU" baseline="0" dirty="0" err="1" smtClean="0"/>
              <a:t>componentDidMount</a:t>
            </a:r>
            <a:endParaRPr lang="en-AU" baseline="0" dirty="0" smtClean="0"/>
          </a:p>
          <a:p>
            <a:r>
              <a:rPr lang="en-AU" baseline="0" dirty="0" smtClean="0"/>
              <a:t>These are methods that are called by the framework that allow you, the consumer, to do things in response to the framework notifying you that something is about to occur or has occurred.</a:t>
            </a:r>
          </a:p>
          <a:p>
            <a:endParaRPr lang="en-AU" baseline="0" dirty="0" smtClean="0"/>
          </a:p>
          <a:p>
            <a:endParaRPr lang="en-AU" baseline="0" dirty="0" smtClean="0"/>
          </a:p>
        </p:txBody>
      </p:sp>
      <p:sp>
        <p:nvSpPr>
          <p:cNvPr id="4" name="Slide Number Placeholder 3"/>
          <p:cNvSpPr>
            <a:spLocks noGrp="1"/>
          </p:cNvSpPr>
          <p:nvPr>
            <p:ph type="sldNum" sz="quarter" idx="10"/>
          </p:nvPr>
        </p:nvSpPr>
        <p:spPr/>
        <p:txBody>
          <a:bodyPr/>
          <a:lstStyle/>
          <a:p>
            <a:fld id="{325FB293-4812-4AD5-9D7B-16C5960DBBF9}" type="slidenum">
              <a:rPr lang="en-AU" smtClean="0"/>
              <a:t>10</a:t>
            </a:fld>
            <a:endParaRPr lang="en-AU"/>
          </a:p>
        </p:txBody>
      </p:sp>
    </p:spTree>
    <p:extLst>
      <p:ext uri="{BB962C8B-B14F-4D97-AF65-F5344CB8AC3E}">
        <p14:creationId xmlns:p14="http://schemas.microsoft.com/office/powerpoint/2010/main" val="1221506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lour Referenc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18/03/2015</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pic>
        <p:nvPicPr>
          <p:cNvPr id="8" name="Picture 7"/>
          <p:cNvPicPr>
            <a:picLocks noChangeAspect="1"/>
          </p:cNvPicPr>
          <p:nvPr userDrawn="1"/>
        </p:nvPicPr>
        <p:blipFill>
          <a:blip r:embed="rId3"/>
          <a:stretch>
            <a:fillRect/>
          </a:stretch>
        </p:blipFill>
        <p:spPr>
          <a:xfrm>
            <a:off x="4078982" y="1581206"/>
            <a:ext cx="7200800" cy="4786074"/>
          </a:xfrm>
          <a:prstGeom prst="rect">
            <a:avLst/>
          </a:prstGeom>
        </p:spPr>
      </p:pic>
      <p:sp>
        <p:nvSpPr>
          <p:cNvPr id="9" name="TextBox 8"/>
          <p:cNvSpPr txBox="1"/>
          <p:nvPr userDrawn="1"/>
        </p:nvSpPr>
        <p:spPr>
          <a:xfrm>
            <a:off x="4078982" y="693490"/>
            <a:ext cx="5957208" cy="523220"/>
          </a:xfrm>
          <a:prstGeom prst="rect">
            <a:avLst/>
          </a:prstGeom>
          <a:noFill/>
        </p:spPr>
        <p:txBody>
          <a:bodyPr wrap="none" rtlCol="0">
            <a:spAutoFit/>
          </a:bodyPr>
          <a:lstStyle/>
          <a:p>
            <a:r>
              <a:rPr lang="en-AU" sz="2800" dirty="0" smtClean="0">
                <a:solidFill>
                  <a:schemeClr val="accent5"/>
                </a:solidFill>
              </a:rPr>
              <a:t>This slide</a:t>
            </a:r>
            <a:r>
              <a:rPr lang="en-AU" sz="2800" baseline="0" dirty="0" smtClean="0">
                <a:solidFill>
                  <a:schemeClr val="accent5"/>
                </a:solidFill>
              </a:rPr>
              <a:t> is for colour reference only</a:t>
            </a:r>
            <a:endParaRPr lang="en-AU" sz="2800" dirty="0">
              <a:solidFill>
                <a:schemeClr val="accent5"/>
              </a:solidFill>
            </a:endParaRPr>
          </a:p>
        </p:txBody>
      </p:sp>
      <p:sp>
        <p:nvSpPr>
          <p:cNvPr id="11" name="TextBox 10"/>
          <p:cNvSpPr txBox="1"/>
          <p:nvPr userDrawn="1"/>
        </p:nvSpPr>
        <p:spPr>
          <a:xfrm>
            <a:off x="354054" y="477466"/>
            <a:ext cx="1857047" cy="415498"/>
          </a:xfrm>
          <a:prstGeom prst="rect">
            <a:avLst/>
          </a:prstGeom>
          <a:noFill/>
        </p:spPr>
        <p:txBody>
          <a:bodyPr wrap="none" rtlCol="0">
            <a:spAutoFit/>
          </a:bodyPr>
          <a:lstStyle/>
          <a:p>
            <a:r>
              <a:rPr lang="en-AU" noProof="0" dirty="0" smtClean="0">
                <a:solidFill>
                  <a:schemeClr val="accent5"/>
                </a:solidFill>
              </a:rPr>
              <a:t>Colour Palette</a:t>
            </a:r>
            <a:endParaRPr lang="en-AU" dirty="0">
              <a:solidFill>
                <a:schemeClr val="accent5"/>
              </a:solidFill>
            </a:endParaRPr>
          </a:p>
        </p:txBody>
      </p:sp>
      <p:sp>
        <p:nvSpPr>
          <p:cNvPr id="14" name="TextBox 13"/>
          <p:cNvSpPr txBox="1"/>
          <p:nvPr userDrawn="1"/>
        </p:nvSpPr>
        <p:spPr>
          <a:xfrm>
            <a:off x="334566" y="1197546"/>
            <a:ext cx="2287806" cy="4893647"/>
          </a:xfrm>
          <a:prstGeom prst="rect">
            <a:avLst/>
          </a:prstGeom>
          <a:noFill/>
        </p:spPr>
        <p:txBody>
          <a:bodyPr wrap="none" rtlCol="0">
            <a:spAutoFit/>
          </a:bodyPr>
          <a:lstStyle/>
          <a:p>
            <a:r>
              <a:rPr lang="en-AU" sz="1200" b="0" i="0" u="none" strike="noStrike" baseline="0" dirty="0" smtClean="0">
                <a:solidFill>
                  <a:srgbClr val="F8941E"/>
                </a:solidFill>
                <a:latin typeface="SegoeUI-Semilight"/>
              </a:rPr>
              <a:t>Our identity features large </a:t>
            </a:r>
          </a:p>
          <a:p>
            <a:r>
              <a:rPr lang="en-AU" sz="1200" b="0" i="0" u="none" strike="noStrike" baseline="0" dirty="0" smtClean="0">
                <a:solidFill>
                  <a:srgbClr val="F8941E"/>
                </a:solidFill>
                <a:latin typeface="SegoeUI-Semilight"/>
              </a:rPr>
              <a:t>areas of navy and white, </a:t>
            </a:r>
          </a:p>
          <a:p>
            <a:r>
              <a:rPr lang="en-AU" sz="1200" b="0" i="0" u="none" strike="noStrike" baseline="0" dirty="0" smtClean="0">
                <a:solidFill>
                  <a:srgbClr val="F8941E"/>
                </a:solidFill>
                <a:latin typeface="SegoeUI-Semilight"/>
              </a:rPr>
              <a:t>punctuated by a selected </a:t>
            </a:r>
          </a:p>
          <a:p>
            <a:r>
              <a:rPr lang="en-AU" sz="1200" b="0" i="0" u="none" strike="noStrike" baseline="0" dirty="0" smtClean="0">
                <a:solidFill>
                  <a:srgbClr val="F8941E"/>
                </a:solidFill>
                <a:latin typeface="SegoeUI-Semilight"/>
              </a:rPr>
              <a:t>palette of highlight colours.</a:t>
            </a:r>
          </a:p>
          <a:p>
            <a:endParaRPr lang="en-AU" sz="900" b="1" i="0" u="none" strike="noStrike" baseline="0" dirty="0" smtClean="0">
              <a:solidFill>
                <a:srgbClr val="FFFFFF"/>
              </a:solidFill>
              <a:latin typeface="SegoeUI-Bold"/>
            </a:endParaRPr>
          </a:p>
          <a:p>
            <a:r>
              <a:rPr lang="en-AU" sz="900" b="1" i="0" u="none" strike="noStrike" baseline="0" dirty="0" smtClean="0">
                <a:solidFill>
                  <a:srgbClr val="FFFFFF"/>
                </a:solidFill>
                <a:latin typeface="SegoeUI-Bold"/>
              </a:rPr>
              <a:t>Base colours</a:t>
            </a:r>
          </a:p>
          <a:p>
            <a:r>
              <a:rPr lang="en-AU" sz="900" b="0" i="0" u="none" strike="noStrike" baseline="0" dirty="0" smtClean="0">
                <a:solidFill>
                  <a:srgbClr val="FFFFFF"/>
                </a:solidFill>
                <a:latin typeface="SegoeUI"/>
              </a:rPr>
              <a:t>Navy and white colour the majority of</a:t>
            </a:r>
          </a:p>
          <a:p>
            <a:r>
              <a:rPr lang="en-AU" sz="900" b="0" i="0" u="none" strike="noStrike" baseline="0" dirty="0" smtClean="0">
                <a:solidFill>
                  <a:srgbClr val="FFFFFF"/>
                </a:solidFill>
                <a:latin typeface="SegoeUI"/>
              </a:rPr>
              <a:t>backgrounds and copy in all applications.</a:t>
            </a:r>
          </a:p>
          <a:p>
            <a:r>
              <a:rPr lang="en-AU" sz="900" b="1" i="0" u="none" strike="noStrike" baseline="0" dirty="0" smtClean="0">
                <a:solidFill>
                  <a:srgbClr val="FFFFFF"/>
                </a:solidFill>
                <a:latin typeface="SegoeUI-Bold"/>
              </a:rPr>
              <a:t>Highlight colours</a:t>
            </a:r>
          </a:p>
          <a:p>
            <a:r>
              <a:rPr lang="en-AU" sz="900" b="0" i="0" u="none" strike="noStrike" baseline="0" dirty="0" smtClean="0">
                <a:solidFill>
                  <a:srgbClr val="FFFFFF"/>
                </a:solidFill>
                <a:latin typeface="SegoeUI"/>
              </a:rPr>
              <a:t>Highlight colours are used in conjunction</a:t>
            </a:r>
          </a:p>
          <a:p>
            <a:r>
              <a:rPr lang="en-AU" sz="900" b="0" i="0" u="none" strike="noStrike" baseline="0" dirty="0" smtClean="0">
                <a:solidFill>
                  <a:srgbClr val="FFFFFF"/>
                </a:solidFill>
                <a:latin typeface="SegoeUI"/>
              </a:rPr>
              <a:t>with the base colours to create a vibrant</a:t>
            </a:r>
          </a:p>
          <a:p>
            <a:r>
              <a:rPr lang="en-AU" sz="900" b="0" i="0" u="none" strike="noStrike" baseline="0" dirty="0" smtClean="0">
                <a:solidFill>
                  <a:srgbClr val="FFFFFF"/>
                </a:solidFill>
                <a:latin typeface="SegoeUI"/>
              </a:rPr>
              <a:t>and diverse identity.</a:t>
            </a:r>
          </a:p>
          <a:p>
            <a:endParaRPr lang="en-AU" sz="900" b="0" i="0" u="none" strike="noStrike" baseline="0" dirty="0" smtClean="0">
              <a:solidFill>
                <a:srgbClr val="FFFFFF"/>
              </a:solidFill>
              <a:latin typeface="SegoeUI"/>
            </a:endParaRPr>
          </a:p>
          <a:p>
            <a:r>
              <a:rPr lang="en-AU" sz="900" b="0" i="0" u="none" strike="noStrike" baseline="0" dirty="0" smtClean="0">
                <a:solidFill>
                  <a:srgbClr val="FFFFFF"/>
                </a:solidFill>
                <a:latin typeface="SegoeUI"/>
              </a:rPr>
              <a:t>Highlight colours can be used for:</a:t>
            </a:r>
          </a:p>
          <a:p>
            <a:r>
              <a:rPr lang="en-AU" sz="900" b="0" i="0" u="none" strike="noStrike" baseline="0" dirty="0" smtClean="0">
                <a:solidFill>
                  <a:srgbClr val="FFFFFF"/>
                </a:solidFill>
                <a:latin typeface="SegoeUI"/>
              </a:rPr>
              <a:t>• headings and subheadings</a:t>
            </a:r>
          </a:p>
          <a:p>
            <a:r>
              <a:rPr lang="en-AU" sz="900" b="0" i="0" u="none" strike="noStrike" baseline="0" dirty="0" smtClean="0">
                <a:solidFill>
                  <a:srgbClr val="FFFFFF"/>
                </a:solidFill>
                <a:latin typeface="SegoeUI"/>
              </a:rPr>
              <a:t>• highlight copy</a:t>
            </a:r>
          </a:p>
          <a:p>
            <a:r>
              <a:rPr lang="en-AU" sz="900" b="0" i="0" u="none" strike="noStrike" baseline="0" dirty="0" smtClean="0">
                <a:solidFill>
                  <a:srgbClr val="FFFFFF"/>
                </a:solidFill>
                <a:latin typeface="SegoeUI"/>
              </a:rPr>
              <a:t>• rules and/or boxes</a:t>
            </a:r>
          </a:p>
          <a:p>
            <a:r>
              <a:rPr lang="en-AU" sz="900" b="0" i="0" u="none" strike="noStrike" baseline="0" dirty="0" smtClean="0">
                <a:solidFill>
                  <a:srgbClr val="FFFFFF"/>
                </a:solidFill>
                <a:latin typeface="SegoeUI"/>
              </a:rPr>
              <a:t>• links and/or buttons</a:t>
            </a:r>
          </a:p>
          <a:p>
            <a:r>
              <a:rPr lang="en-AU" sz="900" b="0" i="0" u="none" strike="noStrike" baseline="0" dirty="0" smtClean="0">
                <a:solidFill>
                  <a:srgbClr val="FFFFFF"/>
                </a:solidFill>
                <a:latin typeface="SegoeUI"/>
              </a:rPr>
              <a:t>• tinting images</a:t>
            </a:r>
          </a:p>
          <a:p>
            <a:r>
              <a:rPr lang="fr-FR" sz="900" b="0" i="0" u="none" strike="noStrike" baseline="0" dirty="0" smtClean="0">
                <a:solidFill>
                  <a:srgbClr val="FFFFFF"/>
                </a:solidFill>
                <a:latin typeface="SegoeUI"/>
              </a:rPr>
              <a:t>• </a:t>
            </a:r>
            <a:r>
              <a:rPr lang="fr-FR" sz="900" b="0" i="0" u="none" strike="noStrike" baseline="0" dirty="0" err="1" smtClean="0">
                <a:solidFill>
                  <a:srgbClr val="FFFFFF"/>
                </a:solidFill>
                <a:latin typeface="SegoeUI"/>
              </a:rPr>
              <a:t>graphic</a:t>
            </a:r>
            <a:r>
              <a:rPr lang="fr-FR" sz="900" b="0" i="0" u="none" strike="noStrike" baseline="0" dirty="0" smtClean="0">
                <a:solidFill>
                  <a:srgbClr val="FFFFFF"/>
                </a:solidFill>
                <a:latin typeface="SegoeUI"/>
              </a:rPr>
              <a:t> </a:t>
            </a:r>
            <a:r>
              <a:rPr lang="fr-FR" sz="900" b="0" i="0" u="none" strike="noStrike" baseline="0" dirty="0" err="1" smtClean="0">
                <a:solidFill>
                  <a:srgbClr val="FFFFFF"/>
                </a:solidFill>
                <a:latin typeface="SegoeUI"/>
              </a:rPr>
              <a:t>devices</a:t>
            </a:r>
            <a:r>
              <a:rPr lang="fr-FR" sz="900" b="0" i="0" u="none" strike="noStrike" baseline="0" dirty="0" smtClean="0">
                <a:solidFill>
                  <a:srgbClr val="FFFFFF"/>
                </a:solidFill>
                <a:latin typeface="SegoeUI"/>
              </a:rPr>
              <a:t> </a:t>
            </a:r>
          </a:p>
          <a:p>
            <a:endParaRPr lang="en-AU" sz="900" b="1" i="0" u="none" strike="noStrike" baseline="0" dirty="0" smtClean="0">
              <a:solidFill>
                <a:srgbClr val="FFFFFF"/>
              </a:solidFill>
              <a:latin typeface="SegoeUI-Bold"/>
            </a:endParaRPr>
          </a:p>
          <a:p>
            <a:r>
              <a:rPr lang="en-AU" sz="900" b="1" i="0" u="none" strike="noStrike" baseline="0" dirty="0" smtClean="0">
                <a:solidFill>
                  <a:srgbClr val="FFFFFF"/>
                </a:solidFill>
                <a:latin typeface="SegoeUI-Bold"/>
              </a:rPr>
              <a:t>Highlight tints</a:t>
            </a:r>
          </a:p>
          <a:p>
            <a:r>
              <a:rPr lang="en-AU" sz="900" b="0" i="0" u="none" strike="noStrike" baseline="0" dirty="0" smtClean="0">
                <a:solidFill>
                  <a:srgbClr val="FFFFFF"/>
                </a:solidFill>
                <a:latin typeface="SegoeUI"/>
              </a:rPr>
              <a:t>Tints are used for charts and diagrams.</a:t>
            </a:r>
          </a:p>
          <a:p>
            <a:r>
              <a:rPr lang="en-AU" sz="900" b="1" i="0" u="none" strike="noStrike" baseline="0" dirty="0" smtClean="0">
                <a:solidFill>
                  <a:srgbClr val="FFFFFF"/>
                </a:solidFill>
                <a:latin typeface="SegoeUI-Bold"/>
              </a:rPr>
              <a:t>Do not over-use </a:t>
            </a:r>
            <a:r>
              <a:rPr lang="en-AU" sz="900" b="0" i="0" u="none" strike="noStrike" baseline="0" dirty="0" smtClean="0">
                <a:solidFill>
                  <a:srgbClr val="FFFFFF"/>
                </a:solidFill>
                <a:latin typeface="SegoeUI"/>
              </a:rPr>
              <a:t>– using one secondary</a:t>
            </a:r>
          </a:p>
          <a:p>
            <a:r>
              <a:rPr lang="en-AU" sz="900" b="0" i="0" u="none" strike="noStrike" baseline="0" dirty="0" smtClean="0">
                <a:solidFill>
                  <a:srgbClr val="FFFFFF"/>
                </a:solidFill>
                <a:latin typeface="SegoeUI"/>
              </a:rPr>
              <a:t>colour per page is recommended.</a:t>
            </a:r>
          </a:p>
          <a:p>
            <a:endParaRPr lang="en-AU" sz="900" b="0" i="0" u="none" strike="noStrike" baseline="0" dirty="0" smtClean="0">
              <a:solidFill>
                <a:srgbClr val="FFFFFF"/>
              </a:solidFill>
              <a:latin typeface="SegoeUI"/>
            </a:endParaRPr>
          </a:p>
          <a:p>
            <a:r>
              <a:rPr lang="en-AU" sz="900" b="1" i="0" u="none" strike="noStrike" baseline="0" dirty="0" smtClean="0">
                <a:solidFill>
                  <a:srgbClr val="FFFFFF"/>
                </a:solidFill>
                <a:latin typeface="SegoeUI-Bold"/>
              </a:rPr>
              <a:t>Please don’t</a:t>
            </a:r>
          </a:p>
          <a:p>
            <a:r>
              <a:rPr lang="en-AU" sz="900" b="0" i="0" u="none" strike="noStrike" baseline="0" dirty="0" smtClean="0">
                <a:solidFill>
                  <a:srgbClr val="FFFFFF"/>
                </a:solidFill>
                <a:latin typeface="SegoeUI"/>
              </a:rPr>
              <a:t>• use any colours outside of the specified</a:t>
            </a:r>
          </a:p>
          <a:p>
            <a:r>
              <a:rPr lang="en-AU" sz="900" b="0" i="0" u="none" strike="noStrike" baseline="0" dirty="0" smtClean="0">
                <a:solidFill>
                  <a:srgbClr val="FFFFFF"/>
                </a:solidFill>
                <a:latin typeface="SegoeUI"/>
              </a:rPr>
              <a:t>colour palette</a:t>
            </a:r>
          </a:p>
          <a:p>
            <a:r>
              <a:rPr lang="en-AU" sz="900" b="0" i="0" u="none" strike="noStrike" baseline="0" dirty="0" smtClean="0">
                <a:solidFill>
                  <a:srgbClr val="FFFFFF"/>
                </a:solidFill>
                <a:latin typeface="SegoeUI"/>
              </a:rPr>
              <a:t>• create non-specified tints</a:t>
            </a:r>
          </a:p>
          <a:p>
            <a:r>
              <a:rPr lang="en-AU" sz="900" b="0" i="0" u="none" strike="noStrike" baseline="0" dirty="0" smtClean="0">
                <a:solidFill>
                  <a:srgbClr val="FFFFFF"/>
                </a:solidFill>
                <a:latin typeface="SegoeUI"/>
              </a:rPr>
              <a:t>• use only the secondary colour palette</a:t>
            </a:r>
          </a:p>
          <a:p>
            <a:endParaRPr lang="en-AU" dirty="0"/>
          </a:p>
        </p:txBody>
      </p:sp>
    </p:spTree>
    <p:extLst>
      <p:ext uri="{BB962C8B-B14F-4D97-AF65-F5344CB8AC3E}">
        <p14:creationId xmlns:p14="http://schemas.microsoft.com/office/powerpoint/2010/main" val="349640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7924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6" name="Picture Placeholder 5"/>
          <p:cNvSpPr>
            <a:spLocks noGrp="1"/>
          </p:cNvSpPr>
          <p:nvPr>
            <p:ph type="pic" sz="quarter" idx="13" hasCustomPrompt="1"/>
          </p:nvPr>
        </p:nvSpPr>
        <p:spPr>
          <a:xfrm>
            <a:off x="0" y="0"/>
            <a:ext cx="11484000" cy="6868134"/>
          </a:xfrm>
          <a:custGeom>
            <a:avLst/>
            <a:gdLst>
              <a:gd name="connsiteX0" fmla="*/ 0 w 11495806"/>
              <a:gd name="connsiteY0" fmla="*/ 0 h 6859588"/>
              <a:gd name="connsiteX1" fmla="*/ 11495806 w 11495806"/>
              <a:gd name="connsiteY1" fmla="*/ 0 h 6859588"/>
              <a:gd name="connsiteX2" fmla="*/ 11495806 w 11495806"/>
              <a:gd name="connsiteY2" fmla="*/ 6859588 h 6859588"/>
              <a:gd name="connsiteX3" fmla="*/ 0 w 11495806"/>
              <a:gd name="connsiteY3" fmla="*/ 6859588 h 6859588"/>
              <a:gd name="connsiteX4" fmla="*/ 0 w 11495806"/>
              <a:gd name="connsiteY4" fmla="*/ 0 h 6859588"/>
              <a:gd name="connsiteX0" fmla="*/ 0 w 11495806"/>
              <a:gd name="connsiteY0" fmla="*/ 0 h 6868134"/>
              <a:gd name="connsiteX1" fmla="*/ 11495806 w 11495806"/>
              <a:gd name="connsiteY1" fmla="*/ 0 h 6868134"/>
              <a:gd name="connsiteX2" fmla="*/ 10957421 w 11495806"/>
              <a:gd name="connsiteY2" fmla="*/ 6868134 h 6868134"/>
              <a:gd name="connsiteX3" fmla="*/ 0 w 11495806"/>
              <a:gd name="connsiteY3" fmla="*/ 6859588 h 6868134"/>
              <a:gd name="connsiteX4" fmla="*/ 0 w 11495806"/>
              <a:gd name="connsiteY4" fmla="*/ 0 h 6868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5806" h="6868134">
                <a:moveTo>
                  <a:pt x="0" y="0"/>
                </a:moveTo>
                <a:lnTo>
                  <a:pt x="11495806" y="0"/>
                </a:lnTo>
                <a:lnTo>
                  <a:pt x="10957421" y="6868134"/>
                </a:lnTo>
                <a:lnTo>
                  <a:pt x="0" y="6859588"/>
                </a:lnTo>
                <a:lnTo>
                  <a:pt x="0" y="0"/>
                </a:lnTo>
                <a:close/>
              </a:path>
            </a:pathLst>
          </a:cu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532810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905853"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p>
            <a:fld id="{81365592-B95A-4E1B-8688-B9BAC9237151}" type="datetime1">
              <a:rPr lang="en-AU" smtClean="0"/>
              <a:t>18/03/2015</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1" name="Content Placeholder 2"/>
          <p:cNvSpPr>
            <a:spLocks noGrp="1"/>
          </p:cNvSpPr>
          <p:nvPr>
            <p:ph idx="15" hasCustomPrompt="1"/>
          </p:nvPr>
        </p:nvSpPr>
        <p:spPr>
          <a:xfrm>
            <a:off x="4187438"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2" name="Text Placeholder 2"/>
          <p:cNvSpPr>
            <a:spLocks noGrp="1"/>
          </p:cNvSpPr>
          <p:nvPr>
            <p:ph type="body" idx="16" hasCustomPrompt="1"/>
          </p:nvPr>
        </p:nvSpPr>
        <p:spPr>
          <a:xfrm>
            <a:off x="4187438"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3" name="Picture Placeholder 8"/>
          <p:cNvSpPr>
            <a:spLocks noGrp="1"/>
          </p:cNvSpPr>
          <p:nvPr>
            <p:ph type="pic" sz="quarter" idx="17" hasCustomPrompt="1"/>
          </p:nvPr>
        </p:nvSpPr>
        <p:spPr>
          <a:xfrm>
            <a:off x="4187438"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4" name="Content Placeholder 2"/>
          <p:cNvSpPr>
            <a:spLocks noGrp="1"/>
          </p:cNvSpPr>
          <p:nvPr>
            <p:ph idx="18" hasCustomPrompt="1"/>
          </p:nvPr>
        </p:nvSpPr>
        <p:spPr>
          <a:xfrm>
            <a:off x="7434840" y="4409631"/>
            <a:ext cx="2683380" cy="1854687"/>
          </a:xfrm>
        </p:spPr>
        <p:txBody>
          <a:bodyPr/>
          <a:lstStyle>
            <a:lvl1pPr marL="179388" indent="-179388">
              <a:buClrTx/>
              <a:defRPr sz="2000" spc="-50" baseline="0"/>
            </a:lvl1pPr>
            <a:lvl2pPr marL="358775" indent="-179388">
              <a:buClrTx/>
              <a:defRPr sz="2000" spc="-50" baseline="0"/>
            </a:lvl2pPr>
            <a:lvl3pPr marL="538163" indent="-179388">
              <a:buClrTx/>
              <a:defRPr sz="2000" spc="-50" baseline="0"/>
            </a:lvl3pPr>
            <a:lvl4pPr marL="717550" indent="-179388">
              <a:buClrTx/>
              <a:defRPr sz="2000" spc="-50" baseline="0"/>
            </a:lvl4pPr>
            <a:lvl5pPr marL="896938" indent="-179388">
              <a:buClrTx/>
              <a:defRPr sz="2000" spc="-50" baseline="0"/>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15" name="Text Placeholder 2"/>
          <p:cNvSpPr>
            <a:spLocks noGrp="1"/>
          </p:cNvSpPr>
          <p:nvPr>
            <p:ph type="body" idx="19" hasCustomPrompt="1"/>
          </p:nvPr>
        </p:nvSpPr>
        <p:spPr>
          <a:xfrm>
            <a:off x="7434840" y="1743341"/>
            <a:ext cx="2808000"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16" name="Picture Placeholder 8"/>
          <p:cNvSpPr>
            <a:spLocks noGrp="1"/>
          </p:cNvSpPr>
          <p:nvPr>
            <p:ph type="pic" sz="quarter" idx="20" hasCustomPrompt="1"/>
          </p:nvPr>
        </p:nvSpPr>
        <p:spPr>
          <a:xfrm>
            <a:off x="7434840" y="2116557"/>
            <a:ext cx="2808000" cy="2156339"/>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Tree>
    <p:extLst>
      <p:ext uri="{BB962C8B-B14F-4D97-AF65-F5344CB8AC3E}">
        <p14:creationId xmlns:p14="http://schemas.microsoft.com/office/powerpoint/2010/main" val="849222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ar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AU" noProof="0" dirty="0" smtClean="0"/>
              <a:t>Click to add title</a:t>
            </a:r>
            <a:endParaRPr lang="en-AU" noProof="0" dirty="0"/>
          </a:p>
        </p:txBody>
      </p:sp>
      <p:sp>
        <p:nvSpPr>
          <p:cNvPr id="4" name="Date Placeholder 3"/>
          <p:cNvSpPr>
            <a:spLocks noGrp="1"/>
          </p:cNvSpPr>
          <p:nvPr>
            <p:ph type="dt" sz="half" idx="10"/>
          </p:nvPr>
        </p:nvSpPr>
        <p:spPr/>
        <p:txBody>
          <a:bodyPr/>
          <a:lstStyle/>
          <a:p>
            <a:fld id="{AD4CC7D5-0035-4193-9F83-5592C7C73289}" type="datetime1">
              <a:rPr lang="en-AU" smtClean="0"/>
              <a:t>18/03/2015</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
        <p:nvSpPr>
          <p:cNvPr id="8" name="Text Placeholder 2"/>
          <p:cNvSpPr>
            <a:spLocks noGrp="1"/>
          </p:cNvSpPr>
          <p:nvPr>
            <p:ph type="body" idx="13" hasCustomPrompt="1"/>
          </p:nvPr>
        </p:nvSpPr>
        <p:spPr>
          <a:xfrm>
            <a:off x="905853" y="1743341"/>
            <a:ext cx="2093009"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9" name="Picture Placeholder 8"/>
          <p:cNvSpPr>
            <a:spLocks noGrp="1"/>
          </p:cNvSpPr>
          <p:nvPr>
            <p:ph type="pic" sz="quarter" idx="14" hasCustomPrompt="1"/>
          </p:nvPr>
        </p:nvSpPr>
        <p:spPr>
          <a:xfrm>
            <a:off x="905853"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17" name="Text Placeholder 2"/>
          <p:cNvSpPr>
            <a:spLocks noGrp="1"/>
          </p:cNvSpPr>
          <p:nvPr>
            <p:ph type="body" idx="15" hasCustomPrompt="1"/>
          </p:nvPr>
        </p:nvSpPr>
        <p:spPr>
          <a:xfrm>
            <a:off x="905852"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23" name="Text Placeholder 2"/>
          <p:cNvSpPr>
            <a:spLocks noGrp="1"/>
          </p:cNvSpPr>
          <p:nvPr>
            <p:ph type="body" idx="16" hasCustomPrompt="1"/>
          </p:nvPr>
        </p:nvSpPr>
        <p:spPr>
          <a:xfrm>
            <a:off x="3290130" y="1743341"/>
            <a:ext cx="6947732" cy="338033"/>
          </a:xfrm>
        </p:spPr>
        <p:txBody>
          <a:bodyPr anchor="b"/>
          <a:lstStyle>
            <a:lvl1pPr marL="0" indent="0">
              <a:spcBef>
                <a:spcPts val="0"/>
              </a:spcBef>
              <a:buNone/>
              <a:defRPr sz="1200" b="1" spc="0" baseline="0"/>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Click to add heading</a:t>
            </a:r>
          </a:p>
        </p:txBody>
      </p:sp>
      <p:sp>
        <p:nvSpPr>
          <p:cNvPr id="40" name="Picture Placeholder 8"/>
          <p:cNvSpPr>
            <a:spLocks noGrp="1"/>
          </p:cNvSpPr>
          <p:nvPr>
            <p:ph type="pic" sz="quarter" idx="33" hasCustomPrompt="1"/>
          </p:nvPr>
        </p:nvSpPr>
        <p:spPr>
          <a:xfrm>
            <a:off x="32868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1" name="Text Placeholder 2"/>
          <p:cNvSpPr>
            <a:spLocks noGrp="1"/>
          </p:cNvSpPr>
          <p:nvPr>
            <p:ph type="body" idx="34" hasCustomPrompt="1"/>
          </p:nvPr>
        </p:nvSpPr>
        <p:spPr>
          <a:xfrm>
            <a:off x="32868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2" name="Picture Placeholder 8"/>
          <p:cNvSpPr>
            <a:spLocks noGrp="1"/>
          </p:cNvSpPr>
          <p:nvPr>
            <p:ph type="pic" sz="quarter" idx="35" hasCustomPrompt="1"/>
          </p:nvPr>
        </p:nvSpPr>
        <p:spPr>
          <a:xfrm>
            <a:off x="32868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3" name="Text Placeholder 2"/>
          <p:cNvSpPr>
            <a:spLocks noGrp="1"/>
          </p:cNvSpPr>
          <p:nvPr>
            <p:ph type="body" idx="36" hasCustomPrompt="1"/>
          </p:nvPr>
        </p:nvSpPr>
        <p:spPr>
          <a:xfrm>
            <a:off x="32868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4" name="Picture Placeholder 8"/>
          <p:cNvSpPr>
            <a:spLocks noGrp="1"/>
          </p:cNvSpPr>
          <p:nvPr>
            <p:ph type="pic" sz="quarter" idx="37" hasCustomPrompt="1"/>
          </p:nvPr>
        </p:nvSpPr>
        <p:spPr>
          <a:xfrm>
            <a:off x="50870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5" name="Text Placeholder 2"/>
          <p:cNvSpPr>
            <a:spLocks noGrp="1"/>
          </p:cNvSpPr>
          <p:nvPr>
            <p:ph type="body" idx="38" hasCustomPrompt="1"/>
          </p:nvPr>
        </p:nvSpPr>
        <p:spPr>
          <a:xfrm>
            <a:off x="50870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6" name="Picture Placeholder 8"/>
          <p:cNvSpPr>
            <a:spLocks noGrp="1"/>
          </p:cNvSpPr>
          <p:nvPr>
            <p:ph type="pic" sz="quarter" idx="39" hasCustomPrompt="1"/>
          </p:nvPr>
        </p:nvSpPr>
        <p:spPr>
          <a:xfrm>
            <a:off x="50870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7" name="Text Placeholder 2"/>
          <p:cNvSpPr>
            <a:spLocks noGrp="1"/>
          </p:cNvSpPr>
          <p:nvPr>
            <p:ph type="body" idx="40" hasCustomPrompt="1"/>
          </p:nvPr>
        </p:nvSpPr>
        <p:spPr>
          <a:xfrm>
            <a:off x="50870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48" name="Picture Placeholder 8"/>
          <p:cNvSpPr>
            <a:spLocks noGrp="1"/>
          </p:cNvSpPr>
          <p:nvPr>
            <p:ph type="pic" sz="quarter" idx="41" hasCustomPrompt="1"/>
          </p:nvPr>
        </p:nvSpPr>
        <p:spPr>
          <a:xfrm>
            <a:off x="6887294"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49" name="Text Placeholder 2"/>
          <p:cNvSpPr>
            <a:spLocks noGrp="1"/>
          </p:cNvSpPr>
          <p:nvPr>
            <p:ph type="body" idx="42" hasCustomPrompt="1"/>
          </p:nvPr>
        </p:nvSpPr>
        <p:spPr>
          <a:xfrm>
            <a:off x="6887293"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0" name="Picture Placeholder 8"/>
          <p:cNvSpPr>
            <a:spLocks noGrp="1"/>
          </p:cNvSpPr>
          <p:nvPr>
            <p:ph type="pic" sz="quarter" idx="43" hasCustomPrompt="1"/>
          </p:nvPr>
        </p:nvSpPr>
        <p:spPr>
          <a:xfrm>
            <a:off x="6887294"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1" name="Text Placeholder 2"/>
          <p:cNvSpPr>
            <a:spLocks noGrp="1"/>
          </p:cNvSpPr>
          <p:nvPr>
            <p:ph type="body" idx="44" hasCustomPrompt="1"/>
          </p:nvPr>
        </p:nvSpPr>
        <p:spPr>
          <a:xfrm>
            <a:off x="6887293"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2" name="Picture Placeholder 8"/>
          <p:cNvSpPr>
            <a:spLocks noGrp="1"/>
          </p:cNvSpPr>
          <p:nvPr>
            <p:ph type="pic" sz="quarter" idx="45" hasCustomPrompt="1"/>
          </p:nvPr>
        </p:nvSpPr>
        <p:spPr>
          <a:xfrm>
            <a:off x="8687495" y="266815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3" name="Text Placeholder 2"/>
          <p:cNvSpPr>
            <a:spLocks noGrp="1"/>
          </p:cNvSpPr>
          <p:nvPr>
            <p:ph type="body" idx="46" hasCustomPrompt="1"/>
          </p:nvPr>
        </p:nvSpPr>
        <p:spPr>
          <a:xfrm>
            <a:off x="8687494" y="212652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
        <p:nvSpPr>
          <p:cNvPr id="54" name="Picture Placeholder 8"/>
          <p:cNvSpPr>
            <a:spLocks noGrp="1"/>
          </p:cNvSpPr>
          <p:nvPr>
            <p:ph type="pic" sz="quarter" idx="47" hasCustomPrompt="1"/>
          </p:nvPr>
        </p:nvSpPr>
        <p:spPr>
          <a:xfrm>
            <a:off x="8687495" y="4773983"/>
            <a:ext cx="1555993" cy="1320107"/>
          </a:xfrm>
          <a:custGeom>
            <a:avLst/>
            <a:gdLst>
              <a:gd name="connsiteX0" fmla="*/ 0 w 2808000"/>
              <a:gd name="connsiteY0" fmla="*/ 0 h 2156339"/>
              <a:gd name="connsiteX1" fmla="*/ 2808000 w 2808000"/>
              <a:gd name="connsiteY1" fmla="*/ 0 h 2156339"/>
              <a:gd name="connsiteX2" fmla="*/ 2808000 w 2808000"/>
              <a:gd name="connsiteY2" fmla="*/ 2156339 h 2156339"/>
              <a:gd name="connsiteX3" fmla="*/ 0 w 2808000"/>
              <a:gd name="connsiteY3" fmla="*/ 2156339 h 2156339"/>
              <a:gd name="connsiteX4" fmla="*/ 0 w 2808000"/>
              <a:gd name="connsiteY4" fmla="*/ 0 h 2156339"/>
              <a:gd name="connsiteX0" fmla="*/ 0 w 2808000"/>
              <a:gd name="connsiteY0" fmla="*/ 0 h 2156339"/>
              <a:gd name="connsiteX1" fmla="*/ 2808000 w 2808000"/>
              <a:gd name="connsiteY1" fmla="*/ 0 h 2156339"/>
              <a:gd name="connsiteX2" fmla="*/ 2662722 w 2808000"/>
              <a:gd name="connsiteY2" fmla="*/ 2156339 h 2156339"/>
              <a:gd name="connsiteX3" fmla="*/ 0 w 2808000"/>
              <a:gd name="connsiteY3" fmla="*/ 2156339 h 2156339"/>
              <a:gd name="connsiteX4" fmla="*/ 0 w 2808000"/>
              <a:gd name="connsiteY4" fmla="*/ 0 h 2156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000" h="2156339">
                <a:moveTo>
                  <a:pt x="0" y="0"/>
                </a:moveTo>
                <a:lnTo>
                  <a:pt x="2808000" y="0"/>
                </a:lnTo>
                <a:lnTo>
                  <a:pt x="2662722" y="2156339"/>
                </a:lnTo>
                <a:lnTo>
                  <a:pt x="0" y="2156339"/>
                </a:lnTo>
                <a:lnTo>
                  <a:pt x="0" y="0"/>
                </a:lnTo>
                <a:close/>
              </a:path>
            </a:pathLst>
          </a:custGeom>
          <a:solidFill>
            <a:schemeClr val="bg2">
              <a:lumMod val="85000"/>
            </a:schemeClr>
          </a:solidFill>
        </p:spPr>
        <p:txBody>
          <a:bodyPr/>
          <a:lstStyle>
            <a:lvl1pPr marL="0" indent="0" algn="ctr">
              <a:buNone/>
              <a:defRPr sz="1200" spc="0" baseline="0"/>
            </a:lvl1pPr>
          </a:lstStyle>
          <a:p>
            <a:r>
              <a:rPr lang="en-AU" dirty="0" smtClean="0"/>
              <a:t>Click picture icon  in centre of box</a:t>
            </a:r>
            <a:endParaRPr lang="en-AU" dirty="0"/>
          </a:p>
        </p:txBody>
      </p:sp>
      <p:sp>
        <p:nvSpPr>
          <p:cNvPr id="55" name="Text Placeholder 2"/>
          <p:cNvSpPr>
            <a:spLocks noGrp="1"/>
          </p:cNvSpPr>
          <p:nvPr>
            <p:ph type="body" idx="48" hasCustomPrompt="1"/>
          </p:nvPr>
        </p:nvSpPr>
        <p:spPr>
          <a:xfrm>
            <a:off x="8687494" y="4232359"/>
            <a:ext cx="1584985" cy="544739"/>
          </a:xfrm>
          <a:custGeom>
            <a:avLst/>
            <a:gdLst>
              <a:gd name="connsiteX0" fmla="*/ 0 w 1555993"/>
              <a:gd name="connsiteY0" fmla="*/ 0 h 493578"/>
              <a:gd name="connsiteX1" fmla="*/ 1555993 w 1555993"/>
              <a:gd name="connsiteY1" fmla="*/ 0 h 493578"/>
              <a:gd name="connsiteX2" fmla="*/ 1555993 w 1555993"/>
              <a:gd name="connsiteY2" fmla="*/ 493578 h 493578"/>
              <a:gd name="connsiteX3" fmla="*/ 0 w 1555993"/>
              <a:gd name="connsiteY3" fmla="*/ 493578 h 493578"/>
              <a:gd name="connsiteX4" fmla="*/ 0 w 1555993"/>
              <a:gd name="connsiteY4" fmla="*/ 0 h 493578"/>
              <a:gd name="connsiteX0" fmla="*/ 0 w 1608746"/>
              <a:gd name="connsiteY0" fmla="*/ 0 h 493578"/>
              <a:gd name="connsiteX1" fmla="*/ 1608746 w 1608746"/>
              <a:gd name="connsiteY1" fmla="*/ 0 h 493578"/>
              <a:gd name="connsiteX2" fmla="*/ 1555993 w 1608746"/>
              <a:gd name="connsiteY2" fmla="*/ 493578 h 493578"/>
              <a:gd name="connsiteX3" fmla="*/ 0 w 1608746"/>
              <a:gd name="connsiteY3" fmla="*/ 493578 h 493578"/>
              <a:gd name="connsiteX4" fmla="*/ 0 w 1608746"/>
              <a:gd name="connsiteY4" fmla="*/ 0 h 493578"/>
              <a:gd name="connsiteX0" fmla="*/ 0 w 1599953"/>
              <a:gd name="connsiteY0" fmla="*/ 0 h 493578"/>
              <a:gd name="connsiteX1" fmla="*/ 1599953 w 1599953"/>
              <a:gd name="connsiteY1" fmla="*/ 0 h 493578"/>
              <a:gd name="connsiteX2" fmla="*/ 1555993 w 1599953"/>
              <a:gd name="connsiteY2" fmla="*/ 493578 h 493578"/>
              <a:gd name="connsiteX3" fmla="*/ 0 w 1599953"/>
              <a:gd name="connsiteY3" fmla="*/ 493578 h 493578"/>
              <a:gd name="connsiteX4" fmla="*/ 0 w 1599953"/>
              <a:gd name="connsiteY4" fmla="*/ 0 h 493578"/>
              <a:gd name="connsiteX0" fmla="*/ 0 w 1592204"/>
              <a:gd name="connsiteY0" fmla="*/ 0 h 493578"/>
              <a:gd name="connsiteX1" fmla="*/ 1592204 w 1592204"/>
              <a:gd name="connsiteY1" fmla="*/ 0 h 493578"/>
              <a:gd name="connsiteX2" fmla="*/ 1555993 w 1592204"/>
              <a:gd name="connsiteY2" fmla="*/ 493578 h 493578"/>
              <a:gd name="connsiteX3" fmla="*/ 0 w 1592204"/>
              <a:gd name="connsiteY3" fmla="*/ 493578 h 493578"/>
              <a:gd name="connsiteX4" fmla="*/ 0 w 1592204"/>
              <a:gd name="connsiteY4" fmla="*/ 0 h 493578"/>
              <a:gd name="connsiteX0" fmla="*/ 0 w 1584985"/>
              <a:gd name="connsiteY0" fmla="*/ 0 h 493578"/>
              <a:gd name="connsiteX1" fmla="*/ 1584985 w 1584985"/>
              <a:gd name="connsiteY1" fmla="*/ 0 h 493578"/>
              <a:gd name="connsiteX2" fmla="*/ 1555993 w 1584985"/>
              <a:gd name="connsiteY2" fmla="*/ 493578 h 493578"/>
              <a:gd name="connsiteX3" fmla="*/ 0 w 1584985"/>
              <a:gd name="connsiteY3" fmla="*/ 493578 h 493578"/>
              <a:gd name="connsiteX4" fmla="*/ 0 w 1584985"/>
              <a:gd name="connsiteY4" fmla="*/ 0 h 493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985" h="493578">
                <a:moveTo>
                  <a:pt x="0" y="0"/>
                </a:moveTo>
                <a:lnTo>
                  <a:pt x="1584985" y="0"/>
                </a:lnTo>
                <a:lnTo>
                  <a:pt x="1555993" y="493578"/>
                </a:lnTo>
                <a:lnTo>
                  <a:pt x="0" y="493578"/>
                </a:lnTo>
                <a:lnTo>
                  <a:pt x="0" y="0"/>
                </a:lnTo>
                <a:close/>
              </a:path>
            </a:pathLst>
          </a:custGeom>
          <a:solidFill>
            <a:schemeClr val="accent2"/>
          </a:solidFill>
        </p:spPr>
        <p:txBody>
          <a:bodyPr lIns="72000" tIns="72000" anchor="t" anchorCtr="0"/>
          <a:lstStyle>
            <a:lvl1pPr marL="0" indent="0">
              <a:lnSpc>
                <a:spcPts val="1200"/>
              </a:lnSpc>
              <a:spcBef>
                <a:spcPts val="0"/>
              </a:spcBef>
              <a:buNone/>
              <a:defRPr sz="1200" b="0" spc="0" baseline="0">
                <a:solidFill>
                  <a:schemeClr val="bg1"/>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AU" noProof="0" dirty="0" smtClean="0"/>
              <a:t>First and last name</a:t>
            </a:r>
          </a:p>
        </p:txBody>
      </p:sp>
    </p:spTree>
    <p:extLst>
      <p:ext uri="{BB962C8B-B14F-4D97-AF65-F5344CB8AC3E}">
        <p14:creationId xmlns:p14="http://schemas.microsoft.com/office/powerpoint/2010/main" val="3305563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noProof="0" smtClean="0"/>
              <a:t>Click to edit Master title style</a:t>
            </a:r>
            <a:endParaRPr lang="en-AU" noProof="0" dirty="0"/>
          </a:p>
        </p:txBody>
      </p:sp>
      <p:sp>
        <p:nvSpPr>
          <p:cNvPr id="3" name="Date Placeholder 2"/>
          <p:cNvSpPr>
            <a:spLocks noGrp="1"/>
          </p:cNvSpPr>
          <p:nvPr>
            <p:ph type="dt" sz="half" idx="10"/>
          </p:nvPr>
        </p:nvSpPr>
        <p:spPr/>
        <p:txBody>
          <a:bodyPr/>
          <a:lstStyle/>
          <a:p>
            <a:fld id="{AB9362CC-52A7-47E4-B186-2D952EF52122}" type="datetime1">
              <a:rPr lang="en-AU" smtClean="0"/>
              <a:t>18/03/2015</a:t>
            </a:fld>
            <a:endParaRPr lang="en-AU"/>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317269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Bl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C2E27-7A8C-4707-AD07-B4E8FCCC602F}" type="datetime1">
              <a:rPr lang="en-AU" smtClean="0"/>
              <a:t>18/03/2015</a:t>
            </a:fld>
            <a:endParaRPr lang="en-AU"/>
          </a:p>
        </p:txBody>
      </p:sp>
      <p:sp>
        <p:nvSpPr>
          <p:cNvPr id="3" name="Footer Placeholder 2"/>
          <p:cNvSpPr>
            <a:spLocks noGrp="1"/>
          </p:cNvSpPr>
          <p:nvPr>
            <p:ph type="ftr" sz="quarter" idx="11"/>
          </p:nvPr>
        </p:nvSpPr>
        <p:spPr/>
        <p:txBody>
          <a:bodyPr/>
          <a:lstStyle/>
          <a:p>
            <a:r>
              <a:rPr lang="en-AU" smtClean="0"/>
              <a:t>/ Copyright ©2014 by Readify Pty Ltd</a:t>
            </a:r>
            <a:endParaRPr lang="en-AU"/>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2856149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_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Date Placeholder 1"/>
          <p:cNvSpPr>
            <a:spLocks noGrp="1"/>
          </p:cNvSpPr>
          <p:nvPr>
            <p:ph type="dt" sz="half" idx="10"/>
          </p:nvPr>
        </p:nvSpPr>
        <p:spPr/>
        <p:txBody>
          <a:bodyPr/>
          <a:lstStyle/>
          <a:p>
            <a:fld id="{3345A4CD-9276-444C-86E6-50A9930741D5}" type="datetime1">
              <a:rPr lang="en-AU" smtClean="0"/>
              <a:t>18/03/2015</a:t>
            </a:fld>
            <a:endParaRPr lang="en-AU"/>
          </a:p>
        </p:txBody>
      </p:sp>
      <p:sp>
        <p:nvSpPr>
          <p:cNvPr id="3" name="Footer Placeholder 2"/>
          <p:cNvSpPr>
            <a:spLocks noGrp="1"/>
          </p:cNvSpPr>
          <p:nvPr>
            <p:ph type="ftr" sz="quarter" idx="11"/>
          </p:nvPr>
        </p:nvSpPr>
        <p:spPr/>
        <p:txBody>
          <a:bodyPr/>
          <a:lstStyle/>
          <a:p>
            <a:r>
              <a:rPr lang="en-AU" smtClean="0"/>
              <a:t>/ Copyright ©2014 by Readify Pty Ltd</a:t>
            </a:r>
            <a:endParaRPr lang="en-AU"/>
          </a:p>
        </p:txBody>
      </p:sp>
      <p:sp>
        <p:nvSpPr>
          <p:cNvPr id="4" name="Slide Number Placeholder 3"/>
          <p:cNvSpPr>
            <a:spLocks noGrp="1"/>
          </p:cNvSpPr>
          <p:nvPr>
            <p:ph type="sldNum" sz="quarter" idx="12"/>
          </p:nvPr>
        </p:nvSpPr>
        <p:spPr/>
        <p:txBody>
          <a:bodyPr/>
          <a:lstStyle/>
          <a:p>
            <a:fld id="{1DEBBDC7-4A1B-43E6-8DA6-58148E08E8A6}" type="slidenum">
              <a:rPr lang="en-AU" smtClean="0"/>
              <a:t>‹#›</a:t>
            </a:fld>
            <a:endParaRPr lang="en-AU"/>
          </a:p>
        </p:txBody>
      </p:sp>
      <p:sp>
        <p:nvSpPr>
          <p:cNvPr id="7"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dirty="0" smtClean="0"/>
              <a:t>Page</a:t>
            </a:r>
            <a:endParaRPr lang="en-AU" dirty="0"/>
          </a:p>
        </p:txBody>
      </p:sp>
    </p:spTree>
    <p:extLst>
      <p:ext uri="{BB962C8B-B14F-4D97-AF65-F5344CB8AC3E}">
        <p14:creationId xmlns:p14="http://schemas.microsoft.com/office/powerpoint/2010/main" val="85692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981521"/>
            <a:ext cx="9504878" cy="3744417"/>
          </a:xfrm>
        </p:spPr>
        <p:txBody>
          <a:bodyPr anchor="t"/>
          <a:lstStyle>
            <a:lvl1pPr algn="l">
              <a:lnSpc>
                <a:spcPts val="9600"/>
              </a:lnSpc>
              <a:defRPr sz="9600" b="0" i="1" cap="none" spc="-300" baseline="0">
                <a:solidFill>
                  <a:schemeClr val="bg1"/>
                </a:solidFill>
              </a:defRPr>
            </a:lvl1pPr>
          </a:lstStyle>
          <a:p>
            <a:r>
              <a:rPr lang="en-AU" noProof="0" dirty="0" smtClean="0"/>
              <a:t>Quote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0" name="Subtitle 2"/>
          <p:cNvSpPr>
            <a:spLocks noGrp="1"/>
          </p:cNvSpPr>
          <p:nvPr>
            <p:ph type="subTitle" idx="1" hasCustomPrompt="1"/>
          </p:nvPr>
        </p:nvSpPr>
        <p:spPr>
          <a:xfrm>
            <a:off x="838800" y="4725938"/>
            <a:ext cx="9504877" cy="1008112"/>
          </a:xfrm>
        </p:spPr>
        <p:txBody>
          <a:bodyPr/>
          <a:lstStyle>
            <a:lvl1pPr marL="0" indent="0" algn="l">
              <a:spcBef>
                <a:spcPts val="0"/>
              </a:spcBef>
              <a:buNone/>
              <a:defRPr sz="42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quote source</a:t>
            </a:r>
            <a:endParaRPr lang="en-AU" noProof="0" dirty="0"/>
          </a:p>
        </p:txBody>
      </p:sp>
    </p:spTree>
    <p:extLst>
      <p:ext uri="{BB962C8B-B14F-4D97-AF65-F5344CB8AC3E}">
        <p14:creationId xmlns:p14="http://schemas.microsoft.com/office/powerpoint/2010/main" val="642817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act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8290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act_Gree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466"/>
            <a:ext cx="12234761" cy="6882053"/>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2"/>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37192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5117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_Purp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3"/>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03153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4"/>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2843349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_Orang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51"/>
            <a:ext cx="12194823" cy="6859588"/>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accent5"/>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10029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act_Digita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92"/>
            <a:ext cx="12193413" cy="6858795"/>
          </a:xfrm>
          <a:prstGeom prst="rect">
            <a:avLst/>
          </a:prstGeom>
        </p:spPr>
      </p:pic>
      <p:sp>
        <p:nvSpPr>
          <p:cNvPr id="2" name="Title 1"/>
          <p:cNvSpPr>
            <a:spLocks noGrp="1"/>
          </p:cNvSpPr>
          <p:nvPr>
            <p:ph type="title" hasCustomPrompt="1"/>
          </p:nvPr>
        </p:nvSpPr>
        <p:spPr>
          <a:xfrm>
            <a:off x="3794332" y="333450"/>
            <a:ext cx="7093009" cy="1143265"/>
          </a:xfrm>
        </p:spPr>
        <p:txBody>
          <a:bodyPr/>
          <a:lstStyle>
            <a:lvl1pPr>
              <a:defRPr baseline="0">
                <a:solidFill>
                  <a:schemeClr val="tx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3794332" y="1694577"/>
            <a:ext cx="7093009" cy="4527011"/>
          </a:xfrm>
        </p:spPr>
        <p:txBody>
          <a:bodyPr/>
          <a:lstStyle>
            <a:lvl1pPr marL="0" indent="0">
              <a:buClrTx/>
              <a:buNone/>
              <a:defRPr/>
            </a:lvl1pPr>
            <a:lvl2pPr marL="273050" indent="-273050">
              <a:buClrTx/>
              <a:defRPr/>
            </a:lvl2pPr>
            <a:lvl3pPr marL="538163" indent="-265113">
              <a:buClrTx/>
              <a:defRPr/>
            </a:lvl3pPr>
            <a:lvl4pPr marL="803275" indent="-273050">
              <a:buClrTx/>
              <a:defRPr/>
            </a:lvl4pPr>
            <a:lvl5pPr marL="1076325" indent="-265113">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AB80E0E-1F2C-4E6E-B168-928DCCD9FC96}" type="datetime1">
              <a:rPr lang="en-AU" smtClean="0"/>
              <a:pPr/>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
        <p:nvSpPr>
          <p:cNvPr id="11" name="Picture Placeholder 10"/>
          <p:cNvSpPr>
            <a:spLocks noGrp="1"/>
          </p:cNvSpPr>
          <p:nvPr>
            <p:ph type="pic" sz="quarter" idx="13" hasCustomPrompt="1"/>
          </p:nvPr>
        </p:nvSpPr>
        <p:spPr>
          <a:xfrm>
            <a:off x="0" y="837505"/>
            <a:ext cx="2857499" cy="3585025"/>
          </a:xfrm>
          <a:custGeom>
            <a:avLst/>
            <a:gdLst>
              <a:gd name="connsiteX0" fmla="*/ 0 w 2584938"/>
              <a:gd name="connsiteY0" fmla="*/ 0 h 3585025"/>
              <a:gd name="connsiteX1" fmla="*/ 2584938 w 2584938"/>
              <a:gd name="connsiteY1" fmla="*/ 0 h 3585025"/>
              <a:gd name="connsiteX2" fmla="*/ 2584938 w 2584938"/>
              <a:gd name="connsiteY2" fmla="*/ 3585025 h 3585025"/>
              <a:gd name="connsiteX3" fmla="*/ 0 w 2584938"/>
              <a:gd name="connsiteY3" fmla="*/ 3585025 h 3585025"/>
              <a:gd name="connsiteX4" fmla="*/ 0 w 2584938"/>
              <a:gd name="connsiteY4" fmla="*/ 0 h 3585025"/>
              <a:gd name="connsiteX0" fmla="*/ 0 w 2857499"/>
              <a:gd name="connsiteY0" fmla="*/ 0 h 3585025"/>
              <a:gd name="connsiteX1" fmla="*/ 2857499 w 2857499"/>
              <a:gd name="connsiteY1" fmla="*/ 0 h 3585025"/>
              <a:gd name="connsiteX2" fmla="*/ 2584938 w 2857499"/>
              <a:gd name="connsiteY2" fmla="*/ 3585025 h 3585025"/>
              <a:gd name="connsiteX3" fmla="*/ 0 w 2857499"/>
              <a:gd name="connsiteY3" fmla="*/ 3585025 h 3585025"/>
              <a:gd name="connsiteX4" fmla="*/ 0 w 2857499"/>
              <a:gd name="connsiteY4" fmla="*/ 0 h 358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99" h="3585025">
                <a:moveTo>
                  <a:pt x="0" y="0"/>
                </a:moveTo>
                <a:lnTo>
                  <a:pt x="2857499" y="0"/>
                </a:lnTo>
                <a:lnTo>
                  <a:pt x="2584938" y="3585025"/>
                </a:lnTo>
                <a:lnTo>
                  <a:pt x="0" y="3585025"/>
                </a:lnTo>
                <a:lnTo>
                  <a:pt x="0" y="0"/>
                </a:lnTo>
                <a:close/>
              </a:path>
            </a:pathLst>
          </a:custGeom>
          <a:solidFill>
            <a:schemeClr val="bg2">
              <a:lumMod val="85000"/>
            </a:schemeClr>
          </a:solidFill>
        </p:spPr>
        <p:txBody>
          <a:bodyPr/>
          <a:lstStyle>
            <a:lvl1pPr marL="0" indent="0" algn="ctr">
              <a:buNone/>
              <a:defRPr sz="2600"/>
            </a:lvl1pPr>
          </a:lstStyle>
          <a:p>
            <a:r>
              <a:rPr lang="en-AU" dirty="0" smtClean="0"/>
              <a:t>Optional: insert photo of contact by clicking picture icon below</a:t>
            </a:r>
            <a:endParaRPr lang="en-AU" dirty="0"/>
          </a:p>
        </p:txBody>
      </p:sp>
    </p:spTree>
    <p:extLst>
      <p:ext uri="{BB962C8B-B14F-4D97-AF65-F5344CB8AC3E}">
        <p14:creationId xmlns:p14="http://schemas.microsoft.com/office/powerpoint/2010/main" val="3310737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Divider_Cya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94480E61-56EE-4ADF-8779-ECE37FDE8329}"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91834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Divider_Gree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18DF6330-03F8-4D88-A646-B563CDC9AF8D}"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970538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Divider_Purp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0044588-2A83-44A9-A3CC-C3B7B17A5165}"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2"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Tree>
    <p:extLst>
      <p:ext uri="{BB962C8B-B14F-4D97-AF65-F5344CB8AC3E}">
        <p14:creationId xmlns:p14="http://schemas.microsoft.com/office/powerpoint/2010/main" val="476958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Divider_Red">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41D22EE6-4B31-412E-8723-91D4ADC54A19}"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060904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Divider_Orang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solidFill>
                  <a:schemeClr val="bg1"/>
                </a:solidFill>
              </a:defRPr>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bg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lvl1pPr>
              <a:defRPr>
                <a:solidFill>
                  <a:schemeClr val="bg1"/>
                </a:solidFill>
              </a:defRPr>
            </a:lvl1pPr>
          </a:lstStyle>
          <a:p>
            <a:fld id="{DA261D82-8DC8-458B-8902-24081A8340A2}"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680794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Divider_Lim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10047600" cy="1080121"/>
          </a:xfrm>
        </p:spPr>
        <p:txBody>
          <a:bodyPr anchor="t"/>
          <a:lstStyle>
            <a:lvl1pPr algn="l">
              <a:lnSpc>
                <a:spcPts val="7200"/>
              </a:lnSpc>
              <a:defRPr sz="7200" b="0" cap="none" baseline="0"/>
            </a:lvl1pPr>
          </a:lstStyle>
          <a:p>
            <a:r>
              <a:rPr lang="en-AU" noProof="0" dirty="0" smtClean="0"/>
              <a:t>Divider page title</a:t>
            </a:r>
            <a:endParaRPr lang="en-AU" noProof="0" dirty="0"/>
          </a:p>
        </p:txBody>
      </p:sp>
      <p:sp>
        <p:nvSpPr>
          <p:cNvPr id="3" name="Text Placeholder 2"/>
          <p:cNvSpPr>
            <a:spLocks noGrp="1"/>
          </p:cNvSpPr>
          <p:nvPr>
            <p:ph type="body" idx="1" hasCustomPrompt="1"/>
          </p:nvPr>
        </p:nvSpPr>
        <p:spPr>
          <a:xfrm>
            <a:off x="838800" y="2688867"/>
            <a:ext cx="10047600" cy="1500534"/>
          </a:xfrm>
        </p:spPr>
        <p:txBody>
          <a:bodyPr anchor="t" anchorCtr="0"/>
          <a:lstStyle>
            <a:lvl1pPr marL="0" indent="0">
              <a:buNone/>
              <a:defRPr sz="3400" spc="-150" baseline="0">
                <a:solidFill>
                  <a:schemeClr val="tx1"/>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AU" noProof="0" dirty="0" smtClean="0"/>
              <a:t>Click to add subtitle</a:t>
            </a:r>
          </a:p>
        </p:txBody>
      </p:sp>
      <p:sp>
        <p:nvSpPr>
          <p:cNvPr id="4" name="Date Placeholder 3"/>
          <p:cNvSpPr>
            <a:spLocks noGrp="1"/>
          </p:cNvSpPr>
          <p:nvPr>
            <p:ph type="dt" sz="half" idx="10"/>
          </p:nvPr>
        </p:nvSpPr>
        <p:spPr/>
        <p:txBody>
          <a:bodyPr/>
          <a:lstStyle/>
          <a:p>
            <a:fld id="{420BB56F-B44B-46AA-97B1-CA041AECB16C}" type="datetime1">
              <a:rPr lang="en-AU" smtClean="0"/>
              <a:t>18/03/2015</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388747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32928433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pact Slide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1695342B-6DF4-46BE-B3B0-0C35B6698BA5}"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84246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pact Slide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5DF3D236-8947-4982-93B0-9FCFCBDDAAAA}"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2637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pact Slid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07585B30-36BA-40E4-B8EC-C9A276584755}"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9435627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pact Slid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0101A2FF-CDC1-40C1-873E-97295C411EAE}"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832015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pact Slid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BA96EB8D-2F5F-4C3C-9779-37FE3E8D3195}"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1997706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pact Slid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D0C959DE-A79C-459E-8034-77D6B0EBD4F3}"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11"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3587629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pact Slide2_Cya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C6CAFF4A-1ACD-4FAE-A33D-FFAFDD26098E}"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1213704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pact Slide2_G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204F744D-E263-4258-9535-CA1100C058C5}"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511935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pact Slide2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E19FA2E3-1277-4A05-A117-6DAAA0A59214}"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2410341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pact Slide2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CD818C87-C82A-4436-B0CF-391780521B37}"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313418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_Purp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3525031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pact Slide2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6"/>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bg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bg1"/>
                </a:solidFill>
              </a:defRPr>
            </a:lvl1pPr>
          </a:lstStyle>
          <a:p>
            <a:fld id="{FAE3E39A-5791-4850-A246-16D6E2F6AEB6}"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t>Page</a:t>
            </a:r>
            <a:endParaRPr lang="en-AU" dirty="0"/>
          </a:p>
        </p:txBody>
      </p:sp>
    </p:spTree>
    <p:extLst>
      <p:ext uri="{BB962C8B-B14F-4D97-AF65-F5344CB8AC3E}">
        <p14:creationId xmlns:p14="http://schemas.microsoft.com/office/powerpoint/2010/main" val="4031490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pact Slide2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title" hasCustomPrompt="1"/>
          </p:nvPr>
        </p:nvSpPr>
        <p:spPr>
          <a:xfrm>
            <a:off x="838800" y="1629593"/>
            <a:ext cx="9504878" cy="4536505"/>
          </a:xfrm>
        </p:spPr>
        <p:txBody>
          <a:bodyPr anchor="t"/>
          <a:lstStyle>
            <a:lvl1pPr algn="l">
              <a:lnSpc>
                <a:spcPts val="10000"/>
              </a:lnSpc>
              <a:defRPr sz="10000" b="0" cap="none" spc="-300" baseline="0">
                <a:solidFill>
                  <a:schemeClr val="tx1"/>
                </a:solidFill>
              </a:defRPr>
            </a:lvl1pPr>
          </a:lstStyle>
          <a:p>
            <a:r>
              <a:rPr lang="en-AU" noProof="0" dirty="0" smtClean="0"/>
              <a:t>Impact slide</a:t>
            </a:r>
            <a:endParaRPr lang="en-AU" noProof="0" dirty="0"/>
          </a:p>
        </p:txBody>
      </p:sp>
      <p:sp>
        <p:nvSpPr>
          <p:cNvPr id="4" name="Date Placeholder 3"/>
          <p:cNvSpPr>
            <a:spLocks noGrp="1"/>
          </p:cNvSpPr>
          <p:nvPr>
            <p:ph type="dt" sz="half" idx="10"/>
          </p:nvPr>
        </p:nvSpPr>
        <p:spPr/>
        <p:txBody>
          <a:bodyPr/>
          <a:lstStyle>
            <a:lvl1pPr>
              <a:defRPr>
                <a:solidFill>
                  <a:schemeClr val="tx1"/>
                </a:solidFill>
              </a:defRPr>
            </a:lvl1pPr>
          </a:lstStyle>
          <a:p>
            <a:fld id="{7C98056B-DCE9-4980-AB4F-9933835EDDF0}" type="datetime1">
              <a:rPr lang="en-AU" smtClean="0"/>
              <a:t>18/03/2015</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DEBBDC7-4A1B-43E6-8DA6-58148E08E8A6}" type="slidenum">
              <a:rPr lang="en-AU" smtClean="0"/>
              <a:pPr/>
              <a:t>‹#›</a:t>
            </a:fld>
            <a:endParaRPr lang="en-AU" dirty="0"/>
          </a:p>
        </p:txBody>
      </p:sp>
      <p:sp>
        <p:nvSpPr>
          <p:cNvPr id="8"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a:defRPr sz="800" spc="-30" baseline="0">
                <a:solidFill>
                  <a:schemeClr val="bg1"/>
                </a:solidFill>
              </a:defRPr>
            </a:lvl1pPr>
          </a:lstStyle>
          <a:p>
            <a:pPr lvl="0"/>
            <a:r>
              <a:rPr lang="en-AU" dirty="0" smtClean="0">
                <a:solidFill>
                  <a:schemeClr val="tx1"/>
                </a:solidFill>
              </a:rPr>
              <a:t>Page</a:t>
            </a:r>
            <a:endParaRPr lang="en-AU" dirty="0">
              <a:solidFill>
                <a:schemeClr val="tx1"/>
              </a:solidFill>
            </a:endParaRPr>
          </a:p>
        </p:txBody>
      </p:sp>
    </p:spTree>
    <p:extLst>
      <p:ext uri="{BB962C8B-B14F-4D97-AF65-F5344CB8AC3E}">
        <p14:creationId xmlns:p14="http://schemas.microsoft.com/office/powerpoint/2010/main" val="8592966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ank you_Cya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536142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Gree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40112835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_Pur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8"/>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25273228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_Re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32728093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hank you_Orang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solidFill>
                  <a:schemeClr val="bg1"/>
                </a:solidFill>
              </a:defRPr>
            </a:lvl1pPr>
          </a:lstStyle>
          <a:p>
            <a:r>
              <a:rPr lang="en-AU" noProof="0" dirty="0" smtClean="0"/>
              <a:t>Insert text</a:t>
            </a:r>
            <a:endParaRPr lang="en-AU" noProof="0" dirty="0"/>
          </a:p>
        </p:txBody>
      </p:sp>
    </p:spTree>
    <p:extLst>
      <p:ext uri="{BB962C8B-B14F-4D97-AF65-F5344CB8AC3E}">
        <p14:creationId xmlns:p14="http://schemas.microsoft.com/office/powerpoint/2010/main" val="10522223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hank you_Lim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10000"/>
              </a:lnSpc>
              <a:defRPr sz="10000" spc="-500" baseline="0"/>
            </a:lvl1pPr>
          </a:lstStyle>
          <a:p>
            <a:r>
              <a:rPr lang="en-AU" noProof="0" dirty="0" smtClean="0"/>
              <a:t>Insert text</a:t>
            </a:r>
            <a:endParaRPr lang="en-AU" noProof="0" dirty="0"/>
          </a:p>
        </p:txBody>
      </p:sp>
    </p:spTree>
    <p:extLst>
      <p:ext uri="{BB962C8B-B14F-4D97-AF65-F5344CB8AC3E}">
        <p14:creationId xmlns:p14="http://schemas.microsoft.com/office/powerpoint/2010/main" val="36884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_Re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7" cy="6859267"/>
          </a:xfrm>
          <a:prstGeom prst="rect">
            <a:avLst/>
          </a:prstGeom>
        </p:spPr>
      </p:pic>
      <p:sp>
        <p:nvSpPr>
          <p:cNvPr id="2" name="Title 1"/>
          <p:cNvSpPr>
            <a:spLocks noGrp="1"/>
          </p:cNvSpPr>
          <p:nvPr>
            <p:ph type="ctrTitle" hasCustomPrompt="1"/>
          </p:nvPr>
        </p:nvSpPr>
        <p:spPr>
          <a:xfrm>
            <a:off x="838801" y="1609201"/>
            <a:ext cx="7056606" cy="3270565"/>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61100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_Oran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3"/>
            <a:ext cx="12188155" cy="6859267"/>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solidFill>
                  <a:schemeClr val="bg1"/>
                </a:solidFill>
              </a:defRPr>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bg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296102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_Lim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3" y="793"/>
            <a:ext cx="12188158" cy="6859269"/>
          </a:xfrm>
          <a:prstGeom prst="rect">
            <a:avLst/>
          </a:prstGeom>
        </p:spPr>
      </p:pic>
      <p:sp>
        <p:nvSpPr>
          <p:cNvPr id="2" name="Title 1"/>
          <p:cNvSpPr>
            <a:spLocks noGrp="1"/>
          </p:cNvSpPr>
          <p:nvPr>
            <p:ph type="ctrTitle" hasCustomPrompt="1"/>
          </p:nvPr>
        </p:nvSpPr>
        <p:spPr>
          <a:xfrm>
            <a:off x="838801" y="1609201"/>
            <a:ext cx="7056606" cy="3115199"/>
          </a:xfrm>
        </p:spPr>
        <p:txBody>
          <a:bodyPr anchor="t" anchorCtr="0"/>
          <a:lstStyle>
            <a:lvl1pPr>
              <a:lnSpc>
                <a:spcPts val="7200"/>
              </a:lnSpc>
              <a:defRPr sz="7200" baseline="0"/>
            </a:lvl1pPr>
          </a:lstStyle>
          <a:p>
            <a:r>
              <a:rPr lang="en-AU" noProof="0" dirty="0" smtClean="0"/>
              <a:t>Click to add presentation title</a:t>
            </a:r>
            <a:endParaRPr lang="en-AU" noProof="0" dirty="0"/>
          </a:p>
        </p:txBody>
      </p:sp>
      <p:sp>
        <p:nvSpPr>
          <p:cNvPr id="3" name="Subtitle 2"/>
          <p:cNvSpPr>
            <a:spLocks noGrp="1"/>
          </p:cNvSpPr>
          <p:nvPr>
            <p:ph type="subTitle" idx="1" hasCustomPrompt="1"/>
          </p:nvPr>
        </p:nvSpPr>
        <p:spPr>
          <a:xfrm>
            <a:off x="838801" y="5463110"/>
            <a:ext cx="7056606" cy="1008112"/>
          </a:xfrm>
        </p:spPr>
        <p:txBody>
          <a:bodyPr/>
          <a:lstStyle>
            <a:lvl1pPr marL="0" indent="0" algn="l">
              <a:spcBef>
                <a:spcPts val="0"/>
              </a:spcBef>
              <a:buNone/>
              <a:defRPr sz="3000" spc="-150" baseline="0">
                <a:solidFill>
                  <a:schemeClr val="tx1"/>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AU" noProof="0" dirty="0" smtClean="0"/>
              <a:t>Click to add subtitle</a:t>
            </a:r>
            <a:endParaRPr lang="en-AU" noProof="0" dirty="0"/>
          </a:p>
        </p:txBody>
      </p:sp>
    </p:spTree>
    <p:extLst>
      <p:ext uri="{BB962C8B-B14F-4D97-AF65-F5344CB8AC3E}">
        <p14:creationId xmlns:p14="http://schemas.microsoft.com/office/powerpoint/2010/main" val="90680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Text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p:txBody>
          <a:bodyPr/>
          <a:lstStyle>
            <a:lvl1pPr>
              <a:buClrTx/>
              <a:defRPr/>
            </a:lvl1pPr>
            <a:lvl2pPr>
              <a:buClrTx/>
              <a:defRPr/>
            </a:lvl2pPr>
            <a:lvl3pPr>
              <a:buClrTx/>
              <a:defRPr/>
            </a:lvl3pPr>
            <a:lvl4pPr>
              <a:buClrTx/>
              <a:defRPr/>
            </a:lvl4pPr>
            <a:lvl5pPr>
              <a:buClrTx/>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p>
            <a:fld id="{2AB80E0E-1F2C-4E6E-B168-928DCCD9FC96}" type="datetime1">
              <a:rPr lang="en-AU" smtClean="0"/>
              <a:t>18/03/2015</a:t>
            </a:fld>
            <a:endParaRPr lang="en-AU"/>
          </a:p>
        </p:txBody>
      </p:sp>
      <p:sp>
        <p:nvSpPr>
          <p:cNvPr id="5" name="Footer Placeholder 4"/>
          <p:cNvSpPr>
            <a:spLocks noGrp="1"/>
          </p:cNvSpPr>
          <p:nvPr>
            <p:ph type="ftr" sz="quarter" idx="11"/>
          </p:nvPr>
        </p:nvSpPr>
        <p:spPr/>
        <p:txBody>
          <a:body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p>
            <a:fld id="{1DEBBDC7-4A1B-43E6-8DA6-58148E08E8A6}" type="slidenum">
              <a:rPr lang="en-AU" smtClean="0"/>
              <a:t>‹#›</a:t>
            </a:fld>
            <a:endParaRPr lang="en-AU"/>
          </a:p>
        </p:txBody>
      </p:sp>
    </p:spTree>
    <p:extLst>
      <p:ext uri="{BB962C8B-B14F-4D97-AF65-F5344CB8AC3E}">
        <p14:creationId xmlns:p14="http://schemas.microsoft.com/office/powerpoint/2010/main" val="194415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Text_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54" y="794"/>
            <a:ext cx="12195916" cy="6863634"/>
          </a:xfrm>
          <a:prstGeom prst="rect">
            <a:avLst/>
          </a:prstGeom>
        </p:spPr>
      </p:pic>
      <p:sp>
        <p:nvSpPr>
          <p:cNvPr id="2" name="Title 1"/>
          <p:cNvSpPr>
            <a:spLocks noGrp="1"/>
          </p:cNvSpPr>
          <p:nvPr>
            <p:ph type="title" hasCustomPrompt="1"/>
          </p:nvPr>
        </p:nvSpPr>
        <p:spPr>
          <a:xfrm>
            <a:off x="570078" y="261442"/>
            <a:ext cx="2500792" cy="864096"/>
          </a:xfrm>
        </p:spPr>
        <p:txBody>
          <a:bodyPr/>
          <a:lstStyle>
            <a:lvl1pPr>
              <a:lnSpc>
                <a:spcPts val="2600"/>
              </a:lnSpc>
              <a:defRPr sz="2600" spc="-100" baseline="0">
                <a:solidFill>
                  <a:schemeClr val="accent1"/>
                </a:solidFill>
              </a:defRPr>
            </a:lvl1pPr>
          </a:lstStyle>
          <a:p>
            <a:r>
              <a:rPr lang="en-AU" noProof="0" dirty="0" smtClean="0"/>
              <a:t>Click to add title</a:t>
            </a:r>
            <a:endParaRPr lang="en-AU" noProof="0" dirty="0"/>
          </a:p>
        </p:txBody>
      </p:sp>
      <p:sp>
        <p:nvSpPr>
          <p:cNvPr id="3" name="Content Placeholder 2"/>
          <p:cNvSpPr>
            <a:spLocks noGrp="1"/>
          </p:cNvSpPr>
          <p:nvPr>
            <p:ph idx="1" hasCustomPrompt="1"/>
          </p:nvPr>
        </p:nvSpPr>
        <p:spPr>
          <a:xfrm>
            <a:off x="570078" y="1197546"/>
            <a:ext cx="2140752" cy="4527011"/>
          </a:xfrm>
        </p:spPr>
        <p:txBody>
          <a:bodyPr/>
          <a:lstStyle>
            <a:lvl1pPr marL="179388" indent="-179388">
              <a:buClrTx/>
              <a:defRPr sz="2000" spc="-50" baseline="0">
                <a:solidFill>
                  <a:schemeClr val="bg1"/>
                </a:solidFill>
              </a:defRPr>
            </a:lvl1pPr>
            <a:lvl2pPr marL="358775" indent="-179388">
              <a:buClrTx/>
              <a:defRPr sz="2000" spc="-50" baseline="0">
                <a:solidFill>
                  <a:schemeClr val="bg1"/>
                </a:solidFill>
              </a:defRPr>
            </a:lvl2pPr>
            <a:lvl3pPr marL="538163" indent="-179388">
              <a:buClrTx/>
              <a:defRPr sz="2000" spc="-50" baseline="0">
                <a:solidFill>
                  <a:schemeClr val="bg1"/>
                </a:solidFill>
              </a:defRPr>
            </a:lvl3pPr>
            <a:lvl4pPr marL="717550" indent="-179388">
              <a:buClrTx/>
              <a:defRPr sz="2000" spc="-50" baseline="0">
                <a:solidFill>
                  <a:schemeClr val="bg1"/>
                </a:solidFill>
              </a:defRPr>
            </a:lvl4pPr>
            <a:lvl5pPr marL="896938" indent="-179388">
              <a:buClrTx/>
              <a:defRPr sz="2000" spc="-50" baseline="0">
                <a:solidFill>
                  <a:schemeClr val="bg1"/>
                </a:solidFill>
              </a:defRPr>
            </a:lvl5pPr>
          </a:lstStyle>
          <a:p>
            <a:pPr lvl="0"/>
            <a:r>
              <a:rPr lang="en-AU" noProof="0" dirty="0" smtClean="0"/>
              <a:t>Click to add text</a:t>
            </a:r>
          </a:p>
          <a:p>
            <a:pPr lvl="1"/>
            <a:r>
              <a:rPr lang="en-AU" noProof="0" dirty="0" smtClean="0"/>
              <a:t>Second level</a:t>
            </a:r>
          </a:p>
          <a:p>
            <a:pPr lvl="2"/>
            <a:r>
              <a:rPr lang="en-AU" noProof="0" dirty="0" smtClean="0"/>
              <a:t>Third level</a:t>
            </a:r>
          </a:p>
          <a:p>
            <a:pPr lvl="3"/>
            <a:r>
              <a:rPr lang="en-AU" noProof="0" dirty="0" smtClean="0"/>
              <a:t>Fourth level</a:t>
            </a:r>
          </a:p>
          <a:p>
            <a:pPr lvl="4"/>
            <a:r>
              <a:rPr lang="en-AU" noProof="0" dirty="0" smtClean="0"/>
              <a:t>Fifth level</a:t>
            </a:r>
            <a:endParaRPr lang="en-AU" noProof="0" dirty="0"/>
          </a:p>
        </p:txBody>
      </p:sp>
      <p:sp>
        <p:nvSpPr>
          <p:cNvPr id="4" name="Date Placeholder 3"/>
          <p:cNvSpPr>
            <a:spLocks noGrp="1"/>
          </p:cNvSpPr>
          <p:nvPr>
            <p:ph type="dt" sz="half" idx="10"/>
          </p:nvPr>
        </p:nvSpPr>
        <p:spPr/>
        <p:txBody>
          <a:bodyPr/>
          <a:lstStyle>
            <a:lvl1pPr>
              <a:defRPr sz="800"/>
            </a:lvl1pPr>
          </a:lstStyle>
          <a:p>
            <a:fld id="{D5202F35-1E60-44E7-A8CA-65A043171768}" type="datetime1">
              <a:rPr lang="en-AU" smtClean="0"/>
              <a:pPr/>
              <a:t>18/03/2015</a:t>
            </a:fld>
            <a:endParaRPr lang="en-AU"/>
          </a:p>
        </p:txBody>
      </p:sp>
      <p:sp>
        <p:nvSpPr>
          <p:cNvPr id="5" name="Footer Placeholder 4"/>
          <p:cNvSpPr>
            <a:spLocks noGrp="1"/>
          </p:cNvSpPr>
          <p:nvPr>
            <p:ph type="ftr" sz="quarter" idx="11"/>
          </p:nvPr>
        </p:nvSpPr>
        <p:spPr/>
        <p:txBody>
          <a:bodyPr/>
          <a:lstStyle>
            <a:lvl1pPr>
              <a:defRPr sz="800">
                <a:solidFill>
                  <a:schemeClr val="bg1"/>
                </a:solidFill>
              </a:defRPr>
            </a:lvl1pPr>
          </a:lstStyle>
          <a:p>
            <a:r>
              <a:rPr lang="en-AU" smtClean="0"/>
              <a:t>/ Copyright ©2014 by Readify Pty Ltd</a:t>
            </a:r>
            <a:endParaRPr lang="en-AU"/>
          </a:p>
        </p:txBody>
      </p:sp>
      <p:sp>
        <p:nvSpPr>
          <p:cNvPr id="6" name="Slide Number Placeholder 5"/>
          <p:cNvSpPr>
            <a:spLocks noGrp="1"/>
          </p:cNvSpPr>
          <p:nvPr>
            <p:ph type="sldNum" sz="quarter" idx="12"/>
          </p:nvPr>
        </p:nvSpPr>
        <p:spPr/>
        <p:txBody>
          <a:bodyPr/>
          <a:lstStyle>
            <a:lvl1pPr>
              <a:defRPr sz="800">
                <a:solidFill>
                  <a:schemeClr val="bg1"/>
                </a:solidFill>
              </a:defRPr>
            </a:lvl1pPr>
          </a:lstStyle>
          <a:p>
            <a:fld id="{1DEBBDC7-4A1B-43E6-8DA6-58148E08E8A6}" type="slidenum">
              <a:rPr lang="en-AU" smtClean="0"/>
              <a:pPr/>
              <a:t>‹#›</a:t>
            </a:fld>
            <a:endParaRPr lang="en-AU" dirty="0"/>
          </a:p>
        </p:txBody>
      </p:sp>
      <p:sp>
        <p:nvSpPr>
          <p:cNvPr id="10"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solidFill>
                  <a:schemeClr val="bg1"/>
                </a:solidFill>
              </a:rPr>
              <a:t>Page</a:t>
            </a:r>
            <a:endParaRPr lang="en-AU" sz="800" spc="-30" baseline="0" dirty="0">
              <a:solidFill>
                <a:schemeClr val="bg1"/>
              </a:solidFill>
            </a:endParaRPr>
          </a:p>
        </p:txBody>
      </p:sp>
      <p:sp>
        <p:nvSpPr>
          <p:cNvPr id="12" name="Picture Placeholder 5"/>
          <p:cNvSpPr>
            <a:spLocks noGrp="1"/>
          </p:cNvSpPr>
          <p:nvPr>
            <p:ph type="pic" sz="quarter" idx="13" hasCustomPrompt="1"/>
          </p:nvPr>
        </p:nvSpPr>
        <p:spPr>
          <a:xfrm>
            <a:off x="2811562" y="0"/>
            <a:ext cx="8698071" cy="6868134"/>
          </a:xfrm>
          <a:prstGeom prst="parallelogram">
            <a:avLst>
              <a:gd name="adj" fmla="val 7705"/>
            </a:avLst>
          </a:prstGeom>
          <a:solidFill>
            <a:schemeClr val="bg2">
              <a:lumMod val="85000"/>
            </a:schemeClr>
          </a:solidFill>
        </p:spPr>
        <p:txBody>
          <a:bodyPr/>
          <a:lstStyle>
            <a:lvl1pPr marL="0" indent="0" algn="ctr">
              <a:buNone/>
              <a:defRPr baseline="0"/>
            </a:lvl1pPr>
          </a:lstStyle>
          <a:p>
            <a:r>
              <a:rPr lang="en-AU" dirty="0" smtClean="0"/>
              <a:t>Click picture icon in centre of screen</a:t>
            </a:r>
            <a:endParaRPr lang="en-AU" dirty="0"/>
          </a:p>
        </p:txBody>
      </p:sp>
    </p:spTree>
    <p:extLst>
      <p:ext uri="{BB962C8B-B14F-4D97-AF65-F5344CB8AC3E}">
        <p14:creationId xmlns:p14="http://schemas.microsoft.com/office/powerpoint/2010/main" val="31658285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2253" y="793"/>
            <a:ext cx="12188159" cy="6859269"/>
          </a:xfrm>
          <a:prstGeom prst="rect">
            <a:avLst/>
          </a:prstGeom>
        </p:spPr>
      </p:pic>
      <p:sp>
        <p:nvSpPr>
          <p:cNvPr id="2" name="Title Placeholder 1"/>
          <p:cNvSpPr>
            <a:spLocks noGrp="1"/>
          </p:cNvSpPr>
          <p:nvPr>
            <p:ph type="title"/>
          </p:nvPr>
        </p:nvSpPr>
        <p:spPr>
          <a:xfrm>
            <a:off x="838622" y="333450"/>
            <a:ext cx="10048720" cy="1143265"/>
          </a:xfrm>
          <a:prstGeom prst="rect">
            <a:avLst/>
          </a:prstGeom>
        </p:spPr>
        <p:txBody>
          <a:bodyPr vert="horz" lIns="0" tIns="0" rIns="0" bIns="0" rtlCol="0" anchor="b" anchorCtr="0">
            <a:noAutofit/>
          </a:bodyPr>
          <a:lstStyle/>
          <a:p>
            <a:r>
              <a:rPr lang="en-US" noProof="0" smtClean="0"/>
              <a:t>Click to edit Master title style</a:t>
            </a:r>
            <a:endParaRPr lang="en-AU" noProof="0" dirty="0"/>
          </a:p>
        </p:txBody>
      </p:sp>
      <p:sp>
        <p:nvSpPr>
          <p:cNvPr id="3" name="Text Placeholder 2"/>
          <p:cNvSpPr>
            <a:spLocks noGrp="1"/>
          </p:cNvSpPr>
          <p:nvPr>
            <p:ph type="body" idx="1"/>
          </p:nvPr>
        </p:nvSpPr>
        <p:spPr>
          <a:xfrm>
            <a:off x="838622" y="1694577"/>
            <a:ext cx="10048720" cy="45270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AU" noProof="0" dirty="0"/>
          </a:p>
        </p:txBody>
      </p:sp>
      <p:sp>
        <p:nvSpPr>
          <p:cNvPr id="4" name="Date Placeholder 3"/>
          <p:cNvSpPr>
            <a:spLocks noGrp="1"/>
          </p:cNvSpPr>
          <p:nvPr>
            <p:ph type="dt" sz="half" idx="2"/>
          </p:nvPr>
        </p:nvSpPr>
        <p:spPr>
          <a:xfrm>
            <a:off x="9479582" y="6468918"/>
            <a:ext cx="1404270" cy="312332"/>
          </a:xfrm>
          <a:prstGeom prst="rect">
            <a:avLst/>
          </a:prstGeom>
        </p:spPr>
        <p:txBody>
          <a:bodyPr vert="horz" lIns="0" tIns="0" rIns="0" bIns="0" rtlCol="0" anchor="t" anchorCtr="0"/>
          <a:lstStyle>
            <a:lvl1pPr algn="r">
              <a:defRPr sz="800">
                <a:solidFill>
                  <a:schemeClr val="tx1"/>
                </a:solidFill>
              </a:defRPr>
            </a:lvl1pPr>
          </a:lstStyle>
          <a:p>
            <a:fld id="{094FD292-6CBB-42F0-8BF6-EA5D415F7BA5}" type="datetime1">
              <a:rPr lang="en-AU" smtClean="0"/>
              <a:pPr/>
              <a:t>18/03/2015</a:t>
            </a:fld>
            <a:endParaRPr lang="en-AU" dirty="0"/>
          </a:p>
        </p:txBody>
      </p:sp>
      <p:sp>
        <p:nvSpPr>
          <p:cNvPr id="5" name="Footer Placeholder 4"/>
          <p:cNvSpPr>
            <a:spLocks noGrp="1"/>
          </p:cNvSpPr>
          <p:nvPr>
            <p:ph type="ftr" sz="quarter" idx="3"/>
          </p:nvPr>
        </p:nvSpPr>
        <p:spPr>
          <a:xfrm>
            <a:off x="932606" y="6468918"/>
            <a:ext cx="8235693" cy="312332"/>
          </a:xfrm>
          <a:prstGeom prst="rect">
            <a:avLst/>
          </a:prstGeom>
        </p:spPr>
        <p:txBody>
          <a:bodyPr vert="horz" lIns="0" tIns="0" rIns="0" bIns="0" rtlCol="0" anchor="t" anchorCtr="0"/>
          <a:lstStyle>
            <a:lvl1pPr algn="l">
              <a:defRPr sz="800" spc="-30" baseline="0">
                <a:solidFill>
                  <a:schemeClr val="tx1"/>
                </a:solidFill>
              </a:defRPr>
            </a:lvl1pPr>
          </a:lstStyle>
          <a:p>
            <a:r>
              <a:rPr lang="en-AU" dirty="0" smtClean="0"/>
              <a:t>/ Copyright ©2014 by </a:t>
            </a:r>
            <a:r>
              <a:rPr lang="en-AU" dirty="0" err="1" smtClean="0"/>
              <a:t>Readify</a:t>
            </a:r>
            <a:r>
              <a:rPr lang="en-AU" dirty="0" smtClean="0"/>
              <a:t> Pty Ltd</a:t>
            </a:r>
            <a:endParaRPr lang="en-AU" dirty="0"/>
          </a:p>
        </p:txBody>
      </p:sp>
      <p:sp>
        <p:nvSpPr>
          <p:cNvPr id="6" name="Slide Number Placeholder 5"/>
          <p:cNvSpPr>
            <a:spLocks noGrp="1"/>
          </p:cNvSpPr>
          <p:nvPr>
            <p:ph type="sldNum" sz="quarter" idx="4"/>
          </p:nvPr>
        </p:nvSpPr>
        <p:spPr>
          <a:xfrm>
            <a:off x="793496" y="6468918"/>
            <a:ext cx="216024" cy="312332"/>
          </a:xfrm>
          <a:prstGeom prst="rect">
            <a:avLst/>
          </a:prstGeom>
        </p:spPr>
        <p:txBody>
          <a:bodyPr vert="horz" lIns="0" tIns="0" rIns="0" bIns="0" rtlCol="0" anchor="t" anchorCtr="0"/>
          <a:lstStyle>
            <a:lvl1pPr algn="l">
              <a:defRPr sz="800" spc="-30" baseline="0">
                <a:solidFill>
                  <a:schemeClr val="tx1"/>
                </a:solidFill>
              </a:defRPr>
            </a:lvl1pPr>
          </a:lstStyle>
          <a:p>
            <a:fld id="{1DEBBDC7-4A1B-43E6-8DA6-58148E08E8A6}" type="slidenum">
              <a:rPr lang="en-AU" smtClean="0"/>
              <a:pPr/>
              <a:t>‹#›</a:t>
            </a:fld>
            <a:endParaRPr lang="en-AU" dirty="0"/>
          </a:p>
        </p:txBody>
      </p:sp>
      <p:sp>
        <p:nvSpPr>
          <p:cNvPr id="9" name="Slide Number Placeholder 5"/>
          <p:cNvSpPr txBox="1">
            <a:spLocks/>
          </p:cNvSpPr>
          <p:nvPr userDrawn="1"/>
        </p:nvSpPr>
        <p:spPr>
          <a:xfrm>
            <a:off x="550590" y="6468918"/>
            <a:ext cx="277090" cy="312332"/>
          </a:xfrm>
          <a:prstGeom prst="rect">
            <a:avLst/>
          </a:prstGeom>
        </p:spPr>
        <p:txBody>
          <a:bodyPr vert="horz" lIns="0" tIns="0" rIns="0" bIns="0" rtlCol="0" anchor="t" anchorCtr="0"/>
          <a:lstStyle>
            <a:defPPr>
              <a:defRPr lang="en-US"/>
            </a:defPPr>
            <a:lvl1pPr marL="0" algn="l" defTabSz="1088502" rtl="0" eaLnBrk="1" latinLnBrk="0" hangingPunct="1">
              <a:defRPr sz="9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a:lstStyle>
          <a:p>
            <a:r>
              <a:rPr lang="en-AU" sz="800" spc="-30" baseline="0" dirty="0" smtClean="0"/>
              <a:t>Page</a:t>
            </a:r>
            <a:endParaRPr lang="en-AU" sz="800" spc="-30" baseline="0" dirty="0"/>
          </a:p>
        </p:txBody>
      </p:sp>
    </p:spTree>
    <p:extLst>
      <p:ext uri="{BB962C8B-B14F-4D97-AF65-F5344CB8AC3E}">
        <p14:creationId xmlns:p14="http://schemas.microsoft.com/office/powerpoint/2010/main" val="2985497685"/>
      </p:ext>
    </p:extLst>
  </p:cSld>
  <p:clrMap bg1="lt1" tx1="dk1" bg2="lt2" tx2="dk2" accent1="accent1" accent2="accent2" accent3="accent3" accent4="accent4" accent5="accent5" accent6="accent6" hlink="hlink" folHlink="folHlink"/>
  <p:sldLayoutIdLst>
    <p:sldLayoutId id="2147483697" r:id="rId1"/>
    <p:sldLayoutId id="2147483656" r:id="rId2"/>
    <p:sldLayoutId id="2147483658" r:id="rId3"/>
    <p:sldLayoutId id="2147483657" r:id="rId4"/>
    <p:sldLayoutId id="2147483659" r:id="rId5"/>
    <p:sldLayoutId id="2147483660" r:id="rId6"/>
    <p:sldLayoutId id="2147483649" r:id="rId7"/>
    <p:sldLayoutId id="2147483650" r:id="rId8"/>
    <p:sldLayoutId id="2147483683" r:id="rId9"/>
    <p:sldLayoutId id="2147483678" r:id="rId10"/>
    <p:sldLayoutId id="2147483679" r:id="rId11"/>
    <p:sldLayoutId id="2147483680" r:id="rId12"/>
    <p:sldLayoutId id="2147483681" r:id="rId13"/>
    <p:sldLayoutId id="2147483654" r:id="rId14"/>
    <p:sldLayoutId id="2147483655" r:id="rId15"/>
    <p:sldLayoutId id="2147483682" r:id="rId16"/>
    <p:sldLayoutId id="2147483684" r:id="rId17"/>
    <p:sldLayoutId id="2147483685" r:id="rId18"/>
    <p:sldLayoutId id="2147483693" r:id="rId19"/>
    <p:sldLayoutId id="2147483695" r:id="rId20"/>
    <p:sldLayoutId id="2147483692" r:id="rId21"/>
    <p:sldLayoutId id="2147483696" r:id="rId22"/>
    <p:sldLayoutId id="2147483694" r:id="rId23"/>
    <p:sldLayoutId id="2147483661" r:id="rId24"/>
    <p:sldLayoutId id="2147483663" r:id="rId25"/>
    <p:sldLayoutId id="2147483662" r:id="rId26"/>
    <p:sldLayoutId id="2147483664" r:id="rId27"/>
    <p:sldLayoutId id="2147483665" r:id="rId28"/>
    <p:sldLayoutId id="2147483651" r:id="rId29"/>
    <p:sldLayoutId id="2147483667" r:id="rId30"/>
    <p:sldLayoutId id="2147483669" r:id="rId31"/>
    <p:sldLayoutId id="2147483668" r:id="rId32"/>
    <p:sldLayoutId id="2147483670" r:id="rId33"/>
    <p:sldLayoutId id="2147483671" r:id="rId34"/>
    <p:sldLayoutId id="2147483666" r:id="rId35"/>
    <p:sldLayoutId id="2147483673" r:id="rId36"/>
    <p:sldLayoutId id="2147483675" r:id="rId37"/>
    <p:sldLayoutId id="2147483674" r:id="rId38"/>
    <p:sldLayoutId id="2147483676" r:id="rId39"/>
    <p:sldLayoutId id="2147483677" r:id="rId40"/>
    <p:sldLayoutId id="2147483672" r:id="rId41"/>
    <p:sldLayoutId id="2147483687" r:id="rId42"/>
    <p:sldLayoutId id="2147483689" r:id="rId43"/>
    <p:sldLayoutId id="2147483688" r:id="rId44"/>
    <p:sldLayoutId id="2147483690" r:id="rId45"/>
    <p:sldLayoutId id="2147483691" r:id="rId46"/>
    <p:sldLayoutId id="2147483686" r:id="rId47"/>
  </p:sldLayoutIdLst>
  <p:hf hdr="0" dt="0"/>
  <p:txStyles>
    <p:titleStyle>
      <a:lvl1pPr algn="l" defTabSz="1088502" rtl="0" eaLnBrk="1" latinLnBrk="0" hangingPunct="1">
        <a:lnSpc>
          <a:spcPts val="5000"/>
        </a:lnSpc>
        <a:spcBef>
          <a:spcPct val="0"/>
        </a:spcBef>
        <a:buNone/>
        <a:defRPr sz="5800" kern="1200" spc="-200" baseline="0">
          <a:solidFill>
            <a:schemeClr val="tx1"/>
          </a:solidFill>
          <a:latin typeface="+mj-lt"/>
          <a:ea typeface="+mj-ea"/>
          <a:cs typeface="+mj-cs"/>
        </a:defRPr>
      </a:lvl1pPr>
    </p:titleStyle>
    <p:bodyStyle>
      <a:lvl1pPr marL="265113" indent="-265113" algn="l" defTabSz="1088502" rtl="0" eaLnBrk="1" latinLnBrk="0" hangingPunct="1">
        <a:spcBef>
          <a:spcPts val="120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1pPr>
      <a:lvl2pPr marL="538163"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2pPr>
      <a:lvl3pPr marL="803275"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3pPr>
      <a:lvl4pPr marL="1076325" indent="-273050"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4pPr>
      <a:lvl5pPr marL="1341438" indent="-265113" algn="l" defTabSz="1088502" rtl="0" eaLnBrk="1" latinLnBrk="0" hangingPunct="1">
        <a:spcBef>
          <a:spcPts val="0"/>
        </a:spcBef>
        <a:buClr>
          <a:schemeClr val="accent4"/>
        </a:buClr>
        <a:buFont typeface="Segoe UI" panose="020B0502040204020203" pitchFamily="34" charset="0"/>
        <a:buChar char="›"/>
        <a:defRPr sz="3600" kern="1200" spc="-200" baseline="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reactjsnews.com/the-state-of-flux/"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Pathgather/please-wait" TargetMode="External"/><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hyperlink" Target="https://bootswatch.com/darkly/" TargetMode="External"/><Relationship Id="rId4" Type="http://schemas.openxmlformats.org/officeDocument/2006/relationships/hyperlink" Target="https://github.com/t4t5/sweetaler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www.techinfine.com/post/231575/Announcements-from-ng-conf"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hyperlink" Target="http://teropa.info/blog/2014/10/24/how-ive-improved-my-angular-apps-by-banning-ng-controller.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ckt/react-router"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 seven year itch</a:t>
            </a:r>
            <a:endParaRPr lang="en-AU" dirty="0"/>
          </a:p>
        </p:txBody>
      </p:sp>
      <p:sp>
        <p:nvSpPr>
          <p:cNvPr id="3" name="Subtitle 2"/>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116952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UI Complete</a:t>
            </a:r>
            <a:endParaRPr lang="en-AU" dirty="0"/>
          </a:p>
        </p:txBody>
      </p:sp>
      <p:sp>
        <p:nvSpPr>
          <p:cNvPr id="3" name="Content Placeholder 2"/>
          <p:cNvSpPr>
            <a:spLocks noGrp="1"/>
          </p:cNvSpPr>
          <p:nvPr>
            <p:ph idx="1"/>
          </p:nvPr>
        </p:nvSpPr>
        <p:spPr/>
        <p:txBody>
          <a:bodyPr/>
          <a:lstStyle/>
          <a:p>
            <a:r>
              <a:rPr lang="en-AU" dirty="0" smtClean="0"/>
              <a:t>Component construction and composition is super easy</a:t>
            </a:r>
          </a:p>
          <a:p>
            <a:r>
              <a:rPr lang="en-AU" dirty="0" err="1" smtClean="0"/>
              <a:t>PropTypes</a:t>
            </a:r>
            <a:r>
              <a:rPr lang="en-AU" dirty="0" smtClean="0"/>
              <a:t> enforce components expectations on props it requires</a:t>
            </a:r>
          </a:p>
          <a:p>
            <a:r>
              <a:rPr lang="en-AU" dirty="0" smtClean="0"/>
              <a:t>Component specifications</a:t>
            </a:r>
          </a:p>
          <a:p>
            <a:r>
              <a:rPr lang="en-AU" dirty="0" smtClean="0"/>
              <a:t>Component lifecycle methods</a:t>
            </a:r>
          </a:p>
          <a:p>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10</a:t>
            </a:fld>
            <a:endParaRPr lang="en-AU"/>
          </a:p>
        </p:txBody>
      </p:sp>
    </p:spTree>
    <p:extLst>
      <p:ext uri="{BB962C8B-B14F-4D97-AF65-F5344CB8AC3E}">
        <p14:creationId xmlns:p14="http://schemas.microsoft.com/office/powerpoint/2010/main" val="3042905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Authentication</a:t>
            </a:r>
            <a:endParaRPr lang="en-AU" dirty="0"/>
          </a:p>
        </p:txBody>
      </p:sp>
      <p:sp>
        <p:nvSpPr>
          <p:cNvPr id="3" name="Content Placeholder 2"/>
          <p:cNvSpPr>
            <a:spLocks noGrp="1"/>
          </p:cNvSpPr>
          <p:nvPr>
            <p:ph idx="1"/>
          </p:nvPr>
        </p:nvSpPr>
        <p:spPr/>
        <p:txBody>
          <a:bodyPr/>
          <a:lstStyle/>
          <a:p>
            <a:r>
              <a:rPr lang="en-AU" dirty="0" smtClean="0"/>
              <a:t>Like the angular apps implementation of this cross cutting  concern, leverage routing to enforce auth.</a:t>
            </a:r>
          </a:p>
          <a:p>
            <a:r>
              <a:rPr lang="en-AU" dirty="0" smtClean="0"/>
              <a:t>Use a </a:t>
            </a:r>
            <a:r>
              <a:rPr lang="en-AU" b="1" dirty="0" err="1" smtClean="0"/>
              <a:t>mixin</a:t>
            </a:r>
            <a:r>
              <a:rPr lang="en-AU" dirty="0" smtClean="0"/>
              <a:t> to inspect and redirect for auth.</a:t>
            </a:r>
          </a:p>
          <a:p>
            <a:endParaRPr lang="en-AU" dirty="0" smtClean="0"/>
          </a:p>
          <a:p>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11</a:t>
            </a:fld>
            <a:endParaRPr lang="en-AU"/>
          </a:p>
        </p:txBody>
      </p:sp>
    </p:spTree>
    <p:extLst>
      <p:ext uri="{BB962C8B-B14F-4D97-AF65-F5344CB8AC3E}">
        <p14:creationId xmlns:p14="http://schemas.microsoft.com/office/powerpoint/2010/main" val="1982325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 Management</a:t>
            </a:r>
            <a:endParaRPr lang="en-AU" dirty="0"/>
          </a:p>
        </p:txBody>
      </p:sp>
      <p:sp>
        <p:nvSpPr>
          <p:cNvPr id="3" name="Content Placeholder 2"/>
          <p:cNvSpPr>
            <a:spLocks noGrp="1"/>
          </p:cNvSpPr>
          <p:nvPr>
            <p:ph idx="1"/>
          </p:nvPr>
        </p:nvSpPr>
        <p:spPr/>
        <p:txBody>
          <a:bodyPr/>
          <a:lstStyle/>
          <a:p>
            <a:r>
              <a:rPr lang="en-AU" dirty="0" smtClean="0"/>
              <a:t>“State should be avoided”</a:t>
            </a:r>
          </a:p>
          <a:p>
            <a:r>
              <a:rPr lang="en-AU" dirty="0" smtClean="0"/>
              <a:t>State is unavoidable</a:t>
            </a:r>
          </a:p>
          <a:p>
            <a:r>
              <a:rPr lang="en-AU" dirty="0" smtClean="0"/>
              <a:t>FLUX</a:t>
            </a:r>
          </a:p>
          <a:p>
            <a:r>
              <a:rPr lang="en-AU" dirty="0" smtClean="0"/>
              <a:t>Manage state in a way that gels with React</a:t>
            </a:r>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pPr/>
              <a:t>12</a:t>
            </a:fld>
            <a:endParaRPr lang="en-AU"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182" y="1557586"/>
            <a:ext cx="4333875" cy="3276600"/>
          </a:xfrm>
          <a:prstGeom prst="rect">
            <a:avLst/>
          </a:prstGeom>
        </p:spPr>
      </p:pic>
    </p:spTree>
    <p:extLst>
      <p:ext uri="{BB962C8B-B14F-4D97-AF65-F5344CB8AC3E}">
        <p14:creationId xmlns:p14="http://schemas.microsoft.com/office/powerpoint/2010/main" val="2411915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W-T-Flux?</a:t>
            </a:r>
            <a:endParaRPr lang="en-AU" dirty="0"/>
          </a:p>
        </p:txBody>
      </p:sp>
      <p:sp>
        <p:nvSpPr>
          <p:cNvPr id="3" name="Content Placeholder 2"/>
          <p:cNvSpPr>
            <a:spLocks noGrp="1"/>
          </p:cNvSpPr>
          <p:nvPr>
            <p:ph idx="1"/>
          </p:nvPr>
        </p:nvSpPr>
        <p:spPr/>
        <p:txBody>
          <a:bodyPr/>
          <a:lstStyle/>
          <a:p>
            <a:r>
              <a:rPr lang="en-AU" dirty="0" smtClean="0"/>
              <a:t>Created by Facebook with the intent of making updating data in an application more explicit and traceable</a:t>
            </a:r>
          </a:p>
          <a:p>
            <a:r>
              <a:rPr lang="en-AU" dirty="0" err="1" smtClean="0"/>
              <a:t>Fluxxor</a:t>
            </a:r>
            <a:endParaRPr lang="en-AU" dirty="0" smtClean="0"/>
          </a:p>
          <a:p>
            <a:r>
              <a:rPr lang="en-AU" dirty="0">
                <a:hlinkClick r:id="rId3"/>
              </a:rPr>
              <a:t>https://reactjsnews.com/the-state-of-flux</a:t>
            </a:r>
            <a:r>
              <a:rPr lang="en-AU" dirty="0" smtClean="0">
                <a:hlinkClick r:id="rId3"/>
              </a:rPr>
              <a:t>/</a:t>
            </a:r>
            <a:endParaRPr lang="en-AU" dirty="0" smtClean="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13</a:t>
            </a:fld>
            <a:endParaRPr lang="en-AU"/>
          </a:p>
        </p:txBody>
      </p:sp>
    </p:spTree>
    <p:extLst>
      <p:ext uri="{BB962C8B-B14F-4D97-AF65-F5344CB8AC3E}">
        <p14:creationId xmlns:p14="http://schemas.microsoft.com/office/powerpoint/2010/main" val="3753474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Flux and </a:t>
            </a:r>
            <a:r>
              <a:rPr lang="en-AU" dirty="0" err="1" smtClean="0"/>
              <a:t>async</a:t>
            </a:r>
            <a:endParaRPr lang="en-AU" dirty="0"/>
          </a:p>
        </p:txBody>
      </p:sp>
      <p:sp>
        <p:nvSpPr>
          <p:cNvPr id="3" name="Content Placeholder 2"/>
          <p:cNvSpPr>
            <a:spLocks noGrp="1"/>
          </p:cNvSpPr>
          <p:nvPr>
            <p:ph idx="1"/>
          </p:nvPr>
        </p:nvSpPr>
        <p:spPr/>
        <p:txBody>
          <a:bodyPr/>
          <a:lstStyle/>
          <a:p>
            <a:r>
              <a:rPr lang="en-AU" dirty="0" smtClean="0"/>
              <a:t>Handling asynchronous interactions with the server is easy enough with </a:t>
            </a:r>
            <a:r>
              <a:rPr lang="en-AU" dirty="0" err="1" smtClean="0"/>
              <a:t>Fluxxor</a:t>
            </a:r>
            <a:r>
              <a:rPr lang="en-AU" dirty="0" smtClean="0"/>
              <a:t>, but isn’t strictly in-built.</a:t>
            </a:r>
          </a:p>
          <a:p>
            <a:r>
              <a:rPr lang="en-AU" dirty="0" smtClean="0"/>
              <a:t>Need to dispatch actions on start, done and fail of interaction, and stores are used to supply state that the view can use to inform the user that things are happening.</a:t>
            </a:r>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14</a:t>
            </a:fld>
            <a:endParaRPr lang="en-AU"/>
          </a:p>
        </p:txBody>
      </p:sp>
    </p:spTree>
    <p:extLst>
      <p:ext uri="{BB962C8B-B14F-4D97-AF65-F5344CB8AC3E}">
        <p14:creationId xmlns:p14="http://schemas.microsoft.com/office/powerpoint/2010/main" val="2011864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weigh-in</a:t>
            </a:r>
            <a:endParaRPr lang="en-AU" dirty="0"/>
          </a:p>
        </p:txBody>
      </p:sp>
      <p:sp>
        <p:nvSpPr>
          <p:cNvPr id="3" name="Content Placeholder 2"/>
          <p:cNvSpPr>
            <a:spLocks noGrp="1"/>
          </p:cNvSpPr>
          <p:nvPr>
            <p:ph idx="1"/>
          </p:nvPr>
        </p:nvSpPr>
        <p:spPr/>
        <p:txBody>
          <a:bodyPr/>
          <a:lstStyle/>
          <a:p>
            <a:r>
              <a:rPr lang="en-AU" sz="2800" dirty="0" smtClean="0"/>
              <a:t>Ease-of-componentization </a:t>
            </a:r>
            <a:r>
              <a:rPr lang="en-AU" sz="2800" dirty="0" smtClean="0">
                <a:solidFill>
                  <a:schemeClr val="accent2"/>
                </a:solidFill>
              </a:rPr>
              <a:t>React</a:t>
            </a:r>
            <a:endParaRPr lang="en-AU" sz="2800" dirty="0"/>
          </a:p>
          <a:p>
            <a:r>
              <a:rPr lang="en-AU" sz="2800" dirty="0"/>
              <a:t>Amount of magic (less is better</a:t>
            </a:r>
            <a:r>
              <a:rPr lang="en-AU" sz="2800" dirty="0" smtClean="0"/>
              <a:t>) </a:t>
            </a:r>
            <a:r>
              <a:rPr lang="en-AU" sz="2800" dirty="0" smtClean="0">
                <a:solidFill>
                  <a:schemeClr val="accent2"/>
                </a:solidFill>
              </a:rPr>
              <a:t>React</a:t>
            </a:r>
            <a:endParaRPr lang="en-AU" sz="2800" dirty="0"/>
          </a:p>
          <a:p>
            <a:r>
              <a:rPr lang="en-AU" sz="2800" dirty="0" err="1"/>
              <a:t>Grokkability</a:t>
            </a:r>
            <a:r>
              <a:rPr lang="en-AU" sz="2800" dirty="0"/>
              <a:t> of </a:t>
            </a:r>
            <a:r>
              <a:rPr lang="en-AU" sz="2800" dirty="0" smtClean="0"/>
              <a:t>concepts </a:t>
            </a:r>
            <a:r>
              <a:rPr lang="en-AU" sz="2800" dirty="0" smtClean="0">
                <a:solidFill>
                  <a:schemeClr val="accent2"/>
                </a:solidFill>
              </a:rPr>
              <a:t>React</a:t>
            </a:r>
            <a:endParaRPr lang="en-AU" sz="2800" dirty="0"/>
          </a:p>
          <a:p>
            <a:r>
              <a:rPr lang="en-AU" sz="2800" dirty="0" smtClean="0"/>
              <a:t>Availability </a:t>
            </a:r>
            <a:r>
              <a:rPr lang="en-AU" sz="2800" dirty="0"/>
              <a:t>of solutions to common </a:t>
            </a:r>
            <a:r>
              <a:rPr lang="en-AU" sz="2800" dirty="0" smtClean="0"/>
              <a:t>problems </a:t>
            </a:r>
            <a:r>
              <a:rPr lang="en-AU" sz="2800" dirty="0" smtClean="0">
                <a:solidFill>
                  <a:schemeClr val="accent2"/>
                </a:solidFill>
              </a:rPr>
              <a:t>Angular</a:t>
            </a:r>
            <a:endParaRPr lang="en-AU" sz="2800" dirty="0"/>
          </a:p>
          <a:p>
            <a:r>
              <a:rPr lang="en-AU" sz="2800" dirty="0"/>
              <a:t>Speed of </a:t>
            </a:r>
            <a:r>
              <a:rPr lang="en-AU" sz="2800" dirty="0" smtClean="0"/>
              <a:t>development </a:t>
            </a:r>
            <a:r>
              <a:rPr lang="en-AU" sz="2800" dirty="0" smtClean="0">
                <a:solidFill>
                  <a:schemeClr val="accent2"/>
                </a:solidFill>
              </a:rPr>
              <a:t>Angular</a:t>
            </a:r>
            <a:endParaRPr lang="en-AU" sz="2800" dirty="0"/>
          </a:p>
          <a:p>
            <a:r>
              <a:rPr lang="en-AU" sz="2800" dirty="0" smtClean="0"/>
              <a:t>Extensibility </a:t>
            </a:r>
            <a:r>
              <a:rPr lang="en-AU" sz="2800" dirty="0" smtClean="0">
                <a:solidFill>
                  <a:schemeClr val="accent2"/>
                </a:solidFill>
              </a:rPr>
              <a:t>Angular</a:t>
            </a:r>
            <a:endParaRPr lang="en-AU" sz="2800" dirty="0"/>
          </a:p>
          <a:p>
            <a:r>
              <a:rPr lang="en-AU" sz="2800" strike="sngStrike" dirty="0"/>
              <a:t>Amount of swearing induced during </a:t>
            </a:r>
            <a:r>
              <a:rPr lang="en-AU" sz="2800" strike="sngStrike" dirty="0" smtClean="0"/>
              <a:t>usage </a:t>
            </a:r>
            <a:r>
              <a:rPr lang="en-AU" sz="2800" strike="sngStrike" dirty="0" smtClean="0">
                <a:solidFill>
                  <a:schemeClr val="accent4"/>
                </a:solidFill>
              </a:rPr>
              <a:t>React</a:t>
            </a:r>
            <a:endParaRPr lang="en-AU" sz="2800" strike="sngStrike" dirty="0"/>
          </a:p>
          <a:p>
            <a:endParaRPr lang="en-AU" sz="2800"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15</a:t>
            </a:fld>
            <a:endParaRPr lang="en-AU"/>
          </a:p>
        </p:txBody>
      </p:sp>
    </p:spTree>
    <p:extLst>
      <p:ext uri="{BB962C8B-B14F-4D97-AF65-F5344CB8AC3E}">
        <p14:creationId xmlns:p14="http://schemas.microsoft.com/office/powerpoint/2010/main" val="1735534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AU" dirty="0"/>
              <a:t>Please Wait (</a:t>
            </a:r>
            <a:r>
              <a:rPr lang="en-AU" dirty="0">
                <a:hlinkClick r:id="rId3"/>
              </a:rPr>
              <a:t>https://github.com/Pathgather/please-wait</a:t>
            </a:r>
            <a:r>
              <a:rPr lang="en-AU" dirty="0" smtClean="0"/>
              <a:t>)</a:t>
            </a:r>
            <a:endParaRPr lang="en-AU" dirty="0"/>
          </a:p>
          <a:p>
            <a:pPr marL="571500" indent="-571500">
              <a:buFont typeface="Arial" panose="020B0604020202020204" pitchFamily="34" charset="0"/>
              <a:buChar char="•"/>
            </a:pPr>
            <a:r>
              <a:rPr lang="en-AU" dirty="0" smtClean="0"/>
              <a:t>Sweet </a:t>
            </a:r>
            <a:r>
              <a:rPr lang="en-AU" dirty="0"/>
              <a:t>Alert (</a:t>
            </a:r>
            <a:r>
              <a:rPr lang="en-AU" dirty="0">
                <a:hlinkClick r:id="rId4"/>
              </a:rPr>
              <a:t>https://github.com/t4t5/sweetalert</a:t>
            </a:r>
            <a:r>
              <a:rPr lang="en-AU" dirty="0" smtClean="0"/>
              <a:t>)</a:t>
            </a:r>
          </a:p>
          <a:p>
            <a:pPr marL="571500" indent="-571500">
              <a:buFont typeface="Arial" panose="020B0604020202020204" pitchFamily="34" charset="0"/>
              <a:buChar char="•"/>
            </a:pPr>
            <a:r>
              <a:rPr lang="en-AU" dirty="0" err="1" smtClean="0"/>
              <a:t>Bootswatch</a:t>
            </a:r>
            <a:r>
              <a:rPr lang="en-AU" dirty="0" smtClean="0"/>
              <a:t> </a:t>
            </a:r>
            <a:r>
              <a:rPr lang="en-AU" dirty="0"/>
              <a:t>(</a:t>
            </a:r>
            <a:r>
              <a:rPr lang="en-AU" dirty="0">
                <a:hlinkClick r:id="rId5"/>
              </a:rPr>
              <a:t>https://bootswatch.com/darkly</a:t>
            </a:r>
            <a:r>
              <a:rPr lang="en-AU" dirty="0" smtClean="0">
                <a:hlinkClick r:id="rId5"/>
              </a:rPr>
              <a:t>/</a:t>
            </a:r>
            <a:r>
              <a:rPr lang="en-AU" dirty="0" smtClean="0"/>
              <a:t>)</a:t>
            </a:r>
            <a:endParaRPr lang="en-AU" dirty="0"/>
          </a:p>
          <a:p>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pPr/>
              <a:t>16</a:t>
            </a:fld>
            <a:endParaRPr lang="en-AU"/>
          </a:p>
        </p:txBody>
      </p:sp>
    </p:spTree>
    <p:extLst>
      <p:ext uri="{BB962C8B-B14F-4D97-AF65-F5344CB8AC3E}">
        <p14:creationId xmlns:p14="http://schemas.microsoft.com/office/powerpoint/2010/main" val="306952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9600" dirty="0" smtClean="0"/>
              <a:t>Thankyou!</a:t>
            </a:r>
            <a:endParaRPr lang="en-AU" sz="9600" dirty="0"/>
          </a:p>
        </p:txBody>
      </p:sp>
      <p:sp>
        <p:nvSpPr>
          <p:cNvPr id="3" name="Subtitle 2"/>
          <p:cNvSpPr>
            <a:spLocks noGrp="1"/>
          </p:cNvSpPr>
          <p:nvPr>
            <p:ph type="subTitle" idx="1"/>
          </p:nvPr>
        </p:nvSpPr>
        <p:spPr/>
        <p:txBody>
          <a:bodyPr/>
          <a:lstStyle/>
          <a:p>
            <a:r>
              <a:rPr lang="en-AU" dirty="0" smtClean="0"/>
              <a:t>github.com/</a:t>
            </a:r>
            <a:r>
              <a:rPr lang="en-AU" dirty="0" err="1" smtClean="0"/>
              <a:t>andrewabest</a:t>
            </a:r>
            <a:endParaRPr lang="en-AU" dirty="0" smtClean="0"/>
          </a:p>
          <a:p>
            <a:r>
              <a:rPr lang="en-AU" dirty="0" smtClean="0"/>
              <a:t>@_</a:t>
            </a:r>
            <a:r>
              <a:rPr lang="en-AU" dirty="0" err="1" smtClean="0"/>
              <a:t>AndrewB</a:t>
            </a:r>
            <a:endParaRPr lang="en-AU" dirty="0"/>
          </a:p>
        </p:txBody>
      </p:sp>
    </p:spTree>
    <p:extLst>
      <p:ext uri="{BB962C8B-B14F-4D97-AF65-F5344CB8AC3E}">
        <p14:creationId xmlns:p14="http://schemas.microsoft.com/office/powerpoint/2010/main" val="3856850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short Angular narrative</a:t>
            </a:r>
            <a:endParaRPr lang="en-AU" dirty="0"/>
          </a:p>
        </p:txBody>
      </p:sp>
      <p:sp>
        <p:nvSpPr>
          <p:cNvPr id="3" name="Content Placeholder 2"/>
          <p:cNvSpPr>
            <a:spLocks noGrp="1"/>
          </p:cNvSpPr>
          <p:nvPr>
            <p:ph idx="1"/>
          </p:nvPr>
        </p:nvSpPr>
        <p:spPr/>
        <p:txBody>
          <a:bodyPr/>
          <a:lstStyle/>
          <a:p>
            <a:r>
              <a:rPr lang="en-AU" sz="3200" dirty="0" smtClean="0"/>
              <a:t>Mr White: I’m trying to set a variable on my scope and it isn’t reflecting in the UI.</a:t>
            </a:r>
          </a:p>
          <a:p>
            <a:r>
              <a:rPr lang="en-AU" sz="3200" dirty="0" smtClean="0"/>
              <a:t>Mr Blue: I </a:t>
            </a:r>
            <a:r>
              <a:rPr lang="en-AU" sz="3200" dirty="0" err="1" smtClean="0"/>
              <a:t>ususaly</a:t>
            </a:r>
            <a:r>
              <a:rPr lang="en-AU" sz="3200" dirty="0" smtClean="0"/>
              <a:t> just use </a:t>
            </a:r>
            <a:r>
              <a:rPr lang="en-AU" sz="3200" b="1" dirty="0" smtClean="0"/>
              <a:t>“if (!$</a:t>
            </a:r>
            <a:r>
              <a:rPr lang="en-AU" sz="3200" b="1" dirty="0"/>
              <a:t>scope.$$phase) $</a:t>
            </a:r>
            <a:r>
              <a:rPr lang="en-AU" sz="3200" b="1" dirty="0" err="1"/>
              <a:t>scope.$apply</a:t>
            </a:r>
            <a:r>
              <a:rPr lang="en-AU" sz="3200" b="1" dirty="0" smtClean="0"/>
              <a:t>() “.</a:t>
            </a:r>
          </a:p>
          <a:p>
            <a:r>
              <a:rPr lang="en-AU" sz="3200" dirty="0" smtClean="0"/>
              <a:t>Mr Red: Don’t do that! You should use </a:t>
            </a:r>
            <a:r>
              <a:rPr lang="en-AU" sz="3200" b="1" dirty="0" smtClean="0"/>
              <a:t>“$timeout()”</a:t>
            </a:r>
            <a:r>
              <a:rPr lang="en-AU" sz="3200" dirty="0" smtClean="0"/>
              <a:t>, because </a:t>
            </a:r>
            <a:r>
              <a:rPr lang="en-AU" sz="3200" b="1" dirty="0" smtClean="0"/>
              <a:t>“if (!$</a:t>
            </a:r>
            <a:r>
              <a:rPr lang="en-AU" sz="3200" b="1" dirty="0"/>
              <a:t>scope.$$phase) $</a:t>
            </a:r>
            <a:r>
              <a:rPr lang="en-AU" sz="3200" b="1" dirty="0" err="1" smtClean="0"/>
              <a:t>scope</a:t>
            </a:r>
            <a:r>
              <a:rPr lang="en-AU" sz="3200" b="1" dirty="0" err="1"/>
              <a:t>.$apply</a:t>
            </a:r>
            <a:r>
              <a:rPr lang="en-AU" sz="3200" b="1" dirty="0"/>
              <a:t>() </a:t>
            </a:r>
            <a:r>
              <a:rPr lang="en-AU" sz="3200" b="1" dirty="0" smtClean="0"/>
              <a:t>“ </a:t>
            </a:r>
            <a:r>
              <a:rPr lang="en-AU" sz="3200" dirty="0" smtClean="0"/>
              <a:t>is an anti-pattern.</a:t>
            </a:r>
          </a:p>
          <a:p>
            <a:r>
              <a:rPr lang="en-AU" sz="3200" dirty="0" smtClean="0"/>
              <a:t>Me: THAT IS ALL AWFUL.</a:t>
            </a:r>
            <a:endParaRPr lang="en-AU" sz="3200"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2</a:t>
            </a:fld>
            <a:endParaRPr lang="en-AU"/>
          </a:p>
        </p:txBody>
      </p:sp>
    </p:spTree>
    <p:extLst>
      <p:ext uri="{BB962C8B-B14F-4D97-AF65-F5344CB8AC3E}">
        <p14:creationId xmlns:p14="http://schemas.microsoft.com/office/powerpoint/2010/main" val="2197977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Inspiration</a:t>
            </a:r>
            <a:endParaRPr lang="en-AU" dirty="0"/>
          </a:p>
        </p:txBody>
      </p:sp>
      <p:sp>
        <p:nvSpPr>
          <p:cNvPr id="3" name="Content Placeholder 2"/>
          <p:cNvSpPr>
            <a:spLocks noGrp="1"/>
          </p:cNvSpPr>
          <p:nvPr>
            <p:ph idx="1"/>
          </p:nvPr>
        </p:nvSpPr>
        <p:spPr/>
        <p:txBody>
          <a:bodyPr/>
          <a:lstStyle/>
          <a:p>
            <a:r>
              <a:rPr lang="en-AU" dirty="0" smtClean="0"/>
              <a:t>Given angular v1 is effectively obsolete*</a:t>
            </a:r>
          </a:p>
          <a:p>
            <a:r>
              <a:rPr lang="en-AU" dirty="0" smtClean="0"/>
              <a:t>And given my recent pause for thought</a:t>
            </a:r>
          </a:p>
          <a:p>
            <a:r>
              <a:rPr lang="en-AU" dirty="0" smtClean="0"/>
              <a:t>And given there is a lot of noise around React as a front-end framework</a:t>
            </a:r>
          </a:p>
          <a:p>
            <a:r>
              <a:rPr lang="en-AU" dirty="0" smtClean="0"/>
              <a:t>When selecting a front-end framework for a new web project</a:t>
            </a:r>
          </a:p>
          <a:p>
            <a:r>
              <a:rPr lang="en-AU" dirty="0" smtClean="0"/>
              <a:t>Then [</a:t>
            </a:r>
            <a:r>
              <a:rPr lang="en-AU" smtClean="0">
                <a:solidFill>
                  <a:schemeClr val="accent4"/>
                </a:solidFill>
              </a:rPr>
              <a:t>Insert conclusion here</a:t>
            </a:r>
            <a:r>
              <a:rPr lang="en-AU" smtClean="0"/>
              <a:t>]</a:t>
            </a:r>
            <a:endParaRPr lang="en-AU" dirty="0" smtClean="0"/>
          </a:p>
          <a:p>
            <a:pPr marL="0" indent="0">
              <a:buNone/>
            </a:pPr>
            <a:r>
              <a:rPr lang="en-AU" sz="1600" dirty="0"/>
              <a:t>* </a:t>
            </a:r>
            <a:r>
              <a:rPr lang="en-AU" sz="1600" dirty="0">
                <a:hlinkClick r:id="rId3"/>
              </a:rPr>
              <a:t>http://</a:t>
            </a:r>
            <a:r>
              <a:rPr lang="en-AU" sz="1600" dirty="0" smtClean="0">
                <a:hlinkClick r:id="rId3"/>
              </a:rPr>
              <a:t>www.techinfine.com/post/231575/Announcements-from-ng-conf</a:t>
            </a:r>
            <a:r>
              <a:rPr lang="en-AU" sz="1600" dirty="0" smtClean="0"/>
              <a:t>  some interesting news at ng-</a:t>
            </a:r>
            <a:r>
              <a:rPr lang="en-AU" sz="1600" dirty="0" err="1" smtClean="0"/>
              <a:t>conf</a:t>
            </a:r>
            <a:r>
              <a:rPr lang="en-AU" sz="1600" dirty="0" smtClean="0"/>
              <a:t>  just last week has injected some hope into Angular V1, although at the moment it is just that – hope.</a:t>
            </a:r>
            <a:endParaRPr lang="en-AU" sz="1600"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3</a:t>
            </a:fld>
            <a:endParaRPr lang="en-AU"/>
          </a:p>
        </p:txBody>
      </p:sp>
    </p:spTree>
    <p:extLst>
      <p:ext uri="{BB962C8B-B14F-4D97-AF65-F5344CB8AC3E}">
        <p14:creationId xmlns:p14="http://schemas.microsoft.com/office/powerpoint/2010/main" val="3745588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Empirical observation</a:t>
            </a:r>
            <a:endParaRPr lang="en-AU" dirty="0"/>
          </a:p>
        </p:txBody>
      </p:sp>
      <p:sp>
        <p:nvSpPr>
          <p:cNvPr id="3" name="Content Placeholder 2"/>
          <p:cNvSpPr>
            <a:spLocks noGrp="1"/>
          </p:cNvSpPr>
          <p:nvPr>
            <p:ph idx="1"/>
          </p:nvPr>
        </p:nvSpPr>
        <p:spPr/>
        <p:txBody>
          <a:bodyPr/>
          <a:lstStyle/>
          <a:p>
            <a:r>
              <a:rPr lang="en-AU" sz="2800" dirty="0" smtClean="0"/>
              <a:t>Ease-of-componentization</a:t>
            </a:r>
          </a:p>
          <a:p>
            <a:r>
              <a:rPr lang="en-AU" sz="2800" dirty="0" smtClean="0"/>
              <a:t>Amount of magic (less is better)</a:t>
            </a:r>
          </a:p>
          <a:p>
            <a:r>
              <a:rPr lang="en-AU" sz="2800" dirty="0" err="1" smtClean="0"/>
              <a:t>Grok</a:t>
            </a:r>
            <a:r>
              <a:rPr lang="en-AU" sz="2800" dirty="0" err="1"/>
              <a:t>k</a:t>
            </a:r>
            <a:r>
              <a:rPr lang="en-AU" sz="2800" dirty="0" err="1" smtClean="0"/>
              <a:t>ability</a:t>
            </a:r>
            <a:r>
              <a:rPr lang="en-AU" sz="2800" dirty="0" smtClean="0"/>
              <a:t> of concepts</a:t>
            </a:r>
          </a:p>
          <a:p>
            <a:r>
              <a:rPr lang="en-AU" sz="2800" dirty="0" smtClean="0"/>
              <a:t>Availability of solutions to common problems</a:t>
            </a:r>
          </a:p>
          <a:p>
            <a:r>
              <a:rPr lang="en-AU" sz="2800" dirty="0" smtClean="0"/>
              <a:t>Speed of development</a:t>
            </a:r>
          </a:p>
          <a:p>
            <a:r>
              <a:rPr lang="en-AU" sz="2800" dirty="0" smtClean="0"/>
              <a:t>Extensibility</a:t>
            </a:r>
          </a:p>
          <a:p>
            <a:r>
              <a:rPr lang="en-AU" sz="2800" strike="sngStrike" dirty="0" smtClean="0"/>
              <a:t>Amount of swearing induced during usage</a:t>
            </a:r>
          </a:p>
          <a:p>
            <a:pPr marL="0" indent="0">
              <a:buNone/>
            </a:pPr>
            <a:endParaRPr lang="en-AU" sz="2800" dirty="0" smtClean="0"/>
          </a:p>
          <a:p>
            <a:endParaRPr lang="en-AU" sz="2800"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4</a:t>
            </a:fld>
            <a:endParaRPr lang="en-AU"/>
          </a:p>
        </p:txBody>
      </p:sp>
    </p:spTree>
    <p:extLst>
      <p:ext uri="{BB962C8B-B14F-4D97-AF65-F5344CB8AC3E}">
        <p14:creationId xmlns:p14="http://schemas.microsoft.com/office/powerpoint/2010/main" val="295046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angular app</a:t>
            </a:r>
            <a:endParaRPr lang="en-AU" dirty="0"/>
          </a:p>
        </p:txBody>
      </p:sp>
      <p:sp>
        <p:nvSpPr>
          <p:cNvPr id="3" name="Footer Placeholder 2"/>
          <p:cNvSpPr>
            <a:spLocks noGrp="1"/>
          </p:cNvSpPr>
          <p:nvPr>
            <p:ph type="ftr" sz="quarter" idx="11"/>
          </p:nvPr>
        </p:nvSpPr>
        <p:spPr/>
        <p:txBody>
          <a:bodyPr/>
          <a:lstStyle/>
          <a:p>
            <a:r>
              <a:rPr lang="en-AU" smtClean="0"/>
              <a:t>/ Copyright ©2014 by Readify Pty Ltd</a:t>
            </a:r>
            <a:endParaRPr lang="en-AU"/>
          </a:p>
        </p:txBody>
      </p:sp>
      <p:sp>
        <p:nvSpPr>
          <p:cNvPr id="4" name="Slide Number Placeholder 3"/>
          <p:cNvSpPr>
            <a:spLocks noGrp="1"/>
          </p:cNvSpPr>
          <p:nvPr>
            <p:ph type="sldNum" sz="quarter" idx="12"/>
          </p:nvPr>
        </p:nvSpPr>
        <p:spPr/>
        <p:txBody>
          <a:bodyPr/>
          <a:lstStyle/>
          <a:p>
            <a:fld id="{1DEBBDC7-4A1B-43E6-8DA6-58148E08E8A6}" type="slidenum">
              <a:rPr lang="en-AU" smtClean="0"/>
              <a:pPr/>
              <a:t>5</a:t>
            </a:fld>
            <a:endParaRPr lang="en-AU" dirty="0"/>
          </a:p>
        </p:txBody>
      </p:sp>
    </p:spTree>
    <p:extLst>
      <p:ext uri="{BB962C8B-B14F-4D97-AF65-F5344CB8AC3E}">
        <p14:creationId xmlns:p14="http://schemas.microsoft.com/office/powerpoint/2010/main" val="3891528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Angular architecture</a:t>
            </a:r>
            <a:endParaRPr lang="en-AU" dirty="0"/>
          </a:p>
        </p:txBody>
      </p:sp>
      <p:sp>
        <p:nvSpPr>
          <p:cNvPr id="3" name="Content Placeholder 2"/>
          <p:cNvSpPr>
            <a:spLocks noGrp="1"/>
          </p:cNvSpPr>
          <p:nvPr>
            <p:ph idx="1"/>
          </p:nvPr>
        </p:nvSpPr>
        <p:spPr/>
        <p:txBody>
          <a:bodyPr/>
          <a:lstStyle/>
          <a:p>
            <a:r>
              <a:rPr lang="en-AU" dirty="0" smtClean="0"/>
              <a:t>‘no controller’ </a:t>
            </a:r>
            <a:r>
              <a:rPr lang="en-AU" dirty="0"/>
              <a:t>style componentization </a:t>
            </a:r>
            <a:r>
              <a:rPr lang="en-AU" dirty="0" smtClean="0">
                <a:hlinkClick r:id="rId3"/>
              </a:rPr>
              <a:t>http</a:t>
            </a:r>
            <a:r>
              <a:rPr lang="en-AU" dirty="0">
                <a:hlinkClick r:id="rId3"/>
              </a:rPr>
              <a:t>://</a:t>
            </a:r>
            <a:r>
              <a:rPr lang="en-AU" dirty="0" smtClean="0">
                <a:hlinkClick r:id="rId3"/>
              </a:rPr>
              <a:t>teropa.info/blog/2014/10/24/how-ive-improved-my-angular-apps-by-banning-ng-controller.html</a:t>
            </a:r>
            <a:endParaRPr lang="en-AU" dirty="0" smtClean="0"/>
          </a:p>
          <a:p>
            <a:r>
              <a:rPr lang="en-AU" dirty="0" smtClean="0"/>
              <a:t>Factories for services</a:t>
            </a:r>
          </a:p>
          <a:p>
            <a:r>
              <a:rPr lang="en-AU" dirty="0" smtClean="0"/>
              <a:t>Authentication enforced by router</a:t>
            </a:r>
          </a:p>
          <a:p>
            <a:r>
              <a:rPr lang="en-AU" dirty="0" smtClean="0"/>
              <a:t>Basic </a:t>
            </a:r>
            <a:r>
              <a:rPr lang="en-AU" dirty="0" err="1" smtClean="0"/>
              <a:t>NancyFX</a:t>
            </a:r>
            <a:r>
              <a:rPr lang="en-AU" dirty="0" smtClean="0"/>
              <a:t> backend</a:t>
            </a:r>
          </a:p>
          <a:p>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6</a:t>
            </a:fld>
            <a:endParaRPr lang="en-AU"/>
          </a:p>
        </p:txBody>
      </p:sp>
    </p:spTree>
    <p:extLst>
      <p:ext uri="{BB962C8B-B14F-4D97-AF65-F5344CB8AC3E}">
        <p14:creationId xmlns:p14="http://schemas.microsoft.com/office/powerpoint/2010/main" val="182228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react rebuild</a:t>
            </a:r>
            <a:endParaRPr lang="en-AU" dirty="0"/>
          </a:p>
        </p:txBody>
      </p:sp>
      <p:sp>
        <p:nvSpPr>
          <p:cNvPr id="3" name="Footer Placeholder 2"/>
          <p:cNvSpPr>
            <a:spLocks noGrp="1"/>
          </p:cNvSpPr>
          <p:nvPr>
            <p:ph type="ftr" sz="quarter" idx="11"/>
          </p:nvPr>
        </p:nvSpPr>
        <p:spPr/>
        <p:txBody>
          <a:bodyPr/>
          <a:lstStyle/>
          <a:p>
            <a:r>
              <a:rPr lang="en-AU" smtClean="0"/>
              <a:t>/ Copyright ©2014 by Readify Pty Ltd</a:t>
            </a:r>
            <a:endParaRPr lang="en-AU"/>
          </a:p>
        </p:txBody>
      </p:sp>
      <p:sp>
        <p:nvSpPr>
          <p:cNvPr id="4" name="Slide Number Placeholder 3"/>
          <p:cNvSpPr>
            <a:spLocks noGrp="1"/>
          </p:cNvSpPr>
          <p:nvPr>
            <p:ph type="sldNum" sz="quarter" idx="12"/>
          </p:nvPr>
        </p:nvSpPr>
        <p:spPr/>
        <p:txBody>
          <a:bodyPr/>
          <a:lstStyle/>
          <a:p>
            <a:fld id="{1DEBBDC7-4A1B-43E6-8DA6-58148E08E8A6}" type="slidenum">
              <a:rPr lang="en-AU" smtClean="0"/>
              <a:pPr/>
              <a:t>7</a:t>
            </a:fld>
            <a:endParaRPr lang="en-AU" dirty="0"/>
          </a:p>
        </p:txBody>
      </p:sp>
    </p:spTree>
    <p:extLst>
      <p:ext uri="{BB962C8B-B14F-4D97-AF65-F5344CB8AC3E}">
        <p14:creationId xmlns:p14="http://schemas.microsoft.com/office/powerpoint/2010/main" val="3676501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Hello React</a:t>
            </a:r>
            <a:endParaRPr lang="en-AU" dirty="0"/>
          </a:p>
        </p:txBody>
      </p:sp>
      <p:sp>
        <p:nvSpPr>
          <p:cNvPr id="3" name="Content Placeholder 2"/>
          <p:cNvSpPr>
            <a:spLocks noGrp="1"/>
          </p:cNvSpPr>
          <p:nvPr>
            <p:ph idx="1"/>
          </p:nvPr>
        </p:nvSpPr>
        <p:spPr/>
        <p:txBody>
          <a:bodyPr/>
          <a:lstStyle/>
          <a:p>
            <a:r>
              <a:rPr lang="en-AU" dirty="0" smtClean="0"/>
              <a:t>React.js and JSXTransformer.js</a:t>
            </a:r>
          </a:p>
          <a:p>
            <a:r>
              <a:rPr lang="en-AU" dirty="0" smtClean="0"/>
              <a:t>“script/</a:t>
            </a:r>
            <a:r>
              <a:rPr lang="en-AU" dirty="0" err="1" smtClean="0"/>
              <a:t>jsx</a:t>
            </a:r>
            <a:r>
              <a:rPr lang="en-AU" dirty="0" smtClean="0"/>
              <a:t>”</a:t>
            </a:r>
          </a:p>
          <a:p>
            <a:r>
              <a:rPr lang="en-AU" dirty="0" err="1" smtClean="0"/>
              <a:t>React.creatClass</a:t>
            </a:r>
            <a:r>
              <a:rPr lang="en-AU" dirty="0" smtClean="0"/>
              <a:t>()</a:t>
            </a:r>
          </a:p>
          <a:p>
            <a:r>
              <a:rPr lang="en-AU" dirty="0" err="1" smtClean="0"/>
              <a:t>React.run</a:t>
            </a:r>
            <a:r>
              <a:rPr lang="en-AU" dirty="0" smtClean="0"/>
              <a:t>()</a:t>
            </a:r>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8</a:t>
            </a:fld>
            <a:endParaRPr lang="en-AU"/>
          </a:p>
        </p:txBody>
      </p:sp>
    </p:spTree>
    <p:extLst>
      <p:ext uri="{BB962C8B-B14F-4D97-AF65-F5344CB8AC3E}">
        <p14:creationId xmlns:p14="http://schemas.microsoft.com/office/powerpoint/2010/main" val="310127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React-router</a:t>
            </a:r>
            <a:endParaRPr lang="en-AU" dirty="0"/>
          </a:p>
        </p:txBody>
      </p:sp>
      <p:sp>
        <p:nvSpPr>
          <p:cNvPr id="3" name="Content Placeholder 2"/>
          <p:cNvSpPr>
            <a:spLocks noGrp="1"/>
          </p:cNvSpPr>
          <p:nvPr>
            <p:ph idx="1"/>
          </p:nvPr>
        </p:nvSpPr>
        <p:spPr/>
        <p:txBody>
          <a:bodyPr/>
          <a:lstStyle/>
          <a:p>
            <a:r>
              <a:rPr lang="en-AU" dirty="0">
                <a:hlinkClick r:id="rId3"/>
              </a:rPr>
              <a:t>https://</a:t>
            </a:r>
            <a:r>
              <a:rPr lang="en-AU" dirty="0" smtClean="0">
                <a:hlinkClick r:id="rId3"/>
              </a:rPr>
              <a:t>github.com/rackt/react-router</a:t>
            </a:r>
            <a:endParaRPr lang="en-AU" dirty="0" smtClean="0"/>
          </a:p>
          <a:p>
            <a:r>
              <a:rPr lang="en-AU" dirty="0" smtClean="0"/>
              <a:t>Uses components as route handlers</a:t>
            </a:r>
          </a:p>
          <a:p>
            <a:r>
              <a:rPr lang="en-AU" dirty="0" smtClean="0"/>
              <a:t>Inspired by the Ember router</a:t>
            </a:r>
          </a:p>
          <a:p>
            <a:endParaRPr lang="en-AU" dirty="0" smtClean="0"/>
          </a:p>
          <a:p>
            <a:endParaRPr lang="en-AU" dirty="0"/>
          </a:p>
        </p:txBody>
      </p:sp>
      <p:sp>
        <p:nvSpPr>
          <p:cNvPr id="4" name="Footer Placeholder 3"/>
          <p:cNvSpPr>
            <a:spLocks noGrp="1"/>
          </p:cNvSpPr>
          <p:nvPr>
            <p:ph type="ftr" sz="quarter" idx="11"/>
          </p:nvPr>
        </p:nvSpPr>
        <p:spPr/>
        <p:txBody>
          <a:bodyPr/>
          <a:lstStyle/>
          <a:p>
            <a:r>
              <a:rPr lang="en-AU" smtClean="0"/>
              <a:t>/ Copyright ©2014 by Readify Pty Ltd</a:t>
            </a:r>
            <a:endParaRPr lang="en-AU"/>
          </a:p>
        </p:txBody>
      </p:sp>
      <p:sp>
        <p:nvSpPr>
          <p:cNvPr id="5" name="Slide Number Placeholder 4"/>
          <p:cNvSpPr>
            <a:spLocks noGrp="1"/>
          </p:cNvSpPr>
          <p:nvPr>
            <p:ph type="sldNum" sz="quarter" idx="12"/>
          </p:nvPr>
        </p:nvSpPr>
        <p:spPr/>
        <p:txBody>
          <a:bodyPr/>
          <a:lstStyle/>
          <a:p>
            <a:fld id="{1DEBBDC7-4A1B-43E6-8DA6-58148E08E8A6}" type="slidenum">
              <a:rPr lang="en-AU" smtClean="0"/>
              <a:t>9</a:t>
            </a:fld>
            <a:endParaRPr lang="en-AU"/>
          </a:p>
        </p:txBody>
      </p:sp>
    </p:spTree>
    <p:extLst>
      <p:ext uri="{BB962C8B-B14F-4D97-AF65-F5344CB8AC3E}">
        <p14:creationId xmlns:p14="http://schemas.microsoft.com/office/powerpoint/2010/main" val="2015256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dify Theme">
  <a:themeElements>
    <a:clrScheme name="Custom 1">
      <a:dk1>
        <a:srgbClr val="000000"/>
      </a:dk1>
      <a:lt1>
        <a:srgbClr val="FFFFFF"/>
      </a:lt1>
      <a:dk2>
        <a:srgbClr val="000000"/>
      </a:dk2>
      <a:lt2>
        <a:srgbClr val="FFFFFF"/>
      </a:lt2>
      <a:accent1>
        <a:srgbClr val="00AEEF"/>
      </a:accent1>
      <a:accent2>
        <a:srgbClr val="00A651"/>
      </a:accent2>
      <a:accent3>
        <a:srgbClr val="9B47C2"/>
      </a:accent3>
      <a:accent4>
        <a:srgbClr val="ED1C24"/>
      </a:accent4>
      <a:accent5>
        <a:srgbClr val="F7941D"/>
      </a:accent5>
      <a:accent6>
        <a:srgbClr val="CDFF00"/>
      </a:accent6>
      <a:hlink>
        <a:srgbClr val="0066FF"/>
      </a:hlink>
      <a:folHlink>
        <a:srgbClr val="333333"/>
      </a:folHlink>
    </a:clrScheme>
    <a:fontScheme name="Readif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adify PowerPoint" id="{F97A8203-AD45-40AF-932F-4B5C10E29F3A}" vid="{0A9D65AC-BA62-4326-AA91-71CD15DBCA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C79711059E8D46ADE79FA0C3FB19E4" ma:contentTypeVersion="2" ma:contentTypeDescription="Create a new document." ma:contentTypeScope="" ma:versionID="8c7307a521724da5e98c1d4033a0cd57">
  <xsd:schema xmlns:xsd="http://www.w3.org/2001/XMLSchema" xmlns:xs="http://www.w3.org/2001/XMLSchema" xmlns:p="http://schemas.microsoft.com/office/2006/metadata/properties" xmlns:ns2="a0705aab-28ed-4f14-9e72-801ff7570ecf" targetNamespace="http://schemas.microsoft.com/office/2006/metadata/properties" ma:root="true" ma:fieldsID="b5661a039258677b0fb91820bae87124" ns2:_="">
    <xsd:import namespace="a0705aab-28ed-4f14-9e72-801ff7570ecf"/>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05aab-28ed-4f14-9e72-801ff7570e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0705aab-28ed-4f14-9e72-801ff7570ecf">
      <UserInfo>
        <DisplayName/>
        <AccountId xsi:nil="true"/>
        <AccountType/>
      </UserInfo>
    </SharedWithUsers>
  </documentManagement>
</p:properties>
</file>

<file path=customXml/itemProps1.xml><?xml version="1.0" encoding="utf-8"?>
<ds:datastoreItem xmlns:ds="http://schemas.openxmlformats.org/officeDocument/2006/customXml" ds:itemID="{F51CCC51-E8A3-4DED-8478-2068D47D3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705aab-28ed-4f14-9e72-801ff7570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2FCBA9-0E7F-4D64-B543-2B2870B85E8B}">
  <ds:schemaRefs>
    <ds:schemaRef ds:uri="http://schemas.microsoft.com/sharepoint/v3/contenttype/forms"/>
  </ds:schemaRefs>
</ds:datastoreItem>
</file>

<file path=customXml/itemProps3.xml><?xml version="1.0" encoding="utf-8"?>
<ds:datastoreItem xmlns:ds="http://schemas.openxmlformats.org/officeDocument/2006/customXml" ds:itemID="{1B9FA1EF-CD23-4139-920B-9EDB05CD48C7}">
  <ds:schemaRefs>
    <ds:schemaRef ds:uri="http://schemas.microsoft.com/office/2006/metadata/properties"/>
    <ds:schemaRef ds:uri="http://schemas.microsoft.com/office/infopath/2007/PartnerControls"/>
    <ds:schemaRef ds:uri="a0705aab-28ed-4f14-9e72-801ff7570ecf"/>
  </ds:schemaRefs>
</ds:datastoreItem>
</file>

<file path=docProps/app.xml><?xml version="1.0" encoding="utf-8"?>
<Properties xmlns="http://schemas.openxmlformats.org/officeDocument/2006/extended-properties" xmlns:vt="http://schemas.openxmlformats.org/officeDocument/2006/docPropsVTypes">
  <Template>Readify PowerPoint</Template>
  <TotalTime>3391</TotalTime>
  <Words>2079</Words>
  <Application>Microsoft Office PowerPoint</Application>
  <PresentationFormat>Custom</PresentationFormat>
  <Paragraphs>194</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Segoe UI</vt:lpstr>
      <vt:lpstr>SegoeUI</vt:lpstr>
      <vt:lpstr>SegoeUI-Bold</vt:lpstr>
      <vt:lpstr>SegoeUI-Semilight</vt:lpstr>
      <vt:lpstr>Readify Theme</vt:lpstr>
      <vt:lpstr>The seven year itch</vt:lpstr>
      <vt:lpstr>A short Angular narrative</vt:lpstr>
      <vt:lpstr>Inspiration</vt:lpstr>
      <vt:lpstr>Empirical observation</vt:lpstr>
      <vt:lpstr>The angular app</vt:lpstr>
      <vt:lpstr>Angular architecture</vt:lpstr>
      <vt:lpstr>The react rebuild</vt:lpstr>
      <vt:lpstr>Hello React</vt:lpstr>
      <vt:lpstr>React-router</vt:lpstr>
      <vt:lpstr>UI Complete</vt:lpstr>
      <vt:lpstr>Authentication</vt:lpstr>
      <vt:lpstr>State Management</vt:lpstr>
      <vt:lpstr>W-T-Flux?</vt:lpstr>
      <vt:lpstr>Flux and async</vt:lpstr>
      <vt:lpstr>The weigh-in</vt:lpstr>
      <vt:lpstr>Acknowledgements</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Best</dc:creator>
  <cp:lastModifiedBy>Andrew Best</cp:lastModifiedBy>
  <cp:revision>35</cp:revision>
  <dcterms:created xsi:type="dcterms:W3CDTF">2015-03-13T03:54:35Z</dcterms:created>
  <dcterms:modified xsi:type="dcterms:W3CDTF">2015-03-17T22:17:29Z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0x010100E6C79711059E8D46ADE79FA0C3FB19E4</vt:lpwstr>
  </property>
</Properties>
</file>