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2"/>
  </p:notesMasterIdLst>
  <p:sldIdLst>
    <p:sldId id="258" r:id="rId5"/>
    <p:sldId id="259" r:id="rId6"/>
    <p:sldId id="260" r:id="rId7"/>
    <p:sldId id="262" r:id="rId8"/>
    <p:sldId id="270" r:id="rId9"/>
    <p:sldId id="266" r:id="rId10"/>
    <p:sldId id="263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E46C0A"/>
    <a:srgbClr val="1D2F68"/>
    <a:srgbClr val="BBF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714" y="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B1CC38D-7F1D-4474-8971-6880BEE91473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3BDB4DE-6885-4C71-B204-58E9965410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2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gif"/><Relationship Id="rId18" Type="http://schemas.microsoft.com/office/2007/relationships/hdphoto" Target="../media/hdphoto2.wdp"/><Relationship Id="rId26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34" Type="http://schemas.openxmlformats.org/officeDocument/2006/relationships/image" Target="../media/image31.png"/><Relationship Id="rId7" Type="http://schemas.openxmlformats.org/officeDocument/2006/relationships/image" Target="../media/image6.jpeg"/><Relationship Id="rId12" Type="http://schemas.microsoft.com/office/2007/relationships/hdphoto" Target="../media/hdphoto1.wdp"/><Relationship Id="rId17" Type="http://schemas.openxmlformats.org/officeDocument/2006/relationships/image" Target="../media/image15.png"/><Relationship Id="rId25" Type="http://schemas.openxmlformats.org/officeDocument/2006/relationships/image" Target="../media/image22.jpeg"/><Relationship Id="rId33" Type="http://schemas.openxmlformats.org/officeDocument/2006/relationships/image" Target="../media/image30.png"/><Relationship Id="rId2" Type="http://schemas.openxmlformats.org/officeDocument/2006/relationships/image" Target="../media/image1.jpeg"/><Relationship Id="rId16" Type="http://schemas.openxmlformats.org/officeDocument/2006/relationships/image" Target="../media/image14.jpeg"/><Relationship Id="rId20" Type="http://schemas.openxmlformats.org/officeDocument/2006/relationships/image" Target="../media/image17.png"/><Relationship Id="rId29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24" Type="http://schemas.openxmlformats.org/officeDocument/2006/relationships/image" Target="../media/image21.jpeg"/><Relationship Id="rId32" Type="http://schemas.openxmlformats.org/officeDocument/2006/relationships/image" Target="../media/image29.png"/><Relationship Id="rId37" Type="http://schemas.openxmlformats.org/officeDocument/2006/relationships/image" Target="../media/image34.png"/><Relationship Id="rId5" Type="http://schemas.openxmlformats.org/officeDocument/2006/relationships/image" Target="../media/image4.jpeg"/><Relationship Id="rId15" Type="http://schemas.openxmlformats.org/officeDocument/2006/relationships/image" Target="../media/image13.png"/><Relationship Id="rId23" Type="http://schemas.openxmlformats.org/officeDocument/2006/relationships/image" Target="../media/image20.jpeg"/><Relationship Id="rId28" Type="http://schemas.openxmlformats.org/officeDocument/2006/relationships/image" Target="../media/image25.jpeg"/><Relationship Id="rId36" Type="http://schemas.openxmlformats.org/officeDocument/2006/relationships/image" Target="../media/image33.jpeg"/><Relationship Id="rId10" Type="http://schemas.openxmlformats.org/officeDocument/2006/relationships/image" Target="../media/image9.png"/><Relationship Id="rId19" Type="http://schemas.openxmlformats.org/officeDocument/2006/relationships/image" Target="../media/image16.gif"/><Relationship Id="rId31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2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gif"/><Relationship Id="rId35" Type="http://schemas.openxmlformats.org/officeDocument/2006/relationships/image" Target="../media/image3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65314" y="320721"/>
            <a:ext cx="90133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1D2F68"/>
                </a:solidFill>
                <a:latin typeface="+mj-lt"/>
              </a:rPr>
              <a:t>National Jet Fuels Combustion Program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059" y="4173944"/>
            <a:ext cx="1595104" cy="95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85950" y="1640857"/>
            <a:ext cx="5372100" cy="595993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</a:t>
            </a:r>
          </a:p>
        </p:txBody>
      </p:sp>
      <p:sp>
        <p:nvSpPr>
          <p:cNvPr id="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906587" y="2784021"/>
            <a:ext cx="5330825" cy="111873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Authors</a:t>
            </a:r>
          </a:p>
        </p:txBody>
      </p:sp>
      <p:sp>
        <p:nvSpPr>
          <p:cNvPr id="4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06588" y="3894593"/>
            <a:ext cx="5330825" cy="4576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Meeting Name</a:t>
            </a:r>
          </a:p>
        </p:txBody>
      </p:sp>
      <p:sp>
        <p:nvSpPr>
          <p:cNvPr id="51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706587" y="4501587"/>
            <a:ext cx="1730828" cy="4576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77" y="5792622"/>
            <a:ext cx="914400" cy="914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839" y="5792622"/>
            <a:ext cx="1104254" cy="9144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00" y="1480922"/>
            <a:ext cx="1600200" cy="70649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00" y="3064657"/>
            <a:ext cx="1600200" cy="432054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000" y="2236850"/>
            <a:ext cx="1533751" cy="784004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8873" y="5792622"/>
            <a:ext cx="1092574" cy="914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00" y="3418861"/>
            <a:ext cx="1600200" cy="41427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7308" y="5792622"/>
            <a:ext cx="914400" cy="9144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15" b="99769" l="93" r="94167">
                        <a14:foregroundMark x1="41019" y1="58199" x2="26389" y2="61085"/>
                        <a14:foregroundMark x1="66111" y1="56467" x2="80278" y2="62125"/>
                        <a14:foregroundMark x1="71759" y1="56120" x2="78241" y2="58545"/>
                        <a14:foregroundMark x1="13611" y1="33025" x2="1944" y2="28868"/>
                        <a14:foregroundMark x1="14907" y1="33025" x2="11759" y2="31178"/>
                        <a14:foregroundMark x1="6111" y1="32679" x2="93" y2="27483"/>
                        <a14:foregroundMark x1="8241" y1="35104" x2="741" y2="37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57570" y="5792622"/>
            <a:ext cx="1140953" cy="9144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00" y="3843504"/>
            <a:ext cx="1600200" cy="29070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00" y="4196067"/>
            <a:ext cx="1600200" cy="372862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00" y="5171241"/>
            <a:ext cx="1600200" cy="28163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99" y="5477285"/>
            <a:ext cx="1772219" cy="28355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 userDrawn="1"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98182" l="0" r="98643">
                        <a14:foregroundMark x1="7240" y1="50000" x2="3167" y2="57727"/>
                        <a14:foregroundMark x1="90950" y1="49091" x2="95475" y2="57727"/>
                        <a14:foregroundMark x1="63801" y1="44545" x2="30769" y2="113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6214" y="5792622"/>
            <a:ext cx="919340" cy="9144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7217" y="5781954"/>
            <a:ext cx="914400" cy="93573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6955" y="5792622"/>
            <a:ext cx="914400" cy="9144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1093" y="5342759"/>
            <a:ext cx="1143000" cy="43397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0" y="5092890"/>
            <a:ext cx="914400" cy="576072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1415" y="5792622"/>
            <a:ext cx="751597" cy="9144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7850" y="5035559"/>
            <a:ext cx="1600200" cy="69073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8486" y="2173823"/>
            <a:ext cx="1600200" cy="60205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8486" y="2747535"/>
            <a:ext cx="1600200" cy="477926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 userDrawn="1"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78486" y="1833949"/>
            <a:ext cx="1600200" cy="390098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8486" y="3273067"/>
            <a:ext cx="1600200" cy="393492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78486" y="4160063"/>
            <a:ext cx="1600200" cy="561902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3543" y="5136344"/>
            <a:ext cx="1600200" cy="265436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8486" y="1480922"/>
            <a:ext cx="1600200" cy="40325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 userDrawn="1"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59"/>
          <a:stretch/>
        </p:blipFill>
        <p:spPr>
          <a:xfrm>
            <a:off x="7478486" y="3679950"/>
            <a:ext cx="1600200" cy="45479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3800" y="5452747"/>
            <a:ext cx="1600200" cy="332439"/>
          </a:xfrm>
          <a:prstGeom prst="rect">
            <a:avLst/>
          </a:prstGeom>
        </p:spPr>
      </p:pic>
      <p:pic>
        <p:nvPicPr>
          <p:cNvPr id="81" name="Picture 2" descr="https://lh6.googleusercontent.com/-rFQq0uABBsk/AAAAAAAAAAI/AAAAAAAAAII/_Zw9MFOtXEY/s0-c-k-no-ns/photo.jpg"/>
          <p:cNvPicPr>
            <a:picLocks noChangeAspect="1" noChangeArrowheads="1"/>
          </p:cNvPicPr>
          <p:nvPr userDrawn="1"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2" t="8804" r="6836" b="8844"/>
          <a:stretch/>
        </p:blipFill>
        <p:spPr bwMode="auto">
          <a:xfrm>
            <a:off x="1695638" y="3975352"/>
            <a:ext cx="968002" cy="9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NSYS logo.png"/>
          <p:cNvPicPr>
            <a:picLocks noChangeAspect="1" noChangeArrowheads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8" y="4654399"/>
            <a:ext cx="1537174" cy="44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onvergentScience-logo-FINAL"/>
          <p:cNvPicPr>
            <a:picLocks noChangeAspect="1" noChangeArrowheads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086" y="4837511"/>
            <a:ext cx="1285801" cy="42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University of South Carolina logo.svg"/>
          <p:cNvPicPr>
            <a:picLocks noChangeAspect="1" noChangeArrowheads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790" y="4759344"/>
            <a:ext cx="1665733" cy="32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39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8505-D364-48E9-A019-0821320C73C7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EAR 99 – Non-Proprietary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BF26-3CAF-4DC5-827C-5E6A160E31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2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3565-DD97-4F52-9837-E1F846BEA391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EAR 99 – Non-Proprietary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BF26-3CAF-4DC5-827C-5E6A160E31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2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68E1-91D5-4D61-8DB1-73D89AABA22C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EAR 99 – Non-Proprietary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BF26-3CAF-4DC5-827C-5E6A160E31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9176-EF26-4E17-A95B-756EDC3B9EB0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EAR 99 – Non-Proprietary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BF26-3CAF-4DC5-827C-5E6A160E31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9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3081-4ACC-4047-BD63-DF5030A0ACAC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EAR 99 – Non-Proprietary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BF26-3CAF-4DC5-827C-5E6A160E31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0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C6A1-4AE1-4F35-8F39-6D102FA1047A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EAR 99 – Non-Proprietary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BF26-3CAF-4DC5-827C-5E6A160E31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BC17-3C3B-4FA3-A6EC-89FFD85E27D7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EAR 99 – Non-Proprietary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BF26-3CAF-4DC5-827C-5E6A160E31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4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9C9A-ECFC-449C-9FB4-AB7271E72160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EAR 99 – Non-Proprietary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BF26-3CAF-4DC5-827C-5E6A160E31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2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F4B5-5B8D-4AC9-AEFB-93FD305D7E77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EAR 99 – Non-Proprietary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BF26-3CAF-4DC5-827C-5E6A160E31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8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1FA2-2328-431A-B0DC-9B1BF5EC8C58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EAR 99 – Non-Proprietary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BF26-3CAF-4DC5-827C-5E6A160E31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9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9144000" cy="1690692"/>
            <a:chOff x="0" y="0"/>
            <a:chExt cx="9144000" cy="1690692"/>
          </a:xfrm>
        </p:grpSpPr>
        <p:sp>
          <p:nvSpPr>
            <p:cNvPr id="8" name="Rounded Rectangle 15"/>
            <p:cNvSpPr/>
            <p:nvPr userDrawn="1"/>
          </p:nvSpPr>
          <p:spPr>
            <a:xfrm>
              <a:off x="0" y="0"/>
              <a:ext cx="9144000" cy="1401763"/>
            </a:xfrm>
            <a:prstGeom prst="roundRect">
              <a:avLst>
                <a:gd name="adj" fmla="val 3362"/>
              </a:avLst>
            </a:prstGeom>
            <a:gradFill>
              <a:gsLst>
                <a:gs pos="0">
                  <a:schemeClr val="accent1"/>
                </a:gs>
                <a:gs pos="9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8" tIns="45704" rIns="91408" bIns="45704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9" name="Group 15"/>
            <p:cNvGrpSpPr>
              <a:grpSpLocks noChangeAspect="1"/>
            </p:cNvGrpSpPr>
            <p:nvPr userDrawn="1"/>
          </p:nvGrpSpPr>
          <p:grpSpPr bwMode="auto">
            <a:xfrm>
              <a:off x="0" y="1247779"/>
              <a:ext cx="9144000" cy="442913"/>
              <a:chOff x="-3905251" y="4294188"/>
              <a:chExt cx="13027839" cy="1892300"/>
            </a:xfrm>
          </p:grpSpPr>
          <p:sp>
            <p:nvSpPr>
              <p:cNvPr id="10" name="Freeform 9"/>
              <p:cNvSpPr>
                <a:spLocks/>
              </p:cNvSpPr>
              <p:nvPr/>
            </p:nvSpPr>
            <p:spPr bwMode="hidden">
              <a:xfrm>
                <a:off x="4810006" y="4497661"/>
                <a:ext cx="4295986" cy="1017364"/>
              </a:xfrm>
              <a:custGeom>
                <a:avLst/>
                <a:gdLst>
                  <a:gd name="T0" fmla="*/ 2147483647 w 2706"/>
                  <a:gd name="T1" fmla="*/ 0 h 640"/>
                  <a:gd name="T2" fmla="*/ 2147483647 w 2706"/>
                  <a:gd name="T3" fmla="*/ 0 h 640"/>
                  <a:gd name="T4" fmla="*/ 2147483647 w 2706"/>
                  <a:gd name="T5" fmla="*/ 45484119 h 640"/>
                  <a:gd name="T6" fmla="*/ 2147483647 w 2706"/>
                  <a:gd name="T7" fmla="*/ 96023265 h 640"/>
                  <a:gd name="T8" fmla="*/ 2147483647 w 2706"/>
                  <a:gd name="T9" fmla="*/ 151615849 h 640"/>
                  <a:gd name="T10" fmla="*/ 2147483647 w 2706"/>
                  <a:gd name="T11" fmla="*/ 207208433 h 640"/>
                  <a:gd name="T12" fmla="*/ 2147483647 w 2706"/>
                  <a:gd name="T13" fmla="*/ 272907893 h 640"/>
                  <a:gd name="T14" fmla="*/ 2147483647 w 2706"/>
                  <a:gd name="T15" fmla="*/ 338608942 h 640"/>
                  <a:gd name="T16" fmla="*/ 2147483647 w 2706"/>
                  <a:gd name="T17" fmla="*/ 414416867 h 640"/>
                  <a:gd name="T18" fmla="*/ 2147483647 w 2706"/>
                  <a:gd name="T19" fmla="*/ 490223202 h 640"/>
                  <a:gd name="T20" fmla="*/ 2147483647 w 2706"/>
                  <a:gd name="T21" fmla="*/ 490223202 h 640"/>
                  <a:gd name="T22" fmla="*/ 2147483647 w 2706"/>
                  <a:gd name="T23" fmla="*/ 636785614 h 640"/>
                  <a:gd name="T24" fmla="*/ 2147483647 w 2706"/>
                  <a:gd name="T25" fmla="*/ 768186122 h 640"/>
                  <a:gd name="T26" fmla="*/ 2147483647 w 2706"/>
                  <a:gd name="T27" fmla="*/ 889478166 h 640"/>
                  <a:gd name="T28" fmla="*/ 1996160218 w 2706"/>
                  <a:gd name="T29" fmla="*/ 1005716772 h 640"/>
                  <a:gd name="T30" fmla="*/ 1471916569 w 2706"/>
                  <a:gd name="T31" fmla="*/ 1106793475 h 640"/>
                  <a:gd name="T32" fmla="*/ 962794601 w 2706"/>
                  <a:gd name="T33" fmla="*/ 1197763302 h 640"/>
                  <a:gd name="T34" fmla="*/ 473836460 w 2706"/>
                  <a:gd name="T35" fmla="*/ 1283679692 h 640"/>
                  <a:gd name="T36" fmla="*/ 0 w 2706"/>
                  <a:gd name="T37" fmla="*/ 1359487617 h 640"/>
                  <a:gd name="T38" fmla="*/ 0 w 2706"/>
                  <a:gd name="T39" fmla="*/ 1359487617 h 640"/>
                  <a:gd name="T40" fmla="*/ 327652280 w 2706"/>
                  <a:gd name="T41" fmla="*/ 1404971736 h 640"/>
                  <a:gd name="T42" fmla="*/ 640182880 w 2706"/>
                  <a:gd name="T43" fmla="*/ 1445402417 h 640"/>
                  <a:gd name="T44" fmla="*/ 942630773 w 2706"/>
                  <a:gd name="T45" fmla="*/ 1480779661 h 640"/>
                  <a:gd name="T46" fmla="*/ 1240038105 w 2706"/>
                  <a:gd name="T47" fmla="*/ 1511101877 h 640"/>
                  <a:gd name="T48" fmla="*/ 1527364317 w 2706"/>
                  <a:gd name="T49" fmla="*/ 1541425682 h 640"/>
                  <a:gd name="T50" fmla="*/ 1804609410 w 2706"/>
                  <a:gd name="T51" fmla="*/ 1561641023 h 640"/>
                  <a:gd name="T52" fmla="*/ 2071771794 w 2706"/>
                  <a:gd name="T53" fmla="*/ 1581856364 h 640"/>
                  <a:gd name="T54" fmla="*/ 2147483647 w 2706"/>
                  <a:gd name="T55" fmla="*/ 1597018266 h 640"/>
                  <a:gd name="T56" fmla="*/ 2147483647 w 2706"/>
                  <a:gd name="T57" fmla="*/ 1607125142 h 640"/>
                  <a:gd name="T58" fmla="*/ 2147483647 w 2706"/>
                  <a:gd name="T59" fmla="*/ 1612180169 h 640"/>
                  <a:gd name="T60" fmla="*/ 2147483647 w 2706"/>
                  <a:gd name="T61" fmla="*/ 1617233607 h 640"/>
                  <a:gd name="T62" fmla="*/ 2147483647 w 2706"/>
                  <a:gd name="T63" fmla="*/ 1617233607 h 640"/>
                  <a:gd name="T64" fmla="*/ 2147483647 w 2706"/>
                  <a:gd name="T65" fmla="*/ 1612180169 h 640"/>
                  <a:gd name="T66" fmla="*/ 2147483647 w 2706"/>
                  <a:gd name="T67" fmla="*/ 1607125142 h 640"/>
                  <a:gd name="T68" fmla="*/ 2147483647 w 2706"/>
                  <a:gd name="T69" fmla="*/ 1597018266 h 640"/>
                  <a:gd name="T70" fmla="*/ 2147483647 w 2706"/>
                  <a:gd name="T71" fmla="*/ 1581856364 h 640"/>
                  <a:gd name="T72" fmla="*/ 2147483647 w 2706"/>
                  <a:gd name="T73" fmla="*/ 1566694461 h 640"/>
                  <a:gd name="T74" fmla="*/ 2147483647 w 2706"/>
                  <a:gd name="T75" fmla="*/ 1546479120 h 640"/>
                  <a:gd name="T76" fmla="*/ 2147483647 w 2706"/>
                  <a:gd name="T77" fmla="*/ 1521210342 h 640"/>
                  <a:gd name="T78" fmla="*/ 2147483647 w 2706"/>
                  <a:gd name="T79" fmla="*/ 1495941563 h 640"/>
                  <a:gd name="T80" fmla="*/ 2147483647 w 2706"/>
                  <a:gd name="T81" fmla="*/ 1465617758 h 640"/>
                  <a:gd name="T82" fmla="*/ 2147483647 w 2706"/>
                  <a:gd name="T83" fmla="*/ 1435295542 h 640"/>
                  <a:gd name="T84" fmla="*/ 2147483647 w 2706"/>
                  <a:gd name="T85" fmla="*/ 1399918298 h 640"/>
                  <a:gd name="T86" fmla="*/ 2147483647 w 2706"/>
                  <a:gd name="T87" fmla="*/ 1364541055 h 640"/>
                  <a:gd name="T88" fmla="*/ 2147483647 w 2706"/>
                  <a:gd name="T89" fmla="*/ 1324110373 h 640"/>
                  <a:gd name="T90" fmla="*/ 2147483647 w 2706"/>
                  <a:gd name="T91" fmla="*/ 1283679692 h 640"/>
                  <a:gd name="T92" fmla="*/ 2147483647 w 2706"/>
                  <a:gd name="T93" fmla="*/ 1238193984 h 640"/>
                  <a:gd name="T94" fmla="*/ 2147483647 w 2706"/>
                  <a:gd name="T95" fmla="*/ 1192709865 h 640"/>
                  <a:gd name="T96" fmla="*/ 2147483647 w 2706"/>
                  <a:gd name="T97" fmla="*/ 1091633162 h 640"/>
                  <a:gd name="T98" fmla="*/ 2147483647 w 2706"/>
                  <a:gd name="T99" fmla="*/ 985501431 h 640"/>
                  <a:gd name="T100" fmla="*/ 2147483647 w 2706"/>
                  <a:gd name="T101" fmla="*/ 985501431 h 640"/>
                  <a:gd name="T102" fmla="*/ 2147483647 w 2706"/>
                  <a:gd name="T103" fmla="*/ 980447993 h 640"/>
                  <a:gd name="T104" fmla="*/ 2147483647 w 2706"/>
                  <a:gd name="T105" fmla="*/ 980447993 h 640"/>
                  <a:gd name="T106" fmla="*/ 2147483647 w 2706"/>
                  <a:gd name="T107" fmla="*/ 0 h 640"/>
                  <a:gd name="T108" fmla="*/ 2147483647 w 2706"/>
                  <a:gd name="T109" fmla="*/ 0 h 640"/>
                  <a:gd name="T110" fmla="*/ 2147483647 w 2706"/>
                  <a:gd name="T111" fmla="*/ 0 h 640"/>
                  <a:gd name="T112" fmla="*/ 2147483647 w 2706"/>
                  <a:gd name="T113" fmla="*/ 0 h 64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706" h="640">
                    <a:moveTo>
                      <a:pt x="2700" y="0"/>
                    </a:moveTo>
                    <a:lnTo>
                      <a:pt x="2700" y="0"/>
                    </a:lnTo>
                    <a:lnTo>
                      <a:pt x="2586" y="18"/>
                    </a:lnTo>
                    <a:lnTo>
                      <a:pt x="2470" y="38"/>
                    </a:lnTo>
                    <a:lnTo>
                      <a:pt x="2352" y="60"/>
                    </a:lnTo>
                    <a:lnTo>
                      <a:pt x="2230" y="82"/>
                    </a:lnTo>
                    <a:lnTo>
                      <a:pt x="2106" y="108"/>
                    </a:lnTo>
                    <a:lnTo>
                      <a:pt x="1978" y="134"/>
                    </a:lnTo>
                    <a:lnTo>
                      <a:pt x="1848" y="164"/>
                    </a:lnTo>
                    <a:lnTo>
                      <a:pt x="1714" y="194"/>
                    </a:lnTo>
                    <a:lnTo>
                      <a:pt x="1472" y="252"/>
                    </a:lnTo>
                    <a:lnTo>
                      <a:pt x="1236" y="304"/>
                    </a:lnTo>
                    <a:lnTo>
                      <a:pt x="1010" y="352"/>
                    </a:lnTo>
                    <a:lnTo>
                      <a:pt x="792" y="398"/>
                    </a:lnTo>
                    <a:lnTo>
                      <a:pt x="584" y="438"/>
                    </a:lnTo>
                    <a:lnTo>
                      <a:pt x="382" y="474"/>
                    </a:lnTo>
                    <a:lnTo>
                      <a:pt x="188" y="508"/>
                    </a:lnTo>
                    <a:lnTo>
                      <a:pt x="0" y="538"/>
                    </a:lnTo>
                    <a:lnTo>
                      <a:pt x="130" y="556"/>
                    </a:lnTo>
                    <a:lnTo>
                      <a:pt x="254" y="572"/>
                    </a:lnTo>
                    <a:lnTo>
                      <a:pt x="374" y="586"/>
                    </a:lnTo>
                    <a:lnTo>
                      <a:pt x="492" y="598"/>
                    </a:lnTo>
                    <a:lnTo>
                      <a:pt x="606" y="610"/>
                    </a:lnTo>
                    <a:lnTo>
                      <a:pt x="716" y="618"/>
                    </a:lnTo>
                    <a:lnTo>
                      <a:pt x="822" y="626"/>
                    </a:lnTo>
                    <a:lnTo>
                      <a:pt x="926" y="632"/>
                    </a:lnTo>
                    <a:lnTo>
                      <a:pt x="1028" y="636"/>
                    </a:lnTo>
                    <a:lnTo>
                      <a:pt x="1126" y="638"/>
                    </a:lnTo>
                    <a:lnTo>
                      <a:pt x="1220" y="640"/>
                    </a:lnTo>
                    <a:lnTo>
                      <a:pt x="1312" y="640"/>
                    </a:lnTo>
                    <a:lnTo>
                      <a:pt x="1402" y="638"/>
                    </a:lnTo>
                    <a:lnTo>
                      <a:pt x="1490" y="636"/>
                    </a:lnTo>
                    <a:lnTo>
                      <a:pt x="1574" y="632"/>
                    </a:lnTo>
                    <a:lnTo>
                      <a:pt x="1656" y="626"/>
                    </a:lnTo>
                    <a:lnTo>
                      <a:pt x="1734" y="620"/>
                    </a:lnTo>
                    <a:lnTo>
                      <a:pt x="1812" y="612"/>
                    </a:lnTo>
                    <a:lnTo>
                      <a:pt x="1886" y="602"/>
                    </a:lnTo>
                    <a:lnTo>
                      <a:pt x="1960" y="592"/>
                    </a:lnTo>
                    <a:lnTo>
                      <a:pt x="2030" y="580"/>
                    </a:lnTo>
                    <a:lnTo>
                      <a:pt x="2100" y="568"/>
                    </a:lnTo>
                    <a:lnTo>
                      <a:pt x="2166" y="554"/>
                    </a:lnTo>
                    <a:lnTo>
                      <a:pt x="2232" y="540"/>
                    </a:lnTo>
                    <a:lnTo>
                      <a:pt x="2296" y="524"/>
                    </a:lnTo>
                    <a:lnTo>
                      <a:pt x="2358" y="508"/>
                    </a:lnTo>
                    <a:lnTo>
                      <a:pt x="2418" y="490"/>
                    </a:lnTo>
                    <a:lnTo>
                      <a:pt x="2478" y="472"/>
                    </a:lnTo>
                    <a:lnTo>
                      <a:pt x="2592" y="432"/>
                    </a:lnTo>
                    <a:lnTo>
                      <a:pt x="2702" y="390"/>
                    </a:lnTo>
                    <a:lnTo>
                      <a:pt x="2706" y="388"/>
                    </a:lnTo>
                    <a:lnTo>
                      <a:pt x="2706" y="0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chemeClr val="bg2">
                  <a:alpha val="2901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" name="Freeform 18"/>
              <p:cNvSpPr>
                <a:spLocks/>
              </p:cNvSpPr>
              <p:nvPr/>
            </p:nvSpPr>
            <p:spPr bwMode="hidden">
              <a:xfrm>
                <a:off x="-308667" y="4321318"/>
                <a:ext cx="8279020" cy="1207272"/>
              </a:xfrm>
              <a:custGeom>
                <a:avLst/>
                <a:gdLst>
                  <a:gd name="T0" fmla="*/ 2147483647 w 5216"/>
                  <a:gd name="T1" fmla="*/ 1792249152 h 762"/>
                  <a:gd name="T2" fmla="*/ 2147483647 w 5216"/>
                  <a:gd name="T3" fmla="*/ 1721965959 h 762"/>
                  <a:gd name="T4" fmla="*/ 2147483647 w 5216"/>
                  <a:gd name="T5" fmla="*/ 1531193217 h 762"/>
                  <a:gd name="T6" fmla="*/ 2147483647 w 5216"/>
                  <a:gd name="T7" fmla="*/ 1275158077 h 762"/>
                  <a:gd name="T8" fmla="*/ 2147483647 w 5216"/>
                  <a:gd name="T9" fmla="*/ 938798156 h 762"/>
                  <a:gd name="T10" fmla="*/ 2147483647 w 5216"/>
                  <a:gd name="T11" fmla="*/ 743006205 h 762"/>
                  <a:gd name="T12" fmla="*/ 2147483647 w 5216"/>
                  <a:gd name="T13" fmla="*/ 592396646 h 762"/>
                  <a:gd name="T14" fmla="*/ 2147483647 w 5216"/>
                  <a:gd name="T15" fmla="*/ 461868679 h 762"/>
                  <a:gd name="T16" fmla="*/ 2147483647 w 5216"/>
                  <a:gd name="T17" fmla="*/ 351422303 h 762"/>
                  <a:gd name="T18" fmla="*/ 2147483647 w 5216"/>
                  <a:gd name="T19" fmla="*/ 256035140 h 762"/>
                  <a:gd name="T20" fmla="*/ 2147483647 w 5216"/>
                  <a:gd name="T21" fmla="*/ 180731153 h 762"/>
                  <a:gd name="T22" fmla="*/ 2147483647 w 5216"/>
                  <a:gd name="T23" fmla="*/ 70284778 h 762"/>
                  <a:gd name="T24" fmla="*/ 2147483647 w 5216"/>
                  <a:gd name="T25" fmla="*/ 10040003 h 762"/>
                  <a:gd name="T26" fmla="*/ 1622440311 w 5216"/>
                  <a:gd name="T27" fmla="*/ 0 h 762"/>
                  <a:gd name="T28" fmla="*/ 901914788 w 5216"/>
                  <a:gd name="T29" fmla="*/ 25100801 h 762"/>
                  <a:gd name="T30" fmla="*/ 277124957 w 5216"/>
                  <a:gd name="T31" fmla="*/ 80324781 h 762"/>
                  <a:gd name="T32" fmla="*/ 0 w 5216"/>
                  <a:gd name="T33" fmla="*/ 120487964 h 762"/>
                  <a:gd name="T34" fmla="*/ 791065440 w 5216"/>
                  <a:gd name="T35" fmla="*/ 215873542 h 762"/>
                  <a:gd name="T36" fmla="*/ 1642595027 w 5216"/>
                  <a:gd name="T37" fmla="*/ 351422303 h 762"/>
                  <a:gd name="T38" fmla="*/ 2147483647 w 5216"/>
                  <a:gd name="T39" fmla="*/ 527132663 h 762"/>
                  <a:gd name="T40" fmla="*/ 2147483647 w 5216"/>
                  <a:gd name="T41" fmla="*/ 743006205 h 762"/>
                  <a:gd name="T42" fmla="*/ 2147483647 w 5216"/>
                  <a:gd name="T43" fmla="*/ 948838159 h 762"/>
                  <a:gd name="T44" fmla="*/ 2147483647 w 5216"/>
                  <a:gd name="T45" fmla="*/ 1295239668 h 762"/>
                  <a:gd name="T46" fmla="*/ 2147483647 w 5216"/>
                  <a:gd name="T47" fmla="*/ 1435807639 h 762"/>
                  <a:gd name="T48" fmla="*/ 2147483647 w 5216"/>
                  <a:gd name="T49" fmla="*/ 1556295603 h 762"/>
                  <a:gd name="T50" fmla="*/ 2147483647 w 5216"/>
                  <a:gd name="T51" fmla="*/ 1661721185 h 762"/>
                  <a:gd name="T52" fmla="*/ 2147483647 w 5216"/>
                  <a:gd name="T53" fmla="*/ 1742045966 h 762"/>
                  <a:gd name="T54" fmla="*/ 2147483647 w 5216"/>
                  <a:gd name="T55" fmla="*/ 1812330743 h 762"/>
                  <a:gd name="T56" fmla="*/ 2147483647 w 5216"/>
                  <a:gd name="T57" fmla="*/ 1857513135 h 762"/>
                  <a:gd name="T58" fmla="*/ 2147483647 w 5216"/>
                  <a:gd name="T59" fmla="*/ 1892655524 h 762"/>
                  <a:gd name="T60" fmla="*/ 2147483647 w 5216"/>
                  <a:gd name="T61" fmla="*/ 1912737115 h 762"/>
                  <a:gd name="T62" fmla="*/ 2147483647 w 5216"/>
                  <a:gd name="T63" fmla="*/ 1912737115 h 762"/>
                  <a:gd name="T64" fmla="*/ 2147483647 w 5216"/>
                  <a:gd name="T65" fmla="*/ 1902697112 h 762"/>
                  <a:gd name="T66" fmla="*/ 2147483647 w 5216"/>
                  <a:gd name="T67" fmla="*/ 1877594727 h 762"/>
                  <a:gd name="T68" fmla="*/ 2147483647 w 5216"/>
                  <a:gd name="T69" fmla="*/ 1837433128 h 762"/>
                  <a:gd name="T70" fmla="*/ 2147483647 w 5216"/>
                  <a:gd name="T71" fmla="*/ 1792249152 h 76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5216" h="762">
                    <a:moveTo>
                      <a:pt x="5216" y="714"/>
                    </a:moveTo>
                    <a:lnTo>
                      <a:pt x="5216" y="714"/>
                    </a:lnTo>
                    <a:lnTo>
                      <a:pt x="5102" y="700"/>
                    </a:lnTo>
                    <a:lnTo>
                      <a:pt x="4984" y="686"/>
                    </a:lnTo>
                    <a:lnTo>
                      <a:pt x="4738" y="652"/>
                    </a:lnTo>
                    <a:lnTo>
                      <a:pt x="4478" y="610"/>
                    </a:lnTo>
                    <a:lnTo>
                      <a:pt x="4204" y="564"/>
                    </a:lnTo>
                    <a:lnTo>
                      <a:pt x="3914" y="508"/>
                    </a:lnTo>
                    <a:lnTo>
                      <a:pt x="3608" y="446"/>
                    </a:lnTo>
                    <a:lnTo>
                      <a:pt x="3286" y="374"/>
                    </a:lnTo>
                    <a:lnTo>
                      <a:pt x="2946" y="296"/>
                    </a:lnTo>
                    <a:lnTo>
                      <a:pt x="2812" y="266"/>
                    </a:lnTo>
                    <a:lnTo>
                      <a:pt x="2682" y="236"/>
                    </a:lnTo>
                    <a:lnTo>
                      <a:pt x="2556" y="210"/>
                    </a:lnTo>
                    <a:lnTo>
                      <a:pt x="2430" y="184"/>
                    </a:lnTo>
                    <a:lnTo>
                      <a:pt x="2308" y="162"/>
                    </a:lnTo>
                    <a:lnTo>
                      <a:pt x="2190" y="140"/>
                    </a:lnTo>
                    <a:lnTo>
                      <a:pt x="2074" y="120"/>
                    </a:lnTo>
                    <a:lnTo>
                      <a:pt x="1960" y="102"/>
                    </a:lnTo>
                    <a:lnTo>
                      <a:pt x="1850" y="86"/>
                    </a:lnTo>
                    <a:lnTo>
                      <a:pt x="1740" y="72"/>
                    </a:lnTo>
                    <a:lnTo>
                      <a:pt x="1532" y="46"/>
                    </a:lnTo>
                    <a:lnTo>
                      <a:pt x="1334" y="28"/>
                    </a:lnTo>
                    <a:lnTo>
                      <a:pt x="1148" y="14"/>
                    </a:lnTo>
                    <a:lnTo>
                      <a:pt x="970" y="4"/>
                    </a:lnTo>
                    <a:lnTo>
                      <a:pt x="802" y="0"/>
                    </a:lnTo>
                    <a:lnTo>
                      <a:pt x="644" y="0"/>
                    </a:lnTo>
                    <a:lnTo>
                      <a:pt x="496" y="4"/>
                    </a:lnTo>
                    <a:lnTo>
                      <a:pt x="358" y="10"/>
                    </a:lnTo>
                    <a:lnTo>
                      <a:pt x="230" y="20"/>
                    </a:lnTo>
                    <a:lnTo>
                      <a:pt x="110" y="32"/>
                    </a:lnTo>
                    <a:lnTo>
                      <a:pt x="0" y="48"/>
                    </a:lnTo>
                    <a:lnTo>
                      <a:pt x="154" y="66"/>
                    </a:lnTo>
                    <a:lnTo>
                      <a:pt x="314" y="86"/>
                    </a:lnTo>
                    <a:lnTo>
                      <a:pt x="480" y="112"/>
                    </a:lnTo>
                    <a:lnTo>
                      <a:pt x="652" y="140"/>
                    </a:lnTo>
                    <a:lnTo>
                      <a:pt x="830" y="174"/>
                    </a:lnTo>
                    <a:lnTo>
                      <a:pt x="1014" y="210"/>
                    </a:lnTo>
                    <a:lnTo>
                      <a:pt x="1206" y="250"/>
                    </a:lnTo>
                    <a:lnTo>
                      <a:pt x="1402" y="296"/>
                    </a:lnTo>
                    <a:lnTo>
                      <a:pt x="1756" y="378"/>
                    </a:lnTo>
                    <a:lnTo>
                      <a:pt x="2092" y="450"/>
                    </a:lnTo>
                    <a:lnTo>
                      <a:pt x="2408" y="516"/>
                    </a:lnTo>
                    <a:lnTo>
                      <a:pt x="2562" y="544"/>
                    </a:lnTo>
                    <a:lnTo>
                      <a:pt x="2708" y="572"/>
                    </a:lnTo>
                    <a:lnTo>
                      <a:pt x="2852" y="598"/>
                    </a:lnTo>
                    <a:lnTo>
                      <a:pt x="2992" y="620"/>
                    </a:lnTo>
                    <a:lnTo>
                      <a:pt x="3128" y="642"/>
                    </a:lnTo>
                    <a:lnTo>
                      <a:pt x="3260" y="662"/>
                    </a:lnTo>
                    <a:lnTo>
                      <a:pt x="3388" y="678"/>
                    </a:lnTo>
                    <a:lnTo>
                      <a:pt x="3512" y="694"/>
                    </a:lnTo>
                    <a:lnTo>
                      <a:pt x="3632" y="708"/>
                    </a:lnTo>
                    <a:lnTo>
                      <a:pt x="3750" y="722"/>
                    </a:lnTo>
                    <a:lnTo>
                      <a:pt x="3864" y="732"/>
                    </a:lnTo>
                    <a:lnTo>
                      <a:pt x="3974" y="740"/>
                    </a:lnTo>
                    <a:lnTo>
                      <a:pt x="4080" y="748"/>
                    </a:lnTo>
                    <a:lnTo>
                      <a:pt x="4184" y="754"/>
                    </a:lnTo>
                    <a:lnTo>
                      <a:pt x="4286" y="758"/>
                    </a:lnTo>
                    <a:lnTo>
                      <a:pt x="4384" y="762"/>
                    </a:lnTo>
                    <a:lnTo>
                      <a:pt x="4478" y="762"/>
                    </a:lnTo>
                    <a:lnTo>
                      <a:pt x="4570" y="762"/>
                    </a:lnTo>
                    <a:lnTo>
                      <a:pt x="4660" y="760"/>
                    </a:lnTo>
                    <a:lnTo>
                      <a:pt x="4746" y="758"/>
                    </a:lnTo>
                    <a:lnTo>
                      <a:pt x="4830" y="754"/>
                    </a:lnTo>
                    <a:lnTo>
                      <a:pt x="4912" y="748"/>
                    </a:lnTo>
                    <a:lnTo>
                      <a:pt x="4992" y="740"/>
                    </a:lnTo>
                    <a:lnTo>
                      <a:pt x="5068" y="732"/>
                    </a:lnTo>
                    <a:lnTo>
                      <a:pt x="5144" y="724"/>
                    </a:lnTo>
                    <a:lnTo>
                      <a:pt x="5216" y="714"/>
                    </a:lnTo>
                    <a:close/>
                  </a:path>
                </a:pathLst>
              </a:custGeom>
              <a:solidFill>
                <a:schemeClr val="bg2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" name="Freeform 22"/>
              <p:cNvSpPr>
                <a:spLocks/>
              </p:cNvSpPr>
              <p:nvPr/>
            </p:nvSpPr>
            <p:spPr bwMode="hidden">
              <a:xfrm>
                <a:off x="4286" y="4334883"/>
                <a:ext cx="8165219" cy="1105538"/>
              </a:xfrm>
              <a:custGeom>
                <a:avLst/>
                <a:gdLst>
                  <a:gd name="T0" fmla="*/ 0 w 5144"/>
                  <a:gd name="T1" fmla="*/ 177634787 h 694"/>
                  <a:gd name="T2" fmla="*/ 0 w 5144"/>
                  <a:gd name="T3" fmla="*/ 177634787 h 694"/>
                  <a:gd name="T4" fmla="*/ 45353157 w 5144"/>
                  <a:gd name="T5" fmla="*/ 167484228 h 694"/>
                  <a:gd name="T6" fmla="*/ 181412626 w 5144"/>
                  <a:gd name="T7" fmla="*/ 142107830 h 694"/>
                  <a:gd name="T8" fmla="*/ 413216590 w 5144"/>
                  <a:gd name="T9" fmla="*/ 106580872 h 694"/>
                  <a:gd name="T10" fmla="*/ 564393779 w 5144"/>
                  <a:gd name="T11" fmla="*/ 86279754 h 694"/>
                  <a:gd name="T12" fmla="*/ 740766636 w 5144"/>
                  <a:gd name="T13" fmla="*/ 65978635 h 694"/>
                  <a:gd name="T14" fmla="*/ 937295394 w 5144"/>
                  <a:gd name="T15" fmla="*/ 50752796 h 694"/>
                  <a:gd name="T16" fmla="*/ 1164061177 w 5144"/>
                  <a:gd name="T17" fmla="*/ 35526957 h 694"/>
                  <a:gd name="T18" fmla="*/ 1410982860 w 5144"/>
                  <a:gd name="T19" fmla="*/ 20301119 h 694"/>
                  <a:gd name="T20" fmla="*/ 1688139980 w 5144"/>
                  <a:gd name="T21" fmla="*/ 10150559 h 694"/>
                  <a:gd name="T22" fmla="*/ 1990494357 w 5144"/>
                  <a:gd name="T23" fmla="*/ 5075280 h 694"/>
                  <a:gd name="T24" fmla="*/ 2147483647 w 5144"/>
                  <a:gd name="T25" fmla="*/ 0 h 694"/>
                  <a:gd name="T26" fmla="*/ 2147483647 w 5144"/>
                  <a:gd name="T27" fmla="*/ 5075280 h 694"/>
                  <a:gd name="T28" fmla="*/ 2147483647 w 5144"/>
                  <a:gd name="T29" fmla="*/ 15225839 h 694"/>
                  <a:gd name="T30" fmla="*/ 2147483647 w 5144"/>
                  <a:gd name="T31" fmla="*/ 35526957 h 694"/>
                  <a:gd name="T32" fmla="*/ 2147483647 w 5144"/>
                  <a:gd name="T33" fmla="*/ 60903356 h 694"/>
                  <a:gd name="T34" fmla="*/ 2147483647 w 5144"/>
                  <a:gd name="T35" fmla="*/ 101505593 h 694"/>
                  <a:gd name="T36" fmla="*/ 2147483647 w 5144"/>
                  <a:gd name="T37" fmla="*/ 147183109 h 694"/>
                  <a:gd name="T38" fmla="*/ 2147483647 w 5144"/>
                  <a:gd name="T39" fmla="*/ 203011185 h 694"/>
                  <a:gd name="T40" fmla="*/ 2147483647 w 5144"/>
                  <a:gd name="T41" fmla="*/ 268988228 h 694"/>
                  <a:gd name="T42" fmla="*/ 2147483647 w 5144"/>
                  <a:gd name="T43" fmla="*/ 350192702 h 694"/>
                  <a:gd name="T44" fmla="*/ 2147483647 w 5144"/>
                  <a:gd name="T45" fmla="*/ 441547735 h 694"/>
                  <a:gd name="T46" fmla="*/ 2147483647 w 5144"/>
                  <a:gd name="T47" fmla="*/ 548128608 h 694"/>
                  <a:gd name="T48" fmla="*/ 2147483647 w 5144"/>
                  <a:gd name="T49" fmla="*/ 675009006 h 694"/>
                  <a:gd name="T50" fmla="*/ 2147483647 w 5144"/>
                  <a:gd name="T51" fmla="*/ 812041556 h 694"/>
                  <a:gd name="T52" fmla="*/ 2147483647 w 5144"/>
                  <a:gd name="T53" fmla="*/ 964299945 h 694"/>
                  <a:gd name="T54" fmla="*/ 2147483647 w 5144"/>
                  <a:gd name="T55" fmla="*/ 1136857860 h 694"/>
                  <a:gd name="T56" fmla="*/ 2147483647 w 5144"/>
                  <a:gd name="T57" fmla="*/ 1324643206 h 694"/>
                  <a:gd name="T58" fmla="*/ 2147483647 w 5144"/>
                  <a:gd name="T59" fmla="*/ 1532729671 h 694"/>
                  <a:gd name="T60" fmla="*/ 2147483647 w 5144"/>
                  <a:gd name="T61" fmla="*/ 1761115662 h 69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5144" h="694">
                    <a:moveTo>
                      <a:pt x="0" y="70"/>
                    </a:moveTo>
                    <a:lnTo>
                      <a:pt x="0" y="70"/>
                    </a:lnTo>
                    <a:lnTo>
                      <a:pt x="18" y="66"/>
                    </a:lnTo>
                    <a:lnTo>
                      <a:pt x="72" y="56"/>
                    </a:lnTo>
                    <a:lnTo>
                      <a:pt x="164" y="42"/>
                    </a:lnTo>
                    <a:lnTo>
                      <a:pt x="224" y="34"/>
                    </a:lnTo>
                    <a:lnTo>
                      <a:pt x="294" y="26"/>
                    </a:lnTo>
                    <a:lnTo>
                      <a:pt x="372" y="20"/>
                    </a:lnTo>
                    <a:lnTo>
                      <a:pt x="462" y="14"/>
                    </a:lnTo>
                    <a:lnTo>
                      <a:pt x="560" y="8"/>
                    </a:lnTo>
                    <a:lnTo>
                      <a:pt x="670" y="4"/>
                    </a:lnTo>
                    <a:lnTo>
                      <a:pt x="790" y="2"/>
                    </a:lnTo>
                    <a:lnTo>
                      <a:pt x="920" y="0"/>
                    </a:lnTo>
                    <a:lnTo>
                      <a:pt x="1060" y="2"/>
                    </a:lnTo>
                    <a:lnTo>
                      <a:pt x="1210" y="6"/>
                    </a:lnTo>
                    <a:lnTo>
                      <a:pt x="1372" y="14"/>
                    </a:lnTo>
                    <a:lnTo>
                      <a:pt x="1544" y="24"/>
                    </a:lnTo>
                    <a:lnTo>
                      <a:pt x="1726" y="40"/>
                    </a:lnTo>
                    <a:lnTo>
                      <a:pt x="1920" y="58"/>
                    </a:lnTo>
                    <a:lnTo>
                      <a:pt x="2126" y="80"/>
                    </a:lnTo>
                    <a:lnTo>
                      <a:pt x="2342" y="106"/>
                    </a:lnTo>
                    <a:lnTo>
                      <a:pt x="2570" y="138"/>
                    </a:lnTo>
                    <a:lnTo>
                      <a:pt x="2808" y="174"/>
                    </a:lnTo>
                    <a:lnTo>
                      <a:pt x="3058" y="216"/>
                    </a:lnTo>
                    <a:lnTo>
                      <a:pt x="3320" y="266"/>
                    </a:lnTo>
                    <a:lnTo>
                      <a:pt x="3594" y="320"/>
                    </a:lnTo>
                    <a:lnTo>
                      <a:pt x="3880" y="380"/>
                    </a:lnTo>
                    <a:lnTo>
                      <a:pt x="4178" y="448"/>
                    </a:lnTo>
                    <a:lnTo>
                      <a:pt x="4488" y="522"/>
                    </a:lnTo>
                    <a:lnTo>
                      <a:pt x="4810" y="604"/>
                    </a:lnTo>
                    <a:lnTo>
                      <a:pt x="5144" y="694"/>
                    </a:lnTo>
                  </a:path>
                </a:pathLst>
              </a:custGeom>
              <a:noFill/>
              <a:ln w="12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" name="Freeform 26"/>
              <p:cNvSpPr>
                <a:spLocks/>
              </p:cNvSpPr>
              <p:nvPr/>
            </p:nvSpPr>
            <p:spPr bwMode="hidden">
              <a:xfrm>
                <a:off x="4155651" y="4314537"/>
                <a:ext cx="4940859" cy="929191"/>
              </a:xfrm>
              <a:custGeom>
                <a:avLst/>
                <a:gdLst>
                  <a:gd name="T0" fmla="*/ 0 w 3112"/>
                  <a:gd name="T1" fmla="*/ 1478417662 h 584"/>
                  <a:gd name="T2" fmla="*/ 0 w 3112"/>
                  <a:gd name="T3" fmla="*/ 1478417662 h 584"/>
                  <a:gd name="T4" fmla="*/ 226865130 w 3112"/>
                  <a:gd name="T5" fmla="*/ 1417660663 h 584"/>
                  <a:gd name="T6" fmla="*/ 846963574 w 3112"/>
                  <a:gd name="T7" fmla="*/ 1260705347 h 584"/>
                  <a:gd name="T8" fmla="*/ 1275487831 w 3112"/>
                  <a:gd name="T9" fmla="*/ 1154381393 h 584"/>
                  <a:gd name="T10" fmla="*/ 1769549916 w 3112"/>
                  <a:gd name="T11" fmla="*/ 1037930213 h 584"/>
                  <a:gd name="T12" fmla="*/ 2147483647 w 3112"/>
                  <a:gd name="T13" fmla="*/ 911353397 h 584"/>
                  <a:gd name="T14" fmla="*/ 2147483647 w 3112"/>
                  <a:gd name="T15" fmla="*/ 774650944 h 584"/>
                  <a:gd name="T16" fmla="*/ 2147483647 w 3112"/>
                  <a:gd name="T17" fmla="*/ 643009718 h 584"/>
                  <a:gd name="T18" fmla="*/ 2147483647 w 3112"/>
                  <a:gd name="T19" fmla="*/ 511370084 h 584"/>
                  <a:gd name="T20" fmla="*/ 2147483647 w 3112"/>
                  <a:gd name="T21" fmla="*/ 389856086 h 584"/>
                  <a:gd name="T22" fmla="*/ 2147483647 w 3112"/>
                  <a:gd name="T23" fmla="*/ 273406496 h 584"/>
                  <a:gd name="T24" fmla="*/ 2147483647 w 3112"/>
                  <a:gd name="T25" fmla="*/ 222775133 h 584"/>
                  <a:gd name="T26" fmla="*/ 2147483647 w 3112"/>
                  <a:gd name="T27" fmla="*/ 172143770 h 584"/>
                  <a:gd name="T28" fmla="*/ 2147483647 w 3112"/>
                  <a:gd name="T29" fmla="*/ 131639635 h 584"/>
                  <a:gd name="T30" fmla="*/ 2147483647 w 3112"/>
                  <a:gd name="T31" fmla="*/ 91135499 h 584"/>
                  <a:gd name="T32" fmla="*/ 2147483647 w 3112"/>
                  <a:gd name="T33" fmla="*/ 60756999 h 584"/>
                  <a:gd name="T34" fmla="*/ 2147483647 w 3112"/>
                  <a:gd name="T35" fmla="*/ 35441318 h 584"/>
                  <a:gd name="T36" fmla="*/ 2147483647 w 3112"/>
                  <a:gd name="T37" fmla="*/ 15188454 h 584"/>
                  <a:gd name="T38" fmla="*/ 2147483647 w 3112"/>
                  <a:gd name="T39" fmla="*/ 0 h 58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112" h="584">
                    <a:moveTo>
                      <a:pt x="0" y="584"/>
                    </a:moveTo>
                    <a:lnTo>
                      <a:pt x="0" y="584"/>
                    </a:lnTo>
                    <a:lnTo>
                      <a:pt x="90" y="560"/>
                    </a:lnTo>
                    <a:lnTo>
                      <a:pt x="336" y="498"/>
                    </a:lnTo>
                    <a:lnTo>
                      <a:pt x="506" y="456"/>
                    </a:lnTo>
                    <a:lnTo>
                      <a:pt x="702" y="410"/>
                    </a:lnTo>
                    <a:lnTo>
                      <a:pt x="920" y="360"/>
                    </a:lnTo>
                    <a:lnTo>
                      <a:pt x="1154" y="306"/>
                    </a:lnTo>
                    <a:lnTo>
                      <a:pt x="1402" y="254"/>
                    </a:lnTo>
                    <a:lnTo>
                      <a:pt x="1656" y="202"/>
                    </a:lnTo>
                    <a:lnTo>
                      <a:pt x="1916" y="154"/>
                    </a:lnTo>
                    <a:lnTo>
                      <a:pt x="2174" y="108"/>
                    </a:lnTo>
                    <a:lnTo>
                      <a:pt x="2302" y="88"/>
                    </a:lnTo>
                    <a:lnTo>
                      <a:pt x="2426" y="68"/>
                    </a:lnTo>
                    <a:lnTo>
                      <a:pt x="2550" y="52"/>
                    </a:lnTo>
                    <a:lnTo>
                      <a:pt x="2670" y="36"/>
                    </a:lnTo>
                    <a:lnTo>
                      <a:pt x="2788" y="24"/>
                    </a:lnTo>
                    <a:lnTo>
                      <a:pt x="2900" y="14"/>
                    </a:lnTo>
                    <a:lnTo>
                      <a:pt x="3008" y="6"/>
                    </a:lnTo>
                    <a:lnTo>
                      <a:pt x="3112" y="0"/>
                    </a:lnTo>
                  </a:path>
                </a:pathLst>
              </a:custGeom>
              <a:noFill/>
              <a:ln w="12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 useBgFill="1">
            <p:nvSpPr>
              <p:cNvPr id="14" name="Freeform 10"/>
              <p:cNvSpPr>
                <a:spLocks/>
              </p:cNvSpPr>
              <p:nvPr/>
            </p:nvSpPr>
            <p:spPr bwMode="hidden">
              <a:xfrm>
                <a:off x="-3905251" y="4294188"/>
                <a:ext cx="13027839" cy="1892300"/>
              </a:xfrm>
              <a:custGeom>
                <a:avLst/>
                <a:gdLst>
                  <a:gd name="T0" fmla="*/ 2147483647 w 8196"/>
                  <a:gd name="T1" fmla="*/ 1290320000 h 1192"/>
                  <a:gd name="T2" fmla="*/ 2147483647 w 8196"/>
                  <a:gd name="T3" fmla="*/ 1436489063 h 1192"/>
                  <a:gd name="T4" fmla="*/ 2147483647 w 8196"/>
                  <a:gd name="T5" fmla="*/ 1562496875 h 1192"/>
                  <a:gd name="T6" fmla="*/ 2147483647 w 8196"/>
                  <a:gd name="T7" fmla="*/ 1678424063 h 1192"/>
                  <a:gd name="T8" fmla="*/ 2147483647 w 8196"/>
                  <a:gd name="T9" fmla="*/ 1769149688 h 1192"/>
                  <a:gd name="T10" fmla="*/ 2147483647 w 8196"/>
                  <a:gd name="T11" fmla="*/ 1839714063 h 1192"/>
                  <a:gd name="T12" fmla="*/ 2147483647 w 8196"/>
                  <a:gd name="T13" fmla="*/ 1890117188 h 1192"/>
                  <a:gd name="T14" fmla="*/ 2147483647 w 8196"/>
                  <a:gd name="T15" fmla="*/ 1920359063 h 1192"/>
                  <a:gd name="T16" fmla="*/ 2147483647 w 8196"/>
                  <a:gd name="T17" fmla="*/ 1915318750 h 1192"/>
                  <a:gd name="T18" fmla="*/ 2147483647 w 8196"/>
                  <a:gd name="T19" fmla="*/ 1890117188 h 1192"/>
                  <a:gd name="T20" fmla="*/ 2147483647 w 8196"/>
                  <a:gd name="T21" fmla="*/ 1829633438 h 1192"/>
                  <a:gd name="T22" fmla="*/ 2147483647 w 8196"/>
                  <a:gd name="T23" fmla="*/ 1738907813 h 1192"/>
                  <a:gd name="T24" fmla="*/ 2147483647 w 8196"/>
                  <a:gd name="T25" fmla="*/ 1617940313 h 1192"/>
                  <a:gd name="T26" fmla="*/ 2147483647 w 8196"/>
                  <a:gd name="T27" fmla="*/ 1456650313 h 1192"/>
                  <a:gd name="T28" fmla="*/ 2147483647 w 8196"/>
                  <a:gd name="T29" fmla="*/ 1260078125 h 1192"/>
                  <a:gd name="T30" fmla="*/ 2147483647 w 8196"/>
                  <a:gd name="T31" fmla="*/ 1023183438 h 1192"/>
                  <a:gd name="T32" fmla="*/ 2147483647 w 8196"/>
                  <a:gd name="T33" fmla="*/ 745966250 h 1192"/>
                  <a:gd name="T34" fmla="*/ 2147483647 w 8196"/>
                  <a:gd name="T35" fmla="*/ 604837500 h 1192"/>
                  <a:gd name="T36" fmla="*/ 2147483647 w 8196"/>
                  <a:gd name="T37" fmla="*/ 372983125 h 1192"/>
                  <a:gd name="T38" fmla="*/ 2147483647 w 8196"/>
                  <a:gd name="T39" fmla="*/ 206652813 h 1192"/>
                  <a:gd name="T40" fmla="*/ 2147483647 w 8196"/>
                  <a:gd name="T41" fmla="*/ 90725625 h 1192"/>
                  <a:gd name="T42" fmla="*/ 2147483647 w 8196"/>
                  <a:gd name="T43" fmla="*/ 25201563 h 1192"/>
                  <a:gd name="T44" fmla="*/ 2147483647 w 8196"/>
                  <a:gd name="T45" fmla="*/ 0 h 1192"/>
                  <a:gd name="T46" fmla="*/ 2147483647 w 8196"/>
                  <a:gd name="T47" fmla="*/ 10080625 h 1192"/>
                  <a:gd name="T48" fmla="*/ 2147483647 w 8196"/>
                  <a:gd name="T49" fmla="*/ 50403125 h 1192"/>
                  <a:gd name="T50" fmla="*/ 1809063908 w 8196"/>
                  <a:gd name="T51" fmla="*/ 110886875 h 1192"/>
                  <a:gd name="T52" fmla="*/ 1339111161 w 8196"/>
                  <a:gd name="T53" fmla="*/ 186491563 h 1192"/>
                  <a:gd name="T54" fmla="*/ 944958629 w 8196"/>
                  <a:gd name="T55" fmla="*/ 272176875 h 1192"/>
                  <a:gd name="T56" fmla="*/ 626603132 w 8196"/>
                  <a:gd name="T57" fmla="*/ 362902500 h 1192"/>
                  <a:gd name="T58" fmla="*/ 373939989 w 8196"/>
                  <a:gd name="T59" fmla="*/ 443547500 h 1192"/>
                  <a:gd name="T60" fmla="*/ 121278436 w 8196"/>
                  <a:gd name="T61" fmla="*/ 544353750 h 1192"/>
                  <a:gd name="T62" fmla="*/ 0 w 8196"/>
                  <a:gd name="T63" fmla="*/ 604837500 h 1192"/>
                  <a:gd name="T64" fmla="*/ 2147483647 w 8196"/>
                  <a:gd name="T65" fmla="*/ 2147483647 h 1192"/>
                  <a:gd name="T66" fmla="*/ 2147483647 w 8196"/>
                  <a:gd name="T67" fmla="*/ 2147483647 h 1192"/>
                  <a:gd name="T68" fmla="*/ 2147483647 w 8196"/>
                  <a:gd name="T69" fmla="*/ 1285279688 h 1192"/>
                  <a:gd name="T70" fmla="*/ 2147483647 w 8196"/>
                  <a:gd name="T71" fmla="*/ 1290320000 h 119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8196" h="1192">
                    <a:moveTo>
                      <a:pt x="8192" y="512"/>
                    </a:moveTo>
                    <a:lnTo>
                      <a:pt x="8192" y="512"/>
                    </a:lnTo>
                    <a:lnTo>
                      <a:pt x="8116" y="542"/>
                    </a:lnTo>
                    <a:lnTo>
                      <a:pt x="8040" y="570"/>
                    </a:lnTo>
                    <a:lnTo>
                      <a:pt x="7960" y="596"/>
                    </a:lnTo>
                    <a:lnTo>
                      <a:pt x="7878" y="620"/>
                    </a:lnTo>
                    <a:lnTo>
                      <a:pt x="7794" y="644"/>
                    </a:lnTo>
                    <a:lnTo>
                      <a:pt x="7706" y="666"/>
                    </a:lnTo>
                    <a:lnTo>
                      <a:pt x="7616" y="684"/>
                    </a:lnTo>
                    <a:lnTo>
                      <a:pt x="7522" y="702"/>
                    </a:lnTo>
                    <a:lnTo>
                      <a:pt x="7424" y="718"/>
                    </a:lnTo>
                    <a:lnTo>
                      <a:pt x="7322" y="730"/>
                    </a:lnTo>
                    <a:lnTo>
                      <a:pt x="7216" y="742"/>
                    </a:lnTo>
                    <a:lnTo>
                      <a:pt x="7106" y="750"/>
                    </a:lnTo>
                    <a:lnTo>
                      <a:pt x="6992" y="758"/>
                    </a:lnTo>
                    <a:lnTo>
                      <a:pt x="6872" y="762"/>
                    </a:lnTo>
                    <a:lnTo>
                      <a:pt x="6748" y="762"/>
                    </a:lnTo>
                    <a:lnTo>
                      <a:pt x="6618" y="760"/>
                    </a:lnTo>
                    <a:lnTo>
                      <a:pt x="6482" y="756"/>
                    </a:lnTo>
                    <a:lnTo>
                      <a:pt x="6342" y="750"/>
                    </a:lnTo>
                    <a:lnTo>
                      <a:pt x="6196" y="740"/>
                    </a:lnTo>
                    <a:lnTo>
                      <a:pt x="6042" y="726"/>
                    </a:lnTo>
                    <a:lnTo>
                      <a:pt x="5882" y="710"/>
                    </a:lnTo>
                    <a:lnTo>
                      <a:pt x="5716" y="690"/>
                    </a:lnTo>
                    <a:lnTo>
                      <a:pt x="5544" y="668"/>
                    </a:lnTo>
                    <a:lnTo>
                      <a:pt x="5364" y="642"/>
                    </a:lnTo>
                    <a:lnTo>
                      <a:pt x="5176" y="612"/>
                    </a:lnTo>
                    <a:lnTo>
                      <a:pt x="4982" y="578"/>
                    </a:lnTo>
                    <a:lnTo>
                      <a:pt x="4778" y="540"/>
                    </a:lnTo>
                    <a:lnTo>
                      <a:pt x="4568" y="500"/>
                    </a:lnTo>
                    <a:lnTo>
                      <a:pt x="4348" y="454"/>
                    </a:lnTo>
                    <a:lnTo>
                      <a:pt x="4122" y="406"/>
                    </a:lnTo>
                    <a:lnTo>
                      <a:pt x="3886" y="354"/>
                    </a:lnTo>
                    <a:lnTo>
                      <a:pt x="3640" y="296"/>
                    </a:lnTo>
                    <a:lnTo>
                      <a:pt x="3396" y="240"/>
                    </a:lnTo>
                    <a:lnTo>
                      <a:pt x="3160" y="192"/>
                    </a:lnTo>
                    <a:lnTo>
                      <a:pt x="2934" y="148"/>
                    </a:lnTo>
                    <a:lnTo>
                      <a:pt x="2718" y="112"/>
                    </a:lnTo>
                    <a:lnTo>
                      <a:pt x="2512" y="82"/>
                    </a:lnTo>
                    <a:lnTo>
                      <a:pt x="2314" y="56"/>
                    </a:lnTo>
                    <a:lnTo>
                      <a:pt x="2126" y="36"/>
                    </a:lnTo>
                    <a:lnTo>
                      <a:pt x="1948" y="20"/>
                    </a:lnTo>
                    <a:lnTo>
                      <a:pt x="1776" y="10"/>
                    </a:lnTo>
                    <a:lnTo>
                      <a:pt x="1616" y="2"/>
                    </a:lnTo>
                    <a:lnTo>
                      <a:pt x="1462" y="0"/>
                    </a:lnTo>
                    <a:lnTo>
                      <a:pt x="1318" y="0"/>
                    </a:lnTo>
                    <a:lnTo>
                      <a:pt x="1182" y="4"/>
                    </a:lnTo>
                    <a:lnTo>
                      <a:pt x="1054" y="10"/>
                    </a:lnTo>
                    <a:lnTo>
                      <a:pt x="934" y="20"/>
                    </a:lnTo>
                    <a:lnTo>
                      <a:pt x="822" y="30"/>
                    </a:lnTo>
                    <a:lnTo>
                      <a:pt x="716" y="44"/>
                    </a:lnTo>
                    <a:lnTo>
                      <a:pt x="620" y="58"/>
                    </a:lnTo>
                    <a:lnTo>
                      <a:pt x="530" y="74"/>
                    </a:lnTo>
                    <a:lnTo>
                      <a:pt x="450" y="92"/>
                    </a:lnTo>
                    <a:lnTo>
                      <a:pt x="374" y="108"/>
                    </a:lnTo>
                    <a:lnTo>
                      <a:pt x="308" y="126"/>
                    </a:lnTo>
                    <a:lnTo>
                      <a:pt x="248" y="144"/>
                    </a:lnTo>
                    <a:lnTo>
                      <a:pt x="194" y="160"/>
                    </a:lnTo>
                    <a:lnTo>
                      <a:pt x="148" y="176"/>
                    </a:lnTo>
                    <a:lnTo>
                      <a:pt x="108" y="192"/>
                    </a:lnTo>
                    <a:lnTo>
                      <a:pt x="48" y="216"/>
                    </a:lnTo>
                    <a:lnTo>
                      <a:pt x="12" y="234"/>
                    </a:lnTo>
                    <a:lnTo>
                      <a:pt x="0" y="240"/>
                    </a:lnTo>
                    <a:lnTo>
                      <a:pt x="0" y="1192"/>
                    </a:lnTo>
                    <a:lnTo>
                      <a:pt x="8192" y="1192"/>
                    </a:lnTo>
                    <a:lnTo>
                      <a:pt x="8196" y="1186"/>
                    </a:lnTo>
                    <a:lnTo>
                      <a:pt x="8196" y="510"/>
                    </a:lnTo>
                    <a:lnTo>
                      <a:pt x="8192" y="512"/>
                    </a:ln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8625" y="348345"/>
            <a:ext cx="7886700" cy="641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08129"/>
            <a:ext cx="7886700" cy="466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96C30-A0BE-4AE1-AE42-C3FBA70193DD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EAR 99 – Non-Proprietary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ABF26-3CAF-4DC5-827C-5E6A160E31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1D2F6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10.png"/><Relationship Id="rId7" Type="http://schemas.openxmlformats.org/officeDocument/2006/relationships/image" Target="../media/image37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160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jp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eg"/><Relationship Id="rId5" Type="http://schemas.openxmlformats.org/officeDocument/2006/relationships/image" Target="../media/image52.emf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4294967295"/>
          </p:nvPr>
        </p:nvSpPr>
        <p:spPr>
          <a:xfrm>
            <a:off x="1891088" y="4063023"/>
            <a:ext cx="5330825" cy="59668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600" dirty="0"/>
              <a:t>2016 Year-End Meeting</a:t>
            </a:r>
          </a:p>
          <a:p>
            <a:pPr marL="0" indent="0" algn="ctr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600" dirty="0"/>
              <a:t>Rolls-Royce, Indianapolis, IN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294967295"/>
          </p:nvPr>
        </p:nvSpPr>
        <p:spPr>
          <a:xfrm>
            <a:off x="3706587" y="4819973"/>
            <a:ext cx="1730828" cy="2960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" dirty="0"/>
              <a:t> Dec. 14-16, 2016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2101" y="247972"/>
            <a:ext cx="14430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EAR 99 – Non-Proprietary</a:t>
            </a:r>
          </a:p>
        </p:txBody>
      </p:sp>
      <p:sp>
        <p:nvSpPr>
          <p:cNvPr id="7" name="Subtitle 11"/>
          <p:cNvSpPr>
            <a:spLocks noGrp="1"/>
          </p:cNvSpPr>
          <p:nvPr>
            <p:ph type="subTitle" idx="1"/>
          </p:nvPr>
        </p:nvSpPr>
        <p:spPr>
          <a:xfrm>
            <a:off x="1911394" y="1422483"/>
            <a:ext cx="5372100" cy="1144865"/>
          </a:xfrm>
        </p:spPr>
        <p:txBody>
          <a:bodyPr>
            <a:normAutofit/>
          </a:bodyPr>
          <a:lstStyle/>
          <a:p>
            <a:r>
              <a:rPr lang="en-US" dirty="0" smtClean="0"/>
              <a:t>Turbulent Flame Speed of Large Hydrocarbon Fuels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906586" y="2594644"/>
            <a:ext cx="5330825" cy="1118736"/>
          </a:xfrm>
        </p:spPr>
        <p:txBody>
          <a:bodyPr>
            <a:noAutofit/>
          </a:bodyPr>
          <a:lstStyle/>
          <a:p>
            <a:r>
              <a:rPr lang="en-US" sz="1600" dirty="0" smtClean="0"/>
              <a:t>David Blunck, Oregon State University</a:t>
            </a:r>
          </a:p>
          <a:p>
            <a:endParaRPr lang="en-US" sz="1600" dirty="0" smtClean="0"/>
          </a:p>
          <a:p>
            <a:r>
              <a:rPr lang="en-US" sz="1600" dirty="0" smtClean="0"/>
              <a:t>Acknowledgments: Aaron Fillo (funding from </a:t>
            </a:r>
            <a:r>
              <a:rPr lang="en-US" sz="1600" dirty="0" smtClean="0"/>
              <a:t>NSF</a:t>
            </a:r>
            <a:r>
              <a:rPr lang="en-US" sz="1600" dirty="0" smtClean="0"/>
              <a:t>), </a:t>
            </a:r>
            <a:r>
              <a:rPr lang="en-US" sz="1600" dirty="0" smtClean="0"/>
              <a:t>Jonathan Bonebrake, Nathan Schorn,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1903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411" y="313424"/>
            <a:ext cx="9144000" cy="641349"/>
          </a:xfrm>
        </p:spPr>
        <p:txBody>
          <a:bodyPr>
            <a:noAutofit/>
          </a:bodyPr>
          <a:lstStyle/>
          <a:p>
            <a:r>
              <a:rPr lang="en-US" sz="3600" dirty="0" smtClean="0"/>
              <a:t>S</a:t>
            </a:r>
            <a:r>
              <a:rPr lang="en-US" sz="3600" baseline="-25000" dirty="0" smtClean="0"/>
              <a:t>T</a:t>
            </a:r>
            <a:r>
              <a:rPr lang="en-US" sz="3600" dirty="0" smtClean="0"/>
              <a:t> Task</a:t>
            </a:r>
            <a:endParaRPr lang="en-US" sz="3600" dirty="0"/>
          </a:p>
        </p:txBody>
      </p:sp>
      <p:sp>
        <p:nvSpPr>
          <p:cNvPr id="5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2343" y="4370712"/>
            <a:ext cx="794299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4813" indent="-404813">
              <a:spcAft>
                <a:spcPts val="1200"/>
              </a:spcAft>
              <a:buFontTx/>
              <a:buAutoNum type="arabicParenR"/>
            </a:pPr>
            <a:r>
              <a:rPr lang="en-US" sz="2600" dirty="0" smtClean="0"/>
              <a:t>Identify fuel sensitivity of </a:t>
            </a:r>
            <a:r>
              <a:rPr lang="en-US" sz="2600" dirty="0"/>
              <a:t>turbulent </a:t>
            </a:r>
            <a:r>
              <a:rPr lang="en-US" sz="2600" dirty="0" smtClean="0"/>
              <a:t>flame speeds at atmospheric and sub-atmospheric conditions </a:t>
            </a:r>
          </a:p>
          <a:p>
            <a:pPr marL="404813" indent="-404813">
              <a:spcAft>
                <a:spcPts val="1200"/>
              </a:spcAft>
              <a:buFontTx/>
              <a:buAutoNum type="arabicParenR"/>
            </a:pPr>
            <a:r>
              <a:rPr lang="en-US" sz="2600" dirty="0" smtClean="0"/>
              <a:t>Measure boundary </a:t>
            </a:r>
            <a:r>
              <a:rPr lang="en-US" sz="2600" dirty="0" smtClean="0"/>
              <a:t>conditions</a:t>
            </a:r>
            <a:endParaRPr lang="en-US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2343" y="1095680"/>
            <a:ext cx="794299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How do turbulent flame speed measurements relate to LBO?</a:t>
            </a:r>
          </a:p>
          <a:p>
            <a:pPr marL="457200" indent="-223838">
              <a:buFont typeface="Arial" panose="020B0604020202020204" pitchFamily="34" charset="0"/>
              <a:buChar char="•"/>
            </a:pPr>
            <a:r>
              <a:rPr lang="en-US" sz="2600" dirty="0"/>
              <a:t>LBO depends on S</a:t>
            </a:r>
            <a:r>
              <a:rPr lang="en-US" sz="2600" baseline="-25000" dirty="0"/>
              <a:t>T</a:t>
            </a:r>
          </a:p>
          <a:p>
            <a:pPr marL="457200" indent="-223838">
              <a:buFont typeface="Arial" panose="020B0604020202020204" pitchFamily="34" charset="0"/>
              <a:buChar char="•"/>
            </a:pPr>
            <a:r>
              <a:rPr lang="en-US" sz="2600" dirty="0"/>
              <a:t>S</a:t>
            </a:r>
            <a:r>
              <a:rPr lang="en-US" sz="2600" baseline="-25000" dirty="0"/>
              <a:t>T</a:t>
            </a:r>
            <a:r>
              <a:rPr lang="en-US" sz="2600" dirty="0"/>
              <a:t> measurements provide insight into </a:t>
            </a:r>
            <a:r>
              <a:rPr lang="en-US" sz="2600" dirty="0" smtClean="0"/>
              <a:t>stability….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without the complications of complex fluid mechanics and two-phase flows</a:t>
            </a:r>
            <a:endParaRPr lang="en-US" sz="2600" dirty="0"/>
          </a:p>
          <a:p>
            <a:pPr>
              <a:spcAft>
                <a:spcPts val="1200"/>
              </a:spcAft>
            </a:pPr>
            <a:endParaRPr lang="en-US" sz="3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2343" y="3878269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b="1" dirty="0" smtClean="0"/>
              <a:t>Objectives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405714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411" y="313424"/>
            <a:ext cx="9144000" cy="641349"/>
          </a:xfrm>
        </p:spPr>
        <p:txBody>
          <a:bodyPr>
            <a:normAutofit/>
          </a:bodyPr>
          <a:lstStyle/>
          <a:p>
            <a:r>
              <a:rPr lang="en-US" sz="3600" dirty="0"/>
              <a:t>Experimental Approach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BF26-3CAF-4DC5-827C-5E6A160E311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EAR 99 – Non-Proprietary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016718" y="4270453"/>
            <a:ext cx="2982980" cy="2092326"/>
            <a:chOff x="2963467" y="1232409"/>
            <a:chExt cx="3785346" cy="2834812"/>
          </a:xfrm>
        </p:grpSpPr>
        <p:grpSp>
          <p:nvGrpSpPr>
            <p:cNvPr id="8" name="Group 7"/>
            <p:cNvGrpSpPr/>
            <p:nvPr/>
          </p:nvGrpSpPr>
          <p:grpSpPr>
            <a:xfrm>
              <a:off x="2963467" y="1232409"/>
              <a:ext cx="3785346" cy="2834812"/>
              <a:chOff x="3193448" y="1140431"/>
              <a:chExt cx="3785346" cy="2834812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2"/>
              <a:srcRect l="1035" b="1416"/>
              <a:stretch/>
            </p:blipFill>
            <p:spPr>
              <a:xfrm>
                <a:off x="3193448" y="1140431"/>
                <a:ext cx="3785346" cy="2834812"/>
              </a:xfrm>
              <a:prstGeom prst="rect">
                <a:avLst/>
              </a:prstGeom>
            </p:spPr>
          </p:pic>
          <p:cxnSp>
            <p:nvCxnSpPr>
              <p:cNvPr id="10" name="Straight Connector 9"/>
              <p:cNvCxnSpPr/>
              <p:nvPr/>
            </p:nvCxnSpPr>
            <p:spPr bwMode="auto">
              <a:xfrm>
                <a:off x="4643919" y="1561672"/>
                <a:ext cx="0" cy="212675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 flipH="1">
                <a:off x="3626779" y="1561672"/>
                <a:ext cx="101714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" name="TextBox 19"/>
            <p:cNvSpPr txBox="1"/>
            <p:nvPr/>
          </p:nvSpPr>
          <p:spPr>
            <a:xfrm>
              <a:off x="4715838" y="1651878"/>
              <a:ext cx="1475121" cy="75059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- Abel Transform centerline</a:t>
              </a:r>
            </a:p>
            <a:p>
              <a:r>
                <a:rPr lang="en-US" sz="1000" dirty="0">
                  <a:solidFill>
                    <a:srgbClr val="002060"/>
                  </a:solidFill>
                </a:rPr>
                <a:t>- Progress Fit (c)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07372" y="1742717"/>
                <a:ext cx="2991084" cy="669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𝐺𝐶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372" y="1742717"/>
                <a:ext cx="2991084" cy="6696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474935" y="5524035"/>
          <a:ext cx="2987768" cy="8053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69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69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69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33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baseline="0" dirty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u'</a:t>
                      </a:r>
                      <a:r>
                        <a:rPr lang="en-US" sz="1100" u="none" strike="noStrike" baseline="-25000" dirty="0">
                          <a:effectLst/>
                        </a:rPr>
                        <a:t>rms</a:t>
                      </a:r>
                      <a:r>
                        <a:rPr lang="en-US" sz="1100" u="none" strike="noStrike" dirty="0">
                          <a:effectLst/>
                        </a:rPr>
                        <a:t>  (a)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u'</a:t>
                      </a:r>
                      <a:r>
                        <a:rPr lang="en-US" sz="1100" u="none" strike="noStrike" baseline="-25000" dirty="0">
                          <a:effectLst/>
                        </a:rPr>
                        <a:t>rms</a:t>
                      </a:r>
                      <a:r>
                        <a:rPr lang="en-US" sz="1100" u="none" strike="noStrike" dirty="0">
                          <a:effectLst/>
                        </a:rPr>
                        <a:t>  (b)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3.9</a:t>
                      </a:r>
                      <a:r>
                        <a:rPr lang="en-US" sz="1100" u="none" strike="noStrike" baseline="0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64290" y="5202284"/>
            <a:ext cx="3607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Flow velocity and turbulence intensity (m/s)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407621" y="1402379"/>
            <a:ext cx="1109686" cy="1130060"/>
            <a:chOff x="5687317" y="1612596"/>
            <a:chExt cx="1707032" cy="1782495"/>
          </a:xfrm>
        </p:grpSpPr>
        <p:grpSp>
          <p:nvGrpSpPr>
            <p:cNvPr id="35" name="Group 34"/>
            <p:cNvGrpSpPr/>
            <p:nvPr/>
          </p:nvGrpSpPr>
          <p:grpSpPr>
            <a:xfrm>
              <a:off x="6354602" y="1669445"/>
              <a:ext cx="1039747" cy="1725646"/>
              <a:chOff x="7612520" y="1561672"/>
              <a:chExt cx="1039747" cy="1725646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8043069" y="1829608"/>
                <a:ext cx="351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H</a:t>
                </a: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7612520" y="1561672"/>
                <a:ext cx="688368" cy="1702989"/>
                <a:chOff x="7602876" y="1571946"/>
                <a:chExt cx="339048" cy="1149957"/>
              </a:xfrm>
            </p:grpSpPr>
            <p:sp>
              <p:nvSpPr>
                <p:cNvPr id="44" name="Isosceles Triangle 43"/>
                <p:cNvSpPr/>
                <p:nvPr/>
              </p:nvSpPr>
              <p:spPr bwMode="auto">
                <a:xfrm>
                  <a:off x="7602876" y="1571946"/>
                  <a:ext cx="339048" cy="1078786"/>
                </a:xfrm>
                <a:prstGeom prst="triangl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999999"/>
                    </a:solidFill>
                    <a:effectLst/>
                    <a:latin typeface="Arial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5" name="Oval 44"/>
                <p:cNvSpPr/>
                <p:nvPr/>
              </p:nvSpPr>
              <p:spPr bwMode="auto">
                <a:xfrm>
                  <a:off x="7607638" y="2588339"/>
                  <a:ext cx="334285" cy="13356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999999"/>
                    </a:solidFill>
                    <a:effectLst/>
                    <a:latin typeface="Arial" charset="0"/>
                    <a:ea typeface="ＭＳ Ｐゴシック" pitchFamily="-96" charset="-128"/>
                  </a:endParaRPr>
                </a:p>
              </p:txBody>
            </p:sp>
            <p:cxnSp>
              <p:nvCxnSpPr>
                <p:cNvPr id="46" name="Straight Arrow Connector 45"/>
                <p:cNvCxnSpPr/>
                <p:nvPr/>
              </p:nvCxnSpPr>
              <p:spPr bwMode="auto">
                <a:xfrm flipV="1">
                  <a:off x="7774782" y="1576983"/>
                  <a:ext cx="5" cy="1087564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47" name="Straight Arrow Connector 46"/>
                <p:cNvCxnSpPr/>
                <p:nvPr/>
              </p:nvCxnSpPr>
              <p:spPr bwMode="auto">
                <a:xfrm>
                  <a:off x="7770863" y="2662933"/>
                  <a:ext cx="169526" cy="1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</p:grpSp>
          <p:sp>
            <p:nvSpPr>
              <p:cNvPr id="43" name="TextBox 42"/>
              <p:cNvSpPr txBox="1"/>
              <p:nvPr/>
            </p:nvSpPr>
            <p:spPr>
              <a:xfrm>
                <a:off x="8300890" y="2917986"/>
                <a:ext cx="351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687317" y="1612596"/>
                  <a:ext cx="396904" cy="3699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7317" y="1612596"/>
                  <a:ext cx="396904" cy="36990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urved Connector 37"/>
            <p:cNvCxnSpPr/>
            <p:nvPr/>
          </p:nvCxnSpPr>
          <p:spPr bwMode="auto">
            <a:xfrm>
              <a:off x="6008223" y="1798109"/>
              <a:ext cx="551532" cy="432078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8" name="TextBox 47"/>
          <p:cNvSpPr txBox="1"/>
          <p:nvPr/>
        </p:nvSpPr>
        <p:spPr>
          <a:xfrm>
            <a:off x="6838449" y="562342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</a:t>
            </a:r>
          </a:p>
        </p:txBody>
      </p:sp>
      <p:cxnSp>
        <p:nvCxnSpPr>
          <p:cNvPr id="49" name="Curved Connector 48"/>
          <p:cNvCxnSpPr/>
          <p:nvPr/>
        </p:nvCxnSpPr>
        <p:spPr bwMode="auto">
          <a:xfrm rot="5400000">
            <a:off x="6773780" y="5908797"/>
            <a:ext cx="248722" cy="214541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6039816" y="4018095"/>
            <a:ext cx="274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 nm </a:t>
            </a:r>
            <a:r>
              <a:rPr lang="el-GR" sz="1400" dirty="0"/>
              <a:t>≤ λ</a:t>
            </a:r>
            <a:r>
              <a:rPr lang="en-US" sz="1400" dirty="0"/>
              <a:t> </a:t>
            </a:r>
            <a:r>
              <a:rPr lang="el-GR" sz="1400" dirty="0"/>
              <a:t>≤</a:t>
            </a:r>
            <a:r>
              <a:rPr lang="en-US" sz="1400" dirty="0"/>
              <a:t> 800 nm ICCD data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94637" y="1750833"/>
            <a:ext cx="874036" cy="433154"/>
            <a:chOff x="762000" y="1745787"/>
            <a:chExt cx="782576" cy="283038"/>
          </a:xfrm>
        </p:grpSpPr>
        <p:sp>
          <p:nvSpPr>
            <p:cNvPr id="53" name="Isosceles Triangle 52"/>
            <p:cNvSpPr/>
            <p:nvPr/>
          </p:nvSpPr>
          <p:spPr>
            <a:xfrm rot="16200000">
              <a:off x="1228397" y="1712645"/>
              <a:ext cx="283038" cy="349321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62000" y="1757754"/>
              <a:ext cx="561975" cy="26154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ICCD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872727" y="1488984"/>
            <a:ext cx="3127116" cy="2480281"/>
            <a:chOff x="563412" y="1334122"/>
            <a:chExt cx="3127116" cy="2480281"/>
          </a:xfrm>
        </p:grpSpPr>
        <p:sp>
          <p:nvSpPr>
            <p:cNvPr id="55" name="TextBox 54"/>
            <p:cNvSpPr txBox="1"/>
            <p:nvPr/>
          </p:nvSpPr>
          <p:spPr>
            <a:xfrm>
              <a:off x="1117319" y="1334122"/>
              <a:ext cx="997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Axi-symmetric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52991" y="1367190"/>
              <a:ext cx="9375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Abel Transform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25151" y="1518860"/>
              <a:ext cx="598284" cy="181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Filtered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87840" y="1537404"/>
              <a:ext cx="421914" cy="181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Raw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63412" y="1780877"/>
              <a:ext cx="2977016" cy="2033526"/>
              <a:chOff x="666619" y="1780877"/>
              <a:chExt cx="2977016" cy="2033526"/>
            </a:xfrm>
          </p:grpSpPr>
          <p:pic>
            <p:nvPicPr>
              <p:cNvPr id="60" name="Picture 59"/>
              <p:cNvPicPr>
                <a:picLocks noChangeAspect="1"/>
              </p:cNvPicPr>
              <p:nvPr/>
            </p:nvPicPr>
            <p:blipFill rotWithShape="1">
              <a:blip r:embed="rId6"/>
              <a:srcRect l="15055" t="6400" r="78317" b="12277"/>
              <a:stretch/>
            </p:blipFill>
            <p:spPr>
              <a:xfrm>
                <a:off x="666619" y="1781907"/>
                <a:ext cx="523874" cy="2030504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 rotWithShape="1">
              <a:blip r:embed="rId6"/>
              <a:srcRect l="70133" t="6400" r="23018" b="12277"/>
              <a:stretch/>
            </p:blipFill>
            <p:spPr>
              <a:xfrm>
                <a:off x="3100209" y="1783899"/>
                <a:ext cx="543426" cy="2030504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 rotWithShape="1">
              <a:blip r:embed="rId6"/>
              <a:srcRect l="51719" t="6400" r="41433" b="12277"/>
              <a:stretch/>
            </p:blipFill>
            <p:spPr>
              <a:xfrm>
                <a:off x="2283717" y="1783468"/>
                <a:ext cx="542925" cy="2030504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 rotWithShape="1">
              <a:blip r:embed="rId6"/>
              <a:srcRect l="33459" t="6400" r="59693" b="12277"/>
              <a:stretch/>
            </p:blipFill>
            <p:spPr>
              <a:xfrm>
                <a:off x="1486268" y="1780877"/>
                <a:ext cx="523874" cy="2030504"/>
              </a:xfrm>
              <a:prstGeom prst="rect">
                <a:avLst/>
              </a:prstGeom>
            </p:spPr>
          </p:pic>
        </p:grpSp>
      </p:grpSp>
      <p:grpSp>
        <p:nvGrpSpPr>
          <p:cNvPr id="28" name="Group 27"/>
          <p:cNvGrpSpPr/>
          <p:nvPr/>
        </p:nvGrpSpPr>
        <p:grpSpPr>
          <a:xfrm>
            <a:off x="-470529" y="1250385"/>
            <a:ext cx="4042192" cy="3929013"/>
            <a:chOff x="-137154" y="1250385"/>
            <a:chExt cx="4042192" cy="3929013"/>
          </a:xfrm>
        </p:grpSpPr>
        <p:grpSp>
          <p:nvGrpSpPr>
            <p:cNvPr id="22" name="Group 21"/>
            <p:cNvGrpSpPr/>
            <p:nvPr/>
          </p:nvGrpSpPr>
          <p:grpSpPr>
            <a:xfrm>
              <a:off x="-137154" y="2697780"/>
              <a:ext cx="4042192" cy="2481618"/>
              <a:chOff x="5307356" y="1838325"/>
              <a:chExt cx="4042192" cy="2481618"/>
            </a:xfrm>
          </p:grpSpPr>
          <p:pic>
            <p:nvPicPr>
              <p:cNvPr id="6" name="Picture 5"/>
              <p:cNvPicPr/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1838325"/>
                <a:ext cx="2700177" cy="2214936"/>
              </a:xfrm>
              <a:prstGeom prst="rect">
                <a:avLst/>
              </a:prstGeom>
              <a:ln w="12700">
                <a:noFill/>
              </a:ln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5307356" y="4012166"/>
                <a:ext cx="4042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</a:rPr>
                  <a:t>Burner schematic [Fillo]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173505" y="1250385"/>
              <a:ext cx="487810" cy="1411977"/>
              <a:chOff x="-664579" y="2138564"/>
              <a:chExt cx="580234" cy="2647950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370095" y="2138564"/>
                <a:ext cx="285750" cy="2647950"/>
              </a:xfrm>
              <a:prstGeom prst="rect">
                <a:avLst/>
              </a:prstGeom>
            </p:spPr>
          </p:pic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flipH="1">
                <a:off x="-664579" y="2138564"/>
                <a:ext cx="292459" cy="2647950"/>
              </a:xfrm>
              <a:prstGeom prst="rect">
                <a:avLst/>
              </a:prstGeom>
            </p:spPr>
          </p:pic>
        </p:grpSp>
      </p:grpSp>
      <p:sp>
        <p:nvSpPr>
          <p:cNvPr id="40" name="Down Arrow 39"/>
          <p:cNvSpPr/>
          <p:nvPr/>
        </p:nvSpPr>
        <p:spPr>
          <a:xfrm rot="16200000">
            <a:off x="3437238" y="1936868"/>
            <a:ext cx="286282" cy="255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Down Arrow 82"/>
          <p:cNvSpPr/>
          <p:nvPr/>
        </p:nvSpPr>
        <p:spPr>
          <a:xfrm rot="16200000">
            <a:off x="2507975" y="1974763"/>
            <a:ext cx="286282" cy="255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3732306" y="2863996"/>
            <a:ext cx="2076682" cy="2759430"/>
            <a:chOff x="3770407" y="2869901"/>
            <a:chExt cx="2076683" cy="3021805"/>
          </a:xfrm>
        </p:grpSpPr>
        <p:grpSp>
          <p:nvGrpSpPr>
            <p:cNvPr id="71" name="Group 70"/>
            <p:cNvGrpSpPr/>
            <p:nvPr/>
          </p:nvGrpSpPr>
          <p:grpSpPr>
            <a:xfrm>
              <a:off x="3819245" y="2869901"/>
              <a:ext cx="2027845" cy="2925657"/>
              <a:chOff x="3616147" y="1890239"/>
              <a:chExt cx="2593316" cy="3544780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3718751" y="1890239"/>
                <a:ext cx="1195918" cy="3509043"/>
                <a:chOff x="-1722640" y="2780157"/>
                <a:chExt cx="1195918" cy="3509043"/>
              </a:xfrm>
            </p:grpSpPr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rot="5400000">
                  <a:off x="-2879203" y="3936720"/>
                  <a:ext cx="3509043" cy="1195918"/>
                </a:xfrm>
                <a:prstGeom prst="rect">
                  <a:avLst/>
                </a:prstGeom>
              </p:spPr>
            </p:pic>
            <p:sp>
              <p:nvSpPr>
                <p:cNvPr id="65" name="Rectangle 64"/>
                <p:cNvSpPr/>
                <p:nvPr/>
              </p:nvSpPr>
              <p:spPr>
                <a:xfrm rot="2507917">
                  <a:off x="-957302" y="3105150"/>
                  <a:ext cx="312041" cy="2571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 rot="2507917">
                  <a:off x="-886054" y="4323976"/>
                  <a:ext cx="312041" cy="2571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8" name="TextBox 67"/>
              <p:cNvSpPr txBox="1"/>
              <p:nvPr/>
            </p:nvSpPr>
            <p:spPr>
              <a:xfrm>
                <a:off x="4722115" y="2156100"/>
                <a:ext cx="1428839" cy="1265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(a) Low turbulence intensity(TI) (~13%)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706998" y="3535598"/>
                <a:ext cx="1502465" cy="1265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(b) High turbulence intensity (TI) (~19%)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616147" y="5062111"/>
                <a:ext cx="2525679" cy="372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Turbulence Generator</a:t>
                </a:r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3770407" y="2990850"/>
              <a:ext cx="2008405" cy="29008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H="1" flipV="1">
            <a:off x="2085026" y="3221571"/>
            <a:ext cx="1703822" cy="104934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765838" y="1692266"/>
            <a:ext cx="1720560" cy="8401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2649" y="6374700"/>
            <a:ext cx="3392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Designs from Georgia Tech and AFRL gratefully acknowledged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781144" y="5718242"/>
            <a:ext cx="1937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Preheat Temperature: 470 K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8388464" y="3205851"/>
            <a:ext cx="142610" cy="7042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560090" y="3205851"/>
            <a:ext cx="156289" cy="73994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522942" y="3248867"/>
            <a:ext cx="152137" cy="137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 rot="2507917">
            <a:off x="4479581" y="4184110"/>
            <a:ext cx="226551" cy="159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8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8" grpId="0"/>
      <p:bldP spid="51" grpId="0"/>
      <p:bldP spid="40" grpId="0" animBg="1"/>
      <p:bldP spid="83" grpId="0" animBg="1"/>
      <p:bldP spid="73" grpId="0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</a:t>
            </a:r>
            <a:r>
              <a:rPr lang="en-US" sz="3600" baseline="-25000" dirty="0" smtClean="0"/>
              <a:t>T</a:t>
            </a:r>
            <a:r>
              <a:rPr lang="en-US" sz="3600" dirty="0" smtClean="0"/>
              <a:t> at Atmospheric Conditions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EAR 99 – Non-Proprietary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BF26-3CAF-4DC5-827C-5E6A160E311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4"/>
          <a:stretch/>
        </p:blipFill>
        <p:spPr>
          <a:xfrm>
            <a:off x="283084" y="2276908"/>
            <a:ext cx="5029200" cy="4581092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17" t="6981" r="19229" b="86349"/>
          <a:stretch/>
        </p:blipFill>
        <p:spPr>
          <a:xfrm>
            <a:off x="2036434" y="1993694"/>
            <a:ext cx="1554480" cy="3291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56485" y="456745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C1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56485" y="4179729"/>
            <a:ext cx="73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C5, A2</a:t>
            </a:r>
            <a:endParaRPr lang="en-US" sz="14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402419" y="5162310"/>
            <a:ext cx="0" cy="263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459665" y="5426130"/>
            <a:ext cx="0" cy="263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1"/>
          <a:stretch/>
        </p:blipFill>
        <p:spPr>
          <a:xfrm>
            <a:off x="288360" y="2305292"/>
            <a:ext cx="5029200" cy="455798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428551" y="3767615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C1, C5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410510" y="318521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A2</a:t>
            </a:r>
            <a:endParaRPr lang="en-US" sz="1400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402419" y="4201707"/>
            <a:ext cx="0" cy="263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933280" y="4047819"/>
            <a:ext cx="0" cy="263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7"/>
          <a:stretch/>
        </p:blipFill>
        <p:spPr>
          <a:xfrm>
            <a:off x="299074" y="2356042"/>
            <a:ext cx="5029200" cy="4539205"/>
          </a:xfrm>
        </p:spPr>
      </p:pic>
      <p:sp>
        <p:nvSpPr>
          <p:cNvPr id="23" name="TextBox 22"/>
          <p:cNvSpPr txBox="1"/>
          <p:nvPr/>
        </p:nvSpPr>
        <p:spPr>
          <a:xfrm>
            <a:off x="4456485" y="2525415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A2, C5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463469" y="305648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C1</a:t>
            </a:r>
            <a:endParaRPr lang="en-US" sz="1400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402419" y="3166275"/>
            <a:ext cx="0" cy="263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80931" y="3416995"/>
            <a:ext cx="0" cy="263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312284" y="6378277"/>
            <a:ext cx="912843" cy="343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2713" y="3892896"/>
            <a:ext cx="3093965" cy="232834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2" name="Straight Arrow Connector 31"/>
          <p:cNvCxnSpPr/>
          <p:nvPr/>
        </p:nvCxnSpPr>
        <p:spPr>
          <a:xfrm flipH="1">
            <a:off x="7605647" y="4890106"/>
            <a:ext cx="385516" cy="6700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98773" y="3919654"/>
            <a:ext cx="1696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</a:t>
            </a:r>
            <a:r>
              <a:rPr lang="en-US" sz="1400" b="1" dirty="0" smtClean="0"/>
              <a:t>ndicates </a:t>
            </a:r>
            <a:r>
              <a:rPr lang="en-US" sz="1400" b="1" dirty="0" smtClean="0"/>
              <a:t>fuel is breaking through the flame front for lower </a:t>
            </a:r>
            <a:r>
              <a:rPr lang="el-G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en-US" sz="1400" b="1" dirty="0"/>
          </a:p>
        </p:txBody>
      </p:sp>
      <p:sp>
        <p:nvSpPr>
          <p:cNvPr id="34" name="Rectangle 33"/>
          <p:cNvSpPr/>
          <p:nvPr/>
        </p:nvSpPr>
        <p:spPr>
          <a:xfrm>
            <a:off x="5273187" y="3645349"/>
            <a:ext cx="3100713" cy="225621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RMS IR: Re </a:t>
            </a:r>
            <a:r>
              <a:rPr lang="en-US" sz="1400" dirty="0">
                <a:solidFill>
                  <a:schemeClr val="tx1"/>
                </a:solidFill>
              </a:rPr>
              <a:t>= </a:t>
            </a:r>
            <a:r>
              <a:rPr lang="en-US" sz="1400" dirty="0" smtClean="0">
                <a:solidFill>
                  <a:schemeClr val="tx1"/>
                </a:solidFill>
              </a:rPr>
              <a:t>5000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50259" y="4220891"/>
            <a:ext cx="638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sz="1400" dirty="0" smtClean="0"/>
              <a:t> =1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795812" y="4652473"/>
            <a:ext cx="88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sz="1400" dirty="0" smtClean="0"/>
              <a:t> =0.9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878086" y="5025217"/>
            <a:ext cx="1175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sz="1400" dirty="0" smtClean="0"/>
              <a:t> =0.8, 0.7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5097020" y="3226902"/>
            <a:ext cx="3972938" cy="301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138342" y="2732202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 smtClean="0"/>
              <a:t>Relationship to LBO</a:t>
            </a:r>
            <a:endParaRPr lang="en-US" sz="2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156791" y="3224056"/>
            <a:ext cx="37556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Lower flame speeds and reduced stability for C1 make flames more prone to blowoff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Similar flame speeds for C5 and A2 tend to support similar LBO conditions</a:t>
            </a:r>
            <a:endParaRPr lang="en-US" sz="20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1" r="3012"/>
          <a:stretch/>
        </p:blipFill>
        <p:spPr>
          <a:xfrm>
            <a:off x="279091" y="2328529"/>
            <a:ext cx="4877700" cy="454002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8"/>
          <a:srcRect t="14982"/>
          <a:stretch/>
        </p:blipFill>
        <p:spPr>
          <a:xfrm>
            <a:off x="4870381" y="1220254"/>
            <a:ext cx="4074202" cy="1130509"/>
          </a:xfrm>
          <a:prstGeom prst="rect">
            <a:avLst/>
          </a:prstGeom>
        </p:spPr>
      </p:pic>
      <p:pic>
        <p:nvPicPr>
          <p:cNvPr id="43" name="Content Placeholder 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1" t="6973" r="62900" b="86133"/>
          <a:stretch/>
        </p:blipFill>
        <p:spPr>
          <a:xfrm>
            <a:off x="2186053" y="1967392"/>
            <a:ext cx="1414130" cy="34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0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8" grpId="0"/>
      <p:bldP spid="19" grpId="0"/>
      <p:bldP spid="23" grpId="0"/>
      <p:bldP spid="22" grpId="0"/>
      <p:bldP spid="33" grpId="0"/>
      <p:bldP spid="34" grpId="0" animBg="1"/>
      <p:bldP spid="35" grpId="0"/>
      <p:bldP spid="36" grpId="0"/>
      <p:bldP spid="37" grpId="0"/>
      <p:bldP spid="41" grpId="0" animBg="1"/>
      <p:bldP spid="29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/>
          <a:stretch/>
        </p:blipFill>
        <p:spPr>
          <a:xfrm>
            <a:off x="4833314" y="1457052"/>
            <a:ext cx="4023360" cy="3645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Sensitivities of C1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EAR 99 – Non-Proprietary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BF26-3CAF-4DC5-827C-5E6A160E311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9" r="8884"/>
          <a:stretch/>
        </p:blipFill>
        <p:spPr>
          <a:xfrm>
            <a:off x="490842" y="1417354"/>
            <a:ext cx="3667734" cy="3695700"/>
          </a:xfrm>
          <a:prstGeom prst="rect">
            <a:avLst/>
          </a:prstGeom>
        </p:spPr>
      </p:pic>
      <p:pic>
        <p:nvPicPr>
          <p:cNvPr id="11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98"/>
          <a:stretch/>
        </p:blipFill>
        <p:spPr>
          <a:xfrm>
            <a:off x="-194529" y="4800600"/>
            <a:ext cx="5029200" cy="351572"/>
          </a:xfrm>
        </p:spPr>
      </p:pic>
      <p:sp>
        <p:nvSpPr>
          <p:cNvPr id="12" name="Rectangle 11"/>
          <p:cNvSpPr/>
          <p:nvPr/>
        </p:nvSpPr>
        <p:spPr>
          <a:xfrm>
            <a:off x="585352" y="1187648"/>
            <a:ext cx="40247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Upstretched laminar flame speeds at 400K</a:t>
            </a:r>
            <a:endParaRPr lang="en-US" sz="14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8"/>
          <a:stretch/>
        </p:blipFill>
        <p:spPr>
          <a:xfrm>
            <a:off x="4834671" y="1485900"/>
            <a:ext cx="4023360" cy="36081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29010" y="5123597"/>
            <a:ext cx="781132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slower flame speed for C1 will make more sensitive to blowoff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Greater sensitivity of C1 to flame stretch makes flame less stable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Similar stretch sensitives and flame speeds for C5 and A2 suggest both would have similar blowoff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07695" y="1204036"/>
            <a:ext cx="31677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Sensitivity to velocity fluctuations</a:t>
            </a:r>
            <a:endParaRPr lang="en-US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5193238" y="1190896"/>
            <a:ext cx="337089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 smtClean="0"/>
              <a:t>         Sensitivity to global stretch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6565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Pressure Sensitivity of </a:t>
            </a:r>
            <a:r>
              <a:rPr lang="en-US" sz="3600" dirty="0" smtClean="0"/>
              <a:t>S</a:t>
            </a:r>
            <a:r>
              <a:rPr lang="en-US" sz="3600" baseline="-25000" dirty="0" smtClean="0"/>
              <a:t>T</a:t>
            </a:r>
            <a:endParaRPr lang="en-US" sz="3600" baseline="-25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EAR 99 – Non-Proprietary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BF26-3CAF-4DC5-827C-5E6A160E311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28950" y="1369513"/>
            <a:ext cx="4024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Re = 7,500</a:t>
            </a:r>
            <a:endParaRPr lang="en-US" b="1" dirty="0"/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17" t="6981" r="19229" b="86349"/>
          <a:stretch/>
        </p:blipFill>
        <p:spPr>
          <a:xfrm>
            <a:off x="4742128" y="1401263"/>
            <a:ext cx="1554480" cy="32918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60695" y="1894940"/>
            <a:ext cx="4572000" cy="3255757"/>
            <a:chOff x="160695" y="1894940"/>
            <a:chExt cx="4572000" cy="3255757"/>
          </a:xfrm>
        </p:grpSpPr>
        <p:pic>
          <p:nvPicPr>
            <p:cNvPr id="10" name="Content Placeholder 5"/>
            <p:cNvPicPr>
              <a:picLocks noChangeAspect="1"/>
            </p:cNvPicPr>
            <p:nvPr/>
          </p:nvPicPr>
          <p:blipFill rotWithShape="1">
            <a:blip r:embed="rId3"/>
            <a:srcRect t="7804" b="5349"/>
            <a:stretch/>
          </p:blipFill>
          <p:spPr>
            <a:xfrm>
              <a:off x="160695" y="1894940"/>
              <a:ext cx="4572000" cy="2977117"/>
            </a:xfrm>
            <a:prstGeom prst="rect">
              <a:avLst/>
            </a:prstGeom>
          </p:spPr>
        </p:pic>
        <p:pic>
          <p:nvPicPr>
            <p:cNvPr id="13" name="Content Placeholder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798"/>
            <a:stretch/>
          </p:blipFill>
          <p:spPr>
            <a:xfrm>
              <a:off x="431824" y="4876553"/>
              <a:ext cx="3921603" cy="274144"/>
            </a:xfrm>
            <a:prstGeom prst="rect">
              <a:avLst/>
            </a:prstGeom>
          </p:spPr>
        </p:pic>
      </p:grpSp>
      <p:pic>
        <p:nvPicPr>
          <p:cNvPr id="14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7620" r="6279" b="4912"/>
          <a:stretch/>
        </p:blipFill>
        <p:spPr>
          <a:xfrm>
            <a:off x="4629885" y="1875214"/>
            <a:ext cx="4284921" cy="299838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423950" y="3034729"/>
            <a:ext cx="9504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0.6 atm</a:t>
            </a:r>
            <a:endParaRPr lang="en-US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1564167" y="4093907"/>
            <a:ext cx="9504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1 atm</a:t>
            </a:r>
            <a:endParaRPr lang="en-US" sz="14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52090" y="1554179"/>
            <a:ext cx="3359062" cy="4639177"/>
            <a:chOff x="1439187" y="1105569"/>
            <a:chExt cx="2989629" cy="510069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67691" y="2177065"/>
              <a:ext cx="4674176" cy="25311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TextBox 21"/>
            <p:cNvSpPr txBox="1"/>
            <p:nvPr/>
          </p:nvSpPr>
          <p:spPr>
            <a:xfrm>
              <a:off x="1733658" y="5833821"/>
              <a:ext cx="2695158" cy="37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Flame in pressure vessel</a:t>
              </a:r>
              <a:endParaRPr lang="en-US" sz="1400" b="1" dirty="0"/>
            </a:p>
          </p:txBody>
        </p:sp>
      </p:grpSp>
      <p:pic>
        <p:nvPicPr>
          <p:cNvPr id="23" name="Content Placeholder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98"/>
          <a:stretch/>
        </p:blipFill>
        <p:spPr>
          <a:xfrm>
            <a:off x="4918760" y="4873595"/>
            <a:ext cx="3921603" cy="27414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60138" y="5420712"/>
            <a:ext cx="781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</a:t>
            </a:r>
            <a:r>
              <a:rPr lang="en-US" dirty="0" smtClean="0"/>
              <a:t>ifferent sensitives of S</a:t>
            </a:r>
            <a:r>
              <a:rPr lang="en-US" baseline="-25000" dirty="0" smtClean="0"/>
              <a:t>T</a:t>
            </a:r>
            <a:r>
              <a:rPr lang="en-US" dirty="0" smtClean="0"/>
              <a:t> to pressure for the fuels indicate that blowoff characteristics may change </a:t>
            </a:r>
          </a:p>
        </p:txBody>
      </p:sp>
    </p:spTree>
    <p:extLst>
      <p:ext uri="{BB962C8B-B14F-4D97-AF65-F5344CB8AC3E}">
        <p14:creationId xmlns:p14="http://schemas.microsoft.com/office/powerpoint/2010/main" val="181343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EAR 99 – Non-Proprietary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BF26-3CAF-4DC5-827C-5E6A160E311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0501" y="1457031"/>
            <a:ext cx="794299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4813" indent="-404813">
              <a:spcAft>
                <a:spcPts val="1200"/>
              </a:spcAft>
              <a:buFontTx/>
              <a:buAutoNum type="arabicParenR"/>
            </a:pPr>
            <a:r>
              <a:rPr lang="en-US" sz="3000" dirty="0" smtClean="0"/>
              <a:t>Complete test matrix of subatmospheric data collection</a:t>
            </a:r>
          </a:p>
          <a:p>
            <a:pPr marL="404813" indent="-404813">
              <a:spcAft>
                <a:spcPts val="1200"/>
              </a:spcAft>
              <a:buFontTx/>
              <a:buAutoNum type="arabicParenR"/>
            </a:pPr>
            <a:r>
              <a:rPr lang="en-US" sz="3000" dirty="0" smtClean="0"/>
              <a:t>Collect measurements of S</a:t>
            </a:r>
            <a:r>
              <a:rPr lang="en-US" sz="3000" baseline="-25000" dirty="0" smtClean="0"/>
              <a:t>T</a:t>
            </a:r>
            <a:r>
              <a:rPr lang="en-US" sz="3000" dirty="0" smtClean="0"/>
              <a:t> for surrogates and fuel blends</a:t>
            </a:r>
            <a:endParaRPr lang="en-US" sz="3000" dirty="0" smtClean="0"/>
          </a:p>
          <a:p>
            <a:pPr marL="404813" indent="-404813">
              <a:spcAft>
                <a:spcPts val="1200"/>
              </a:spcAft>
              <a:buFontTx/>
              <a:buAutoNum type="arabicParenR"/>
            </a:pPr>
            <a:r>
              <a:rPr lang="en-US" sz="3000" dirty="0" smtClean="0"/>
              <a:t>Complete measurements of turbulence conditions and identify stability thresholds</a:t>
            </a:r>
            <a:endParaRPr lang="en-US" sz="3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AA_actual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D7EF447C9C4E4EB1901A9897746E7F" ma:contentTypeVersion="0" ma:contentTypeDescription="Create a new document." ma:contentTypeScope="" ma:versionID="03af3e7c0feed01f2ae9ea9c86964a6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60DEB5-265A-4D26-A8FB-CA0FACDDD8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D9AE6A-6224-49C0-8968-09C12949C164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D2ED6FF-5B93-4FC8-8B34-A0B67A67F0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9069</TotalTime>
  <Words>413</Words>
  <Application>Microsoft Office PowerPoint</Application>
  <PresentationFormat>On-screen Show (4:3)</PresentationFormat>
  <Paragraphs>103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Cambria Math</vt:lpstr>
      <vt:lpstr>Times New Roman</vt:lpstr>
      <vt:lpstr>Office Theme</vt:lpstr>
      <vt:lpstr>PowerPoint Presentation</vt:lpstr>
      <vt:lpstr>ST Task</vt:lpstr>
      <vt:lpstr>Experimental Approach</vt:lpstr>
      <vt:lpstr>ST at Atmospheric Conditions</vt:lpstr>
      <vt:lpstr>Sensitivities of C1</vt:lpstr>
      <vt:lpstr>Pressure Sensitivity of ST</vt:lpstr>
      <vt:lpstr>Future Work</vt:lpstr>
    </vt:vector>
  </TitlesOfParts>
  <Company>Georgia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Sforzo, Brandon A</dc:creator>
  <cp:keywords>Non Technical</cp:keywords>
  <cp:lastModifiedBy>David Blunck</cp:lastModifiedBy>
  <cp:revision>153</cp:revision>
  <cp:lastPrinted>2016-12-08T22:36:29Z</cp:lastPrinted>
  <dcterms:created xsi:type="dcterms:W3CDTF">2015-10-13T13:57:20Z</dcterms:created>
  <dcterms:modified xsi:type="dcterms:W3CDTF">2016-12-09T18:01:55Z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0x010100C0D7EF447C9C4E4EB1901A9897746E7F</vt:lpwstr>
  </property>
  <property fmtid="{D5CDD505-2E9C-101B-9397-08002B2CF9AE}" pid="3" name="TitusGUID">
    <vt:lpwstr>53c34364-f4ea-442c-a6c3-8e3c8e9874e6</vt:lpwstr>
  </property>
  <property fmtid="{D5CDD505-2E9C-101B-9397-08002B2CF9AE}" pid="4" name="UTCTechnicalData">
    <vt:lpwstr>No</vt:lpwstr>
  </property>
  <property fmtid="{D5CDD505-2E9C-101B-9397-08002B2CF9AE}" pid="5" name="UTCTechnicalDataKeyword">
    <vt:lpwstr>Non Technical</vt:lpwstr>
  </property>
</Properties>
</file>