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sldIdLst>
    <p:sldId id="298" r:id="rId5"/>
    <p:sldId id="311" r:id="rId6"/>
    <p:sldId id="310" r:id="rId7"/>
    <p:sldId id="300" r:id="rId8"/>
    <p:sldId id="315" r:id="rId9"/>
    <p:sldId id="317" r:id="rId10"/>
    <p:sldId id="320" r:id="rId11"/>
    <p:sldId id="318" r:id="rId12"/>
    <p:sldId id="321" r:id="rId13"/>
    <p:sldId id="322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01" r:id="rId22"/>
    <p:sldId id="319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4C1C2-1A1F-4CEA-901B-4FD4043F6FDD}" v="73" dt="2021-03-03T20:55:49.206"/>
    <p1510:client id="{BF0244E6-8BFC-4333-9CE3-E49F7FF80A56}" v="2" dt="2021-03-04T03:08:38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ruong" userId="3653f26e8d4b7f36" providerId="LiveId" clId="{BF0244E6-8BFC-4333-9CE3-E49F7FF80A56}"/>
    <pc:docChg chg="custSel modSld">
      <pc:chgData name="Andrew Truong" userId="3653f26e8d4b7f36" providerId="LiveId" clId="{BF0244E6-8BFC-4333-9CE3-E49F7FF80A56}" dt="2021-03-04T03:08:58.364" v="21" actId="14100"/>
      <pc:docMkLst>
        <pc:docMk/>
      </pc:docMkLst>
      <pc:sldChg chg="addSp delSp modSp mod">
        <pc:chgData name="Andrew Truong" userId="3653f26e8d4b7f36" providerId="LiveId" clId="{BF0244E6-8BFC-4333-9CE3-E49F7FF80A56}" dt="2021-03-04T03:08:58.364" v="21" actId="14100"/>
        <pc:sldMkLst>
          <pc:docMk/>
          <pc:sldMk cId="4104861403" sldId="301"/>
        </pc:sldMkLst>
        <pc:spChg chg="mod">
          <ac:chgData name="Andrew Truong" userId="3653f26e8d4b7f36" providerId="LiveId" clId="{BF0244E6-8BFC-4333-9CE3-E49F7FF80A56}" dt="2021-03-04T03:06:45.070" v="6" actId="20577"/>
          <ac:spMkLst>
            <pc:docMk/>
            <pc:sldMk cId="4104861403" sldId="301"/>
            <ac:spMk id="9" creationId="{095C89C2-00A7-4134-9D33-54FFD03593D0}"/>
          </ac:spMkLst>
        </pc:spChg>
        <pc:picChg chg="del">
          <ac:chgData name="Andrew Truong" userId="3653f26e8d4b7f36" providerId="LiveId" clId="{BF0244E6-8BFC-4333-9CE3-E49F7FF80A56}" dt="2021-03-04T03:08:23.095" v="14" actId="21"/>
          <ac:picMkLst>
            <pc:docMk/>
            <pc:sldMk cId="4104861403" sldId="301"/>
            <ac:picMk id="5" creationId="{E493E7D1-1819-4E6C-9125-6A63909C936F}"/>
          </ac:picMkLst>
        </pc:picChg>
        <pc:picChg chg="add mod">
          <ac:chgData name="Andrew Truong" userId="3653f26e8d4b7f36" providerId="LiveId" clId="{BF0244E6-8BFC-4333-9CE3-E49F7FF80A56}" dt="2021-03-04T03:08:48.115" v="19" actId="14100"/>
          <ac:picMkLst>
            <pc:docMk/>
            <pc:sldMk cId="4104861403" sldId="301"/>
            <ac:picMk id="6" creationId="{58D41E0B-87C6-416C-88EA-42DB6876465B}"/>
          </ac:picMkLst>
        </pc:picChg>
        <pc:picChg chg="add mod">
          <ac:chgData name="Andrew Truong" userId="3653f26e8d4b7f36" providerId="LiveId" clId="{BF0244E6-8BFC-4333-9CE3-E49F7FF80A56}" dt="2021-03-04T03:08:58.364" v="21" actId="14100"/>
          <ac:picMkLst>
            <pc:docMk/>
            <pc:sldMk cId="4104861403" sldId="301"/>
            <ac:picMk id="8" creationId="{58E2458E-663D-45BA-A901-D298DA104163}"/>
          </ac:picMkLst>
        </pc:picChg>
        <pc:picChg chg="del">
          <ac:chgData name="Andrew Truong" userId="3653f26e8d4b7f36" providerId="LiveId" clId="{BF0244E6-8BFC-4333-9CE3-E49F7FF80A56}" dt="2021-03-04T03:07:45.221" v="10" actId="21"/>
          <ac:picMkLst>
            <pc:docMk/>
            <pc:sldMk cId="4104861403" sldId="301"/>
            <ac:picMk id="10" creationId="{4624FD6B-5350-42B5-883F-9F1B0A844A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76DA-0CD2-43CE-8B28-28E9CFBA223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F4E31-DEC9-42C4-A59D-073CE595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FFF2-706A-427E-931F-5294E8BF0D9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5F56-974C-4FDC-B63A-EE557FDCF1B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1B05-0E55-4E7E-8857-6A0CC8ECF00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C6A9-3C08-418C-9DBE-42B7A9B104C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E24-A9F3-4F13-A68B-A5DAA545F4B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62E4-43F3-4495-B8C5-C00E0DC4E09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258B-8DD1-496D-BB23-783124B6FB4C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2125EA6-A7B2-449C-BE28-E751C71D553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957949-7869-474C-8676-D7D7D03C458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Andrew Truong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45BEF89-5B28-49BA-B38B-3A83D8F9C31C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Andrew Truong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1475234"/>
            <a:ext cx="3209973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Andrew Truong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Msba</a:t>
            </a: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236B8E-DFF6-46AF-B5B2-7529C3048547}"/>
              </a:ext>
            </a:extLst>
          </p:cNvPr>
          <p:cNvSpPr txBox="1"/>
          <p:nvPr/>
        </p:nvSpPr>
        <p:spPr>
          <a:xfrm>
            <a:off x="643467" y="2546224"/>
            <a:ext cx="2994815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60.62% of the clients for this campaign were married.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54.87% the clients that opened an account were married.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large number married clients, single and divorced had higher average term deposits.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AFA20A2-6FFB-4136-854C-703B97B4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83" y="161388"/>
            <a:ext cx="4962615" cy="307682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10D68B8-9661-4B5B-9DB9-8F007004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83" y="3316730"/>
            <a:ext cx="4962615" cy="348648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37F54E-086D-44EC-8237-E2B6143D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229E-81EC-4D0C-BD80-0D7CDAB1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Analytics: Customer’s Behavior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26066-55AE-4341-A4C9-DA485703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977A6CA-5B41-47B3-9A33-D644B1F1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7258" cy="3087757"/>
          </a:xfrm>
          <a:prstGeom prst="rect">
            <a:avLst/>
          </a:prstGeom>
        </p:spPr>
      </p:pic>
      <p:pic>
        <p:nvPicPr>
          <p:cNvPr id="5" name="Picture 4" descr="Square&#10;&#10;Description automatically generated">
            <a:extLst>
              <a:ext uri="{FF2B5EF4-FFF2-40B4-BE49-F238E27FC236}">
                <a16:creationId xmlns:a16="http://schemas.microsoft.com/office/drawing/2014/main" id="{6BD80D4B-BB71-437C-941A-4E3E63B6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258" y="0"/>
            <a:ext cx="4303715" cy="306125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7C61BAA-C494-411A-831A-068CA12C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8944"/>
            <a:ext cx="4057258" cy="3061253"/>
          </a:xfrm>
          <a:prstGeom prst="rect">
            <a:avLst/>
          </a:prstGeom>
        </p:spPr>
      </p:pic>
      <p:pic>
        <p:nvPicPr>
          <p:cNvPr id="9" name="Picture 8" descr="Square&#10;&#10;Description automatically generated">
            <a:extLst>
              <a:ext uri="{FF2B5EF4-FFF2-40B4-BE49-F238E27FC236}">
                <a16:creationId xmlns:a16="http://schemas.microsoft.com/office/drawing/2014/main" id="{813A37A8-75E1-4D1B-A270-8E488A14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258" y="3087757"/>
            <a:ext cx="4303715" cy="3299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2FEA0-BD15-4C61-B7C0-A55BB47B4E5B}"/>
              </a:ext>
            </a:extLst>
          </p:cNvPr>
          <p:cNvSpPr txBox="1"/>
          <p:nvPr/>
        </p:nvSpPr>
        <p:spPr>
          <a:xfrm>
            <a:off x="8480983" y="2266122"/>
            <a:ext cx="3711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53.81% of clients who were part of the campaign have house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55.17% of clients that opened</a:t>
            </a:r>
          </a:p>
          <a:p>
            <a:r>
              <a:rPr lang="en-US" dirty="0"/>
              <a:t>     an account had house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84.42% of clients don’t have</a:t>
            </a:r>
          </a:p>
          <a:p>
            <a:r>
              <a:rPr lang="en-US" dirty="0"/>
              <a:t>     a personal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85.02% of clients that opened an</a:t>
            </a:r>
          </a:p>
          <a:p>
            <a:r>
              <a:rPr lang="en-US" dirty="0"/>
              <a:t>     an account did not have personal</a:t>
            </a:r>
          </a:p>
          <a:p>
            <a:r>
              <a:rPr lang="en-US" dirty="0"/>
              <a:t>     loans.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D9C0-0ECA-43F8-90EB-BAE6F89B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229E-81EC-4D0C-BD80-0D7CDAB1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Analytics: Campaign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9061B-BA7C-46CD-B3BA-68F614D8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0942981-1AB5-4643-8290-8209C025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5530"/>
            <a:ext cx="4651513" cy="383570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045444B-8550-4F75-AB7A-89C13CA6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64" y="185530"/>
            <a:ext cx="6472074" cy="383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8DBB1-497E-4381-A0C2-13511126A86B}"/>
              </a:ext>
            </a:extLst>
          </p:cNvPr>
          <p:cNvSpPr txBox="1"/>
          <p:nvPr/>
        </p:nvSpPr>
        <p:spPr>
          <a:xfrm>
            <a:off x="1868557" y="4770783"/>
            <a:ext cx="9343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that were last contacted during Spring and Summer encompassed 86.35% of </a:t>
            </a:r>
          </a:p>
          <a:p>
            <a:r>
              <a:rPr lang="en-US" dirty="0"/>
              <a:t> the total clients in this campaign. It seems like more clients opening a term deposit during the</a:t>
            </a:r>
          </a:p>
          <a:p>
            <a:r>
              <a:rPr lang="en-US" dirty="0"/>
              <a:t>colder seasons than hotter seasons.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8F1A9A-F83C-4934-9E22-493C9FC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7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600" y="643467"/>
            <a:ext cx="3635926" cy="5113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466FDBF-D0C5-4DA8-878A-74BBD4E1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5" y="428554"/>
            <a:ext cx="3965166" cy="2309382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66F4CE-0BC4-4304-87B0-E99DF8BC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33" y="474807"/>
            <a:ext cx="3729375" cy="231221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660530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B4D753F-89FB-4645-B0FA-FC3AE6331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" y="3151294"/>
            <a:ext cx="3926389" cy="242242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3067C88-474C-438A-BAE4-383FE3FB8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59" y="3151294"/>
            <a:ext cx="3769649" cy="2456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73E3D8-9655-4277-AF0D-9A22DD900B7F}"/>
              </a:ext>
            </a:extLst>
          </p:cNvPr>
          <p:cNvSpPr txBox="1"/>
          <p:nvPr/>
        </p:nvSpPr>
        <p:spPr>
          <a:xfrm>
            <a:off x="8089772" y="2773767"/>
            <a:ext cx="3153580" cy="2706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600" dirty="0"/>
              <a:t>Average of duration of clients opening an account is above 300 seconds until the age of 60.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600" dirty="0"/>
              <a:t>As clients get older, the less duration of the contact needed to have clients open account average around 300 seconds.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600" dirty="0"/>
              <a:t>As the number of times clients are contacted, the duration decreases.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FB1E5B-AE7E-467D-9AE7-78D5D5FE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AE3811-05E0-4F7A-8DE0-6649CE86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5" y="224056"/>
            <a:ext cx="4917982" cy="303881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66A83EB-896A-4900-81C3-B7FCCD5A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44" y="17126"/>
            <a:ext cx="5324879" cy="303637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473F77C-A369-47BA-931F-57D432F7D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43" y="3168345"/>
            <a:ext cx="5276221" cy="3130899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E8DA7FB4-CB29-4E04-9ACB-86E5D28C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36" y="3366779"/>
            <a:ext cx="4917982" cy="29324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B9063-4787-4C66-9004-4FFFF674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0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229E-81EC-4D0C-BD80-0D7CDAB1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Propensity 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5E6B5-ADFF-4FE2-ABCA-96DCD4E3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4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BCADC-A5D3-4BEB-A4AF-8B75A291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Customer Propensity: Logistic Regression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5C89C2-00A7-4134-9D33-54FFD035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64334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This model was the best model out of 10 other models created.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It had the high specificity rate of 71.61% and it measures how accurate it detects clients opening term deposits.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Highest(Positive) Coefficient: </a:t>
            </a:r>
            <a:r>
              <a:rPr lang="en-US" sz="1800" dirty="0" err="1">
                <a:solidFill>
                  <a:srgbClr val="FFFFFF"/>
                </a:solidFill>
              </a:rPr>
              <a:t>Season_Winter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jobs_retired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jobs_student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contact_cellular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poutcome_success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Lowest Coefficient: campaign, </a:t>
            </a:r>
            <a:r>
              <a:rPr lang="en-US" sz="1800" dirty="0" err="1">
                <a:solidFill>
                  <a:srgbClr val="FFFFFF"/>
                </a:solidFill>
              </a:rPr>
              <a:t>loan_yes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poutcome_nonexistent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594E8-DC31-4909-B6C4-B303019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8D41E0B-87C6-416C-88EA-42DB6876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03" y="516837"/>
            <a:ext cx="2732893" cy="5011766"/>
          </a:xfrm>
          <a:prstGeom prst="rect">
            <a:avLst/>
          </a:prstGeom>
        </p:spPr>
      </p:pic>
      <p:pic>
        <p:nvPicPr>
          <p:cNvPr id="8" name="Picture 7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58E2458E-663D-45BA-A901-D298DA10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6" y="516836"/>
            <a:ext cx="4848902" cy="50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BCADC-A5D3-4BEB-A4AF-8B75A291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Customer Propensity: Naïve Bayes Classifier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5C89C2-00A7-4134-9D33-54FFD035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638788"/>
            <a:ext cx="3005462" cy="38042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This model was the best model with 2 other models created.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It had the high specificity rate of 38.83% and it measures how accurate it detects clients opening term deposits.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Categories that have higher probability of opening term deposit than not opening: </a:t>
            </a:r>
            <a:r>
              <a:rPr lang="en-US" sz="1800" dirty="0" err="1">
                <a:solidFill>
                  <a:srgbClr val="FFFFFF"/>
                </a:solidFill>
              </a:rPr>
              <a:t>jobs_retired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jobs_student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jobs_unemployed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jobs_white</a:t>
            </a:r>
            <a:r>
              <a:rPr lang="en-US" sz="1800" dirty="0">
                <a:solidFill>
                  <a:srgbClr val="FFFFFF"/>
                </a:solidFill>
              </a:rPr>
              <a:t>-collar, </a:t>
            </a:r>
            <a:r>
              <a:rPr lang="en-US" sz="1800" dirty="0" err="1">
                <a:solidFill>
                  <a:srgbClr val="FFFFFF"/>
                </a:solidFill>
              </a:rPr>
              <a:t>marital_single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educations_secondary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educations_tertiary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housing_yes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contact_cellular</a:t>
            </a:r>
            <a:r>
              <a:rPr lang="en-US" sz="1800" dirty="0">
                <a:solidFill>
                  <a:srgbClr val="FFFFFF"/>
                </a:solidFill>
              </a:rPr>
              <a:t>,  </a:t>
            </a:r>
            <a:r>
              <a:rPr lang="en-US" sz="1800" dirty="0" err="1">
                <a:solidFill>
                  <a:srgbClr val="FFFFFF"/>
                </a:solidFill>
              </a:rPr>
              <a:t>Season_Fall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Season_Winter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poutcome_failure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poutcoe_success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5DC9AB-52F4-4028-AA62-D1D7ECED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64" y="3384980"/>
            <a:ext cx="2807398" cy="32617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9A35ED-C466-4A40-9F59-C92F9E7F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93" y="0"/>
            <a:ext cx="2580016" cy="31320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792CEC7-4DF8-46CF-897F-F57ADADD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50" y="14251"/>
            <a:ext cx="2329032" cy="3159483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D4DC3B2-7642-4723-BE9C-807D18B4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438" y="0"/>
            <a:ext cx="2191056" cy="317373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FD57A975-BAE4-4057-AC12-6E53EE904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824" y="3411145"/>
            <a:ext cx="2247978" cy="326177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53D2-2CB2-429A-BABB-A47BF46D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0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8DD21-4D88-4F7E-B9FB-21E8DAA6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1644-2605-4031-AC19-01FE61D8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Business Background and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Descriptive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Customer Propensity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FD8A-8CD9-447C-946E-8769ACA8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1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460E-7F54-48DF-A67A-523D5CEC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4F84-1D7C-4BC8-A156-9015813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future telemarketing campaigns, these are the traits of clients that will likely open an account and who the marketing department should market towards: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Retired – most likely have money saved up for retirement and would not use 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Student- could have money from scholarships or loans that can be put in an 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Unemployed- would want to find another way to make some money while find a job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Previous opened an account- if they have opened one before will most likely open another one through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Single- would not spend as much compared to married who have to expenses for two people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Previous have not been part of any campaigns (</a:t>
            </a:r>
            <a:r>
              <a:rPr lang="en-US" dirty="0" err="1"/>
              <a:t>poutcome_nonexistent</a:t>
            </a:r>
            <a:r>
              <a:rPr lang="en-US" dirty="0"/>
              <a:t>)- still recommend if need to expand client pool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Secondary Education or higher- have more knowledge of methods of making more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effective marketing campaign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Retrieve and contact clients mostly through their cellular phone since more people have money throughout the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campaign primarily during the Fall and Winter because tend to spend less on traveling compared to Spring and Summer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Market for longer duration which shows that clients are getting more information of account and show of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not continue effort and time if client does not open account by the 10</a:t>
            </a:r>
            <a:r>
              <a:rPr lang="en-US" baseline="30000" dirty="0"/>
              <a:t>th</a:t>
            </a:r>
            <a:r>
              <a:rPr lang="en-US" dirty="0"/>
              <a:t>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B979B-4DAB-4D44-A8DC-465CDEEE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A1EA-FD41-4215-B80F-B7CBD564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Business Background Information and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E46D-F937-4633-A449-55154C37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Portuguese Bank Institution performed a direct marketing campaign from May 2008 to November 2010.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Term deposit, also known as Certificate of Deposit, type of account where customers deposit money for specific duration with fixed interest and restricted access.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Objective: To identify the characteristics and types of clients that will open a term deposit account with the bank and determine the effective marketing approach for future campaigns.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DF7C-BA43-4A04-A6D8-955C3E4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8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79A60-7E75-4AD5-AD8F-EA2F5F0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3"/>
            <a:ext cx="3005462" cy="38926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Initial dataset had 41,189 records with 21 independent variables or predictors.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There 10 numerical variables and 11 categorical variables.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6 variables had missing values categorized as “unknown”: education, jobs, marital, housing, loan and default.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Removed all missing values for all variables except default.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Removed 5 variables socioeconomic factors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After cleaning, data set had 38,245 records and 15 variables.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AB47D5-E596-47AE-AE98-D4F85CF6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281" y="-13252"/>
            <a:ext cx="4054250" cy="229788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237CC3F-24F8-4E34-9CC5-E938C2A4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67" y="-32322"/>
            <a:ext cx="4065601" cy="236253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64E2047-5325-4506-8D2A-A75630328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281" y="2297885"/>
            <a:ext cx="4054250" cy="2214576"/>
          </a:xfrm>
          <a:prstGeom prst="rect">
            <a:avLst/>
          </a:prstGeo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6A4BFB74-DEC0-493F-8081-5E98D4E62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199" y="2297885"/>
            <a:ext cx="3983116" cy="2214576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8E7B4445-7B80-480C-A36F-CF3851E66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613" y="4485944"/>
            <a:ext cx="4054250" cy="2372056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0F2BC347-CB1A-4326-89F0-B3F152375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199" y="4525712"/>
            <a:ext cx="3983116" cy="23322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B7E5-20BD-4413-BD94-18AA401E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8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Preparation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79A60-7E75-4AD5-AD8F-EA2F5F0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3"/>
            <a:ext cx="3005462" cy="36471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Performed correlation matrix and removed previous and </a:t>
            </a:r>
            <a:r>
              <a:rPr lang="en-US" sz="1800" dirty="0" err="1">
                <a:solidFill>
                  <a:srgbClr val="FFFFFF"/>
                </a:solidFill>
              </a:rPr>
              <a:t>poutcome</a:t>
            </a:r>
            <a:r>
              <a:rPr lang="en-US" sz="1800" dirty="0">
                <a:solidFill>
                  <a:srgbClr val="FFFFFF"/>
                </a:solidFill>
              </a:rPr>
              <a:t> because high correlation with the Season variable.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Combined categories in jobs, education, and months: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Jobs- Blue-collar (Blue-collar &amp; technician), White-collar (admin &amp; management), Pink-collar (housemaid &amp; service), Entrepreneur/Self (Entrepreneur &amp; Self employed)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Education- Tertiary (university, professional course), Secondary (High school), Primary (Basic 4yr, 6yr &amp; 9yr)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Season- Spring (March-May), Summer(June-August), Fall(Sept-Nov), Winter(Dec)  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99559-A414-418F-A601-4352CA857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69668"/>
              </p:ext>
            </p:extLst>
          </p:nvPr>
        </p:nvGraphicFramePr>
        <p:xfrm>
          <a:off x="4626002" y="145774"/>
          <a:ext cx="6994246" cy="640282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60328">
                  <a:extLst>
                    <a:ext uri="{9D8B030D-6E8A-4147-A177-3AD203B41FA5}">
                      <a16:colId xmlns:a16="http://schemas.microsoft.com/office/drawing/2014/main" val="3414427693"/>
                    </a:ext>
                  </a:extLst>
                </a:gridCol>
                <a:gridCol w="5033918">
                  <a:extLst>
                    <a:ext uri="{9D8B030D-6E8A-4147-A177-3AD203B41FA5}">
                      <a16:colId xmlns:a16="http://schemas.microsoft.com/office/drawing/2014/main" val="40614855"/>
                    </a:ext>
                  </a:extLst>
                </a:gridCol>
              </a:tblGrid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Variable Name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92462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age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Age of customer (numeric)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24472"/>
                  </a:ext>
                </a:extLst>
              </a:tr>
              <a:tr h="52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jobs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Type of jobs (categorical: blue-collar, white-collar, pink-collar, entrepreneur/self, retired, unemployed, student)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10937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marital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Marital Status (categorical: divorced, married, single)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75178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educations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Type of education customer earned (categorical: primary, secondary, tertiary)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91281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housing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Has Housing Loan (categorical: no, yes)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5469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loan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Has Personal Loan (categorical: no, yes)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5515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contact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Contact communication type from this campaign (categorical: cellular, telephone)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066628"/>
                  </a:ext>
                </a:extLst>
              </a:tr>
              <a:tr h="52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Last contact season of year (categorical: Spring, Summer, Fall, Winter)</a:t>
                      </a:r>
                      <a:endParaRPr lang="en-US" sz="9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1789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day of week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Last contact day of week (categorical: mon, tue, wed, thu, fri)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57611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duration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Last contact duration, in seconds (numeric)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20704"/>
                  </a:ext>
                </a:extLst>
              </a:tr>
              <a:tr h="52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Campaign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Number of contacts performed during this campaign and for this customer (numeric)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38836"/>
                  </a:ext>
                </a:extLst>
              </a:tr>
              <a:tr h="52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pdays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Number of days passed by after customer last contact from previous campaign (numeric)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04040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previous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Number of contacts performed before this campaign (numeric)</a:t>
                      </a:r>
                      <a:endParaRPr lang="en-US" sz="9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99230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poutcome</a:t>
                      </a:r>
                      <a:endParaRPr lang="en-US" sz="900" b="1" cap="none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Outcome of previous campaign (categorical: failure, nonexistent, success)</a:t>
                      </a:r>
                      <a:endParaRPr lang="en-US" sz="9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83278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35320" marR="81192" marT="81192" marB="8119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of the clients to opening an term deposit or not (categorical: yes, no)</a:t>
                      </a:r>
                    </a:p>
                  </a:txBody>
                  <a:tcPr marL="135320" marR="81192" marT="81192" marB="8119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4963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4107E-BFCD-45D8-8FBA-0E28E376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229E-81EC-4D0C-BD80-0D7CDAB1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Analytics: Customer’s Demographics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94F71-3A3D-4977-8422-17C7FF1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61E0637-0A31-4D41-8674-9EB447C3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3" y="264739"/>
            <a:ext cx="5684591" cy="412438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0A323A-15F7-41B3-8486-AEF947E6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2" y="264739"/>
            <a:ext cx="5141911" cy="4124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95719-AFBE-4EF9-A7CA-065BEC44F16D}"/>
              </a:ext>
            </a:extLst>
          </p:cNvPr>
          <p:cNvSpPr txBox="1"/>
          <p:nvPr/>
        </p:nvSpPr>
        <p:spPr>
          <a:xfrm>
            <a:off x="858129" y="5092505"/>
            <a:ext cx="1070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campaign of this data had a conversion rate of 11.13% which is about 4,300 clients that open</a:t>
            </a:r>
          </a:p>
          <a:p>
            <a:r>
              <a:rPr lang="en-US" dirty="0"/>
              <a:t>an account.  The percentage is still a little low and that’s why we are doing this project!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E88102-279E-4A3E-A516-64EEB58A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9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A641EAB-C491-463F-9237-9A435FAC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" y="1897380"/>
            <a:ext cx="4194081" cy="267923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5E844B7-B317-40ED-91DF-074AEC22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66" y="386102"/>
            <a:ext cx="3790437" cy="272961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33674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071BB7-0145-42E7-8259-18CD85DB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12" y="3775858"/>
            <a:ext cx="3777991" cy="2624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5B30E-6DC0-47A5-890B-DC09014510AE}"/>
              </a:ext>
            </a:extLst>
          </p:cNvPr>
          <p:cNvSpPr txBox="1"/>
          <p:nvPr/>
        </p:nvSpPr>
        <p:spPr>
          <a:xfrm>
            <a:off x="8553718" y="2731361"/>
            <a:ext cx="2994815" cy="34831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percentile is at age 26 and 95</a:t>
            </a:r>
            <a:r>
              <a:rPr lang="en-US" baseline="30000" dirty="0"/>
              <a:t>th</a:t>
            </a:r>
            <a:r>
              <a:rPr lang="en-US" dirty="0"/>
              <a:t> percentile is at 58 which is where 90% of clients are at.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Mean: 40.02, Median: 38, Std: 10.42, Min: 17, Max: 98, skewness: .78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BD750F-66A9-4758-B3EB-29332A04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3E56E-B380-459F-B560-8EB6141C2A35}"/>
              </a:ext>
            </a:extLst>
          </p:cNvPr>
          <p:cNvSpPr txBox="1"/>
          <p:nvPr/>
        </p:nvSpPr>
        <p:spPr>
          <a:xfrm>
            <a:off x="643467" y="2731360"/>
            <a:ext cx="2994815" cy="38947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68.31% of the clients have at least a secondary education.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Clients that are not working to have a higher positive response.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 Number of clients with primary education are higher than secondary education, but secondary education have a higher rate of term deposits opened.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090F3D6-0A5F-4556-A5DA-46549038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97" y="492373"/>
            <a:ext cx="4117130" cy="2769416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373D65C-F97B-44BB-A558-880985BD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59" y="3800419"/>
            <a:ext cx="4117130" cy="276608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F0EE20-A772-4B7E-AA1B-1B47CD5AA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855" y="1970770"/>
            <a:ext cx="4117130" cy="25526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FCE61-0662-4F16-8942-291239D3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Truong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4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1255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1_RetrospectVTI</vt:lpstr>
      <vt:lpstr>Bank Marketing Campaign</vt:lpstr>
      <vt:lpstr>Table of Content</vt:lpstr>
      <vt:lpstr>Business Background Information and Objective </vt:lpstr>
      <vt:lpstr>Data Cleaning</vt:lpstr>
      <vt:lpstr>Data Preparation</vt:lpstr>
      <vt:lpstr>Descriptive Analytics: Customer’s Demographics</vt:lpstr>
      <vt:lpstr>PowerPoint Presentation</vt:lpstr>
      <vt:lpstr>PowerPoint Presentation</vt:lpstr>
      <vt:lpstr>PowerPoint Presentation</vt:lpstr>
      <vt:lpstr>PowerPoint Presentation</vt:lpstr>
      <vt:lpstr>Descriptive Analytics: Customer’s Behavior</vt:lpstr>
      <vt:lpstr>PowerPoint Presentation</vt:lpstr>
      <vt:lpstr>Descriptive Analytics: Campaign</vt:lpstr>
      <vt:lpstr>PowerPoint Presentation</vt:lpstr>
      <vt:lpstr>PowerPoint Presentation</vt:lpstr>
      <vt:lpstr>PowerPoint Presentation</vt:lpstr>
      <vt:lpstr>Customer Propensity </vt:lpstr>
      <vt:lpstr>Customer Propensity: Logistic Regression</vt:lpstr>
      <vt:lpstr>Customer Propensity: Naïve Bayes Classifier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Andrew Truong</dc:creator>
  <cp:lastModifiedBy>Andrew Truong</cp:lastModifiedBy>
  <cp:revision>2</cp:revision>
  <dcterms:created xsi:type="dcterms:W3CDTF">2021-03-03T15:20:42Z</dcterms:created>
  <dcterms:modified xsi:type="dcterms:W3CDTF">2021-03-04T03:09:02Z</dcterms:modified>
</cp:coreProperties>
</file>