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6" r:id="rId6"/>
    <p:sldId id="264" r:id="rId7"/>
    <p:sldId id="269" r:id="rId8"/>
    <p:sldId id="272" r:id="rId9"/>
    <p:sldId id="273" r:id="rId10"/>
    <p:sldId id="262" r:id="rId11"/>
    <p:sldId id="263" r:id="rId12"/>
    <p:sldId id="265" r:id="rId13"/>
    <p:sldId id="268" r:id="rId14"/>
    <p:sldId id="267" r:id="rId15"/>
    <p:sldId id="270" r:id="rId16"/>
    <p:sldId id="271" r:id="rId17"/>
    <p:sldId id="274" r:id="rId18"/>
    <p:sldId id="275" r:id="rId19"/>
    <p:sldId id="277" r:id="rId20"/>
    <p:sldId id="276" r:id="rId21"/>
    <p:sldId id="291" r:id="rId22"/>
    <p:sldId id="292" r:id="rId23"/>
    <p:sldId id="293" r:id="rId24"/>
    <p:sldId id="295" r:id="rId25"/>
    <p:sldId id="294" r:id="rId26"/>
    <p:sldId id="286" r:id="rId27"/>
    <p:sldId id="287"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54FB25-B091-43FF-B29F-F5905FAE0563}">
          <p14:sldIdLst>
            <p14:sldId id="256"/>
            <p14:sldId id="257"/>
            <p14:sldId id="258"/>
            <p14:sldId id="259"/>
            <p14:sldId id="266"/>
            <p14:sldId id="264"/>
            <p14:sldId id="269"/>
            <p14:sldId id="272"/>
            <p14:sldId id="273"/>
            <p14:sldId id="262"/>
            <p14:sldId id="263"/>
            <p14:sldId id="265"/>
            <p14:sldId id="268"/>
            <p14:sldId id="267"/>
            <p14:sldId id="270"/>
            <p14:sldId id="271"/>
            <p14:sldId id="274"/>
            <p14:sldId id="275"/>
            <p14:sldId id="277"/>
            <p14:sldId id="276"/>
            <p14:sldId id="291"/>
            <p14:sldId id="292"/>
            <p14:sldId id="293"/>
            <p14:sldId id="295"/>
            <p14:sldId id="294"/>
            <p14:sldId id="286"/>
            <p14:sldId id="287"/>
            <p14:sldId id="289"/>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Arrigo" initials="AA" lastIdx="1" clrIdx="0">
    <p:extLst>
      <p:ext uri="{19B8F6BF-5375-455C-9EA6-DF929625EA0E}">
        <p15:presenceInfo xmlns:p15="http://schemas.microsoft.com/office/powerpoint/2012/main" userId="a8ecd66f5cd4f4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40" d="100"/>
          <a:sy n="40" d="100"/>
        </p:scale>
        <p:origin x="51" y="6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Arrigo</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7C5C86-2181-482E-A03F-89DFE94F819E}" type="datetimeFigureOut">
              <a:rPr lang="en-US" smtClean="0"/>
              <a:t>5/3/2017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A8D2FF-A67F-4A8E-908E-84B9F0553198}" type="slidenum">
              <a:rPr lang="en-US" smtClean="0"/>
              <a:t>‹#›</a:t>
            </a:fld>
            <a:endParaRPr lang="en-US"/>
          </a:p>
        </p:txBody>
      </p:sp>
    </p:spTree>
    <p:extLst>
      <p:ext uri="{BB962C8B-B14F-4D97-AF65-F5344CB8AC3E}">
        <p14:creationId xmlns:p14="http://schemas.microsoft.com/office/powerpoint/2010/main" val="205928116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Arrigo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09E41-A837-4C7F-B280-993F21B48EEF}"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00C68-70F9-4B8D-BAF4-15A48A358760}" type="slidenum">
              <a:rPr lang="en-US" smtClean="0"/>
              <a:t>‹#›</a:t>
            </a:fld>
            <a:endParaRPr lang="en-US"/>
          </a:p>
        </p:txBody>
      </p:sp>
    </p:spTree>
    <p:extLst>
      <p:ext uri="{BB962C8B-B14F-4D97-AF65-F5344CB8AC3E}">
        <p14:creationId xmlns:p14="http://schemas.microsoft.com/office/powerpoint/2010/main" val="180904905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DEC692-CBF3-4E6B-960F-D92F8644ACC9}" type="datetime1">
              <a:rPr lang="en-US" smtClean="0"/>
              <a:t>5/3/2017</a:t>
            </a:fld>
            <a:endParaRPr lang="en-US"/>
          </a:p>
        </p:txBody>
      </p:sp>
      <p:sp>
        <p:nvSpPr>
          <p:cNvPr id="5" name="Footer Placeholder 4"/>
          <p:cNvSpPr>
            <a:spLocks noGrp="1"/>
          </p:cNvSpPr>
          <p:nvPr>
            <p:ph type="ftr" sz="quarter" idx="11"/>
          </p:nvPr>
        </p:nvSpPr>
        <p:spPr/>
        <p:txBody>
          <a:bodyPr/>
          <a:lstStyle/>
          <a:p>
            <a:r>
              <a:rPr lang="en-US"/>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184658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6C5615-1D80-4D95-B909-1B1AF72D1BC2}" type="datetime1">
              <a:rPr lang="en-US" smtClean="0"/>
              <a:t>5/3/2017</a:t>
            </a:fld>
            <a:endParaRPr lang="en-US"/>
          </a:p>
        </p:txBody>
      </p:sp>
      <p:sp>
        <p:nvSpPr>
          <p:cNvPr id="5" name="Footer Placeholder 4"/>
          <p:cNvSpPr>
            <a:spLocks noGrp="1"/>
          </p:cNvSpPr>
          <p:nvPr>
            <p:ph type="ftr" sz="quarter" idx="11"/>
          </p:nvPr>
        </p:nvSpPr>
        <p:spPr/>
        <p:txBody>
          <a:bodyPr/>
          <a:lstStyle/>
          <a:p>
            <a:r>
              <a:rPr lang="en-US"/>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22286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8B2EA-C9D7-49CD-8832-82226F46D528}" type="datetime1">
              <a:rPr lang="en-US" smtClean="0"/>
              <a:t>5/3/2017</a:t>
            </a:fld>
            <a:endParaRPr lang="en-US"/>
          </a:p>
        </p:txBody>
      </p:sp>
      <p:sp>
        <p:nvSpPr>
          <p:cNvPr id="5" name="Footer Placeholder 4"/>
          <p:cNvSpPr>
            <a:spLocks noGrp="1"/>
          </p:cNvSpPr>
          <p:nvPr>
            <p:ph type="ftr" sz="quarter" idx="11"/>
          </p:nvPr>
        </p:nvSpPr>
        <p:spPr/>
        <p:txBody>
          <a:bodyPr/>
          <a:lstStyle/>
          <a:p>
            <a:r>
              <a:rPr lang="en-US"/>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200502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A391D-44BF-4D29-8EBA-E49576E8AC1C}" type="datetime1">
              <a:rPr lang="en-US" smtClean="0"/>
              <a:t>5/3/2017</a:t>
            </a:fld>
            <a:endParaRPr lang="en-US"/>
          </a:p>
        </p:txBody>
      </p:sp>
      <p:sp>
        <p:nvSpPr>
          <p:cNvPr id="5" name="Footer Placeholder 4"/>
          <p:cNvSpPr>
            <a:spLocks noGrp="1"/>
          </p:cNvSpPr>
          <p:nvPr>
            <p:ph type="ftr" sz="quarter" idx="11"/>
          </p:nvPr>
        </p:nvSpPr>
        <p:spPr/>
        <p:txBody>
          <a:bodyPr/>
          <a:lstStyle/>
          <a:p>
            <a:r>
              <a:rPr lang="en-US"/>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99626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1C827-5EDE-4F3C-A798-A7EB15CC6EC4}" type="datetime1">
              <a:rPr lang="en-US" smtClean="0"/>
              <a:t>5/3/2017</a:t>
            </a:fld>
            <a:endParaRPr lang="en-US"/>
          </a:p>
        </p:txBody>
      </p:sp>
      <p:sp>
        <p:nvSpPr>
          <p:cNvPr id="5" name="Footer Placeholder 4"/>
          <p:cNvSpPr>
            <a:spLocks noGrp="1"/>
          </p:cNvSpPr>
          <p:nvPr>
            <p:ph type="ftr" sz="quarter" idx="11"/>
          </p:nvPr>
        </p:nvSpPr>
        <p:spPr/>
        <p:txBody>
          <a:bodyPr/>
          <a:lstStyle/>
          <a:p>
            <a:r>
              <a:rPr lang="en-US"/>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359459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3032E1-C772-4272-A3F5-8B01C6FEDA63}" type="datetime1">
              <a:rPr lang="en-US" smtClean="0"/>
              <a:t>5/3/2017</a:t>
            </a:fld>
            <a:endParaRPr lang="en-US"/>
          </a:p>
        </p:txBody>
      </p:sp>
      <p:sp>
        <p:nvSpPr>
          <p:cNvPr id="6" name="Footer Placeholder 5"/>
          <p:cNvSpPr>
            <a:spLocks noGrp="1"/>
          </p:cNvSpPr>
          <p:nvPr>
            <p:ph type="ftr" sz="quarter" idx="11"/>
          </p:nvPr>
        </p:nvSpPr>
        <p:spPr/>
        <p:txBody>
          <a:bodyPr/>
          <a:lstStyle/>
          <a:p>
            <a:r>
              <a:rPr lang="en-US"/>
              <a:t>Andrew Arrigo</a:t>
            </a:r>
          </a:p>
        </p:txBody>
      </p:sp>
      <p:sp>
        <p:nvSpPr>
          <p:cNvPr id="7" name="Slide Number Placeholder 6"/>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365287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084941-595E-4305-B340-2CC8ADDA48A6}" type="datetime1">
              <a:rPr lang="en-US" smtClean="0"/>
              <a:t>5/3/2017</a:t>
            </a:fld>
            <a:endParaRPr lang="en-US"/>
          </a:p>
        </p:txBody>
      </p:sp>
      <p:sp>
        <p:nvSpPr>
          <p:cNvPr id="8" name="Footer Placeholder 7"/>
          <p:cNvSpPr>
            <a:spLocks noGrp="1"/>
          </p:cNvSpPr>
          <p:nvPr>
            <p:ph type="ftr" sz="quarter" idx="11"/>
          </p:nvPr>
        </p:nvSpPr>
        <p:spPr/>
        <p:txBody>
          <a:bodyPr/>
          <a:lstStyle/>
          <a:p>
            <a:r>
              <a:rPr lang="en-US"/>
              <a:t>Andrew Arrigo</a:t>
            </a:r>
          </a:p>
        </p:txBody>
      </p:sp>
      <p:sp>
        <p:nvSpPr>
          <p:cNvPr id="9" name="Slide Number Placeholder 8"/>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282145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561614-21F7-4061-B3E6-DB465E258EC9}" type="datetime1">
              <a:rPr lang="en-US" smtClean="0"/>
              <a:t>5/3/2017</a:t>
            </a:fld>
            <a:endParaRPr lang="en-US"/>
          </a:p>
        </p:txBody>
      </p:sp>
      <p:sp>
        <p:nvSpPr>
          <p:cNvPr id="4" name="Footer Placeholder 3"/>
          <p:cNvSpPr>
            <a:spLocks noGrp="1"/>
          </p:cNvSpPr>
          <p:nvPr>
            <p:ph type="ftr" sz="quarter" idx="11"/>
          </p:nvPr>
        </p:nvSpPr>
        <p:spPr/>
        <p:txBody>
          <a:bodyPr/>
          <a:lstStyle/>
          <a:p>
            <a:r>
              <a:rPr lang="en-US"/>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20168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A02F-CD68-4FB0-8042-C701AF4CF703}" type="datetime1">
              <a:rPr lang="en-US" smtClean="0"/>
              <a:t>5/3/2017</a:t>
            </a:fld>
            <a:endParaRPr lang="en-US"/>
          </a:p>
        </p:txBody>
      </p:sp>
      <p:sp>
        <p:nvSpPr>
          <p:cNvPr id="3" name="Footer Placeholder 2"/>
          <p:cNvSpPr>
            <a:spLocks noGrp="1"/>
          </p:cNvSpPr>
          <p:nvPr>
            <p:ph type="ftr" sz="quarter" idx="11"/>
          </p:nvPr>
        </p:nvSpPr>
        <p:spPr/>
        <p:txBody>
          <a:bodyPr/>
          <a:lstStyle/>
          <a:p>
            <a:r>
              <a:rPr lang="en-US"/>
              <a:t>Andrew Arrigo</a:t>
            </a:r>
          </a:p>
        </p:txBody>
      </p:sp>
      <p:sp>
        <p:nvSpPr>
          <p:cNvPr id="4" name="Slide Number Placeholder 3"/>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401385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BEFBE5-4E1A-48D1-8E93-1FD0A83F6B09}" type="datetime1">
              <a:rPr lang="en-US" smtClean="0"/>
              <a:t>5/3/2017</a:t>
            </a:fld>
            <a:endParaRPr lang="en-US"/>
          </a:p>
        </p:txBody>
      </p:sp>
      <p:sp>
        <p:nvSpPr>
          <p:cNvPr id="6" name="Footer Placeholder 5"/>
          <p:cNvSpPr>
            <a:spLocks noGrp="1"/>
          </p:cNvSpPr>
          <p:nvPr>
            <p:ph type="ftr" sz="quarter" idx="11"/>
          </p:nvPr>
        </p:nvSpPr>
        <p:spPr/>
        <p:txBody>
          <a:bodyPr/>
          <a:lstStyle/>
          <a:p>
            <a:r>
              <a:rPr lang="en-US"/>
              <a:t>Andrew Arrigo</a:t>
            </a:r>
          </a:p>
        </p:txBody>
      </p:sp>
      <p:sp>
        <p:nvSpPr>
          <p:cNvPr id="7" name="Slide Number Placeholder 6"/>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140662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9716D-16CF-446C-87B0-D430FD06675C}" type="datetime1">
              <a:rPr lang="en-US" smtClean="0"/>
              <a:t>5/3/2017</a:t>
            </a:fld>
            <a:endParaRPr lang="en-US"/>
          </a:p>
        </p:txBody>
      </p:sp>
      <p:sp>
        <p:nvSpPr>
          <p:cNvPr id="6" name="Footer Placeholder 5"/>
          <p:cNvSpPr>
            <a:spLocks noGrp="1"/>
          </p:cNvSpPr>
          <p:nvPr>
            <p:ph type="ftr" sz="quarter" idx="11"/>
          </p:nvPr>
        </p:nvSpPr>
        <p:spPr/>
        <p:txBody>
          <a:bodyPr/>
          <a:lstStyle/>
          <a:p>
            <a:r>
              <a:rPr lang="en-US"/>
              <a:t>Andrew Arrigo</a:t>
            </a:r>
          </a:p>
        </p:txBody>
      </p:sp>
      <p:sp>
        <p:nvSpPr>
          <p:cNvPr id="7" name="Slide Number Placeholder 6"/>
          <p:cNvSpPr>
            <a:spLocks noGrp="1"/>
          </p:cNvSpPr>
          <p:nvPr>
            <p:ph type="sldNum" sz="quarter" idx="12"/>
          </p:nvPr>
        </p:nvSpPr>
        <p:spPr/>
        <p:txBody>
          <a:bodyPr/>
          <a:lstStyle/>
          <a:p>
            <a:fld id="{0E3ECD86-F964-4DAA-A3B2-C637C4CF2107}" type="slidenum">
              <a:rPr lang="en-US" smtClean="0"/>
              <a:t>‹#›</a:t>
            </a:fld>
            <a:endParaRPr lang="en-US"/>
          </a:p>
        </p:txBody>
      </p:sp>
    </p:spTree>
    <p:extLst>
      <p:ext uri="{BB962C8B-B14F-4D97-AF65-F5344CB8AC3E}">
        <p14:creationId xmlns:p14="http://schemas.microsoft.com/office/powerpoint/2010/main" val="350784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bg1"/>
            </a:gs>
            <a:gs pos="3000">
              <a:schemeClr val="bg2">
                <a:lumMod val="50000"/>
              </a:schemeClr>
            </a:gs>
            <a:gs pos="85000">
              <a:schemeClr val="bg1"/>
            </a:gs>
            <a:gs pos="98000">
              <a:schemeClr val="bg2">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54D2B-EE8A-4080-9340-D900BA603A9A}" type="datetime1">
              <a:rPr lang="en-US" smtClean="0"/>
              <a:t>5/3/2017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Andrew Arrigo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ECD86-F964-4DAA-A3B2-C637C4CF2107}" type="slidenum">
              <a:rPr lang="en-US" smtClean="0"/>
              <a:t>‹#›</a:t>
            </a:fld>
            <a:endParaRPr lang="en-US"/>
          </a:p>
        </p:txBody>
      </p:sp>
    </p:spTree>
    <p:extLst>
      <p:ext uri="{BB962C8B-B14F-4D97-AF65-F5344CB8AC3E}">
        <p14:creationId xmlns:p14="http://schemas.microsoft.com/office/powerpoint/2010/main" val="2618360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5820" y="596824"/>
            <a:ext cx="9144000" cy="2387600"/>
          </a:xfrm>
        </p:spPr>
        <p:txBody>
          <a:bodyPr/>
          <a:lstStyle/>
          <a:p>
            <a:pPr algn="l"/>
            <a:r>
              <a:rPr lang="en-US" b="1" dirty="0">
                <a:solidFill>
                  <a:schemeClr val="tx1"/>
                </a:solidFill>
              </a:rPr>
              <a:t>Uber Database</a:t>
            </a:r>
            <a:endParaRPr lang="en-US" b="1" dirty="0"/>
          </a:p>
        </p:txBody>
      </p:sp>
      <p:sp>
        <p:nvSpPr>
          <p:cNvPr id="3" name="Subtitle 2"/>
          <p:cNvSpPr>
            <a:spLocks noGrp="1"/>
          </p:cNvSpPr>
          <p:nvPr>
            <p:ph type="subTitle" idx="1"/>
          </p:nvPr>
        </p:nvSpPr>
        <p:spPr>
          <a:xfrm>
            <a:off x="914400" y="3038158"/>
            <a:ext cx="9144000" cy="1655762"/>
          </a:xfrm>
        </p:spPr>
        <p:txBody>
          <a:bodyPr/>
          <a:lstStyle/>
          <a:p>
            <a:pPr algn="l"/>
            <a:r>
              <a:rPr lang="en-US" dirty="0"/>
              <a:t>Andrew Arrigo</a:t>
            </a:r>
          </a:p>
          <a:p>
            <a:endParaRPr lang="en-US" dirty="0"/>
          </a:p>
        </p:txBody>
      </p:sp>
      <p:pic>
        <p:nvPicPr>
          <p:cNvPr id="4" name="Picture 3"/>
          <p:cNvPicPr>
            <a:picLocks noChangeAspect="1"/>
          </p:cNvPicPr>
          <p:nvPr/>
        </p:nvPicPr>
        <p:blipFill>
          <a:blip r:embed="rId2"/>
          <a:stretch>
            <a:fillRect/>
          </a:stretch>
        </p:blipFill>
        <p:spPr>
          <a:xfrm>
            <a:off x="6227618" y="1993824"/>
            <a:ext cx="5493327" cy="3173922"/>
          </a:xfrm>
          <a:prstGeom prst="rect">
            <a:avLst/>
          </a:prstGeom>
        </p:spPr>
      </p:pic>
      <p:sp>
        <p:nvSpPr>
          <p:cNvPr id="7" name="Slide Number Placeholder 6"/>
          <p:cNvSpPr>
            <a:spLocks noGrp="1"/>
          </p:cNvSpPr>
          <p:nvPr>
            <p:ph type="sldNum" sz="quarter" idx="12"/>
          </p:nvPr>
        </p:nvSpPr>
        <p:spPr/>
        <p:txBody>
          <a:bodyPr/>
          <a:lstStyle/>
          <a:p>
            <a:fld id="{0E3ECD86-F964-4DAA-A3B2-C637C4CF2107}" type="slidenum">
              <a:rPr lang="en-US" smtClean="0">
                <a:solidFill>
                  <a:schemeClr val="tx1"/>
                </a:solidFill>
              </a:rPr>
              <a:t>1</a:t>
            </a:fld>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Tree>
    <p:extLst>
      <p:ext uri="{BB962C8B-B14F-4D97-AF65-F5344CB8AC3E}">
        <p14:creationId xmlns:p14="http://schemas.microsoft.com/office/powerpoint/2010/main" val="93624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Table</a:t>
            </a:r>
          </a:p>
        </p:txBody>
      </p:sp>
      <p:sp>
        <p:nvSpPr>
          <p:cNvPr id="3" name="Content Placeholder 2"/>
          <p:cNvSpPr>
            <a:spLocks noGrp="1"/>
          </p:cNvSpPr>
          <p:nvPr>
            <p:ph idx="1"/>
          </p:nvPr>
        </p:nvSpPr>
        <p:spPr>
          <a:xfrm>
            <a:off x="838200" y="1825625"/>
            <a:ext cx="10515600" cy="4351338"/>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Keeps track of individual users </a:t>
            </a:r>
            <a:r>
              <a:rPr lang="en-US" sz="2000" dirty="0" err="1">
                <a:latin typeface="Times New Roman" panose="02020603050405020304" pitchFamily="18" charset="0"/>
                <a:cs typeface="Times New Roman" panose="02020603050405020304" pitchFamily="18" charset="0"/>
              </a:rPr>
              <a:t>userID’s</a:t>
            </a:r>
            <a:r>
              <a:rPr lang="en-US" sz="2000" dirty="0">
                <a:latin typeface="Times New Roman" panose="02020603050405020304" pitchFamily="18" charset="0"/>
                <a:cs typeface="Times New Roman" panose="02020603050405020304" pitchFamily="18" charset="0"/>
              </a:rPr>
              <a:t>, their saved addresses as </a:t>
            </a:r>
            <a:r>
              <a:rPr lang="en-US" sz="2000" dirty="0" err="1">
                <a:latin typeface="Times New Roman" panose="02020603050405020304" pitchFamily="18" charset="0"/>
                <a:cs typeface="Times New Roman" panose="02020603050405020304" pitchFamily="18" charset="0"/>
              </a:rPr>
              <a:t>savedAddressID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pandora</a:t>
            </a:r>
            <a:r>
              <a:rPr lang="en-US" sz="2000" dirty="0">
                <a:latin typeface="Times New Roman" panose="02020603050405020304" pitchFamily="18" charset="0"/>
                <a:cs typeface="Times New Roman" panose="02020603050405020304" pitchFamily="18" charset="0"/>
              </a:rPr>
              <a:t> account information (if available), and star rating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CREATE TABLE Customer(</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 references </a:t>
            </a:r>
            <a:r>
              <a:rPr lang="en-US" sz="2200" dirty="0" err="1">
                <a:latin typeface="Times New Roman" panose="02020603050405020304" pitchFamily="18" charset="0"/>
                <a:cs typeface="Times New Roman" panose="02020603050405020304" pitchFamily="18" charset="0"/>
              </a:rPr>
              <a:t>User_Info</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savedAddressID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pandoraAccount</a:t>
            </a:r>
            <a:r>
              <a:rPr lang="en-US" sz="2200" dirty="0">
                <a:latin typeface="Times New Roman" panose="02020603050405020304" pitchFamily="18" charset="0"/>
                <a:cs typeface="Times New Roman" panose="02020603050405020304" pitchFamily="18" charset="0"/>
              </a:rPr>
              <a:t> varchar,</a:t>
            </a:r>
          </a:p>
          <a:p>
            <a:pPr marL="0" indent="0">
              <a:buNone/>
            </a:pPr>
            <a:r>
              <a:rPr lang="en-US" sz="2200" dirty="0" err="1">
                <a:latin typeface="Times New Roman" panose="02020603050405020304" pitchFamily="18" charset="0"/>
                <a:cs typeface="Times New Roman" panose="02020603050405020304" pitchFamily="18" charset="0"/>
              </a:rPr>
              <a:t>starRating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10</a:t>
            </a:fld>
            <a:endParaRPr lang="en-US" dirty="0">
              <a:solidFill>
                <a:schemeClr val="tx1"/>
              </a:solidFill>
            </a:endParaRPr>
          </a:p>
        </p:txBody>
      </p:sp>
      <p:sp>
        <p:nvSpPr>
          <p:cNvPr id="8" name="TextBox 7"/>
          <p:cNvSpPr txBox="1"/>
          <p:nvPr/>
        </p:nvSpPr>
        <p:spPr>
          <a:xfrm>
            <a:off x="8903368" y="2368442"/>
            <a:ext cx="2646948" cy="1200329"/>
          </a:xfrm>
          <a:prstGeom prst="rect">
            <a:avLst/>
          </a:prstGeom>
          <a:noFill/>
        </p:spPr>
        <p:txBody>
          <a:bodyPr wrap="square" rtlCol="0">
            <a:spAutoFit/>
          </a:bodyPr>
          <a:lstStyle/>
          <a:p>
            <a:r>
              <a:rPr lang="en-US" dirty="0">
                <a:solidFill>
                  <a:srgbClr val="FF0000"/>
                </a:solidFill>
              </a:rPr>
              <a:t>Functional Dependencies:</a:t>
            </a:r>
          </a:p>
          <a:p>
            <a:r>
              <a:rPr lang="en-US" dirty="0" err="1">
                <a:solidFill>
                  <a:srgbClr val="FF0000"/>
                </a:solidFill>
              </a:rPr>
              <a:t>userID</a:t>
            </a:r>
            <a:r>
              <a:rPr lang="en-US" dirty="0">
                <a:solidFill>
                  <a:srgbClr val="FF0000"/>
                </a:solidFill>
              </a:rPr>
              <a:t>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savedAddressID</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pandoraAccount</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starRating</a:t>
            </a:r>
            <a:endParaRPr lang="en-US" dirty="0">
              <a:solidFill>
                <a:srgbClr val="FF0000"/>
              </a:solidFill>
            </a:endParaRPr>
          </a:p>
        </p:txBody>
      </p:sp>
      <p:pic>
        <p:nvPicPr>
          <p:cNvPr id="10" name="Picture 9" descr="Query - DataBaseFin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665" t="18863" r="68594" b="65060"/>
          <a:stretch/>
        </p:blipFill>
        <p:spPr>
          <a:xfrm>
            <a:off x="6096000" y="3920180"/>
            <a:ext cx="3355450" cy="1905373"/>
          </a:xfrm>
          <a:prstGeom prst="rect">
            <a:avLst/>
          </a:prstGeom>
        </p:spPr>
      </p:pic>
    </p:spTree>
    <p:extLst>
      <p:ext uri="{BB962C8B-B14F-4D97-AF65-F5344CB8AC3E}">
        <p14:creationId xmlns:p14="http://schemas.microsoft.com/office/powerpoint/2010/main" val="402983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Card_Info</a:t>
            </a:r>
            <a:r>
              <a:rPr lang="en-US" dirty="0"/>
              <a:t> Table</a:t>
            </a:r>
          </a:p>
        </p:txBody>
      </p:sp>
      <p:sp>
        <p:nvSpPr>
          <p:cNvPr id="3" name="Content Placeholder 2"/>
          <p:cNvSpPr>
            <a:spLocks noGrp="1"/>
          </p:cNvSpPr>
          <p:nvPr>
            <p:ph idx="1"/>
          </p:nvPr>
        </p:nvSpPr>
        <p:spPr/>
        <p:txBody>
          <a:bodyPr>
            <a:normAutofit fontScale="92500" lnSpcReduction="20000"/>
          </a:bodyPr>
          <a:lstStyle/>
          <a:p>
            <a:pPr marL="0" indent="0">
              <a:buNone/>
            </a:pPr>
            <a:r>
              <a:rPr lang="en-US" sz="2200" dirty="0">
                <a:latin typeface="Times New Roman" panose="02020603050405020304" pitchFamily="18" charset="0"/>
                <a:cs typeface="Times New Roman" panose="02020603050405020304" pitchFamily="18" charset="0"/>
              </a:rPr>
              <a:t>Keeps track of users credit card information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CREATE TABLE </a:t>
            </a:r>
            <a:r>
              <a:rPr lang="en-US" sz="2400" dirty="0" err="1">
                <a:latin typeface="Times New Roman" panose="02020603050405020304" pitchFamily="18" charset="0"/>
                <a:cs typeface="Times New Roman" panose="02020603050405020304" pitchFamily="18" charset="0"/>
              </a:rPr>
              <a:t>Card_Info</a:t>
            </a:r>
            <a:r>
              <a:rPr lang="en-US" sz="2400"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payID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NOT NULL references </a:t>
            </a:r>
            <a:r>
              <a:rPr lang="en-US" sz="2400" dirty="0" err="1">
                <a:latin typeface="Times New Roman" panose="02020603050405020304" pitchFamily="18" charset="0"/>
                <a:cs typeface="Times New Roman" panose="02020603050405020304" pitchFamily="18" charset="0"/>
              </a:rPr>
              <a:t>Payment_Methods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payID</a:t>
            </a:r>
            <a:r>
              <a:rPr lang="en-US" sz="2400"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cardNumber</a:t>
            </a:r>
            <a:r>
              <a:rPr lang="en-US" sz="2400" dirty="0">
                <a:latin typeface="Times New Roman" panose="02020603050405020304" pitchFamily="18" charset="0"/>
                <a:cs typeface="Times New Roman" panose="02020603050405020304" pitchFamily="18" charset="0"/>
              </a:rPr>
              <a:t> varchar(16) NOT NULL,</a:t>
            </a:r>
          </a:p>
          <a:p>
            <a:pPr marL="0" indent="0">
              <a:buNone/>
            </a:pPr>
            <a:r>
              <a:rPr lang="en-US" sz="2400" dirty="0" err="1">
                <a:latin typeface="Times New Roman" panose="02020603050405020304" pitchFamily="18" charset="0"/>
                <a:cs typeface="Times New Roman" panose="02020603050405020304" pitchFamily="18" charset="0"/>
              </a:rPr>
              <a:t>expirationMonth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NOT NULL,</a:t>
            </a:r>
          </a:p>
          <a:p>
            <a:pPr marL="0" indent="0">
              <a:buNone/>
            </a:pPr>
            <a:r>
              <a:rPr lang="en-US" sz="2400" dirty="0" err="1">
                <a:latin typeface="Times New Roman" panose="02020603050405020304" pitchFamily="18" charset="0"/>
                <a:cs typeface="Times New Roman" panose="02020603050405020304" pitchFamily="18" charset="0"/>
              </a:rPr>
              <a:t>expirationYear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NOT NULL,</a:t>
            </a:r>
          </a:p>
          <a:p>
            <a:pPr marL="0" indent="0">
              <a:buNone/>
            </a:pPr>
            <a:r>
              <a:rPr lang="en-US" sz="2400" dirty="0" err="1">
                <a:latin typeface="Times New Roman" panose="02020603050405020304" pitchFamily="18" charset="0"/>
                <a:cs typeface="Times New Roman" panose="02020603050405020304" pitchFamily="18" charset="0"/>
              </a:rPr>
              <a:t>securityCode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NOT NULL,</a:t>
            </a:r>
          </a:p>
          <a:p>
            <a:pPr marL="0" indent="0">
              <a:buNone/>
            </a:pPr>
            <a:r>
              <a:rPr lang="en-US" sz="2400" dirty="0">
                <a:latin typeface="Times New Roman" panose="02020603050405020304" pitchFamily="18" charset="0"/>
                <a:cs typeface="Times New Roman" panose="02020603050405020304" pitchFamily="18" charset="0"/>
              </a:rPr>
              <a:t>country text NOT NULL,</a:t>
            </a:r>
          </a:p>
          <a:p>
            <a:pPr marL="0" indent="0">
              <a:buNone/>
            </a:pPr>
            <a:r>
              <a:rPr lang="en-US" sz="2400" dirty="0">
                <a:latin typeface="Times New Roman" panose="02020603050405020304" pitchFamily="18" charset="0"/>
                <a:cs typeface="Times New Roman" panose="02020603050405020304" pitchFamily="18" charset="0"/>
              </a:rPr>
              <a:t>PRIMARY KEY (</a:t>
            </a:r>
            <a:r>
              <a:rPr lang="en-US" sz="2400" dirty="0" err="1">
                <a:latin typeface="Times New Roman" panose="02020603050405020304" pitchFamily="18" charset="0"/>
                <a:cs typeface="Times New Roman" panose="02020603050405020304" pitchFamily="18" charset="0"/>
              </a:rPr>
              <a:t>payID</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11</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666" t="32498" r="53277" b="58514"/>
          <a:stretch/>
        </p:blipFill>
        <p:spPr>
          <a:xfrm>
            <a:off x="5072932" y="4309606"/>
            <a:ext cx="4921858" cy="1031387"/>
          </a:xfrm>
          <a:prstGeom prst="rect">
            <a:avLst/>
          </a:prstGeom>
        </p:spPr>
      </p:pic>
      <p:sp>
        <p:nvSpPr>
          <p:cNvPr id="8" name="TextBox 7"/>
          <p:cNvSpPr txBox="1"/>
          <p:nvPr/>
        </p:nvSpPr>
        <p:spPr>
          <a:xfrm>
            <a:off x="8807116" y="1925053"/>
            <a:ext cx="3031958" cy="1477328"/>
          </a:xfrm>
          <a:prstGeom prst="rect">
            <a:avLst/>
          </a:prstGeom>
          <a:noFill/>
        </p:spPr>
        <p:txBody>
          <a:bodyPr wrap="square" rtlCol="0">
            <a:spAutoFit/>
          </a:bodyPr>
          <a:lstStyle/>
          <a:p>
            <a:r>
              <a:rPr lang="en-US" dirty="0">
                <a:solidFill>
                  <a:srgbClr val="FF0000"/>
                </a:solidFill>
              </a:rPr>
              <a:t>Functional Dependencies:</a:t>
            </a:r>
          </a:p>
          <a:p>
            <a:r>
              <a:rPr lang="en-US" dirty="0" err="1">
                <a:solidFill>
                  <a:srgbClr val="FF0000"/>
                </a:solidFill>
              </a:rPr>
              <a:t>payID</a:t>
            </a:r>
            <a:r>
              <a:rPr lang="en-US" dirty="0">
                <a:solidFill>
                  <a:srgbClr val="FF0000"/>
                </a:solidFill>
              </a:rPr>
              <a:t>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cardNumber</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expirationMonth</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expirationYear</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securityCode</a:t>
            </a:r>
            <a:r>
              <a:rPr lang="en-US" dirty="0">
                <a:solidFill>
                  <a:srgbClr val="FF0000"/>
                </a:solidFill>
                <a:sym typeface="Wingdings" panose="05000000000000000000" pitchFamily="2" charset="2"/>
              </a:rPr>
              <a:t>, country</a:t>
            </a:r>
            <a:endParaRPr lang="en-US" dirty="0">
              <a:solidFill>
                <a:srgbClr val="FF0000"/>
              </a:solidFill>
            </a:endParaRPr>
          </a:p>
        </p:txBody>
      </p:sp>
    </p:spTree>
    <p:extLst>
      <p:ext uri="{BB962C8B-B14F-4D97-AF65-F5344CB8AC3E}">
        <p14:creationId xmlns:p14="http://schemas.microsoft.com/office/powerpoint/2010/main" val="249957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Customer_Trip_Invoice</a:t>
            </a:r>
            <a:r>
              <a:rPr lang="en-US" dirty="0"/>
              <a:t> Table</a:t>
            </a:r>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Displays the price of each trip associated with each user by TID, </a:t>
            </a:r>
            <a:r>
              <a:rPr lang="en-US" sz="2000" dirty="0" err="1">
                <a:latin typeface="Times New Roman" panose="02020603050405020304" pitchFamily="18" charset="0"/>
                <a:cs typeface="Times New Roman" panose="02020603050405020304" pitchFamily="18" charset="0"/>
              </a:rPr>
              <a:t>userID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payID</a:t>
            </a:r>
            <a:endParaRPr lang="en-US" sz="2000" dirty="0">
              <a:latin typeface="Times New Roman" panose="02020603050405020304" pitchFamily="18" charset="0"/>
              <a:cs typeface="Times New Roman" panose="02020603050405020304" pitchFamily="18" charset="0"/>
            </a:endParaRPr>
          </a:p>
          <a:p>
            <a:pPr marL="0" indent="0">
              <a:buNone/>
            </a:pP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Customer_Trip_Invoice</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TID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 </a:t>
            </a:r>
          </a:p>
          <a:p>
            <a:pPr marL="0" indent="0">
              <a:buNone/>
            </a:pPr>
            <a:r>
              <a:rPr lang="en-US" sz="2200" dirty="0" err="1">
                <a:latin typeface="Times New Roman" panose="02020603050405020304" pitchFamily="18" charset="0"/>
                <a:cs typeface="Times New Roman" panose="02020603050405020304" pitchFamily="18" charset="0"/>
              </a:rPr>
              <a:t>totalAmount_USD</a:t>
            </a:r>
            <a:r>
              <a:rPr lang="en-US" sz="2200" dirty="0">
                <a:latin typeface="Times New Roman" panose="02020603050405020304" pitchFamily="18" charset="0"/>
                <a:cs typeface="Times New Roman" panose="02020603050405020304" pitchFamily="18" charset="0"/>
              </a:rPr>
              <a:t> decimal (4,2) NOT NULL,</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trip_date</a:t>
            </a:r>
            <a:r>
              <a:rPr lang="en-US" sz="2200" dirty="0">
                <a:latin typeface="Times New Roman" panose="02020603050405020304" pitchFamily="18" charset="0"/>
                <a:cs typeface="Times New Roman" panose="02020603050405020304" pitchFamily="18" charset="0"/>
              </a:rPr>
              <a:t> date NOT NULL,</a:t>
            </a:r>
          </a:p>
          <a:p>
            <a:pPr marL="0" indent="0">
              <a:buNone/>
            </a:pPr>
            <a:r>
              <a:rPr lang="en-US" sz="2200" dirty="0" err="1">
                <a:latin typeface="Times New Roman" panose="02020603050405020304" pitchFamily="18" charset="0"/>
                <a:cs typeface="Times New Roman" panose="02020603050405020304" pitchFamily="18" charset="0"/>
              </a:rPr>
              <a:t>payID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PRIMARY KEY (TID)</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12</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179" t="32471" r="70697" b="58316"/>
          <a:stretch/>
        </p:blipFill>
        <p:spPr>
          <a:xfrm>
            <a:off x="6894947" y="3757791"/>
            <a:ext cx="3764680" cy="1295471"/>
          </a:xfrm>
          <a:prstGeom prst="rect">
            <a:avLst/>
          </a:prstGeom>
        </p:spPr>
      </p:pic>
      <p:sp>
        <p:nvSpPr>
          <p:cNvPr id="8" name="TextBox 7"/>
          <p:cNvSpPr txBox="1"/>
          <p:nvPr/>
        </p:nvSpPr>
        <p:spPr>
          <a:xfrm>
            <a:off x="8289758" y="2394284"/>
            <a:ext cx="3272589" cy="923330"/>
          </a:xfrm>
          <a:prstGeom prst="rect">
            <a:avLst/>
          </a:prstGeom>
          <a:noFill/>
        </p:spPr>
        <p:txBody>
          <a:bodyPr wrap="square" rtlCol="0">
            <a:spAutoFit/>
          </a:bodyPr>
          <a:lstStyle/>
          <a:p>
            <a:r>
              <a:rPr lang="en-US" dirty="0">
                <a:solidFill>
                  <a:srgbClr val="FF0000"/>
                </a:solidFill>
              </a:rPr>
              <a:t>Functional Dependencies: TID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totalAmount_USD</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userID</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trip_date</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payID</a:t>
            </a:r>
            <a:endParaRPr lang="en-US" dirty="0">
              <a:solidFill>
                <a:srgbClr val="FF0000"/>
              </a:solidFill>
            </a:endParaRPr>
          </a:p>
        </p:txBody>
      </p:sp>
    </p:spTree>
    <p:extLst>
      <p:ext uri="{BB962C8B-B14F-4D97-AF65-F5344CB8AC3E}">
        <p14:creationId xmlns:p14="http://schemas.microsoft.com/office/powerpoint/2010/main" val="217023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Zip_Codes</a:t>
            </a:r>
            <a:r>
              <a:rPr lang="en-US" dirty="0"/>
              <a:t> Table</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Displays zip code information from addresses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Zip_Codes</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zipCode</a:t>
            </a:r>
            <a:r>
              <a:rPr lang="en-US" sz="2200" dirty="0">
                <a:latin typeface="Times New Roman" panose="02020603050405020304" pitchFamily="18" charset="0"/>
                <a:cs typeface="Times New Roman" panose="02020603050405020304" pitchFamily="18" charset="0"/>
              </a:rPr>
              <a:t> varchar(5) NOT NULL,</a:t>
            </a:r>
          </a:p>
          <a:p>
            <a:pPr marL="0" indent="0">
              <a:buNone/>
            </a:pPr>
            <a:r>
              <a:rPr lang="en-US" sz="2200" dirty="0">
                <a:latin typeface="Times New Roman" panose="02020603050405020304" pitchFamily="18" charset="0"/>
                <a:cs typeface="Times New Roman" panose="02020603050405020304" pitchFamily="18" charset="0"/>
              </a:rPr>
              <a:t>city text NOT NULL,</a:t>
            </a:r>
          </a:p>
          <a:p>
            <a:pPr marL="0" indent="0">
              <a:buNone/>
            </a:pPr>
            <a:r>
              <a:rPr lang="en-US" sz="2200" dirty="0">
                <a:latin typeface="Times New Roman" panose="02020603050405020304" pitchFamily="18" charset="0"/>
                <a:cs typeface="Times New Roman" panose="02020603050405020304" pitchFamily="18" charset="0"/>
              </a:rPr>
              <a:t>state text NOT NULL,</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zipCode</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13</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841" t="32460" r="75741" b="58658"/>
          <a:stretch/>
        </p:blipFill>
        <p:spPr>
          <a:xfrm>
            <a:off x="5329238" y="3286861"/>
            <a:ext cx="3894802" cy="1551839"/>
          </a:xfrm>
          <a:prstGeom prst="rect">
            <a:avLst/>
          </a:prstGeom>
        </p:spPr>
      </p:pic>
      <p:sp>
        <p:nvSpPr>
          <p:cNvPr id="8" name="TextBox 7"/>
          <p:cNvSpPr txBox="1"/>
          <p:nvPr/>
        </p:nvSpPr>
        <p:spPr>
          <a:xfrm>
            <a:off x="7519737" y="1690688"/>
            <a:ext cx="3834063" cy="646331"/>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zipCode</a:t>
            </a:r>
            <a:r>
              <a:rPr lang="en-US" dirty="0">
                <a:solidFill>
                  <a:srgbClr val="FF0000"/>
                </a:solidFill>
              </a:rPr>
              <a:t> </a:t>
            </a:r>
            <a:r>
              <a:rPr lang="en-US" dirty="0">
                <a:solidFill>
                  <a:srgbClr val="FF0000"/>
                </a:solidFill>
                <a:sym typeface="Wingdings" panose="05000000000000000000" pitchFamily="2" charset="2"/>
              </a:rPr>
              <a:t> city, state</a:t>
            </a:r>
            <a:endParaRPr lang="en-US" dirty="0">
              <a:solidFill>
                <a:srgbClr val="FF0000"/>
              </a:solidFill>
            </a:endParaRPr>
          </a:p>
        </p:txBody>
      </p:sp>
    </p:spTree>
    <p:extLst>
      <p:ext uri="{BB962C8B-B14F-4D97-AF65-F5344CB8AC3E}">
        <p14:creationId xmlns:p14="http://schemas.microsoft.com/office/powerpoint/2010/main" val="74345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Address_Book</a:t>
            </a:r>
            <a:r>
              <a:rPr lang="en-US" dirty="0"/>
              <a:t> Table</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Displays the saved location of the users original address entered when first signing up for an account</a:t>
            </a:r>
          </a:p>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CREATE TABLE </a:t>
            </a:r>
            <a:r>
              <a:rPr lang="en-US" sz="2000" dirty="0" err="1">
                <a:latin typeface="Times New Roman" panose="02020603050405020304" pitchFamily="18" charset="0"/>
                <a:cs typeface="Times New Roman" panose="02020603050405020304" pitchFamily="18" charset="0"/>
              </a:rPr>
              <a:t>Address_Book</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savedAddressID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NOT NULL,</a:t>
            </a:r>
          </a:p>
          <a:p>
            <a:pPr marL="0" indent="0">
              <a:buNone/>
            </a:pPr>
            <a:r>
              <a:rPr lang="en-US" sz="2000" dirty="0">
                <a:latin typeface="Times New Roman" panose="02020603050405020304" pitchFamily="18" charset="0"/>
                <a:cs typeface="Times New Roman" panose="02020603050405020304" pitchFamily="18" charset="0"/>
              </a:rPr>
              <a:t>address text NOT NULL,</a:t>
            </a:r>
          </a:p>
          <a:p>
            <a:pPr marL="0" indent="0">
              <a:buNone/>
            </a:pPr>
            <a:r>
              <a:rPr lang="en-US" sz="2000" dirty="0" err="1">
                <a:latin typeface="Times New Roman" panose="02020603050405020304" pitchFamily="18" charset="0"/>
                <a:cs typeface="Times New Roman" panose="02020603050405020304" pitchFamily="18" charset="0"/>
              </a:rPr>
              <a:t>zipCode</a:t>
            </a:r>
            <a:r>
              <a:rPr lang="en-US" sz="2000" dirty="0">
                <a:latin typeface="Times New Roman" panose="02020603050405020304" pitchFamily="18" charset="0"/>
                <a:cs typeface="Times New Roman" panose="02020603050405020304" pitchFamily="18" charset="0"/>
              </a:rPr>
              <a:t> varchar(5) references </a:t>
            </a:r>
            <a:r>
              <a:rPr lang="en-US" sz="2000" dirty="0" err="1">
                <a:latin typeface="Times New Roman" panose="02020603050405020304" pitchFamily="18" charset="0"/>
                <a:cs typeface="Times New Roman" panose="02020603050405020304" pitchFamily="18" charset="0"/>
              </a:rPr>
              <a:t>Zip_Codes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zipCode</a:t>
            </a:r>
            <a:r>
              <a:rPr lang="en-US" sz="2000" dirty="0">
                <a:latin typeface="Times New Roman" panose="02020603050405020304" pitchFamily="18" charset="0"/>
                <a:cs typeface="Times New Roman" panose="02020603050405020304" pitchFamily="18" charset="0"/>
              </a:rPr>
              <a:t>) NOT NULL,</a:t>
            </a:r>
          </a:p>
          <a:p>
            <a:pPr marL="0" indent="0">
              <a:buNone/>
            </a:pPr>
            <a:r>
              <a:rPr lang="en-US" sz="2000" dirty="0">
                <a:latin typeface="Times New Roman" panose="02020603050405020304" pitchFamily="18" charset="0"/>
                <a:cs typeface="Times New Roman" panose="02020603050405020304" pitchFamily="18" charset="0"/>
              </a:rPr>
              <a:t>PRIMARY KEY (</a:t>
            </a:r>
            <a:r>
              <a:rPr lang="en-US" sz="2000" dirty="0" err="1">
                <a:latin typeface="Times New Roman" panose="02020603050405020304" pitchFamily="18" charset="0"/>
                <a:cs typeface="Times New Roman" panose="02020603050405020304" pitchFamily="18" charset="0"/>
              </a:rPr>
              <a:t>savedAddressID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14</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172" t="32745" r="69337" b="58398"/>
          <a:stretch/>
        </p:blipFill>
        <p:spPr>
          <a:xfrm>
            <a:off x="7674383" y="4138454"/>
            <a:ext cx="4045840" cy="1276384"/>
          </a:xfrm>
          <a:prstGeom prst="rect">
            <a:avLst/>
          </a:prstGeom>
        </p:spPr>
      </p:pic>
      <p:sp>
        <p:nvSpPr>
          <p:cNvPr id="8" name="TextBox 7"/>
          <p:cNvSpPr txBox="1"/>
          <p:nvPr/>
        </p:nvSpPr>
        <p:spPr>
          <a:xfrm>
            <a:off x="8013032" y="2526632"/>
            <a:ext cx="3340768" cy="923330"/>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savedAddressID</a:t>
            </a:r>
            <a:r>
              <a:rPr lang="en-US" dirty="0">
                <a:solidFill>
                  <a:srgbClr val="FF0000"/>
                </a:solidFill>
              </a:rPr>
              <a:t> </a:t>
            </a:r>
            <a:r>
              <a:rPr lang="en-US" dirty="0">
                <a:solidFill>
                  <a:srgbClr val="FF0000"/>
                </a:solidFill>
                <a:sym typeface="Wingdings" panose="05000000000000000000" pitchFamily="2" charset="2"/>
              </a:rPr>
              <a:t> address, </a:t>
            </a:r>
            <a:r>
              <a:rPr lang="en-US" dirty="0" err="1">
                <a:solidFill>
                  <a:srgbClr val="FF0000"/>
                </a:solidFill>
                <a:sym typeface="Wingdings" panose="05000000000000000000" pitchFamily="2" charset="2"/>
              </a:rPr>
              <a:t>zipCode</a:t>
            </a:r>
            <a:r>
              <a:rPr lang="en-US" dirty="0">
                <a:solidFill>
                  <a:srgbClr val="FF0000"/>
                </a:solidFill>
                <a:sym typeface="Wingdings" panose="05000000000000000000" pitchFamily="2" charset="2"/>
              </a:rPr>
              <a:t> </a:t>
            </a:r>
            <a:endParaRPr lang="en-US" dirty="0">
              <a:solidFill>
                <a:srgbClr val="FF0000"/>
              </a:solidFill>
            </a:endParaRPr>
          </a:p>
        </p:txBody>
      </p:sp>
    </p:spTree>
    <p:extLst>
      <p:ext uri="{BB962C8B-B14F-4D97-AF65-F5344CB8AC3E}">
        <p14:creationId xmlns:p14="http://schemas.microsoft.com/office/powerpoint/2010/main" val="390884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Driver_Accounts</a:t>
            </a:r>
            <a:r>
              <a:rPr lang="en-US" dirty="0"/>
              <a:t> Table</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Displays bank information of drivers </a:t>
            </a:r>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Driver_Accounts</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accountID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bank text NOT NULL,</a:t>
            </a:r>
          </a:p>
          <a:p>
            <a:pPr marL="0" indent="0">
              <a:buNone/>
            </a:pPr>
            <a:r>
              <a:rPr lang="en-US" sz="2200" dirty="0" err="1">
                <a:latin typeface="Times New Roman" panose="02020603050405020304" pitchFamily="18" charset="0"/>
                <a:cs typeface="Times New Roman" panose="02020603050405020304" pitchFamily="18" charset="0"/>
              </a:rPr>
              <a:t>bankNumber</a:t>
            </a:r>
            <a:r>
              <a:rPr lang="en-US" sz="2200" dirty="0">
                <a:latin typeface="Times New Roman" panose="02020603050405020304" pitchFamily="18" charset="0"/>
                <a:cs typeface="Times New Roman" panose="02020603050405020304" pitchFamily="18" charset="0"/>
              </a:rPr>
              <a:t> varchar(10),</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accountID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15</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053" t="32637" r="70686" b="58551"/>
          <a:stretch/>
        </p:blipFill>
        <p:spPr>
          <a:xfrm>
            <a:off x="5468880" y="3924301"/>
            <a:ext cx="4094220" cy="1340936"/>
          </a:xfrm>
          <a:prstGeom prst="rect">
            <a:avLst/>
          </a:prstGeom>
        </p:spPr>
      </p:pic>
      <p:sp>
        <p:nvSpPr>
          <p:cNvPr id="8" name="TextBox 7"/>
          <p:cNvSpPr txBox="1"/>
          <p:nvPr/>
        </p:nvSpPr>
        <p:spPr>
          <a:xfrm>
            <a:off x="8061157" y="1690688"/>
            <a:ext cx="2767263" cy="923330"/>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accountID</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userID</a:t>
            </a:r>
            <a:r>
              <a:rPr lang="en-US" dirty="0">
                <a:solidFill>
                  <a:srgbClr val="FF0000"/>
                </a:solidFill>
                <a:sym typeface="Wingdings" panose="05000000000000000000" pitchFamily="2" charset="2"/>
              </a:rPr>
              <a:t>, bank, </a:t>
            </a:r>
            <a:r>
              <a:rPr lang="en-US" dirty="0" err="1">
                <a:solidFill>
                  <a:srgbClr val="FF0000"/>
                </a:solidFill>
                <a:sym typeface="Wingdings" panose="05000000000000000000" pitchFamily="2" charset="2"/>
              </a:rPr>
              <a:t>bankNumber</a:t>
            </a:r>
            <a:endParaRPr lang="en-US" dirty="0">
              <a:solidFill>
                <a:srgbClr val="FF0000"/>
              </a:solidFill>
            </a:endParaRPr>
          </a:p>
        </p:txBody>
      </p:sp>
    </p:spTree>
    <p:extLst>
      <p:ext uri="{BB962C8B-B14F-4D97-AF65-F5344CB8AC3E}">
        <p14:creationId xmlns:p14="http://schemas.microsoft.com/office/powerpoint/2010/main" val="419100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Table</a:t>
            </a:r>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Displays personal information for all drivers</a:t>
            </a:r>
            <a:endParaRPr lang="en-US" sz="22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CREATE TABLE Driver(</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DOB date NOT NULL,</a:t>
            </a:r>
          </a:p>
          <a:p>
            <a:pPr marL="0" indent="0">
              <a:buNone/>
            </a:pPr>
            <a:r>
              <a:rPr lang="en-US" sz="2200" dirty="0">
                <a:latin typeface="Times New Roman" panose="02020603050405020304" pitchFamily="18" charset="0"/>
                <a:cs typeface="Times New Roman" panose="02020603050405020304" pitchFamily="18" charset="0"/>
              </a:rPr>
              <a:t>SSN varchar(11),</a:t>
            </a:r>
          </a:p>
          <a:p>
            <a:pPr marL="0" indent="0">
              <a:buNone/>
            </a:pPr>
            <a:r>
              <a:rPr lang="en-US" sz="2200" dirty="0" err="1">
                <a:latin typeface="Times New Roman" panose="02020603050405020304" pitchFamily="18" charset="0"/>
                <a:cs typeface="Times New Roman" panose="02020603050405020304" pitchFamily="18" charset="0"/>
              </a:rPr>
              <a:t>yearsDrivingUS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licenseNumber</a:t>
            </a:r>
            <a:r>
              <a:rPr lang="en-US" sz="2200" dirty="0">
                <a:latin typeface="Times New Roman" panose="02020603050405020304" pitchFamily="18" charset="0"/>
                <a:cs typeface="Times New Roman" panose="02020603050405020304" pitchFamily="18" charset="0"/>
              </a:rPr>
              <a:t> varchar(8) NOT NULL,</a:t>
            </a:r>
          </a:p>
          <a:p>
            <a:pPr marL="0" indent="0">
              <a:buNone/>
            </a:pPr>
            <a:r>
              <a:rPr lang="en-US" sz="2200" dirty="0" err="1">
                <a:latin typeface="Times New Roman" panose="02020603050405020304" pitchFamily="18" charset="0"/>
                <a:cs typeface="Times New Roman" panose="02020603050405020304" pitchFamily="18" charset="0"/>
              </a:rPr>
              <a:t>starRating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16</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224" t="32460" r="54663" b="58293"/>
          <a:stretch/>
        </p:blipFill>
        <p:spPr>
          <a:xfrm>
            <a:off x="6096000" y="4001294"/>
            <a:ext cx="5024348" cy="1106331"/>
          </a:xfrm>
          <a:prstGeom prst="rect">
            <a:avLst/>
          </a:prstGeom>
        </p:spPr>
      </p:pic>
      <p:sp>
        <p:nvSpPr>
          <p:cNvPr id="8" name="TextBox 7"/>
          <p:cNvSpPr txBox="1"/>
          <p:nvPr/>
        </p:nvSpPr>
        <p:spPr>
          <a:xfrm>
            <a:off x="8016201" y="1690688"/>
            <a:ext cx="3104147" cy="1200329"/>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userID</a:t>
            </a:r>
            <a:r>
              <a:rPr lang="en-US" dirty="0">
                <a:solidFill>
                  <a:srgbClr val="FF0000"/>
                </a:solidFill>
              </a:rPr>
              <a:t> </a:t>
            </a:r>
            <a:r>
              <a:rPr lang="en-US" dirty="0">
                <a:solidFill>
                  <a:srgbClr val="FF0000"/>
                </a:solidFill>
                <a:sym typeface="Wingdings" panose="05000000000000000000" pitchFamily="2" charset="2"/>
              </a:rPr>
              <a:t> DOB, SSN, </a:t>
            </a:r>
            <a:r>
              <a:rPr lang="en-US" dirty="0" err="1">
                <a:solidFill>
                  <a:srgbClr val="FF0000"/>
                </a:solidFill>
                <a:sym typeface="Wingdings" panose="05000000000000000000" pitchFamily="2" charset="2"/>
              </a:rPr>
              <a:t>yearsDrivingUS</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licenseNumber</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starRating</a:t>
            </a:r>
            <a:endParaRPr lang="en-US" dirty="0">
              <a:solidFill>
                <a:srgbClr val="FF0000"/>
              </a:solidFill>
            </a:endParaRPr>
          </a:p>
        </p:txBody>
      </p:sp>
    </p:spTree>
    <p:extLst>
      <p:ext uri="{BB962C8B-B14F-4D97-AF65-F5344CB8AC3E}">
        <p14:creationId xmlns:p14="http://schemas.microsoft.com/office/powerpoint/2010/main" val="120479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Driver_Deposits</a:t>
            </a:r>
            <a:r>
              <a:rPr lang="en-US" dirty="0"/>
              <a:t> Table</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Displays the amount drivers make and the date it is made on</a:t>
            </a:r>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Driver_Deposits</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depositID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accountID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amount_USD</a:t>
            </a:r>
            <a:r>
              <a:rPr lang="en-US" sz="2200" dirty="0">
                <a:latin typeface="Times New Roman" panose="02020603050405020304" pitchFamily="18" charset="0"/>
                <a:cs typeface="Times New Roman" panose="02020603050405020304" pitchFamily="18" charset="0"/>
              </a:rPr>
              <a:t> decimal (5,2) NOT NULL,</a:t>
            </a:r>
          </a:p>
          <a:p>
            <a:pPr marL="0" indent="0">
              <a:buNone/>
            </a:pPr>
            <a:r>
              <a:rPr lang="en-US" sz="2200" dirty="0">
                <a:latin typeface="Times New Roman" panose="02020603050405020304" pitchFamily="18" charset="0"/>
                <a:cs typeface="Times New Roman" panose="02020603050405020304" pitchFamily="18" charset="0"/>
              </a:rPr>
              <a:t>date </a:t>
            </a:r>
            <a:r>
              <a:rPr lang="en-US" sz="2200" dirty="0" err="1">
                <a:latin typeface="Times New Roman" panose="02020603050405020304" pitchFamily="18" charset="0"/>
                <a:cs typeface="Times New Roman" panose="02020603050405020304" pitchFamily="18" charset="0"/>
              </a:rPr>
              <a:t>date</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depositID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17</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186" t="32367" r="73838" b="58758"/>
          <a:stretch/>
        </p:blipFill>
        <p:spPr>
          <a:xfrm>
            <a:off x="6600354" y="3980595"/>
            <a:ext cx="2950046" cy="1101130"/>
          </a:xfrm>
          <a:prstGeom prst="rect">
            <a:avLst/>
          </a:prstGeom>
        </p:spPr>
      </p:pic>
      <p:sp>
        <p:nvSpPr>
          <p:cNvPr id="8" name="TextBox 7"/>
          <p:cNvSpPr txBox="1"/>
          <p:nvPr/>
        </p:nvSpPr>
        <p:spPr>
          <a:xfrm>
            <a:off x="8610600" y="1702902"/>
            <a:ext cx="2743200" cy="923330"/>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depositID</a:t>
            </a:r>
            <a:r>
              <a:rPr lang="en-US" dirty="0">
                <a:solidFill>
                  <a:srgbClr val="FF0000"/>
                </a:solidFill>
              </a:rPr>
              <a:t>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accountID</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amount_USD</a:t>
            </a:r>
            <a:r>
              <a:rPr lang="en-US" dirty="0">
                <a:solidFill>
                  <a:srgbClr val="FF0000"/>
                </a:solidFill>
                <a:sym typeface="Wingdings" panose="05000000000000000000" pitchFamily="2" charset="2"/>
              </a:rPr>
              <a:t>, date</a:t>
            </a:r>
            <a:endParaRPr lang="en-US" dirty="0">
              <a:solidFill>
                <a:srgbClr val="FF0000"/>
              </a:solidFill>
            </a:endParaRPr>
          </a:p>
        </p:txBody>
      </p:sp>
    </p:spTree>
    <p:extLst>
      <p:ext uri="{BB962C8B-B14F-4D97-AF65-F5344CB8AC3E}">
        <p14:creationId xmlns:p14="http://schemas.microsoft.com/office/powerpoint/2010/main" val="825186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Vehicle Table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Displays information relating to drivers vehicles</a:t>
            </a:r>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CREATE TABLE Vehicle(</a:t>
            </a:r>
          </a:p>
          <a:p>
            <a:pPr marL="0" indent="0">
              <a:buNone/>
            </a:pPr>
            <a:r>
              <a:rPr lang="en-US" sz="2200" dirty="0">
                <a:latin typeface="Times New Roman" panose="02020603050405020304" pitchFamily="18" charset="0"/>
                <a:cs typeface="Times New Roman" panose="02020603050405020304" pitchFamily="18" charset="0"/>
              </a:rPr>
              <a:t>VID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VIN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licensePlate</a:t>
            </a:r>
            <a:r>
              <a:rPr lang="en-US" sz="2200" dirty="0">
                <a:latin typeface="Times New Roman" panose="02020603050405020304" pitchFamily="18" charset="0"/>
                <a:cs typeface="Times New Roman" panose="02020603050405020304" pitchFamily="18" charset="0"/>
              </a:rPr>
              <a:t> varchar NOT NULL,</a:t>
            </a:r>
          </a:p>
          <a:p>
            <a:pPr marL="0" indent="0">
              <a:buNone/>
            </a:pPr>
            <a:r>
              <a:rPr lang="en-US" sz="2200" dirty="0">
                <a:latin typeface="Times New Roman" panose="02020603050405020304" pitchFamily="18" charset="0"/>
                <a:cs typeface="Times New Roman" panose="02020603050405020304" pitchFamily="18" charset="0"/>
              </a:rPr>
              <a:t>year text NOT NULL,</a:t>
            </a:r>
          </a:p>
          <a:p>
            <a:pPr marL="0" indent="0">
              <a:buNone/>
            </a:pPr>
            <a:r>
              <a:rPr lang="en-US" sz="2200" dirty="0">
                <a:latin typeface="Times New Roman" panose="02020603050405020304" pitchFamily="18" charset="0"/>
                <a:cs typeface="Times New Roman" panose="02020603050405020304" pitchFamily="18" charset="0"/>
              </a:rPr>
              <a:t>make text NOT NULL,</a:t>
            </a:r>
          </a:p>
          <a:p>
            <a:pPr marL="0" indent="0">
              <a:buNone/>
            </a:pPr>
            <a:r>
              <a:rPr lang="en-US" sz="2200" dirty="0">
                <a:latin typeface="Times New Roman" panose="02020603050405020304" pitchFamily="18" charset="0"/>
                <a:cs typeface="Times New Roman" panose="02020603050405020304" pitchFamily="18" charset="0"/>
              </a:rPr>
              <a:t>model text NOT NULL,</a:t>
            </a:r>
          </a:p>
          <a:p>
            <a:pPr marL="0" indent="0">
              <a:buNone/>
            </a:pPr>
            <a:r>
              <a:rPr lang="en-US" sz="2200" dirty="0">
                <a:latin typeface="Times New Roman" panose="02020603050405020304" pitchFamily="18" charset="0"/>
                <a:cs typeface="Times New Roman" panose="02020603050405020304" pitchFamily="18" charset="0"/>
              </a:rPr>
              <a:t>color text NOT NULL,</a:t>
            </a:r>
          </a:p>
          <a:p>
            <a:pPr marL="0" indent="0">
              <a:buNone/>
            </a:pPr>
            <a:r>
              <a:rPr lang="en-US" sz="2200" dirty="0">
                <a:latin typeface="Times New Roman" panose="02020603050405020304" pitchFamily="18" charset="0"/>
                <a:cs typeface="Times New Roman" panose="02020603050405020304" pitchFamily="18" charset="0"/>
              </a:rPr>
              <a:t>PRIMARY KEY (VID)</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18</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300" t="32542" r="64093" b="58503"/>
          <a:stretch/>
        </p:blipFill>
        <p:spPr>
          <a:xfrm>
            <a:off x="4484914" y="3737428"/>
            <a:ext cx="6235223" cy="1694810"/>
          </a:xfrm>
          <a:prstGeom prst="rect">
            <a:avLst/>
          </a:prstGeom>
        </p:spPr>
      </p:pic>
      <p:sp>
        <p:nvSpPr>
          <p:cNvPr id="8" name="TextBox 7"/>
          <p:cNvSpPr txBox="1"/>
          <p:nvPr/>
        </p:nvSpPr>
        <p:spPr>
          <a:xfrm>
            <a:off x="8658726" y="1825625"/>
            <a:ext cx="2695074" cy="923330"/>
          </a:xfrm>
          <a:prstGeom prst="rect">
            <a:avLst/>
          </a:prstGeom>
          <a:noFill/>
        </p:spPr>
        <p:txBody>
          <a:bodyPr wrap="square" rtlCol="0">
            <a:spAutoFit/>
          </a:bodyPr>
          <a:lstStyle/>
          <a:p>
            <a:r>
              <a:rPr lang="en-US" dirty="0">
                <a:solidFill>
                  <a:srgbClr val="FF0000"/>
                </a:solidFill>
              </a:rPr>
              <a:t>Functional Dependencies: VID </a:t>
            </a:r>
            <a:r>
              <a:rPr lang="en-US" dirty="0">
                <a:solidFill>
                  <a:srgbClr val="FF0000"/>
                </a:solidFill>
                <a:sym typeface="Wingdings" panose="05000000000000000000" pitchFamily="2" charset="2"/>
              </a:rPr>
              <a:t> VIN, </a:t>
            </a:r>
            <a:r>
              <a:rPr lang="en-US" dirty="0" err="1">
                <a:solidFill>
                  <a:srgbClr val="FF0000"/>
                </a:solidFill>
                <a:sym typeface="Wingdings" panose="05000000000000000000" pitchFamily="2" charset="2"/>
              </a:rPr>
              <a:t>licensePlate</a:t>
            </a:r>
            <a:r>
              <a:rPr lang="en-US" dirty="0">
                <a:solidFill>
                  <a:srgbClr val="FF0000"/>
                </a:solidFill>
                <a:sym typeface="Wingdings" panose="05000000000000000000" pitchFamily="2" charset="2"/>
              </a:rPr>
              <a:t>, year, make, model, color</a:t>
            </a:r>
            <a:endParaRPr lang="en-US" dirty="0">
              <a:solidFill>
                <a:srgbClr val="FF0000"/>
              </a:solidFill>
            </a:endParaRPr>
          </a:p>
        </p:txBody>
      </p:sp>
    </p:spTree>
    <p:extLst>
      <p:ext uri="{BB962C8B-B14F-4D97-AF65-F5344CB8AC3E}">
        <p14:creationId xmlns:p14="http://schemas.microsoft.com/office/powerpoint/2010/main" val="177798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Classifications Table</a:t>
            </a:r>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Displays maximum amount of passengers for each Uber type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CREATE TABLE Classifications(</a:t>
            </a:r>
          </a:p>
          <a:p>
            <a:pPr marL="0" indent="0">
              <a:buNone/>
            </a:pPr>
            <a:r>
              <a:rPr lang="en-US" sz="2200" dirty="0">
                <a:latin typeface="Times New Roman" panose="02020603050405020304" pitchFamily="18" charset="0"/>
                <a:cs typeface="Times New Roman" panose="02020603050405020304" pitchFamily="18" charset="0"/>
              </a:rPr>
              <a:t>type text NOT NULL,</a:t>
            </a:r>
          </a:p>
          <a:p>
            <a:pPr marL="0" indent="0">
              <a:buNone/>
            </a:pPr>
            <a:r>
              <a:rPr lang="en-US" sz="2200" dirty="0" err="1">
                <a:latin typeface="Times New Roman" panose="02020603050405020304" pitchFamily="18" charset="0"/>
                <a:cs typeface="Times New Roman" panose="02020603050405020304" pitchFamily="18" charset="0"/>
              </a:rPr>
              <a:t>maxPassengers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PRIMARY KEY (type)</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19</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053" t="32511" r="81695" b="59958"/>
          <a:stretch/>
        </p:blipFill>
        <p:spPr>
          <a:xfrm>
            <a:off x="6481210" y="3429001"/>
            <a:ext cx="3601254" cy="1651028"/>
          </a:xfrm>
          <a:prstGeom prst="rect">
            <a:avLst/>
          </a:prstGeom>
        </p:spPr>
      </p:pic>
      <p:sp>
        <p:nvSpPr>
          <p:cNvPr id="8" name="TextBox 7"/>
          <p:cNvSpPr txBox="1"/>
          <p:nvPr/>
        </p:nvSpPr>
        <p:spPr>
          <a:xfrm>
            <a:off x="8402053" y="1825625"/>
            <a:ext cx="2951747" cy="646331"/>
          </a:xfrm>
          <a:prstGeom prst="rect">
            <a:avLst/>
          </a:prstGeom>
          <a:noFill/>
        </p:spPr>
        <p:txBody>
          <a:bodyPr wrap="square" rtlCol="0">
            <a:spAutoFit/>
          </a:bodyPr>
          <a:lstStyle/>
          <a:p>
            <a:r>
              <a:rPr lang="en-US" dirty="0">
                <a:solidFill>
                  <a:srgbClr val="FF0000"/>
                </a:solidFill>
              </a:rPr>
              <a:t>Functional Dependencies: type </a:t>
            </a:r>
            <a:r>
              <a:rPr lang="en-US" dirty="0">
                <a:solidFill>
                  <a:srgbClr val="FF0000"/>
                </a:solidFill>
                <a:sym typeface="Wingdings" panose="05000000000000000000" pitchFamily="2" charset="2"/>
              </a:rPr>
              <a:t></a:t>
            </a:r>
            <a:r>
              <a:rPr lang="en-US" dirty="0" err="1">
                <a:solidFill>
                  <a:srgbClr val="FF0000"/>
                </a:solidFill>
                <a:sym typeface="Wingdings" panose="05000000000000000000" pitchFamily="2" charset="2"/>
              </a:rPr>
              <a:t>maxPassengers</a:t>
            </a:r>
            <a:endParaRPr lang="en-US" dirty="0">
              <a:solidFill>
                <a:srgbClr val="FF0000"/>
              </a:solidFill>
            </a:endParaRPr>
          </a:p>
        </p:txBody>
      </p:sp>
    </p:spTree>
    <p:extLst>
      <p:ext uri="{BB962C8B-B14F-4D97-AF65-F5344CB8AC3E}">
        <p14:creationId xmlns:p14="http://schemas.microsoft.com/office/powerpoint/2010/main" val="65270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946" y="320675"/>
            <a:ext cx="10515600" cy="1325563"/>
          </a:xfrm>
        </p:spPr>
        <p:txBody>
          <a:bodyPr/>
          <a:lstStyle/>
          <a:p>
            <a:r>
              <a:rPr lang="en-US" b="1" dirty="0"/>
              <a:t>Table of Contents</a:t>
            </a:r>
          </a:p>
        </p:txBody>
      </p:sp>
      <p:sp>
        <p:nvSpPr>
          <p:cNvPr id="3" name="Content Placeholder 2"/>
          <p:cNvSpPr>
            <a:spLocks noGrp="1"/>
          </p:cNvSpPr>
          <p:nvPr>
            <p:ph idx="1"/>
          </p:nvPr>
        </p:nvSpPr>
        <p:spPr>
          <a:xfrm>
            <a:off x="838200" y="1562389"/>
            <a:ext cx="10515600" cy="4351338"/>
          </a:xfrm>
        </p:spPr>
        <p:txBody>
          <a:bodyPr>
            <a:normAutofit/>
          </a:bodyPr>
          <a:lstStyle/>
          <a:p>
            <a:pPr marL="0" indent="0">
              <a:buNone/>
            </a:pPr>
            <a:r>
              <a:rPr lang="en-US" sz="2000" dirty="0"/>
              <a:t>Table of contents……………………………………..	2</a:t>
            </a:r>
          </a:p>
          <a:p>
            <a:pPr marL="0" indent="0">
              <a:buNone/>
            </a:pPr>
            <a:r>
              <a:rPr lang="en-US" sz="2000" dirty="0"/>
              <a:t>Executive Summary………….………………………	3</a:t>
            </a:r>
          </a:p>
          <a:p>
            <a:pPr marL="0" indent="0">
              <a:buNone/>
            </a:pPr>
            <a:r>
              <a:rPr lang="en-US" sz="2000" dirty="0"/>
              <a:t>E/R Diagram…………………………………………….	4</a:t>
            </a:r>
          </a:p>
          <a:p>
            <a:pPr marL="0" indent="0">
              <a:buNone/>
            </a:pPr>
            <a:r>
              <a:rPr lang="en-US" sz="2000" dirty="0"/>
              <a:t>Tables……………………………………………………...	5-20</a:t>
            </a:r>
          </a:p>
          <a:p>
            <a:pPr marL="0" indent="0">
              <a:buNone/>
            </a:pPr>
            <a:r>
              <a:rPr lang="en-US" sz="2000" dirty="0"/>
              <a:t>Views……………………………………………………….	21-22</a:t>
            </a:r>
          </a:p>
          <a:p>
            <a:pPr marL="0" indent="0">
              <a:buNone/>
            </a:pPr>
            <a:r>
              <a:rPr lang="en-US" sz="2000" dirty="0"/>
              <a:t>Reports……………………………………………………	23-24</a:t>
            </a:r>
          </a:p>
          <a:p>
            <a:pPr marL="0" indent="0">
              <a:buNone/>
            </a:pPr>
            <a:r>
              <a:rPr lang="en-US" sz="2000" dirty="0"/>
              <a:t>Stored Procedure…………………………………….	25</a:t>
            </a:r>
          </a:p>
          <a:p>
            <a:pPr marL="0" indent="0">
              <a:buNone/>
            </a:pPr>
            <a:r>
              <a:rPr lang="en-US" sz="2000" dirty="0"/>
              <a:t>Security……………………………………………………	26-27</a:t>
            </a:r>
          </a:p>
          <a:p>
            <a:pPr marL="0" indent="0">
              <a:buNone/>
            </a:pPr>
            <a:r>
              <a:rPr lang="en-US" sz="2000" dirty="0"/>
              <a:t>Implementation Notes………………...............	28</a:t>
            </a:r>
          </a:p>
          <a:p>
            <a:pPr marL="0" indent="0">
              <a:buNone/>
            </a:pPr>
            <a:r>
              <a:rPr lang="en-US" sz="2000" dirty="0"/>
              <a:t>Known Problems/Future Enhancements….	29</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a:xfrm>
            <a:off x="8610600" y="6356350"/>
            <a:ext cx="2743200" cy="365125"/>
          </a:xfrm>
        </p:spPr>
        <p:txBody>
          <a:bodyPr/>
          <a:lstStyle/>
          <a:p>
            <a:fld id="{0E3ECD86-F964-4DAA-A3B2-C637C4CF2107}"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162985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Vehicle_Records</a:t>
            </a:r>
            <a:r>
              <a:rPr lang="en-US" dirty="0"/>
              <a:t> Table</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Displays Uber car type according to the VID and the appropriate </a:t>
            </a:r>
            <a:r>
              <a:rPr lang="en-US" sz="2000" dirty="0" err="1">
                <a:latin typeface="Times New Roman" panose="02020603050405020304" pitchFamily="18" charset="0"/>
                <a:cs typeface="Times New Roman" panose="02020603050405020304" pitchFamily="18" charset="0"/>
              </a:rPr>
              <a:t>userID</a:t>
            </a:r>
            <a:endParaRPr lang="en-US" sz="20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Vehicle_Records</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VID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 references Driver(</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type text NOT NULL references Classifications(type),</a:t>
            </a:r>
          </a:p>
          <a:p>
            <a:pPr marL="0" indent="0">
              <a:buNone/>
            </a:pPr>
            <a:r>
              <a:rPr lang="en-US" sz="2200" dirty="0">
                <a:latin typeface="Times New Roman" panose="02020603050405020304" pitchFamily="18" charset="0"/>
                <a:cs typeface="Times New Roman" panose="02020603050405020304" pitchFamily="18" charset="0"/>
              </a:rPr>
              <a:t>PRIMARY KEY (VID)</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20</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934" t="32701" r="81852" b="58654"/>
          <a:stretch/>
        </p:blipFill>
        <p:spPr>
          <a:xfrm>
            <a:off x="7931192" y="4001294"/>
            <a:ext cx="2882582" cy="1614554"/>
          </a:xfrm>
          <a:prstGeom prst="rect">
            <a:avLst/>
          </a:prstGeom>
        </p:spPr>
      </p:pic>
      <p:sp>
        <p:nvSpPr>
          <p:cNvPr id="8" name="TextBox 7"/>
          <p:cNvSpPr txBox="1"/>
          <p:nvPr/>
        </p:nvSpPr>
        <p:spPr>
          <a:xfrm>
            <a:off x="8710863" y="2165684"/>
            <a:ext cx="2642937" cy="646331"/>
          </a:xfrm>
          <a:prstGeom prst="rect">
            <a:avLst/>
          </a:prstGeom>
          <a:noFill/>
        </p:spPr>
        <p:txBody>
          <a:bodyPr wrap="square" rtlCol="0">
            <a:spAutoFit/>
          </a:bodyPr>
          <a:lstStyle/>
          <a:p>
            <a:r>
              <a:rPr lang="en-US" dirty="0">
                <a:solidFill>
                  <a:srgbClr val="FF0000"/>
                </a:solidFill>
              </a:rPr>
              <a:t>Functional Dependencies: VID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userID</a:t>
            </a:r>
            <a:r>
              <a:rPr lang="en-US" dirty="0">
                <a:solidFill>
                  <a:srgbClr val="FF0000"/>
                </a:solidFill>
                <a:sym typeface="Wingdings" panose="05000000000000000000" pitchFamily="2" charset="2"/>
              </a:rPr>
              <a:t>, type</a:t>
            </a:r>
            <a:endParaRPr lang="en-US" dirty="0">
              <a:solidFill>
                <a:srgbClr val="FF0000"/>
              </a:solidFill>
            </a:endParaRPr>
          </a:p>
        </p:txBody>
      </p:sp>
    </p:spTree>
    <p:extLst>
      <p:ext uri="{BB962C8B-B14F-4D97-AF65-F5344CB8AC3E}">
        <p14:creationId xmlns:p14="http://schemas.microsoft.com/office/powerpoint/2010/main" val="1062260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pPr marL="0" indent="0">
              <a:buNone/>
            </a:pPr>
            <a:r>
              <a:rPr lang="en-US" sz="2200" dirty="0">
                <a:latin typeface="Times New Roman" panose="02020603050405020304" pitchFamily="18" charset="0"/>
                <a:cs typeface="Times New Roman" panose="02020603050405020304" pitchFamily="18" charset="0"/>
              </a:rPr>
              <a:t>Creates view that simply displays users </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from customers table to their saved address in the </a:t>
            </a:r>
            <a:r>
              <a:rPr lang="en-US" sz="2200" dirty="0" err="1">
                <a:latin typeface="Times New Roman" panose="02020603050405020304" pitchFamily="18" charset="0"/>
                <a:cs typeface="Times New Roman" panose="02020603050405020304" pitchFamily="18" charset="0"/>
              </a:rPr>
              <a:t>address_book</a:t>
            </a:r>
            <a:r>
              <a:rPr lang="en-US" sz="2200" dirty="0">
                <a:latin typeface="Times New Roman" panose="02020603050405020304" pitchFamily="18" charset="0"/>
                <a:cs typeface="Times New Roman" panose="02020603050405020304" pitchFamily="18" charset="0"/>
              </a:rPr>
              <a:t> table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CREATE VIEW </a:t>
            </a:r>
            <a:r>
              <a:rPr lang="en-US" sz="2200" dirty="0" err="1">
                <a:latin typeface="Times New Roman" panose="02020603050405020304" pitchFamily="18" charset="0"/>
                <a:cs typeface="Times New Roman" panose="02020603050405020304" pitchFamily="18" charset="0"/>
              </a:rPr>
              <a:t>showAddress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AS SELECT </a:t>
            </a:r>
            <a:r>
              <a:rPr lang="en-US" sz="2200" dirty="0" err="1">
                <a:latin typeface="Times New Roman" panose="02020603050405020304" pitchFamily="18" charset="0"/>
                <a:cs typeface="Times New Roman" panose="02020603050405020304" pitchFamily="18" charset="0"/>
              </a:rPr>
              <a:t>Customer.userID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Address_Book.address</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FROM Customer, </a:t>
            </a:r>
            <a:r>
              <a:rPr lang="en-US" sz="2200" dirty="0" err="1">
                <a:latin typeface="Times New Roman" panose="02020603050405020304" pitchFamily="18" charset="0"/>
                <a:cs typeface="Times New Roman" panose="02020603050405020304" pitchFamily="18" charset="0"/>
              </a:rPr>
              <a:t>Address_Book</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WHERE </a:t>
            </a:r>
            <a:r>
              <a:rPr lang="en-US" sz="2200" dirty="0" err="1">
                <a:latin typeface="Times New Roman" panose="02020603050405020304" pitchFamily="18" charset="0"/>
                <a:cs typeface="Times New Roman" panose="02020603050405020304" pitchFamily="18" charset="0"/>
              </a:rPr>
              <a:t>customer.savedAddressID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address_book.savedAddressID</a:t>
            </a:r>
            <a:r>
              <a:rPr lang="en-US" sz="2200"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21</a:t>
            </a:fld>
            <a:endParaRPr lang="en-US" dirty="0">
              <a:solidFill>
                <a:schemeClr val="tx1"/>
              </a:solidFill>
            </a:endParaRPr>
          </a:p>
        </p:txBody>
      </p:sp>
      <p:pic>
        <p:nvPicPr>
          <p:cNvPr id="9" name="Picture 8" descr="Query - DataBaseFin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874" t="30239" r="82242" b="54119"/>
          <a:stretch/>
        </p:blipFill>
        <p:spPr>
          <a:xfrm>
            <a:off x="9136098" y="2741583"/>
            <a:ext cx="2125459" cy="2198752"/>
          </a:xfrm>
          <a:prstGeom prst="rect">
            <a:avLst/>
          </a:prstGeom>
        </p:spPr>
      </p:pic>
    </p:spTree>
    <p:extLst>
      <p:ext uri="{BB962C8B-B14F-4D97-AF65-F5344CB8AC3E}">
        <p14:creationId xmlns:p14="http://schemas.microsoft.com/office/powerpoint/2010/main" val="1660209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Creates View of information of the driver with a </a:t>
            </a:r>
            <a:r>
              <a:rPr lang="en-US" sz="2400" dirty="0" err="1">
                <a:latin typeface="Times New Roman" panose="02020603050405020304" pitchFamily="18" charset="0"/>
                <a:cs typeface="Times New Roman" panose="02020603050405020304" pitchFamily="18" charset="0"/>
              </a:rPr>
              <a:t>userID</a:t>
            </a:r>
            <a:r>
              <a:rPr lang="en-US" sz="2400" dirty="0">
                <a:latin typeface="Times New Roman" panose="02020603050405020304" pitchFamily="18" charset="0"/>
                <a:cs typeface="Times New Roman" panose="02020603050405020304" pitchFamily="18" charset="0"/>
              </a:rPr>
              <a:t> that correlates to a to the vehicle make of a </a:t>
            </a:r>
            <a:r>
              <a:rPr lang="en-US" sz="2400" i="1" dirty="0">
                <a:latin typeface="Times New Roman" panose="02020603050405020304" pitchFamily="18" charset="0"/>
                <a:cs typeface="Times New Roman" panose="02020603050405020304" pitchFamily="18" charset="0"/>
              </a:rPr>
              <a:t>Honda</a:t>
            </a:r>
            <a:r>
              <a:rPr lang="en-US" sz="2400" dirty="0">
                <a:latin typeface="Times New Roman" panose="02020603050405020304" pitchFamily="18" charset="0"/>
                <a:cs typeface="Times New Roman" panose="02020603050405020304" pitchFamily="18" charset="0"/>
              </a:rPr>
              <a:t> and its vehicle type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CREATE VIEW </a:t>
            </a:r>
            <a:r>
              <a:rPr lang="en-US" sz="2400" dirty="0" err="1">
                <a:latin typeface="Times New Roman" panose="02020603050405020304" pitchFamily="18" charset="0"/>
                <a:cs typeface="Times New Roman" panose="02020603050405020304" pitchFamily="18" charset="0"/>
              </a:rPr>
              <a:t>DriverInfo</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AS SELECT </a:t>
            </a:r>
            <a:r>
              <a:rPr lang="en-US" sz="2400" dirty="0" err="1">
                <a:latin typeface="Times New Roman" panose="02020603050405020304" pitchFamily="18" charset="0"/>
                <a:cs typeface="Times New Roman" panose="02020603050405020304" pitchFamily="18" charset="0"/>
              </a:rPr>
              <a:t>Driver.userID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Vehicle_records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Vehicle.make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Driver,Vehicle_Records</a:t>
            </a:r>
            <a:r>
              <a:rPr lang="en-US" sz="2400" dirty="0">
                <a:latin typeface="Times New Roman" panose="02020603050405020304" pitchFamily="18" charset="0"/>
                <a:cs typeface="Times New Roman" panose="02020603050405020304" pitchFamily="18" charset="0"/>
              </a:rPr>
              <a:t>, Vehicle</a:t>
            </a:r>
          </a:p>
          <a:p>
            <a:pPr marL="0" indent="0">
              <a:buNone/>
            </a:pPr>
            <a:r>
              <a:rPr lang="en-US" sz="2400" dirty="0">
                <a:latin typeface="Times New Roman" panose="02020603050405020304" pitchFamily="18" charset="0"/>
                <a:cs typeface="Times New Roman" panose="02020603050405020304" pitchFamily="18" charset="0"/>
              </a:rPr>
              <a:t>WHERE </a:t>
            </a:r>
            <a:r>
              <a:rPr lang="en-US" sz="2400" dirty="0" err="1">
                <a:latin typeface="Times New Roman" panose="02020603050405020304" pitchFamily="18" charset="0"/>
                <a:cs typeface="Times New Roman" panose="02020603050405020304" pitchFamily="18" charset="0"/>
              </a:rPr>
              <a:t>Driver.userID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vehicle_records.userID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vehicle_records.vid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vehicle.vid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vehicle.make</a:t>
            </a:r>
            <a:r>
              <a:rPr lang="en-US" sz="2400" dirty="0">
                <a:latin typeface="Times New Roman" panose="02020603050405020304" pitchFamily="18" charset="0"/>
                <a:cs typeface="Times New Roman" panose="02020603050405020304" pitchFamily="18" charset="0"/>
              </a:rPr>
              <a:t>= 'Honda';</a:t>
            </a: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22</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554" t="37976" r="77878" b="58449"/>
          <a:stretch/>
        </p:blipFill>
        <p:spPr>
          <a:xfrm>
            <a:off x="7411452" y="4923120"/>
            <a:ext cx="4095205" cy="747672"/>
          </a:xfrm>
          <a:prstGeom prst="rect">
            <a:avLst/>
          </a:prstGeom>
        </p:spPr>
      </p:pic>
    </p:spTree>
    <p:extLst>
      <p:ext uri="{BB962C8B-B14F-4D97-AF65-F5344CB8AC3E}">
        <p14:creationId xmlns:p14="http://schemas.microsoft.com/office/powerpoint/2010/main" val="418992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a:t>
            </a: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23</a:t>
            </a:fld>
            <a:endParaRPr lang="en-US" dirty="0">
              <a:solidFill>
                <a:schemeClr val="tx1"/>
              </a:solidFill>
            </a:endParaRPr>
          </a:p>
        </p:txBody>
      </p:sp>
      <p:sp>
        <p:nvSpPr>
          <p:cNvPr id="9" name="Content Placeholder 8"/>
          <p:cNvSpPr>
            <a:spLocks noGrp="1"/>
          </p:cNvSpPr>
          <p:nvPr>
            <p:ph idx="1"/>
          </p:nvPr>
        </p:nvSpPr>
        <p:spPr>
          <a:xfrm>
            <a:off x="838200" y="1690688"/>
            <a:ext cx="10515600" cy="435133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Joins tables </a:t>
            </a:r>
            <a:r>
              <a:rPr lang="en-US" sz="2200" dirty="0" err="1">
                <a:latin typeface="Times New Roman" panose="02020603050405020304" pitchFamily="18" charset="0"/>
                <a:cs typeface="Times New Roman" panose="02020603050405020304" pitchFamily="18" charset="0"/>
              </a:rPr>
              <a:t>user_info</a:t>
            </a:r>
            <a:r>
              <a:rPr lang="en-US" sz="2200" dirty="0">
                <a:latin typeface="Times New Roman" panose="02020603050405020304" pitchFamily="18" charset="0"/>
                <a:cs typeface="Times New Roman" panose="02020603050405020304" pitchFamily="18" charset="0"/>
              </a:rPr>
              <a:t>, driver, </a:t>
            </a:r>
            <a:r>
              <a:rPr lang="en-US" sz="2200" dirty="0" err="1">
                <a:latin typeface="Times New Roman" panose="02020603050405020304" pitchFamily="18" charset="0"/>
                <a:cs typeface="Times New Roman" panose="02020603050405020304" pitchFamily="18" charset="0"/>
              </a:rPr>
              <a:t>vehicle_records</a:t>
            </a:r>
            <a:r>
              <a:rPr lang="en-US" sz="2200" dirty="0">
                <a:latin typeface="Times New Roman" panose="02020603050405020304" pitchFamily="18" charset="0"/>
                <a:cs typeface="Times New Roman" panose="02020603050405020304" pitchFamily="18" charset="0"/>
              </a:rPr>
              <a:t>, and vehicle tables and displays </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firstname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lastname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yearsdrivingus</a:t>
            </a:r>
            <a:r>
              <a:rPr lang="en-US" sz="2200" dirty="0">
                <a:latin typeface="Times New Roman" panose="02020603050405020304" pitchFamily="18" charset="0"/>
                <a:cs typeface="Times New Roman" panose="02020603050405020304" pitchFamily="18" charset="0"/>
              </a:rPr>
              <a:t> and the make of the car each driver drives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SELECT </a:t>
            </a:r>
            <a:r>
              <a:rPr lang="en-US" sz="2200" dirty="0" err="1">
                <a:latin typeface="Times New Roman" panose="02020603050405020304" pitchFamily="18" charset="0"/>
                <a:cs typeface="Times New Roman" panose="02020603050405020304" pitchFamily="18" charset="0"/>
              </a:rPr>
              <a:t>u.userID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u.firstName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u.lastName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d.yearsDrivingUS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v.make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user_info</a:t>
            </a:r>
            <a:r>
              <a:rPr lang="en-US" sz="2200" dirty="0">
                <a:latin typeface="Times New Roman" panose="02020603050405020304" pitchFamily="18" charset="0"/>
                <a:cs typeface="Times New Roman" panose="02020603050405020304" pitchFamily="18" charset="0"/>
              </a:rPr>
              <a:t> u inner join driver d on </a:t>
            </a:r>
            <a:r>
              <a:rPr lang="en-US" sz="2200" dirty="0" err="1">
                <a:latin typeface="Times New Roman" panose="02020603050405020304" pitchFamily="18" charset="0"/>
                <a:cs typeface="Times New Roman" panose="02020603050405020304" pitchFamily="18" charset="0"/>
              </a:rPr>
              <a:t>u.userID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d.userID</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inner join </a:t>
            </a:r>
            <a:r>
              <a:rPr lang="en-US" sz="2200" dirty="0" err="1">
                <a:latin typeface="Times New Roman" panose="02020603050405020304" pitchFamily="18" charset="0"/>
                <a:cs typeface="Times New Roman" panose="02020603050405020304" pitchFamily="18" charset="0"/>
              </a:rPr>
              <a:t>vehicle_records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vr</a:t>
            </a:r>
            <a:r>
              <a:rPr lang="en-US" sz="2200" dirty="0">
                <a:latin typeface="Times New Roman" panose="02020603050405020304" pitchFamily="18" charset="0"/>
                <a:cs typeface="Times New Roman" panose="02020603050405020304" pitchFamily="18" charset="0"/>
              </a:rPr>
              <a:t> on </a:t>
            </a:r>
            <a:r>
              <a:rPr lang="en-US" sz="2200" dirty="0" err="1">
                <a:latin typeface="Times New Roman" panose="02020603050405020304" pitchFamily="18" charset="0"/>
                <a:cs typeface="Times New Roman" panose="02020603050405020304" pitchFamily="18" charset="0"/>
              </a:rPr>
              <a:t>d.userID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vr.userID</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inner join vehicle v on </a:t>
            </a:r>
            <a:r>
              <a:rPr lang="en-US" sz="2200" dirty="0" err="1">
                <a:latin typeface="Times New Roman" panose="02020603050405020304" pitchFamily="18" charset="0"/>
                <a:cs typeface="Times New Roman" panose="02020603050405020304" pitchFamily="18" charset="0"/>
              </a:rPr>
              <a:t>vr.vid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v.vid</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WHERE </a:t>
            </a:r>
            <a:r>
              <a:rPr lang="en-US" sz="2200" dirty="0" err="1">
                <a:latin typeface="Times New Roman" panose="02020603050405020304" pitchFamily="18" charset="0"/>
                <a:cs typeface="Times New Roman" panose="02020603050405020304" pitchFamily="18" charset="0"/>
              </a:rPr>
              <a:t>d.yearsdrivingus</a:t>
            </a:r>
            <a:r>
              <a:rPr lang="en-US" sz="2200" dirty="0">
                <a:latin typeface="Times New Roman" panose="02020603050405020304" pitchFamily="18" charset="0"/>
                <a:cs typeface="Times New Roman" panose="02020603050405020304" pitchFamily="18" charset="0"/>
              </a:rPr>
              <a:t> &gt; 4;</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341" t="71414" r="20682" b="10505"/>
          <a:stretch/>
        </p:blipFill>
        <p:spPr>
          <a:xfrm>
            <a:off x="7710055" y="4481945"/>
            <a:ext cx="3532909" cy="1239982"/>
          </a:xfrm>
          <a:prstGeom prst="rect">
            <a:avLst/>
          </a:prstGeom>
        </p:spPr>
      </p:pic>
    </p:spTree>
    <p:extLst>
      <p:ext uri="{BB962C8B-B14F-4D97-AF65-F5344CB8AC3E}">
        <p14:creationId xmlns:p14="http://schemas.microsoft.com/office/powerpoint/2010/main" val="344237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a:t>
            </a:r>
          </a:p>
        </p:txBody>
      </p:sp>
      <p:sp>
        <p:nvSpPr>
          <p:cNvPr id="3" name="Content Placeholder 2"/>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Joins customer table on </a:t>
            </a:r>
            <a:r>
              <a:rPr lang="en-US" sz="2200" dirty="0" err="1">
                <a:latin typeface="Times New Roman" panose="02020603050405020304" pitchFamily="18" charset="0"/>
                <a:cs typeface="Times New Roman" panose="02020603050405020304" pitchFamily="18" charset="0"/>
              </a:rPr>
              <a:t>payment_methods</a:t>
            </a:r>
            <a:r>
              <a:rPr lang="en-US" sz="2200" dirty="0">
                <a:latin typeface="Times New Roman" panose="02020603050405020304" pitchFamily="18" charset="0"/>
                <a:cs typeface="Times New Roman" panose="02020603050405020304" pitchFamily="18" charset="0"/>
              </a:rPr>
              <a:t> table on </a:t>
            </a:r>
            <a:r>
              <a:rPr lang="en-US" sz="2200" dirty="0" err="1">
                <a:latin typeface="Times New Roman" panose="02020603050405020304" pitchFamily="18" charset="0"/>
                <a:cs typeface="Times New Roman" panose="02020603050405020304" pitchFamily="18" charset="0"/>
              </a:rPr>
              <a:t>card_info</a:t>
            </a:r>
            <a:r>
              <a:rPr lang="en-US" sz="2200" dirty="0">
                <a:latin typeface="Times New Roman" panose="02020603050405020304" pitchFamily="18" charset="0"/>
                <a:cs typeface="Times New Roman" panose="02020603050405020304" pitchFamily="18" charset="0"/>
              </a:rPr>
              <a:t> table to show </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savedAddressID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payID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expirationMonth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expirationYear</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SELECT </a:t>
            </a:r>
            <a:r>
              <a:rPr lang="en-US" sz="2200" dirty="0" err="1">
                <a:latin typeface="Times New Roman" panose="02020603050405020304" pitchFamily="18" charset="0"/>
                <a:cs typeface="Times New Roman" panose="02020603050405020304" pitchFamily="18" charset="0"/>
              </a:rPr>
              <a:t>c.userID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c.savedAddressID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p.payID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ci.expirationMonth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ci.expirationYear</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FROM Customer c inner join </a:t>
            </a:r>
            <a:r>
              <a:rPr lang="en-US" sz="2200" dirty="0" err="1">
                <a:latin typeface="Times New Roman" panose="02020603050405020304" pitchFamily="18" charset="0"/>
                <a:cs typeface="Times New Roman" panose="02020603050405020304" pitchFamily="18" charset="0"/>
              </a:rPr>
              <a:t>payment_methods</a:t>
            </a:r>
            <a:r>
              <a:rPr lang="en-US" sz="2200" dirty="0">
                <a:latin typeface="Times New Roman" panose="02020603050405020304" pitchFamily="18" charset="0"/>
                <a:cs typeface="Times New Roman" panose="02020603050405020304" pitchFamily="18" charset="0"/>
              </a:rPr>
              <a:t> p on </a:t>
            </a:r>
            <a:r>
              <a:rPr lang="en-US" sz="2200" dirty="0" err="1">
                <a:latin typeface="Times New Roman" panose="02020603050405020304" pitchFamily="18" charset="0"/>
                <a:cs typeface="Times New Roman" panose="02020603050405020304" pitchFamily="18" charset="0"/>
              </a:rPr>
              <a:t>c.userID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p.userID</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inner join </a:t>
            </a:r>
            <a:r>
              <a:rPr lang="en-US" sz="2200" dirty="0" err="1">
                <a:latin typeface="Times New Roman" panose="02020603050405020304" pitchFamily="18" charset="0"/>
                <a:cs typeface="Times New Roman" panose="02020603050405020304" pitchFamily="18" charset="0"/>
              </a:rPr>
              <a:t>Card_Info</a:t>
            </a:r>
            <a:r>
              <a:rPr lang="en-US" sz="2200" dirty="0">
                <a:latin typeface="Times New Roman" panose="02020603050405020304" pitchFamily="18" charset="0"/>
                <a:cs typeface="Times New Roman" panose="02020603050405020304" pitchFamily="18" charset="0"/>
              </a:rPr>
              <a:t> ci on </a:t>
            </a:r>
            <a:r>
              <a:rPr lang="en-US" sz="2200" dirty="0" err="1">
                <a:latin typeface="Times New Roman" panose="02020603050405020304" pitchFamily="18" charset="0"/>
                <a:cs typeface="Times New Roman" panose="02020603050405020304" pitchFamily="18" charset="0"/>
              </a:rPr>
              <a:t>p.payID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ci.payID</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24</a:t>
            </a:fld>
            <a:endParaRPr lang="en-US" dirty="0">
              <a:solidFill>
                <a:schemeClr val="tx1"/>
              </a:solidFill>
            </a:endParaRPr>
          </a:p>
        </p:txBody>
      </p:sp>
      <p:pic>
        <p:nvPicPr>
          <p:cNvPr id="7" name="Picture 6" descr="Query - DataBaseFin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182" t="25497" r="65123" b="58469"/>
          <a:stretch/>
        </p:blipFill>
        <p:spPr>
          <a:xfrm>
            <a:off x="8319654" y="4374860"/>
            <a:ext cx="2860964" cy="1430089"/>
          </a:xfrm>
          <a:prstGeom prst="rect">
            <a:avLst/>
          </a:prstGeom>
        </p:spPr>
      </p:pic>
    </p:spTree>
    <p:extLst>
      <p:ext uri="{BB962C8B-B14F-4D97-AF65-F5344CB8AC3E}">
        <p14:creationId xmlns:p14="http://schemas.microsoft.com/office/powerpoint/2010/main" val="412323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a:t>
            </a:r>
          </a:p>
        </p:txBody>
      </p:sp>
      <p:sp>
        <p:nvSpPr>
          <p:cNvPr id="3" name="Content Placeholder 2"/>
          <p:cNvSpPr>
            <a:spLocks noGrp="1"/>
          </p:cNvSpPr>
          <p:nvPr>
            <p:ph idx="1"/>
          </p:nvPr>
        </p:nvSpPr>
        <p:spPr>
          <a:xfrm>
            <a:off x="838200" y="1332139"/>
            <a:ext cx="10515600" cy="4351338"/>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Creates trigger to direct you to vehicles with VID’s according to the make being Cadillac</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CREATE OR REPLACE FUNCTION </a:t>
            </a:r>
            <a:r>
              <a:rPr lang="en-US" sz="1200" dirty="0" err="1">
                <a:latin typeface="Times New Roman" panose="02020603050405020304" pitchFamily="18" charset="0"/>
                <a:cs typeface="Times New Roman" panose="02020603050405020304" pitchFamily="18" charset="0"/>
              </a:rPr>
              <a:t>carTypeFor</a:t>
            </a:r>
            <a:r>
              <a:rPr lang="en-US" sz="1200" dirty="0">
                <a:latin typeface="Times New Roman" panose="02020603050405020304" pitchFamily="18" charset="0"/>
                <a:cs typeface="Times New Roman" panose="02020603050405020304" pitchFamily="18" charset="0"/>
              </a:rPr>
              <a:t>(text, </a:t>
            </a:r>
            <a:r>
              <a:rPr lang="en-US" sz="1200" dirty="0" err="1">
                <a:latin typeface="Times New Roman" panose="02020603050405020304" pitchFamily="18" charset="0"/>
                <a:cs typeface="Times New Roman" panose="02020603050405020304" pitchFamily="18" charset="0"/>
              </a:rPr>
              <a:t>refcursor</a:t>
            </a:r>
            <a:r>
              <a:rPr lang="en-US" sz="1200" dirty="0">
                <a:latin typeface="Times New Roman" panose="02020603050405020304" pitchFamily="18" charset="0"/>
                <a:cs typeface="Times New Roman" panose="02020603050405020304" pitchFamily="18" charset="0"/>
              </a:rPr>
              <a:t>) RETURNS </a:t>
            </a:r>
            <a:r>
              <a:rPr lang="en-US" sz="1200" dirty="0" err="1">
                <a:latin typeface="Times New Roman" panose="02020603050405020304" pitchFamily="18" charset="0"/>
                <a:cs typeface="Times New Roman" panose="02020603050405020304" pitchFamily="18" charset="0"/>
              </a:rPr>
              <a:t>refcursor</a:t>
            </a:r>
            <a:r>
              <a:rPr lang="en-US" sz="1200" dirty="0">
                <a:latin typeface="Times New Roman" panose="02020603050405020304" pitchFamily="18" charset="0"/>
                <a:cs typeface="Times New Roman" panose="02020603050405020304" pitchFamily="18" charset="0"/>
              </a:rPr>
              <a:t> AS </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DECLARE</a:t>
            </a:r>
          </a:p>
          <a:p>
            <a:pPr marL="0" indent="0">
              <a:buNone/>
            </a:pPr>
            <a:r>
              <a:rPr lang="en-US" sz="1200" dirty="0">
                <a:latin typeface="Times New Roman" panose="02020603050405020304" pitchFamily="18" charset="0"/>
                <a:cs typeface="Times New Roman" panose="02020603050405020304" pitchFamily="18" charset="0"/>
              </a:rPr>
              <a:t>  type text                :=$1;</a:t>
            </a:r>
          </a:p>
          <a:p>
            <a:pPr marL="0" indent="0">
              <a:buNone/>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resultset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refcursor</a:t>
            </a:r>
            <a:r>
              <a:rPr lang="en-US" sz="1200" dirty="0">
                <a:latin typeface="Times New Roman" panose="02020603050405020304" pitchFamily="18" charset="0"/>
                <a:cs typeface="Times New Roman" panose="02020603050405020304" pitchFamily="18" charset="0"/>
              </a:rPr>
              <a:t> :=$2;</a:t>
            </a:r>
          </a:p>
          <a:p>
            <a:pPr marL="0" indent="0">
              <a:buNone/>
            </a:pPr>
            <a:r>
              <a:rPr lang="en-US" sz="1200" dirty="0">
                <a:latin typeface="Times New Roman" panose="02020603050405020304" pitchFamily="18" charset="0"/>
                <a:cs typeface="Times New Roman" panose="02020603050405020304" pitchFamily="18" charset="0"/>
              </a:rPr>
              <a:t>BEGIN OPEN </a:t>
            </a:r>
            <a:r>
              <a:rPr lang="en-US" sz="1200" dirty="0" err="1">
                <a:latin typeface="Times New Roman" panose="02020603050405020304" pitchFamily="18" charset="0"/>
                <a:cs typeface="Times New Roman" panose="02020603050405020304" pitchFamily="18" charset="0"/>
              </a:rPr>
              <a:t>resultset</a:t>
            </a:r>
            <a:r>
              <a:rPr lang="en-US" sz="1200" dirty="0">
                <a:latin typeface="Times New Roman" panose="02020603050405020304" pitchFamily="18" charset="0"/>
                <a:cs typeface="Times New Roman" panose="02020603050405020304" pitchFamily="18" charset="0"/>
              </a:rPr>
              <a:t> for</a:t>
            </a:r>
          </a:p>
          <a:p>
            <a:pPr marL="0" indent="0">
              <a:buNone/>
            </a:pPr>
            <a:r>
              <a:rPr lang="en-US" sz="1200" dirty="0">
                <a:latin typeface="Times New Roman" panose="02020603050405020304" pitchFamily="18" charset="0"/>
                <a:cs typeface="Times New Roman" panose="02020603050405020304" pitchFamily="18" charset="0"/>
              </a:rPr>
              <a:t>	select make, vid</a:t>
            </a:r>
          </a:p>
          <a:p>
            <a:pPr marL="0" indent="0">
              <a:buNone/>
            </a:pPr>
            <a:r>
              <a:rPr lang="en-US" sz="1200" dirty="0">
                <a:latin typeface="Times New Roman" panose="02020603050405020304" pitchFamily="18" charset="0"/>
                <a:cs typeface="Times New Roman" panose="02020603050405020304" pitchFamily="18" charset="0"/>
              </a:rPr>
              <a:t>	from Vehicle</a:t>
            </a:r>
          </a:p>
          <a:p>
            <a:pPr marL="0" indent="0">
              <a:buNone/>
            </a:pPr>
            <a:r>
              <a:rPr lang="en-US" sz="1200" dirty="0">
                <a:latin typeface="Times New Roman" panose="02020603050405020304" pitchFamily="18" charset="0"/>
                <a:cs typeface="Times New Roman" panose="02020603050405020304" pitchFamily="18" charset="0"/>
              </a:rPr>
              <a:t>	where </a:t>
            </a:r>
            <a:r>
              <a:rPr lang="en-US" sz="1200" dirty="0" err="1">
                <a:latin typeface="Times New Roman" panose="02020603050405020304" pitchFamily="18" charset="0"/>
                <a:cs typeface="Times New Roman" panose="02020603050405020304" pitchFamily="18" charset="0"/>
              </a:rPr>
              <a:t>vehicle.make</a:t>
            </a:r>
            <a:r>
              <a:rPr lang="en-US" sz="1200" dirty="0">
                <a:latin typeface="Times New Roman" panose="02020603050405020304" pitchFamily="18" charset="0"/>
                <a:cs typeface="Times New Roman" panose="02020603050405020304" pitchFamily="18" charset="0"/>
              </a:rPr>
              <a:t> = 'Cadillac';</a:t>
            </a:r>
          </a:p>
          <a:p>
            <a:pPr marL="0" indent="0">
              <a:buNone/>
            </a:pPr>
            <a:r>
              <a:rPr lang="en-US" sz="1200" dirty="0">
                <a:latin typeface="Times New Roman" panose="02020603050405020304" pitchFamily="18" charset="0"/>
                <a:cs typeface="Times New Roman" panose="02020603050405020304" pitchFamily="18" charset="0"/>
              </a:rPr>
              <a:t>	return </a:t>
            </a:r>
            <a:r>
              <a:rPr lang="en-US" sz="1200" dirty="0" err="1">
                <a:latin typeface="Times New Roman" panose="02020603050405020304" pitchFamily="18" charset="0"/>
                <a:cs typeface="Times New Roman" panose="02020603050405020304" pitchFamily="18" charset="0"/>
              </a:rPr>
              <a:t>resultset</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end;</a:t>
            </a:r>
          </a:p>
          <a:p>
            <a:pPr marL="0" indent="0">
              <a:buNone/>
            </a:pP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language </a:t>
            </a:r>
            <a:r>
              <a:rPr lang="en-US" sz="1200" dirty="0" err="1">
                <a:latin typeface="Times New Roman" panose="02020603050405020304" pitchFamily="18" charset="0"/>
                <a:cs typeface="Times New Roman" panose="02020603050405020304" pitchFamily="18" charset="0"/>
              </a:rPr>
              <a:t>plpgsql</a:t>
            </a:r>
            <a:r>
              <a:rPr lang="en-US" sz="1200" dirty="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carTypeFor</a:t>
            </a:r>
            <a:r>
              <a:rPr lang="en-US" sz="1200" dirty="0">
                <a:latin typeface="Times New Roman" panose="02020603050405020304" pitchFamily="18" charset="0"/>
                <a:cs typeface="Times New Roman" panose="02020603050405020304" pitchFamily="18" charset="0"/>
              </a:rPr>
              <a:t> ('Cadillac', 'results');</a:t>
            </a:r>
          </a:p>
          <a:p>
            <a:pPr marL="0" indent="0">
              <a:buNone/>
            </a:pPr>
            <a:r>
              <a:rPr lang="en-US" sz="1200" dirty="0">
                <a:latin typeface="Times New Roman" panose="02020603050405020304" pitchFamily="18" charset="0"/>
                <a:cs typeface="Times New Roman" panose="02020603050405020304" pitchFamily="18" charset="0"/>
              </a:rPr>
              <a:t>Fetch all from results;</a:t>
            </a: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25</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846" t="37604" r="86823" b="57153"/>
          <a:stretch/>
        </p:blipFill>
        <p:spPr>
          <a:xfrm>
            <a:off x="6233884" y="3853543"/>
            <a:ext cx="2989945" cy="1335314"/>
          </a:xfrm>
          <a:prstGeom prst="rect">
            <a:avLst/>
          </a:prstGeom>
        </p:spPr>
      </p:pic>
    </p:spTree>
    <p:extLst>
      <p:ext uri="{BB962C8B-B14F-4D97-AF65-F5344CB8AC3E}">
        <p14:creationId xmlns:p14="http://schemas.microsoft.com/office/powerpoint/2010/main" val="3662782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pPr marL="0" indent="0">
              <a:buNone/>
            </a:pPr>
            <a:r>
              <a:rPr lang="en-US" dirty="0"/>
              <a:t>For security reasons, the best way to implement measures on a system this large is to use hashed passwords, making it difficult for intruders. Uber’s network administrators would also grant access for drivers to accept or deny rides if they are in the area. Passengers are limited to changing basic profile information, payment information and can book rides, but do not have access to personal information of drivers. Network administrators are granted access to the whole system.</a:t>
            </a: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26</a:t>
            </a:fld>
            <a:endParaRPr lang="en-US" dirty="0">
              <a:solidFill>
                <a:schemeClr val="tx1"/>
              </a:solidFill>
            </a:endParaRPr>
          </a:p>
        </p:txBody>
      </p:sp>
    </p:spTree>
    <p:extLst>
      <p:ext uri="{BB962C8B-B14F-4D97-AF65-F5344CB8AC3E}">
        <p14:creationId xmlns:p14="http://schemas.microsoft.com/office/powerpoint/2010/main" val="3135377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normAutofit fontScale="92500" lnSpcReduction="20000"/>
          </a:bodyPr>
          <a:lstStyle/>
          <a:p>
            <a:pPr marL="0" indent="0">
              <a:buNone/>
            </a:pPr>
            <a:r>
              <a:rPr lang="en-US" sz="1400" dirty="0">
                <a:latin typeface="Times New Roman" panose="02020603050405020304" pitchFamily="18" charset="0"/>
                <a:cs typeface="Times New Roman" panose="02020603050405020304" pitchFamily="18" charset="0"/>
              </a:rPr>
              <a:t>Create role admin;</a:t>
            </a:r>
          </a:p>
          <a:p>
            <a:pPr marL="0" indent="0">
              <a:buNone/>
            </a:pPr>
            <a:r>
              <a:rPr lang="en-US" sz="1400" dirty="0">
                <a:latin typeface="Times New Roman" panose="02020603050405020304" pitchFamily="18" charset="0"/>
                <a:cs typeface="Times New Roman" panose="02020603050405020304" pitchFamily="18" charset="0"/>
              </a:rPr>
              <a:t>Create role driver;</a:t>
            </a:r>
          </a:p>
          <a:p>
            <a:pPr marL="0" indent="0">
              <a:buNone/>
            </a:pPr>
            <a:r>
              <a:rPr lang="en-US" sz="1400" dirty="0">
                <a:latin typeface="Times New Roman" panose="02020603050405020304" pitchFamily="18" charset="0"/>
                <a:cs typeface="Times New Roman" panose="02020603050405020304" pitchFamily="18" charset="0"/>
              </a:rPr>
              <a:t>Create role passenger;</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Admin</a:t>
            </a:r>
          </a:p>
          <a:p>
            <a:pPr marL="0" indent="0">
              <a:buNone/>
            </a:pPr>
            <a:r>
              <a:rPr lang="en-US" sz="1400" dirty="0">
                <a:latin typeface="Times New Roman" panose="02020603050405020304" pitchFamily="18" charset="0"/>
                <a:cs typeface="Times New Roman" panose="02020603050405020304" pitchFamily="18" charset="0"/>
              </a:rPr>
              <a:t>Grant all on all tables in schema public to admin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Passenger</a:t>
            </a:r>
          </a:p>
          <a:p>
            <a:pPr marL="0" indent="0">
              <a:buNone/>
            </a:pPr>
            <a:r>
              <a:rPr lang="en-US" sz="1400" dirty="0">
                <a:latin typeface="Times New Roman" panose="02020603050405020304" pitchFamily="18" charset="0"/>
                <a:cs typeface="Times New Roman" panose="02020603050405020304" pitchFamily="18" charset="0"/>
              </a:rPr>
              <a:t>Grant insert, update on </a:t>
            </a:r>
            <a:r>
              <a:rPr lang="en-US" sz="1400" dirty="0" err="1">
                <a:latin typeface="Times New Roman" panose="02020603050405020304" pitchFamily="18" charset="0"/>
                <a:cs typeface="Times New Roman" panose="02020603050405020304" pitchFamily="18" charset="0"/>
              </a:rPr>
              <a:t>Card_Info</a:t>
            </a:r>
            <a:r>
              <a:rPr lang="en-US" sz="1400" dirty="0">
                <a:latin typeface="Times New Roman" panose="02020603050405020304" pitchFamily="18" charset="0"/>
                <a:cs typeface="Times New Roman" panose="02020603050405020304" pitchFamily="18" charset="0"/>
              </a:rPr>
              <a:t> to passenger</a:t>
            </a:r>
          </a:p>
          <a:p>
            <a:pPr marL="0" indent="0">
              <a:buNone/>
            </a:pPr>
            <a:r>
              <a:rPr lang="en-US" sz="1400" dirty="0">
                <a:latin typeface="Times New Roman" panose="02020603050405020304" pitchFamily="18" charset="0"/>
                <a:cs typeface="Times New Roman" panose="02020603050405020304" pitchFamily="18" charset="0"/>
              </a:rPr>
              <a:t>Grant insert, update on </a:t>
            </a:r>
            <a:r>
              <a:rPr lang="en-US" sz="1400" dirty="0" err="1">
                <a:latin typeface="Times New Roman" panose="02020603050405020304" pitchFamily="18" charset="0"/>
                <a:cs typeface="Times New Roman" panose="02020603050405020304" pitchFamily="18" charset="0"/>
              </a:rPr>
              <a:t>User_Info</a:t>
            </a:r>
            <a:r>
              <a:rPr lang="en-US" sz="1400" dirty="0">
                <a:latin typeface="Times New Roman" panose="02020603050405020304" pitchFamily="18" charset="0"/>
                <a:cs typeface="Times New Roman" panose="02020603050405020304" pitchFamily="18" charset="0"/>
              </a:rPr>
              <a:t> to passenger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--Driver</a:t>
            </a:r>
          </a:p>
          <a:p>
            <a:pPr marL="0" indent="0">
              <a:buNone/>
            </a:pPr>
            <a:r>
              <a:rPr lang="en-US" sz="1400" dirty="0">
                <a:latin typeface="Times New Roman" panose="02020603050405020304" pitchFamily="18" charset="0"/>
                <a:cs typeface="Times New Roman" panose="02020603050405020304" pitchFamily="18" charset="0"/>
              </a:rPr>
              <a:t>Grant insert, update on </a:t>
            </a:r>
            <a:r>
              <a:rPr lang="en-US" sz="1400" dirty="0" err="1">
                <a:latin typeface="Times New Roman" panose="02020603050405020304" pitchFamily="18" charset="0"/>
                <a:cs typeface="Times New Roman" panose="02020603050405020304" pitchFamily="18" charset="0"/>
              </a:rPr>
              <a:t>Driver_Accounts</a:t>
            </a:r>
            <a:r>
              <a:rPr lang="en-US" sz="1400" dirty="0">
                <a:latin typeface="Times New Roman" panose="02020603050405020304" pitchFamily="18" charset="0"/>
                <a:cs typeface="Times New Roman" panose="02020603050405020304" pitchFamily="18" charset="0"/>
              </a:rPr>
              <a:t> to driver</a:t>
            </a:r>
          </a:p>
          <a:p>
            <a:pPr marL="0" indent="0">
              <a:buNone/>
            </a:pPr>
            <a:r>
              <a:rPr lang="en-US" sz="1400" dirty="0">
                <a:latin typeface="Times New Roman" panose="02020603050405020304" pitchFamily="18" charset="0"/>
                <a:cs typeface="Times New Roman" panose="02020603050405020304" pitchFamily="18" charset="0"/>
              </a:rPr>
              <a:t>Grant insert, update on vehicle to driver</a:t>
            </a:r>
          </a:p>
          <a:p>
            <a:pPr marL="0" indent="0">
              <a:buNone/>
            </a:pPr>
            <a:r>
              <a:rPr lang="en-US" sz="1400" dirty="0">
                <a:latin typeface="Times New Roman" panose="02020603050405020304" pitchFamily="18" charset="0"/>
                <a:cs typeface="Times New Roman" panose="02020603050405020304" pitchFamily="18" charset="0"/>
              </a:rPr>
              <a:t>Grant insert, update on </a:t>
            </a:r>
            <a:r>
              <a:rPr lang="en-US" sz="1400" dirty="0" err="1">
                <a:latin typeface="Times New Roman" panose="02020603050405020304" pitchFamily="18" charset="0"/>
                <a:cs typeface="Times New Roman" panose="02020603050405020304" pitchFamily="18" charset="0"/>
              </a:rPr>
              <a:t>Pickup_Request</a:t>
            </a:r>
            <a:r>
              <a:rPr lang="en-US" sz="1400" dirty="0">
                <a:latin typeface="Times New Roman" panose="02020603050405020304" pitchFamily="18" charset="0"/>
                <a:cs typeface="Times New Roman" panose="02020603050405020304" pitchFamily="18" charset="0"/>
              </a:rPr>
              <a:t> to driver</a:t>
            </a:r>
          </a:p>
          <a:p>
            <a:pPr marL="0" indent="0">
              <a:buNone/>
            </a:pPr>
            <a:r>
              <a:rPr lang="en-US" sz="1400" dirty="0">
                <a:latin typeface="Times New Roman" panose="02020603050405020304" pitchFamily="18" charset="0"/>
                <a:cs typeface="Times New Roman" panose="02020603050405020304" pitchFamily="18" charset="0"/>
              </a:rPr>
              <a:t>Grant insert, update on </a:t>
            </a:r>
            <a:r>
              <a:rPr lang="en-US" sz="1400" dirty="0" err="1">
                <a:latin typeface="Times New Roman" panose="02020603050405020304" pitchFamily="18" charset="0"/>
                <a:cs typeface="Times New Roman" panose="02020603050405020304" pitchFamily="18" charset="0"/>
              </a:rPr>
              <a:t>Ride_Request</a:t>
            </a:r>
            <a:r>
              <a:rPr lang="en-US" sz="1400" dirty="0">
                <a:latin typeface="Times New Roman" panose="02020603050405020304" pitchFamily="18" charset="0"/>
                <a:cs typeface="Times New Roman" panose="02020603050405020304" pitchFamily="18" charset="0"/>
              </a:rPr>
              <a:t> to driver</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27</a:t>
            </a:fld>
            <a:endParaRPr lang="en-US" dirty="0">
              <a:solidFill>
                <a:schemeClr val="tx1"/>
              </a:solidFill>
            </a:endParaRPr>
          </a:p>
        </p:txBody>
      </p:sp>
    </p:spTree>
    <p:extLst>
      <p:ext uri="{BB962C8B-B14F-4D97-AF65-F5344CB8AC3E}">
        <p14:creationId xmlns:p14="http://schemas.microsoft.com/office/powerpoint/2010/main" val="32295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Notes</a:t>
            </a:r>
          </a:p>
        </p:txBody>
      </p:sp>
      <p:sp>
        <p:nvSpPr>
          <p:cNvPr id="3" name="Content Placeholder 2"/>
          <p:cNvSpPr>
            <a:spLocks noGrp="1"/>
          </p:cNvSpPr>
          <p:nvPr>
            <p:ph idx="1"/>
          </p:nvPr>
        </p:nvSpPr>
        <p:spPr/>
        <p:txBody>
          <a:bodyPr/>
          <a:lstStyle/>
          <a:p>
            <a:r>
              <a:rPr lang="en-US" dirty="0"/>
              <a:t>If users were given the opportunity to pay with different payment methods, more tables should be created to differentiate account types</a:t>
            </a:r>
          </a:p>
          <a:p>
            <a:r>
              <a:rPr lang="en-US" dirty="0"/>
              <a:t>This separation of payment information would reduce the amount of users entered in each table or encourage more users to join as there is a greater amount of payment options</a:t>
            </a:r>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28</a:t>
            </a:fld>
            <a:endParaRPr lang="en-US" dirty="0">
              <a:solidFill>
                <a:schemeClr val="tx1"/>
              </a:solidFill>
            </a:endParaRPr>
          </a:p>
        </p:txBody>
      </p:sp>
    </p:spTree>
    <p:extLst>
      <p:ext uri="{BB962C8B-B14F-4D97-AF65-F5344CB8AC3E}">
        <p14:creationId xmlns:p14="http://schemas.microsoft.com/office/powerpoint/2010/main" val="1177602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3256"/>
            <a:ext cx="10515600" cy="4351338"/>
          </a:xfrm>
        </p:spPr>
        <p:txBody>
          <a:bodyPr>
            <a:normAutofit fontScale="92500" lnSpcReduction="20000"/>
          </a:bodyPr>
          <a:lstStyle/>
          <a:p>
            <a:pPr marL="0" indent="0">
              <a:buNone/>
            </a:pPr>
            <a:endParaRPr lang="en-US" i="1" dirty="0"/>
          </a:p>
          <a:p>
            <a:pPr marL="0" indent="0">
              <a:buNone/>
            </a:pPr>
            <a:r>
              <a:rPr lang="en-US" i="1" dirty="0"/>
              <a:t>Known Problems</a:t>
            </a:r>
            <a:endParaRPr lang="en-US" sz="2600" i="1" dirty="0"/>
          </a:p>
          <a:p>
            <a:r>
              <a:rPr lang="en-US" sz="2600" dirty="0"/>
              <a:t>Drivers may own more than one car thus adding more VID’s and vehicle information which adds redundancy in linking VID’s to </a:t>
            </a:r>
            <a:r>
              <a:rPr lang="en-US" sz="2600" dirty="0" err="1"/>
              <a:t>userID’s</a:t>
            </a:r>
            <a:endParaRPr lang="en-US" sz="2600" dirty="0"/>
          </a:p>
          <a:p>
            <a:r>
              <a:rPr lang="en-US" sz="2600" dirty="0"/>
              <a:t>Passengers are unaware of how many years the driver has been driving in the U.S. </a:t>
            </a:r>
          </a:p>
          <a:p>
            <a:pPr marL="0" indent="0">
              <a:buNone/>
            </a:pPr>
            <a:endParaRPr lang="en-US" sz="2600" dirty="0"/>
          </a:p>
          <a:p>
            <a:pPr marL="0" indent="0">
              <a:buNone/>
            </a:pPr>
            <a:r>
              <a:rPr lang="en-US" sz="2600" i="1" dirty="0"/>
              <a:t>Future Enhancements</a:t>
            </a:r>
          </a:p>
          <a:p>
            <a:r>
              <a:rPr lang="en-US" sz="2600" dirty="0"/>
              <a:t>In depth profile view of driver</a:t>
            </a:r>
          </a:p>
          <a:p>
            <a:r>
              <a:rPr lang="en-US" sz="2600" dirty="0"/>
              <a:t>Passengers should be able to pay cash upon arrival of driver instead of set up a credit account</a:t>
            </a:r>
          </a:p>
          <a:p>
            <a:r>
              <a:rPr lang="en-US" sz="2600" dirty="0"/>
              <a:t>Show what drivers in the area are already driving passengers </a:t>
            </a:r>
            <a:endParaRPr lang="en-US" dirty="0"/>
          </a:p>
        </p:txBody>
      </p:sp>
      <p:sp>
        <p:nvSpPr>
          <p:cNvPr id="4" name="Footer Placeholder 3"/>
          <p:cNvSpPr>
            <a:spLocks noGrp="1"/>
          </p:cNvSpPr>
          <p:nvPr>
            <p:ph type="ftr" sz="quarter" idx="11"/>
          </p:nvPr>
        </p:nvSpPr>
        <p:spPr/>
        <p:txBody>
          <a:bodyPr/>
          <a:lstStyle/>
          <a:p>
            <a:r>
              <a:rPr lang="en-US" dirty="0">
                <a:solidFill>
                  <a:schemeClr val="tx1"/>
                </a:solidFill>
              </a:rPr>
              <a:t>Andrew Arrigo</a:t>
            </a:r>
          </a:p>
        </p:txBody>
      </p:sp>
      <p:sp>
        <p:nvSpPr>
          <p:cNvPr id="5" name="Slide Number Placeholder 4"/>
          <p:cNvSpPr>
            <a:spLocks noGrp="1"/>
          </p:cNvSpPr>
          <p:nvPr>
            <p:ph type="sldNum" sz="quarter" idx="12"/>
          </p:nvPr>
        </p:nvSpPr>
        <p:spPr/>
        <p:txBody>
          <a:bodyPr/>
          <a:lstStyle/>
          <a:p>
            <a:fld id="{0E3ECD86-F964-4DAA-A3B2-C637C4CF2107}" type="slidenum">
              <a:rPr lang="en-US" smtClean="0">
                <a:solidFill>
                  <a:schemeClr val="tx1"/>
                </a:solidFill>
              </a:rPr>
              <a:t>29</a:t>
            </a:fld>
            <a:endParaRPr lang="en-US" dirty="0">
              <a:solidFill>
                <a:schemeClr val="tx1"/>
              </a:solidFill>
            </a:endParaRPr>
          </a:p>
        </p:txBody>
      </p:sp>
    </p:spTree>
    <p:extLst>
      <p:ext uri="{BB962C8B-B14F-4D97-AF65-F5344CB8AC3E}">
        <p14:creationId xmlns:p14="http://schemas.microsoft.com/office/powerpoint/2010/main" val="17679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Executive Summary</a:t>
            </a:r>
          </a:p>
        </p:txBody>
      </p:sp>
      <p:sp>
        <p:nvSpPr>
          <p:cNvPr id="3" name="Content Placeholder 2"/>
          <p:cNvSpPr>
            <a:spLocks noGrp="1"/>
          </p:cNvSpPr>
          <p:nvPr>
            <p:ph idx="1"/>
          </p:nvPr>
        </p:nvSpPr>
        <p:spPr/>
        <p:txBody>
          <a:bodyPr/>
          <a:lstStyle/>
          <a:p>
            <a:pPr marL="0" indent="0">
              <a:buNone/>
            </a:pPr>
            <a:r>
              <a:rPr lang="en-US" dirty="0"/>
              <a:t>Within the past several years, the world of transportation has been taken over drastically by Uber. Uber is a transportation company that allows for people to become a driver, passenger (customer), or both driver/passenger. As Uber’s customer and driver rate has significantly increased, the need for a well designed database is crucial.</a:t>
            </a:r>
          </a:p>
          <a:p>
            <a:pPr marL="0" indent="0">
              <a:buNone/>
            </a:pPr>
            <a:endParaRPr lang="en-US" dirty="0"/>
          </a:p>
          <a:p>
            <a:pPr marL="0" indent="0">
              <a:buNone/>
            </a:pPr>
            <a:r>
              <a:rPr lang="en-US" dirty="0"/>
              <a:t>The database created will show how passenger information is stored in the database in comparison to driver information. </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236721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 Diagram</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4</a:t>
            </a:fld>
            <a:endParaRPr lang="en-US" dirty="0">
              <a:solidFill>
                <a:schemeClr val="tx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998" t="26932" r="12295" b="7316"/>
          <a:stretch/>
        </p:blipFill>
        <p:spPr>
          <a:xfrm>
            <a:off x="2769268" y="1383632"/>
            <a:ext cx="6833286" cy="4114800"/>
          </a:xfrm>
          <a:prstGeom prst="rect">
            <a:avLst/>
          </a:prstGeom>
        </p:spPr>
      </p:pic>
    </p:spTree>
    <p:extLst>
      <p:ext uri="{BB962C8B-B14F-4D97-AF65-F5344CB8AC3E}">
        <p14:creationId xmlns:p14="http://schemas.microsoft.com/office/powerpoint/2010/main" val="284637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User_Info</a:t>
            </a:r>
            <a:r>
              <a:rPr lang="en-US" dirty="0"/>
              <a:t> Table</a:t>
            </a:r>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Displays account information about users signed up with Uber accounts</a:t>
            </a:r>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User_Info</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firstName</a:t>
            </a:r>
            <a:r>
              <a:rPr lang="en-US" sz="2200" dirty="0">
                <a:latin typeface="Times New Roman" panose="02020603050405020304" pitchFamily="18" charset="0"/>
                <a:cs typeface="Times New Roman" panose="02020603050405020304" pitchFamily="18" charset="0"/>
              </a:rPr>
              <a:t> text NOT NULL,</a:t>
            </a:r>
          </a:p>
          <a:p>
            <a:pPr marL="0" indent="0">
              <a:buNone/>
            </a:pPr>
            <a:r>
              <a:rPr lang="en-US" sz="2200" dirty="0" err="1">
                <a:latin typeface="Times New Roman" panose="02020603050405020304" pitchFamily="18" charset="0"/>
                <a:cs typeface="Times New Roman" panose="02020603050405020304" pitchFamily="18" charset="0"/>
              </a:rPr>
              <a:t>lastName</a:t>
            </a:r>
            <a:r>
              <a:rPr lang="en-US" sz="2200" dirty="0">
                <a:latin typeface="Times New Roman" panose="02020603050405020304" pitchFamily="18" charset="0"/>
                <a:cs typeface="Times New Roman" panose="02020603050405020304" pitchFamily="18" charset="0"/>
              </a:rPr>
              <a:t> text NOT NULL,</a:t>
            </a:r>
          </a:p>
          <a:p>
            <a:pPr marL="0" indent="0">
              <a:buNone/>
            </a:pPr>
            <a:r>
              <a:rPr lang="en-US" sz="2200" dirty="0">
                <a:latin typeface="Times New Roman" panose="02020603050405020304" pitchFamily="18" charset="0"/>
                <a:cs typeface="Times New Roman" panose="02020603050405020304" pitchFamily="18" charset="0"/>
              </a:rPr>
              <a:t>email text NOT NULL,</a:t>
            </a:r>
          </a:p>
          <a:p>
            <a:pPr marL="0" indent="0">
              <a:buNone/>
            </a:pPr>
            <a:r>
              <a:rPr lang="en-US" sz="2200" dirty="0" err="1">
                <a:latin typeface="Times New Roman" panose="02020603050405020304" pitchFamily="18" charset="0"/>
                <a:cs typeface="Times New Roman" panose="02020603050405020304" pitchFamily="18" charset="0"/>
              </a:rPr>
              <a:t>phoneNumber</a:t>
            </a:r>
            <a:r>
              <a:rPr lang="en-US" sz="2200" dirty="0">
                <a:latin typeface="Times New Roman" panose="02020603050405020304" pitchFamily="18" charset="0"/>
                <a:cs typeface="Times New Roman" panose="02020603050405020304" pitchFamily="18" charset="0"/>
              </a:rPr>
              <a:t> text NOT NULL,</a:t>
            </a:r>
          </a:p>
          <a:p>
            <a:pPr marL="0" indent="0">
              <a:buNone/>
            </a:pPr>
            <a:r>
              <a:rPr lang="en-US" sz="2200" dirty="0">
                <a:latin typeface="Times New Roman" panose="02020603050405020304" pitchFamily="18" charset="0"/>
                <a:cs typeface="Times New Roman" panose="02020603050405020304" pitchFamily="18" charset="0"/>
              </a:rPr>
              <a:t>password text NOT NULL,</a:t>
            </a:r>
          </a:p>
          <a:p>
            <a:pPr marL="0" indent="0">
              <a:buNone/>
            </a:pPr>
            <a:r>
              <a:rPr lang="en-US" sz="2200" dirty="0" err="1">
                <a:latin typeface="Times New Roman" panose="02020603050405020304" pitchFamily="18" charset="0"/>
                <a:cs typeface="Times New Roman" panose="02020603050405020304" pitchFamily="18" charset="0"/>
              </a:rPr>
              <a:t>registerDate</a:t>
            </a:r>
            <a:r>
              <a:rPr lang="en-US" sz="2200" dirty="0">
                <a:latin typeface="Times New Roman" panose="02020603050405020304" pitchFamily="18" charset="0"/>
                <a:cs typeface="Times New Roman" panose="02020603050405020304" pitchFamily="18" charset="0"/>
              </a:rPr>
              <a:t> date NOT NULL,</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5</a:t>
            </a:fld>
            <a:endParaRPr lang="en-US" dirty="0">
              <a:solidFill>
                <a:schemeClr val="tx1"/>
              </a:solidFill>
            </a:endParaRPr>
          </a:p>
        </p:txBody>
      </p:sp>
      <p:sp>
        <p:nvSpPr>
          <p:cNvPr id="8" name="TextBox 7"/>
          <p:cNvSpPr txBox="1"/>
          <p:nvPr/>
        </p:nvSpPr>
        <p:spPr>
          <a:xfrm>
            <a:off x="8337885" y="427741"/>
            <a:ext cx="3657600" cy="1200329"/>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userID</a:t>
            </a:r>
            <a:r>
              <a:rPr lang="en-US" dirty="0">
                <a:solidFill>
                  <a:srgbClr val="FF0000"/>
                </a:solidFill>
              </a:rPr>
              <a:t>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firstName</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lastName</a:t>
            </a:r>
            <a:r>
              <a:rPr lang="en-US" dirty="0">
                <a:solidFill>
                  <a:srgbClr val="FF0000"/>
                </a:solidFill>
                <a:sym typeface="Wingdings" panose="05000000000000000000" pitchFamily="2" charset="2"/>
              </a:rPr>
              <a:t>, email, </a:t>
            </a:r>
            <a:r>
              <a:rPr lang="en-US" dirty="0" err="1">
                <a:solidFill>
                  <a:srgbClr val="FF0000"/>
                </a:solidFill>
                <a:sym typeface="Wingdings" panose="05000000000000000000" pitchFamily="2" charset="2"/>
              </a:rPr>
              <a:t>phoneNumber</a:t>
            </a:r>
            <a:r>
              <a:rPr lang="en-US" dirty="0">
                <a:solidFill>
                  <a:srgbClr val="FF0000"/>
                </a:solidFill>
                <a:sym typeface="Wingdings" panose="05000000000000000000" pitchFamily="2" charset="2"/>
              </a:rPr>
              <a:t>, password, </a:t>
            </a:r>
            <a:r>
              <a:rPr lang="en-US" dirty="0" err="1">
                <a:solidFill>
                  <a:srgbClr val="FF0000"/>
                </a:solidFill>
                <a:sym typeface="Wingdings" panose="05000000000000000000" pitchFamily="2" charset="2"/>
              </a:rPr>
              <a:t>registerDate</a:t>
            </a:r>
            <a:endParaRPr lang="en-US" dirty="0">
              <a:solidFill>
                <a:srgbClr val="FF0000"/>
              </a:solidFill>
            </a:endParaRPr>
          </a:p>
        </p:txBody>
      </p:sp>
      <p:pic>
        <p:nvPicPr>
          <p:cNvPr id="10" name="Picture 9" descr="Query - DataBaseFin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142" t="18559" r="50902" b="52391"/>
          <a:stretch/>
        </p:blipFill>
        <p:spPr>
          <a:xfrm>
            <a:off x="6233823" y="2851485"/>
            <a:ext cx="4310864" cy="2743199"/>
          </a:xfrm>
          <a:prstGeom prst="rect">
            <a:avLst/>
          </a:prstGeom>
        </p:spPr>
      </p:pic>
    </p:spTree>
    <p:extLst>
      <p:ext uri="{BB962C8B-B14F-4D97-AF65-F5344CB8AC3E}">
        <p14:creationId xmlns:p14="http://schemas.microsoft.com/office/powerpoint/2010/main" val="403921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Payment_Methods</a:t>
            </a:r>
            <a:r>
              <a:rPr lang="en-US" dirty="0"/>
              <a:t> Table</a:t>
            </a:r>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Displays users </a:t>
            </a:r>
            <a:r>
              <a:rPr lang="en-US" sz="2000" dirty="0" err="1">
                <a:latin typeface="Times New Roman" panose="02020603050405020304" pitchFamily="18" charset="0"/>
                <a:cs typeface="Times New Roman" panose="02020603050405020304" pitchFamily="18" charset="0"/>
              </a:rPr>
              <a:t>payID</a:t>
            </a:r>
            <a:r>
              <a:rPr lang="en-US" sz="2000" dirty="0">
                <a:latin typeface="Times New Roman" panose="02020603050405020304" pitchFamily="18" charset="0"/>
                <a:cs typeface="Times New Roman" panose="02020603050405020304" pitchFamily="18" charset="0"/>
              </a:rPr>
              <a:t> that coincides with each </a:t>
            </a:r>
            <a:r>
              <a:rPr lang="en-US" sz="2000" dirty="0" err="1">
                <a:latin typeface="Times New Roman" panose="02020603050405020304" pitchFamily="18" charset="0"/>
                <a:cs typeface="Times New Roman" panose="02020603050405020304" pitchFamily="18" charset="0"/>
              </a:rPr>
              <a:t>userID</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Payment_Methods</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payID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payID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6</a:t>
            </a:fld>
            <a:endParaRPr lang="en-US" dirty="0">
              <a:solidFill>
                <a:schemeClr val="tx1"/>
              </a:solidFill>
            </a:endParaRPr>
          </a:p>
        </p:txBody>
      </p:sp>
      <p:sp>
        <p:nvSpPr>
          <p:cNvPr id="8" name="TextBox 7"/>
          <p:cNvSpPr txBox="1"/>
          <p:nvPr/>
        </p:nvSpPr>
        <p:spPr>
          <a:xfrm>
            <a:off x="7819445" y="1675103"/>
            <a:ext cx="3200400" cy="646331"/>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payID</a:t>
            </a:r>
            <a:r>
              <a:rPr lang="en-US" dirty="0">
                <a:solidFill>
                  <a:srgbClr val="FF0000"/>
                </a:solidFill>
              </a:rPr>
              <a:t>, </a:t>
            </a:r>
            <a:r>
              <a:rPr lang="en-US" dirty="0" err="1">
                <a:solidFill>
                  <a:srgbClr val="FF0000"/>
                </a:solidFill>
              </a:rPr>
              <a:t>userID</a:t>
            </a:r>
            <a:r>
              <a:rPr lang="en-US" dirty="0">
                <a:solidFill>
                  <a:srgbClr val="FF0000"/>
                </a:solidFill>
              </a:rPr>
              <a:t> </a:t>
            </a:r>
            <a:r>
              <a:rPr lang="en-US" dirty="0">
                <a:solidFill>
                  <a:srgbClr val="FF0000"/>
                </a:solidFill>
                <a:sym typeface="Wingdings" panose="05000000000000000000" pitchFamily="2" charset="2"/>
              </a:rPr>
              <a:t></a:t>
            </a:r>
            <a:endParaRPr lang="en-US" dirty="0">
              <a:solidFill>
                <a:srgbClr val="FF0000"/>
              </a:solidFill>
            </a:endParaRPr>
          </a:p>
        </p:txBody>
      </p:sp>
      <p:pic>
        <p:nvPicPr>
          <p:cNvPr id="10" name="Picture 9" descr="Query - DataBaseFin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770" t="18499" r="86721" b="65462"/>
          <a:stretch/>
        </p:blipFill>
        <p:spPr>
          <a:xfrm>
            <a:off x="8153400" y="2798858"/>
            <a:ext cx="1955358" cy="2633749"/>
          </a:xfrm>
          <a:prstGeom prst="rect">
            <a:avLst/>
          </a:prstGeom>
        </p:spPr>
      </p:pic>
    </p:spTree>
    <p:extLst>
      <p:ext uri="{BB962C8B-B14F-4D97-AF65-F5344CB8AC3E}">
        <p14:creationId xmlns:p14="http://schemas.microsoft.com/office/powerpoint/2010/main" val="335594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Ride_Request</a:t>
            </a:r>
            <a:r>
              <a:rPr lang="en-US" dirty="0"/>
              <a:t> Table</a:t>
            </a:r>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Displays information of what ride type is requested, and destination information such as address and zip code</a:t>
            </a:r>
            <a:endParaRPr lang="en-US" sz="22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Ride_Request</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rideReqID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destinationAddress</a:t>
            </a:r>
            <a:r>
              <a:rPr lang="en-US" sz="2200" dirty="0">
                <a:latin typeface="Times New Roman" panose="02020603050405020304" pitchFamily="18" charset="0"/>
                <a:cs typeface="Times New Roman" panose="02020603050405020304" pitchFamily="18" charset="0"/>
              </a:rPr>
              <a:t> text NOT NULL,</a:t>
            </a:r>
          </a:p>
          <a:p>
            <a:pPr marL="0" indent="0">
              <a:buNone/>
            </a:pPr>
            <a:r>
              <a:rPr lang="en-US" sz="2200" dirty="0" err="1">
                <a:latin typeface="Times New Roman" panose="02020603050405020304" pitchFamily="18" charset="0"/>
                <a:cs typeface="Times New Roman" panose="02020603050405020304" pitchFamily="18" charset="0"/>
              </a:rPr>
              <a:t>destinationZipCode</a:t>
            </a:r>
            <a:r>
              <a:rPr lang="en-US" sz="2200" dirty="0">
                <a:latin typeface="Times New Roman" panose="02020603050405020304" pitchFamily="18" charset="0"/>
                <a:cs typeface="Times New Roman" panose="02020603050405020304" pitchFamily="18" charset="0"/>
              </a:rPr>
              <a:t> varchar(5) NOT NULL,</a:t>
            </a:r>
          </a:p>
          <a:p>
            <a:pPr marL="0" indent="0">
              <a:buNone/>
            </a:pPr>
            <a:r>
              <a:rPr lang="en-US" sz="2200" dirty="0" err="1">
                <a:latin typeface="Times New Roman" panose="02020603050405020304" pitchFamily="18" charset="0"/>
                <a:cs typeface="Times New Roman" panose="02020603050405020304" pitchFamily="18" charset="0"/>
              </a:rPr>
              <a:t>ride_type</a:t>
            </a:r>
            <a:r>
              <a:rPr lang="en-US" sz="2200" dirty="0">
                <a:latin typeface="Times New Roman" panose="02020603050405020304" pitchFamily="18" charset="0"/>
                <a:cs typeface="Times New Roman" panose="02020603050405020304" pitchFamily="18" charset="0"/>
              </a:rPr>
              <a:t> text NOT NULL,</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rideReqID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7</a:t>
            </a:fld>
            <a:endParaRPr lang="en-US" dirty="0">
              <a:solidFill>
                <a:schemeClr val="tx1"/>
              </a:solidFill>
            </a:endParaRPr>
          </a:p>
        </p:txBody>
      </p:sp>
      <p:sp>
        <p:nvSpPr>
          <p:cNvPr id="8" name="TextBox 7"/>
          <p:cNvSpPr txBox="1"/>
          <p:nvPr/>
        </p:nvSpPr>
        <p:spPr>
          <a:xfrm>
            <a:off x="7110663" y="2550695"/>
            <a:ext cx="4042611" cy="923330"/>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rideReqID</a:t>
            </a:r>
            <a:r>
              <a:rPr lang="en-US" dirty="0">
                <a:solidFill>
                  <a:srgbClr val="FF0000"/>
                </a:solidFill>
              </a:rPr>
              <a:t>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userID</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destinationAddress</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destinationZipCode</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ride_type</a:t>
            </a:r>
            <a:endParaRPr lang="en-US" dirty="0">
              <a:solidFill>
                <a:srgbClr val="FF0000"/>
              </a:solidFill>
            </a:endParaRPr>
          </a:p>
        </p:txBody>
      </p:sp>
      <p:pic>
        <p:nvPicPr>
          <p:cNvPr id="10" name="Picture 9" descr="Query - DataBaseFin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794" t="18741" r="60935" b="65705"/>
          <a:stretch/>
        </p:blipFill>
        <p:spPr>
          <a:xfrm>
            <a:off x="6270928" y="4001294"/>
            <a:ext cx="3591504" cy="1574358"/>
          </a:xfrm>
          <a:prstGeom prst="rect">
            <a:avLst/>
          </a:prstGeom>
        </p:spPr>
      </p:pic>
    </p:spTree>
    <p:extLst>
      <p:ext uri="{BB962C8B-B14F-4D97-AF65-F5344CB8AC3E}">
        <p14:creationId xmlns:p14="http://schemas.microsoft.com/office/powerpoint/2010/main" val="18741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Pickup_Request</a:t>
            </a:r>
            <a:r>
              <a:rPr lang="en-US" dirty="0"/>
              <a:t> Table</a:t>
            </a:r>
          </a:p>
        </p:txBody>
      </p:sp>
      <p:sp>
        <p:nvSpPr>
          <p:cNvPr id="3" name="Content Placeholder 2"/>
          <p:cNvSpPr>
            <a:spLocks noGrp="1"/>
          </p:cNvSpPr>
          <p:nvPr>
            <p:ph idx="1"/>
          </p:nvPr>
        </p:nvSpPr>
        <p:spPr/>
        <p:txBody>
          <a:bodyPr>
            <a:normAutofit fontScale="92500" lnSpcReduction="20000"/>
          </a:bodyPr>
          <a:lstStyle/>
          <a:p>
            <a:pPr marL="0" indent="0">
              <a:buNone/>
            </a:pPr>
            <a:r>
              <a:rPr lang="en-US" sz="2200" dirty="0">
                <a:latin typeface="Times New Roman" panose="02020603050405020304" pitchFamily="18" charset="0"/>
                <a:cs typeface="Times New Roman" panose="02020603050405020304" pitchFamily="18" charset="0"/>
              </a:rPr>
              <a:t>Display pick up request information and such as the vehicle linked to the pickup, the pickup address and if the payment is accepted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CREATE TABLE </a:t>
            </a:r>
            <a:r>
              <a:rPr lang="en-US" sz="2200" dirty="0" err="1">
                <a:latin typeface="Times New Roman" panose="02020603050405020304" pitchFamily="18" charset="0"/>
                <a:cs typeface="Times New Roman" panose="02020603050405020304" pitchFamily="18" charset="0"/>
              </a:rPr>
              <a:t>Pickup_Request</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pickupReqID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 references Driver(</a:t>
            </a: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VID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pickupAddress</a:t>
            </a:r>
            <a:r>
              <a:rPr lang="en-US" sz="2200" dirty="0">
                <a:latin typeface="Times New Roman" panose="02020603050405020304" pitchFamily="18" charset="0"/>
                <a:cs typeface="Times New Roman" panose="02020603050405020304" pitchFamily="18" charset="0"/>
              </a:rPr>
              <a:t> text NOT NULL,</a:t>
            </a:r>
          </a:p>
          <a:p>
            <a:pPr marL="0" indent="0">
              <a:buNone/>
            </a:pPr>
            <a:r>
              <a:rPr lang="en-US" sz="2200" dirty="0" err="1">
                <a:latin typeface="Times New Roman" panose="02020603050405020304" pitchFamily="18" charset="0"/>
                <a:cs typeface="Times New Roman" panose="02020603050405020304" pitchFamily="18" charset="0"/>
              </a:rPr>
              <a:t>pickupZipCode</a:t>
            </a:r>
            <a:r>
              <a:rPr lang="en-US" sz="2200" dirty="0">
                <a:latin typeface="Times New Roman" panose="02020603050405020304" pitchFamily="18" charset="0"/>
                <a:cs typeface="Times New Roman" panose="02020603050405020304" pitchFamily="18" charset="0"/>
              </a:rPr>
              <a:t> text NOT NULL,</a:t>
            </a:r>
          </a:p>
          <a:p>
            <a:pPr marL="0" indent="0">
              <a:buNone/>
            </a:pPr>
            <a:r>
              <a:rPr lang="en-US" sz="2200" dirty="0">
                <a:latin typeface="Times New Roman" panose="02020603050405020304" pitchFamily="18" charset="0"/>
                <a:cs typeface="Times New Roman" panose="02020603050405020304" pitchFamily="18" charset="0"/>
              </a:rPr>
              <a:t>accepted Boolean DEFAULT TRUE,</a:t>
            </a:r>
          </a:p>
          <a:p>
            <a:pPr marL="0" indent="0">
              <a:buNone/>
            </a:pPr>
            <a:r>
              <a:rPr lang="en-US" sz="2200" dirty="0">
                <a:latin typeface="Times New Roman" panose="02020603050405020304" pitchFamily="18" charset="0"/>
                <a:cs typeface="Times New Roman" panose="02020603050405020304" pitchFamily="18" charset="0"/>
              </a:rPr>
              <a:t>PRIMARY KEY (</a:t>
            </a:r>
            <a:r>
              <a:rPr lang="en-US" sz="2200" dirty="0" err="1">
                <a:latin typeface="Times New Roman" panose="02020603050405020304" pitchFamily="18" charset="0"/>
                <a:cs typeface="Times New Roman" panose="02020603050405020304" pitchFamily="18" charset="0"/>
              </a:rPr>
              <a:t>pickupReqID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8</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300" t="32751" r="62767" b="58443"/>
          <a:stretch/>
        </p:blipFill>
        <p:spPr>
          <a:xfrm>
            <a:off x="5986300" y="4125072"/>
            <a:ext cx="4334200" cy="1115825"/>
          </a:xfrm>
          <a:prstGeom prst="rect">
            <a:avLst/>
          </a:prstGeom>
        </p:spPr>
      </p:pic>
      <p:sp>
        <p:nvSpPr>
          <p:cNvPr id="8" name="TextBox 7"/>
          <p:cNvSpPr txBox="1"/>
          <p:nvPr/>
        </p:nvSpPr>
        <p:spPr>
          <a:xfrm>
            <a:off x="7712242" y="2514600"/>
            <a:ext cx="3224463" cy="1200329"/>
          </a:xfrm>
          <a:prstGeom prst="rect">
            <a:avLst/>
          </a:prstGeom>
          <a:noFill/>
        </p:spPr>
        <p:txBody>
          <a:bodyPr wrap="square" rtlCol="0">
            <a:spAutoFit/>
          </a:bodyPr>
          <a:lstStyle/>
          <a:p>
            <a:r>
              <a:rPr lang="en-US" dirty="0">
                <a:solidFill>
                  <a:srgbClr val="FF0000"/>
                </a:solidFill>
              </a:rPr>
              <a:t>Functional Dependencies: </a:t>
            </a:r>
            <a:r>
              <a:rPr lang="en-US" dirty="0" err="1">
                <a:solidFill>
                  <a:srgbClr val="FF0000"/>
                </a:solidFill>
              </a:rPr>
              <a:t>pickupReqID</a:t>
            </a:r>
            <a:r>
              <a:rPr lang="en-US" dirty="0">
                <a:solidFill>
                  <a:srgbClr val="FF0000"/>
                </a:solidFill>
              </a:rPr>
              <a:t>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userID</a:t>
            </a:r>
            <a:r>
              <a:rPr lang="en-US" dirty="0">
                <a:solidFill>
                  <a:srgbClr val="FF0000"/>
                </a:solidFill>
                <a:sym typeface="Wingdings" panose="05000000000000000000" pitchFamily="2" charset="2"/>
              </a:rPr>
              <a:t>, VID, </a:t>
            </a:r>
            <a:r>
              <a:rPr lang="en-US" dirty="0" err="1">
                <a:solidFill>
                  <a:srgbClr val="FF0000"/>
                </a:solidFill>
                <a:sym typeface="Wingdings" panose="05000000000000000000" pitchFamily="2" charset="2"/>
              </a:rPr>
              <a:t>pickupAddress</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pickupZipCode</a:t>
            </a:r>
            <a:r>
              <a:rPr lang="en-US" dirty="0">
                <a:solidFill>
                  <a:srgbClr val="FF0000"/>
                </a:solidFill>
                <a:sym typeface="Wingdings" panose="05000000000000000000" pitchFamily="2" charset="2"/>
              </a:rPr>
              <a:t>, accepted </a:t>
            </a:r>
            <a:endParaRPr lang="en-US" dirty="0">
              <a:solidFill>
                <a:srgbClr val="FF0000"/>
              </a:solidFill>
            </a:endParaRPr>
          </a:p>
        </p:txBody>
      </p:sp>
    </p:spTree>
    <p:extLst>
      <p:ext uri="{BB962C8B-B14F-4D97-AF65-F5344CB8AC3E}">
        <p14:creationId xmlns:p14="http://schemas.microsoft.com/office/powerpoint/2010/main" val="241266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 Table</a:t>
            </a:r>
          </a:p>
        </p:txBody>
      </p:sp>
      <p:sp>
        <p:nvSpPr>
          <p:cNvPr id="3" name="Content Placeholder 2"/>
          <p:cNvSpPr>
            <a:spLocks noGrp="1"/>
          </p:cNvSpPr>
          <p:nvPr>
            <p:ph idx="1"/>
          </p:nvPr>
        </p:nvSpPr>
        <p:spPr/>
        <p:txBody>
          <a:bodyPr>
            <a:normAutofit fontScale="92500" lnSpcReduction="20000"/>
          </a:bodyPr>
          <a:lstStyle/>
          <a:p>
            <a:pPr marL="0" indent="0">
              <a:buNone/>
            </a:pPr>
            <a:r>
              <a:rPr lang="en-US" sz="2200" dirty="0">
                <a:latin typeface="Times New Roman" panose="02020603050405020304" pitchFamily="18" charset="0"/>
                <a:cs typeface="Times New Roman" panose="02020603050405020304" pitchFamily="18" charset="0"/>
              </a:rPr>
              <a:t>Displays fare price and distance of trip between locations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CREATE TABLE Trip(</a:t>
            </a:r>
          </a:p>
          <a:p>
            <a:pPr marL="0" indent="0">
              <a:buNone/>
            </a:pPr>
            <a:r>
              <a:rPr lang="en-US" sz="2200" dirty="0">
                <a:latin typeface="Times New Roman" panose="02020603050405020304" pitchFamily="18" charset="0"/>
                <a:cs typeface="Times New Roman" panose="02020603050405020304" pitchFamily="18" charset="0"/>
              </a:rPr>
              <a:t>TID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rideReqID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 references </a:t>
            </a:r>
            <a:r>
              <a:rPr lang="en-US" sz="2200" dirty="0" err="1">
                <a:latin typeface="Times New Roman" panose="02020603050405020304" pitchFamily="18" charset="0"/>
                <a:cs typeface="Times New Roman" panose="02020603050405020304" pitchFamily="18" charset="0"/>
              </a:rPr>
              <a:t>Ride_Request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rideReqID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pickupReqID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 references </a:t>
            </a:r>
            <a:r>
              <a:rPr lang="en-US" sz="2200" dirty="0" err="1">
                <a:latin typeface="Times New Roman" panose="02020603050405020304" pitchFamily="18" charset="0"/>
                <a:cs typeface="Times New Roman" panose="02020603050405020304" pitchFamily="18" charset="0"/>
              </a:rPr>
              <a:t>Pickup_Request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pickupReqID</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fare decimal (5,2),</a:t>
            </a:r>
          </a:p>
          <a:p>
            <a:pPr marL="0" indent="0">
              <a:buNone/>
            </a:pPr>
            <a:r>
              <a:rPr lang="en-US" sz="2200" dirty="0" err="1">
                <a:latin typeface="Times New Roman" panose="02020603050405020304" pitchFamily="18" charset="0"/>
                <a:cs typeface="Times New Roman" panose="02020603050405020304" pitchFamily="18" charset="0"/>
              </a:rPr>
              <a:t>totalTime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err="1">
                <a:latin typeface="Times New Roman" panose="02020603050405020304" pitchFamily="18" charset="0"/>
                <a:cs typeface="Times New Roman" panose="02020603050405020304" pitchFamily="18" charset="0"/>
              </a:rPr>
              <a:t>totalDistance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NOT NULL,</a:t>
            </a:r>
          </a:p>
          <a:p>
            <a:pPr marL="0" indent="0">
              <a:buNone/>
            </a:pPr>
            <a:r>
              <a:rPr lang="en-US" sz="2200" dirty="0">
                <a:latin typeface="Times New Roman" panose="02020603050405020304" pitchFamily="18" charset="0"/>
                <a:cs typeface="Times New Roman" panose="02020603050405020304" pitchFamily="18" charset="0"/>
              </a:rPr>
              <a:t>PRIMARY KEY (TID)</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dirty="0">
                <a:solidFill>
                  <a:schemeClr val="tx1"/>
                </a:solidFill>
              </a:rPr>
              <a:t>Andrew Arrigo</a:t>
            </a:r>
          </a:p>
        </p:txBody>
      </p:sp>
      <p:sp>
        <p:nvSpPr>
          <p:cNvPr id="6" name="Slide Number Placeholder 5"/>
          <p:cNvSpPr>
            <a:spLocks noGrp="1"/>
          </p:cNvSpPr>
          <p:nvPr>
            <p:ph type="sldNum" sz="quarter" idx="12"/>
          </p:nvPr>
        </p:nvSpPr>
        <p:spPr/>
        <p:txBody>
          <a:bodyPr/>
          <a:lstStyle/>
          <a:p>
            <a:fld id="{0E3ECD86-F964-4DAA-A3B2-C637C4CF2107}" type="slidenum">
              <a:rPr lang="en-US" smtClean="0">
                <a:solidFill>
                  <a:schemeClr val="tx1"/>
                </a:solidFill>
              </a:rPr>
              <a:t>9</a:t>
            </a:fld>
            <a:endParaRPr lang="en-US" dirty="0">
              <a:solidFill>
                <a:schemeClr val="tx1"/>
              </a:solidFill>
            </a:endParaRPr>
          </a:p>
        </p:txBody>
      </p:sp>
      <p:pic>
        <p:nvPicPr>
          <p:cNvPr id="7" name="Picture 6" descr="Query - DBMFinalProject on postgres@Localhost:5432 *"/>
          <p:cNvPicPr>
            <a:picLocks noChangeAspect="1"/>
          </p:cNvPicPr>
          <p:nvPr/>
        </p:nvPicPr>
        <p:blipFill rotWithShape="1">
          <a:blip r:embed="rId2">
            <a:extLst>
              <a:ext uri="{28A0092B-C50C-407E-A947-70E740481C1C}">
                <a14:useLocalDpi xmlns:a14="http://schemas.microsoft.com/office/drawing/2010/main" val="0"/>
              </a:ext>
            </a:extLst>
          </a:blip>
          <a:srcRect l="1127" t="32534" r="64992" b="58287"/>
          <a:stretch/>
        </p:blipFill>
        <p:spPr>
          <a:xfrm>
            <a:off x="5433237" y="4481622"/>
            <a:ext cx="3586086" cy="1020727"/>
          </a:xfrm>
          <a:prstGeom prst="rect">
            <a:avLst/>
          </a:prstGeom>
        </p:spPr>
      </p:pic>
      <p:sp>
        <p:nvSpPr>
          <p:cNvPr id="8" name="TextBox 7"/>
          <p:cNvSpPr txBox="1"/>
          <p:nvPr/>
        </p:nvSpPr>
        <p:spPr>
          <a:xfrm>
            <a:off x="8610600" y="1825625"/>
            <a:ext cx="2929689" cy="1200329"/>
          </a:xfrm>
          <a:prstGeom prst="rect">
            <a:avLst/>
          </a:prstGeom>
          <a:noFill/>
        </p:spPr>
        <p:txBody>
          <a:bodyPr wrap="square" rtlCol="0">
            <a:spAutoFit/>
          </a:bodyPr>
          <a:lstStyle/>
          <a:p>
            <a:r>
              <a:rPr lang="en-US" dirty="0">
                <a:solidFill>
                  <a:srgbClr val="FF0000"/>
                </a:solidFill>
              </a:rPr>
              <a:t>Functional Dependencies: TID </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rideReqID</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pickupReqID</a:t>
            </a:r>
            <a:r>
              <a:rPr lang="en-US" dirty="0">
                <a:solidFill>
                  <a:srgbClr val="FF0000"/>
                </a:solidFill>
                <a:sym typeface="Wingdings" panose="05000000000000000000" pitchFamily="2" charset="2"/>
              </a:rPr>
              <a:t>, fare, </a:t>
            </a:r>
            <a:r>
              <a:rPr lang="en-US" dirty="0" err="1">
                <a:solidFill>
                  <a:srgbClr val="FF0000"/>
                </a:solidFill>
                <a:sym typeface="Wingdings" panose="05000000000000000000" pitchFamily="2" charset="2"/>
              </a:rPr>
              <a:t>totalTime</a:t>
            </a:r>
            <a:r>
              <a:rPr lang="en-US" dirty="0">
                <a:solidFill>
                  <a:srgbClr val="FF0000"/>
                </a:solidFill>
                <a:sym typeface="Wingdings" panose="05000000000000000000" pitchFamily="2" charset="2"/>
              </a:rPr>
              <a:t>, </a:t>
            </a:r>
            <a:r>
              <a:rPr lang="en-US" dirty="0" err="1">
                <a:solidFill>
                  <a:srgbClr val="FF0000"/>
                </a:solidFill>
                <a:sym typeface="Wingdings" panose="05000000000000000000" pitchFamily="2" charset="2"/>
              </a:rPr>
              <a:t>totalDistance</a:t>
            </a:r>
            <a:r>
              <a:rPr lang="en-US" dirty="0">
                <a:solidFill>
                  <a:srgbClr val="FF0000"/>
                </a:solidFill>
                <a:sym typeface="Wingdings" panose="05000000000000000000" pitchFamily="2" charset="2"/>
              </a:rPr>
              <a:t>, </a:t>
            </a:r>
            <a:endParaRPr lang="en-US" dirty="0">
              <a:solidFill>
                <a:srgbClr val="FF0000"/>
              </a:solidFill>
            </a:endParaRPr>
          </a:p>
        </p:txBody>
      </p:sp>
    </p:spTree>
    <p:extLst>
      <p:ext uri="{BB962C8B-B14F-4D97-AF65-F5344CB8AC3E}">
        <p14:creationId xmlns:p14="http://schemas.microsoft.com/office/powerpoint/2010/main" val="1389934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4634</TotalTime>
  <Words>1817</Words>
  <Application>Microsoft Office PowerPoint</Application>
  <PresentationFormat>Widescreen</PresentationFormat>
  <Paragraphs>362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Uber Database</vt:lpstr>
      <vt:lpstr>Table of Contents</vt:lpstr>
      <vt:lpstr>Executive Summary</vt:lpstr>
      <vt:lpstr>E/R Diagram</vt:lpstr>
      <vt:lpstr>User_Info Table</vt:lpstr>
      <vt:lpstr>Payment_Methods Table</vt:lpstr>
      <vt:lpstr>Ride_Request Table</vt:lpstr>
      <vt:lpstr>Pickup_Request Table</vt:lpstr>
      <vt:lpstr>Trip Table</vt:lpstr>
      <vt:lpstr>Customer Table</vt:lpstr>
      <vt:lpstr>Card_Info Table</vt:lpstr>
      <vt:lpstr>Customer_Trip_Invoice Table</vt:lpstr>
      <vt:lpstr>Zip_Codes Table</vt:lpstr>
      <vt:lpstr>Address_Book Table</vt:lpstr>
      <vt:lpstr>Driver_Accounts Table</vt:lpstr>
      <vt:lpstr>Driver Table</vt:lpstr>
      <vt:lpstr>Driver_Deposits Table</vt:lpstr>
      <vt:lpstr>Vehicle Table</vt:lpstr>
      <vt:lpstr>Classifications Table</vt:lpstr>
      <vt:lpstr>Vehicle_Records Table</vt:lpstr>
      <vt:lpstr>Views</vt:lpstr>
      <vt:lpstr>Views</vt:lpstr>
      <vt:lpstr>Report</vt:lpstr>
      <vt:lpstr>Report</vt:lpstr>
      <vt:lpstr>Stored Procedure</vt:lpstr>
      <vt:lpstr>Security</vt:lpstr>
      <vt:lpstr>Security</vt:lpstr>
      <vt:lpstr>Implementation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Database</dc:title>
  <dc:creator>Andrew Arrigo</dc:creator>
  <cp:lastModifiedBy>Andrew Arrigo</cp:lastModifiedBy>
  <cp:revision>104</cp:revision>
  <dcterms:created xsi:type="dcterms:W3CDTF">2017-04-26T20:46:22Z</dcterms:created>
  <dcterms:modified xsi:type="dcterms:W3CDTF">2017-05-04T03:26:40Z</dcterms:modified>
</cp:coreProperties>
</file>