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5B5D0-6A08-7AD2-61D0-C6E866A097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A8C3AB-F047-F46A-5C2D-3932C1C39F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0954E5-CA40-A10F-3165-56513CF9C820}"/>
              </a:ext>
            </a:extLst>
          </p:cNvPr>
          <p:cNvSpPr>
            <a:spLocks noGrp="1"/>
          </p:cNvSpPr>
          <p:nvPr>
            <p:ph type="dt" sz="half" idx="10"/>
          </p:nvPr>
        </p:nvSpPr>
        <p:spPr/>
        <p:txBody>
          <a:bodyPr/>
          <a:lstStyle/>
          <a:p>
            <a:fld id="{EA9C7DF3-F115-4CF3-9A36-875F2C9F94F1}" type="datetimeFigureOut">
              <a:rPr lang="en-US" smtClean="0"/>
              <a:t>8/7/2025</a:t>
            </a:fld>
            <a:endParaRPr lang="en-US"/>
          </a:p>
        </p:txBody>
      </p:sp>
      <p:sp>
        <p:nvSpPr>
          <p:cNvPr id="5" name="Footer Placeholder 4">
            <a:extLst>
              <a:ext uri="{FF2B5EF4-FFF2-40B4-BE49-F238E27FC236}">
                <a16:creationId xmlns:a16="http://schemas.microsoft.com/office/drawing/2014/main" id="{E8B0DA17-9514-058E-7517-A9B7D82A6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68E3E-709C-BEDD-EF4D-022BC385574D}"/>
              </a:ext>
            </a:extLst>
          </p:cNvPr>
          <p:cNvSpPr>
            <a:spLocks noGrp="1"/>
          </p:cNvSpPr>
          <p:nvPr>
            <p:ph type="sldNum" sz="quarter" idx="12"/>
          </p:nvPr>
        </p:nvSpPr>
        <p:spPr/>
        <p:txBody>
          <a:bodyPr/>
          <a:lstStyle/>
          <a:p>
            <a:fld id="{78D4C7E2-3554-4B11-8DAE-3DAB77604806}" type="slidenum">
              <a:rPr lang="en-US" smtClean="0"/>
              <a:t>‹#›</a:t>
            </a:fld>
            <a:endParaRPr lang="en-US"/>
          </a:p>
        </p:txBody>
      </p:sp>
    </p:spTree>
    <p:extLst>
      <p:ext uri="{BB962C8B-B14F-4D97-AF65-F5344CB8AC3E}">
        <p14:creationId xmlns:p14="http://schemas.microsoft.com/office/powerpoint/2010/main" val="31771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B835-C3EB-3222-0766-629E70D420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570DF2-6360-1E34-1A32-BA6E544310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E4FA4-7397-4012-F0AC-9B2D0296346E}"/>
              </a:ext>
            </a:extLst>
          </p:cNvPr>
          <p:cNvSpPr>
            <a:spLocks noGrp="1"/>
          </p:cNvSpPr>
          <p:nvPr>
            <p:ph type="dt" sz="half" idx="10"/>
          </p:nvPr>
        </p:nvSpPr>
        <p:spPr/>
        <p:txBody>
          <a:bodyPr/>
          <a:lstStyle/>
          <a:p>
            <a:fld id="{EA9C7DF3-F115-4CF3-9A36-875F2C9F94F1}" type="datetimeFigureOut">
              <a:rPr lang="en-US" smtClean="0"/>
              <a:t>8/7/2025</a:t>
            </a:fld>
            <a:endParaRPr lang="en-US"/>
          </a:p>
        </p:txBody>
      </p:sp>
      <p:sp>
        <p:nvSpPr>
          <p:cNvPr id="5" name="Footer Placeholder 4">
            <a:extLst>
              <a:ext uri="{FF2B5EF4-FFF2-40B4-BE49-F238E27FC236}">
                <a16:creationId xmlns:a16="http://schemas.microsoft.com/office/drawing/2014/main" id="{2F50182B-F0ED-7ACE-451B-551F58E7A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2A45D-94F8-28F5-868D-F12E8567574E}"/>
              </a:ext>
            </a:extLst>
          </p:cNvPr>
          <p:cNvSpPr>
            <a:spLocks noGrp="1"/>
          </p:cNvSpPr>
          <p:nvPr>
            <p:ph type="sldNum" sz="quarter" idx="12"/>
          </p:nvPr>
        </p:nvSpPr>
        <p:spPr/>
        <p:txBody>
          <a:bodyPr/>
          <a:lstStyle/>
          <a:p>
            <a:fld id="{78D4C7E2-3554-4B11-8DAE-3DAB77604806}" type="slidenum">
              <a:rPr lang="en-US" smtClean="0"/>
              <a:t>‹#›</a:t>
            </a:fld>
            <a:endParaRPr lang="en-US"/>
          </a:p>
        </p:txBody>
      </p:sp>
    </p:spTree>
    <p:extLst>
      <p:ext uri="{BB962C8B-B14F-4D97-AF65-F5344CB8AC3E}">
        <p14:creationId xmlns:p14="http://schemas.microsoft.com/office/powerpoint/2010/main" val="1665921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9A2C67-98DE-C1F8-F68D-D85090F3EC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0978A2-1016-47C6-4758-63D0A0E38B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40CD9B-FC1B-6244-958B-8FAD1602B2A7}"/>
              </a:ext>
            </a:extLst>
          </p:cNvPr>
          <p:cNvSpPr>
            <a:spLocks noGrp="1"/>
          </p:cNvSpPr>
          <p:nvPr>
            <p:ph type="dt" sz="half" idx="10"/>
          </p:nvPr>
        </p:nvSpPr>
        <p:spPr/>
        <p:txBody>
          <a:bodyPr/>
          <a:lstStyle/>
          <a:p>
            <a:fld id="{EA9C7DF3-F115-4CF3-9A36-875F2C9F94F1}" type="datetimeFigureOut">
              <a:rPr lang="en-US" smtClean="0"/>
              <a:t>8/7/2025</a:t>
            </a:fld>
            <a:endParaRPr lang="en-US"/>
          </a:p>
        </p:txBody>
      </p:sp>
      <p:sp>
        <p:nvSpPr>
          <p:cNvPr id="5" name="Footer Placeholder 4">
            <a:extLst>
              <a:ext uri="{FF2B5EF4-FFF2-40B4-BE49-F238E27FC236}">
                <a16:creationId xmlns:a16="http://schemas.microsoft.com/office/drawing/2014/main" id="{D73227B3-9FB9-CF18-9FB9-AB4E76151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CE053-162B-CB10-9DEE-01846B9F98EE}"/>
              </a:ext>
            </a:extLst>
          </p:cNvPr>
          <p:cNvSpPr>
            <a:spLocks noGrp="1"/>
          </p:cNvSpPr>
          <p:nvPr>
            <p:ph type="sldNum" sz="quarter" idx="12"/>
          </p:nvPr>
        </p:nvSpPr>
        <p:spPr/>
        <p:txBody>
          <a:bodyPr/>
          <a:lstStyle/>
          <a:p>
            <a:fld id="{78D4C7E2-3554-4B11-8DAE-3DAB77604806}" type="slidenum">
              <a:rPr lang="en-US" smtClean="0"/>
              <a:t>‹#›</a:t>
            </a:fld>
            <a:endParaRPr lang="en-US"/>
          </a:p>
        </p:txBody>
      </p:sp>
    </p:spTree>
    <p:extLst>
      <p:ext uri="{BB962C8B-B14F-4D97-AF65-F5344CB8AC3E}">
        <p14:creationId xmlns:p14="http://schemas.microsoft.com/office/powerpoint/2010/main" val="502048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6E32-B261-5019-22C2-C6058AE957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C4189E-B5EB-5AC3-5D63-D9FDE74A59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5C878-FF45-6191-F1F5-C87F7B3918F3}"/>
              </a:ext>
            </a:extLst>
          </p:cNvPr>
          <p:cNvSpPr>
            <a:spLocks noGrp="1"/>
          </p:cNvSpPr>
          <p:nvPr>
            <p:ph type="dt" sz="half" idx="10"/>
          </p:nvPr>
        </p:nvSpPr>
        <p:spPr/>
        <p:txBody>
          <a:bodyPr/>
          <a:lstStyle/>
          <a:p>
            <a:fld id="{EA9C7DF3-F115-4CF3-9A36-875F2C9F94F1}" type="datetimeFigureOut">
              <a:rPr lang="en-US" smtClean="0"/>
              <a:t>8/7/2025</a:t>
            </a:fld>
            <a:endParaRPr lang="en-US"/>
          </a:p>
        </p:txBody>
      </p:sp>
      <p:sp>
        <p:nvSpPr>
          <p:cNvPr id="5" name="Footer Placeholder 4">
            <a:extLst>
              <a:ext uri="{FF2B5EF4-FFF2-40B4-BE49-F238E27FC236}">
                <a16:creationId xmlns:a16="http://schemas.microsoft.com/office/drawing/2014/main" id="{D2700163-8370-6992-53B9-0F97976E4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60013C-D72A-8C8C-7E4C-3101FF7B689A}"/>
              </a:ext>
            </a:extLst>
          </p:cNvPr>
          <p:cNvSpPr>
            <a:spLocks noGrp="1"/>
          </p:cNvSpPr>
          <p:nvPr>
            <p:ph type="sldNum" sz="quarter" idx="12"/>
          </p:nvPr>
        </p:nvSpPr>
        <p:spPr/>
        <p:txBody>
          <a:bodyPr/>
          <a:lstStyle/>
          <a:p>
            <a:fld id="{78D4C7E2-3554-4B11-8DAE-3DAB77604806}" type="slidenum">
              <a:rPr lang="en-US" smtClean="0"/>
              <a:t>‹#›</a:t>
            </a:fld>
            <a:endParaRPr lang="en-US"/>
          </a:p>
        </p:txBody>
      </p:sp>
    </p:spTree>
    <p:extLst>
      <p:ext uri="{BB962C8B-B14F-4D97-AF65-F5344CB8AC3E}">
        <p14:creationId xmlns:p14="http://schemas.microsoft.com/office/powerpoint/2010/main" val="118571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A7BA6-3CAE-9DA9-F88A-4559A60C3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80A20-4115-CC20-3A28-DA54636A0C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A905A3-DC44-C1EA-FCC2-9D3615E44A8F}"/>
              </a:ext>
            </a:extLst>
          </p:cNvPr>
          <p:cNvSpPr>
            <a:spLocks noGrp="1"/>
          </p:cNvSpPr>
          <p:nvPr>
            <p:ph type="dt" sz="half" idx="10"/>
          </p:nvPr>
        </p:nvSpPr>
        <p:spPr/>
        <p:txBody>
          <a:bodyPr/>
          <a:lstStyle/>
          <a:p>
            <a:fld id="{EA9C7DF3-F115-4CF3-9A36-875F2C9F94F1}" type="datetimeFigureOut">
              <a:rPr lang="en-US" smtClean="0"/>
              <a:t>8/7/2025</a:t>
            </a:fld>
            <a:endParaRPr lang="en-US"/>
          </a:p>
        </p:txBody>
      </p:sp>
      <p:sp>
        <p:nvSpPr>
          <p:cNvPr id="5" name="Footer Placeholder 4">
            <a:extLst>
              <a:ext uri="{FF2B5EF4-FFF2-40B4-BE49-F238E27FC236}">
                <a16:creationId xmlns:a16="http://schemas.microsoft.com/office/drawing/2014/main" id="{4680E410-75D4-B158-0D39-6EFEBE8EF0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58B4E-C7CA-6428-854E-90FED664961B}"/>
              </a:ext>
            </a:extLst>
          </p:cNvPr>
          <p:cNvSpPr>
            <a:spLocks noGrp="1"/>
          </p:cNvSpPr>
          <p:nvPr>
            <p:ph type="sldNum" sz="quarter" idx="12"/>
          </p:nvPr>
        </p:nvSpPr>
        <p:spPr/>
        <p:txBody>
          <a:bodyPr/>
          <a:lstStyle/>
          <a:p>
            <a:fld id="{78D4C7E2-3554-4B11-8DAE-3DAB77604806}" type="slidenum">
              <a:rPr lang="en-US" smtClean="0"/>
              <a:t>‹#›</a:t>
            </a:fld>
            <a:endParaRPr lang="en-US"/>
          </a:p>
        </p:txBody>
      </p:sp>
    </p:spTree>
    <p:extLst>
      <p:ext uri="{BB962C8B-B14F-4D97-AF65-F5344CB8AC3E}">
        <p14:creationId xmlns:p14="http://schemas.microsoft.com/office/powerpoint/2010/main" val="11964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4444E-127E-288A-4E9B-A41BA728F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410B1E-ECBD-4BBA-1772-0B4D4ABBB7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470690-7DC0-30DE-B214-D45DE28DD4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F2AD02-FB6A-76C4-8A80-09B6660E1146}"/>
              </a:ext>
            </a:extLst>
          </p:cNvPr>
          <p:cNvSpPr>
            <a:spLocks noGrp="1"/>
          </p:cNvSpPr>
          <p:nvPr>
            <p:ph type="dt" sz="half" idx="10"/>
          </p:nvPr>
        </p:nvSpPr>
        <p:spPr/>
        <p:txBody>
          <a:bodyPr/>
          <a:lstStyle/>
          <a:p>
            <a:fld id="{EA9C7DF3-F115-4CF3-9A36-875F2C9F94F1}" type="datetimeFigureOut">
              <a:rPr lang="en-US" smtClean="0"/>
              <a:t>8/7/2025</a:t>
            </a:fld>
            <a:endParaRPr lang="en-US"/>
          </a:p>
        </p:txBody>
      </p:sp>
      <p:sp>
        <p:nvSpPr>
          <p:cNvPr id="6" name="Footer Placeholder 5">
            <a:extLst>
              <a:ext uri="{FF2B5EF4-FFF2-40B4-BE49-F238E27FC236}">
                <a16:creationId xmlns:a16="http://schemas.microsoft.com/office/drawing/2014/main" id="{7EEA6BE2-CD50-8567-B48C-32FEDDB86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A049DD-12A2-99A5-06F2-EE7C6B7F87BC}"/>
              </a:ext>
            </a:extLst>
          </p:cNvPr>
          <p:cNvSpPr>
            <a:spLocks noGrp="1"/>
          </p:cNvSpPr>
          <p:nvPr>
            <p:ph type="sldNum" sz="quarter" idx="12"/>
          </p:nvPr>
        </p:nvSpPr>
        <p:spPr/>
        <p:txBody>
          <a:bodyPr/>
          <a:lstStyle/>
          <a:p>
            <a:fld id="{78D4C7E2-3554-4B11-8DAE-3DAB77604806}" type="slidenum">
              <a:rPr lang="en-US" smtClean="0"/>
              <a:t>‹#›</a:t>
            </a:fld>
            <a:endParaRPr lang="en-US"/>
          </a:p>
        </p:txBody>
      </p:sp>
    </p:spTree>
    <p:extLst>
      <p:ext uri="{BB962C8B-B14F-4D97-AF65-F5344CB8AC3E}">
        <p14:creationId xmlns:p14="http://schemas.microsoft.com/office/powerpoint/2010/main" val="74618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2939-D924-4567-EBAE-C5831CA25E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270712-CB36-C55D-4034-B208C08A1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312502-4148-FB46-B8D8-B78DB48BC5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0E9B96-A564-9669-FCA2-AA2077328C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8A6E8C-02FD-E356-2791-82B00BC7B8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EEB38D-5918-1A19-6C86-0B1DC2F67216}"/>
              </a:ext>
            </a:extLst>
          </p:cNvPr>
          <p:cNvSpPr>
            <a:spLocks noGrp="1"/>
          </p:cNvSpPr>
          <p:nvPr>
            <p:ph type="dt" sz="half" idx="10"/>
          </p:nvPr>
        </p:nvSpPr>
        <p:spPr/>
        <p:txBody>
          <a:bodyPr/>
          <a:lstStyle/>
          <a:p>
            <a:fld id="{EA9C7DF3-F115-4CF3-9A36-875F2C9F94F1}" type="datetimeFigureOut">
              <a:rPr lang="en-US" smtClean="0"/>
              <a:t>8/7/2025</a:t>
            </a:fld>
            <a:endParaRPr lang="en-US"/>
          </a:p>
        </p:txBody>
      </p:sp>
      <p:sp>
        <p:nvSpPr>
          <p:cNvPr id="8" name="Footer Placeholder 7">
            <a:extLst>
              <a:ext uri="{FF2B5EF4-FFF2-40B4-BE49-F238E27FC236}">
                <a16:creationId xmlns:a16="http://schemas.microsoft.com/office/drawing/2014/main" id="{8BC0BD6A-5DB0-122C-BEA2-35990B5E05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0A08EB-A375-52CB-0729-8AAD074B78ED}"/>
              </a:ext>
            </a:extLst>
          </p:cNvPr>
          <p:cNvSpPr>
            <a:spLocks noGrp="1"/>
          </p:cNvSpPr>
          <p:nvPr>
            <p:ph type="sldNum" sz="quarter" idx="12"/>
          </p:nvPr>
        </p:nvSpPr>
        <p:spPr/>
        <p:txBody>
          <a:bodyPr/>
          <a:lstStyle/>
          <a:p>
            <a:fld id="{78D4C7E2-3554-4B11-8DAE-3DAB77604806}" type="slidenum">
              <a:rPr lang="en-US" smtClean="0"/>
              <a:t>‹#›</a:t>
            </a:fld>
            <a:endParaRPr lang="en-US"/>
          </a:p>
        </p:txBody>
      </p:sp>
    </p:spTree>
    <p:extLst>
      <p:ext uri="{BB962C8B-B14F-4D97-AF65-F5344CB8AC3E}">
        <p14:creationId xmlns:p14="http://schemas.microsoft.com/office/powerpoint/2010/main" val="1867979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A820-C087-E2B8-3BDD-C4DBF94DD4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4D9F30-EB4C-CAB5-3879-ACD6BE882E87}"/>
              </a:ext>
            </a:extLst>
          </p:cNvPr>
          <p:cNvSpPr>
            <a:spLocks noGrp="1"/>
          </p:cNvSpPr>
          <p:nvPr>
            <p:ph type="dt" sz="half" idx="10"/>
          </p:nvPr>
        </p:nvSpPr>
        <p:spPr/>
        <p:txBody>
          <a:bodyPr/>
          <a:lstStyle/>
          <a:p>
            <a:fld id="{EA9C7DF3-F115-4CF3-9A36-875F2C9F94F1}" type="datetimeFigureOut">
              <a:rPr lang="en-US" smtClean="0"/>
              <a:t>8/7/2025</a:t>
            </a:fld>
            <a:endParaRPr lang="en-US"/>
          </a:p>
        </p:txBody>
      </p:sp>
      <p:sp>
        <p:nvSpPr>
          <p:cNvPr id="4" name="Footer Placeholder 3">
            <a:extLst>
              <a:ext uri="{FF2B5EF4-FFF2-40B4-BE49-F238E27FC236}">
                <a16:creationId xmlns:a16="http://schemas.microsoft.com/office/drawing/2014/main" id="{B4F8F86B-6B59-2A27-0DBB-B60A46CB58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75374A-E364-FC46-9AA3-EFFDE8B6640C}"/>
              </a:ext>
            </a:extLst>
          </p:cNvPr>
          <p:cNvSpPr>
            <a:spLocks noGrp="1"/>
          </p:cNvSpPr>
          <p:nvPr>
            <p:ph type="sldNum" sz="quarter" idx="12"/>
          </p:nvPr>
        </p:nvSpPr>
        <p:spPr/>
        <p:txBody>
          <a:bodyPr/>
          <a:lstStyle/>
          <a:p>
            <a:fld id="{78D4C7E2-3554-4B11-8DAE-3DAB77604806}" type="slidenum">
              <a:rPr lang="en-US" smtClean="0"/>
              <a:t>‹#›</a:t>
            </a:fld>
            <a:endParaRPr lang="en-US"/>
          </a:p>
        </p:txBody>
      </p:sp>
    </p:spTree>
    <p:extLst>
      <p:ext uri="{BB962C8B-B14F-4D97-AF65-F5344CB8AC3E}">
        <p14:creationId xmlns:p14="http://schemas.microsoft.com/office/powerpoint/2010/main" val="259580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CB8F1E-9CBE-381D-96AB-03C205300858}"/>
              </a:ext>
            </a:extLst>
          </p:cNvPr>
          <p:cNvSpPr>
            <a:spLocks noGrp="1"/>
          </p:cNvSpPr>
          <p:nvPr>
            <p:ph type="dt" sz="half" idx="10"/>
          </p:nvPr>
        </p:nvSpPr>
        <p:spPr/>
        <p:txBody>
          <a:bodyPr/>
          <a:lstStyle/>
          <a:p>
            <a:fld id="{EA9C7DF3-F115-4CF3-9A36-875F2C9F94F1}" type="datetimeFigureOut">
              <a:rPr lang="en-US" smtClean="0"/>
              <a:t>8/7/2025</a:t>
            </a:fld>
            <a:endParaRPr lang="en-US"/>
          </a:p>
        </p:txBody>
      </p:sp>
      <p:sp>
        <p:nvSpPr>
          <p:cNvPr id="3" name="Footer Placeholder 2">
            <a:extLst>
              <a:ext uri="{FF2B5EF4-FFF2-40B4-BE49-F238E27FC236}">
                <a16:creationId xmlns:a16="http://schemas.microsoft.com/office/drawing/2014/main" id="{8BE37535-3C43-9364-C883-BE5C801FEC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7D2C1E-0126-FFF1-4B17-AC7E94EA7DC6}"/>
              </a:ext>
            </a:extLst>
          </p:cNvPr>
          <p:cNvSpPr>
            <a:spLocks noGrp="1"/>
          </p:cNvSpPr>
          <p:nvPr>
            <p:ph type="sldNum" sz="quarter" idx="12"/>
          </p:nvPr>
        </p:nvSpPr>
        <p:spPr/>
        <p:txBody>
          <a:bodyPr/>
          <a:lstStyle/>
          <a:p>
            <a:fld id="{78D4C7E2-3554-4B11-8DAE-3DAB77604806}" type="slidenum">
              <a:rPr lang="en-US" smtClean="0"/>
              <a:t>‹#›</a:t>
            </a:fld>
            <a:endParaRPr lang="en-US"/>
          </a:p>
        </p:txBody>
      </p:sp>
    </p:spTree>
    <p:extLst>
      <p:ext uri="{BB962C8B-B14F-4D97-AF65-F5344CB8AC3E}">
        <p14:creationId xmlns:p14="http://schemas.microsoft.com/office/powerpoint/2010/main" val="2850306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257C9-51F2-D2BE-9DDA-9314890C8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528A2F-7698-2992-1994-4E3493D42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E584DB-302B-C779-E046-AE1A6DDD7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5F4BA8-2453-3EA6-A0BE-3868B7E0C19E}"/>
              </a:ext>
            </a:extLst>
          </p:cNvPr>
          <p:cNvSpPr>
            <a:spLocks noGrp="1"/>
          </p:cNvSpPr>
          <p:nvPr>
            <p:ph type="dt" sz="half" idx="10"/>
          </p:nvPr>
        </p:nvSpPr>
        <p:spPr/>
        <p:txBody>
          <a:bodyPr/>
          <a:lstStyle/>
          <a:p>
            <a:fld id="{EA9C7DF3-F115-4CF3-9A36-875F2C9F94F1}" type="datetimeFigureOut">
              <a:rPr lang="en-US" smtClean="0"/>
              <a:t>8/7/2025</a:t>
            </a:fld>
            <a:endParaRPr lang="en-US"/>
          </a:p>
        </p:txBody>
      </p:sp>
      <p:sp>
        <p:nvSpPr>
          <p:cNvPr id="6" name="Footer Placeholder 5">
            <a:extLst>
              <a:ext uri="{FF2B5EF4-FFF2-40B4-BE49-F238E27FC236}">
                <a16:creationId xmlns:a16="http://schemas.microsoft.com/office/drawing/2014/main" id="{EAE0C444-864B-2456-2159-796353E724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0546F2-85CB-676D-BBEA-98144AEE5AC3}"/>
              </a:ext>
            </a:extLst>
          </p:cNvPr>
          <p:cNvSpPr>
            <a:spLocks noGrp="1"/>
          </p:cNvSpPr>
          <p:nvPr>
            <p:ph type="sldNum" sz="quarter" idx="12"/>
          </p:nvPr>
        </p:nvSpPr>
        <p:spPr/>
        <p:txBody>
          <a:bodyPr/>
          <a:lstStyle/>
          <a:p>
            <a:fld id="{78D4C7E2-3554-4B11-8DAE-3DAB77604806}" type="slidenum">
              <a:rPr lang="en-US" smtClean="0"/>
              <a:t>‹#›</a:t>
            </a:fld>
            <a:endParaRPr lang="en-US"/>
          </a:p>
        </p:txBody>
      </p:sp>
    </p:spTree>
    <p:extLst>
      <p:ext uri="{BB962C8B-B14F-4D97-AF65-F5344CB8AC3E}">
        <p14:creationId xmlns:p14="http://schemas.microsoft.com/office/powerpoint/2010/main" val="156527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236F-DE60-A8B6-ACB2-BAFDBEC014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338AD3-D9B0-FBE5-4A7C-B96187AD45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54B177-5B78-026B-519F-1E9D10650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F204B8-CF3C-E3FF-0537-5D5F516CF01E}"/>
              </a:ext>
            </a:extLst>
          </p:cNvPr>
          <p:cNvSpPr>
            <a:spLocks noGrp="1"/>
          </p:cNvSpPr>
          <p:nvPr>
            <p:ph type="dt" sz="half" idx="10"/>
          </p:nvPr>
        </p:nvSpPr>
        <p:spPr/>
        <p:txBody>
          <a:bodyPr/>
          <a:lstStyle/>
          <a:p>
            <a:fld id="{EA9C7DF3-F115-4CF3-9A36-875F2C9F94F1}" type="datetimeFigureOut">
              <a:rPr lang="en-US" smtClean="0"/>
              <a:t>8/7/2025</a:t>
            </a:fld>
            <a:endParaRPr lang="en-US"/>
          </a:p>
        </p:txBody>
      </p:sp>
      <p:sp>
        <p:nvSpPr>
          <p:cNvPr id="6" name="Footer Placeholder 5">
            <a:extLst>
              <a:ext uri="{FF2B5EF4-FFF2-40B4-BE49-F238E27FC236}">
                <a16:creationId xmlns:a16="http://schemas.microsoft.com/office/drawing/2014/main" id="{50C97D84-E4A9-9DFD-1491-5372FC8C9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602CF-A412-9CF1-C529-E579C61B6F90}"/>
              </a:ext>
            </a:extLst>
          </p:cNvPr>
          <p:cNvSpPr>
            <a:spLocks noGrp="1"/>
          </p:cNvSpPr>
          <p:nvPr>
            <p:ph type="sldNum" sz="quarter" idx="12"/>
          </p:nvPr>
        </p:nvSpPr>
        <p:spPr/>
        <p:txBody>
          <a:bodyPr/>
          <a:lstStyle/>
          <a:p>
            <a:fld id="{78D4C7E2-3554-4B11-8DAE-3DAB77604806}" type="slidenum">
              <a:rPr lang="en-US" smtClean="0"/>
              <a:t>‹#›</a:t>
            </a:fld>
            <a:endParaRPr lang="en-US"/>
          </a:p>
        </p:txBody>
      </p:sp>
    </p:spTree>
    <p:extLst>
      <p:ext uri="{BB962C8B-B14F-4D97-AF65-F5344CB8AC3E}">
        <p14:creationId xmlns:p14="http://schemas.microsoft.com/office/powerpoint/2010/main" val="366482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9A45DA-D1A4-59D7-2953-FC060E8BE6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9B84DE-B144-D5A1-BA07-D33D52E0AA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EF5FF-5731-DDFF-9BEB-C8CA84E9DF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A9C7DF3-F115-4CF3-9A36-875F2C9F94F1}" type="datetimeFigureOut">
              <a:rPr lang="en-US" smtClean="0"/>
              <a:t>8/7/2025</a:t>
            </a:fld>
            <a:endParaRPr lang="en-US"/>
          </a:p>
        </p:txBody>
      </p:sp>
      <p:sp>
        <p:nvSpPr>
          <p:cNvPr id="5" name="Footer Placeholder 4">
            <a:extLst>
              <a:ext uri="{FF2B5EF4-FFF2-40B4-BE49-F238E27FC236}">
                <a16:creationId xmlns:a16="http://schemas.microsoft.com/office/drawing/2014/main" id="{711CB539-79C4-0B45-7161-F65165F58B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459442-9696-1DFF-180A-2E50AE5EC5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D4C7E2-3554-4B11-8DAE-3DAB77604806}" type="slidenum">
              <a:rPr lang="en-US" smtClean="0"/>
              <a:t>‹#›</a:t>
            </a:fld>
            <a:endParaRPr lang="en-US"/>
          </a:p>
        </p:txBody>
      </p:sp>
    </p:spTree>
    <p:extLst>
      <p:ext uri="{BB962C8B-B14F-4D97-AF65-F5344CB8AC3E}">
        <p14:creationId xmlns:p14="http://schemas.microsoft.com/office/powerpoint/2010/main" val="3292056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494F-D930-7109-1599-50B78133DB68}"/>
              </a:ext>
            </a:extLst>
          </p:cNvPr>
          <p:cNvSpPr>
            <a:spLocks noGrp="1"/>
          </p:cNvSpPr>
          <p:nvPr>
            <p:ph type="ctrTitle"/>
          </p:nvPr>
        </p:nvSpPr>
        <p:spPr/>
        <p:txBody>
          <a:bodyPr/>
          <a:lstStyle/>
          <a:p>
            <a:r>
              <a:rPr lang="en-US" dirty="0">
                <a:latin typeface="+mn-lt"/>
                <a:cs typeface="Times New Roman" panose="02020603050405020304" pitchFamily="18" charset="0"/>
              </a:rPr>
              <a:t>Vehicle Crash Fatalities</a:t>
            </a:r>
            <a:br>
              <a:rPr lang="en-US" dirty="0">
                <a:latin typeface="+mn-lt"/>
                <a:cs typeface="Times New Roman" panose="02020603050405020304" pitchFamily="18" charset="0"/>
              </a:rPr>
            </a:br>
            <a:endParaRPr lang="en-US" dirty="0">
              <a:latin typeface="+mn-lt"/>
              <a:cs typeface="Times New Roman" panose="02020603050405020304" pitchFamily="18" charset="0"/>
            </a:endParaRPr>
          </a:p>
        </p:txBody>
      </p:sp>
      <p:sp>
        <p:nvSpPr>
          <p:cNvPr id="3" name="Subtitle 2">
            <a:extLst>
              <a:ext uri="{FF2B5EF4-FFF2-40B4-BE49-F238E27FC236}">
                <a16:creationId xmlns:a16="http://schemas.microsoft.com/office/drawing/2014/main" id="{CA20C0BA-39AC-5640-B2F7-DBACF2CC43FC}"/>
              </a:ext>
            </a:extLst>
          </p:cNvPr>
          <p:cNvSpPr>
            <a:spLocks noGrp="1"/>
          </p:cNvSpPr>
          <p:nvPr>
            <p:ph type="subTitle" idx="1"/>
          </p:nvPr>
        </p:nvSpPr>
        <p:spPr/>
        <p:txBody>
          <a:bodyPr>
            <a:normAutofit lnSpcReduction="10000"/>
          </a:bodyPr>
          <a:lstStyle/>
          <a:p>
            <a:r>
              <a:rPr lang="en-US" dirty="0">
                <a:cs typeface="Times New Roman" panose="02020603050405020304" pitchFamily="18" charset="0"/>
              </a:rPr>
              <a:t>An Analysis of Fatalities by Vehicle Type and the Relationship to Vehicle Sales from 1994-2015</a:t>
            </a:r>
          </a:p>
          <a:p>
            <a:endParaRPr lang="en-US" dirty="0">
              <a:latin typeface="Times New Roman" panose="02020603050405020304" pitchFamily="18" charset="0"/>
              <a:cs typeface="Times New Roman" panose="02020603050405020304" pitchFamily="18" charset="0"/>
            </a:endParaRPr>
          </a:p>
          <a:p>
            <a:r>
              <a:rPr lang="en-US" dirty="0">
                <a:cs typeface="Times New Roman" panose="02020603050405020304" pitchFamily="18" charset="0"/>
              </a:rPr>
              <a:t>Andrew Auxier, Data Analysis January 2025, Capstone Project</a:t>
            </a:r>
          </a:p>
        </p:txBody>
      </p:sp>
    </p:spTree>
    <p:extLst>
      <p:ext uri="{BB962C8B-B14F-4D97-AF65-F5344CB8AC3E}">
        <p14:creationId xmlns:p14="http://schemas.microsoft.com/office/powerpoint/2010/main" val="410050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EA68-C21C-D718-6453-E21A904B993C}"/>
              </a:ext>
            </a:extLst>
          </p:cNvPr>
          <p:cNvSpPr>
            <a:spLocks noGrp="1"/>
          </p:cNvSpPr>
          <p:nvPr>
            <p:ph type="title"/>
          </p:nvPr>
        </p:nvSpPr>
        <p:spPr/>
        <p:txBody>
          <a:bodyPr/>
          <a:lstStyle/>
          <a:p>
            <a:r>
              <a:rPr lang="en-US" dirty="0">
                <a:latin typeface="+mn-lt"/>
                <a:cs typeface="Times New Roman" panose="02020603050405020304" pitchFamily="18" charset="0"/>
              </a:rPr>
              <a:t>Questions to be analyzed</a:t>
            </a:r>
          </a:p>
        </p:txBody>
      </p:sp>
      <p:sp>
        <p:nvSpPr>
          <p:cNvPr id="3" name="Content Placeholder 2">
            <a:extLst>
              <a:ext uri="{FF2B5EF4-FFF2-40B4-BE49-F238E27FC236}">
                <a16:creationId xmlns:a16="http://schemas.microsoft.com/office/drawing/2014/main" id="{59A7363E-44DB-0DCD-C7C4-2F65D5FCA9D1}"/>
              </a:ext>
            </a:extLst>
          </p:cNvPr>
          <p:cNvSpPr>
            <a:spLocks noGrp="1"/>
          </p:cNvSpPr>
          <p:nvPr>
            <p:ph idx="1"/>
          </p:nvPr>
        </p:nvSpPr>
        <p:spPr/>
        <p:txBody>
          <a:bodyPr/>
          <a:lstStyle/>
          <a:p>
            <a:r>
              <a:rPr lang="en-US" dirty="0">
                <a:cs typeface="Times New Roman" panose="02020603050405020304" pitchFamily="18" charset="0"/>
              </a:rPr>
              <a:t>Which type of vehicle, when crashed, most often results in a fatality?</a:t>
            </a:r>
          </a:p>
          <a:p>
            <a:r>
              <a:rPr lang="en-US" dirty="0">
                <a:cs typeface="Times New Roman" panose="02020603050405020304" pitchFamily="18" charset="0"/>
              </a:rPr>
              <a:t>Is there a correlation between the number of vehicles sold of a given type and the number of fatal crashes that type of vehicle is involved in?</a:t>
            </a:r>
            <a:endParaRPr lang="en-US" dirty="0"/>
          </a:p>
        </p:txBody>
      </p:sp>
    </p:spTree>
    <p:extLst>
      <p:ext uri="{BB962C8B-B14F-4D97-AF65-F5344CB8AC3E}">
        <p14:creationId xmlns:p14="http://schemas.microsoft.com/office/powerpoint/2010/main" val="736091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FA41A-7AAB-B89D-35F0-E7E7ACC8FD6B}"/>
              </a:ext>
            </a:extLst>
          </p:cNvPr>
          <p:cNvSpPr>
            <a:spLocks noGrp="1"/>
          </p:cNvSpPr>
          <p:nvPr>
            <p:ph type="title"/>
          </p:nvPr>
        </p:nvSpPr>
        <p:spPr>
          <a:xfrm>
            <a:off x="630936" y="640080"/>
            <a:ext cx="4818888" cy="1481328"/>
          </a:xfrm>
        </p:spPr>
        <p:txBody>
          <a:bodyPr anchor="b">
            <a:normAutofit fontScale="90000"/>
          </a:bodyPr>
          <a:lstStyle/>
          <a:p>
            <a:r>
              <a:rPr lang="en-US" sz="5400" dirty="0"/>
              <a:t>Fatalities by Vehicle Type</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2E1DD490-2A2A-927D-B72F-87355E03FA88}"/>
              </a:ext>
            </a:extLst>
          </p:cNvPr>
          <p:cNvSpPr>
            <a:spLocks noGrp="1"/>
          </p:cNvSpPr>
          <p:nvPr>
            <p:ph idx="1"/>
          </p:nvPr>
        </p:nvSpPr>
        <p:spPr>
          <a:xfrm>
            <a:off x="630936" y="2660904"/>
            <a:ext cx="4818888" cy="3547872"/>
          </a:xfrm>
        </p:spPr>
        <p:txBody>
          <a:bodyPr anchor="t">
            <a:normAutofit/>
          </a:bodyPr>
          <a:lstStyle/>
          <a:p>
            <a:r>
              <a:rPr lang="en-US" sz="2200" dirty="0"/>
              <a:t>For the given time period, the data revealed that more passenger cars were involved in fatal crashes than light trucks.</a:t>
            </a:r>
          </a:p>
        </p:txBody>
      </p:sp>
      <p:pic>
        <p:nvPicPr>
          <p:cNvPr id="5" name="Content Placeholder 4" descr="Chart, pie chart&#10;&#10;AI-generated content may be incorrect.">
            <a:extLst>
              <a:ext uri="{FF2B5EF4-FFF2-40B4-BE49-F238E27FC236}">
                <a16:creationId xmlns:a16="http://schemas.microsoft.com/office/drawing/2014/main" id="{50FF2D67-5A82-17A0-9874-698DD45CB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368240"/>
            <a:ext cx="5458968" cy="4121520"/>
          </a:xfrm>
          <a:prstGeom prst="rect">
            <a:avLst/>
          </a:prstGeom>
        </p:spPr>
      </p:pic>
    </p:spTree>
    <p:extLst>
      <p:ext uri="{BB962C8B-B14F-4D97-AF65-F5344CB8AC3E}">
        <p14:creationId xmlns:p14="http://schemas.microsoft.com/office/powerpoint/2010/main" val="223488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50DD-C494-25F0-AB86-58407622FB31}"/>
              </a:ext>
            </a:extLst>
          </p:cNvPr>
          <p:cNvSpPr>
            <a:spLocks noGrp="1"/>
          </p:cNvSpPr>
          <p:nvPr>
            <p:ph type="title"/>
          </p:nvPr>
        </p:nvSpPr>
        <p:spPr/>
        <p:txBody>
          <a:bodyPr/>
          <a:lstStyle/>
          <a:p>
            <a:r>
              <a:rPr lang="en-US" dirty="0"/>
              <a:t>Number of Vehicles Sold by Type</a:t>
            </a:r>
          </a:p>
        </p:txBody>
      </p:sp>
      <p:pic>
        <p:nvPicPr>
          <p:cNvPr id="5" name="Content Placeholder 4" descr="Chart&#10;&#10;AI-generated content may be incorrect.">
            <a:extLst>
              <a:ext uri="{FF2B5EF4-FFF2-40B4-BE49-F238E27FC236}">
                <a16:creationId xmlns:a16="http://schemas.microsoft.com/office/drawing/2014/main" id="{99CBA470-B5EF-AB32-77AA-3A159E73B6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47" y="2030898"/>
            <a:ext cx="6649580" cy="4351338"/>
          </a:xfrm>
        </p:spPr>
      </p:pic>
      <p:sp>
        <p:nvSpPr>
          <p:cNvPr id="6" name="TextBox 5">
            <a:extLst>
              <a:ext uri="{FF2B5EF4-FFF2-40B4-BE49-F238E27FC236}">
                <a16:creationId xmlns:a16="http://schemas.microsoft.com/office/drawing/2014/main" id="{FE3A157E-2A14-7438-1755-6991936B549C}"/>
              </a:ext>
            </a:extLst>
          </p:cNvPr>
          <p:cNvSpPr txBox="1"/>
          <p:nvPr/>
        </p:nvSpPr>
        <p:spPr>
          <a:xfrm>
            <a:off x="7697755" y="2239347"/>
            <a:ext cx="41148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data showed:</a:t>
            </a:r>
          </a:p>
          <a:p>
            <a:pPr marL="742950" lvl="1" indent="-285750">
              <a:buFont typeface="Arial" panose="020B0604020202020204" pitchFamily="34" charset="0"/>
              <a:buChar char="•"/>
            </a:pPr>
            <a:r>
              <a:rPr lang="en-US" dirty="0"/>
              <a:t>For the time period, the two types of vehicles sales rose steadily until around 2009 (the Great Recession).</a:t>
            </a:r>
          </a:p>
          <a:p>
            <a:pPr marL="742950" lvl="1" indent="-285750">
              <a:buFont typeface="Arial" panose="020B0604020202020204" pitchFamily="34" charset="0"/>
              <a:buChar char="•"/>
            </a:pPr>
            <a:r>
              <a:rPr lang="en-US" dirty="0"/>
              <a:t>After the recession, sales for both types of vehicles continued to rise, but passenger car sales rose disproportionately higher (a lot more cars on the road than trucks).</a:t>
            </a:r>
          </a:p>
        </p:txBody>
      </p:sp>
    </p:spTree>
    <p:extLst>
      <p:ext uri="{BB962C8B-B14F-4D97-AF65-F5344CB8AC3E}">
        <p14:creationId xmlns:p14="http://schemas.microsoft.com/office/powerpoint/2010/main" val="389310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E7A7-7BCF-65C7-0194-FDEEDBF720FA}"/>
              </a:ext>
            </a:extLst>
          </p:cNvPr>
          <p:cNvSpPr>
            <a:spLocks noGrp="1"/>
          </p:cNvSpPr>
          <p:nvPr>
            <p:ph type="title"/>
          </p:nvPr>
        </p:nvSpPr>
        <p:spPr/>
        <p:txBody>
          <a:bodyPr/>
          <a:lstStyle/>
          <a:p>
            <a:pPr algn="ctr"/>
            <a:r>
              <a:rPr lang="en-US" dirty="0"/>
              <a:t>Comparing Vehicles Sold to Fatalities by Vehicle Type</a:t>
            </a:r>
          </a:p>
        </p:txBody>
      </p:sp>
      <p:pic>
        <p:nvPicPr>
          <p:cNvPr id="8" name="Content Placeholder 7" descr="Chart&#10;&#10;AI-generated content may be incorrect.">
            <a:extLst>
              <a:ext uri="{FF2B5EF4-FFF2-40B4-BE49-F238E27FC236}">
                <a16:creationId xmlns:a16="http://schemas.microsoft.com/office/drawing/2014/main" id="{E4742334-521D-1B9C-EB03-99B7D3134EB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1885353"/>
            <a:ext cx="5157787" cy="3375141"/>
          </a:xfrm>
        </p:spPr>
      </p:pic>
      <p:pic>
        <p:nvPicPr>
          <p:cNvPr id="10" name="Content Placeholder 9" descr="Chart, scatter chart&#10;&#10;AI-generated content may be incorrect.">
            <a:extLst>
              <a:ext uri="{FF2B5EF4-FFF2-40B4-BE49-F238E27FC236}">
                <a16:creationId xmlns:a16="http://schemas.microsoft.com/office/drawing/2014/main" id="{8B696314-B338-A527-E526-7F0A78CC965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1939742"/>
            <a:ext cx="5183188" cy="3266363"/>
          </a:xfrm>
        </p:spPr>
      </p:pic>
      <p:sp>
        <p:nvSpPr>
          <p:cNvPr id="11" name="TextBox 10">
            <a:extLst>
              <a:ext uri="{FF2B5EF4-FFF2-40B4-BE49-F238E27FC236}">
                <a16:creationId xmlns:a16="http://schemas.microsoft.com/office/drawing/2014/main" id="{ECB085D5-74C2-03AC-DB26-BE3BABE2EC49}"/>
              </a:ext>
            </a:extLst>
          </p:cNvPr>
          <p:cNvSpPr txBox="1"/>
          <p:nvPr/>
        </p:nvSpPr>
        <p:spPr>
          <a:xfrm>
            <a:off x="1446245" y="5421083"/>
            <a:ext cx="979714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As vehicle sales increased (especially passenger cars), fatalities decreased.</a:t>
            </a:r>
          </a:p>
          <a:p>
            <a:pPr marL="285750" indent="-285750">
              <a:buFont typeface="Arial" panose="020B0604020202020204" pitchFamily="34" charset="0"/>
              <a:buChar char="•"/>
            </a:pPr>
            <a:r>
              <a:rPr lang="en-US" dirty="0"/>
              <a:t>The data shows that initially, passenger car fatalities were significantly higher than truck fatalities. But with time, the two seemed began to trend higher, although passenger cars still experienced higher fatalities</a:t>
            </a:r>
          </a:p>
        </p:txBody>
      </p:sp>
    </p:spTree>
    <p:extLst>
      <p:ext uri="{BB962C8B-B14F-4D97-AF65-F5344CB8AC3E}">
        <p14:creationId xmlns:p14="http://schemas.microsoft.com/office/powerpoint/2010/main" val="2437983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CB77-3FB2-C1C9-C937-B2BD595D1AD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79073A4-14D0-D87D-0E81-53AF5ADD422E}"/>
              </a:ext>
            </a:extLst>
          </p:cNvPr>
          <p:cNvSpPr>
            <a:spLocks noGrp="1"/>
          </p:cNvSpPr>
          <p:nvPr>
            <p:ph idx="1"/>
          </p:nvPr>
        </p:nvSpPr>
        <p:spPr/>
        <p:txBody>
          <a:bodyPr/>
          <a:lstStyle/>
          <a:p>
            <a:r>
              <a:rPr lang="en-US" dirty="0"/>
              <a:t>From 1994 thru approximately 2007, there was a marked difference in that passenger cars were involved at significantly higher rates of fatal crashes than passenger trucks. </a:t>
            </a:r>
          </a:p>
          <a:p>
            <a:r>
              <a:rPr lang="en-US" dirty="0"/>
              <a:t>However, for the period of 2008 thru 2015, the rates of fatal crashes by vehicle were much more closely aligned, though passenger car fatalities still appeared to remain slightly higher.</a:t>
            </a:r>
          </a:p>
          <a:p>
            <a:r>
              <a:rPr lang="en-US" dirty="0"/>
              <a:t>Vehicle sales climbed modestly from 1994 until around the time of “Great Recession.” At that time, sales slumped, as one might expect. Surprisingly after that period, vehicle sales (and especially passenger cars) skyrocketed.</a:t>
            </a:r>
          </a:p>
        </p:txBody>
      </p:sp>
    </p:spTree>
    <p:extLst>
      <p:ext uri="{BB962C8B-B14F-4D97-AF65-F5344CB8AC3E}">
        <p14:creationId xmlns:p14="http://schemas.microsoft.com/office/powerpoint/2010/main" val="300225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2B9C-C889-29D6-D415-05BA26B80C0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FEC9AA03-340E-48AD-7B87-444D637DD58D}"/>
              </a:ext>
            </a:extLst>
          </p:cNvPr>
          <p:cNvSpPr>
            <a:spLocks noGrp="1"/>
          </p:cNvSpPr>
          <p:nvPr>
            <p:ph idx="1"/>
          </p:nvPr>
        </p:nvSpPr>
        <p:spPr/>
        <p:txBody>
          <a:bodyPr>
            <a:normAutofit fontScale="92500" lnSpcReduction="10000"/>
          </a:bodyPr>
          <a:lstStyle/>
          <a:p>
            <a:r>
              <a:rPr lang="en-US" dirty="0"/>
              <a:t>The vehicle sales dataset had nearly 11,000 null (missing) values for certain parameters. However, the entire dataset contained nearly 600,000 rows of data. The null values represented about 1% of the entire dataset. Therefore, those null values were dropped from the dataset for analysis as it was presumed that they wouldn’t make any appreciable difference.</a:t>
            </a:r>
          </a:p>
          <a:p>
            <a:r>
              <a:rPr lang="en-US" dirty="0"/>
              <a:t>The NHTSA makes available fatalities data for vehicle types beyond light trucks and passenger cars, to include large trucks, motorcycles, buses, and others. However, the sales data only included passenger cars and light trucks (i.e. Ford F-150s or Chevy 1500-series). Other vehicle types were not included. As such, only the passenger car and light truck data were utilized from the fatalities dataset to better mesh with the vehicle sales dataset.</a:t>
            </a:r>
          </a:p>
          <a:p>
            <a:pPr marL="0" indent="0">
              <a:buNone/>
            </a:pPr>
            <a:endParaRPr lang="en-US" dirty="0"/>
          </a:p>
        </p:txBody>
      </p:sp>
    </p:spTree>
    <p:extLst>
      <p:ext uri="{BB962C8B-B14F-4D97-AF65-F5344CB8AC3E}">
        <p14:creationId xmlns:p14="http://schemas.microsoft.com/office/powerpoint/2010/main" val="29754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6A58-CAF0-1ECB-204F-F58B28DE087A}"/>
              </a:ext>
            </a:extLst>
          </p:cNvPr>
          <p:cNvSpPr>
            <a:spLocks noGrp="1"/>
          </p:cNvSpPr>
          <p:nvPr>
            <p:ph type="title"/>
          </p:nvPr>
        </p:nvSpPr>
        <p:spPr>
          <a:xfrm>
            <a:off x="839788" y="131855"/>
            <a:ext cx="10515600" cy="1325563"/>
          </a:xfrm>
        </p:spPr>
        <p:txBody>
          <a:bodyPr/>
          <a:lstStyle/>
          <a:p>
            <a:r>
              <a:rPr lang="en-US" dirty="0"/>
              <a:t>Bonus Visualization</a:t>
            </a:r>
          </a:p>
        </p:txBody>
      </p:sp>
      <p:sp>
        <p:nvSpPr>
          <p:cNvPr id="3" name="Text Placeholder 2">
            <a:extLst>
              <a:ext uri="{FF2B5EF4-FFF2-40B4-BE49-F238E27FC236}">
                <a16:creationId xmlns:a16="http://schemas.microsoft.com/office/drawing/2014/main" id="{460721AD-92F5-72E5-ECB1-A16589E9B801}"/>
              </a:ext>
            </a:extLst>
          </p:cNvPr>
          <p:cNvSpPr>
            <a:spLocks noGrp="1"/>
          </p:cNvSpPr>
          <p:nvPr>
            <p:ph type="body" idx="1"/>
          </p:nvPr>
        </p:nvSpPr>
        <p:spPr>
          <a:xfrm>
            <a:off x="836612" y="962705"/>
            <a:ext cx="5157787" cy="823912"/>
          </a:xfrm>
        </p:spPr>
        <p:txBody>
          <a:bodyPr>
            <a:normAutofit fontScale="92500" lnSpcReduction="20000"/>
          </a:bodyPr>
          <a:lstStyle/>
          <a:p>
            <a:r>
              <a:rPr lang="en-US" b="0" dirty="0"/>
              <a:t>You’ve already seen this one, but…</a:t>
            </a:r>
          </a:p>
        </p:txBody>
      </p:sp>
      <p:pic>
        <p:nvPicPr>
          <p:cNvPr id="8" name="Content Placeholder 7" descr="Chart&#10;&#10;AI-generated content may be incorrect.">
            <a:extLst>
              <a:ext uri="{FF2B5EF4-FFF2-40B4-BE49-F238E27FC236}">
                <a16:creationId xmlns:a16="http://schemas.microsoft.com/office/drawing/2014/main" id="{737478EE-5211-9598-85DF-4F17411B3DD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473183"/>
            <a:ext cx="5157787" cy="3375141"/>
          </a:xfrm>
        </p:spPr>
      </p:pic>
      <p:sp>
        <p:nvSpPr>
          <p:cNvPr id="5" name="Text Placeholder 4">
            <a:extLst>
              <a:ext uri="{FF2B5EF4-FFF2-40B4-BE49-F238E27FC236}">
                <a16:creationId xmlns:a16="http://schemas.microsoft.com/office/drawing/2014/main" id="{65E3DDC0-2652-0F58-5E75-B91A656391DE}"/>
              </a:ext>
            </a:extLst>
          </p:cNvPr>
          <p:cNvSpPr>
            <a:spLocks noGrp="1"/>
          </p:cNvSpPr>
          <p:nvPr>
            <p:ph type="body" sz="quarter" idx="3"/>
          </p:nvPr>
        </p:nvSpPr>
        <p:spPr>
          <a:xfrm>
            <a:off x="6172200" y="1447894"/>
            <a:ext cx="5183188" cy="823912"/>
          </a:xfrm>
        </p:spPr>
        <p:txBody>
          <a:bodyPr>
            <a:normAutofit fontScale="92500" lnSpcReduction="20000"/>
          </a:bodyPr>
          <a:lstStyle/>
          <a:p>
            <a:r>
              <a:rPr lang="en-US" b="0" dirty="0"/>
              <a:t>Not only did sales skyrocket, but so did prices for all vehicle types during the period.</a:t>
            </a:r>
          </a:p>
        </p:txBody>
      </p:sp>
      <p:pic>
        <p:nvPicPr>
          <p:cNvPr id="10" name="Content Placeholder 9" descr="Chart, bar chart, histogram&#10;&#10;AI-generated content may be incorrect.">
            <a:extLst>
              <a:ext uri="{FF2B5EF4-FFF2-40B4-BE49-F238E27FC236}">
                <a16:creationId xmlns:a16="http://schemas.microsoft.com/office/drawing/2014/main" id="{2DEE4672-DC29-624C-46CD-BCCDF02DA759}"/>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78934" y="2169166"/>
            <a:ext cx="4769719" cy="3684588"/>
          </a:xfrm>
        </p:spPr>
      </p:pic>
      <p:sp>
        <p:nvSpPr>
          <p:cNvPr id="11" name="TextBox 10">
            <a:extLst>
              <a:ext uri="{FF2B5EF4-FFF2-40B4-BE49-F238E27FC236}">
                <a16:creationId xmlns:a16="http://schemas.microsoft.com/office/drawing/2014/main" id="{B17C0087-1A90-3FD0-724F-243EAAA398AB}"/>
              </a:ext>
            </a:extLst>
          </p:cNvPr>
          <p:cNvSpPr txBox="1"/>
          <p:nvPr/>
        </p:nvSpPr>
        <p:spPr>
          <a:xfrm>
            <a:off x="836612" y="5924939"/>
            <a:ext cx="10312041" cy="646331"/>
          </a:xfrm>
          <a:prstGeom prst="rect">
            <a:avLst/>
          </a:prstGeom>
          <a:noFill/>
        </p:spPr>
        <p:txBody>
          <a:bodyPr wrap="square" rtlCol="0">
            <a:spAutoFit/>
          </a:bodyPr>
          <a:lstStyle/>
          <a:p>
            <a:r>
              <a:rPr lang="en-US" dirty="0"/>
              <a:t>This has nothing to do with the capstone analysis, it’s just interesting. The conclusion from this slide? We like our vehicles so much that we’re willing to pay!</a:t>
            </a:r>
          </a:p>
        </p:txBody>
      </p:sp>
    </p:spTree>
    <p:extLst>
      <p:ext uri="{BB962C8B-B14F-4D97-AF65-F5344CB8AC3E}">
        <p14:creationId xmlns:p14="http://schemas.microsoft.com/office/powerpoint/2010/main" val="1462077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534</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Times New Roman</vt:lpstr>
      <vt:lpstr>Office Theme</vt:lpstr>
      <vt:lpstr>Vehicle Crash Fatalities </vt:lpstr>
      <vt:lpstr>Questions to be analyzed</vt:lpstr>
      <vt:lpstr>Fatalities by Vehicle Type</vt:lpstr>
      <vt:lpstr>Number of Vehicles Sold by Type</vt:lpstr>
      <vt:lpstr>Comparing Vehicles Sold to Fatalities by Vehicle Type</vt:lpstr>
      <vt:lpstr>Conclusions</vt:lpstr>
      <vt:lpstr>Limitations</vt:lpstr>
      <vt:lpstr>Bonus Visualization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Auxier, Andrew J CIV USARMY CELRH (USA)</dc:creator>
  <cp:lastModifiedBy>Auxier, Andrew J CIV USARMY CELRH (USA)</cp:lastModifiedBy>
  <cp:revision>1</cp:revision>
  <dcterms:created xsi:type="dcterms:W3CDTF">2025-08-07T23:47:46Z</dcterms:created>
  <dcterms:modified xsi:type="dcterms:W3CDTF">2025-08-08T00:18:07Z</dcterms:modified>
</cp:coreProperties>
</file>