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Hammersmith One"/>
      <p:regular r:id="rId46"/>
    </p:embeddedFont>
    <p:embeddedFont>
      <p:font typeface="Assistant"/>
      <p:regular r:id="rId47"/>
      <p:bold r:id="rId48"/>
    </p:embeddedFont>
    <p:embeddedFont>
      <p:font typeface="Bebas Neue"/>
      <p:regular r:id="rId49"/>
    </p:embeddedFont>
    <p:embeddedFont>
      <p:font typeface="Be Vietnam Pro"/>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B91CE0-2DBD-4351-88A7-2283E1115ABD}">
  <a:tblStyle styleId="{15B91CE0-2DBD-4351-88A7-2283E1115A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HammersmithOne-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ssistant-bold.fntdata"/><Relationship Id="rId47" Type="http://schemas.openxmlformats.org/officeDocument/2006/relationships/font" Target="fonts/Assistant-regular.fntdata"/><Relationship Id="rId49" Type="http://schemas.openxmlformats.org/officeDocument/2006/relationships/font" Target="fonts/Bebas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eVietnamPro-bold.fntdata"/><Relationship Id="rId50" Type="http://schemas.openxmlformats.org/officeDocument/2006/relationships/font" Target="fonts/BeVietnamPro-regular.fntdata"/><Relationship Id="rId53" Type="http://schemas.openxmlformats.org/officeDocument/2006/relationships/font" Target="fonts/BeVietnamPro-boldItalic.fntdata"/><Relationship Id="rId52" Type="http://schemas.openxmlformats.org/officeDocument/2006/relationships/font" Target="fonts/BeVietnamPro-italic.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enmetric.com" TargetMode="External"/><Relationship Id="rId3" Type="http://schemas.openxmlformats.org/officeDocument/2006/relationships/hyperlink" Target="http://www.powerhousedynamics.com/" TargetMode="External"/><Relationship Id="rId4" Type="http://schemas.openxmlformats.org/officeDocument/2006/relationships/hyperlink" Target="http://www.theenergydetective.com/"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286e2aca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286e2aca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2" name="Shape 2502"/>
        <p:cNvGrpSpPr/>
        <p:nvPr/>
      </p:nvGrpSpPr>
      <p:grpSpPr>
        <a:xfrm>
          <a:off x="0" y="0"/>
          <a:ext cx="0" cy="0"/>
          <a:chOff x="0" y="0"/>
          <a:chExt cx="0" cy="0"/>
        </a:xfrm>
      </p:grpSpPr>
      <p:sp>
        <p:nvSpPr>
          <p:cNvPr id="2503" name="Google Shape;2503;g285aecf2fe6_1_2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4" name="Google Shape;2504;g285aecf2fe6_1_2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7" name="Shape 2507"/>
        <p:cNvGrpSpPr/>
        <p:nvPr/>
      </p:nvGrpSpPr>
      <p:grpSpPr>
        <a:xfrm>
          <a:off x="0" y="0"/>
          <a:ext cx="0" cy="0"/>
          <a:chOff x="0" y="0"/>
          <a:chExt cx="0" cy="0"/>
        </a:xfrm>
      </p:grpSpPr>
      <p:sp>
        <p:nvSpPr>
          <p:cNvPr id="2508" name="Google Shape;2508;g285aecf2fe6_1_2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9" name="Google Shape;2509;g285aecf2fe6_1_2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288666296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6" name="Google Shape;2516;g288666296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85aecf2fe6_1_2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285aecf2fe6_1_2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8" name="Shape 2528"/>
        <p:cNvGrpSpPr/>
        <p:nvPr/>
      </p:nvGrpSpPr>
      <p:grpSpPr>
        <a:xfrm>
          <a:off x="0" y="0"/>
          <a:ext cx="0" cy="0"/>
          <a:chOff x="0" y="0"/>
          <a:chExt cx="0" cy="0"/>
        </a:xfrm>
      </p:grpSpPr>
      <p:sp>
        <p:nvSpPr>
          <p:cNvPr id="2529" name="Google Shape;2529;g285aecf2fe6_1_2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0" name="Google Shape;2530;g285aecf2fe6_1_2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285aecf2fe6_1_2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7" name="Google Shape;2537;g285aecf2fe6_1_2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1" name="Shape 2541"/>
        <p:cNvGrpSpPr/>
        <p:nvPr/>
      </p:nvGrpSpPr>
      <p:grpSpPr>
        <a:xfrm>
          <a:off x="0" y="0"/>
          <a:ext cx="0" cy="0"/>
          <a:chOff x="0" y="0"/>
          <a:chExt cx="0" cy="0"/>
        </a:xfrm>
      </p:grpSpPr>
      <p:sp>
        <p:nvSpPr>
          <p:cNvPr id="2542" name="Google Shape;2542;g285aecf2fe6_1_2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3" name="Google Shape;2543;g285aecf2fe6_1_2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286e2aca9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286e2aca9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1" name="Shape 2551"/>
        <p:cNvGrpSpPr/>
        <p:nvPr/>
      </p:nvGrpSpPr>
      <p:grpSpPr>
        <a:xfrm>
          <a:off x="0" y="0"/>
          <a:ext cx="0" cy="0"/>
          <a:chOff x="0" y="0"/>
          <a:chExt cx="0" cy="0"/>
        </a:xfrm>
      </p:grpSpPr>
      <p:sp>
        <p:nvSpPr>
          <p:cNvPr id="2552" name="Google Shape;2552;g285aecf2fe6_1_2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3" name="Google Shape;2553;g285aecf2fe6_1_2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Reliable training data - We only have one reliable source for training data at the moment. Even with more sources for </a:t>
            </a:r>
            <a:r>
              <a:rPr lang="en"/>
              <a:t>training data the model would not be generalizable without learning the power signatures each individual appliance uses. Using data containing only the signal of an appliances power usage could improve scalability.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Appliance efficiency or model - Different models of the same appliance will have differing power consumption and may be difficult to model based off signal profile or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Real time processing - Disaggregating data in real time could be very intensive for both the model and the hardware it runs on. Choosing a good interval for when to update data will reduce this 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Validating the model - Even with the above mentioned method of validation, data that has never had part of it used for training will have to be used for model validation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g285aecf2fe6_1_2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9" name="Google Shape;2559;g285aecf2fe6_1_2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287cac47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287cac47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g285aecf2fe6_1_2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5" name="Google Shape;2565;g285aecf2fe6_1_2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Exterior</a:t>
            </a:r>
            <a:endParaRPr b="1"/>
          </a:p>
          <a:p>
            <a:pPr indent="0" lvl="0" marL="0" rtl="0" algn="l">
              <a:spcBef>
                <a:spcPts val="0"/>
              </a:spcBef>
              <a:spcAft>
                <a:spcPts val="0"/>
              </a:spcAft>
              <a:buNone/>
            </a:pPr>
            <a:r>
              <a:rPr lang="en"/>
              <a:t>Large and diverse - data sets go back very far</a:t>
            </a:r>
            <a:endParaRPr/>
          </a:p>
          <a:p>
            <a:pPr indent="0" lvl="0" marL="0" rtl="0" algn="l">
              <a:spcBef>
                <a:spcPts val="0"/>
              </a:spcBef>
              <a:spcAft>
                <a:spcPts val="0"/>
              </a:spcAft>
              <a:buNone/>
            </a:pPr>
            <a:r>
              <a:rPr lang="en"/>
              <a:t>Community - Public data sets have research done by others</a:t>
            </a:r>
            <a:endParaRPr/>
          </a:p>
          <a:p>
            <a:pPr indent="0" lvl="0" marL="0" rtl="0" algn="l">
              <a:spcBef>
                <a:spcPts val="0"/>
              </a:spcBef>
              <a:spcAft>
                <a:spcPts val="0"/>
              </a:spcAft>
              <a:buNone/>
            </a:pPr>
            <a:r>
              <a:rPr lang="en"/>
              <a:t>Validation - Compare our model outputs to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Weird ways of storing the data</a:t>
            </a:r>
            <a:endParaRPr/>
          </a:p>
          <a:p>
            <a:pPr indent="0" lvl="0" marL="0" rtl="0" algn="l">
              <a:spcBef>
                <a:spcPts val="0"/>
              </a:spcBef>
              <a:spcAft>
                <a:spcPts val="0"/>
              </a:spcAft>
              <a:buNone/>
            </a:pPr>
            <a:r>
              <a:rPr lang="en"/>
              <a:t>Data may be outdated and not good for training modern system</a:t>
            </a:r>
            <a:endParaRPr/>
          </a:p>
          <a:p>
            <a:pPr indent="0" lvl="0" marL="0" rtl="0" algn="l">
              <a:spcBef>
                <a:spcPts val="0"/>
              </a:spcBef>
              <a:spcAft>
                <a:spcPts val="0"/>
              </a:spcAft>
              <a:buNone/>
            </a:pPr>
            <a:r>
              <a:rPr lang="en"/>
              <a:t>May be missing some features we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Our own</a:t>
            </a:r>
            <a:endParaRPr b="1">
              <a:solidFill>
                <a:schemeClr val="dk1"/>
              </a:solidFill>
            </a:endParaRPr>
          </a:p>
          <a:p>
            <a:pPr indent="0" lvl="0" marL="0" rtl="0" algn="l">
              <a:spcBef>
                <a:spcPts val="0"/>
              </a:spcBef>
              <a:spcAft>
                <a:spcPts val="0"/>
              </a:spcAft>
              <a:buNone/>
            </a:pPr>
            <a:r>
              <a:rPr lang="en">
                <a:solidFill>
                  <a:schemeClr val="dk1"/>
                </a:solidFill>
              </a:rPr>
              <a:t>Control - choose what to measure and how often</a:t>
            </a:r>
            <a:endParaRPr>
              <a:solidFill>
                <a:schemeClr val="dk1"/>
              </a:solidFill>
            </a:endParaRPr>
          </a:p>
          <a:p>
            <a:pPr indent="0" lvl="0" marL="0" rtl="0" algn="l">
              <a:spcBef>
                <a:spcPts val="0"/>
              </a:spcBef>
              <a:spcAft>
                <a:spcPts val="0"/>
              </a:spcAft>
              <a:buNone/>
            </a:pPr>
            <a:r>
              <a:rPr lang="en">
                <a:solidFill>
                  <a:schemeClr val="dk1"/>
                </a:solidFill>
              </a:rPr>
              <a:t>Privacy - we can deal with privacy concerns directly with the user</a:t>
            </a:r>
            <a:endParaRPr>
              <a:solidFill>
                <a:schemeClr val="dk1"/>
              </a:solidFill>
            </a:endParaRPr>
          </a:p>
          <a:p>
            <a:pPr indent="0" lvl="0" marL="0" rtl="0" algn="l">
              <a:spcBef>
                <a:spcPts val="0"/>
              </a:spcBef>
              <a:spcAft>
                <a:spcPts val="0"/>
              </a:spcAft>
              <a:buNone/>
            </a:pPr>
            <a:r>
              <a:rPr lang="en">
                <a:solidFill>
                  <a:schemeClr val="dk1"/>
                </a:solidFill>
              </a:rPr>
              <a:t>Continuity - keep data up to date, send directly to database</a:t>
            </a:r>
            <a:endParaRPr>
              <a:solidFill>
                <a:schemeClr val="dk1"/>
              </a:solidFill>
            </a:endParaRPr>
          </a:p>
          <a:p>
            <a:pPr indent="0" lvl="0" marL="0" rtl="0" algn="l">
              <a:spcBef>
                <a:spcPts val="0"/>
              </a:spcBef>
              <a:spcAft>
                <a:spcPts val="0"/>
              </a:spcAft>
              <a:buNone/>
            </a:pPr>
            <a:r>
              <a:rPr lang="en">
                <a:solidFill>
                  <a:schemeClr val="dk1"/>
                </a:solidFill>
              </a:rPr>
              <a:t>Flexibility - we can improve the collection method</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Material cost - expensive set up</a:t>
            </a:r>
            <a:endParaRPr>
              <a:solidFill>
                <a:schemeClr val="dk1"/>
              </a:solidFill>
            </a:endParaRPr>
          </a:p>
          <a:p>
            <a:pPr indent="0" lvl="0" marL="0" rtl="0" algn="l">
              <a:spcBef>
                <a:spcPts val="0"/>
              </a:spcBef>
              <a:spcAft>
                <a:spcPts val="0"/>
              </a:spcAft>
              <a:buNone/>
            </a:pPr>
            <a:r>
              <a:rPr lang="en">
                <a:solidFill>
                  <a:schemeClr val="dk1"/>
                </a:solidFill>
              </a:rPr>
              <a:t>Time cost - building setup, finding user, and install</a:t>
            </a:r>
            <a:endParaRPr>
              <a:solidFill>
                <a:schemeClr val="dk1"/>
              </a:solidFill>
            </a:endParaRPr>
          </a:p>
          <a:p>
            <a:pPr indent="0" lvl="0" marL="0" rtl="0" algn="l">
              <a:spcBef>
                <a:spcPts val="0"/>
              </a:spcBef>
              <a:spcAft>
                <a:spcPts val="0"/>
              </a:spcAft>
              <a:buNone/>
            </a:pPr>
            <a:r>
              <a:rPr lang="en">
                <a:solidFill>
                  <a:schemeClr val="dk1"/>
                </a:solidFill>
              </a:rPr>
              <a:t>Finding users - hard to find users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Limited data - wait a whole year if we want a years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285aecf2fe6_1_2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285aecf2fe6_1_2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287cac47293_0_2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287cac47293_0_2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4" name="Shape 2584"/>
        <p:cNvGrpSpPr/>
        <p:nvPr/>
      </p:nvGrpSpPr>
      <p:grpSpPr>
        <a:xfrm>
          <a:off x="0" y="0"/>
          <a:ext cx="0" cy="0"/>
          <a:chOff x="0" y="0"/>
          <a:chExt cx="0" cy="0"/>
        </a:xfrm>
      </p:grpSpPr>
      <p:sp>
        <p:nvSpPr>
          <p:cNvPr id="2585" name="Google Shape;2585;g285aecf2fe6_1_2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6" name="Google Shape;2586;g285aecf2fe6_1_2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285aecf2fe6_1_2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285aecf2fe6_1_2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g285aecf2fe6_1_2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285aecf2fe6_1_2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REDD - Reference Energy Disaggregation Data set</a:t>
            </a:r>
            <a:endParaRPr/>
          </a:p>
          <a:p>
            <a:pPr indent="-298450" lvl="0" marL="457200" rtl="0" algn="l">
              <a:spcBef>
                <a:spcPts val="0"/>
              </a:spcBef>
              <a:spcAft>
                <a:spcPts val="0"/>
              </a:spcAft>
              <a:buSzPts val="1100"/>
              <a:buAutoNum type="arabicPeriod"/>
            </a:pPr>
            <a:r>
              <a:rPr lang="en" u="sng">
                <a:solidFill>
                  <a:schemeClr val="hlink"/>
                </a:solidFill>
                <a:hlinkClick r:id="rId2"/>
              </a:rPr>
              <a:t>http://www.enmetric.com</a:t>
            </a:r>
            <a:endParaRPr/>
          </a:p>
          <a:p>
            <a:pPr indent="-298450" lvl="0" marL="457200" rtl="0" algn="l">
              <a:spcBef>
                <a:spcPts val="0"/>
              </a:spcBef>
              <a:spcAft>
                <a:spcPts val="0"/>
              </a:spcAft>
              <a:buSzPts val="1100"/>
              <a:buAutoNum type="arabicPeriod"/>
            </a:pPr>
            <a:r>
              <a:rPr lang="en" u="sng">
                <a:solidFill>
                  <a:schemeClr val="hlink"/>
                </a:solidFill>
                <a:hlinkClick r:id="rId3"/>
              </a:rPr>
              <a:t>http://www.powerhousedynamics.com/</a:t>
            </a:r>
            <a:endParaRPr/>
          </a:p>
          <a:p>
            <a:pPr indent="-298450" lvl="0" marL="457200" rtl="0" algn="l">
              <a:spcBef>
                <a:spcPts val="0"/>
              </a:spcBef>
              <a:spcAft>
                <a:spcPts val="0"/>
              </a:spcAft>
              <a:buSzPts val="1100"/>
              <a:buAutoNum type="arabicPeriod"/>
            </a:pPr>
            <a:r>
              <a:rPr lang="en" u="sng">
                <a:solidFill>
                  <a:schemeClr val="hlink"/>
                </a:solidFill>
                <a:hlinkClick r:id="rId4"/>
              </a:rPr>
              <a:t>http://www.theenergydetective.com/</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1" name="Shape 2601"/>
        <p:cNvGrpSpPr/>
        <p:nvPr/>
      </p:nvGrpSpPr>
      <p:grpSpPr>
        <a:xfrm>
          <a:off x="0" y="0"/>
          <a:ext cx="0" cy="0"/>
          <a:chOff x="0" y="0"/>
          <a:chExt cx="0" cy="0"/>
        </a:xfrm>
      </p:grpSpPr>
      <p:sp>
        <p:nvSpPr>
          <p:cNvPr id="2602" name="Google Shape;2602;g285aecf2fe6_1_2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3" name="Google Shape;2603;g285aecf2fe6_1_2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285aecf2fe6_1_2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285aecf2fe6_1_2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285aecf2fe6_1_2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285aecf2fe6_1_2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3" name="Shape 2623"/>
        <p:cNvGrpSpPr/>
        <p:nvPr/>
      </p:nvGrpSpPr>
      <p:grpSpPr>
        <a:xfrm>
          <a:off x="0" y="0"/>
          <a:ext cx="0" cy="0"/>
          <a:chOff x="0" y="0"/>
          <a:chExt cx="0" cy="0"/>
        </a:xfrm>
      </p:grpSpPr>
      <p:sp>
        <p:nvSpPr>
          <p:cNvPr id="2624" name="Google Shape;2624;g285aecf2fe6_1_2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5" name="Google Shape;2625;g285aecf2fe6_1_2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2" name="Google Shape;24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g285aecf2fe6_1_2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3" name="Google Shape;2633;g285aecf2fe6_1_2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g285aecf2fe6_1_2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1" name="Google Shape;2641;g285aecf2fe6_1_2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g288741735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9" name="Google Shape;2649;g288741735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285aecf2fe6_1_2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285aecf2fe6_1_2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g285aecf2fe6_1_2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2" name="Google Shape;2662;g285aecf2fe6_1_2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285aecf2fe6_1_2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285aecf2fe6_1_2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g285aecf2fe6_1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3" name="Google Shape;2673;g285aecf2fe6_1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g285aecf2fe6_1_2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8" name="Google Shape;2678;g285aecf2fe6_1_2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1" name="Shape 2681"/>
        <p:cNvGrpSpPr/>
        <p:nvPr/>
      </p:nvGrpSpPr>
      <p:grpSpPr>
        <a:xfrm>
          <a:off x="0" y="0"/>
          <a:ext cx="0" cy="0"/>
          <a:chOff x="0" y="0"/>
          <a:chExt cx="0" cy="0"/>
        </a:xfrm>
      </p:grpSpPr>
      <p:sp>
        <p:nvSpPr>
          <p:cNvPr id="2682" name="Google Shape;2682;g285aecf2fe6_1_2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3" name="Google Shape;2683;g285aecf2fe6_1_2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g287cac472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9" name="Google Shape;2689;g287cac472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template from </a:t>
            </a:r>
            <a:r>
              <a:rPr lang="en"/>
              <a:t>slides</a:t>
            </a:r>
            <a:r>
              <a:rPr lang="en"/>
              <a:t>.com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 name="Shape 2466"/>
        <p:cNvGrpSpPr/>
        <p:nvPr/>
      </p:nvGrpSpPr>
      <p:grpSpPr>
        <a:xfrm>
          <a:off x="0" y="0"/>
          <a:ext cx="0" cy="0"/>
          <a:chOff x="0" y="0"/>
          <a:chExt cx="0" cy="0"/>
        </a:xfrm>
      </p:grpSpPr>
      <p:sp>
        <p:nvSpPr>
          <p:cNvPr id="2467" name="Google Shape;2467;g285aecf2fe6_1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8" name="Google Shape;2468;g285aecf2fe6_1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285aecf2fe6_1_2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285aecf2fe6_1_2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g285aecf2fe6_1_2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285aecf2fe6_1_2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 name="Shape 2485"/>
        <p:cNvGrpSpPr/>
        <p:nvPr/>
      </p:nvGrpSpPr>
      <p:grpSpPr>
        <a:xfrm>
          <a:off x="0" y="0"/>
          <a:ext cx="0" cy="0"/>
          <a:chOff x="0" y="0"/>
          <a:chExt cx="0" cy="0"/>
        </a:xfrm>
      </p:grpSpPr>
      <p:sp>
        <p:nvSpPr>
          <p:cNvPr id="2486" name="Google Shape;2486;g285aecf2fe6_1_2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7" name="Google Shape;2487;g285aecf2fe6_1_2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85aecf2fe6_1_2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85aecf2fe6_1_2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285aecf2fe6_1_2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285aecf2fe6_1_2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redd.csail.mit.edu/" TargetMode="External"/><Relationship Id="rId4" Type="http://schemas.openxmlformats.org/officeDocument/2006/relationships/hyperlink" Target="https://traces.cs.umass.edu/index.php/Smart/Smart" TargetMode="External"/><Relationship Id="rId5" Type="http://schemas.openxmlformats.org/officeDocument/2006/relationships/hyperlink" Target="http://data.ukedc.rl.ac.uk/simplebrowse/edc/efficiency/residential/EnergyConsumption/Domesti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google.com/spreadsheets/d/19QlSl8Cbm5M9cFBJFcICrvQb3tRDH6ZTBHSlsWt19BE/edit#gid=102748933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circuitsetup.us/product/expandable-6-channel-esp32-energy-meter/?v=7516fd43adaa" TargetMode="External"/><Relationship Id="rId4" Type="http://schemas.openxmlformats.org/officeDocument/2006/relationships/hyperlink" Target="https://www.influxdata.com/" TargetMode="External"/><Relationship Id="rId5" Type="http://schemas.openxmlformats.org/officeDocument/2006/relationships/hyperlink" Target="https://en.wikipedia.org/wiki/Hidden_Markov_model" TargetMode="External"/><Relationship Id="rId6" Type="http://schemas.openxmlformats.org/officeDocument/2006/relationships/hyperlink" Target="https://grafana.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1" name="Shape 2451"/>
        <p:cNvGrpSpPr/>
        <p:nvPr/>
      </p:nvGrpSpPr>
      <p:grpSpPr>
        <a:xfrm>
          <a:off x="0" y="0"/>
          <a:ext cx="0" cy="0"/>
          <a:chOff x="0" y="0"/>
          <a:chExt cx="0" cy="0"/>
        </a:xfrm>
      </p:grpSpPr>
      <p:sp>
        <p:nvSpPr>
          <p:cNvPr id="2452" name="Google Shape;2452;p25"/>
          <p:cNvSpPr txBox="1"/>
          <p:nvPr>
            <p:ph idx="1" type="subTitle"/>
          </p:nvPr>
        </p:nvSpPr>
        <p:spPr>
          <a:xfrm>
            <a:off x="269675" y="274800"/>
            <a:ext cx="8720100" cy="48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Subsystem Breakdown Description and Examples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Data Communication/Storage - </a:t>
            </a:r>
            <a:r>
              <a:rPr b="1" lang="en" sz="1300"/>
              <a:t>Manny</a:t>
            </a:r>
            <a:endParaRPr b="1" sz="1300"/>
          </a:p>
          <a:p>
            <a:pPr indent="0" lvl="0" marL="0" rtl="0" algn="l">
              <a:spcBef>
                <a:spcPts val="0"/>
              </a:spcBef>
              <a:spcAft>
                <a:spcPts val="0"/>
              </a:spcAft>
              <a:buNone/>
            </a:pPr>
            <a:r>
              <a:rPr lang="en" sz="1300"/>
              <a:t>	-Sending data from ESP32 to database</a:t>
            </a:r>
            <a:endParaRPr sz="1300"/>
          </a:p>
          <a:p>
            <a:pPr indent="0" lvl="0" marL="0" rtl="0" algn="l">
              <a:spcBef>
                <a:spcPts val="0"/>
              </a:spcBef>
              <a:spcAft>
                <a:spcPts val="0"/>
              </a:spcAft>
              <a:buNone/>
            </a:pPr>
            <a:r>
              <a:rPr lang="en" sz="1300"/>
              <a:t>		-Choose method to send data ex. MQTT, HTTP</a:t>
            </a:r>
            <a:endParaRPr sz="1300"/>
          </a:p>
          <a:p>
            <a:pPr indent="0" lvl="0" marL="0" rtl="0" algn="l">
              <a:spcBef>
                <a:spcPts val="0"/>
              </a:spcBef>
              <a:spcAft>
                <a:spcPts val="0"/>
              </a:spcAft>
              <a:buNone/>
            </a:pPr>
            <a:r>
              <a:rPr lang="en" sz="1300"/>
              <a:t>		-Choose database to hold data ex. Local excel, influxDB, google sheets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Machine learning</a:t>
            </a:r>
            <a:endParaRPr sz="1300"/>
          </a:p>
          <a:p>
            <a:pPr indent="0" lvl="0" marL="0" rtl="0" algn="l">
              <a:spcBef>
                <a:spcPts val="0"/>
              </a:spcBef>
              <a:spcAft>
                <a:spcPts val="0"/>
              </a:spcAft>
              <a:buNone/>
            </a:pPr>
            <a:r>
              <a:rPr lang="en" sz="1300"/>
              <a:t>	Model &amp; training data - </a:t>
            </a:r>
            <a:r>
              <a:rPr b="1" lang="en" sz="1300"/>
              <a:t>Andrew</a:t>
            </a:r>
            <a:endParaRPr b="1" sz="1300"/>
          </a:p>
          <a:p>
            <a:pPr indent="0" lvl="0" marL="0" rtl="0" algn="l">
              <a:spcBef>
                <a:spcPts val="0"/>
              </a:spcBef>
              <a:spcAft>
                <a:spcPts val="0"/>
              </a:spcAft>
              <a:buNone/>
            </a:pPr>
            <a:r>
              <a:rPr b="1" lang="en" sz="1300"/>
              <a:t>		</a:t>
            </a:r>
            <a:r>
              <a:rPr lang="en" sz="1300"/>
              <a:t>-ML model type used to disaggregate data ex. linear regression, </a:t>
            </a:r>
            <a:r>
              <a:rPr lang="en" sz="1300"/>
              <a:t>decision</a:t>
            </a:r>
            <a:r>
              <a:rPr lang="en" sz="1300"/>
              <a:t> trees</a:t>
            </a:r>
            <a:endParaRPr sz="1300"/>
          </a:p>
          <a:p>
            <a:pPr indent="0" lvl="0" marL="0" rtl="0" algn="l">
              <a:spcBef>
                <a:spcPts val="0"/>
              </a:spcBef>
              <a:spcAft>
                <a:spcPts val="0"/>
              </a:spcAft>
              <a:buNone/>
            </a:pPr>
            <a:r>
              <a:rPr b="1" lang="en" sz="1300"/>
              <a:t>		</a:t>
            </a:r>
            <a:r>
              <a:rPr lang="en" sz="1300"/>
              <a:t>-Verifying model </a:t>
            </a:r>
            <a:r>
              <a:rPr lang="en" sz="1300"/>
              <a:t>accuracy</a:t>
            </a:r>
            <a:r>
              <a:rPr lang="en" sz="1300"/>
              <a:t> against existing models</a:t>
            </a:r>
            <a:endParaRPr sz="1300"/>
          </a:p>
          <a:p>
            <a:pPr indent="0" lvl="0" marL="0" rtl="0" algn="l">
              <a:spcBef>
                <a:spcPts val="0"/>
              </a:spcBef>
              <a:spcAft>
                <a:spcPts val="0"/>
              </a:spcAft>
              <a:buNone/>
            </a:pPr>
            <a:r>
              <a:rPr lang="en" sz="1300"/>
              <a:t>		-Finding source of reliable training data to compare against</a:t>
            </a:r>
            <a:endParaRPr sz="1300"/>
          </a:p>
          <a:p>
            <a:pPr indent="0" lvl="0" marL="0" rtl="0" algn="l">
              <a:spcBef>
                <a:spcPts val="0"/>
              </a:spcBef>
              <a:spcAft>
                <a:spcPts val="0"/>
              </a:spcAft>
              <a:buNone/>
            </a:pPr>
            <a:r>
              <a:rPr b="1" lang="en" sz="1300"/>
              <a:t>	</a:t>
            </a:r>
            <a:r>
              <a:rPr lang="en" sz="1300"/>
              <a:t>Data Processing and Pipelining - </a:t>
            </a:r>
            <a:r>
              <a:rPr b="1" lang="en" sz="1300"/>
              <a:t>Labib</a:t>
            </a:r>
            <a:endParaRPr b="1" sz="1300"/>
          </a:p>
          <a:p>
            <a:pPr indent="0" lvl="0" marL="0" rtl="0" algn="l">
              <a:spcBef>
                <a:spcPts val="0"/>
              </a:spcBef>
              <a:spcAft>
                <a:spcPts val="0"/>
              </a:spcAft>
              <a:buNone/>
            </a:pPr>
            <a:r>
              <a:rPr b="1" lang="en" sz="1300"/>
              <a:t>		- </a:t>
            </a:r>
            <a:r>
              <a:rPr lang="en" sz="1300"/>
              <a:t>Getting external data sources (REDD, UKDale) into usable forms </a:t>
            </a:r>
            <a:endParaRPr sz="1300"/>
          </a:p>
          <a:p>
            <a:pPr indent="0" lvl="0" marL="0" rtl="0" algn="l">
              <a:spcBef>
                <a:spcPts val="0"/>
              </a:spcBef>
              <a:spcAft>
                <a:spcPts val="0"/>
              </a:spcAft>
              <a:buNone/>
            </a:pPr>
            <a:r>
              <a:rPr b="1" lang="en" sz="1300"/>
              <a:t>		</a:t>
            </a:r>
            <a:r>
              <a:rPr lang="en" sz="1300"/>
              <a:t>-Preprocessing data before it goes to ML model ex. remove errors, add weather data from online</a:t>
            </a:r>
            <a:endParaRPr sz="1300"/>
          </a:p>
          <a:p>
            <a:pPr indent="0" lvl="0" marL="0" rtl="0" algn="l">
              <a:spcBef>
                <a:spcPts val="0"/>
              </a:spcBef>
              <a:spcAft>
                <a:spcPts val="0"/>
              </a:spcAft>
              <a:buNone/>
            </a:pPr>
            <a:r>
              <a:rPr lang="en" sz="1300"/>
              <a:t>		-Sending processed data to ML model from database</a:t>
            </a:r>
            <a:endParaRPr sz="1300"/>
          </a:p>
          <a:p>
            <a:pPr indent="0" lvl="0" marL="0" rtl="0" algn="l">
              <a:spcBef>
                <a:spcPts val="0"/>
              </a:spcBef>
              <a:spcAft>
                <a:spcPts val="0"/>
              </a:spcAft>
              <a:buNone/>
            </a:pPr>
            <a:r>
              <a:rPr lang="en" sz="1300"/>
              <a:t>		-Sending ML data from model back to database or website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Website/User interface - </a:t>
            </a:r>
            <a:r>
              <a:rPr b="1" lang="en" sz="1300"/>
              <a:t>Ralph</a:t>
            </a:r>
            <a:endParaRPr b="1" sz="1300"/>
          </a:p>
          <a:p>
            <a:pPr indent="0" lvl="0" marL="0" rtl="0" algn="l">
              <a:spcBef>
                <a:spcPts val="0"/>
              </a:spcBef>
              <a:spcAft>
                <a:spcPts val="0"/>
              </a:spcAft>
              <a:buNone/>
            </a:pPr>
            <a:r>
              <a:rPr b="1" lang="en" sz="1300"/>
              <a:t>	</a:t>
            </a:r>
            <a:r>
              <a:rPr lang="en" sz="1300"/>
              <a:t>-Displaying data on new website or existing dashboard ex. Grafana, sheets</a:t>
            </a:r>
            <a:endParaRPr sz="1300"/>
          </a:p>
          <a:p>
            <a:pPr indent="0" lvl="0" marL="0" rtl="0" algn="l">
              <a:spcBef>
                <a:spcPts val="0"/>
              </a:spcBef>
              <a:spcAft>
                <a:spcPts val="0"/>
              </a:spcAft>
              <a:buNone/>
            </a:pPr>
            <a:r>
              <a:rPr lang="en" sz="1300"/>
              <a:t>	-Allowing user inputs/view customization ex. input power cost, date range</a:t>
            </a:r>
            <a:endParaRPr sz="1300"/>
          </a:p>
          <a:p>
            <a:pPr indent="0" lvl="0" marL="0" rtl="0" algn="l">
              <a:spcBef>
                <a:spcPts val="0"/>
              </a:spcBef>
              <a:spcAft>
                <a:spcPts val="0"/>
              </a:spcAft>
              <a:buNone/>
            </a:pPr>
            <a:r>
              <a:rPr lang="en" sz="1300"/>
              <a:t>	-Could include how a users data is linked to them ex. over wifi, account login, user ID</a:t>
            </a:r>
            <a:endParaRPr sz="1300"/>
          </a:p>
          <a:p>
            <a:pPr indent="0" lvl="0" marL="0" rtl="0" algn="l">
              <a:spcBef>
                <a:spcPts val="0"/>
              </a:spcBef>
              <a:spcAft>
                <a:spcPts val="0"/>
              </a:spcAft>
              <a:buNone/>
            </a:pPr>
            <a:r>
              <a:rPr lang="en" sz="1300"/>
              <a:t>	-Option of mobile view</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5" name="Shape 2505"/>
        <p:cNvGrpSpPr/>
        <p:nvPr/>
      </p:nvGrpSpPr>
      <p:grpSpPr>
        <a:xfrm>
          <a:off x="0" y="0"/>
          <a:ext cx="0" cy="0"/>
          <a:chOff x="0" y="0"/>
          <a:chExt cx="0" cy="0"/>
        </a:xfrm>
      </p:grpSpPr>
      <p:sp>
        <p:nvSpPr>
          <p:cNvPr id="2506" name="Google Shape;2506;p34"/>
          <p:cNvSpPr txBox="1"/>
          <p:nvPr>
            <p:ph type="title"/>
          </p:nvPr>
        </p:nvSpPr>
        <p:spPr>
          <a:xfrm flipH="1">
            <a:off x="99175" y="1049250"/>
            <a:ext cx="90126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u="sng"/>
              <a:t>Device Communication</a:t>
            </a:r>
            <a:endParaRPr sz="5300" u="sng"/>
          </a:p>
          <a:p>
            <a:pPr indent="0" lvl="0" marL="0" rtl="0" algn="ctr">
              <a:spcBef>
                <a:spcPts val="0"/>
              </a:spcBef>
              <a:spcAft>
                <a:spcPts val="0"/>
              </a:spcAft>
              <a:buNone/>
            </a:pPr>
            <a:r>
              <a:rPr lang="en" sz="5300"/>
              <a:t>Manny</a:t>
            </a:r>
            <a:endParaRPr sz="5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0" name="Shape 2510"/>
        <p:cNvGrpSpPr/>
        <p:nvPr/>
      </p:nvGrpSpPr>
      <p:grpSpPr>
        <a:xfrm>
          <a:off x="0" y="0"/>
          <a:ext cx="0" cy="0"/>
          <a:chOff x="0" y="0"/>
          <a:chExt cx="0" cy="0"/>
        </a:xfrm>
      </p:grpSpPr>
      <p:sp>
        <p:nvSpPr>
          <p:cNvPr id="2511" name="Google Shape;2511;p35"/>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Subsystem Block Diagram and </a:t>
            </a:r>
            <a:r>
              <a:rPr lang="en" sz="2500"/>
              <a:t>Subsystem Functionality</a:t>
            </a:r>
            <a:endParaRPr sz="2500"/>
          </a:p>
          <a:p>
            <a:pPr indent="0" lvl="0" marL="0" rtl="0" algn="l">
              <a:spcBef>
                <a:spcPts val="0"/>
              </a:spcBef>
              <a:spcAft>
                <a:spcPts val="0"/>
              </a:spcAft>
              <a:buNone/>
            </a:pPr>
            <a:r>
              <a:t/>
            </a:r>
            <a:endParaRPr/>
          </a:p>
        </p:txBody>
      </p:sp>
      <p:sp>
        <p:nvSpPr>
          <p:cNvPr id="2512" name="Google Shape;2512;p35"/>
          <p:cNvSpPr txBox="1"/>
          <p:nvPr>
            <p:ph idx="1" type="body"/>
          </p:nvPr>
        </p:nvSpPr>
        <p:spPr>
          <a:xfrm>
            <a:off x="605513" y="1403400"/>
            <a:ext cx="6620100" cy="34539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1500"/>
              <a:t>InfluxDB &amp; Telegraf </a:t>
            </a:r>
            <a:r>
              <a:rPr b="1" lang="en" sz="1500"/>
              <a:t>Implementation</a:t>
            </a:r>
            <a:endParaRPr b="1" sz="1500"/>
          </a:p>
        </p:txBody>
      </p:sp>
      <p:pic>
        <p:nvPicPr>
          <p:cNvPr id="2513" name="Google Shape;2513;p35"/>
          <p:cNvPicPr preferRelativeResize="0"/>
          <p:nvPr/>
        </p:nvPicPr>
        <p:blipFill>
          <a:blip r:embed="rId3">
            <a:alphaModFix/>
          </a:blip>
          <a:stretch>
            <a:fillRect/>
          </a:stretch>
        </p:blipFill>
        <p:spPr>
          <a:xfrm>
            <a:off x="605463" y="1801300"/>
            <a:ext cx="6620224" cy="320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Functionality</a:t>
            </a:r>
            <a:endParaRPr/>
          </a:p>
        </p:txBody>
      </p:sp>
      <p:sp>
        <p:nvSpPr>
          <p:cNvPr id="2519" name="Google Shape;2519;p36"/>
          <p:cNvSpPr txBox="1"/>
          <p:nvPr>
            <p:ph idx="1" type="body"/>
          </p:nvPr>
        </p:nvSpPr>
        <p:spPr>
          <a:xfrm>
            <a:off x="4367575" y="1296125"/>
            <a:ext cx="406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3)[[inputs.mqtt_consumer]] </a:t>
            </a:r>
            <a:endParaRPr sz="1300"/>
          </a:p>
          <a:p>
            <a:pPr indent="0" lvl="0" marL="0" rtl="0" algn="l">
              <a:spcBef>
                <a:spcPts val="0"/>
              </a:spcBef>
              <a:spcAft>
                <a:spcPts val="0"/>
              </a:spcAft>
              <a:buNone/>
            </a:pPr>
            <a:r>
              <a:rPr lang="en" sz="1300"/>
              <a:t>servers = ["tcp://broker_address:1883"] </a:t>
            </a:r>
            <a:endParaRPr sz="1300"/>
          </a:p>
          <a:p>
            <a:pPr indent="0" lvl="0" marL="0" rtl="0" algn="l">
              <a:spcBef>
                <a:spcPts val="0"/>
              </a:spcBef>
              <a:spcAft>
                <a:spcPts val="0"/>
              </a:spcAft>
              <a:buNone/>
            </a:pPr>
            <a:r>
              <a:rPr lang="en" sz="1300"/>
              <a:t>topics = [ "topic_name" ]</a:t>
            </a:r>
            <a:endParaRPr sz="1300"/>
          </a:p>
          <a:p>
            <a:pPr indent="0" lvl="0" marL="0" rtl="0" algn="l">
              <a:spcBef>
                <a:spcPts val="0"/>
              </a:spcBef>
              <a:spcAft>
                <a:spcPts val="0"/>
              </a:spcAft>
              <a:buNone/>
            </a:pPr>
            <a:r>
              <a:rPr i="1" lang="en" sz="1300"/>
              <a:t>//Adds the MQTT input plugin ans pecifies broker and topic to subscribe to</a:t>
            </a:r>
            <a:endParaRPr i="1"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4)</a:t>
            </a:r>
            <a:r>
              <a:rPr lang="en" sz="1300"/>
              <a:t>[[outputs.influxdb]] </a:t>
            </a:r>
            <a:endParaRPr sz="1300"/>
          </a:p>
          <a:p>
            <a:pPr indent="0" lvl="0" marL="0" rtl="0" algn="l">
              <a:spcBef>
                <a:spcPts val="0"/>
              </a:spcBef>
              <a:spcAft>
                <a:spcPts val="0"/>
              </a:spcAft>
              <a:buNone/>
            </a:pPr>
            <a:r>
              <a:rPr lang="en" sz="1300"/>
              <a:t>urls = ["http://localhost:8086"] </a:t>
            </a:r>
            <a:endParaRPr sz="1300"/>
          </a:p>
          <a:p>
            <a:pPr indent="0" lvl="0" marL="0" rtl="0" algn="l">
              <a:spcBef>
                <a:spcPts val="0"/>
              </a:spcBef>
              <a:spcAft>
                <a:spcPts val="0"/>
              </a:spcAft>
              <a:buNone/>
            </a:pPr>
            <a:r>
              <a:rPr lang="en" sz="1300"/>
              <a:t>database = "mqtt_data"</a:t>
            </a:r>
            <a:endParaRPr sz="1300"/>
          </a:p>
          <a:p>
            <a:pPr indent="0" lvl="0" marL="0" rtl="0" algn="l">
              <a:spcBef>
                <a:spcPts val="0"/>
              </a:spcBef>
              <a:spcAft>
                <a:spcPts val="0"/>
              </a:spcAft>
              <a:buNone/>
            </a:pPr>
            <a:r>
              <a:rPr lang="en" sz="1300"/>
              <a:t>//Specifies the connection details for InfluxDB. Also adds InfluxDB output plugin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5)sudo service telegraf restart</a:t>
            </a:r>
            <a:endParaRPr sz="1300"/>
          </a:p>
          <a:p>
            <a:pPr indent="0" lvl="0" marL="0" rtl="0" algn="l">
              <a:spcBef>
                <a:spcPts val="0"/>
              </a:spcBef>
              <a:spcAft>
                <a:spcPts val="0"/>
              </a:spcAft>
              <a:buNone/>
            </a:pPr>
            <a:r>
              <a:rPr lang="en" sz="1300"/>
              <a:t>//Reset Telegraph so that the changes take place</a:t>
            </a:r>
            <a:endParaRPr sz="1300"/>
          </a:p>
        </p:txBody>
      </p:sp>
      <p:pic>
        <p:nvPicPr>
          <p:cNvPr id="2520" name="Google Shape;2520;p36"/>
          <p:cNvPicPr preferRelativeResize="0"/>
          <p:nvPr/>
        </p:nvPicPr>
        <p:blipFill>
          <a:blip r:embed="rId3">
            <a:alphaModFix/>
          </a:blip>
          <a:stretch>
            <a:fillRect/>
          </a:stretch>
        </p:blipFill>
        <p:spPr>
          <a:xfrm>
            <a:off x="427669" y="1343025"/>
            <a:ext cx="3633901" cy="1757375"/>
          </a:xfrm>
          <a:prstGeom prst="rect">
            <a:avLst/>
          </a:prstGeom>
          <a:noFill/>
          <a:ln>
            <a:noFill/>
          </a:ln>
        </p:spPr>
      </p:pic>
      <p:sp>
        <p:nvSpPr>
          <p:cNvPr id="2521" name="Google Shape;2521;p36"/>
          <p:cNvSpPr txBox="1"/>
          <p:nvPr>
            <p:ph idx="1" type="body"/>
          </p:nvPr>
        </p:nvSpPr>
        <p:spPr>
          <a:xfrm>
            <a:off x="427675" y="3374975"/>
            <a:ext cx="3998400" cy="16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Code Breakdown:</a:t>
            </a:r>
            <a:endParaRPr b="1" sz="1300"/>
          </a:p>
          <a:p>
            <a:pPr indent="0" lvl="0" marL="0" rtl="0" algn="l">
              <a:spcBef>
                <a:spcPts val="0"/>
              </a:spcBef>
              <a:spcAft>
                <a:spcPts val="0"/>
              </a:spcAft>
              <a:buNone/>
            </a:pPr>
            <a:r>
              <a:rPr lang="en" sz="1300"/>
              <a:t>1)sudo service influxdb start            </a:t>
            </a:r>
            <a:r>
              <a:rPr i="1" lang="en" sz="1300"/>
              <a:t>//Starts InfluxDB service</a:t>
            </a:r>
            <a:endParaRPr i="1" sz="1300"/>
          </a:p>
          <a:p>
            <a:pPr indent="0" lvl="0" marL="0" rtl="0" algn="l">
              <a:spcBef>
                <a:spcPts val="0"/>
              </a:spcBef>
              <a:spcAft>
                <a:spcPts val="0"/>
              </a:spcAft>
              <a:buNone/>
            </a:pPr>
            <a:r>
              <a:rPr lang="en" sz="1300"/>
              <a:t>   CREATE DATABASE mqtt_data     </a:t>
            </a:r>
            <a:r>
              <a:rPr i="1" lang="en" sz="1300"/>
              <a:t>//Creates new database</a:t>
            </a:r>
            <a:endParaRPr i="1"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2)sudo nano /etc/telegraf/telegraf.conf</a:t>
            </a:r>
            <a:endParaRPr sz="1300"/>
          </a:p>
          <a:p>
            <a:pPr indent="0" lvl="0" marL="0" rtl="0" algn="l">
              <a:spcBef>
                <a:spcPts val="0"/>
              </a:spcBef>
              <a:spcAft>
                <a:spcPts val="0"/>
              </a:spcAft>
              <a:buNone/>
            </a:pPr>
            <a:r>
              <a:rPr i="1" lang="en" sz="1300"/>
              <a:t>//Opens Telgraf configuration file</a:t>
            </a:r>
            <a:endParaRPr i="1" sz="1300"/>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37"/>
          <p:cNvSpPr txBox="1"/>
          <p:nvPr>
            <p:ph type="title"/>
          </p:nvPr>
        </p:nvSpPr>
        <p:spPr>
          <a:xfrm>
            <a:off x="720000" y="445025"/>
            <a:ext cx="7704000" cy="10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Challenges </a:t>
            </a:r>
            <a:endParaRPr/>
          </a:p>
        </p:txBody>
      </p:sp>
      <p:sp>
        <p:nvSpPr>
          <p:cNvPr id="2527" name="Google Shape;2527;p37"/>
          <p:cNvSpPr txBox="1"/>
          <p:nvPr>
            <p:ph idx="1" type="body"/>
          </p:nvPr>
        </p:nvSpPr>
        <p:spPr>
          <a:xfrm>
            <a:off x="713225" y="1319250"/>
            <a:ext cx="6847200" cy="34539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Data </a:t>
            </a:r>
            <a:r>
              <a:rPr lang="en" sz="2300"/>
              <a:t>Integrity</a:t>
            </a:r>
            <a:r>
              <a:rPr lang="en" sz="2300"/>
              <a:t> and Consistency</a:t>
            </a:r>
            <a:endParaRPr sz="2300"/>
          </a:p>
          <a:p>
            <a:pPr indent="-374650" lvl="1" marL="914400" rtl="0" algn="l">
              <a:spcBef>
                <a:spcPts val="0"/>
              </a:spcBef>
              <a:spcAft>
                <a:spcPts val="0"/>
              </a:spcAft>
              <a:buSzPts val="2300"/>
              <a:buChar char="○"/>
            </a:pPr>
            <a:r>
              <a:rPr lang="en" sz="2300"/>
              <a:t>Ensure that data is accurately capturing without loss/corruption</a:t>
            </a:r>
            <a:endParaRPr sz="2300"/>
          </a:p>
          <a:p>
            <a:pPr indent="-374650" lvl="0" marL="457200" rtl="0" algn="l">
              <a:spcBef>
                <a:spcPts val="0"/>
              </a:spcBef>
              <a:spcAft>
                <a:spcPts val="0"/>
              </a:spcAft>
              <a:buSzPts val="2300"/>
              <a:buChar char="●"/>
            </a:pPr>
            <a:r>
              <a:rPr lang="en" sz="2300"/>
              <a:t>Real-Time Processing</a:t>
            </a:r>
            <a:endParaRPr sz="2300"/>
          </a:p>
          <a:p>
            <a:pPr indent="-374650" lvl="1" marL="914400" rtl="0" algn="l">
              <a:spcBef>
                <a:spcPts val="0"/>
              </a:spcBef>
              <a:spcAft>
                <a:spcPts val="0"/>
              </a:spcAft>
              <a:buSzPts val="2300"/>
              <a:buChar char="○"/>
            </a:pPr>
            <a:r>
              <a:rPr lang="en" sz="2300"/>
              <a:t>Avoid delays in recording and storing MQTT messages</a:t>
            </a:r>
            <a:endParaRPr sz="2300"/>
          </a:p>
          <a:p>
            <a:pPr indent="-374650" lvl="0" marL="457200" rtl="0" algn="l">
              <a:spcBef>
                <a:spcPts val="0"/>
              </a:spcBef>
              <a:spcAft>
                <a:spcPts val="0"/>
              </a:spcAft>
              <a:buSzPts val="2300"/>
              <a:buChar char="●"/>
            </a:pPr>
            <a:r>
              <a:rPr lang="en" sz="2300"/>
              <a:t>Setting up InfluxDB and Telegraf on Raspberry Pi</a:t>
            </a:r>
            <a:endParaRPr sz="2300"/>
          </a:p>
          <a:p>
            <a:pPr indent="-374650" lvl="0" marL="457200" rtl="0" algn="l">
              <a:spcBef>
                <a:spcPts val="0"/>
              </a:spcBef>
              <a:spcAft>
                <a:spcPts val="0"/>
              </a:spcAft>
              <a:buSzPts val="2300"/>
              <a:buChar char="●"/>
            </a:pPr>
            <a:r>
              <a:rPr lang="en" sz="2300"/>
              <a:t>Linking existing MQTT broker with InfluxDB and Telegraf</a:t>
            </a:r>
            <a:endParaRPr sz="2300"/>
          </a:p>
          <a:p>
            <a:pPr indent="-374650" lvl="0" marL="457200" rtl="0" algn="l">
              <a:spcBef>
                <a:spcPts val="0"/>
              </a:spcBef>
              <a:spcAft>
                <a:spcPts val="0"/>
              </a:spcAft>
              <a:buSzPts val="2300"/>
              <a:buChar char="●"/>
            </a:pPr>
            <a:r>
              <a:rPr lang="en" sz="2300"/>
              <a:t>Send information to ML algorithm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1" name="Shape 2531"/>
        <p:cNvGrpSpPr/>
        <p:nvPr/>
      </p:nvGrpSpPr>
      <p:grpSpPr>
        <a:xfrm>
          <a:off x="0" y="0"/>
          <a:ext cx="0" cy="0"/>
          <a:chOff x="0" y="0"/>
          <a:chExt cx="0" cy="0"/>
        </a:xfrm>
      </p:grpSpPr>
      <p:sp>
        <p:nvSpPr>
          <p:cNvPr id="2532" name="Google Shape;2532;p38"/>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Alternatives and Tradeoffs</a:t>
            </a:r>
            <a:endParaRPr/>
          </a:p>
        </p:txBody>
      </p:sp>
      <p:sp>
        <p:nvSpPr>
          <p:cNvPr id="2533" name="Google Shape;2533;p38"/>
          <p:cNvSpPr txBox="1"/>
          <p:nvPr>
            <p:ph idx="1" type="body"/>
          </p:nvPr>
        </p:nvSpPr>
        <p:spPr>
          <a:xfrm>
            <a:off x="713225" y="1178225"/>
            <a:ext cx="36594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Google Sheets</a:t>
            </a:r>
            <a:endParaRPr b="1" sz="1600"/>
          </a:p>
          <a:p>
            <a:pPr indent="-330200" lvl="0" marL="457200" rtl="0" algn="l">
              <a:spcBef>
                <a:spcPts val="0"/>
              </a:spcBef>
              <a:spcAft>
                <a:spcPts val="0"/>
              </a:spcAft>
              <a:buSzPts val="1600"/>
              <a:buChar char="●"/>
            </a:pPr>
            <a:r>
              <a:rPr lang="en" sz="1600"/>
              <a:t>Requires gspread </a:t>
            </a:r>
            <a:r>
              <a:rPr lang="en" sz="1600"/>
              <a:t>and paho-mqtt</a:t>
            </a:r>
            <a:endParaRPr sz="1600"/>
          </a:p>
          <a:p>
            <a:pPr indent="-330200" lvl="0" marL="457200" rtl="0" algn="l">
              <a:spcBef>
                <a:spcPts val="0"/>
              </a:spcBef>
              <a:spcAft>
                <a:spcPts val="0"/>
              </a:spcAft>
              <a:buSzPts val="1600"/>
              <a:buChar char="●"/>
            </a:pPr>
            <a:r>
              <a:rPr lang="en" sz="1600"/>
              <a:t>Need API to interact with sheets document</a:t>
            </a:r>
            <a:endParaRPr sz="1600"/>
          </a:p>
          <a:p>
            <a:pPr indent="-330200" lvl="0" marL="457200" rtl="0" algn="l">
              <a:spcBef>
                <a:spcPts val="0"/>
              </a:spcBef>
              <a:spcAft>
                <a:spcPts val="0"/>
              </a:spcAft>
              <a:buSzPts val="1600"/>
              <a:buChar char="●"/>
            </a:pPr>
            <a:r>
              <a:rPr lang="en" sz="1600"/>
              <a:t>Need a script to bridge the gap between MQTT and google sheets</a:t>
            </a:r>
            <a:endParaRPr sz="1600"/>
          </a:p>
          <a:p>
            <a:pPr indent="-330200" lvl="0" marL="457200" rtl="0" algn="l">
              <a:spcBef>
                <a:spcPts val="0"/>
              </a:spcBef>
              <a:spcAft>
                <a:spcPts val="0"/>
              </a:spcAft>
              <a:buSzPts val="1600"/>
              <a:buChar char="●"/>
            </a:pPr>
            <a:r>
              <a:rPr lang="en" sz="1600"/>
              <a:t>ESP32 and Raspberry Pi must be connected to same MQTT broker</a:t>
            </a:r>
            <a:endParaRPr sz="1600"/>
          </a:p>
          <a:p>
            <a:pPr indent="-330200" lvl="0" marL="457200" rtl="0" algn="l">
              <a:spcBef>
                <a:spcPts val="0"/>
              </a:spcBef>
              <a:spcAft>
                <a:spcPts val="0"/>
              </a:spcAft>
              <a:buSzPts val="1600"/>
              <a:buChar char="●"/>
            </a:pPr>
            <a:r>
              <a:rPr lang="en" sz="1600"/>
              <a:t>Have to run python strict on Raspberry Pi </a:t>
            </a:r>
            <a:endParaRPr sz="1600"/>
          </a:p>
          <a:p>
            <a:pPr indent="-330200" lvl="0" marL="457200" rtl="0" algn="l">
              <a:spcBef>
                <a:spcPts val="0"/>
              </a:spcBef>
              <a:spcAft>
                <a:spcPts val="0"/>
              </a:spcAft>
              <a:buSzPts val="1600"/>
              <a:buChar char="●"/>
            </a:pPr>
            <a:r>
              <a:rPr lang="en" sz="1600"/>
              <a:t>Requires heavy python coding to write MQTT onto google sheets document</a:t>
            </a:r>
            <a:endParaRPr sz="1600"/>
          </a:p>
          <a:p>
            <a:pPr indent="-330200" lvl="0" marL="457200" rtl="0" algn="l">
              <a:spcBef>
                <a:spcPts val="0"/>
              </a:spcBef>
              <a:spcAft>
                <a:spcPts val="0"/>
              </a:spcAft>
              <a:buSzPts val="1600"/>
              <a:buChar char="●"/>
            </a:pPr>
            <a:r>
              <a:rPr lang="en" sz="1600"/>
              <a:t>Easier to view and display data in form of graph</a:t>
            </a:r>
            <a:endParaRPr sz="1600"/>
          </a:p>
          <a:p>
            <a:pPr indent="0" lvl="0" marL="457200" rtl="0" algn="l">
              <a:spcBef>
                <a:spcPts val="0"/>
              </a:spcBef>
              <a:spcAft>
                <a:spcPts val="0"/>
              </a:spcAft>
              <a:buNone/>
            </a:pPr>
            <a:r>
              <a:t/>
            </a:r>
            <a:endParaRPr sz="1600"/>
          </a:p>
        </p:txBody>
      </p:sp>
      <p:sp>
        <p:nvSpPr>
          <p:cNvPr id="2534" name="Google Shape;2534;p38"/>
          <p:cNvSpPr txBox="1"/>
          <p:nvPr>
            <p:ph idx="1" type="body"/>
          </p:nvPr>
        </p:nvSpPr>
        <p:spPr>
          <a:xfrm>
            <a:off x="4572000" y="1178225"/>
            <a:ext cx="37875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InfluxDB with Telegraf</a:t>
            </a:r>
            <a:endParaRPr b="1" sz="1600"/>
          </a:p>
          <a:p>
            <a:pPr indent="-330200" lvl="0" marL="457200" rtl="0" algn="l">
              <a:spcBef>
                <a:spcPts val="0"/>
              </a:spcBef>
              <a:spcAft>
                <a:spcPts val="0"/>
              </a:spcAft>
              <a:buSzPts val="1600"/>
              <a:buChar char="●"/>
            </a:pPr>
            <a:r>
              <a:rPr lang="en" sz="1600"/>
              <a:t>A LOT less heavy coding and integration work</a:t>
            </a:r>
            <a:endParaRPr sz="1600"/>
          </a:p>
          <a:p>
            <a:pPr indent="-330200" lvl="0" marL="457200" rtl="0" algn="l">
              <a:spcBef>
                <a:spcPts val="0"/>
              </a:spcBef>
              <a:spcAft>
                <a:spcPts val="0"/>
              </a:spcAft>
              <a:buSzPts val="1600"/>
              <a:buChar char="●"/>
            </a:pPr>
            <a:r>
              <a:rPr lang="en" sz="1600"/>
              <a:t>InfluxDB is designed to work with Telegraf and Gafana</a:t>
            </a:r>
            <a:endParaRPr sz="1600"/>
          </a:p>
          <a:p>
            <a:pPr indent="-330200" lvl="0" marL="457200" rtl="0" algn="l">
              <a:spcBef>
                <a:spcPts val="0"/>
              </a:spcBef>
              <a:spcAft>
                <a:spcPts val="0"/>
              </a:spcAft>
              <a:buSzPts val="1600"/>
              <a:buChar char="●"/>
            </a:pPr>
            <a:r>
              <a:rPr lang="en" sz="1600"/>
              <a:t>Capitalizes on heavy use of MQTT data</a:t>
            </a:r>
            <a:endParaRPr sz="1600"/>
          </a:p>
          <a:p>
            <a:pPr indent="-330200" lvl="0" marL="457200" rtl="0" algn="l">
              <a:spcBef>
                <a:spcPts val="0"/>
              </a:spcBef>
              <a:spcAft>
                <a:spcPts val="0"/>
              </a:spcAft>
              <a:buSzPts val="1600"/>
              <a:buChar char="●"/>
            </a:pPr>
            <a:r>
              <a:rPr lang="en" sz="1600"/>
              <a:t>Our primary goal  is data analysis and visualization so a dedicated database provides a more robust and scalable solution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Looking Into Using InfluxDB Cloud</a:t>
            </a:r>
            <a:endParaRPr b="1" sz="1600"/>
          </a:p>
          <a:p>
            <a:pPr indent="-330200" lvl="0" marL="457200" rtl="0" algn="l">
              <a:spcBef>
                <a:spcPts val="0"/>
              </a:spcBef>
              <a:spcAft>
                <a:spcPts val="0"/>
              </a:spcAft>
              <a:buSzPts val="1600"/>
              <a:buChar char="●"/>
            </a:pPr>
            <a:r>
              <a:rPr lang="en" sz="1600"/>
              <a:t>Would be the best option if we can get it up and running</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39"/>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and Parts Tradeoffs</a:t>
            </a:r>
            <a:endParaRPr/>
          </a:p>
        </p:txBody>
      </p:sp>
      <p:graphicFrame>
        <p:nvGraphicFramePr>
          <p:cNvPr id="2540" name="Google Shape;2540;p39"/>
          <p:cNvGraphicFramePr/>
          <p:nvPr/>
        </p:nvGraphicFramePr>
        <p:xfrm>
          <a:off x="1013800" y="1125175"/>
          <a:ext cx="3000000" cy="3000000"/>
        </p:xfrm>
        <a:graphic>
          <a:graphicData uri="http://schemas.openxmlformats.org/drawingml/2006/table">
            <a:tbl>
              <a:tblPr>
                <a:noFill/>
                <a:tableStyleId>{15B91CE0-2DBD-4351-88A7-2283E1115ABD}</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Pro</a:t>
                      </a:r>
                      <a:endParaRPr b="1"/>
                    </a:p>
                  </a:txBody>
                  <a:tcPr marT="91425" marB="91425" marR="91425" marL="91425"/>
                </a:tc>
                <a:tc>
                  <a:txBody>
                    <a:bodyPr/>
                    <a:lstStyle/>
                    <a:p>
                      <a:pPr indent="0" lvl="0" marL="0" rtl="0" algn="l">
                        <a:spcBef>
                          <a:spcPts val="0"/>
                        </a:spcBef>
                        <a:spcAft>
                          <a:spcPts val="0"/>
                        </a:spcAft>
                        <a:buNone/>
                      </a:pPr>
                      <a:r>
                        <a:rPr b="1" lang="en"/>
                        <a:t>Con</a:t>
                      </a:r>
                      <a:endParaRPr b="1"/>
                    </a:p>
                  </a:txBody>
                  <a:tcPr marT="91425" marB="91425" marR="91425" marL="91425"/>
                </a:tc>
              </a:tr>
              <a:tr h="381000">
                <a:tc>
                  <a:txBody>
                    <a:bodyPr/>
                    <a:lstStyle/>
                    <a:p>
                      <a:pPr indent="0" lvl="0" marL="0" rtl="0" algn="l">
                        <a:spcBef>
                          <a:spcPts val="0"/>
                        </a:spcBef>
                        <a:spcAft>
                          <a:spcPts val="0"/>
                        </a:spcAft>
                        <a:buNone/>
                      </a:pPr>
                      <a:r>
                        <a:rPr b="1" lang="en"/>
                        <a:t>Raspberry Pi with InfluxDB &amp; Telegram</a:t>
                      </a:r>
                      <a:endParaRPr b="1"/>
                    </a:p>
                  </a:txBody>
                  <a:tcPr marT="91425" marB="91425" marR="91425" marL="91425"/>
                </a:tc>
                <a:tc>
                  <a:txBody>
                    <a:bodyPr/>
                    <a:lstStyle/>
                    <a:p>
                      <a:pPr indent="-317500" lvl="0" marL="457200" rtl="0" algn="l">
                        <a:spcBef>
                          <a:spcPts val="0"/>
                        </a:spcBef>
                        <a:spcAft>
                          <a:spcPts val="0"/>
                        </a:spcAft>
                        <a:buSzPts val="1400"/>
                        <a:buChar char="●"/>
                      </a:pPr>
                      <a:r>
                        <a:rPr lang="en"/>
                        <a:t>Raspberry</a:t>
                      </a:r>
                      <a:r>
                        <a:rPr lang="en"/>
                        <a:t> Pi is </a:t>
                      </a:r>
                      <a:r>
                        <a:rPr lang="en"/>
                        <a:t>already</a:t>
                      </a:r>
                      <a:r>
                        <a:rPr lang="en"/>
                        <a:t> </a:t>
                      </a:r>
                      <a:r>
                        <a:rPr lang="en"/>
                        <a:t>measuring</a:t>
                      </a:r>
                      <a:r>
                        <a:rPr lang="en"/>
                        <a:t> and storing MQTT data</a:t>
                      </a:r>
                      <a:endParaRPr/>
                    </a:p>
                    <a:p>
                      <a:pPr indent="-317500" lvl="0" marL="457200" rtl="0" algn="l">
                        <a:spcBef>
                          <a:spcPts val="0"/>
                        </a:spcBef>
                        <a:spcAft>
                          <a:spcPts val="0"/>
                        </a:spcAft>
                        <a:buSzPts val="1400"/>
                        <a:buChar char="●"/>
                      </a:pPr>
                      <a:r>
                        <a:rPr lang="en"/>
                        <a:t>InfluxDB pairs well with grafana to display information</a:t>
                      </a:r>
                      <a:endParaRPr/>
                    </a:p>
                  </a:txBody>
                  <a:tcPr marT="91425" marB="91425" marR="91425" marL="91425"/>
                </a:tc>
                <a:tc>
                  <a:txBody>
                    <a:bodyPr/>
                    <a:lstStyle/>
                    <a:p>
                      <a:pPr indent="-317500" lvl="0" marL="457200" rtl="0" algn="l">
                        <a:spcBef>
                          <a:spcPts val="0"/>
                        </a:spcBef>
                        <a:spcAft>
                          <a:spcPts val="0"/>
                        </a:spcAft>
                        <a:buSzPts val="1400"/>
                        <a:buChar char="●"/>
                      </a:pPr>
                      <a:r>
                        <a:rPr lang="en"/>
                        <a:t>Requires a decent amount of coding </a:t>
                      </a:r>
                      <a:endParaRPr/>
                    </a:p>
                    <a:p>
                      <a:pPr indent="-317500" lvl="0" marL="457200" rtl="0" algn="l">
                        <a:spcBef>
                          <a:spcPts val="0"/>
                        </a:spcBef>
                        <a:spcAft>
                          <a:spcPts val="0"/>
                        </a:spcAft>
                        <a:buSzPts val="1400"/>
                        <a:buChar char="●"/>
                      </a:pPr>
                      <a:r>
                        <a:rPr lang="en"/>
                        <a:t>Have to deal with integration</a:t>
                      </a:r>
                      <a:endParaRPr/>
                    </a:p>
                  </a:txBody>
                  <a:tcPr marT="91425" marB="91425" marR="91425" marL="91425"/>
                </a:tc>
              </a:tr>
              <a:tr h="381000">
                <a:tc>
                  <a:txBody>
                    <a:bodyPr/>
                    <a:lstStyle/>
                    <a:p>
                      <a:pPr indent="0" lvl="0" marL="0" rtl="0" algn="l">
                        <a:spcBef>
                          <a:spcPts val="0"/>
                        </a:spcBef>
                        <a:spcAft>
                          <a:spcPts val="0"/>
                        </a:spcAft>
                        <a:buNone/>
                      </a:pPr>
                      <a:r>
                        <a:rPr b="1" lang="en"/>
                        <a:t>InfluxDB Cloud</a:t>
                      </a:r>
                      <a:endParaRPr b="1"/>
                    </a:p>
                  </a:txBody>
                  <a:tcPr marT="91425" marB="91425" marR="91425" marL="91425"/>
                </a:tc>
                <a:tc>
                  <a:txBody>
                    <a:bodyPr/>
                    <a:lstStyle/>
                    <a:p>
                      <a:pPr indent="-317500" lvl="0" marL="457200" rtl="0" algn="l">
                        <a:spcBef>
                          <a:spcPts val="0"/>
                        </a:spcBef>
                        <a:spcAft>
                          <a:spcPts val="0"/>
                        </a:spcAft>
                        <a:buSzPts val="1400"/>
                        <a:buChar char="●"/>
                      </a:pPr>
                      <a:r>
                        <a:rPr lang="en"/>
                        <a:t>Doesn’t require the use of a Raspberry pi</a:t>
                      </a:r>
                      <a:endParaRPr/>
                    </a:p>
                    <a:p>
                      <a:pPr indent="-317500" lvl="0" marL="457200" rtl="0" algn="l">
                        <a:spcBef>
                          <a:spcPts val="0"/>
                        </a:spcBef>
                        <a:spcAft>
                          <a:spcPts val="0"/>
                        </a:spcAft>
                        <a:buSzPts val="1400"/>
                        <a:buChar char="●"/>
                      </a:pPr>
                      <a:r>
                        <a:rPr lang="en"/>
                        <a:t>InfluxDB pairs well with grafana to display information</a:t>
                      </a:r>
                      <a:endParaRPr/>
                    </a:p>
                    <a:p>
                      <a:pPr indent="-317500" lvl="0" marL="457200" rtl="0" algn="l">
                        <a:spcBef>
                          <a:spcPts val="0"/>
                        </a:spcBef>
                        <a:spcAft>
                          <a:spcPts val="0"/>
                        </a:spcAft>
                        <a:buSzPts val="1400"/>
                        <a:buChar char="●"/>
                      </a:pPr>
                      <a:r>
                        <a:rPr lang="en"/>
                        <a:t>Get up to 30 days of free storage</a:t>
                      </a:r>
                      <a:endParaRPr/>
                    </a:p>
                  </a:txBody>
                  <a:tcPr marT="91425" marB="91425" marR="91425" marL="91425"/>
                </a:tc>
                <a:tc>
                  <a:txBody>
                    <a:bodyPr/>
                    <a:lstStyle/>
                    <a:p>
                      <a:pPr indent="-317500" lvl="0" marL="457200" rtl="0" algn="l">
                        <a:spcBef>
                          <a:spcPts val="0"/>
                        </a:spcBef>
                        <a:spcAft>
                          <a:spcPts val="0"/>
                        </a:spcAft>
                        <a:buSzPts val="1400"/>
                        <a:buChar char="●"/>
                      </a:pPr>
                      <a:r>
                        <a:rPr lang="en"/>
                        <a:t>Will have to update ESP32 and remove the Raspberry Pi from device</a:t>
                      </a:r>
                      <a:endParaRPr/>
                    </a:p>
                    <a:p>
                      <a:pPr indent="-317500" lvl="0" marL="457200" rtl="0" algn="l">
                        <a:spcBef>
                          <a:spcPts val="0"/>
                        </a:spcBef>
                        <a:spcAft>
                          <a:spcPts val="0"/>
                        </a:spcAft>
                        <a:buSzPts val="1400"/>
                        <a:buChar char="●"/>
                      </a:pPr>
                      <a:r>
                        <a:rPr lang="en"/>
                        <a:t>Requires a lot of </a:t>
                      </a:r>
                      <a:r>
                        <a:rPr lang="en"/>
                        <a:t>initialization</a:t>
                      </a:r>
                      <a:r>
                        <a:rPr lang="en"/>
                        <a:t> steps to get system up and running</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4" name="Shape 2544"/>
        <p:cNvGrpSpPr/>
        <p:nvPr/>
      </p:nvGrpSpPr>
      <p:grpSpPr>
        <a:xfrm>
          <a:off x="0" y="0"/>
          <a:ext cx="0" cy="0"/>
          <a:chOff x="0" y="0"/>
          <a:chExt cx="0" cy="0"/>
        </a:xfrm>
      </p:grpSpPr>
      <p:sp>
        <p:nvSpPr>
          <p:cNvPr id="2545" name="Google Shape;2545;p40"/>
          <p:cNvSpPr txBox="1"/>
          <p:nvPr>
            <p:ph type="title"/>
          </p:nvPr>
        </p:nvSpPr>
        <p:spPr>
          <a:xfrm flipH="1">
            <a:off x="424350" y="1011075"/>
            <a:ext cx="8295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u="sng"/>
              <a:t>Machine Learning</a:t>
            </a:r>
            <a:endParaRPr sz="4900" u="sng"/>
          </a:p>
          <a:p>
            <a:pPr indent="0" lvl="0" marL="0" rtl="0" algn="ctr">
              <a:spcBef>
                <a:spcPts val="0"/>
              </a:spcBef>
              <a:spcAft>
                <a:spcPts val="0"/>
              </a:spcAft>
              <a:buNone/>
            </a:pPr>
            <a:r>
              <a:rPr lang="en" sz="4900"/>
              <a:t>Andrew &amp; Labib</a:t>
            </a:r>
            <a:endParaRPr sz="4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41"/>
          <p:cNvSpPr txBox="1"/>
          <p:nvPr>
            <p:ph type="title"/>
          </p:nvPr>
        </p:nvSpPr>
        <p:spPr>
          <a:xfrm flipH="1">
            <a:off x="424350" y="1011075"/>
            <a:ext cx="8295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u="sng"/>
              <a:t>Machine Learning</a:t>
            </a:r>
            <a:endParaRPr sz="4900" u="sng"/>
          </a:p>
          <a:p>
            <a:pPr indent="0" lvl="0" marL="0" rtl="0" algn="ctr">
              <a:spcBef>
                <a:spcPts val="0"/>
              </a:spcBef>
              <a:spcAft>
                <a:spcPts val="0"/>
              </a:spcAft>
              <a:buNone/>
            </a:pPr>
            <a:r>
              <a:rPr lang="en" sz="4900" u="sng"/>
              <a:t>Model &amp; Training</a:t>
            </a:r>
            <a:endParaRPr sz="4900" u="sng"/>
          </a:p>
          <a:p>
            <a:pPr indent="0" lvl="0" marL="0" rtl="0" algn="ctr">
              <a:spcBef>
                <a:spcPts val="0"/>
              </a:spcBef>
              <a:spcAft>
                <a:spcPts val="0"/>
              </a:spcAft>
              <a:buNone/>
            </a:pPr>
            <a:r>
              <a:rPr lang="en" sz="4900"/>
              <a:t>Andrew</a:t>
            </a:r>
            <a:endParaRPr sz="4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4" name="Shape 2554"/>
        <p:cNvGrpSpPr/>
        <p:nvPr/>
      </p:nvGrpSpPr>
      <p:grpSpPr>
        <a:xfrm>
          <a:off x="0" y="0"/>
          <a:ext cx="0" cy="0"/>
          <a:chOff x="0" y="0"/>
          <a:chExt cx="0" cy="0"/>
        </a:xfrm>
      </p:grpSpPr>
      <p:sp>
        <p:nvSpPr>
          <p:cNvPr id="2555" name="Google Shape;2555;p42"/>
          <p:cNvSpPr txBox="1"/>
          <p:nvPr>
            <p:ph type="title"/>
          </p:nvPr>
        </p:nvSpPr>
        <p:spPr>
          <a:xfrm>
            <a:off x="63750" y="1536300"/>
            <a:ext cx="2301900" cy="15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Block Diagram</a:t>
            </a:r>
            <a:endParaRPr/>
          </a:p>
        </p:txBody>
      </p:sp>
      <p:pic>
        <p:nvPicPr>
          <p:cNvPr id="2556" name="Google Shape;2556;p42"/>
          <p:cNvPicPr preferRelativeResize="0"/>
          <p:nvPr/>
        </p:nvPicPr>
        <p:blipFill>
          <a:blip r:embed="rId3">
            <a:alphaModFix/>
          </a:blip>
          <a:stretch>
            <a:fillRect/>
          </a:stretch>
        </p:blipFill>
        <p:spPr>
          <a:xfrm>
            <a:off x="2365650" y="465275"/>
            <a:ext cx="4800151" cy="460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0" name="Shape 2560"/>
        <p:cNvGrpSpPr/>
        <p:nvPr/>
      </p:nvGrpSpPr>
      <p:grpSpPr>
        <a:xfrm>
          <a:off x="0" y="0"/>
          <a:ext cx="0" cy="0"/>
          <a:chOff x="0" y="0"/>
          <a:chExt cx="0" cy="0"/>
        </a:xfrm>
      </p:grpSpPr>
      <p:sp>
        <p:nvSpPr>
          <p:cNvPr id="2561" name="Google Shape;2561;p43"/>
          <p:cNvSpPr txBox="1"/>
          <p:nvPr>
            <p:ph type="title"/>
          </p:nvPr>
        </p:nvSpPr>
        <p:spPr>
          <a:xfrm>
            <a:off x="720000" y="361075"/>
            <a:ext cx="7704000" cy="10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Trade-offs</a:t>
            </a:r>
            <a:endParaRPr sz="4000"/>
          </a:p>
        </p:txBody>
      </p:sp>
      <p:sp>
        <p:nvSpPr>
          <p:cNvPr id="2562" name="Google Shape;2562;p43"/>
          <p:cNvSpPr txBox="1"/>
          <p:nvPr>
            <p:ph idx="1" type="body"/>
          </p:nvPr>
        </p:nvSpPr>
        <p:spPr>
          <a:xfrm>
            <a:off x="529200" y="1063825"/>
            <a:ext cx="7704000" cy="3843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Gathering training data</a:t>
            </a:r>
            <a:endParaRPr b="1" sz="2400"/>
          </a:p>
          <a:p>
            <a:pPr indent="-381000" lvl="1" marL="914400" rtl="0" algn="l">
              <a:spcBef>
                <a:spcPts val="0"/>
              </a:spcBef>
              <a:spcAft>
                <a:spcPts val="0"/>
              </a:spcAft>
              <a:buSzPts val="2400"/>
              <a:buChar char="○"/>
            </a:pPr>
            <a:r>
              <a:rPr b="1" lang="en" sz="2400"/>
              <a:t>Scaling the model</a:t>
            </a:r>
            <a:endParaRPr b="1" sz="2400"/>
          </a:p>
          <a:p>
            <a:pPr indent="-381000" lvl="1" marL="914400" rtl="0" algn="l">
              <a:spcBef>
                <a:spcPts val="0"/>
              </a:spcBef>
              <a:spcAft>
                <a:spcPts val="0"/>
              </a:spcAft>
              <a:buSzPts val="2400"/>
              <a:buChar char="○"/>
            </a:pPr>
            <a:r>
              <a:rPr b="1" lang="en" sz="2400"/>
              <a:t>Generalization</a:t>
            </a:r>
            <a:endParaRPr b="1" sz="2400"/>
          </a:p>
          <a:p>
            <a:pPr indent="-381000" lvl="1" marL="914400" rtl="0" algn="l">
              <a:spcBef>
                <a:spcPts val="0"/>
              </a:spcBef>
              <a:spcAft>
                <a:spcPts val="0"/>
              </a:spcAft>
              <a:buSzPts val="2400"/>
              <a:buChar char="○"/>
            </a:pPr>
            <a:r>
              <a:rPr b="1" lang="en" sz="2400"/>
              <a:t>Data Variability</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b="1" lang="en" sz="2400"/>
              <a:t>Model type</a:t>
            </a:r>
            <a:endParaRPr b="1" sz="2400"/>
          </a:p>
          <a:p>
            <a:pPr indent="-381000" lvl="1" marL="914400" rtl="0" algn="l">
              <a:spcBef>
                <a:spcPts val="0"/>
              </a:spcBef>
              <a:spcAft>
                <a:spcPts val="0"/>
              </a:spcAft>
              <a:buSzPts val="2400"/>
              <a:buChar char="○"/>
            </a:pPr>
            <a:r>
              <a:rPr b="1" lang="en" sz="2400"/>
              <a:t>Multiple Linear Regression</a:t>
            </a:r>
            <a:endParaRPr b="1" sz="2400"/>
          </a:p>
          <a:p>
            <a:pPr indent="-381000" lvl="1" marL="914400" rtl="0" algn="l">
              <a:spcBef>
                <a:spcPts val="0"/>
              </a:spcBef>
              <a:spcAft>
                <a:spcPts val="0"/>
              </a:spcAft>
              <a:buSzPts val="2400"/>
              <a:buChar char="○"/>
            </a:pPr>
            <a:r>
              <a:rPr b="1" lang="en" sz="2400"/>
              <a:t>Hidden Markov Models (HMM)</a:t>
            </a:r>
            <a:endParaRPr b="1" sz="2400"/>
          </a:p>
          <a:p>
            <a:pPr indent="-381000" lvl="1" marL="914400" rtl="0" algn="l">
              <a:spcBef>
                <a:spcPts val="0"/>
              </a:spcBef>
              <a:spcAft>
                <a:spcPts val="0"/>
              </a:spcAft>
              <a:buSzPts val="2400"/>
              <a:buChar char="○"/>
            </a:pPr>
            <a:r>
              <a:rPr b="1" lang="en" sz="2400"/>
              <a:t>Neural Networks</a:t>
            </a:r>
            <a:endParaRPr b="1" sz="2400"/>
          </a:p>
          <a:p>
            <a:pPr indent="-381000" lvl="1" marL="914400" rtl="0" algn="l">
              <a:spcBef>
                <a:spcPts val="0"/>
              </a:spcBef>
              <a:spcAft>
                <a:spcPts val="0"/>
              </a:spcAft>
              <a:buSzPts val="2400"/>
              <a:buChar char="○"/>
            </a:pPr>
            <a:r>
              <a:rPr b="1" lang="en" sz="2400"/>
              <a:t>Combining these (ensemble)</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6" name="Shape 2456"/>
        <p:cNvGrpSpPr/>
        <p:nvPr/>
      </p:nvGrpSpPr>
      <p:grpSpPr>
        <a:xfrm>
          <a:off x="0" y="0"/>
          <a:ext cx="0" cy="0"/>
          <a:chOff x="0" y="0"/>
          <a:chExt cx="0" cy="0"/>
        </a:xfrm>
      </p:grpSpPr>
      <p:sp>
        <p:nvSpPr>
          <p:cNvPr id="2457" name="Google Shape;2457;p26"/>
          <p:cNvSpPr txBox="1"/>
          <p:nvPr>
            <p:ph idx="1" type="subTitle"/>
          </p:nvPr>
        </p:nvSpPr>
        <p:spPr>
          <a:xfrm>
            <a:off x="407975" y="470450"/>
            <a:ext cx="43176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 remove before presentation</a:t>
            </a:r>
            <a:endParaRPr/>
          </a:p>
        </p:txBody>
      </p:sp>
      <p:pic>
        <p:nvPicPr>
          <p:cNvPr id="2458" name="Google Shape;2458;p26"/>
          <p:cNvPicPr preferRelativeResize="0"/>
          <p:nvPr/>
        </p:nvPicPr>
        <p:blipFill rotWithShape="1">
          <a:blip r:embed="rId3">
            <a:alphaModFix/>
          </a:blip>
          <a:srcRect b="0" l="0" r="0" t="0"/>
          <a:stretch/>
        </p:blipFill>
        <p:spPr>
          <a:xfrm>
            <a:off x="713225" y="1279150"/>
            <a:ext cx="3968976" cy="2479575"/>
          </a:xfrm>
          <a:prstGeom prst="rect">
            <a:avLst/>
          </a:prstGeom>
          <a:noFill/>
          <a:ln>
            <a:noFill/>
          </a:ln>
        </p:spPr>
      </p:pic>
      <p:pic>
        <p:nvPicPr>
          <p:cNvPr id="2459" name="Google Shape;2459;p26"/>
          <p:cNvPicPr preferRelativeResize="0"/>
          <p:nvPr/>
        </p:nvPicPr>
        <p:blipFill rotWithShape="1">
          <a:blip r:embed="rId4">
            <a:alphaModFix/>
          </a:blip>
          <a:srcRect b="0" l="0" r="0" t="17457"/>
          <a:stretch/>
        </p:blipFill>
        <p:spPr>
          <a:xfrm>
            <a:off x="4852700" y="1279162"/>
            <a:ext cx="4878050" cy="2585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6" name="Shape 2566"/>
        <p:cNvGrpSpPr/>
        <p:nvPr/>
      </p:nvGrpSpPr>
      <p:grpSpPr>
        <a:xfrm>
          <a:off x="0" y="0"/>
          <a:ext cx="0" cy="0"/>
          <a:chOff x="0" y="0"/>
          <a:chExt cx="0" cy="0"/>
        </a:xfrm>
      </p:grpSpPr>
      <p:sp>
        <p:nvSpPr>
          <p:cNvPr id="2567" name="Google Shape;2567;p44"/>
          <p:cNvSpPr txBox="1"/>
          <p:nvPr>
            <p:ph type="title"/>
          </p:nvPr>
        </p:nvSpPr>
        <p:spPr>
          <a:xfrm>
            <a:off x="354425"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 Sources</a:t>
            </a:r>
            <a:endParaRPr/>
          </a:p>
        </p:txBody>
      </p:sp>
      <p:graphicFrame>
        <p:nvGraphicFramePr>
          <p:cNvPr id="2568" name="Google Shape;2568;p44"/>
          <p:cNvGraphicFramePr/>
          <p:nvPr/>
        </p:nvGraphicFramePr>
        <p:xfrm>
          <a:off x="354425" y="1665450"/>
          <a:ext cx="3000000" cy="3000000"/>
        </p:xfrm>
        <a:graphic>
          <a:graphicData uri="http://schemas.openxmlformats.org/drawingml/2006/table">
            <a:tbl>
              <a:tblPr>
                <a:noFill/>
                <a:tableStyleId>{15B91CE0-2DBD-4351-88A7-2283E1115ABD}</a:tableStyleId>
              </a:tblPr>
              <a:tblGrid>
                <a:gridCol w="1673450"/>
                <a:gridCol w="1673450"/>
              </a:tblGrid>
              <a:tr h="594025">
                <a:tc>
                  <a:txBody>
                    <a:bodyPr/>
                    <a:lstStyle/>
                    <a:p>
                      <a:pPr indent="0" lvl="0" marL="0" rtl="0" algn="l">
                        <a:spcBef>
                          <a:spcPts val="0"/>
                        </a:spcBef>
                        <a:spcAft>
                          <a:spcPts val="0"/>
                        </a:spcAft>
                        <a:buNone/>
                      </a:pPr>
                      <a:r>
                        <a:rPr b="1" lang="en"/>
                        <a:t>Pros</a:t>
                      </a:r>
                      <a:endParaRPr b="1"/>
                    </a:p>
                  </a:txBody>
                  <a:tcPr marT="91425" marB="91425" marR="91425" marL="91425"/>
                </a:tc>
                <a:tc>
                  <a:txBody>
                    <a:bodyPr/>
                    <a:lstStyle/>
                    <a:p>
                      <a:pPr indent="0" lvl="0" marL="0" rtl="0" algn="l">
                        <a:spcBef>
                          <a:spcPts val="0"/>
                        </a:spcBef>
                        <a:spcAft>
                          <a:spcPts val="0"/>
                        </a:spcAft>
                        <a:buNone/>
                      </a:pPr>
                      <a:r>
                        <a:rPr b="1" lang="en"/>
                        <a:t>Cons</a:t>
                      </a:r>
                      <a:endParaRPr b="1"/>
                    </a:p>
                  </a:txBody>
                  <a:tcPr marT="91425" marB="91425" marR="91425" marL="91425"/>
                </a:tc>
              </a:tr>
              <a:tr h="594025">
                <a:tc>
                  <a:txBody>
                    <a:bodyPr/>
                    <a:lstStyle/>
                    <a:p>
                      <a:pPr indent="0" lvl="0" marL="0" rtl="0" algn="l">
                        <a:spcBef>
                          <a:spcPts val="0"/>
                        </a:spcBef>
                        <a:spcAft>
                          <a:spcPts val="0"/>
                        </a:spcAft>
                        <a:buNone/>
                      </a:pPr>
                      <a:r>
                        <a:rPr lang="en"/>
                        <a:t>Large and diverse</a:t>
                      </a:r>
                      <a:endParaRPr/>
                    </a:p>
                  </a:txBody>
                  <a:tcPr marT="91425" marB="91425" marR="91425" marL="91425"/>
                </a:tc>
                <a:tc>
                  <a:txBody>
                    <a:bodyPr/>
                    <a:lstStyle/>
                    <a:p>
                      <a:pPr indent="0" lvl="0" marL="0" rtl="0" algn="l">
                        <a:spcBef>
                          <a:spcPts val="0"/>
                        </a:spcBef>
                        <a:spcAft>
                          <a:spcPts val="0"/>
                        </a:spcAft>
                        <a:buNone/>
                      </a:pPr>
                      <a:r>
                        <a:rPr lang="en"/>
                        <a:t>Difficult to access</a:t>
                      </a:r>
                      <a:endParaRPr/>
                    </a:p>
                  </a:txBody>
                  <a:tcPr marT="91425" marB="91425" marR="91425" marL="91425"/>
                </a:tc>
              </a:tr>
              <a:tr h="594025">
                <a:tc>
                  <a:txBody>
                    <a:bodyPr/>
                    <a:lstStyle/>
                    <a:p>
                      <a:pPr indent="0" lvl="0" marL="0" rtl="0" algn="l">
                        <a:spcBef>
                          <a:spcPts val="0"/>
                        </a:spcBef>
                        <a:spcAft>
                          <a:spcPts val="0"/>
                        </a:spcAft>
                        <a:buNone/>
                      </a:pPr>
                      <a:r>
                        <a:rPr lang="en"/>
                        <a:t>Community </a:t>
                      </a:r>
                      <a:endParaRPr/>
                    </a:p>
                  </a:txBody>
                  <a:tcPr marT="91425" marB="91425" marR="91425" marL="91425"/>
                </a:tc>
                <a:tc>
                  <a:txBody>
                    <a:bodyPr/>
                    <a:lstStyle/>
                    <a:p>
                      <a:pPr indent="0" lvl="0" marL="0" rtl="0" algn="l">
                        <a:spcBef>
                          <a:spcPts val="0"/>
                        </a:spcBef>
                        <a:spcAft>
                          <a:spcPts val="0"/>
                        </a:spcAft>
                        <a:buNone/>
                      </a:pPr>
                      <a:r>
                        <a:rPr lang="en"/>
                        <a:t>Variable data types</a:t>
                      </a:r>
                      <a:endParaRPr/>
                    </a:p>
                  </a:txBody>
                  <a:tcPr marT="91425" marB="91425" marR="91425" marL="91425"/>
                </a:tc>
              </a:tr>
              <a:tr h="594025">
                <a:tc>
                  <a:txBody>
                    <a:bodyPr/>
                    <a:lstStyle/>
                    <a:p>
                      <a:pPr indent="0" lvl="0" marL="0" rtl="0" algn="l">
                        <a:spcBef>
                          <a:spcPts val="0"/>
                        </a:spcBef>
                        <a:spcAft>
                          <a:spcPts val="0"/>
                        </a:spcAft>
                        <a:buNone/>
                      </a:pPr>
                      <a:r>
                        <a:rPr lang="en"/>
                        <a:t>Validation</a:t>
                      </a:r>
                      <a:endParaRPr/>
                    </a:p>
                  </a:txBody>
                  <a:tcPr marT="91425" marB="91425" marR="91425" marL="91425"/>
                </a:tc>
                <a:tc>
                  <a:txBody>
                    <a:bodyPr/>
                    <a:lstStyle/>
                    <a:p>
                      <a:pPr indent="0" lvl="0" marL="0" rtl="0" algn="l">
                        <a:spcBef>
                          <a:spcPts val="0"/>
                        </a:spcBef>
                        <a:spcAft>
                          <a:spcPts val="0"/>
                        </a:spcAft>
                        <a:buNone/>
                      </a:pPr>
                      <a:r>
                        <a:rPr lang="en"/>
                        <a:t>Age of data</a:t>
                      </a:r>
                      <a:endParaRPr/>
                    </a:p>
                  </a:txBody>
                  <a:tcPr marT="91425" marB="91425" marR="91425" marL="91425"/>
                </a:tc>
              </a:tr>
              <a:tr h="594025">
                <a:tc>
                  <a:txBody>
                    <a:bodyPr/>
                    <a:lstStyle/>
                    <a:p>
                      <a:pPr indent="0" lvl="0" marL="0" rtl="0" algn="l">
                        <a:spcBef>
                          <a:spcPts val="0"/>
                        </a:spcBef>
                        <a:spcAft>
                          <a:spcPts val="0"/>
                        </a:spcAft>
                        <a:buNone/>
                      </a:pPr>
                      <a:r>
                        <a:rPr lang="en"/>
                        <a:t>Free</a:t>
                      </a:r>
                      <a:endParaRPr/>
                    </a:p>
                  </a:txBody>
                  <a:tcPr marT="91425" marB="91425" marR="91425" marL="91425"/>
                </a:tc>
                <a:tc>
                  <a:txBody>
                    <a:bodyPr/>
                    <a:lstStyle/>
                    <a:p>
                      <a:pPr indent="0" lvl="0" marL="0" rtl="0" algn="l">
                        <a:spcBef>
                          <a:spcPts val="0"/>
                        </a:spcBef>
                        <a:spcAft>
                          <a:spcPts val="0"/>
                        </a:spcAft>
                        <a:buNone/>
                      </a:pPr>
                      <a:r>
                        <a:rPr lang="en"/>
                        <a:t>Collection control</a:t>
                      </a:r>
                      <a:endParaRPr/>
                    </a:p>
                  </a:txBody>
                  <a:tcPr marT="91425" marB="91425" marR="91425" marL="91425"/>
                </a:tc>
              </a:tr>
            </a:tbl>
          </a:graphicData>
        </a:graphic>
      </p:graphicFrame>
      <p:sp>
        <p:nvSpPr>
          <p:cNvPr id="2569" name="Google Shape;2569;p44"/>
          <p:cNvSpPr txBox="1"/>
          <p:nvPr/>
        </p:nvSpPr>
        <p:spPr>
          <a:xfrm>
            <a:off x="920125" y="1039725"/>
            <a:ext cx="24108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ssistant"/>
                <a:ea typeface="Assistant"/>
                <a:cs typeface="Assistant"/>
                <a:sym typeface="Assistant"/>
              </a:rPr>
              <a:t>Exterior source</a:t>
            </a:r>
            <a:endParaRPr b="1">
              <a:latin typeface="Assistant"/>
              <a:ea typeface="Assistant"/>
              <a:cs typeface="Assistant"/>
              <a:sym typeface="Assistant"/>
            </a:endParaRPr>
          </a:p>
          <a:p>
            <a:pPr indent="0" lvl="0" marL="0" rtl="0" algn="l">
              <a:spcBef>
                <a:spcPts val="0"/>
              </a:spcBef>
              <a:spcAft>
                <a:spcPts val="0"/>
              </a:spcAft>
              <a:buNone/>
            </a:pPr>
            <a:r>
              <a:rPr b="1" lang="en">
                <a:latin typeface="Assistant"/>
                <a:ea typeface="Assistant"/>
                <a:cs typeface="Assistant"/>
                <a:sym typeface="Assistant"/>
              </a:rPr>
              <a:t>Ex:</a:t>
            </a:r>
            <a:r>
              <a:rPr b="1" lang="en" u="sng">
                <a:solidFill>
                  <a:schemeClr val="hlink"/>
                </a:solidFill>
                <a:latin typeface="Assistant"/>
                <a:ea typeface="Assistant"/>
                <a:cs typeface="Assistant"/>
                <a:sym typeface="Assistant"/>
                <a:hlinkClick r:id="rId3"/>
              </a:rPr>
              <a:t>REDD</a:t>
            </a:r>
            <a:r>
              <a:rPr b="1" lang="en">
                <a:latin typeface="Assistant"/>
                <a:ea typeface="Assistant"/>
                <a:cs typeface="Assistant"/>
                <a:sym typeface="Assistant"/>
              </a:rPr>
              <a:t>, </a:t>
            </a:r>
            <a:r>
              <a:rPr b="1" lang="en" u="sng">
                <a:solidFill>
                  <a:schemeClr val="hlink"/>
                </a:solidFill>
                <a:latin typeface="Assistant"/>
                <a:ea typeface="Assistant"/>
                <a:cs typeface="Assistant"/>
                <a:sym typeface="Assistant"/>
                <a:hlinkClick r:id="rId4"/>
              </a:rPr>
              <a:t>Smart</a:t>
            </a:r>
            <a:r>
              <a:rPr b="1" lang="en">
                <a:latin typeface="Assistant"/>
                <a:ea typeface="Assistant"/>
                <a:cs typeface="Assistant"/>
                <a:sym typeface="Assistant"/>
              </a:rPr>
              <a:t>, </a:t>
            </a:r>
            <a:r>
              <a:rPr b="1" lang="en" u="sng">
                <a:solidFill>
                  <a:schemeClr val="hlink"/>
                </a:solidFill>
                <a:latin typeface="Assistant"/>
                <a:ea typeface="Assistant"/>
                <a:cs typeface="Assistant"/>
                <a:sym typeface="Assistant"/>
                <a:hlinkClick r:id="rId5"/>
              </a:rPr>
              <a:t>UK Dale</a:t>
            </a:r>
            <a:endParaRPr b="1">
              <a:latin typeface="Assistant"/>
              <a:ea typeface="Assistant"/>
              <a:cs typeface="Assistant"/>
              <a:sym typeface="Assistant"/>
            </a:endParaRPr>
          </a:p>
        </p:txBody>
      </p:sp>
      <p:graphicFrame>
        <p:nvGraphicFramePr>
          <p:cNvPr id="2570" name="Google Shape;2570;p44"/>
          <p:cNvGraphicFramePr/>
          <p:nvPr/>
        </p:nvGraphicFramePr>
        <p:xfrm>
          <a:off x="3874500" y="1665450"/>
          <a:ext cx="3000000" cy="3000000"/>
        </p:xfrm>
        <a:graphic>
          <a:graphicData uri="http://schemas.openxmlformats.org/drawingml/2006/table">
            <a:tbl>
              <a:tblPr>
                <a:noFill/>
                <a:tableStyleId>{15B91CE0-2DBD-4351-88A7-2283E1115ABD}</a:tableStyleId>
              </a:tblPr>
              <a:tblGrid>
                <a:gridCol w="1673450"/>
                <a:gridCol w="1673450"/>
              </a:tblGrid>
              <a:tr h="594025">
                <a:tc>
                  <a:txBody>
                    <a:bodyPr/>
                    <a:lstStyle/>
                    <a:p>
                      <a:pPr indent="0" lvl="0" marL="0" rtl="0" algn="l">
                        <a:spcBef>
                          <a:spcPts val="0"/>
                        </a:spcBef>
                        <a:spcAft>
                          <a:spcPts val="0"/>
                        </a:spcAft>
                        <a:buNone/>
                      </a:pPr>
                      <a:r>
                        <a:rPr b="1" lang="en"/>
                        <a:t>Pros</a:t>
                      </a:r>
                      <a:endParaRPr b="1"/>
                    </a:p>
                  </a:txBody>
                  <a:tcPr marT="91425" marB="91425" marR="91425" marL="91425"/>
                </a:tc>
                <a:tc>
                  <a:txBody>
                    <a:bodyPr/>
                    <a:lstStyle/>
                    <a:p>
                      <a:pPr indent="0" lvl="0" marL="0" rtl="0" algn="l">
                        <a:spcBef>
                          <a:spcPts val="0"/>
                        </a:spcBef>
                        <a:spcAft>
                          <a:spcPts val="0"/>
                        </a:spcAft>
                        <a:buNone/>
                      </a:pPr>
                      <a:r>
                        <a:rPr b="1" lang="en"/>
                        <a:t>Cons</a:t>
                      </a:r>
                      <a:endParaRPr b="1"/>
                    </a:p>
                  </a:txBody>
                  <a:tcPr marT="91425" marB="91425" marR="91425" marL="91425"/>
                </a:tc>
              </a:tr>
              <a:tr h="594025">
                <a:tc>
                  <a:txBody>
                    <a:bodyPr/>
                    <a:lstStyle/>
                    <a:p>
                      <a:pPr indent="0" lvl="0" marL="0" rtl="0" algn="l">
                        <a:spcBef>
                          <a:spcPts val="0"/>
                        </a:spcBef>
                        <a:spcAft>
                          <a:spcPts val="0"/>
                        </a:spcAft>
                        <a:buNone/>
                      </a:pPr>
                      <a:r>
                        <a:rPr lang="en"/>
                        <a:t>Control</a:t>
                      </a:r>
                      <a:endParaRPr/>
                    </a:p>
                  </a:txBody>
                  <a:tcPr marT="91425" marB="91425" marR="91425" marL="91425"/>
                </a:tc>
                <a:tc>
                  <a:txBody>
                    <a:bodyPr/>
                    <a:lstStyle/>
                    <a:p>
                      <a:pPr indent="0" lvl="0" marL="0" rtl="0" algn="l">
                        <a:spcBef>
                          <a:spcPts val="0"/>
                        </a:spcBef>
                        <a:spcAft>
                          <a:spcPts val="0"/>
                        </a:spcAft>
                        <a:buNone/>
                      </a:pPr>
                      <a:r>
                        <a:rPr lang="en"/>
                        <a:t>Material Cost</a:t>
                      </a:r>
                      <a:endParaRPr/>
                    </a:p>
                  </a:txBody>
                  <a:tcPr marT="91425" marB="91425" marR="91425" marL="91425"/>
                </a:tc>
              </a:tr>
              <a:tr h="594025">
                <a:tc>
                  <a:txBody>
                    <a:bodyPr/>
                    <a:lstStyle/>
                    <a:p>
                      <a:pPr indent="0" lvl="0" marL="0" rtl="0" algn="l">
                        <a:spcBef>
                          <a:spcPts val="0"/>
                        </a:spcBef>
                        <a:spcAft>
                          <a:spcPts val="0"/>
                        </a:spcAft>
                        <a:buNone/>
                      </a:pPr>
                      <a:r>
                        <a:rPr lang="en"/>
                        <a:t>Privacy</a:t>
                      </a:r>
                      <a:endParaRPr/>
                    </a:p>
                  </a:txBody>
                  <a:tcPr marT="91425" marB="91425" marR="91425" marL="91425"/>
                </a:tc>
                <a:tc>
                  <a:txBody>
                    <a:bodyPr/>
                    <a:lstStyle/>
                    <a:p>
                      <a:pPr indent="0" lvl="0" marL="0" rtl="0" algn="l">
                        <a:spcBef>
                          <a:spcPts val="0"/>
                        </a:spcBef>
                        <a:spcAft>
                          <a:spcPts val="0"/>
                        </a:spcAft>
                        <a:buNone/>
                      </a:pPr>
                      <a:r>
                        <a:rPr lang="en"/>
                        <a:t>Time Cost</a:t>
                      </a:r>
                      <a:endParaRPr/>
                    </a:p>
                  </a:txBody>
                  <a:tcPr marT="91425" marB="91425" marR="91425" marL="91425"/>
                </a:tc>
              </a:tr>
              <a:tr h="594025">
                <a:tc>
                  <a:txBody>
                    <a:bodyPr/>
                    <a:lstStyle/>
                    <a:p>
                      <a:pPr indent="0" lvl="0" marL="0" rtl="0" algn="l">
                        <a:spcBef>
                          <a:spcPts val="0"/>
                        </a:spcBef>
                        <a:spcAft>
                          <a:spcPts val="0"/>
                        </a:spcAft>
                        <a:buNone/>
                      </a:pPr>
                      <a:r>
                        <a:rPr lang="en"/>
                        <a:t>Continuity</a:t>
                      </a:r>
                      <a:endParaRPr/>
                    </a:p>
                  </a:txBody>
                  <a:tcPr marT="91425" marB="91425" marR="91425" marL="91425"/>
                </a:tc>
                <a:tc>
                  <a:txBody>
                    <a:bodyPr/>
                    <a:lstStyle/>
                    <a:p>
                      <a:pPr indent="0" lvl="0" marL="0" rtl="0" algn="l">
                        <a:spcBef>
                          <a:spcPts val="0"/>
                        </a:spcBef>
                        <a:spcAft>
                          <a:spcPts val="0"/>
                        </a:spcAft>
                        <a:buNone/>
                      </a:pPr>
                      <a:r>
                        <a:rPr lang="en"/>
                        <a:t>Finding Users</a:t>
                      </a:r>
                      <a:endParaRPr/>
                    </a:p>
                  </a:txBody>
                  <a:tcPr marT="91425" marB="91425" marR="91425" marL="91425"/>
                </a:tc>
              </a:tr>
              <a:tr h="594025">
                <a:tc>
                  <a:txBody>
                    <a:bodyPr/>
                    <a:lstStyle/>
                    <a:p>
                      <a:pPr indent="0" lvl="0" marL="0" rtl="0" algn="l">
                        <a:spcBef>
                          <a:spcPts val="0"/>
                        </a:spcBef>
                        <a:spcAft>
                          <a:spcPts val="0"/>
                        </a:spcAft>
                        <a:buNone/>
                      </a:pPr>
                      <a:r>
                        <a:rPr lang="en"/>
                        <a:t>Flexibility</a:t>
                      </a:r>
                      <a:endParaRPr/>
                    </a:p>
                  </a:txBody>
                  <a:tcPr marT="91425" marB="91425" marR="91425" marL="91425"/>
                </a:tc>
                <a:tc>
                  <a:txBody>
                    <a:bodyPr/>
                    <a:lstStyle/>
                    <a:p>
                      <a:pPr indent="0" lvl="0" marL="0" rtl="0" algn="l">
                        <a:spcBef>
                          <a:spcPts val="0"/>
                        </a:spcBef>
                        <a:spcAft>
                          <a:spcPts val="0"/>
                        </a:spcAft>
                        <a:buNone/>
                      </a:pPr>
                      <a:r>
                        <a:rPr lang="en"/>
                        <a:t>Limited Data</a:t>
                      </a:r>
                      <a:endParaRPr/>
                    </a:p>
                  </a:txBody>
                  <a:tcPr marT="91425" marB="91425" marR="91425" marL="91425"/>
                </a:tc>
              </a:tr>
            </a:tbl>
          </a:graphicData>
        </a:graphic>
      </p:graphicFrame>
      <p:sp>
        <p:nvSpPr>
          <p:cNvPr id="2571" name="Google Shape;2571;p44"/>
          <p:cNvSpPr txBox="1"/>
          <p:nvPr/>
        </p:nvSpPr>
        <p:spPr>
          <a:xfrm>
            <a:off x="4715600" y="1039725"/>
            <a:ext cx="1664700" cy="5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ssistant"/>
                <a:ea typeface="Assistant"/>
                <a:cs typeface="Assistant"/>
                <a:sym typeface="Assistant"/>
              </a:rPr>
              <a:t>Gathering Our Own Data</a:t>
            </a:r>
            <a:endParaRPr b="1">
              <a:latin typeface="Assistant"/>
              <a:ea typeface="Assistant"/>
              <a:cs typeface="Assistant"/>
              <a:sym typeface="Assistant"/>
            </a:endParaRPr>
          </a:p>
          <a:p>
            <a:pPr indent="0" lvl="0" marL="0" rtl="0" algn="ctr">
              <a:spcBef>
                <a:spcPts val="0"/>
              </a:spcBef>
              <a:spcAft>
                <a:spcPts val="0"/>
              </a:spcAft>
              <a:buNone/>
            </a:pPr>
            <a:r>
              <a:t/>
            </a:r>
            <a:endParaRPr b="1">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45"/>
          <p:cNvSpPr txBox="1"/>
          <p:nvPr>
            <p:ph type="title"/>
          </p:nvPr>
        </p:nvSpPr>
        <p:spPr>
          <a:xfrm>
            <a:off x="175000" y="25357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Type</a:t>
            </a:r>
            <a:endParaRPr/>
          </a:p>
        </p:txBody>
      </p:sp>
      <p:graphicFrame>
        <p:nvGraphicFramePr>
          <p:cNvPr id="2577" name="Google Shape;2577;p45"/>
          <p:cNvGraphicFramePr/>
          <p:nvPr/>
        </p:nvGraphicFramePr>
        <p:xfrm>
          <a:off x="89775" y="986775"/>
          <a:ext cx="3000000" cy="3000000"/>
        </p:xfrm>
        <a:graphic>
          <a:graphicData uri="http://schemas.openxmlformats.org/drawingml/2006/table">
            <a:tbl>
              <a:tblPr>
                <a:noFill/>
                <a:tableStyleId>{15B91CE0-2DBD-4351-88A7-2283E1115ABD}</a:tableStyleId>
              </a:tblPr>
              <a:tblGrid>
                <a:gridCol w="1803950"/>
                <a:gridCol w="3211375"/>
                <a:gridCol w="3325675"/>
              </a:tblGrid>
              <a:tr h="395200">
                <a:tc>
                  <a:txBody>
                    <a:bodyPr/>
                    <a:lstStyle/>
                    <a:p>
                      <a:pPr indent="0" lvl="0" marL="0" rtl="0" algn="l">
                        <a:spcBef>
                          <a:spcPts val="0"/>
                        </a:spcBef>
                        <a:spcAft>
                          <a:spcPts val="0"/>
                        </a:spcAft>
                        <a:buNone/>
                      </a:pPr>
                      <a:r>
                        <a:rPr b="1" lang="en" sz="1700"/>
                        <a:t>Model</a:t>
                      </a:r>
                      <a:endParaRPr b="1" sz="1700"/>
                    </a:p>
                  </a:txBody>
                  <a:tcPr marT="91425" marB="91425" marR="91425" marL="91425"/>
                </a:tc>
                <a:tc>
                  <a:txBody>
                    <a:bodyPr/>
                    <a:lstStyle/>
                    <a:p>
                      <a:pPr indent="0" lvl="0" marL="0" rtl="0" algn="l">
                        <a:spcBef>
                          <a:spcPts val="0"/>
                        </a:spcBef>
                        <a:spcAft>
                          <a:spcPts val="0"/>
                        </a:spcAft>
                        <a:buNone/>
                      </a:pPr>
                      <a:r>
                        <a:rPr b="1" lang="en" sz="1700"/>
                        <a:t>Pros</a:t>
                      </a:r>
                      <a:endParaRPr b="1" sz="1700"/>
                    </a:p>
                  </a:txBody>
                  <a:tcPr marT="91425" marB="91425" marR="91425" marL="91425"/>
                </a:tc>
                <a:tc>
                  <a:txBody>
                    <a:bodyPr/>
                    <a:lstStyle/>
                    <a:p>
                      <a:pPr indent="0" lvl="0" marL="0" rtl="0" algn="l">
                        <a:spcBef>
                          <a:spcPts val="0"/>
                        </a:spcBef>
                        <a:spcAft>
                          <a:spcPts val="0"/>
                        </a:spcAft>
                        <a:buNone/>
                      </a:pPr>
                      <a:r>
                        <a:rPr b="1" lang="en" sz="1700"/>
                        <a:t>Cons</a:t>
                      </a:r>
                      <a:endParaRPr b="1" sz="1700"/>
                    </a:p>
                  </a:txBody>
                  <a:tcPr marT="91425" marB="91425" marR="91425" marL="91425"/>
                </a:tc>
              </a:tr>
              <a:tr h="754050">
                <a:tc>
                  <a:txBody>
                    <a:bodyPr/>
                    <a:lstStyle/>
                    <a:p>
                      <a:pPr indent="0" lvl="0" marL="0" rtl="0" algn="l">
                        <a:spcBef>
                          <a:spcPts val="0"/>
                        </a:spcBef>
                        <a:spcAft>
                          <a:spcPts val="0"/>
                        </a:spcAft>
                        <a:buNone/>
                      </a:pPr>
                      <a:r>
                        <a:rPr lang="en" sz="1700"/>
                        <a:t>Hidden Markov Models (HMM)</a:t>
                      </a:r>
                      <a:endParaRPr sz="1700"/>
                    </a:p>
                  </a:txBody>
                  <a:tcPr marT="91425" marB="91425" marR="91425" marL="91425"/>
                </a:tc>
                <a:tc>
                  <a:txBody>
                    <a:bodyPr/>
                    <a:lstStyle/>
                    <a:p>
                      <a:pPr indent="0" lvl="0" marL="0" rtl="0" algn="l">
                        <a:spcBef>
                          <a:spcPts val="0"/>
                        </a:spcBef>
                        <a:spcAft>
                          <a:spcPts val="0"/>
                        </a:spcAft>
                        <a:buNone/>
                      </a:pPr>
                      <a:r>
                        <a:rPr lang="en" sz="1700"/>
                        <a:t>-Popular for NILM use (nilmtk)</a:t>
                      </a:r>
                      <a:endParaRPr sz="1700"/>
                    </a:p>
                    <a:p>
                      <a:pPr indent="0" lvl="0" marL="0" rtl="0" algn="l">
                        <a:spcBef>
                          <a:spcPts val="0"/>
                        </a:spcBef>
                        <a:spcAft>
                          <a:spcPts val="0"/>
                        </a:spcAft>
                        <a:buNone/>
                      </a:pPr>
                      <a:r>
                        <a:rPr lang="en" sz="1700"/>
                        <a:t>-Models time series data well</a:t>
                      </a:r>
                      <a:endParaRPr sz="1700"/>
                    </a:p>
                  </a:txBody>
                  <a:tcPr marT="91425" marB="91425" marR="91425" marL="91425"/>
                </a:tc>
                <a:tc>
                  <a:txBody>
                    <a:bodyPr/>
                    <a:lstStyle/>
                    <a:p>
                      <a:pPr indent="0" lvl="0" marL="0" rtl="0" algn="l">
                        <a:spcBef>
                          <a:spcPts val="0"/>
                        </a:spcBef>
                        <a:spcAft>
                          <a:spcPts val="0"/>
                        </a:spcAft>
                        <a:buNone/>
                      </a:pPr>
                      <a:r>
                        <a:rPr lang="en" sz="1700"/>
                        <a:t>-Very sensitive</a:t>
                      </a:r>
                      <a:endParaRPr sz="1700"/>
                    </a:p>
                    <a:p>
                      <a:pPr indent="0" lvl="0" marL="0" rtl="0" algn="l">
                        <a:spcBef>
                          <a:spcPts val="0"/>
                        </a:spcBef>
                        <a:spcAft>
                          <a:spcPts val="0"/>
                        </a:spcAft>
                        <a:buNone/>
                      </a:pPr>
                      <a:r>
                        <a:rPr lang="en" sz="1700"/>
                        <a:t>-Preprocessing intensive</a:t>
                      </a:r>
                      <a:endParaRPr sz="1700"/>
                    </a:p>
                  </a:txBody>
                  <a:tcPr marT="91425" marB="91425" marR="91425" marL="91425"/>
                </a:tc>
              </a:tr>
              <a:tr h="744775">
                <a:tc>
                  <a:txBody>
                    <a:bodyPr/>
                    <a:lstStyle/>
                    <a:p>
                      <a:pPr indent="0" lvl="0" marL="0" rtl="0" algn="l">
                        <a:spcBef>
                          <a:spcPts val="0"/>
                        </a:spcBef>
                        <a:spcAft>
                          <a:spcPts val="0"/>
                        </a:spcAft>
                        <a:buNone/>
                      </a:pPr>
                      <a:r>
                        <a:rPr lang="en" sz="1700"/>
                        <a:t>Neural Networks</a:t>
                      </a:r>
                      <a:endParaRPr sz="1700"/>
                    </a:p>
                  </a:txBody>
                  <a:tcPr marT="91425" marB="91425" marR="91425" marL="91425"/>
                </a:tc>
                <a:tc>
                  <a:txBody>
                    <a:bodyPr/>
                    <a:lstStyle/>
                    <a:p>
                      <a:pPr indent="0" lvl="0" marL="0" rtl="0" algn="l">
                        <a:spcBef>
                          <a:spcPts val="0"/>
                        </a:spcBef>
                        <a:spcAft>
                          <a:spcPts val="0"/>
                        </a:spcAft>
                        <a:buNone/>
                      </a:pPr>
                      <a:r>
                        <a:rPr lang="en" sz="1700"/>
                        <a:t>-Can find complex patterns</a:t>
                      </a:r>
                      <a:endParaRPr sz="1700"/>
                    </a:p>
                    <a:p>
                      <a:pPr indent="0" lvl="0" marL="0" rtl="0" algn="l">
                        <a:spcBef>
                          <a:spcPts val="0"/>
                        </a:spcBef>
                        <a:spcAft>
                          <a:spcPts val="0"/>
                        </a:spcAft>
                        <a:buNone/>
                      </a:pPr>
                      <a:r>
                        <a:rPr lang="en" sz="1700"/>
                        <a:t>-Can adapt to </a:t>
                      </a:r>
                      <a:r>
                        <a:rPr lang="en" sz="1700"/>
                        <a:t>unknowns</a:t>
                      </a:r>
                      <a:endParaRPr sz="1700"/>
                    </a:p>
                  </a:txBody>
                  <a:tcPr marT="91425" marB="91425" marR="91425" marL="91425"/>
                </a:tc>
                <a:tc>
                  <a:txBody>
                    <a:bodyPr/>
                    <a:lstStyle/>
                    <a:p>
                      <a:pPr indent="0" lvl="0" marL="0" rtl="0" algn="l">
                        <a:spcBef>
                          <a:spcPts val="0"/>
                        </a:spcBef>
                        <a:spcAft>
                          <a:spcPts val="0"/>
                        </a:spcAft>
                        <a:buNone/>
                      </a:pPr>
                      <a:r>
                        <a:rPr lang="en" sz="1700"/>
                        <a:t>-Large amount of data needed</a:t>
                      </a:r>
                      <a:endParaRPr sz="1700"/>
                    </a:p>
                    <a:p>
                      <a:pPr indent="0" lvl="0" marL="0" rtl="0" algn="l">
                        <a:spcBef>
                          <a:spcPts val="0"/>
                        </a:spcBef>
                        <a:spcAft>
                          <a:spcPts val="0"/>
                        </a:spcAft>
                        <a:buNone/>
                      </a:pPr>
                      <a:r>
                        <a:rPr lang="en" sz="1700"/>
                        <a:t>-Computer intensive</a:t>
                      </a:r>
                      <a:endParaRPr sz="1700"/>
                    </a:p>
                  </a:txBody>
                  <a:tcPr marT="91425" marB="91425" marR="91425" marL="91425"/>
                </a:tc>
              </a:tr>
              <a:tr h="754050">
                <a:tc>
                  <a:txBody>
                    <a:bodyPr/>
                    <a:lstStyle/>
                    <a:p>
                      <a:pPr indent="0" lvl="0" marL="0" rtl="0" algn="l">
                        <a:spcBef>
                          <a:spcPts val="0"/>
                        </a:spcBef>
                        <a:spcAft>
                          <a:spcPts val="0"/>
                        </a:spcAft>
                        <a:buNone/>
                      </a:pPr>
                      <a:r>
                        <a:rPr lang="en" sz="1700"/>
                        <a:t>Multiple Linear Regression</a:t>
                      </a:r>
                      <a:endParaRPr sz="1700"/>
                    </a:p>
                  </a:txBody>
                  <a:tcPr marT="91425" marB="91425" marR="91425" marL="91425"/>
                </a:tc>
                <a:tc>
                  <a:txBody>
                    <a:bodyPr/>
                    <a:lstStyle/>
                    <a:p>
                      <a:pPr indent="0" lvl="0" marL="0" rtl="0" algn="l">
                        <a:spcBef>
                          <a:spcPts val="0"/>
                        </a:spcBef>
                        <a:spcAft>
                          <a:spcPts val="0"/>
                        </a:spcAft>
                        <a:buNone/>
                      </a:pPr>
                      <a:r>
                        <a:rPr lang="en" sz="1700"/>
                        <a:t>-Simple implementation</a:t>
                      </a:r>
                      <a:endParaRPr sz="1700"/>
                    </a:p>
                    <a:p>
                      <a:pPr indent="0" lvl="0" marL="0" rtl="0" algn="l">
                        <a:spcBef>
                          <a:spcPts val="0"/>
                        </a:spcBef>
                        <a:spcAft>
                          <a:spcPts val="0"/>
                        </a:spcAft>
                        <a:buNone/>
                      </a:pPr>
                      <a:r>
                        <a:rPr lang="en" sz="1700"/>
                        <a:t>-Fast and computer efficient</a:t>
                      </a:r>
                      <a:endParaRPr sz="1700"/>
                    </a:p>
                  </a:txBody>
                  <a:tcPr marT="91425" marB="91425" marR="91425" marL="91425"/>
                </a:tc>
                <a:tc>
                  <a:txBody>
                    <a:bodyPr/>
                    <a:lstStyle/>
                    <a:p>
                      <a:pPr indent="0" lvl="0" marL="0" rtl="0" algn="l">
                        <a:spcBef>
                          <a:spcPts val="0"/>
                        </a:spcBef>
                        <a:spcAft>
                          <a:spcPts val="0"/>
                        </a:spcAft>
                        <a:buNone/>
                      </a:pPr>
                      <a:r>
                        <a:rPr lang="en" sz="1700"/>
                        <a:t>-Simple relationships</a:t>
                      </a:r>
                      <a:endParaRPr sz="1700"/>
                    </a:p>
                    <a:p>
                      <a:pPr indent="0" lvl="0" marL="0" rtl="0" algn="l">
                        <a:spcBef>
                          <a:spcPts val="0"/>
                        </a:spcBef>
                        <a:spcAft>
                          <a:spcPts val="0"/>
                        </a:spcAft>
                        <a:buNone/>
                      </a:pPr>
                      <a:r>
                        <a:rPr lang="en" sz="1700"/>
                        <a:t>-Outlier dependent</a:t>
                      </a:r>
                      <a:endParaRPr sz="1700"/>
                    </a:p>
                  </a:txBody>
                  <a:tcPr marT="91425" marB="91425" marR="91425" marL="91425"/>
                </a:tc>
              </a:tr>
              <a:tr h="754050">
                <a:tc>
                  <a:txBody>
                    <a:bodyPr/>
                    <a:lstStyle/>
                    <a:p>
                      <a:pPr indent="0" lvl="0" marL="0" rtl="0" algn="l">
                        <a:spcBef>
                          <a:spcPts val="0"/>
                        </a:spcBef>
                        <a:spcAft>
                          <a:spcPts val="0"/>
                        </a:spcAft>
                        <a:buNone/>
                      </a:pPr>
                      <a:r>
                        <a:rPr lang="en" sz="1700"/>
                        <a:t>Combining</a:t>
                      </a:r>
                      <a:endParaRPr sz="1700"/>
                    </a:p>
                    <a:p>
                      <a:pPr indent="0" lvl="0" marL="0" rtl="0" algn="l">
                        <a:spcBef>
                          <a:spcPts val="0"/>
                        </a:spcBef>
                        <a:spcAft>
                          <a:spcPts val="0"/>
                        </a:spcAft>
                        <a:buNone/>
                      </a:pPr>
                      <a:r>
                        <a:rPr lang="en" sz="1700"/>
                        <a:t>(Ensemble)</a:t>
                      </a:r>
                      <a:endParaRPr sz="1700"/>
                    </a:p>
                  </a:txBody>
                  <a:tcPr marT="91425" marB="91425" marR="91425" marL="91425"/>
                </a:tc>
                <a:tc>
                  <a:txBody>
                    <a:bodyPr/>
                    <a:lstStyle/>
                    <a:p>
                      <a:pPr indent="0" lvl="0" marL="0" rtl="0" algn="l">
                        <a:spcBef>
                          <a:spcPts val="0"/>
                        </a:spcBef>
                        <a:spcAft>
                          <a:spcPts val="0"/>
                        </a:spcAft>
                        <a:buNone/>
                      </a:pPr>
                      <a:r>
                        <a:rPr lang="en" sz="1700"/>
                        <a:t>-Predict </a:t>
                      </a:r>
                      <a:r>
                        <a:rPr lang="en" sz="1700"/>
                        <a:t>appliances</a:t>
                      </a:r>
                      <a:r>
                        <a:rPr lang="en" sz="1700"/>
                        <a:t> in one model better than the other</a:t>
                      </a:r>
                      <a:endParaRPr sz="1700"/>
                    </a:p>
                    <a:p>
                      <a:pPr indent="0" lvl="0" marL="0" rtl="0" algn="l">
                        <a:spcBef>
                          <a:spcPts val="0"/>
                        </a:spcBef>
                        <a:spcAft>
                          <a:spcPts val="0"/>
                        </a:spcAft>
                        <a:buNone/>
                      </a:pPr>
                      <a:r>
                        <a:rPr lang="en" sz="1700"/>
                        <a:t>-Model optimization</a:t>
                      </a:r>
                      <a:endParaRPr sz="1700"/>
                    </a:p>
                  </a:txBody>
                  <a:tcPr marT="91425" marB="91425" marR="91425" marL="91425"/>
                </a:tc>
                <a:tc>
                  <a:txBody>
                    <a:bodyPr/>
                    <a:lstStyle/>
                    <a:p>
                      <a:pPr indent="0" lvl="0" marL="0" rtl="0" algn="l">
                        <a:spcBef>
                          <a:spcPts val="0"/>
                        </a:spcBef>
                        <a:spcAft>
                          <a:spcPts val="0"/>
                        </a:spcAft>
                        <a:buNone/>
                      </a:pPr>
                      <a:r>
                        <a:rPr lang="en" sz="1700"/>
                        <a:t>-Could be very difficult to implement</a:t>
                      </a:r>
                      <a:endParaRPr sz="1700"/>
                    </a:p>
                    <a:p>
                      <a:pPr indent="0" lvl="0" marL="0" rtl="0" algn="l">
                        <a:spcBef>
                          <a:spcPts val="0"/>
                        </a:spcBef>
                        <a:spcAft>
                          <a:spcPts val="0"/>
                        </a:spcAft>
                        <a:buNone/>
                      </a:pPr>
                      <a:r>
                        <a:rPr lang="en" sz="1700"/>
                        <a:t>-Dependencies on other models</a:t>
                      </a:r>
                      <a:endParaRPr sz="17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46"/>
          <p:cNvSpPr txBox="1"/>
          <p:nvPr>
            <p:ph type="title"/>
          </p:nvPr>
        </p:nvSpPr>
        <p:spPr>
          <a:xfrm>
            <a:off x="169750" y="588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2583" name="Google Shape;2583;p46"/>
          <p:cNvSpPr txBox="1"/>
          <p:nvPr>
            <p:ph idx="1" type="body"/>
          </p:nvPr>
        </p:nvSpPr>
        <p:spPr>
          <a:xfrm>
            <a:off x="169750" y="1292850"/>
            <a:ext cx="7704000" cy="31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Model</a:t>
            </a:r>
            <a:endParaRPr b="1" sz="2600"/>
          </a:p>
          <a:p>
            <a:pPr indent="0" lvl="0" marL="0" rtl="0" algn="l">
              <a:spcBef>
                <a:spcPts val="0"/>
              </a:spcBef>
              <a:spcAft>
                <a:spcPts val="0"/>
              </a:spcAft>
              <a:buNone/>
            </a:pPr>
            <a:r>
              <a:rPr lang="en" sz="2600">
                <a:solidFill>
                  <a:srgbClr val="000000"/>
                </a:solidFill>
                <a:latin typeface="Arial"/>
                <a:ea typeface="Arial"/>
                <a:cs typeface="Arial"/>
                <a:sym typeface="Arial"/>
              </a:rPr>
              <a:t>Hidden Markov Models (HMM)</a:t>
            </a:r>
            <a:endParaRPr sz="2600">
              <a:solidFill>
                <a:srgbClr val="000000"/>
              </a:solidFill>
              <a:latin typeface="Arial"/>
              <a:ea typeface="Arial"/>
              <a:cs typeface="Arial"/>
              <a:sym typeface="Arial"/>
            </a:endParaRPr>
          </a:p>
          <a:p>
            <a:pPr indent="0" lvl="0" marL="0" rtl="0" algn="l">
              <a:spcBef>
                <a:spcPts val="0"/>
              </a:spcBef>
              <a:spcAft>
                <a:spcPts val="0"/>
              </a:spcAft>
              <a:buNone/>
            </a:pPr>
            <a:r>
              <a:rPr lang="en" sz="2600">
                <a:solidFill>
                  <a:srgbClr val="ADADAD"/>
                </a:solidFill>
                <a:latin typeface="Arial"/>
                <a:ea typeface="Arial"/>
                <a:cs typeface="Arial"/>
                <a:sym typeface="Arial"/>
              </a:rPr>
              <a:t>Option to combine models (Ensemble)</a:t>
            </a:r>
            <a:endParaRPr sz="2600">
              <a:solidFill>
                <a:srgbClr val="ADADAD"/>
              </a:solidFill>
              <a:latin typeface="Arial"/>
              <a:ea typeface="Arial"/>
              <a:cs typeface="Arial"/>
              <a:sym typeface="Arial"/>
            </a:endParaRPr>
          </a:p>
          <a:p>
            <a:pPr indent="0" lvl="0" marL="0" rtl="0" algn="l">
              <a:spcBef>
                <a:spcPts val="0"/>
              </a:spcBef>
              <a:spcAft>
                <a:spcPts val="0"/>
              </a:spcAft>
              <a:buNone/>
            </a:pPr>
            <a:r>
              <a:t/>
            </a:r>
            <a:endParaRPr sz="2600">
              <a:solidFill>
                <a:srgbClr val="000000"/>
              </a:solidFill>
              <a:latin typeface="Arial"/>
              <a:ea typeface="Arial"/>
              <a:cs typeface="Arial"/>
              <a:sym typeface="Arial"/>
            </a:endParaRPr>
          </a:p>
          <a:p>
            <a:pPr indent="0" lvl="0" marL="0" rtl="0" algn="l">
              <a:spcBef>
                <a:spcPts val="0"/>
              </a:spcBef>
              <a:spcAft>
                <a:spcPts val="0"/>
              </a:spcAft>
              <a:buNone/>
            </a:pPr>
            <a:r>
              <a:rPr b="1" lang="en" sz="2600">
                <a:solidFill>
                  <a:srgbClr val="000000"/>
                </a:solidFill>
                <a:latin typeface="Arial"/>
                <a:ea typeface="Arial"/>
                <a:cs typeface="Arial"/>
                <a:sym typeface="Arial"/>
              </a:rPr>
              <a:t>Training</a:t>
            </a:r>
            <a:endParaRPr b="1" sz="2600">
              <a:solidFill>
                <a:srgbClr val="000000"/>
              </a:solidFill>
              <a:latin typeface="Arial"/>
              <a:ea typeface="Arial"/>
              <a:cs typeface="Arial"/>
              <a:sym typeface="Arial"/>
            </a:endParaRPr>
          </a:p>
          <a:p>
            <a:pPr indent="0" lvl="0" marL="0" rtl="0" algn="l">
              <a:spcBef>
                <a:spcPts val="0"/>
              </a:spcBef>
              <a:spcAft>
                <a:spcPts val="0"/>
              </a:spcAft>
              <a:buNone/>
            </a:pPr>
            <a:r>
              <a:rPr lang="en" sz="2600">
                <a:solidFill>
                  <a:srgbClr val="000000"/>
                </a:solidFill>
                <a:latin typeface="Arial"/>
                <a:ea typeface="Arial"/>
                <a:cs typeface="Arial"/>
                <a:sym typeface="Arial"/>
              </a:rPr>
              <a:t>Gathered data for complete model training</a:t>
            </a:r>
            <a:endParaRPr sz="2600">
              <a:solidFill>
                <a:srgbClr val="000000"/>
              </a:solidFill>
              <a:latin typeface="Arial"/>
              <a:ea typeface="Arial"/>
              <a:cs typeface="Arial"/>
              <a:sym typeface="Arial"/>
            </a:endParaRPr>
          </a:p>
          <a:p>
            <a:pPr indent="0" lvl="0" marL="0" rtl="0" algn="l">
              <a:spcBef>
                <a:spcPts val="0"/>
              </a:spcBef>
              <a:spcAft>
                <a:spcPts val="0"/>
              </a:spcAft>
              <a:buNone/>
            </a:pPr>
            <a:r>
              <a:rPr lang="en" sz="2600">
                <a:solidFill>
                  <a:srgbClr val="ADADAD"/>
                </a:solidFill>
                <a:latin typeface="Arial"/>
                <a:ea typeface="Arial"/>
                <a:cs typeface="Arial"/>
                <a:sym typeface="Arial"/>
              </a:rPr>
              <a:t>Exterior sources for model development</a:t>
            </a:r>
            <a:endParaRPr sz="2600">
              <a:solidFill>
                <a:srgbClr val="ADADAD"/>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7" name="Shape 2587"/>
        <p:cNvGrpSpPr/>
        <p:nvPr/>
      </p:nvGrpSpPr>
      <p:grpSpPr>
        <a:xfrm>
          <a:off x="0" y="0"/>
          <a:ext cx="0" cy="0"/>
          <a:chOff x="0" y="0"/>
          <a:chExt cx="0" cy="0"/>
        </a:xfrm>
      </p:grpSpPr>
      <p:sp>
        <p:nvSpPr>
          <p:cNvPr id="2588" name="Google Shape;2588;p47"/>
          <p:cNvSpPr txBox="1"/>
          <p:nvPr>
            <p:ph type="title"/>
          </p:nvPr>
        </p:nvSpPr>
        <p:spPr>
          <a:xfrm flipH="1">
            <a:off x="76575" y="1049250"/>
            <a:ext cx="901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u="sng"/>
              <a:t>Machine Learning </a:t>
            </a:r>
            <a:endParaRPr sz="4600" u="sng"/>
          </a:p>
          <a:p>
            <a:pPr indent="0" lvl="0" marL="0" rtl="0" algn="ctr">
              <a:spcBef>
                <a:spcPts val="0"/>
              </a:spcBef>
              <a:spcAft>
                <a:spcPts val="0"/>
              </a:spcAft>
              <a:buNone/>
            </a:pPr>
            <a:r>
              <a:rPr lang="en" sz="4100" u="sng"/>
              <a:t>Data handling and preprocessing</a:t>
            </a:r>
            <a:endParaRPr sz="4100" u="sng"/>
          </a:p>
          <a:p>
            <a:pPr indent="0" lvl="0" marL="0" rtl="0" algn="ctr">
              <a:spcBef>
                <a:spcPts val="0"/>
              </a:spcBef>
              <a:spcAft>
                <a:spcPts val="0"/>
              </a:spcAft>
              <a:buNone/>
            </a:pPr>
            <a:r>
              <a:rPr lang="en" sz="4100"/>
              <a:t>Labib</a:t>
            </a:r>
            <a:endParaRPr sz="4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2" name="Shape 2592"/>
        <p:cNvGrpSpPr/>
        <p:nvPr/>
      </p:nvGrpSpPr>
      <p:grpSpPr>
        <a:xfrm>
          <a:off x="0" y="0"/>
          <a:ext cx="0" cy="0"/>
          <a:chOff x="0" y="0"/>
          <a:chExt cx="0" cy="0"/>
        </a:xfrm>
      </p:grpSpPr>
      <p:sp>
        <p:nvSpPr>
          <p:cNvPr id="2593" name="Google Shape;2593;p48"/>
          <p:cNvSpPr txBox="1"/>
          <p:nvPr>
            <p:ph type="title"/>
          </p:nvPr>
        </p:nvSpPr>
        <p:spPr>
          <a:xfrm>
            <a:off x="372875" y="1574625"/>
            <a:ext cx="3774300" cy="16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Block Diagram</a:t>
            </a:r>
            <a:endParaRPr/>
          </a:p>
        </p:txBody>
      </p:sp>
      <p:pic>
        <p:nvPicPr>
          <p:cNvPr id="2594" name="Google Shape;2594;p48"/>
          <p:cNvPicPr preferRelativeResize="0"/>
          <p:nvPr/>
        </p:nvPicPr>
        <p:blipFill>
          <a:blip r:embed="rId3">
            <a:alphaModFix/>
          </a:blip>
          <a:stretch>
            <a:fillRect/>
          </a:stretch>
        </p:blipFill>
        <p:spPr>
          <a:xfrm>
            <a:off x="4480475" y="475650"/>
            <a:ext cx="3567099" cy="446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8" name="Shape 2598"/>
        <p:cNvGrpSpPr/>
        <p:nvPr/>
      </p:nvGrpSpPr>
      <p:grpSpPr>
        <a:xfrm>
          <a:off x="0" y="0"/>
          <a:ext cx="0" cy="0"/>
          <a:chOff x="0" y="0"/>
          <a:chExt cx="0" cy="0"/>
        </a:xfrm>
      </p:grpSpPr>
      <p:sp>
        <p:nvSpPr>
          <p:cNvPr id="2599" name="Google Shape;2599;p49"/>
          <p:cNvSpPr txBox="1"/>
          <p:nvPr>
            <p:ph type="title"/>
          </p:nvPr>
        </p:nvSpPr>
        <p:spPr>
          <a:xfrm>
            <a:off x="720000" y="445025"/>
            <a:ext cx="7704000" cy="10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Challenges and Subsystem Functionality</a:t>
            </a:r>
            <a:endParaRPr/>
          </a:p>
        </p:txBody>
      </p:sp>
      <p:sp>
        <p:nvSpPr>
          <p:cNvPr id="2600" name="Google Shape;2600;p49"/>
          <p:cNvSpPr txBox="1"/>
          <p:nvPr>
            <p:ph idx="1" type="body"/>
          </p:nvPr>
        </p:nvSpPr>
        <p:spPr>
          <a:xfrm>
            <a:off x="720000" y="1468325"/>
            <a:ext cx="7704000" cy="3453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REDD</a:t>
            </a:r>
            <a:r>
              <a:rPr b="1" baseline="30000" lang="en"/>
              <a:t>1</a:t>
            </a:r>
            <a:r>
              <a:rPr b="1" lang="en"/>
              <a:t> - </a:t>
            </a:r>
            <a:r>
              <a:rPr lang="en"/>
              <a:t>freely available data set which can be used for </a:t>
            </a:r>
            <a:r>
              <a:rPr lang="en"/>
              <a:t>disaggregating</a:t>
            </a:r>
            <a:r>
              <a:rPr lang="en"/>
              <a:t> our training data.</a:t>
            </a:r>
            <a:endParaRPr/>
          </a:p>
          <a:p>
            <a:pPr indent="-304800" lvl="1" marL="914400" rtl="0" algn="l">
              <a:spcBef>
                <a:spcPts val="0"/>
              </a:spcBef>
              <a:spcAft>
                <a:spcPts val="0"/>
              </a:spcAft>
              <a:buSzPts val="1200"/>
              <a:buChar char="○"/>
            </a:pPr>
            <a:r>
              <a:rPr lang="en"/>
              <a:t>Contains detail power usage information.</a:t>
            </a:r>
            <a:endParaRPr/>
          </a:p>
          <a:p>
            <a:pPr indent="-304800" lvl="1" marL="914400" rtl="0" algn="l">
              <a:spcBef>
                <a:spcPts val="0"/>
              </a:spcBef>
              <a:spcAft>
                <a:spcPts val="0"/>
              </a:spcAft>
              <a:buSzPts val="1200"/>
              <a:buChar char="○"/>
            </a:pPr>
            <a:r>
              <a:rPr lang="en"/>
              <a:t>Uses the </a:t>
            </a:r>
            <a:r>
              <a:rPr lang="en"/>
              <a:t>F</a:t>
            </a:r>
            <a:r>
              <a:rPr lang="en"/>
              <a:t>HMM technique.</a:t>
            </a:r>
            <a:endParaRPr/>
          </a:p>
          <a:p>
            <a:pPr indent="-304800" lvl="1" marL="914400" rtl="0" algn="l">
              <a:spcBef>
                <a:spcPts val="0"/>
              </a:spcBef>
              <a:spcAft>
                <a:spcPts val="0"/>
              </a:spcAft>
              <a:buSzPts val="1200"/>
              <a:buChar char="○"/>
            </a:pPr>
            <a:r>
              <a:rPr lang="en"/>
              <a:t>A ‘REDDBox’ which Includes both </a:t>
            </a:r>
            <a:r>
              <a:rPr b="1" lang="en"/>
              <a:t>hardware</a:t>
            </a:r>
            <a:r>
              <a:rPr lang="en"/>
              <a:t> and </a:t>
            </a:r>
            <a:r>
              <a:rPr b="1" lang="en"/>
              <a:t>software</a:t>
            </a:r>
            <a:r>
              <a:rPr lang="en"/>
              <a: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a:t>
            </a:r>
            <a:r>
              <a:rPr lang="en" u="sng"/>
              <a:t>Hardware</a:t>
            </a:r>
            <a:endParaRPr u="sng"/>
          </a:p>
          <a:p>
            <a:pPr indent="-304800" lvl="0" marL="457200" rtl="0" algn="l">
              <a:spcBef>
                <a:spcPts val="0"/>
              </a:spcBef>
              <a:spcAft>
                <a:spcPts val="0"/>
              </a:spcAft>
              <a:buSzPts val="1200"/>
              <a:buChar char="●"/>
            </a:pPr>
            <a:r>
              <a:rPr lang="en" u="sng"/>
              <a:t> </a:t>
            </a:r>
            <a:r>
              <a:rPr lang="en"/>
              <a:t>Plug level data - measured using a wireless plug monitoring system developed by Emmetric</a:t>
            </a:r>
            <a:r>
              <a:rPr baseline="30000" lang="en"/>
              <a:t>2</a:t>
            </a:r>
            <a:endParaRPr baseline="30000"/>
          </a:p>
          <a:p>
            <a:pPr indent="-304800" lvl="0" marL="457200" rtl="0" algn="l">
              <a:spcBef>
                <a:spcPts val="0"/>
              </a:spcBef>
              <a:spcAft>
                <a:spcPts val="0"/>
              </a:spcAft>
              <a:buSzPts val="1200"/>
              <a:buChar char="●"/>
            </a:pPr>
            <a:r>
              <a:rPr lang="en"/>
              <a:t>Circuit level data - the eMonitor developed by Powerhouse dynamics</a:t>
            </a:r>
            <a:r>
              <a:rPr baseline="30000" lang="en"/>
              <a:t>3</a:t>
            </a:r>
            <a:r>
              <a:rPr lang="en"/>
              <a:t> with CTs that attach to each individual circuit</a:t>
            </a:r>
            <a:endParaRPr/>
          </a:p>
          <a:p>
            <a:pPr indent="-304800" lvl="1" marL="914400" rtl="0" algn="l">
              <a:spcBef>
                <a:spcPts val="0"/>
              </a:spcBef>
              <a:spcAft>
                <a:spcPts val="0"/>
              </a:spcAft>
              <a:buSzPts val="1200"/>
              <a:buChar char="○"/>
            </a:pPr>
            <a:r>
              <a:rPr lang="en"/>
              <a:t>Can monitor up to 24 circuits and could read the power consumption at a rate of once per 3 seconds.</a:t>
            </a:r>
            <a:endParaRPr/>
          </a:p>
          <a:p>
            <a:pPr indent="0" lvl="0" marL="914400" rtl="0" algn="l">
              <a:spcBef>
                <a:spcPts val="0"/>
              </a:spcBef>
              <a:spcAft>
                <a:spcPts val="0"/>
              </a:spcAft>
              <a:buNone/>
            </a:pPr>
            <a:r>
              <a:t/>
            </a:r>
            <a:endParaRPr/>
          </a:p>
          <a:p>
            <a:pPr indent="-304800" lvl="0" marL="457200" rtl="0" algn="l">
              <a:spcBef>
                <a:spcPts val="0"/>
              </a:spcBef>
              <a:spcAft>
                <a:spcPts val="0"/>
              </a:spcAft>
              <a:buSzPts val="1200"/>
              <a:buChar char="●"/>
            </a:pPr>
            <a:r>
              <a:rPr lang="en"/>
              <a:t>Whole home data - current measured using CTs from a TED</a:t>
            </a:r>
            <a:r>
              <a:rPr baseline="30000" lang="en"/>
              <a:t>4</a:t>
            </a:r>
            <a:r>
              <a:rPr lang="en"/>
              <a:t>, voltage measured using an oscilloscope, and an ADC converter to convert analog signals to Digital readings.</a:t>
            </a:r>
            <a:endParaRPr/>
          </a:p>
          <a:p>
            <a:pPr indent="0" lvl="0" marL="0" rtl="0" algn="l">
              <a:spcBef>
                <a:spcPts val="0"/>
              </a:spcBef>
              <a:spcAft>
                <a:spcPts val="0"/>
              </a:spcAft>
              <a:buNone/>
            </a:pPr>
            <a:r>
              <a:rPr lang="en"/>
              <a:t>   </a:t>
            </a:r>
            <a:r>
              <a:rPr lang="en" u="sng"/>
              <a:t>Software</a:t>
            </a:r>
            <a:endParaRPr u="sng"/>
          </a:p>
          <a:p>
            <a:pPr indent="-304800" lvl="0" marL="457200" rtl="0" algn="l">
              <a:spcBef>
                <a:spcPts val="0"/>
              </a:spcBef>
              <a:spcAft>
                <a:spcPts val="0"/>
              </a:spcAft>
              <a:buSzPts val="1200"/>
              <a:buChar char="●"/>
            </a:pPr>
            <a:r>
              <a:rPr lang="en"/>
              <a:t>Laptop connected to each REDD box to extracts the data from the hardware, stores the data locally, and processes the data to the machine learning model.</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4" name="Shape 2604"/>
        <p:cNvGrpSpPr/>
        <p:nvPr/>
      </p:nvGrpSpPr>
      <p:grpSpPr>
        <a:xfrm>
          <a:off x="0" y="0"/>
          <a:ext cx="0" cy="0"/>
          <a:chOff x="0" y="0"/>
          <a:chExt cx="0" cy="0"/>
        </a:xfrm>
      </p:grpSpPr>
      <p:sp>
        <p:nvSpPr>
          <p:cNvPr id="2605" name="Google Shape;2605;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a:t>
            </a:r>
            <a:r>
              <a:rPr lang="en"/>
              <a:t>and Parts Tradeoffs</a:t>
            </a:r>
            <a:endParaRPr/>
          </a:p>
        </p:txBody>
      </p:sp>
      <p:sp>
        <p:nvSpPr>
          <p:cNvPr id="2606" name="Google Shape;2606;p50"/>
          <p:cNvSpPr txBox="1"/>
          <p:nvPr>
            <p:ph idx="1" type="subTitle"/>
          </p:nvPr>
        </p:nvSpPr>
        <p:spPr>
          <a:xfrm>
            <a:off x="4798175" y="2043150"/>
            <a:ext cx="3340500" cy="1777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Higher frequency measurements  coupled with lower frequency data</a:t>
            </a:r>
            <a:endParaRPr sz="1500"/>
          </a:p>
          <a:p>
            <a:pPr indent="-323850" lvl="0" marL="457200" rtl="0" algn="l">
              <a:spcBef>
                <a:spcPts val="0"/>
              </a:spcBef>
              <a:spcAft>
                <a:spcPts val="0"/>
              </a:spcAft>
              <a:buSzPts val="1500"/>
              <a:buChar char="●"/>
            </a:pPr>
            <a:r>
              <a:rPr lang="en" sz="1500"/>
              <a:t>Supervised data with proper labels</a:t>
            </a:r>
            <a:endParaRPr sz="1500"/>
          </a:p>
          <a:p>
            <a:pPr indent="-323850" lvl="0" marL="457200" rtl="0" algn="l">
              <a:spcBef>
                <a:spcPts val="0"/>
              </a:spcBef>
              <a:spcAft>
                <a:spcPts val="0"/>
              </a:spcAft>
              <a:buSzPts val="1500"/>
              <a:buChar char="●"/>
            </a:pPr>
            <a:r>
              <a:rPr lang="en" sz="1500"/>
              <a:t>More flexibility at the cost of limited privacy</a:t>
            </a:r>
            <a:endParaRPr sz="1500"/>
          </a:p>
        </p:txBody>
      </p:sp>
      <p:sp>
        <p:nvSpPr>
          <p:cNvPr id="2607" name="Google Shape;2607;p50"/>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0"/>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0"/>
          <p:cNvSpPr txBox="1"/>
          <p:nvPr>
            <p:ph idx="4" type="subTitle"/>
          </p:nvPr>
        </p:nvSpPr>
        <p:spPr>
          <a:xfrm>
            <a:off x="4798175" y="1736550"/>
            <a:ext cx="3340500" cy="3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Trade Offs</a:t>
            </a:r>
            <a:endParaRPr/>
          </a:p>
        </p:txBody>
      </p:sp>
      <p:pic>
        <p:nvPicPr>
          <p:cNvPr id="2610" name="Google Shape;2610;p50"/>
          <p:cNvPicPr preferRelativeResize="0"/>
          <p:nvPr/>
        </p:nvPicPr>
        <p:blipFill>
          <a:blip r:embed="rId3">
            <a:alphaModFix/>
          </a:blip>
          <a:stretch>
            <a:fillRect/>
          </a:stretch>
        </p:blipFill>
        <p:spPr>
          <a:xfrm>
            <a:off x="165373" y="1736550"/>
            <a:ext cx="4279074" cy="2152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51"/>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Alternatives and Tradeoffs</a:t>
            </a:r>
            <a:endParaRPr/>
          </a:p>
        </p:txBody>
      </p:sp>
      <p:sp>
        <p:nvSpPr>
          <p:cNvPr id="2616" name="Google Shape;2616;p51"/>
          <p:cNvSpPr txBox="1"/>
          <p:nvPr>
            <p:ph idx="1" type="body"/>
          </p:nvPr>
        </p:nvSpPr>
        <p:spPr>
          <a:xfrm>
            <a:off x="713225" y="1178225"/>
            <a:ext cx="7704000" cy="3453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Alternatives to REDD for energy disaggregation - </a:t>
            </a:r>
            <a:r>
              <a:rPr b="1" lang="en"/>
              <a:t>UK-DALE</a:t>
            </a:r>
            <a:endParaRPr b="1"/>
          </a:p>
          <a:p>
            <a:pPr indent="-304800" lvl="0" marL="457200" rtl="0" algn="l">
              <a:spcBef>
                <a:spcPts val="0"/>
              </a:spcBef>
              <a:spcAft>
                <a:spcPts val="0"/>
              </a:spcAft>
              <a:buSzPts val="1200"/>
              <a:buChar char="●"/>
            </a:pPr>
            <a:r>
              <a:rPr b="1" lang="en"/>
              <a:t>UK-dale - </a:t>
            </a:r>
            <a:r>
              <a:rPr lang="en"/>
              <a:t>open access data set for </a:t>
            </a:r>
            <a:r>
              <a:rPr lang="en"/>
              <a:t>measuring</a:t>
            </a:r>
            <a:r>
              <a:rPr lang="en"/>
              <a:t> domestic-level </a:t>
            </a:r>
            <a:r>
              <a:rPr lang="en"/>
              <a:t>appliance</a:t>
            </a:r>
            <a:r>
              <a:rPr lang="en"/>
              <a:t>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17" name="Google Shape;2617;p51"/>
          <p:cNvPicPr preferRelativeResize="0"/>
          <p:nvPr/>
        </p:nvPicPr>
        <p:blipFill>
          <a:blip r:embed="rId3">
            <a:alphaModFix/>
          </a:blip>
          <a:stretch>
            <a:fillRect/>
          </a:stretch>
        </p:blipFill>
        <p:spPr>
          <a:xfrm>
            <a:off x="1529250" y="2017600"/>
            <a:ext cx="5238750" cy="249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2"/>
          <p:cNvSpPr txBox="1"/>
          <p:nvPr>
            <p:ph type="title"/>
          </p:nvPr>
        </p:nvSpPr>
        <p:spPr>
          <a:xfrm flipH="1">
            <a:off x="1081500" y="1049250"/>
            <a:ext cx="69810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u="sng"/>
              <a:t>Website/UI</a:t>
            </a:r>
            <a:endParaRPr sz="5400" u="sng"/>
          </a:p>
          <a:p>
            <a:pPr indent="0" lvl="0" marL="0" rtl="0" algn="ctr">
              <a:spcBef>
                <a:spcPts val="0"/>
              </a:spcBef>
              <a:spcAft>
                <a:spcPts val="0"/>
              </a:spcAft>
              <a:buNone/>
            </a:pPr>
            <a:r>
              <a:rPr lang="en" sz="5400"/>
              <a:t>Ralph</a:t>
            </a:r>
            <a:endParaRPr sz="5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6" name="Shape 2626"/>
        <p:cNvGrpSpPr/>
        <p:nvPr/>
      </p:nvGrpSpPr>
      <p:grpSpPr>
        <a:xfrm>
          <a:off x="0" y="0"/>
          <a:ext cx="0" cy="0"/>
          <a:chOff x="0" y="0"/>
          <a:chExt cx="0" cy="0"/>
        </a:xfrm>
      </p:grpSpPr>
      <p:sp>
        <p:nvSpPr>
          <p:cNvPr id="2627" name="Google Shape;2627;p53"/>
          <p:cNvSpPr txBox="1"/>
          <p:nvPr>
            <p:ph type="title"/>
          </p:nvPr>
        </p:nvSpPr>
        <p:spPr>
          <a:xfrm>
            <a:off x="720000" y="6294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Block Diagram</a:t>
            </a:r>
            <a:endParaRPr/>
          </a:p>
        </p:txBody>
      </p:sp>
      <p:pic>
        <p:nvPicPr>
          <p:cNvPr id="2628" name="Google Shape;2628;p53"/>
          <p:cNvPicPr preferRelativeResize="0"/>
          <p:nvPr/>
        </p:nvPicPr>
        <p:blipFill>
          <a:blip r:embed="rId3">
            <a:alphaModFix/>
          </a:blip>
          <a:stretch>
            <a:fillRect/>
          </a:stretch>
        </p:blipFill>
        <p:spPr>
          <a:xfrm>
            <a:off x="826287" y="1362625"/>
            <a:ext cx="5393325" cy="1204225"/>
          </a:xfrm>
          <a:prstGeom prst="rect">
            <a:avLst/>
          </a:prstGeom>
          <a:noFill/>
          <a:ln>
            <a:noFill/>
          </a:ln>
        </p:spPr>
      </p:pic>
      <p:pic>
        <p:nvPicPr>
          <p:cNvPr id="2629" name="Google Shape;2629;p53"/>
          <p:cNvPicPr preferRelativeResize="0"/>
          <p:nvPr/>
        </p:nvPicPr>
        <p:blipFill>
          <a:blip r:embed="rId4">
            <a:alphaModFix/>
          </a:blip>
          <a:stretch>
            <a:fillRect/>
          </a:stretch>
        </p:blipFill>
        <p:spPr>
          <a:xfrm>
            <a:off x="331775" y="2801775"/>
            <a:ext cx="5670633" cy="1998599"/>
          </a:xfrm>
          <a:prstGeom prst="rect">
            <a:avLst/>
          </a:prstGeom>
          <a:noFill/>
          <a:ln>
            <a:noFill/>
          </a:ln>
        </p:spPr>
      </p:pic>
      <p:pic>
        <p:nvPicPr>
          <p:cNvPr id="2630" name="Google Shape;2630;p53"/>
          <p:cNvPicPr preferRelativeResize="0"/>
          <p:nvPr/>
        </p:nvPicPr>
        <p:blipFill>
          <a:blip r:embed="rId5">
            <a:alphaModFix/>
          </a:blip>
          <a:stretch>
            <a:fillRect/>
          </a:stretch>
        </p:blipFill>
        <p:spPr>
          <a:xfrm>
            <a:off x="6219625" y="3061400"/>
            <a:ext cx="2481475" cy="147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sp>
        <p:nvSpPr>
          <p:cNvPr id="2464" name="Google Shape;2464;p27"/>
          <p:cNvSpPr txBox="1"/>
          <p:nvPr>
            <p:ph type="ctrTitle"/>
          </p:nvPr>
        </p:nvSpPr>
        <p:spPr>
          <a:xfrm>
            <a:off x="90875" y="577000"/>
            <a:ext cx="7932000" cy="21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Preliminary Design Review</a:t>
            </a:r>
            <a:endParaRPr sz="4200"/>
          </a:p>
          <a:p>
            <a:pPr indent="0" lvl="0" marL="0" rtl="0" algn="l">
              <a:spcBef>
                <a:spcPts val="0"/>
              </a:spcBef>
              <a:spcAft>
                <a:spcPts val="0"/>
              </a:spcAft>
              <a:buNone/>
            </a:pPr>
            <a:r>
              <a:rPr lang="en" sz="4200"/>
              <a:t>Residential Power Disagreggation Team 50</a:t>
            </a:r>
            <a:endParaRPr sz="4200"/>
          </a:p>
        </p:txBody>
      </p:sp>
      <p:sp>
        <p:nvSpPr>
          <p:cNvPr id="2465" name="Google Shape;2465;p27"/>
          <p:cNvSpPr txBox="1"/>
          <p:nvPr>
            <p:ph idx="1" type="subTitle"/>
          </p:nvPr>
        </p:nvSpPr>
        <p:spPr>
          <a:xfrm>
            <a:off x="90875" y="2864425"/>
            <a:ext cx="7364400" cy="19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Team Members</a:t>
            </a:r>
            <a:endParaRPr sz="2400" u="sng"/>
          </a:p>
          <a:p>
            <a:pPr indent="0" lvl="0" marL="0" rtl="0" algn="l">
              <a:spcBef>
                <a:spcPts val="0"/>
              </a:spcBef>
              <a:spcAft>
                <a:spcPts val="0"/>
              </a:spcAft>
              <a:buNone/>
            </a:pPr>
            <a:r>
              <a:rPr lang="en" sz="2400"/>
              <a:t>Andrew Bailey, Ralph Cullom, Manny Harris, Labib Kasim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u="sng"/>
              <a:t>Mentor - Sponsor</a:t>
            </a:r>
            <a:endParaRPr sz="2400" u="sng"/>
          </a:p>
          <a:p>
            <a:pPr indent="0" lvl="0" marL="0" rtl="0" algn="l">
              <a:spcBef>
                <a:spcPts val="0"/>
              </a:spcBef>
              <a:spcAft>
                <a:spcPts val="0"/>
              </a:spcAft>
              <a:buNone/>
            </a:pPr>
            <a:r>
              <a:rPr lang="en" sz="2400"/>
              <a:t>Huangjie Gong - ABB</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4" name="Shape 2634"/>
        <p:cNvGrpSpPr/>
        <p:nvPr/>
      </p:nvGrpSpPr>
      <p:grpSpPr>
        <a:xfrm>
          <a:off x="0" y="0"/>
          <a:ext cx="0" cy="0"/>
          <a:chOff x="0" y="0"/>
          <a:chExt cx="0" cy="0"/>
        </a:xfrm>
      </p:grpSpPr>
      <p:sp>
        <p:nvSpPr>
          <p:cNvPr id="2635" name="Google Shape;2635;p54"/>
          <p:cNvSpPr txBox="1"/>
          <p:nvPr>
            <p:ph type="title"/>
          </p:nvPr>
        </p:nvSpPr>
        <p:spPr>
          <a:xfrm>
            <a:off x="720000" y="445025"/>
            <a:ext cx="7704000" cy="10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Challenges and Functionality</a:t>
            </a:r>
            <a:endParaRPr/>
          </a:p>
        </p:txBody>
      </p:sp>
      <p:sp>
        <p:nvSpPr>
          <p:cNvPr id="2636" name="Google Shape;2636;p54"/>
          <p:cNvSpPr txBox="1"/>
          <p:nvPr>
            <p:ph idx="1" type="body"/>
          </p:nvPr>
        </p:nvSpPr>
        <p:spPr>
          <a:xfrm>
            <a:off x="4661850" y="1366600"/>
            <a:ext cx="3615900" cy="33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342900" lvl="0" marL="457200" rtl="0" algn="l">
              <a:lnSpc>
                <a:spcPct val="115000"/>
              </a:lnSpc>
              <a:spcBef>
                <a:spcPts val="0"/>
              </a:spcBef>
              <a:spcAft>
                <a:spcPts val="0"/>
              </a:spcAft>
              <a:buSzPts val="1800"/>
              <a:buChar char="●"/>
            </a:pPr>
            <a:r>
              <a:rPr lang="en" sz="1800"/>
              <a:t>Setting up communication channels with the database</a:t>
            </a:r>
            <a:endParaRPr sz="1800"/>
          </a:p>
          <a:p>
            <a:pPr indent="-342900" lvl="0" marL="457200" rtl="0" algn="l">
              <a:lnSpc>
                <a:spcPct val="115000"/>
              </a:lnSpc>
              <a:spcBef>
                <a:spcPts val="0"/>
              </a:spcBef>
              <a:spcAft>
                <a:spcPts val="0"/>
              </a:spcAft>
              <a:buSzPts val="1800"/>
              <a:buChar char="●"/>
            </a:pPr>
            <a:r>
              <a:rPr lang="en" sz="1800"/>
              <a:t>Ensuring data sends in real time, or as fast as possible</a:t>
            </a:r>
            <a:endParaRPr sz="1800"/>
          </a:p>
          <a:p>
            <a:pPr indent="-342900" lvl="0" marL="457200" rtl="0" algn="l">
              <a:lnSpc>
                <a:spcPct val="115000"/>
              </a:lnSpc>
              <a:spcBef>
                <a:spcPts val="0"/>
              </a:spcBef>
              <a:spcAft>
                <a:spcPts val="0"/>
              </a:spcAft>
              <a:buSzPts val="1800"/>
              <a:buChar char="●"/>
            </a:pPr>
            <a:r>
              <a:rPr lang="en" sz="1800"/>
              <a:t>Manipulating the graphs to add or remove the data sources as needed automatically</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37" name="Google Shape;2637;p54"/>
          <p:cNvPicPr preferRelativeResize="0"/>
          <p:nvPr/>
        </p:nvPicPr>
        <p:blipFill>
          <a:blip r:embed="rId3">
            <a:alphaModFix/>
          </a:blip>
          <a:stretch>
            <a:fillRect/>
          </a:stretch>
        </p:blipFill>
        <p:spPr>
          <a:xfrm>
            <a:off x="779025" y="3236425"/>
            <a:ext cx="3615900" cy="1719674"/>
          </a:xfrm>
          <a:prstGeom prst="rect">
            <a:avLst/>
          </a:prstGeom>
          <a:noFill/>
          <a:ln>
            <a:noFill/>
          </a:ln>
        </p:spPr>
      </p:pic>
      <p:pic>
        <p:nvPicPr>
          <p:cNvPr id="2638" name="Google Shape;2638;p54"/>
          <p:cNvPicPr preferRelativeResize="0"/>
          <p:nvPr/>
        </p:nvPicPr>
        <p:blipFill>
          <a:blip r:embed="rId4">
            <a:alphaModFix/>
          </a:blip>
          <a:stretch>
            <a:fillRect/>
          </a:stretch>
        </p:blipFill>
        <p:spPr>
          <a:xfrm>
            <a:off x="720000" y="1339850"/>
            <a:ext cx="3733950" cy="184528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sp>
        <p:nvSpPr>
          <p:cNvPr id="2643" name="Google Shape;2643;p55"/>
          <p:cNvSpPr txBox="1"/>
          <p:nvPr>
            <p:ph type="title"/>
          </p:nvPr>
        </p:nvSpPr>
        <p:spPr>
          <a:xfrm>
            <a:off x="705900" y="445025"/>
            <a:ext cx="77322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Graph </a:t>
            </a:r>
            <a:r>
              <a:rPr lang="en" sz="2800"/>
              <a:t>Design Alternatives and Tradeoffs</a:t>
            </a:r>
            <a:endParaRPr sz="2800"/>
          </a:p>
        </p:txBody>
      </p:sp>
      <p:sp>
        <p:nvSpPr>
          <p:cNvPr id="2644" name="Google Shape;2644;p55"/>
          <p:cNvSpPr txBox="1"/>
          <p:nvPr>
            <p:ph idx="1" type="body"/>
          </p:nvPr>
        </p:nvSpPr>
        <p:spPr>
          <a:xfrm>
            <a:off x="713225" y="1178225"/>
            <a:ext cx="4228500" cy="347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Grafana (Pro/Cons)</a:t>
            </a:r>
            <a:endParaRPr sz="1600"/>
          </a:p>
          <a:p>
            <a:pPr indent="-330200" lvl="0" marL="457200" rtl="0" algn="l">
              <a:lnSpc>
                <a:spcPct val="115000"/>
              </a:lnSpc>
              <a:spcBef>
                <a:spcPts val="0"/>
              </a:spcBef>
              <a:spcAft>
                <a:spcPts val="0"/>
              </a:spcAft>
              <a:buSzPts val="1600"/>
              <a:buChar char="●"/>
            </a:pPr>
            <a:r>
              <a:rPr lang="en" sz="1600"/>
              <a:t>Much more refined data analysis with many options</a:t>
            </a:r>
            <a:endParaRPr sz="1600"/>
          </a:p>
          <a:p>
            <a:pPr indent="-330200" lvl="0" marL="457200" rtl="0" algn="l">
              <a:lnSpc>
                <a:spcPct val="115000"/>
              </a:lnSpc>
              <a:spcBef>
                <a:spcPts val="0"/>
              </a:spcBef>
              <a:spcAft>
                <a:spcPts val="0"/>
              </a:spcAft>
              <a:buSzPts val="1600"/>
              <a:buChar char="●"/>
            </a:pPr>
            <a:r>
              <a:rPr lang="en" sz="1600"/>
              <a:t>Data collection must be stored separately</a:t>
            </a:r>
            <a:endParaRPr sz="1600"/>
          </a:p>
          <a:p>
            <a:pPr indent="-330200" lvl="0" marL="457200" rtl="0" algn="l">
              <a:lnSpc>
                <a:spcPct val="115000"/>
              </a:lnSpc>
              <a:spcBef>
                <a:spcPts val="0"/>
              </a:spcBef>
              <a:spcAft>
                <a:spcPts val="0"/>
              </a:spcAft>
              <a:buSzPts val="1600"/>
              <a:buChar char="●"/>
            </a:pPr>
            <a:r>
              <a:rPr lang="en" sz="1600"/>
              <a:t>Compatible with many data storage sites</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Kibana (Pro/Cons)</a:t>
            </a:r>
            <a:endParaRPr sz="1600"/>
          </a:p>
          <a:p>
            <a:pPr indent="-330200" lvl="0" marL="457200" rtl="0" algn="l">
              <a:lnSpc>
                <a:spcPct val="115000"/>
              </a:lnSpc>
              <a:spcBef>
                <a:spcPts val="0"/>
              </a:spcBef>
              <a:spcAft>
                <a:spcPts val="0"/>
              </a:spcAft>
              <a:buSzPts val="1600"/>
              <a:buChar char="●"/>
            </a:pPr>
            <a:r>
              <a:rPr lang="en" sz="1600"/>
              <a:t>Must pull data from particular sources</a:t>
            </a:r>
            <a:endParaRPr sz="1600"/>
          </a:p>
          <a:p>
            <a:pPr indent="-330200" lvl="0" marL="457200" rtl="0" algn="l">
              <a:spcBef>
                <a:spcPts val="0"/>
              </a:spcBef>
              <a:spcAft>
                <a:spcPts val="0"/>
              </a:spcAft>
              <a:buSzPts val="1600"/>
              <a:buChar char="●"/>
            </a:pPr>
            <a:r>
              <a:rPr lang="en" sz="1600"/>
              <a:t>Required to work with products from the ELK stack to function</a:t>
            </a:r>
            <a:endParaRPr sz="1600"/>
          </a:p>
          <a:p>
            <a:pPr indent="-330200" lvl="0" marL="457200" rtl="0" algn="l">
              <a:spcBef>
                <a:spcPts val="0"/>
              </a:spcBef>
              <a:spcAft>
                <a:spcPts val="0"/>
              </a:spcAft>
              <a:buSzPts val="1600"/>
              <a:buChar char="●"/>
            </a:pPr>
            <a:r>
              <a:rPr lang="en" sz="1600"/>
              <a:t>Fewer dashboards available</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45" name="Google Shape;2645;p55"/>
          <p:cNvPicPr preferRelativeResize="0"/>
          <p:nvPr/>
        </p:nvPicPr>
        <p:blipFill>
          <a:blip r:embed="rId3">
            <a:alphaModFix/>
          </a:blip>
          <a:stretch>
            <a:fillRect/>
          </a:stretch>
        </p:blipFill>
        <p:spPr>
          <a:xfrm>
            <a:off x="5590300" y="3045725"/>
            <a:ext cx="2781451" cy="1733530"/>
          </a:xfrm>
          <a:prstGeom prst="rect">
            <a:avLst/>
          </a:prstGeom>
          <a:noFill/>
          <a:ln>
            <a:noFill/>
          </a:ln>
        </p:spPr>
      </p:pic>
      <p:pic>
        <p:nvPicPr>
          <p:cNvPr id="2646" name="Google Shape;2646;p55"/>
          <p:cNvPicPr preferRelativeResize="0"/>
          <p:nvPr/>
        </p:nvPicPr>
        <p:blipFill>
          <a:blip r:embed="rId4">
            <a:alphaModFix/>
          </a:blip>
          <a:stretch>
            <a:fillRect/>
          </a:stretch>
        </p:blipFill>
        <p:spPr>
          <a:xfrm>
            <a:off x="5105563" y="1335425"/>
            <a:ext cx="2867325" cy="1491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Selection and Tradeoffs</a:t>
            </a:r>
            <a:endParaRPr/>
          </a:p>
        </p:txBody>
      </p:sp>
      <p:sp>
        <p:nvSpPr>
          <p:cNvPr id="2652" name="Google Shape;2652;p56"/>
          <p:cNvSpPr txBox="1"/>
          <p:nvPr>
            <p:ph idx="1" type="body"/>
          </p:nvPr>
        </p:nvSpPr>
        <p:spPr>
          <a:xfrm>
            <a:off x="516250" y="1296125"/>
            <a:ext cx="4209300" cy="2433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Total power usage in the residence</a:t>
            </a:r>
            <a:endParaRPr sz="1800"/>
          </a:p>
          <a:p>
            <a:pPr indent="-342900" lvl="0" marL="457200" rtl="0" algn="l">
              <a:lnSpc>
                <a:spcPct val="115000"/>
              </a:lnSpc>
              <a:spcBef>
                <a:spcPts val="0"/>
              </a:spcBef>
              <a:spcAft>
                <a:spcPts val="0"/>
              </a:spcAft>
              <a:buSzPts val="1800"/>
              <a:buChar char="●"/>
            </a:pPr>
            <a:r>
              <a:rPr lang="en" sz="1800"/>
              <a:t>Power usage per device</a:t>
            </a:r>
            <a:endParaRPr sz="1800"/>
          </a:p>
          <a:p>
            <a:pPr indent="-342900" lvl="0" marL="457200" rtl="0" algn="l">
              <a:lnSpc>
                <a:spcPct val="115000"/>
              </a:lnSpc>
              <a:spcBef>
                <a:spcPts val="0"/>
              </a:spcBef>
              <a:spcAft>
                <a:spcPts val="0"/>
              </a:spcAft>
              <a:buSzPts val="1800"/>
              <a:buChar char="●"/>
            </a:pPr>
            <a:r>
              <a:rPr lang="en" sz="1800"/>
              <a:t>Predicted power consumption</a:t>
            </a:r>
            <a:endParaRPr sz="1800"/>
          </a:p>
          <a:p>
            <a:pPr indent="-342900" lvl="0" marL="457200" rtl="0" algn="l">
              <a:lnSpc>
                <a:spcPct val="115000"/>
              </a:lnSpc>
              <a:spcBef>
                <a:spcPts val="0"/>
              </a:spcBef>
              <a:spcAft>
                <a:spcPts val="0"/>
              </a:spcAft>
              <a:buSzPts val="1800"/>
              <a:buChar char="●"/>
            </a:pPr>
            <a:r>
              <a:rPr lang="en" sz="1800"/>
              <a:t>Past power consumption</a:t>
            </a:r>
            <a:endParaRPr sz="1800"/>
          </a:p>
          <a:p>
            <a:pPr indent="-342900" lvl="0" marL="457200" rtl="0" algn="l">
              <a:lnSpc>
                <a:spcPct val="115000"/>
              </a:lnSpc>
              <a:spcBef>
                <a:spcPts val="0"/>
              </a:spcBef>
              <a:spcAft>
                <a:spcPts val="0"/>
              </a:spcAft>
              <a:buSzPts val="1800"/>
              <a:buChar char="●"/>
            </a:pPr>
            <a:r>
              <a:rPr lang="en" sz="1800"/>
              <a:t>Can Grafana do all of this?</a:t>
            </a:r>
            <a:endParaRPr sz="1800"/>
          </a:p>
          <a:p>
            <a:pPr indent="0" lvl="0" marL="0" rtl="0" algn="l">
              <a:spcBef>
                <a:spcPts val="0"/>
              </a:spcBef>
              <a:spcAft>
                <a:spcPts val="0"/>
              </a:spcAft>
              <a:buNone/>
            </a:pPr>
            <a:r>
              <a:t/>
            </a:r>
            <a:endParaRPr/>
          </a:p>
        </p:txBody>
      </p:sp>
      <p:pic>
        <p:nvPicPr>
          <p:cNvPr id="2653" name="Google Shape;2653;p56"/>
          <p:cNvPicPr preferRelativeResize="0"/>
          <p:nvPr/>
        </p:nvPicPr>
        <p:blipFill>
          <a:blip r:embed="rId3">
            <a:alphaModFix/>
          </a:blip>
          <a:stretch>
            <a:fillRect/>
          </a:stretch>
        </p:blipFill>
        <p:spPr>
          <a:xfrm>
            <a:off x="4725550" y="1735200"/>
            <a:ext cx="3564975" cy="1993925"/>
          </a:xfrm>
          <a:prstGeom prst="rect">
            <a:avLst/>
          </a:prstGeom>
          <a:noFill/>
          <a:ln>
            <a:noFill/>
          </a:ln>
        </p:spPr>
      </p:pic>
      <p:pic>
        <p:nvPicPr>
          <p:cNvPr id="2654" name="Google Shape;2654;p56"/>
          <p:cNvPicPr preferRelativeResize="0"/>
          <p:nvPr/>
        </p:nvPicPr>
        <p:blipFill>
          <a:blip r:embed="rId4">
            <a:alphaModFix/>
          </a:blip>
          <a:stretch>
            <a:fillRect/>
          </a:stretch>
        </p:blipFill>
        <p:spPr>
          <a:xfrm>
            <a:off x="613675" y="3277625"/>
            <a:ext cx="3888401" cy="1523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57"/>
          <p:cNvSpPr txBox="1"/>
          <p:nvPr>
            <p:ph type="title"/>
          </p:nvPr>
        </p:nvSpPr>
        <p:spPr>
          <a:xfrm flipH="1">
            <a:off x="1081500" y="1049250"/>
            <a:ext cx="6981000" cy="304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100"/>
              <a:t>Tech Demo Plans</a:t>
            </a:r>
            <a:endParaRPr sz="6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3" name="Shape 2663"/>
        <p:cNvGrpSpPr/>
        <p:nvPr/>
      </p:nvGrpSpPr>
      <p:grpSpPr>
        <a:xfrm>
          <a:off x="0" y="0"/>
          <a:ext cx="0" cy="0"/>
          <a:chOff x="0" y="0"/>
          <a:chExt cx="0" cy="0"/>
        </a:xfrm>
      </p:grpSpPr>
      <p:sp>
        <p:nvSpPr>
          <p:cNvPr id="2664" name="Google Shape;2664;p58"/>
          <p:cNvSpPr txBox="1"/>
          <p:nvPr>
            <p:ph type="title"/>
          </p:nvPr>
        </p:nvSpPr>
        <p:spPr>
          <a:xfrm>
            <a:off x="331475"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Demo Plans for Critical Review</a:t>
            </a:r>
            <a:endParaRPr/>
          </a:p>
        </p:txBody>
      </p:sp>
      <p:sp>
        <p:nvSpPr>
          <p:cNvPr id="2665" name="Google Shape;2665;p58"/>
          <p:cNvSpPr txBox="1"/>
          <p:nvPr>
            <p:ph idx="1" type="body"/>
          </p:nvPr>
        </p:nvSpPr>
        <p:spPr>
          <a:xfrm>
            <a:off x="331475" y="1178225"/>
            <a:ext cx="77040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Visual demonstration of our device</a:t>
            </a:r>
            <a:endParaRPr sz="2200"/>
          </a:p>
          <a:p>
            <a:pPr indent="-368300" lvl="0" marL="457200" rtl="0" algn="l">
              <a:spcBef>
                <a:spcPts val="0"/>
              </a:spcBef>
              <a:spcAft>
                <a:spcPts val="0"/>
              </a:spcAft>
              <a:buSzPts val="2200"/>
              <a:buChar char="●"/>
            </a:pPr>
            <a:r>
              <a:rPr lang="en" sz="2200"/>
              <a:t>Show that our device can record, measure, and display data in real time</a:t>
            </a:r>
            <a:endParaRPr sz="2200"/>
          </a:p>
          <a:p>
            <a:pPr indent="-368300" lvl="0" marL="457200" rtl="0" algn="l">
              <a:spcBef>
                <a:spcPts val="0"/>
              </a:spcBef>
              <a:spcAft>
                <a:spcPts val="0"/>
              </a:spcAft>
              <a:buSzPts val="2200"/>
              <a:buChar char="●"/>
            </a:pPr>
            <a:r>
              <a:rPr lang="en" sz="2200"/>
              <a:t>Show measurements being sent to database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Using previously recorded data</a:t>
            </a:r>
            <a:endParaRPr sz="2200"/>
          </a:p>
          <a:p>
            <a:pPr indent="-368300" lvl="0" marL="457200" rtl="0" algn="l">
              <a:spcBef>
                <a:spcPts val="0"/>
              </a:spcBef>
              <a:spcAft>
                <a:spcPts val="0"/>
              </a:spcAft>
              <a:buSzPts val="2200"/>
              <a:buChar char="●"/>
            </a:pPr>
            <a:r>
              <a:rPr lang="en" sz="2200"/>
              <a:t>Show data being sent in and out of machine learning model</a:t>
            </a:r>
            <a:endParaRPr sz="2200"/>
          </a:p>
          <a:p>
            <a:pPr indent="-368300" lvl="0" marL="457200" rtl="0" algn="l">
              <a:spcBef>
                <a:spcPts val="0"/>
              </a:spcBef>
              <a:spcAft>
                <a:spcPts val="0"/>
              </a:spcAft>
              <a:buSzPts val="2200"/>
              <a:buChar char="●"/>
            </a:pPr>
            <a:r>
              <a:rPr lang="en" sz="2200"/>
              <a:t>Show disaggregated data in database</a:t>
            </a:r>
            <a:endParaRPr sz="2200"/>
          </a:p>
          <a:p>
            <a:pPr indent="-368300" lvl="0" marL="457200" rtl="0" algn="l">
              <a:spcBef>
                <a:spcPts val="0"/>
              </a:spcBef>
              <a:spcAft>
                <a:spcPts val="0"/>
              </a:spcAft>
              <a:buSzPts val="2200"/>
              <a:buChar char="●"/>
            </a:pPr>
            <a:r>
              <a:rPr lang="en" sz="2200"/>
              <a:t>Graphing predicted disaggregate vs. actual measurements</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59"/>
          <p:cNvSpPr txBox="1"/>
          <p:nvPr>
            <p:ph type="title"/>
          </p:nvPr>
        </p:nvSpPr>
        <p:spPr>
          <a:xfrm flipH="1">
            <a:off x="2073450" y="1049250"/>
            <a:ext cx="4997100" cy="304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100"/>
              <a:t>Project Plan</a:t>
            </a:r>
            <a:endParaRPr sz="6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4" name="Shape 2674"/>
        <p:cNvGrpSpPr/>
        <p:nvPr/>
      </p:nvGrpSpPr>
      <p:grpSpPr>
        <a:xfrm>
          <a:off x="0" y="0"/>
          <a:ext cx="0" cy="0"/>
          <a:chOff x="0" y="0"/>
          <a:chExt cx="0" cy="0"/>
        </a:xfrm>
      </p:grpSpPr>
      <p:sp>
        <p:nvSpPr>
          <p:cNvPr id="2675" name="Google Shape;2675;p60"/>
          <p:cNvSpPr txBox="1"/>
          <p:nvPr>
            <p:ph idx="1" type="body"/>
          </p:nvPr>
        </p:nvSpPr>
        <p:spPr>
          <a:xfrm>
            <a:off x="248775" y="539500"/>
            <a:ext cx="7704000" cy="4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u="sng">
                <a:solidFill>
                  <a:srgbClr val="0000FF"/>
                </a:solidFill>
                <a:hlinkClick r:id="rId3">
                  <a:extLst>
                    <a:ext uri="{A12FA001-AC4F-418D-AE19-62706E023703}">
                      <ahyp:hlinkClr val="tx"/>
                    </a:ext>
                  </a:extLst>
                </a:hlinkClick>
              </a:rPr>
              <a:t>Team Charter - 50_ResidentialPowerDisaggregationFall_2023</a:t>
            </a:r>
            <a:endParaRPr sz="3900">
              <a:solidFill>
                <a:srgbClr val="0000FF"/>
              </a:solidFill>
            </a:endParaRPr>
          </a:p>
          <a:p>
            <a:pPr indent="0" lvl="0" marL="0" rtl="0" algn="l">
              <a:spcBef>
                <a:spcPts val="0"/>
              </a:spcBef>
              <a:spcAft>
                <a:spcPts val="0"/>
              </a:spcAft>
              <a:buNone/>
            </a:pPr>
            <a:r>
              <a:t/>
            </a:r>
            <a:endParaRPr sz="3900"/>
          </a:p>
          <a:p>
            <a:pPr indent="0" lvl="0" marL="0" rtl="0" algn="l">
              <a:spcBef>
                <a:spcPts val="0"/>
              </a:spcBef>
              <a:spcAft>
                <a:spcPts val="0"/>
              </a:spcAft>
              <a:buNone/>
            </a:pPr>
            <a:r>
              <a:rPr lang="en" sz="3900"/>
              <a:t>Roles</a:t>
            </a:r>
            <a:endParaRPr sz="3900"/>
          </a:p>
          <a:p>
            <a:pPr indent="0" lvl="0" marL="0" rtl="0" algn="l">
              <a:spcBef>
                <a:spcPts val="0"/>
              </a:spcBef>
              <a:spcAft>
                <a:spcPts val="0"/>
              </a:spcAft>
              <a:buNone/>
            </a:pPr>
            <a:r>
              <a:rPr lang="en" sz="3900"/>
              <a:t>Timelines</a:t>
            </a:r>
            <a:endParaRPr sz="3900"/>
          </a:p>
          <a:p>
            <a:pPr indent="0" lvl="0" marL="0" rtl="0" algn="l">
              <a:spcBef>
                <a:spcPts val="0"/>
              </a:spcBef>
              <a:spcAft>
                <a:spcPts val="0"/>
              </a:spcAft>
              <a:buNone/>
            </a:pPr>
            <a:r>
              <a:rPr lang="en" sz="3900"/>
              <a:t>Cost</a:t>
            </a:r>
            <a:endParaRPr sz="3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61"/>
          <p:cNvSpPr txBox="1"/>
          <p:nvPr>
            <p:ph type="title"/>
          </p:nvPr>
        </p:nvSpPr>
        <p:spPr>
          <a:xfrm flipH="1">
            <a:off x="1081500" y="1049250"/>
            <a:ext cx="6981000" cy="304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100"/>
              <a:t>Mock-up Product Demo</a:t>
            </a:r>
            <a:endParaRPr sz="6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4" name="Shape 2684"/>
        <p:cNvGrpSpPr/>
        <p:nvPr/>
      </p:nvGrpSpPr>
      <p:grpSpPr>
        <a:xfrm>
          <a:off x="0" y="0"/>
          <a:ext cx="0" cy="0"/>
          <a:chOff x="0" y="0"/>
          <a:chExt cx="0" cy="0"/>
        </a:xfrm>
      </p:grpSpPr>
      <p:sp>
        <p:nvSpPr>
          <p:cNvPr id="2685" name="Google Shape;2685;p62"/>
          <p:cNvSpPr txBox="1"/>
          <p:nvPr>
            <p:ph type="title"/>
          </p:nvPr>
        </p:nvSpPr>
        <p:spPr>
          <a:xfrm>
            <a:off x="29965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686" name="Google Shape;2686;p62"/>
          <p:cNvSpPr txBox="1"/>
          <p:nvPr>
            <p:ph idx="1" type="body"/>
          </p:nvPr>
        </p:nvSpPr>
        <p:spPr>
          <a:xfrm>
            <a:off x="0" y="1150100"/>
            <a:ext cx="8697900" cy="31488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Char char="●"/>
            </a:pPr>
            <a:r>
              <a:rPr lang="en" sz="3200" u="sng">
                <a:solidFill>
                  <a:schemeClr val="hlink"/>
                </a:solidFill>
                <a:hlinkClick r:id="rId3"/>
              </a:rPr>
              <a:t>Device</a:t>
            </a:r>
            <a:endParaRPr sz="3200"/>
          </a:p>
          <a:p>
            <a:pPr indent="-431800" lvl="0" marL="457200" rtl="0" algn="l">
              <a:spcBef>
                <a:spcPts val="0"/>
              </a:spcBef>
              <a:spcAft>
                <a:spcPts val="0"/>
              </a:spcAft>
              <a:buSzPts val="3200"/>
              <a:buChar char="●"/>
            </a:pPr>
            <a:r>
              <a:rPr lang="en" sz="3200"/>
              <a:t>Transmitting to </a:t>
            </a:r>
            <a:r>
              <a:rPr lang="en" sz="3200" u="sng">
                <a:solidFill>
                  <a:schemeClr val="hlink"/>
                </a:solidFill>
                <a:hlinkClick r:id="rId4"/>
              </a:rPr>
              <a:t>InfluxDB</a:t>
            </a:r>
            <a:endParaRPr sz="3200"/>
          </a:p>
          <a:p>
            <a:pPr indent="-431800" lvl="0" marL="457200" rtl="0" algn="l">
              <a:spcBef>
                <a:spcPts val="0"/>
              </a:spcBef>
              <a:spcAft>
                <a:spcPts val="0"/>
              </a:spcAft>
              <a:buSzPts val="3200"/>
              <a:buChar char="●"/>
            </a:pPr>
            <a:r>
              <a:rPr lang="en" sz="3200"/>
              <a:t>Preprocessing data in InfluxDB</a:t>
            </a:r>
            <a:endParaRPr sz="3200"/>
          </a:p>
          <a:p>
            <a:pPr indent="-431800" lvl="0" marL="457200" rtl="0" algn="l">
              <a:spcBef>
                <a:spcPts val="0"/>
              </a:spcBef>
              <a:spcAft>
                <a:spcPts val="0"/>
              </a:spcAft>
              <a:buSzPts val="3200"/>
              <a:buChar char="●"/>
            </a:pPr>
            <a:r>
              <a:rPr lang="en" sz="3200"/>
              <a:t>Sending preprocessed data to </a:t>
            </a:r>
            <a:r>
              <a:rPr lang="en" sz="3200" u="sng">
                <a:solidFill>
                  <a:schemeClr val="hlink"/>
                </a:solidFill>
                <a:hlinkClick r:id="rId5"/>
              </a:rPr>
              <a:t>ML model</a:t>
            </a:r>
            <a:endParaRPr sz="3200"/>
          </a:p>
          <a:p>
            <a:pPr indent="-431800" lvl="0" marL="457200" rtl="0" algn="l">
              <a:spcBef>
                <a:spcPts val="0"/>
              </a:spcBef>
              <a:spcAft>
                <a:spcPts val="0"/>
              </a:spcAft>
              <a:buSzPts val="3200"/>
              <a:buChar char="●"/>
            </a:pPr>
            <a:r>
              <a:rPr lang="en" sz="3200"/>
              <a:t>Sending disaggregated data back to InfluxDB</a:t>
            </a:r>
            <a:endParaRPr sz="3200"/>
          </a:p>
          <a:p>
            <a:pPr indent="-431800" lvl="0" marL="457200" rtl="0" algn="l">
              <a:spcBef>
                <a:spcPts val="0"/>
              </a:spcBef>
              <a:spcAft>
                <a:spcPts val="0"/>
              </a:spcAft>
              <a:buSzPts val="3200"/>
              <a:buChar char="●"/>
            </a:pPr>
            <a:r>
              <a:rPr lang="en" sz="3200"/>
              <a:t>Displaying predicted data on </a:t>
            </a:r>
            <a:r>
              <a:rPr lang="en" sz="3200" u="sng">
                <a:solidFill>
                  <a:schemeClr val="hlink"/>
                </a:solidFill>
                <a:hlinkClick r:id="rId6"/>
              </a:rPr>
              <a:t>Grafana</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0" name="Shape 2690"/>
        <p:cNvGrpSpPr/>
        <p:nvPr/>
      </p:nvGrpSpPr>
      <p:grpSpPr>
        <a:xfrm>
          <a:off x="0" y="0"/>
          <a:ext cx="0" cy="0"/>
          <a:chOff x="0" y="0"/>
          <a:chExt cx="0" cy="0"/>
        </a:xfrm>
      </p:grpSpPr>
      <p:grpSp>
        <p:nvGrpSpPr>
          <p:cNvPr id="2691" name="Google Shape;2691;p63"/>
          <p:cNvGrpSpPr/>
          <p:nvPr/>
        </p:nvGrpSpPr>
        <p:grpSpPr>
          <a:xfrm>
            <a:off x="5943501" y="285007"/>
            <a:ext cx="4089250" cy="2392691"/>
            <a:chOff x="5490925" y="397700"/>
            <a:chExt cx="3012783" cy="1762831"/>
          </a:xfrm>
        </p:grpSpPr>
        <p:sp>
          <p:nvSpPr>
            <p:cNvPr id="2692" name="Google Shape;2692;p6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6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6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6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6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6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6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6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0" name="Google Shape;2790;p63"/>
          <p:cNvSpPr txBox="1"/>
          <p:nvPr>
            <p:ph type="ctrTitle"/>
          </p:nvPr>
        </p:nvSpPr>
        <p:spPr>
          <a:xfrm>
            <a:off x="636925" y="1045950"/>
            <a:ext cx="4981200" cy="30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Questions</a:t>
            </a:r>
            <a:endParaRPr sz="6300"/>
          </a:p>
          <a:p>
            <a:pPr indent="0" lvl="0" marL="0" rtl="0" algn="ctr">
              <a:spcBef>
                <a:spcPts val="0"/>
              </a:spcBef>
              <a:spcAft>
                <a:spcPts val="0"/>
              </a:spcAft>
              <a:buNone/>
            </a:pPr>
            <a:r>
              <a:rPr lang="en" sz="6300"/>
              <a:t>and</a:t>
            </a:r>
            <a:endParaRPr sz="6300"/>
          </a:p>
          <a:p>
            <a:pPr indent="0" lvl="0" marL="0" rtl="0" algn="ctr">
              <a:spcBef>
                <a:spcPts val="0"/>
              </a:spcBef>
              <a:spcAft>
                <a:spcPts val="0"/>
              </a:spcAft>
              <a:buNone/>
            </a:pPr>
            <a:r>
              <a:rPr lang="en" sz="6300"/>
              <a:t>Discussion</a:t>
            </a:r>
            <a:endParaRPr sz="6300"/>
          </a:p>
        </p:txBody>
      </p:sp>
      <p:grpSp>
        <p:nvGrpSpPr>
          <p:cNvPr id="2791" name="Google Shape;2791;p63"/>
          <p:cNvGrpSpPr/>
          <p:nvPr/>
        </p:nvGrpSpPr>
        <p:grpSpPr>
          <a:xfrm>
            <a:off x="6952100" y="1772550"/>
            <a:ext cx="1306646" cy="3300796"/>
            <a:chOff x="6421850" y="1653250"/>
            <a:chExt cx="1306646" cy="3300796"/>
          </a:xfrm>
        </p:grpSpPr>
        <p:sp>
          <p:nvSpPr>
            <p:cNvPr id="2792" name="Google Shape;2792;p63"/>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3"/>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3"/>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3"/>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3"/>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3"/>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3"/>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3"/>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3"/>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3"/>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3"/>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3"/>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3"/>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3"/>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3"/>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3"/>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3"/>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3"/>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3"/>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3"/>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3"/>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3"/>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3"/>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3"/>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3"/>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3"/>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3"/>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3"/>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3"/>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3"/>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3"/>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3"/>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3"/>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3"/>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63"/>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63"/>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3"/>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63"/>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63"/>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3"/>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3"/>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3"/>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3"/>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3"/>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3"/>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3"/>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3"/>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3"/>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3"/>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3"/>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 name="Shape 2469"/>
        <p:cNvGrpSpPr/>
        <p:nvPr/>
      </p:nvGrpSpPr>
      <p:grpSpPr>
        <a:xfrm>
          <a:off x="0" y="0"/>
          <a:ext cx="0" cy="0"/>
          <a:chOff x="0" y="0"/>
          <a:chExt cx="0" cy="0"/>
        </a:xfrm>
      </p:grpSpPr>
      <p:sp>
        <p:nvSpPr>
          <p:cNvPr id="2470" name="Google Shape;2470;p28"/>
          <p:cNvSpPr txBox="1"/>
          <p:nvPr>
            <p:ph type="title"/>
          </p:nvPr>
        </p:nvSpPr>
        <p:spPr>
          <a:xfrm>
            <a:off x="262025" y="309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2471" name="Google Shape;2471;p28"/>
          <p:cNvSpPr txBox="1"/>
          <p:nvPr>
            <p:ph idx="1" type="body"/>
          </p:nvPr>
        </p:nvSpPr>
        <p:spPr>
          <a:xfrm>
            <a:off x="262025" y="881900"/>
            <a:ext cx="8085000" cy="372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Calibri"/>
                <a:ea typeface="Calibri"/>
                <a:cs typeface="Calibri"/>
                <a:sym typeface="Calibri"/>
              </a:rPr>
              <a:t>Our project is creating a cost-effective, IoT-driven system to be</a:t>
            </a:r>
            <a:r>
              <a:rPr lang="en" sz="1500">
                <a:solidFill>
                  <a:srgbClr val="000000"/>
                </a:solidFill>
                <a:latin typeface="Calibri"/>
                <a:ea typeface="Calibri"/>
                <a:cs typeface="Calibri"/>
                <a:sym typeface="Calibri"/>
              </a:rPr>
              <a:t> </a:t>
            </a:r>
            <a:r>
              <a:rPr lang="en" sz="1500">
                <a:solidFill>
                  <a:srgbClr val="000000"/>
                </a:solidFill>
                <a:latin typeface="Calibri"/>
                <a:ea typeface="Calibri"/>
                <a:cs typeface="Calibri"/>
                <a:sym typeface="Calibri"/>
              </a:rPr>
              <a:t>employed by consumers which will disaggregate various residential loads. This device will incorporate machine learning and advanced data processing techniques to break down and forecast residential load across different categories based on the aggregated measurement, then display them for the user.</a:t>
            </a:r>
            <a:endParaRPr sz="1500">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t/>
            </a:r>
            <a:endParaRPr sz="1500" u="sng">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rPr lang="en" sz="1500" u="sng">
                <a:solidFill>
                  <a:srgbClr val="000000"/>
                </a:solidFill>
                <a:latin typeface="Calibri"/>
                <a:ea typeface="Calibri"/>
                <a:cs typeface="Calibri"/>
                <a:sym typeface="Calibri"/>
              </a:rPr>
              <a:t>Key features:</a:t>
            </a:r>
            <a:endParaRPr sz="1500" u="sng">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Device measures lumped power usage of a household.</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Data that the device collects should be sent wirelessly back to online data storage through IoT.</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Machine learning algorithms will take the data and weather as inputs and output the disaggregated loads and predicted use.</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Measured and predicted data will be displayed to the user.</a:t>
            </a:r>
            <a:endParaRPr sz="15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rPr lang="en" sz="1500" u="sng">
                <a:solidFill>
                  <a:srgbClr val="000000"/>
                </a:solidFill>
                <a:latin typeface="Calibri"/>
                <a:ea typeface="Calibri"/>
                <a:cs typeface="Calibri"/>
                <a:sym typeface="Calibri"/>
              </a:rPr>
              <a:t>Key constraints:</a:t>
            </a:r>
            <a:endParaRPr i="1" sz="1500" u="sng">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Final cost of the product should be no more than $100.</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Device shall be small enough to fit neatly inside the residential panel.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29"/>
          <p:cNvSpPr txBox="1"/>
          <p:nvPr>
            <p:ph type="title"/>
          </p:nvPr>
        </p:nvSpPr>
        <p:spPr>
          <a:xfrm flipH="1">
            <a:off x="1081500" y="1049250"/>
            <a:ext cx="69810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System Design</a:t>
            </a:r>
            <a:endParaRPr sz="6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 name="Shape 2480"/>
        <p:cNvGrpSpPr/>
        <p:nvPr/>
      </p:nvGrpSpPr>
      <p:grpSpPr>
        <a:xfrm>
          <a:off x="0" y="0"/>
          <a:ext cx="0" cy="0"/>
          <a:chOff x="0" y="0"/>
          <a:chExt cx="0" cy="0"/>
        </a:xfrm>
      </p:grpSpPr>
      <p:sp>
        <p:nvSpPr>
          <p:cNvPr id="2481" name="Google Shape;2481;p30"/>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 Drawing</a:t>
            </a:r>
            <a:endParaRPr/>
          </a:p>
        </p:txBody>
      </p:sp>
      <p:pic>
        <p:nvPicPr>
          <p:cNvPr id="2482" name="Google Shape;2482;p30"/>
          <p:cNvPicPr preferRelativeResize="0"/>
          <p:nvPr/>
        </p:nvPicPr>
        <p:blipFill>
          <a:blip r:embed="rId3">
            <a:alphaModFix/>
          </a:blip>
          <a:stretch>
            <a:fillRect/>
          </a:stretch>
        </p:blipFill>
        <p:spPr>
          <a:xfrm>
            <a:off x="164925" y="1178225"/>
            <a:ext cx="2576420" cy="3775275"/>
          </a:xfrm>
          <a:prstGeom prst="rect">
            <a:avLst/>
          </a:prstGeom>
          <a:noFill/>
          <a:ln>
            <a:noFill/>
          </a:ln>
        </p:spPr>
      </p:pic>
      <p:pic>
        <p:nvPicPr>
          <p:cNvPr id="2483" name="Google Shape;2483;p30"/>
          <p:cNvPicPr preferRelativeResize="0"/>
          <p:nvPr/>
        </p:nvPicPr>
        <p:blipFill>
          <a:blip r:embed="rId4">
            <a:alphaModFix/>
          </a:blip>
          <a:stretch>
            <a:fillRect/>
          </a:stretch>
        </p:blipFill>
        <p:spPr>
          <a:xfrm>
            <a:off x="2882751" y="1178225"/>
            <a:ext cx="4623601" cy="1629574"/>
          </a:xfrm>
          <a:prstGeom prst="rect">
            <a:avLst/>
          </a:prstGeom>
          <a:noFill/>
          <a:ln>
            <a:noFill/>
          </a:ln>
        </p:spPr>
      </p:pic>
      <p:pic>
        <p:nvPicPr>
          <p:cNvPr id="2484" name="Google Shape;2484;p30"/>
          <p:cNvPicPr preferRelativeResize="0"/>
          <p:nvPr/>
        </p:nvPicPr>
        <p:blipFill>
          <a:blip r:embed="rId5">
            <a:alphaModFix/>
          </a:blip>
          <a:stretch>
            <a:fillRect/>
          </a:stretch>
        </p:blipFill>
        <p:spPr>
          <a:xfrm>
            <a:off x="3646776" y="2922599"/>
            <a:ext cx="3095558" cy="2030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31"/>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Block Diagram</a:t>
            </a:r>
            <a:endParaRPr/>
          </a:p>
        </p:txBody>
      </p:sp>
      <p:pic>
        <p:nvPicPr>
          <p:cNvPr id="2490" name="Google Shape;2490;p31"/>
          <p:cNvPicPr preferRelativeResize="0"/>
          <p:nvPr/>
        </p:nvPicPr>
        <p:blipFill>
          <a:blip r:embed="rId3">
            <a:alphaModFix/>
          </a:blip>
          <a:stretch>
            <a:fillRect/>
          </a:stretch>
        </p:blipFill>
        <p:spPr>
          <a:xfrm>
            <a:off x="827175" y="1178225"/>
            <a:ext cx="5125949" cy="384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32"/>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Flow Chart</a:t>
            </a:r>
            <a:endParaRPr/>
          </a:p>
        </p:txBody>
      </p:sp>
      <p:pic>
        <p:nvPicPr>
          <p:cNvPr id="2496" name="Google Shape;2496;p32"/>
          <p:cNvPicPr preferRelativeResize="0"/>
          <p:nvPr/>
        </p:nvPicPr>
        <p:blipFill>
          <a:blip r:embed="rId3">
            <a:alphaModFix/>
          </a:blip>
          <a:stretch>
            <a:fillRect/>
          </a:stretch>
        </p:blipFill>
        <p:spPr>
          <a:xfrm>
            <a:off x="509600" y="1306275"/>
            <a:ext cx="6588350" cy="299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33"/>
          <p:cNvSpPr txBox="1"/>
          <p:nvPr>
            <p:ph type="title"/>
          </p:nvPr>
        </p:nvSpPr>
        <p:spPr>
          <a:xfrm flipH="1">
            <a:off x="1081500" y="1049250"/>
            <a:ext cx="69810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Subsystem Breakdown</a:t>
            </a:r>
            <a:endParaRPr sz="6100"/>
          </a:p>
        </p:txBody>
      </p:sp>
    </p:spTree>
  </p:cSld>
  <p:clrMapOvr>
    <a:masterClrMapping/>
  </p:clrMapOvr>
</p:sld>
</file>

<file path=ppt/theme/theme1.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