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Roboto Slab"/>
      <p:regular r:id="rId11"/>
      <p:bold r:id="rId12"/>
    </p:embeddedFon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Jeremy Edmondso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Slab-regular.fntdata"/><Relationship Id="rId10" Type="http://schemas.openxmlformats.org/officeDocument/2006/relationships/slide" Target="slides/slide4.xml"/><Relationship Id="rId13" Type="http://schemas.openxmlformats.org/officeDocument/2006/relationships/font" Target="fonts/Roboto-regular.fntdata"/><Relationship Id="rId12" Type="http://schemas.openxmlformats.org/officeDocument/2006/relationships/font" Target="fonts/RobotoSlab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9-21T21:47:34.252">
    <p:pos x="196" y="890"/>
    <p:text>What % of this market will you capture?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simplyinsurance.com/how-many-homeowners-in-the-us/" TargetMode="External"/><Relationship Id="rId3" Type="http://schemas.openxmlformats.org/officeDocument/2006/relationships/hyperlink" Target="https://www.npr.org/sections/money/2013/04/10/176801719/two-centuries-of-energy-in-america-in-four-graphs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3a8492c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3a8492c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https://www.simplyinsurance.com/how-many-homeowners-in-the-us/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https://www.npr.org/sections/money/2013/04/10/176801719/two-centuries-of-energy-in-america-in-four-graphs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3de147ff8d375c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3de147ff8d375c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3de147ff8d375c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3de147ff8d375c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sense.com/" TargetMode="External"/><Relationship Id="rId4" Type="http://schemas.openxmlformats.org/officeDocument/2006/relationships/hyperlink" Target="https://www.emporiaenergy.com/how-the-vue-energy-monitor-works" TargetMode="External"/><Relationship Id="rId9" Type="http://schemas.openxmlformats.org/officeDocument/2006/relationships/image" Target="../media/image5.png"/><Relationship Id="rId5" Type="http://schemas.openxmlformats.org/officeDocument/2006/relationships/hyperlink" Target="https://eyedro.com/" TargetMode="External"/><Relationship Id="rId6" Type="http://schemas.openxmlformats.org/officeDocument/2006/relationships/hyperlink" Target="https://www.span.io/" TargetMode="External"/><Relationship Id="rId7" Type="http://schemas.openxmlformats.org/officeDocument/2006/relationships/image" Target="../media/image3.png"/><Relationship Id="rId8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Market and Technology Research Summary</a:t>
            </a:r>
            <a:endParaRPr sz="3700"/>
          </a:p>
        </p:txBody>
      </p:sp>
      <p:sp>
        <p:nvSpPr>
          <p:cNvPr id="64" name="Google Shape;64;p13"/>
          <p:cNvSpPr txBox="1"/>
          <p:nvPr>
            <p:ph idx="4294967295" type="subTitle"/>
          </p:nvPr>
        </p:nvSpPr>
        <p:spPr>
          <a:xfrm>
            <a:off x="638100" y="2884650"/>
            <a:ext cx="7867800" cy="18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Project 50</a:t>
            </a:r>
            <a:r>
              <a:rPr lang="en" sz="2100"/>
              <a:t> - </a:t>
            </a:r>
            <a:r>
              <a:rPr lang="en" sz="2100"/>
              <a:t>Non-intrusive Residential Power Disaggregation</a:t>
            </a:r>
            <a:endParaRPr sz="21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Andrew Bailey*, Ralph Cullom, Manny Harris, Labib Kasim</a:t>
            </a:r>
            <a:endParaRPr sz="21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/>
              <a:t>ECE 484 Fall 2023</a:t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10160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Consumer Base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413750"/>
            <a:ext cx="562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Font typeface="Georgia"/>
              <a:buChar char="●"/>
            </a:pPr>
            <a:r>
              <a:rPr lang="en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Target Customers and Market Size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607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○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Our customers are homeowners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607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○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Potential </a:t>
            </a: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83.5 million</a:t>
            </a: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customers in the U.S.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607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○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Any customer who desires to better comprehend their power usage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1428"/>
              <a:buFont typeface="Georgia"/>
              <a:buChar char="●"/>
            </a:pPr>
            <a:r>
              <a:rPr lang="en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Brief Need Statements</a:t>
            </a:r>
            <a:endParaRPr sz="19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0201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○"/>
            </a:pPr>
            <a:r>
              <a:rPr lang="en" sz="19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Inform residents of their energy usage</a:t>
            </a:r>
            <a:endParaRPr sz="19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0201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○"/>
            </a:pPr>
            <a:r>
              <a:rPr lang="en" sz="19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Analyze power consumption </a:t>
            </a:r>
            <a:r>
              <a:rPr lang="en" sz="19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over</a:t>
            </a:r>
            <a:r>
              <a:rPr lang="en" sz="19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time</a:t>
            </a:r>
            <a:endParaRPr sz="19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0201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○"/>
            </a:pPr>
            <a:r>
              <a:rPr lang="en" sz="19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Send data to utility companies to analyze power consumption</a:t>
            </a:r>
            <a:endParaRPr sz="19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9100" y="1009288"/>
            <a:ext cx="3166276" cy="182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7200" y="2892275"/>
            <a:ext cx="2730075" cy="199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197250" y="41450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Market summary 2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273550" y="1221150"/>
            <a:ext cx="8520600" cy="39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Competitors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○"/>
            </a:pPr>
            <a:r>
              <a:rPr lang="en" sz="20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Sense</a:t>
            </a: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○"/>
            </a:pPr>
            <a:r>
              <a:rPr lang="en" sz="20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4"/>
              </a:rPr>
              <a:t>Emporia Vue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○"/>
            </a:pPr>
            <a:r>
              <a:rPr lang="en" sz="20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5"/>
              </a:rPr>
              <a:t>Eyedro HEM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○"/>
            </a:pPr>
            <a:r>
              <a:rPr lang="en" sz="20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6"/>
              </a:rPr>
              <a:t>SPAN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Value Proposition Statement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Georgia"/>
              <a:buChar char="■"/>
            </a:pPr>
            <a:r>
              <a:rPr lang="en" sz="19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This product can save hundreds of dollars for residents by showing them where </a:t>
            </a:r>
            <a:r>
              <a:rPr lang="en" sz="19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their</a:t>
            </a:r>
            <a:r>
              <a:rPr lang="en" sz="19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energy is going. Our product can indicate where potential issues lie and can help the environment by analyzing energy use and showing where it may be wasted.</a:t>
            </a:r>
            <a:endParaRPr sz="19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31175" y="155025"/>
            <a:ext cx="1733800" cy="276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 rotWithShape="1">
          <a:blip r:embed="rId8">
            <a:alphaModFix/>
          </a:blip>
          <a:srcRect b="0" l="12409" r="14114" t="0"/>
          <a:stretch/>
        </p:blipFill>
        <p:spPr>
          <a:xfrm>
            <a:off x="5204575" y="155025"/>
            <a:ext cx="2029925" cy="276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 rotWithShape="1">
          <a:blip r:embed="rId9">
            <a:alphaModFix/>
          </a:blip>
          <a:srcRect b="0" l="20945" r="22461" t="0"/>
          <a:stretch/>
        </p:blipFill>
        <p:spPr>
          <a:xfrm>
            <a:off x="7412275" y="176713"/>
            <a:ext cx="1578737" cy="271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7110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Technology Summary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576300"/>
            <a:ext cx="8520600" cy="45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 u="sng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Current technology</a:t>
            </a:r>
            <a:endParaRPr i="1" sz="1600" u="sng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Sense, Emporia Vue, SPAN, and the Eyedro monitor examples of current technology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○"/>
            </a:pP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Sense is closely related to our product, measuring total power usage and displaying individual loads to the user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○"/>
            </a:pP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Advanced meter Infrastructures (AMI) are another method to disaggreg</a:t>
            </a: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ate power but real-time disaggregated feedback is not  possible with it.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○"/>
            </a:pP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Smart plugs are commonly used but they can only measure the output for a </a:t>
            </a: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certain</a:t>
            </a: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receptacle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 u="sng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Emerging Technologies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integration of smart products in the home has the potential to be useful in analyzing residential power consumption through machine learning algorithms.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571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 u="sng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Applicable Standards:</a:t>
            </a:r>
            <a:endParaRPr i="1" sz="1600" u="sng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73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</a:t>
            </a: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ational Electric Code</a:t>
            </a: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- Wiring sizing for CT and power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873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merican National Safety Institute</a:t>
            </a: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- Safety standards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7350" lvl="0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NEMA Standards - Enclosure for device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