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4eff52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4eff52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4eff52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4eff52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f4eff52d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4eff52d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4eff52d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4eff52d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4eff52d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4eff52d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4eff52d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4eff52d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3e69e36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3e69e36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500f4d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500f4d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video(s)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f500f4d6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f500f4d6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500f4d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500f4d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3e69e3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3e69e3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4da5b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4da5b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f500f4d6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f500f4d6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f500f4d6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f500f4d6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53e69e36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53e69e3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f4eff5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f4eff5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4eff52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4eff52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f4eff52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f4eff52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4eff52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4eff52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4eff52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4eff52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54da5b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54da5b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QXbWCrzWJo4" TargetMode="Externa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Introduction to Particle Systems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Dylan Carpenter (21982288)</a:t>
            </a:r>
            <a:endParaRPr/>
          </a:p>
          <a:p>
            <a:pPr indent="0" lvl="0" marL="0" rtl="0" algn="ctr">
              <a:spcBef>
                <a:spcPts val="0"/>
              </a:spcBef>
              <a:spcAft>
                <a:spcPts val="0"/>
              </a:spcAft>
              <a:buNone/>
            </a:pPr>
            <a:r>
              <a:rPr lang="en"/>
              <a:t>Andrew Barwise (21253653)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Fireworks Using Reeves’ Particle Systems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Reeves implemented a fireworks simulation using the proposed particle system techniques.</a:t>
            </a:r>
            <a:endParaRPr/>
          </a:p>
          <a:p>
            <a:pPr indent="0" lvl="0" marL="0" rtl="0" algn="l">
              <a:spcBef>
                <a:spcPts val="1600"/>
              </a:spcBef>
              <a:spcAft>
                <a:spcPts val="0"/>
              </a:spcAft>
              <a:buNone/>
            </a:pPr>
            <a:r>
              <a:rPr lang="en"/>
              <a:t>The core particle system is the same, with enhancements to the control and variability of the system, as well as the rendering techniques used.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following images are several overlayed fireworks included in the paper.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75950" y="1141152"/>
            <a:ext cx="4419601" cy="2843723"/>
          </a:xfrm>
          <a:prstGeom prst="rect">
            <a:avLst/>
          </a:prstGeom>
          <a:noFill/>
          <a:ln>
            <a:noFill/>
          </a:ln>
        </p:spPr>
      </p:pic>
      <p:pic>
        <p:nvPicPr>
          <p:cNvPr id="116" name="Google Shape;116;p23"/>
          <p:cNvPicPr preferRelativeResize="0"/>
          <p:nvPr/>
        </p:nvPicPr>
        <p:blipFill>
          <a:blip r:embed="rId4">
            <a:alphaModFix/>
          </a:blip>
          <a:stretch>
            <a:fillRect/>
          </a:stretch>
        </p:blipFill>
        <p:spPr>
          <a:xfrm>
            <a:off x="4647000" y="1137324"/>
            <a:ext cx="4419600" cy="2868863"/>
          </a:xfrm>
          <a:prstGeom prst="rect">
            <a:avLst/>
          </a:prstGeom>
          <a:noFill/>
          <a:ln>
            <a:noFill/>
          </a:ln>
        </p:spPr>
      </p:pic>
      <p:sp>
        <p:nvSpPr>
          <p:cNvPr id="117" name="Google Shape;117;p23"/>
          <p:cNvSpPr txBox="1"/>
          <p:nvPr/>
        </p:nvSpPr>
        <p:spPr>
          <a:xfrm>
            <a:off x="276750" y="4296625"/>
            <a:ext cx="85905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Pairs of fireworks. The first shows fireworks of different ages, the second shows different explosion powers</a:t>
            </a:r>
            <a:endParaRPr>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961297" y="863550"/>
            <a:ext cx="5221421" cy="3416400"/>
          </a:xfrm>
          <a:prstGeom prst="rect">
            <a:avLst/>
          </a:prstGeom>
          <a:noFill/>
          <a:ln>
            <a:noFill/>
          </a:ln>
        </p:spPr>
      </p:pic>
      <p:sp>
        <p:nvSpPr>
          <p:cNvPr id="123" name="Google Shape;123;p24"/>
          <p:cNvSpPr txBox="1"/>
          <p:nvPr/>
        </p:nvSpPr>
        <p:spPr>
          <a:xfrm>
            <a:off x="1303800" y="4446975"/>
            <a:ext cx="65364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Over a dozen overlayed fireworks with varying colors and ejection angles</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Fireworks</a:t>
            </a:r>
            <a:endParaRPr/>
          </a:p>
        </p:txBody>
      </p:sp>
      <p:pic>
        <p:nvPicPr>
          <p:cNvPr id="129" name="Google Shape;129;p25"/>
          <p:cNvPicPr preferRelativeResize="0"/>
          <p:nvPr/>
        </p:nvPicPr>
        <p:blipFill>
          <a:blip r:embed="rId3">
            <a:alphaModFix/>
          </a:blip>
          <a:stretch>
            <a:fillRect/>
          </a:stretch>
        </p:blipFill>
        <p:spPr>
          <a:xfrm>
            <a:off x="184550" y="1356775"/>
            <a:ext cx="4262450" cy="2429975"/>
          </a:xfrm>
          <a:prstGeom prst="rect">
            <a:avLst/>
          </a:prstGeom>
          <a:noFill/>
          <a:ln>
            <a:noFill/>
          </a:ln>
        </p:spPr>
      </p:pic>
      <p:pic>
        <p:nvPicPr>
          <p:cNvPr id="130" name="Google Shape;130;p25"/>
          <p:cNvPicPr preferRelativeResize="0"/>
          <p:nvPr/>
        </p:nvPicPr>
        <p:blipFill rotWithShape="1">
          <a:blip r:embed="rId4">
            <a:alphaModFix/>
          </a:blip>
          <a:srcRect b="14071" l="0" r="0" t="14063"/>
          <a:stretch/>
        </p:blipFill>
        <p:spPr>
          <a:xfrm>
            <a:off x="4946100" y="1356775"/>
            <a:ext cx="3886200" cy="242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Fireworks</a:t>
            </a:r>
            <a:endParaRPr/>
          </a:p>
        </p:txBody>
      </p:sp>
      <p:pic>
        <p:nvPicPr>
          <p:cNvPr id="136" name="Google Shape;136;p26"/>
          <p:cNvPicPr preferRelativeResize="0"/>
          <p:nvPr/>
        </p:nvPicPr>
        <p:blipFill>
          <a:blip r:embed="rId3">
            <a:alphaModFix/>
          </a:blip>
          <a:stretch>
            <a:fillRect/>
          </a:stretch>
        </p:blipFill>
        <p:spPr>
          <a:xfrm>
            <a:off x="311698" y="1356775"/>
            <a:ext cx="3630507" cy="2429975"/>
          </a:xfrm>
          <a:prstGeom prst="rect">
            <a:avLst/>
          </a:prstGeom>
          <a:noFill/>
          <a:ln>
            <a:noFill/>
          </a:ln>
        </p:spPr>
      </p:pic>
      <p:pic>
        <p:nvPicPr>
          <p:cNvPr id="137" name="Google Shape;137;p26"/>
          <p:cNvPicPr preferRelativeResize="0"/>
          <p:nvPr/>
        </p:nvPicPr>
        <p:blipFill>
          <a:blip r:embed="rId4">
            <a:alphaModFix/>
          </a:blip>
          <a:stretch>
            <a:fillRect/>
          </a:stretch>
        </p:blipFill>
        <p:spPr>
          <a:xfrm>
            <a:off x="4572000" y="1356775"/>
            <a:ext cx="3908650" cy="242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Look… Interesting - Limitations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Reeves conducted his research at ILM; the leading effects studio at the time. We are students with sparse computer graphics experience.</a:t>
            </a:r>
            <a:endParaRPr/>
          </a:p>
          <a:p>
            <a:pPr indent="0" lvl="0" marL="0" rtl="0" algn="l">
              <a:spcBef>
                <a:spcPts val="1600"/>
              </a:spcBef>
              <a:spcAft>
                <a:spcPts val="0"/>
              </a:spcAft>
              <a:buNone/>
            </a:pPr>
            <a:r>
              <a:rPr lang="en"/>
              <a:t>Our limitations:</a:t>
            </a:r>
            <a:endParaRPr/>
          </a:p>
          <a:p>
            <a:pPr indent="-317500" lvl="0" marL="457200" rtl="0" algn="l">
              <a:spcBef>
                <a:spcPts val="1600"/>
              </a:spcBef>
              <a:spcAft>
                <a:spcPts val="0"/>
              </a:spcAft>
              <a:buSzPts val="1400"/>
              <a:buChar char="●"/>
            </a:pPr>
            <a:r>
              <a:rPr lang="en" sz="1400"/>
              <a:t>No vertex/fragment shaders</a:t>
            </a:r>
            <a:endParaRPr sz="1400"/>
          </a:p>
          <a:p>
            <a:pPr indent="-317500" lvl="0" marL="457200" rtl="0" algn="l">
              <a:spcBef>
                <a:spcPts val="0"/>
              </a:spcBef>
              <a:spcAft>
                <a:spcPts val="0"/>
              </a:spcAft>
              <a:buSzPts val="1400"/>
              <a:buChar char="●"/>
            </a:pPr>
            <a:r>
              <a:rPr lang="en" sz="1400"/>
              <a:t>No motion blur (we have to plot points instead)</a:t>
            </a:r>
            <a:endParaRPr sz="1400"/>
          </a:p>
          <a:p>
            <a:pPr indent="-317500" lvl="0" marL="457200" rtl="0" algn="l">
              <a:spcBef>
                <a:spcPts val="0"/>
              </a:spcBef>
              <a:spcAft>
                <a:spcPts val="0"/>
              </a:spcAft>
              <a:buSzPts val="1400"/>
              <a:buChar char="●"/>
            </a:pPr>
            <a:r>
              <a:rPr lang="en" sz="1400"/>
              <a:t>No antialiasing</a:t>
            </a:r>
            <a:endParaRPr sz="1400"/>
          </a:p>
          <a:p>
            <a:pPr indent="-317500" lvl="0" marL="457200" rtl="0" algn="l">
              <a:spcBef>
                <a:spcPts val="0"/>
              </a:spcBef>
              <a:spcAft>
                <a:spcPts val="0"/>
              </a:spcAft>
              <a:buSzPts val="1400"/>
              <a:buChar char="●"/>
            </a:pPr>
            <a:r>
              <a:rPr lang="en" sz="1400"/>
              <a:t>Simulation resolution</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Genesis Effect (Star Trek II: Wrath of Khan)</a:t>
            </a:r>
            <a:endParaRPr/>
          </a:p>
        </p:txBody>
      </p:sp>
      <p:pic>
        <p:nvPicPr>
          <p:cNvPr descr="ILM computer graphics division develops &quot;Genesis effect&quot; for Star Trek II - The Wrath of Khan" id="149" name="Google Shape;149;p28" title="&quot;Genesis effect&quot; for Star Trek II - The Wrath of Khan">
            <a:hlinkClick r:id="rId3"/>
          </p:cNvPr>
          <p:cNvPicPr preferRelativeResize="0"/>
          <p:nvPr/>
        </p:nvPicPr>
        <p:blipFill>
          <a:blip r:embed="rId4">
            <a:alphaModFix/>
          </a:blip>
          <a:stretch>
            <a:fillRect/>
          </a:stretch>
        </p:blipFill>
        <p:spPr>
          <a:xfrm>
            <a:off x="2286000" y="1152475"/>
            <a:ext cx="457200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Simulation</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Video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its made</a:t>
            </a:r>
            <a:endParaRPr/>
          </a:p>
        </p:txBody>
      </p:sp>
      <p:sp>
        <p:nvSpPr>
          <p:cNvPr id="161" name="Google Shape;161;p30"/>
          <p:cNvSpPr txBox="1"/>
          <p:nvPr>
            <p:ph idx="1" type="body"/>
          </p:nvPr>
        </p:nvSpPr>
        <p:spPr>
          <a:xfrm>
            <a:off x="311700" y="1152475"/>
            <a:ext cx="5776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tiered particle system</a:t>
            </a:r>
            <a:endParaRPr/>
          </a:p>
          <a:p>
            <a:pPr indent="-317500" lvl="1" marL="914400" rtl="0" algn="l">
              <a:spcBef>
                <a:spcPts val="0"/>
              </a:spcBef>
              <a:spcAft>
                <a:spcPts val="0"/>
              </a:spcAft>
              <a:buSzPts val="1400"/>
              <a:buChar char="○"/>
            </a:pPr>
            <a:r>
              <a:rPr lang="en"/>
              <a:t>Top level spawns particle systems across the surface</a:t>
            </a:r>
            <a:endParaRPr/>
          </a:p>
          <a:p>
            <a:pPr indent="-317500" lvl="1" marL="914400" rtl="0" algn="l">
              <a:spcBef>
                <a:spcPts val="0"/>
              </a:spcBef>
              <a:spcAft>
                <a:spcPts val="0"/>
              </a:spcAft>
              <a:buSzPts val="1400"/>
              <a:buChar char="○"/>
            </a:pPr>
            <a:r>
              <a:rPr lang="en"/>
              <a:t>Second level spawns particles in place</a:t>
            </a:r>
            <a:endParaRPr/>
          </a:p>
          <a:p>
            <a:pPr indent="-342900" lvl="0" marL="457200" rtl="0" algn="l">
              <a:spcBef>
                <a:spcPts val="0"/>
              </a:spcBef>
              <a:spcAft>
                <a:spcPts val="0"/>
              </a:spcAft>
              <a:buSzPts val="1800"/>
              <a:buChar char="●"/>
            </a:pPr>
            <a:r>
              <a:rPr lang="en"/>
              <a:t>Multiple Layers Composited (not in simulation)</a:t>
            </a:r>
            <a:endParaRPr/>
          </a:p>
          <a:p>
            <a:pPr indent="-317500" lvl="1" marL="914400" rtl="0" algn="l">
              <a:spcBef>
                <a:spcPts val="0"/>
              </a:spcBef>
              <a:spcAft>
                <a:spcPts val="0"/>
              </a:spcAft>
              <a:buSzPts val="1400"/>
              <a:buChar char="○"/>
            </a:pPr>
            <a:r>
              <a:rPr lang="en"/>
              <a:t>Front, lighting, planet, back, stars etc.</a:t>
            </a:r>
            <a:endParaRPr/>
          </a:p>
          <a:p>
            <a:pPr indent="-317500" lvl="1" marL="914400" rtl="0" algn="l">
              <a:spcBef>
                <a:spcPts val="0"/>
              </a:spcBef>
              <a:spcAft>
                <a:spcPts val="0"/>
              </a:spcAft>
              <a:buSzPts val="1400"/>
              <a:buChar char="○"/>
            </a:pPr>
            <a:r>
              <a:rPr lang="en"/>
              <a:t>All rendered separately then put together</a:t>
            </a:r>
            <a:endParaRPr/>
          </a:p>
          <a:p>
            <a:pPr indent="-342900" lvl="0" marL="457200" rtl="0" algn="l">
              <a:spcBef>
                <a:spcPts val="0"/>
              </a:spcBef>
              <a:spcAft>
                <a:spcPts val="0"/>
              </a:spcAft>
              <a:buSzPts val="1800"/>
              <a:buChar char="●"/>
            </a:pPr>
            <a:r>
              <a:rPr lang="en"/>
              <a:t>Lots of variability</a:t>
            </a:r>
            <a:endParaRPr/>
          </a:p>
          <a:p>
            <a:pPr indent="-317500" lvl="1" marL="914400" rtl="0" algn="l">
              <a:spcBef>
                <a:spcPts val="0"/>
              </a:spcBef>
              <a:spcAft>
                <a:spcPts val="0"/>
              </a:spcAft>
              <a:buSzPts val="1400"/>
              <a:buChar char="○"/>
            </a:pPr>
            <a:r>
              <a:rPr lang="en"/>
              <a:t>Large number of parameters that can be tuned</a:t>
            </a:r>
            <a:endParaRPr/>
          </a:p>
          <a:p>
            <a:pPr indent="-317500" lvl="1" marL="914400" rtl="0" algn="l">
              <a:spcBef>
                <a:spcPts val="0"/>
              </a:spcBef>
              <a:spcAft>
                <a:spcPts val="0"/>
              </a:spcAft>
              <a:buSzPts val="1400"/>
              <a:buChar char="○"/>
            </a:pPr>
            <a:r>
              <a:rPr lang="en"/>
              <a:t>Particles and particle systems inherit parent properties with random variation</a:t>
            </a:r>
            <a:endParaRPr/>
          </a:p>
          <a:p>
            <a:pPr indent="-317500" lvl="1" marL="914400" rtl="0" algn="l">
              <a:spcBef>
                <a:spcPts val="0"/>
              </a:spcBef>
              <a:spcAft>
                <a:spcPts val="0"/>
              </a:spcAft>
              <a:buSzPts val="1400"/>
              <a:buChar char="○"/>
            </a:pPr>
            <a:r>
              <a:rPr lang="en"/>
              <a:t>Many parameters can change gradually over time</a:t>
            </a:r>
            <a:endParaRPr/>
          </a:p>
          <a:p>
            <a:pPr indent="-342900" lvl="0" marL="457200" rtl="0" algn="l">
              <a:spcBef>
                <a:spcPts val="0"/>
              </a:spcBef>
              <a:spcAft>
                <a:spcPts val="0"/>
              </a:spcAft>
              <a:buSzPts val="1800"/>
              <a:buChar char="●"/>
            </a:pPr>
            <a:r>
              <a:rPr lang="en"/>
              <a:t>Around 80000 particles and 200 particle systems</a:t>
            </a:r>
            <a:endParaRPr/>
          </a:p>
          <a:p>
            <a:pPr indent="-317500" lvl="1" marL="914400" rtl="0" algn="l">
              <a:spcBef>
                <a:spcPts val="0"/>
              </a:spcBef>
              <a:spcAft>
                <a:spcPts val="0"/>
              </a:spcAft>
              <a:buSzPts val="1400"/>
              <a:buChar char="○"/>
            </a:pPr>
            <a:r>
              <a:rPr lang="en"/>
              <a:t>up to 750000 particles in close-ups (about 400 systems)</a:t>
            </a:r>
            <a:endParaRPr/>
          </a:p>
        </p:txBody>
      </p:sp>
      <p:pic>
        <p:nvPicPr>
          <p:cNvPr id="162" name="Google Shape;162;p30"/>
          <p:cNvPicPr preferRelativeResize="0"/>
          <p:nvPr/>
        </p:nvPicPr>
        <p:blipFill rotWithShape="1">
          <a:blip r:embed="rId3">
            <a:alphaModFix/>
          </a:blip>
          <a:srcRect b="0" l="0" r="0" t="0"/>
          <a:stretch/>
        </p:blipFill>
        <p:spPr>
          <a:xfrm>
            <a:off x="6184575" y="509825"/>
            <a:ext cx="2558549" cy="2126725"/>
          </a:xfrm>
          <a:prstGeom prst="rect">
            <a:avLst/>
          </a:prstGeom>
          <a:noFill/>
          <a:ln>
            <a:noFill/>
          </a:ln>
        </p:spPr>
      </p:pic>
      <p:pic>
        <p:nvPicPr>
          <p:cNvPr id="163" name="Google Shape;163;p30"/>
          <p:cNvPicPr preferRelativeResize="0"/>
          <p:nvPr/>
        </p:nvPicPr>
        <p:blipFill>
          <a:blip r:embed="rId4">
            <a:alphaModFix/>
          </a:blip>
          <a:stretch>
            <a:fillRect/>
          </a:stretch>
        </p:blipFill>
        <p:spPr>
          <a:xfrm>
            <a:off x="6088500" y="2740050"/>
            <a:ext cx="2750700" cy="189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1983 computational power wasn’t quite what it is today!</a:t>
            </a:r>
            <a:endParaRPr/>
          </a:p>
          <a:p>
            <a:pPr indent="0" lvl="0" marL="0" rtl="0" algn="l">
              <a:spcBef>
                <a:spcPts val="1600"/>
              </a:spcBef>
              <a:spcAft>
                <a:spcPts val="0"/>
              </a:spcAft>
              <a:buNone/>
            </a:pPr>
            <a:r>
              <a:rPr lang="en"/>
              <a:t>Then, to render a single frame with 100000 particles took several minutes.</a:t>
            </a:r>
            <a:endParaRPr/>
          </a:p>
          <a:p>
            <a:pPr indent="0" lvl="0" marL="0" rtl="0" algn="l">
              <a:spcBef>
                <a:spcPts val="1600"/>
              </a:spcBef>
              <a:spcAft>
                <a:spcPts val="0"/>
              </a:spcAft>
              <a:buNone/>
            </a:pPr>
            <a:r>
              <a:rPr lang="en"/>
              <a:t>Our simulation rendered a single frame in approximately 1-2 seconds*. Not yet real time, but not far off.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*Using a 6-core, 12-thread CPU</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11700" y="200825"/>
            <a:ext cx="8520599" cy="4725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Replicated the particle system proposed and used by Reeves</a:t>
            </a:r>
            <a:endParaRPr/>
          </a:p>
          <a:p>
            <a:pPr indent="-342900" lvl="0" marL="457200" rtl="0" algn="l">
              <a:spcBef>
                <a:spcPts val="0"/>
              </a:spcBef>
              <a:spcAft>
                <a:spcPts val="0"/>
              </a:spcAft>
              <a:buSzPts val="1800"/>
              <a:buChar char="●"/>
            </a:pPr>
            <a:r>
              <a:rPr lang="en"/>
              <a:t>Used the particle system to simulate fireworks</a:t>
            </a:r>
            <a:endParaRPr/>
          </a:p>
          <a:p>
            <a:pPr indent="-342900" lvl="0" marL="457200" rtl="0" algn="l">
              <a:spcBef>
                <a:spcPts val="0"/>
              </a:spcBef>
              <a:spcAft>
                <a:spcPts val="0"/>
              </a:spcAft>
              <a:buSzPts val="1800"/>
              <a:buChar char="●"/>
            </a:pPr>
            <a:r>
              <a:rPr lang="en"/>
              <a:t>Recreated the Genesis Effect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and Improvements</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Improved rendering, graphics and camera movement</a:t>
            </a:r>
            <a:endParaRPr/>
          </a:p>
          <a:p>
            <a:pPr indent="-342900" lvl="0" marL="457200" rtl="0" algn="l">
              <a:spcBef>
                <a:spcPts val="0"/>
              </a:spcBef>
              <a:spcAft>
                <a:spcPts val="0"/>
              </a:spcAft>
              <a:buSzPts val="1800"/>
              <a:buChar char="●"/>
            </a:pPr>
            <a:r>
              <a:rPr lang="en"/>
              <a:t>Particle System lighting/mesh interactions with planet</a:t>
            </a:r>
            <a:endParaRPr/>
          </a:p>
          <a:p>
            <a:pPr indent="-317500" lvl="1" marL="914400" rtl="0" algn="l">
              <a:spcBef>
                <a:spcPts val="0"/>
              </a:spcBef>
              <a:spcAft>
                <a:spcPts val="0"/>
              </a:spcAft>
              <a:buSzPts val="1400"/>
              <a:buChar char="○"/>
            </a:pPr>
            <a:r>
              <a:rPr lang="en"/>
              <a:t>Lighting generated by the system</a:t>
            </a:r>
            <a:endParaRPr/>
          </a:p>
          <a:p>
            <a:pPr indent="-317500" lvl="1" marL="914400" rtl="0" algn="l">
              <a:spcBef>
                <a:spcPts val="0"/>
              </a:spcBef>
              <a:spcAft>
                <a:spcPts val="0"/>
              </a:spcAft>
              <a:buSzPts val="1400"/>
              <a:buChar char="○"/>
            </a:pPr>
            <a:r>
              <a:rPr lang="en"/>
              <a:t>Visible effects of the particle system as it moves over planet</a:t>
            </a:r>
            <a:endParaRPr/>
          </a:p>
          <a:p>
            <a:pPr indent="-342900" lvl="0" marL="457200" rtl="0" algn="l">
              <a:spcBef>
                <a:spcPts val="0"/>
              </a:spcBef>
              <a:spcAft>
                <a:spcPts val="0"/>
              </a:spcAft>
              <a:buSzPts val="1800"/>
              <a:buChar char="●"/>
            </a:pPr>
            <a:r>
              <a:rPr lang="en"/>
              <a:t>Simulation of planet regeneration</a:t>
            </a:r>
            <a:endParaRPr/>
          </a:p>
          <a:p>
            <a:pPr indent="-342900" lvl="0" marL="457200" rtl="0" algn="l">
              <a:spcBef>
                <a:spcPts val="0"/>
              </a:spcBef>
              <a:spcAft>
                <a:spcPts val="0"/>
              </a:spcAft>
              <a:buSzPts val="1800"/>
              <a:buChar char="●"/>
            </a:pPr>
            <a:r>
              <a:rPr lang="en"/>
              <a:t>Performance </a:t>
            </a:r>
            <a:r>
              <a:rPr lang="en"/>
              <a:t>improvements</a:t>
            </a:r>
            <a:endParaRPr/>
          </a:p>
          <a:p>
            <a:pPr indent="-317500" lvl="1" marL="914400" rtl="0" algn="l">
              <a:spcBef>
                <a:spcPts val="0"/>
              </a:spcBef>
              <a:spcAft>
                <a:spcPts val="0"/>
              </a:spcAft>
              <a:buSzPts val="1400"/>
              <a:buChar char="○"/>
            </a:pPr>
            <a:r>
              <a:rPr lang="en"/>
              <a:t>Data structures used to store and manipulate particles</a:t>
            </a:r>
            <a:endParaRPr/>
          </a:p>
          <a:p>
            <a:pPr indent="-317500" lvl="1" marL="914400" rtl="0" algn="l">
              <a:spcBef>
                <a:spcPts val="0"/>
              </a:spcBef>
              <a:spcAft>
                <a:spcPts val="0"/>
              </a:spcAft>
              <a:buSzPts val="1400"/>
              <a:buChar char="○"/>
            </a:pPr>
            <a:r>
              <a:rPr lang="en"/>
              <a:t>Compute Shaders, GPU use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generation</a:t>
            </a:r>
            <a:endParaRPr sz="2400"/>
          </a:p>
          <a:p>
            <a:pPr indent="-342900" lvl="0" marL="457200" rtl="0" algn="l">
              <a:spcBef>
                <a:spcPts val="1600"/>
              </a:spcBef>
              <a:spcAft>
                <a:spcPts val="0"/>
              </a:spcAft>
              <a:buSzPts val="1800"/>
              <a:buChar char="●"/>
            </a:pPr>
            <a:r>
              <a:rPr lang="en"/>
              <a:t>The number of particles generated strongly influences the density of the fuzzy object.</a:t>
            </a:r>
            <a:endParaRPr/>
          </a:p>
          <a:p>
            <a:pPr indent="-342900" lvl="0" marL="457200" rtl="0" algn="l">
              <a:spcBef>
                <a:spcPts val="0"/>
              </a:spcBef>
              <a:spcAft>
                <a:spcPts val="0"/>
              </a:spcAft>
              <a:buSzPts val="1800"/>
              <a:buChar char="●"/>
            </a:pPr>
            <a:r>
              <a:rPr lang="en"/>
              <a:t>An equation is developed to generate new particles.</a:t>
            </a:r>
            <a:endParaRPr/>
          </a:p>
          <a:p>
            <a:pPr indent="-317500" lvl="1" marL="914400" rtl="0" algn="l">
              <a:spcBef>
                <a:spcPts val="0"/>
              </a:spcBef>
              <a:spcAft>
                <a:spcPts val="0"/>
              </a:spcAft>
              <a:buSzPts val="1400"/>
              <a:buChar char="-"/>
            </a:pPr>
            <a:r>
              <a:rPr i="1" lang="en"/>
              <a:t>NewParts(f) = MeanParts(f) + Rand() * VarParts(f)</a:t>
            </a:r>
            <a:endParaRPr i="1"/>
          </a:p>
          <a:p>
            <a:pPr indent="-342900" lvl="0" marL="457200" rtl="0" algn="l">
              <a:spcBef>
                <a:spcPts val="0"/>
              </a:spcBef>
              <a:spcAft>
                <a:spcPts val="0"/>
              </a:spcAft>
              <a:buSzPts val="1800"/>
              <a:buChar char="●"/>
            </a:pPr>
            <a:r>
              <a:rPr lang="en"/>
              <a:t>A simple linear system is used to allow the particle system to change its intensity as the program moves from frame to frame.</a:t>
            </a:r>
            <a:endParaRPr/>
          </a:p>
          <a:p>
            <a:pPr indent="-317500" lvl="1" marL="914400" rtl="0" algn="l">
              <a:spcBef>
                <a:spcPts val="0"/>
              </a:spcBef>
              <a:spcAft>
                <a:spcPts val="0"/>
              </a:spcAft>
              <a:buSzPts val="1400"/>
              <a:buChar char="-"/>
            </a:pPr>
            <a:r>
              <a:rPr i="1" lang="en"/>
              <a:t>MeanParts(f) = InitialMeanParts + DeltaMeanParts * (f - f0)</a:t>
            </a:r>
            <a:endParaRPr i="1"/>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attributes</a:t>
            </a:r>
            <a:endParaRPr sz="2400"/>
          </a:p>
          <a:p>
            <a:pPr indent="0" lvl="0" marL="0" rtl="0" algn="l">
              <a:spcBef>
                <a:spcPts val="1600"/>
              </a:spcBef>
              <a:spcAft>
                <a:spcPts val="0"/>
              </a:spcAft>
              <a:buNone/>
            </a:pPr>
            <a:r>
              <a:rPr lang="en"/>
              <a:t>Any number of possible attributes could be used within a particle system to design a structure. Common attributes are:</a:t>
            </a:r>
            <a:endParaRPr/>
          </a:p>
          <a:p>
            <a:pPr indent="-342900" lvl="0" marL="457200" rtl="0" algn="l">
              <a:spcBef>
                <a:spcPts val="1600"/>
              </a:spcBef>
              <a:spcAft>
                <a:spcPts val="0"/>
              </a:spcAft>
              <a:buSzPts val="1800"/>
              <a:buChar char="●"/>
            </a:pPr>
            <a:r>
              <a:rPr lang="en"/>
              <a:t>Initial position</a:t>
            </a:r>
            <a:endParaRPr/>
          </a:p>
          <a:p>
            <a:pPr indent="-342900" lvl="0" marL="457200" rtl="0" algn="l">
              <a:spcBef>
                <a:spcPts val="0"/>
              </a:spcBef>
              <a:spcAft>
                <a:spcPts val="0"/>
              </a:spcAft>
              <a:buSzPts val="1800"/>
              <a:buChar char="●"/>
            </a:pPr>
            <a:r>
              <a:rPr lang="en"/>
              <a:t>Initial velocity </a:t>
            </a:r>
            <a:endParaRPr/>
          </a:p>
          <a:p>
            <a:pPr indent="-342900" lvl="0" marL="457200" rtl="0" algn="l">
              <a:spcBef>
                <a:spcPts val="0"/>
              </a:spcBef>
              <a:spcAft>
                <a:spcPts val="0"/>
              </a:spcAft>
              <a:buSzPts val="1800"/>
              <a:buChar char="●"/>
            </a:pPr>
            <a:r>
              <a:rPr lang="en"/>
              <a:t>Initial size</a:t>
            </a:r>
            <a:endParaRPr/>
          </a:p>
          <a:p>
            <a:pPr indent="-342900" lvl="0" marL="457200" rtl="0" algn="l">
              <a:spcBef>
                <a:spcPts val="0"/>
              </a:spcBef>
              <a:spcAft>
                <a:spcPts val="0"/>
              </a:spcAft>
              <a:buSzPts val="1800"/>
              <a:buChar char="●"/>
            </a:pPr>
            <a:r>
              <a:rPr lang="en"/>
              <a:t>Initial colour</a:t>
            </a:r>
            <a:endParaRPr/>
          </a:p>
          <a:p>
            <a:pPr indent="-342900" lvl="0" marL="457200" rtl="0" algn="l">
              <a:spcBef>
                <a:spcPts val="0"/>
              </a:spcBef>
              <a:spcAft>
                <a:spcPts val="0"/>
              </a:spcAft>
              <a:buSzPts val="1800"/>
              <a:buChar char="●"/>
            </a:pPr>
            <a:r>
              <a:rPr lang="en"/>
              <a:t>Initial transparency</a:t>
            </a:r>
            <a:endParaRPr/>
          </a:p>
          <a:p>
            <a:pPr indent="-342900" lvl="0" marL="457200" rtl="0" algn="l">
              <a:spcBef>
                <a:spcPts val="0"/>
              </a:spcBef>
              <a:spcAft>
                <a:spcPts val="0"/>
              </a:spcAft>
              <a:buSzPts val="1800"/>
              <a:buChar char="●"/>
            </a:pPr>
            <a:r>
              <a:rPr lang="en"/>
              <a:t>Shape</a:t>
            </a:r>
            <a:endParaRPr/>
          </a:p>
          <a:p>
            <a:pPr indent="-342900" lvl="0" marL="457200" rtl="0" algn="l">
              <a:spcBef>
                <a:spcPts val="0"/>
              </a:spcBef>
              <a:spcAft>
                <a:spcPts val="0"/>
              </a:spcAft>
              <a:buSzPts val="1800"/>
              <a:buChar char="●"/>
            </a:pPr>
            <a:r>
              <a:rPr lang="en"/>
              <a:t>Lifetime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dynamics</a:t>
            </a:r>
            <a:endParaRPr sz="2400"/>
          </a:p>
          <a:p>
            <a:pPr indent="0" lvl="0" marL="0" rtl="0" algn="l">
              <a:spcBef>
                <a:spcPts val="1600"/>
              </a:spcBef>
              <a:spcAft>
                <a:spcPts val="1600"/>
              </a:spcAft>
              <a:buNone/>
            </a:pPr>
            <a:r>
              <a:rPr lang="en"/>
              <a:t>Individual particles must change over time in colour, transparency and size. It is essential that particles move from one frame to the next. Velocity vectors are used in conjunction with position vectors to allow particles to move between frames. Acceleration values are used to simulate gravity and allow particles to move in non linear lines.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extinction</a:t>
            </a:r>
            <a:endParaRPr sz="2400"/>
          </a:p>
          <a:p>
            <a:pPr indent="0" lvl="0" marL="0" rtl="0" algn="l">
              <a:spcBef>
                <a:spcPts val="1600"/>
              </a:spcBef>
              <a:spcAft>
                <a:spcPts val="0"/>
              </a:spcAft>
              <a:buNone/>
            </a:pPr>
            <a:r>
              <a:rPr lang="en"/>
              <a:t>There are a few methods for determining the lifetime of a particle. One way is to have a limit on a particle’s lifetime that is measured by frames. Once a </a:t>
            </a:r>
            <a:r>
              <a:rPr lang="en"/>
              <a:t>particle's</a:t>
            </a:r>
            <a:r>
              <a:rPr lang="en"/>
              <a:t> lifetime reaches zero it is terminated.</a:t>
            </a:r>
            <a:endParaRPr/>
          </a:p>
          <a:p>
            <a:pPr indent="0" lvl="0" marL="0" rtl="0" algn="l">
              <a:spcBef>
                <a:spcPts val="1600"/>
              </a:spcBef>
              <a:spcAft>
                <a:spcPts val="0"/>
              </a:spcAft>
              <a:buNone/>
            </a:pPr>
            <a:r>
              <a:rPr lang="en"/>
              <a:t>Another way of ensuring a particle extinction is to track the distance of a particle and to kill it off when it moves beyond a specified distance from its parent particle system.</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rendering</a:t>
            </a:r>
            <a:endParaRPr sz="2400"/>
          </a:p>
          <a:p>
            <a:pPr indent="0" lvl="0" marL="0" rtl="0" algn="l">
              <a:spcBef>
                <a:spcPts val="1600"/>
              </a:spcBef>
              <a:spcAft>
                <a:spcPts val="1600"/>
              </a:spcAft>
              <a:buNone/>
            </a:pPr>
            <a:r>
              <a:rPr lang="en"/>
              <a:t>The particles in our particle system are rendered as point light sources. The particles are slightly transparent. Being slightly transparent allows the avoidance of issues around clipping. Transparency also allows the particle colours to mix together.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of a Particle System</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Particle hierarchy</a:t>
            </a:r>
            <a:endParaRPr sz="2400"/>
          </a:p>
          <a:p>
            <a:pPr indent="0" lvl="0" marL="0" rtl="0" algn="l">
              <a:spcBef>
                <a:spcPts val="1600"/>
              </a:spcBef>
              <a:spcAft>
                <a:spcPts val="0"/>
              </a:spcAft>
              <a:buNone/>
            </a:pPr>
            <a:r>
              <a:rPr lang="en"/>
              <a:t>A model is designed so that within a particle system the particles are themselves particle systems. When the parent particle system is transformed so are its descendent particle systems and their particles. The number of new particle systems generated at a frame is based on the parents particle generation rate.</a:t>
            </a:r>
            <a:endParaRPr/>
          </a:p>
          <a:p>
            <a:pPr indent="0" lvl="0" marL="0" rtl="0" algn="l">
              <a:spcBef>
                <a:spcPts val="1600"/>
              </a:spcBef>
              <a:spcAft>
                <a:spcPts val="1600"/>
              </a:spcAft>
              <a:buNone/>
            </a:pPr>
            <a:r>
              <a:rPr lang="en"/>
              <a:t>A tree data structure is used to represent </a:t>
            </a:r>
            <a:r>
              <a:rPr lang="en"/>
              <a:t>hierarchy</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Resources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3</a:t>
            </a:r>
            <a:endParaRPr/>
          </a:p>
          <a:p>
            <a:pPr indent="-317500" lvl="1" marL="914400" rtl="0" algn="l">
              <a:spcBef>
                <a:spcPts val="0"/>
              </a:spcBef>
              <a:spcAft>
                <a:spcPts val="0"/>
              </a:spcAft>
              <a:buSzPts val="1400"/>
              <a:buChar char="○"/>
            </a:pPr>
            <a:r>
              <a:rPr lang="en"/>
              <a:t>Pyglet - opengl framework for drawing and rendering</a:t>
            </a:r>
            <a:endParaRPr/>
          </a:p>
          <a:p>
            <a:pPr indent="-342900" lvl="0" marL="457200" rtl="0" algn="l">
              <a:spcBef>
                <a:spcPts val="0"/>
              </a:spcBef>
              <a:spcAft>
                <a:spcPts val="0"/>
              </a:spcAft>
              <a:buSzPts val="1800"/>
              <a:buChar char="●"/>
            </a:pPr>
            <a:r>
              <a:rPr lang="en"/>
              <a:t>FFMPEG</a:t>
            </a:r>
            <a:endParaRPr/>
          </a:p>
          <a:p>
            <a:pPr indent="-317500" lvl="1" marL="914400" rtl="0" algn="l">
              <a:spcBef>
                <a:spcPts val="0"/>
              </a:spcBef>
              <a:spcAft>
                <a:spcPts val="0"/>
              </a:spcAft>
              <a:buSzPts val="1400"/>
              <a:buChar char="○"/>
            </a:pPr>
            <a:r>
              <a:rPr lang="en"/>
              <a:t>For video composition and manipulation</a:t>
            </a:r>
            <a:endParaRPr/>
          </a:p>
          <a:p>
            <a:pPr indent="-317500" lvl="0" marL="457200" rtl="0" algn="l">
              <a:spcBef>
                <a:spcPts val="0"/>
              </a:spcBef>
              <a:spcAft>
                <a:spcPts val="0"/>
              </a:spcAft>
              <a:buSzPts val="1400"/>
              <a:buChar char="●"/>
            </a:pPr>
            <a:r>
              <a:rPr lang="en" sz="1400"/>
              <a:t>Original paper by </a:t>
            </a:r>
            <a:r>
              <a:rPr lang="en" sz="1400"/>
              <a:t>WIlliam</a:t>
            </a:r>
            <a:r>
              <a:rPr lang="en" sz="1400"/>
              <a:t> Reeves (ILM)</a:t>
            </a:r>
            <a:endParaRPr sz="1400"/>
          </a:p>
          <a:p>
            <a:pPr indent="-317500" lvl="1" marL="914400" rtl="0" algn="l">
              <a:spcBef>
                <a:spcPts val="0"/>
              </a:spcBef>
              <a:spcAft>
                <a:spcPts val="0"/>
              </a:spcAft>
              <a:buSzPts val="1400"/>
              <a:buChar char="○"/>
            </a:pPr>
            <a:r>
              <a:rPr lang="en" sz="1400"/>
              <a:t>Reeves, W. T. (1983). Particle systems—a technique for modeling a class of fuzzy objects. </a:t>
            </a:r>
            <a:r>
              <a:rPr i="1" lang="en" sz="1400"/>
              <a:t>ACM Transactions On Graphics (TOG)</a:t>
            </a:r>
            <a:r>
              <a:rPr lang="en" sz="1400"/>
              <a:t>, </a:t>
            </a:r>
            <a:r>
              <a:rPr i="1" lang="en" sz="1400"/>
              <a:t>2</a:t>
            </a:r>
            <a:r>
              <a:rPr lang="en" sz="1400"/>
              <a:t>(2), 91-108.</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