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Semi-Bold" charset="1" panose="00000700000000000000"/>
      <p:regular r:id="rId20"/>
    </p:embeddedFont>
    <p:embeddedFont>
      <p:font typeface="Montserrat" charset="1" panose="00000500000000000000"/>
      <p:regular r:id="rId21"/>
    </p:embeddedFont>
    <p:embeddedFont>
      <p:font typeface="Canva Sans" charset="1" panose="020B0503030501040103"/>
      <p:regular r:id="rId22"/>
    </p:embeddedFont>
    <p:embeddedFont>
      <p:font typeface="Poppins Medium" charset="1" panose="00000600000000000000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png" Type="http://schemas.openxmlformats.org/officeDocument/2006/relationships/image"/><Relationship Id="rId14" Target="../media/image31.pn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17" Target="../media/image34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88185" y="986676"/>
            <a:ext cx="3787916" cy="3787916"/>
            <a:chOff x="0" y="0"/>
            <a:chExt cx="13716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4962525"/>
            <a:ext cx="16048375" cy="23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DEPI-ASK</a:t>
            </a:r>
          </a:p>
          <a:p>
            <a:pPr algn="ctr">
              <a:lnSpc>
                <a:spcPts val="9250"/>
              </a:lnSpc>
            </a:pPr>
            <a:r>
              <a:rPr lang="en-US" b="true" sz="6607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Intelligent Chat Application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6922" y="7856904"/>
            <a:ext cx="16526102" cy="56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</a:pPr>
            <a:r>
              <a:rPr lang="en-US" sz="334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Subtitle: Integrating Python, Flask, Docker, Ansible, Jenkins, and Nginx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55640" y="2081339"/>
            <a:ext cx="9208199" cy="114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5"/>
              </a:lnSpc>
            </a:pPr>
            <a:r>
              <a:rPr lang="en-US" sz="67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Andrew Ashraf Bassily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03097" y="3161116"/>
            <a:ext cx="92081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DevOps Enginner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00528" y="2703897"/>
            <a:ext cx="11060935" cy="6867026"/>
          </a:xfrm>
          <a:custGeom>
            <a:avLst/>
            <a:gdLst/>
            <a:ahLst/>
            <a:cxnLst/>
            <a:rect r="r" b="b" t="t" l="l"/>
            <a:pathLst>
              <a:path h="6867026" w="11060935">
                <a:moveTo>
                  <a:pt x="0" y="0"/>
                </a:moveTo>
                <a:lnTo>
                  <a:pt x="11060936" y="0"/>
                </a:lnTo>
                <a:lnTo>
                  <a:pt x="11060936" y="6867026"/>
                </a:lnTo>
                <a:lnTo>
                  <a:pt x="0" y="686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5" t="0" r="-827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24597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17704" y="3869072"/>
            <a:ext cx="5695950" cy="3752850"/>
          </a:xfrm>
          <a:custGeom>
            <a:avLst/>
            <a:gdLst/>
            <a:ahLst/>
            <a:cxnLst/>
            <a:rect r="r" b="b" t="t" l="l"/>
            <a:pathLst>
              <a:path h="3752850" w="5695950">
                <a:moveTo>
                  <a:pt x="0" y="0"/>
                </a:moveTo>
                <a:lnTo>
                  <a:pt x="5695950" y="0"/>
                </a:lnTo>
                <a:lnTo>
                  <a:pt x="5695950" y="3752850"/>
                </a:lnTo>
                <a:lnTo>
                  <a:pt x="0" y="3752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5153" t="-9171" r="-10033" b="-1472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69009" y="5143500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9" y="0"/>
                </a:lnTo>
                <a:lnTo>
                  <a:pt x="11793339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51655" y="2375531"/>
            <a:ext cx="12766129" cy="8665010"/>
          </a:xfrm>
          <a:custGeom>
            <a:avLst/>
            <a:gdLst/>
            <a:ahLst/>
            <a:cxnLst/>
            <a:rect r="r" b="b" t="t" l="l"/>
            <a:pathLst>
              <a:path h="8665010" w="12766129">
                <a:moveTo>
                  <a:pt x="0" y="0"/>
                </a:moveTo>
                <a:lnTo>
                  <a:pt x="12766129" y="0"/>
                </a:lnTo>
                <a:lnTo>
                  <a:pt x="12766129" y="8665010"/>
                </a:lnTo>
                <a:lnTo>
                  <a:pt x="0" y="8665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16209" y="3573282"/>
            <a:ext cx="6097445" cy="4344429"/>
          </a:xfrm>
          <a:custGeom>
            <a:avLst/>
            <a:gdLst/>
            <a:ahLst/>
            <a:cxnLst/>
            <a:rect r="r" b="b" t="t" l="l"/>
            <a:pathLst>
              <a:path h="4344429" w="6097445">
                <a:moveTo>
                  <a:pt x="0" y="0"/>
                </a:moveTo>
                <a:lnTo>
                  <a:pt x="6097445" y="0"/>
                </a:lnTo>
                <a:lnTo>
                  <a:pt x="6097445" y="4344429"/>
                </a:lnTo>
                <a:lnTo>
                  <a:pt x="0" y="43444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0362" y="572135"/>
            <a:ext cx="17895246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Application Demo &amp; Slack Notifications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24582" y="-3320184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25360" y="5727933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26810" y="2264859"/>
            <a:ext cx="7670994" cy="5292986"/>
          </a:xfrm>
          <a:custGeom>
            <a:avLst/>
            <a:gdLst/>
            <a:ahLst/>
            <a:cxnLst/>
            <a:rect r="r" b="b" t="t" l="l"/>
            <a:pathLst>
              <a:path h="5292986" w="7670994">
                <a:moveTo>
                  <a:pt x="0" y="0"/>
                </a:moveTo>
                <a:lnTo>
                  <a:pt x="7670994" y="0"/>
                </a:lnTo>
                <a:lnTo>
                  <a:pt x="7670994" y="5292986"/>
                </a:lnTo>
                <a:lnTo>
                  <a:pt x="0" y="5292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56640"/>
            <a:ext cx="12674638" cy="180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Results and Impact of DevOps Implementation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491" y="2997830"/>
            <a:ext cx="10511235" cy="666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8950" indent="-339475" lvl="1">
              <a:lnSpc>
                <a:spcPts val="4402"/>
              </a:lnSpc>
              <a:buFont typeface="Arial"/>
              <a:buChar char="•"/>
            </a:pPr>
            <a:r>
              <a:rPr lang="en-US" b="true" sz="3144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Deployment Speed: </a:t>
            </a:r>
            <a:r>
              <a:rPr lang="en-US" b="true" sz="31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Docker and </a:t>
            </a:r>
            <a:r>
              <a:rPr lang="en-US" b="true" sz="31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Ansible reduced deployment time by 70%.</a:t>
            </a:r>
          </a:p>
          <a:p>
            <a:pPr algn="l" marL="678950" indent="-339475" lvl="1">
              <a:lnSpc>
                <a:spcPts val="4402"/>
              </a:lnSpc>
              <a:buFont typeface="Arial"/>
              <a:buChar char="•"/>
            </a:pPr>
            <a:r>
              <a:rPr lang="en-US" b="true" sz="3144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Increased Reliability:</a:t>
            </a:r>
            <a:r>
              <a:rPr lang="en-US" b="true" sz="31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Automated tests in Jenkins ensure the app is fully functional before every deployment.</a:t>
            </a:r>
          </a:p>
          <a:p>
            <a:pPr algn="l" marL="678950" indent="-339475" lvl="1">
              <a:lnSpc>
                <a:spcPts val="4402"/>
              </a:lnSpc>
              <a:buFont typeface="Arial"/>
              <a:buChar char="•"/>
            </a:pPr>
            <a:r>
              <a:rPr lang="en-US" b="true" sz="3144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Consistent Environments: </a:t>
            </a:r>
            <a:r>
              <a:rPr lang="en-US" b="true" sz="31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Docker eliminates environment discrepancies, resulting in fewer bugs and smoother deployments.</a:t>
            </a:r>
          </a:p>
          <a:p>
            <a:pPr algn="l" marL="678950" indent="-339475" lvl="1">
              <a:lnSpc>
                <a:spcPts val="4402"/>
              </a:lnSpc>
              <a:buFont typeface="Arial"/>
              <a:buChar char="•"/>
            </a:pPr>
            <a:r>
              <a:rPr lang="en-US" b="true" sz="3144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Collaborative Efficiency:</a:t>
            </a:r>
            <a:r>
              <a:rPr lang="en-US" b="true" sz="31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Slack integration ensures fast communication between developers and ops teams.</a:t>
            </a:r>
          </a:p>
          <a:p>
            <a:pPr algn="l">
              <a:lnSpc>
                <a:spcPts val="440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24597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2859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62112" y="3050012"/>
            <a:ext cx="7468368" cy="6463533"/>
          </a:xfrm>
          <a:custGeom>
            <a:avLst/>
            <a:gdLst/>
            <a:ahLst/>
            <a:cxnLst/>
            <a:rect r="r" b="b" t="t" l="l"/>
            <a:pathLst>
              <a:path h="6463533" w="7468368">
                <a:moveTo>
                  <a:pt x="0" y="0"/>
                </a:moveTo>
                <a:lnTo>
                  <a:pt x="7468368" y="0"/>
                </a:lnTo>
                <a:lnTo>
                  <a:pt x="7468368" y="6463533"/>
                </a:lnTo>
                <a:lnTo>
                  <a:pt x="0" y="6463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3593" y="4224379"/>
            <a:ext cx="2973121" cy="4114800"/>
          </a:xfrm>
          <a:custGeom>
            <a:avLst/>
            <a:gdLst/>
            <a:ahLst/>
            <a:cxnLst/>
            <a:rect r="r" b="b" t="t" l="l"/>
            <a:pathLst>
              <a:path h="4114800" w="2973121">
                <a:moveTo>
                  <a:pt x="0" y="0"/>
                </a:moveTo>
                <a:lnTo>
                  <a:pt x="2973122" y="0"/>
                </a:lnTo>
                <a:lnTo>
                  <a:pt x="29731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06256" y="793207"/>
            <a:ext cx="13055881" cy="180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Future Improvements with DevOps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6256" y="2983337"/>
            <a:ext cx="12125664" cy="684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6870" indent="-348435" lvl="1">
              <a:lnSpc>
                <a:spcPts val="4518"/>
              </a:lnSpc>
              <a:buFont typeface="Arial"/>
              <a:buChar char="•"/>
            </a:pPr>
            <a:r>
              <a:rPr lang="en-US" b="true" sz="322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Enhancing Frontend:</a:t>
            </a: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Integrate Flask with other advanced framework like ( React )</a:t>
            </a:r>
          </a:p>
          <a:p>
            <a:pPr algn="l" marL="696870" indent="-348435" lvl="1">
              <a:lnSpc>
                <a:spcPts val="4518"/>
              </a:lnSpc>
              <a:buFont typeface="Arial"/>
              <a:buChar char="•"/>
            </a:pPr>
            <a:r>
              <a:rPr lang="en-US" b="true" sz="322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 Monitoring:</a:t>
            </a:r>
            <a:r>
              <a:rPr lang="en-US" b="true" sz="322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</a:t>
            </a: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more advanced monitoring tools like Prometheus and Grafana for real-time metrics and performance insights.</a:t>
            </a:r>
          </a:p>
          <a:p>
            <a:pPr algn="l" marL="696870" indent="-348435" lvl="1">
              <a:lnSpc>
                <a:spcPts val="4518"/>
              </a:lnSpc>
              <a:buFont typeface="Arial"/>
              <a:buChar char="•"/>
            </a:pPr>
            <a:r>
              <a:rPr lang="en-US" b="true" sz="322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Container Orchestration: </a:t>
            </a: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Move towards using Kubernetes to manage containers at scale.</a:t>
            </a:r>
          </a:p>
          <a:p>
            <a:pPr algn="l" marL="696870" indent="-348435" lvl="1">
              <a:lnSpc>
                <a:spcPts val="4518"/>
              </a:lnSpc>
              <a:buFont typeface="Arial"/>
              <a:buChar char="•"/>
            </a:pPr>
            <a:r>
              <a:rPr lang="en-US" b="true" sz="322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</a:t>
            </a:r>
            <a:r>
              <a:rPr lang="en-US" b="true" sz="322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ity Integration: </a:t>
            </a: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DevSecOps by adding security checks into the Jenkins pipeline.</a:t>
            </a:r>
          </a:p>
          <a:p>
            <a:pPr algn="l" marL="696870" indent="-348435" lvl="1">
              <a:lnSpc>
                <a:spcPts val="4518"/>
              </a:lnSpc>
              <a:buFont typeface="Arial"/>
              <a:buChar char="•"/>
            </a:pPr>
            <a:r>
              <a:rPr lang="en-US" b="true" sz="322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 Automation: </a:t>
            </a: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 test automation with tools like Selenium or pytest for more comprehensive testing.</a:t>
            </a:r>
          </a:p>
          <a:p>
            <a:pPr algn="ctr">
              <a:lnSpc>
                <a:spcPts val="451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24582" y="-3320184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25360" y="5727933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9725" y="3070423"/>
            <a:ext cx="16592304" cy="569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0"/>
              </a:lnSpc>
            </a:pPr>
            <a:r>
              <a:rPr lang="en-US" sz="404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  <a:p>
            <a:pPr algn="l" marL="872937" indent="-436469" lvl="1">
              <a:lnSpc>
                <a:spcPts val="5660"/>
              </a:lnSpc>
              <a:buFont typeface="Arial"/>
              <a:buChar char="•"/>
            </a:pPr>
            <a:r>
              <a:rPr lang="en-US" b="true" sz="4043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Appreciation: </a:t>
            </a:r>
            <a:r>
              <a:rPr lang="en-US" b="true" sz="4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for your time and attention.</a:t>
            </a:r>
          </a:p>
          <a:p>
            <a:pPr algn="l" marL="872937" indent="-436469" lvl="1">
              <a:lnSpc>
                <a:spcPts val="5660"/>
              </a:lnSpc>
              <a:buFont typeface="Arial"/>
              <a:buChar char="•"/>
            </a:pPr>
            <a:r>
              <a:rPr lang="en-US" b="true" sz="4043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 Session: </a:t>
            </a:r>
            <a:r>
              <a:rPr lang="en-US" b="true" sz="4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welcome any questions or feedback you may have.</a:t>
            </a:r>
          </a:p>
          <a:p>
            <a:pPr algn="l" marL="872937" indent="-436469" lvl="1">
              <a:lnSpc>
                <a:spcPts val="5660"/>
              </a:lnSpc>
              <a:buFont typeface="Arial"/>
              <a:buChar char="•"/>
            </a:pPr>
            <a:r>
              <a:rPr lang="en-US" b="true" sz="4043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Information:</a:t>
            </a:r>
          </a:p>
          <a:p>
            <a:pPr algn="l" marL="1745874" indent="-581958" lvl="2">
              <a:lnSpc>
                <a:spcPts val="5660"/>
              </a:lnSpc>
              <a:buFont typeface="Arial"/>
              <a:buChar char="⚬"/>
            </a:pPr>
            <a:r>
              <a:rPr lang="en-US" b="true" sz="4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Email: andrew.bassily@hotmail.com</a:t>
            </a:r>
          </a:p>
          <a:p>
            <a:pPr algn="l" marL="1745874" indent="-581958" lvl="2">
              <a:lnSpc>
                <a:spcPts val="5660"/>
              </a:lnSpc>
              <a:buFont typeface="Arial"/>
              <a:buChar char="⚬"/>
            </a:pPr>
            <a:r>
              <a:rPr lang="en-US" b="true" sz="4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LinkedIn: https://www.linkedin.com/in/andrewbassily0/</a:t>
            </a:r>
          </a:p>
          <a:p>
            <a:pPr algn="l">
              <a:lnSpc>
                <a:spcPts val="566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051904" y="-4540174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11793339" y="0"/>
                </a:moveTo>
                <a:lnTo>
                  <a:pt x="0" y="0"/>
                </a:lnTo>
                <a:lnTo>
                  <a:pt x="0" y="7474028"/>
                </a:lnTo>
                <a:lnTo>
                  <a:pt x="11793339" y="7474028"/>
                </a:lnTo>
                <a:lnTo>
                  <a:pt x="11793339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1379" y="2933854"/>
            <a:ext cx="5293453" cy="4581243"/>
          </a:xfrm>
          <a:custGeom>
            <a:avLst/>
            <a:gdLst/>
            <a:ahLst/>
            <a:cxnLst/>
            <a:rect r="r" b="b" t="t" l="l"/>
            <a:pathLst>
              <a:path h="4581243" w="5293453">
                <a:moveTo>
                  <a:pt x="0" y="0"/>
                </a:moveTo>
                <a:lnTo>
                  <a:pt x="5293454" y="0"/>
                </a:lnTo>
                <a:lnTo>
                  <a:pt x="5293454" y="4581243"/>
                </a:lnTo>
                <a:lnTo>
                  <a:pt x="0" y="458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47981" y="5224476"/>
            <a:ext cx="5293453" cy="4581243"/>
          </a:xfrm>
          <a:custGeom>
            <a:avLst/>
            <a:gdLst/>
            <a:ahLst/>
            <a:cxnLst/>
            <a:rect r="r" b="b" t="t" l="l"/>
            <a:pathLst>
              <a:path h="4581243" w="5293453">
                <a:moveTo>
                  <a:pt x="0" y="0"/>
                </a:moveTo>
                <a:lnTo>
                  <a:pt x="5293454" y="0"/>
                </a:lnTo>
                <a:lnTo>
                  <a:pt x="5293454" y="4581243"/>
                </a:lnTo>
                <a:lnTo>
                  <a:pt x="0" y="458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4900" y="4317161"/>
            <a:ext cx="3040896" cy="1900560"/>
          </a:xfrm>
          <a:custGeom>
            <a:avLst/>
            <a:gdLst/>
            <a:ahLst/>
            <a:cxnLst/>
            <a:rect r="r" b="b" t="t" l="l"/>
            <a:pathLst>
              <a:path h="1900560" w="3040896">
                <a:moveTo>
                  <a:pt x="0" y="0"/>
                </a:moveTo>
                <a:lnTo>
                  <a:pt x="3040896" y="0"/>
                </a:lnTo>
                <a:lnTo>
                  <a:pt x="3040896" y="1900559"/>
                </a:lnTo>
                <a:lnTo>
                  <a:pt x="0" y="19005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11135" y="6217720"/>
            <a:ext cx="2831928" cy="2594754"/>
          </a:xfrm>
          <a:custGeom>
            <a:avLst/>
            <a:gdLst/>
            <a:ahLst/>
            <a:cxnLst/>
            <a:rect r="r" b="b" t="t" l="l"/>
            <a:pathLst>
              <a:path h="2594754" w="2831928">
                <a:moveTo>
                  <a:pt x="0" y="0"/>
                </a:moveTo>
                <a:lnTo>
                  <a:pt x="2831927" y="0"/>
                </a:lnTo>
                <a:lnTo>
                  <a:pt x="2831927" y="2594754"/>
                </a:lnTo>
                <a:lnTo>
                  <a:pt x="0" y="2594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94813" y="1066800"/>
            <a:ext cx="9606266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21237" y="3142676"/>
            <a:ext cx="7685988" cy="250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8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Goal: Develop DEPI-ASK, a chat application leveraging ChatGPT via RapidAPI, while implementing DevOps best practices for efficient development, testing, deployment, and monitoring.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81656" y="6234498"/>
            <a:ext cx="5664303" cy="794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1"/>
              </a:lnSpc>
            </a:pPr>
            <a:r>
              <a:rPr lang="en-US" sz="2857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Objectives:</a:t>
            </a:r>
          </a:p>
          <a:p>
            <a:pPr algn="l">
              <a:lnSpc>
                <a:spcPts val="297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989382" y="2558933"/>
            <a:ext cx="3406305" cy="42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1"/>
              </a:lnSpc>
            </a:pPr>
            <a:r>
              <a:rPr lang="en-US" sz="2857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Project Goal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90820" y="6877268"/>
            <a:ext cx="9385297" cy="300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3861" indent="-411287" lvl="2">
              <a:lnSpc>
                <a:spcPts val="4000"/>
              </a:lnSpc>
              <a:buFont typeface="Arial"/>
              <a:buChar char="⚬"/>
            </a:pPr>
            <a:r>
              <a:rPr lang="en-US" sz="28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Automate infrastructure setup</a:t>
            </a:r>
          </a:p>
          <a:p>
            <a:pPr algn="l" marL="1233861" indent="-411287" lvl="2">
              <a:lnSpc>
                <a:spcPts val="4000"/>
              </a:lnSpc>
              <a:buFont typeface="Arial"/>
              <a:buChar char="⚬"/>
            </a:pPr>
            <a:r>
              <a:rPr lang="en-US" sz="28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Simplify deployments with containerization</a:t>
            </a:r>
          </a:p>
          <a:p>
            <a:pPr algn="l" marL="1233861" indent="-411287" lvl="2">
              <a:lnSpc>
                <a:spcPts val="4000"/>
              </a:lnSpc>
              <a:buFont typeface="Arial"/>
              <a:buChar char="⚬"/>
            </a:pPr>
            <a:r>
              <a:rPr lang="en-US" sz="28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Ensure continuous integration and delivery (CI/CD)</a:t>
            </a:r>
          </a:p>
          <a:p>
            <a:pPr algn="l">
              <a:lnSpc>
                <a:spcPts val="4000"/>
              </a:lnSpc>
            </a:pPr>
          </a:p>
          <a:p>
            <a:pPr algn="l">
              <a:lnSpc>
                <a:spcPts val="40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68050" y="-110073"/>
            <a:ext cx="12140609" cy="10507146"/>
          </a:xfrm>
          <a:custGeom>
            <a:avLst/>
            <a:gdLst/>
            <a:ahLst/>
            <a:cxnLst/>
            <a:rect r="r" b="b" t="t" l="l"/>
            <a:pathLst>
              <a:path h="10507146" w="12140609">
                <a:moveTo>
                  <a:pt x="0" y="0"/>
                </a:moveTo>
                <a:lnTo>
                  <a:pt x="12140609" y="0"/>
                </a:lnTo>
                <a:lnTo>
                  <a:pt x="12140609" y="10507146"/>
                </a:lnTo>
                <a:lnTo>
                  <a:pt x="0" y="1050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24597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7820" y="1681938"/>
            <a:ext cx="10460230" cy="838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Backend: </a:t>
            </a:r>
          </a:p>
          <a:p>
            <a:pPr algn="l" marL="595238" indent="-297619" lvl="1">
              <a:lnSpc>
                <a:spcPts val="3859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Developed using Python and Flask framework.</a:t>
            </a:r>
          </a:p>
          <a:p>
            <a:pPr algn="l" marL="595238" indent="-297619" lvl="1">
              <a:lnSpc>
                <a:spcPts val="3859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API Integration: ChatGPT integrated through RapidAPI.</a:t>
            </a:r>
          </a:p>
          <a:p>
            <a:pPr algn="l">
              <a:lnSpc>
                <a:spcPts val="4419"/>
              </a:lnSpc>
            </a:pPr>
            <a:r>
              <a:rPr lang="en-US" sz="3156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DevOps:</a:t>
            </a:r>
          </a:p>
          <a:p>
            <a:pPr algn="l" marL="595238" indent="-297619" lvl="1">
              <a:lnSpc>
                <a:spcPts val="3859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Containerization: Docker used for building, shipping, and running the application in consistent environments.</a:t>
            </a:r>
          </a:p>
          <a:p>
            <a:pPr algn="l" marL="595238" indent="-297619" lvl="1">
              <a:lnSpc>
                <a:spcPts val="3859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Reverse Proxy: Nginx implemented for traffic routing and load balancing.</a:t>
            </a:r>
          </a:p>
          <a:p>
            <a:pPr algn="l" marL="595238" indent="-297619" lvl="1">
              <a:lnSpc>
                <a:spcPts val="3859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 Server: Gunicorn used to serve the Flask application efficiently in production.</a:t>
            </a:r>
          </a:p>
          <a:p>
            <a:pPr algn="l" marL="595238" indent="-297619" lvl="1">
              <a:lnSpc>
                <a:spcPts val="3859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Configuration &amp; Deployment: Ansible automates server setup, configuration, and deployment.</a:t>
            </a:r>
          </a:p>
          <a:p>
            <a:pPr algn="l" marL="595238" indent="-297619" lvl="1">
              <a:lnSpc>
                <a:spcPts val="3859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CI/CD Pipeline: Jenkins manages code integration, testing, and deployment, with Slack providing real-time pipeline monitoring.</a:t>
            </a:r>
          </a:p>
          <a:p>
            <a:pPr algn="l">
              <a:lnSpc>
                <a:spcPts val="38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351886" y="1406486"/>
            <a:ext cx="6235148" cy="6235148"/>
          </a:xfrm>
          <a:custGeom>
            <a:avLst/>
            <a:gdLst/>
            <a:ahLst/>
            <a:cxnLst/>
            <a:rect r="r" b="b" t="t" l="l"/>
            <a:pathLst>
              <a:path h="6235148" w="6235148">
                <a:moveTo>
                  <a:pt x="0" y="0"/>
                </a:moveTo>
                <a:lnTo>
                  <a:pt x="6235148" y="0"/>
                </a:lnTo>
                <a:lnTo>
                  <a:pt x="6235148" y="6235148"/>
                </a:lnTo>
                <a:lnTo>
                  <a:pt x="0" y="6235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9446" y="355458"/>
            <a:ext cx="12564066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Tech Stack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42607" y="1931828"/>
            <a:ext cx="7145337" cy="6183964"/>
          </a:xfrm>
          <a:custGeom>
            <a:avLst/>
            <a:gdLst/>
            <a:ahLst/>
            <a:cxnLst/>
            <a:rect r="r" b="b" t="t" l="l"/>
            <a:pathLst>
              <a:path h="6183964" w="7145337">
                <a:moveTo>
                  <a:pt x="0" y="0"/>
                </a:moveTo>
                <a:lnTo>
                  <a:pt x="7145337" y="0"/>
                </a:lnTo>
                <a:lnTo>
                  <a:pt x="7145337" y="6183964"/>
                </a:lnTo>
                <a:lnTo>
                  <a:pt x="0" y="6183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9747" y="3774949"/>
            <a:ext cx="4411057" cy="3376463"/>
          </a:xfrm>
          <a:custGeom>
            <a:avLst/>
            <a:gdLst/>
            <a:ahLst/>
            <a:cxnLst/>
            <a:rect r="r" b="b" t="t" l="l"/>
            <a:pathLst>
              <a:path h="3376463" w="4411057">
                <a:moveTo>
                  <a:pt x="0" y="0"/>
                </a:moveTo>
                <a:lnTo>
                  <a:pt x="4411057" y="0"/>
                </a:lnTo>
                <a:lnTo>
                  <a:pt x="4411057" y="3376463"/>
                </a:lnTo>
                <a:lnTo>
                  <a:pt x="0" y="33764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85201" y="7236695"/>
            <a:ext cx="3145017" cy="699766"/>
          </a:xfrm>
          <a:custGeom>
            <a:avLst/>
            <a:gdLst/>
            <a:ahLst/>
            <a:cxnLst/>
            <a:rect r="r" b="b" t="t" l="l"/>
            <a:pathLst>
              <a:path h="699766" w="3145017">
                <a:moveTo>
                  <a:pt x="0" y="0"/>
                </a:moveTo>
                <a:lnTo>
                  <a:pt x="3145017" y="0"/>
                </a:lnTo>
                <a:lnTo>
                  <a:pt x="3145017" y="699766"/>
                </a:lnTo>
                <a:lnTo>
                  <a:pt x="0" y="6997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424597" y="-1778372"/>
            <a:ext cx="11708717" cy="7420399"/>
          </a:xfrm>
          <a:custGeom>
            <a:avLst/>
            <a:gdLst/>
            <a:ahLst/>
            <a:cxnLst/>
            <a:rect r="r" b="b" t="t" l="l"/>
            <a:pathLst>
              <a:path h="7420399" w="11708717">
                <a:moveTo>
                  <a:pt x="0" y="0"/>
                </a:moveTo>
                <a:lnTo>
                  <a:pt x="11708716" y="0"/>
                </a:lnTo>
                <a:lnTo>
                  <a:pt x="11708716" y="7420400"/>
                </a:lnTo>
                <a:lnTo>
                  <a:pt x="0" y="742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2606642" y="2690090"/>
            <a:ext cx="3523576" cy="783996"/>
          </a:xfrm>
          <a:custGeom>
            <a:avLst/>
            <a:gdLst/>
            <a:ahLst/>
            <a:cxnLst/>
            <a:rect r="r" b="b" t="t" l="l"/>
            <a:pathLst>
              <a:path h="783996" w="3523576">
                <a:moveTo>
                  <a:pt x="0" y="783996"/>
                </a:moveTo>
                <a:lnTo>
                  <a:pt x="3523576" y="783996"/>
                </a:lnTo>
                <a:lnTo>
                  <a:pt x="3523576" y="0"/>
                </a:lnTo>
                <a:lnTo>
                  <a:pt x="0" y="0"/>
                </a:lnTo>
                <a:lnTo>
                  <a:pt x="0" y="78399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2244" y="457364"/>
            <a:ext cx="11929226" cy="130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1"/>
              </a:lnSpc>
            </a:pPr>
            <a:r>
              <a:rPr lang="en-US" sz="4684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Development Process and DevOps ImplementationProject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5636" y="2346845"/>
            <a:ext cx="11871005" cy="8790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6"/>
              </a:lnSpc>
            </a:pPr>
            <a:r>
              <a:rPr lang="en-US" sz="2290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Step 1: Application Development</a:t>
            </a:r>
          </a:p>
          <a:p>
            <a:pPr algn="l" marL="494511" indent="-247255" lvl="1">
              <a:lnSpc>
                <a:spcPts val="3206"/>
              </a:lnSpc>
              <a:buFont typeface="Arial"/>
              <a:buChar char="•"/>
            </a:pPr>
            <a:r>
              <a:rPr lang="en-US" sz="229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Built the core functionality of DEPI-ASK using Flask, integrating it with ChatGPT via RapidAPI.</a:t>
            </a:r>
          </a:p>
          <a:p>
            <a:pPr algn="l">
              <a:lnSpc>
                <a:spcPts val="3206"/>
              </a:lnSpc>
            </a:pPr>
            <a:r>
              <a:rPr lang="en-US" sz="2290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Step 2: Containerization with Docker</a:t>
            </a:r>
          </a:p>
          <a:p>
            <a:pPr algn="l" marL="494511" indent="-247255" lvl="1">
              <a:lnSpc>
                <a:spcPts val="3206"/>
              </a:lnSpc>
              <a:buFont typeface="Arial"/>
              <a:buChar char="•"/>
            </a:pPr>
            <a:r>
              <a:rPr lang="en-US" sz="229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Dockerized the application to ensure consistency between development and production environments.</a:t>
            </a:r>
          </a:p>
          <a:p>
            <a:pPr algn="l" marL="494511" indent="-247255" lvl="1">
              <a:lnSpc>
                <a:spcPts val="3206"/>
              </a:lnSpc>
              <a:buFont typeface="Arial"/>
              <a:buChar char="•"/>
            </a:pPr>
            <a:r>
              <a:rPr lang="en-US" sz="229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Created a Dockerfile that outlines dependencies and build instructions.</a:t>
            </a:r>
          </a:p>
          <a:p>
            <a:pPr algn="l">
              <a:lnSpc>
                <a:spcPts val="3206"/>
              </a:lnSpc>
            </a:pPr>
            <a:r>
              <a:rPr lang="en-US" sz="2290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Step 3: Nginx and Gunicorn for Production</a:t>
            </a:r>
          </a:p>
          <a:p>
            <a:pPr algn="l" marL="494511" indent="-247255" lvl="1">
              <a:lnSpc>
                <a:spcPts val="3206"/>
              </a:lnSpc>
              <a:buFont typeface="Arial"/>
              <a:buChar char="•"/>
            </a:pPr>
            <a:r>
              <a:rPr lang="en-US" sz="229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Configured Nginx as a reverse proxy to route requests to Gunicorn, improving application performance.</a:t>
            </a:r>
          </a:p>
          <a:p>
            <a:pPr algn="l">
              <a:lnSpc>
                <a:spcPts val="3206"/>
              </a:lnSpc>
            </a:pPr>
            <a:r>
              <a:rPr lang="en-US" sz="2290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Step 4: Infrastructure Automation with Ansible</a:t>
            </a:r>
          </a:p>
          <a:p>
            <a:pPr algn="l" marL="494511" indent="-247255" lvl="1">
              <a:lnSpc>
                <a:spcPts val="3206"/>
              </a:lnSpc>
              <a:buFont typeface="Arial"/>
              <a:buChar char="•"/>
            </a:pPr>
            <a:r>
              <a:rPr lang="en-US" sz="229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Used Ansible to automate server setup (installing dependencies, configuring Nginx, and starting the Docker container).</a:t>
            </a:r>
          </a:p>
          <a:p>
            <a:pPr algn="l">
              <a:lnSpc>
                <a:spcPts val="3206"/>
              </a:lnSpc>
            </a:pPr>
            <a:r>
              <a:rPr lang="en-US" sz="2290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 Step 5: CI/CD Pipeline with Jenkins</a:t>
            </a:r>
          </a:p>
          <a:p>
            <a:pPr algn="l" marL="989022" indent="-329674" lvl="2">
              <a:lnSpc>
                <a:spcPts val="3206"/>
              </a:lnSpc>
              <a:buFont typeface="Arial"/>
              <a:buChar char="⚬"/>
            </a:pPr>
            <a:r>
              <a:rPr lang="en-US" sz="229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Built a Jenkins pipeline that automates the build, test, and deployment of the Dockerized app.</a:t>
            </a:r>
          </a:p>
          <a:p>
            <a:pPr algn="l" marL="989022" indent="-329674" lvl="2">
              <a:lnSpc>
                <a:spcPts val="3206"/>
              </a:lnSpc>
              <a:buFont typeface="Arial"/>
              <a:buChar char="⚬"/>
            </a:pPr>
            <a:r>
              <a:rPr lang="en-US" sz="229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Integrated Slack notifications for real-time updates on pipeline stages.</a:t>
            </a:r>
          </a:p>
          <a:p>
            <a:pPr algn="l">
              <a:lnSpc>
                <a:spcPts val="3206"/>
              </a:lnSpc>
            </a:pPr>
          </a:p>
          <a:p>
            <a:pPr algn="l">
              <a:lnSpc>
                <a:spcPts val="3206"/>
              </a:lnSpc>
            </a:pPr>
          </a:p>
          <a:p>
            <a:pPr algn="l">
              <a:lnSpc>
                <a:spcPts val="3206"/>
              </a:lnSpc>
            </a:pPr>
          </a:p>
          <a:p>
            <a:pPr algn="l">
              <a:lnSpc>
                <a:spcPts val="3206"/>
              </a:lnSpc>
            </a:pPr>
          </a:p>
          <a:p>
            <a:pPr algn="l">
              <a:lnSpc>
                <a:spcPts val="320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792121" y="2252154"/>
            <a:ext cx="2136766" cy="29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3"/>
              </a:lnSpc>
            </a:pPr>
            <a:r>
              <a:rPr lang="en-US" b="true" sz="2042" spc="23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Rapidai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31419" y="7444262"/>
            <a:ext cx="2136766" cy="29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3"/>
              </a:lnSpc>
            </a:pPr>
            <a:r>
              <a:rPr lang="en-US" b="true" sz="2042" spc="55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DEVOPS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0089" y="2601130"/>
            <a:ext cx="1662045" cy="1731297"/>
          </a:xfrm>
          <a:custGeom>
            <a:avLst/>
            <a:gdLst/>
            <a:ahLst/>
            <a:cxnLst/>
            <a:rect r="r" b="b" t="t" l="l"/>
            <a:pathLst>
              <a:path h="1731297" w="1662045">
                <a:moveTo>
                  <a:pt x="0" y="0"/>
                </a:moveTo>
                <a:lnTo>
                  <a:pt x="1662044" y="0"/>
                </a:lnTo>
                <a:lnTo>
                  <a:pt x="1662044" y="1731296"/>
                </a:lnTo>
                <a:lnTo>
                  <a:pt x="0" y="1731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96976" y="7245924"/>
            <a:ext cx="1463520" cy="1474579"/>
          </a:xfrm>
          <a:custGeom>
            <a:avLst/>
            <a:gdLst/>
            <a:ahLst/>
            <a:cxnLst/>
            <a:rect r="r" b="b" t="t" l="l"/>
            <a:pathLst>
              <a:path h="1474579" w="1463520">
                <a:moveTo>
                  <a:pt x="0" y="0"/>
                </a:moveTo>
                <a:lnTo>
                  <a:pt x="1463520" y="0"/>
                </a:lnTo>
                <a:lnTo>
                  <a:pt x="1463520" y="1474580"/>
                </a:lnTo>
                <a:lnTo>
                  <a:pt x="0" y="1474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860404" y="5723340"/>
            <a:ext cx="1893079" cy="447240"/>
          </a:xfrm>
          <a:custGeom>
            <a:avLst/>
            <a:gdLst/>
            <a:ahLst/>
            <a:cxnLst/>
            <a:rect r="r" b="b" t="t" l="l"/>
            <a:pathLst>
              <a:path h="447240" w="1893079">
                <a:moveTo>
                  <a:pt x="0" y="0"/>
                </a:moveTo>
                <a:lnTo>
                  <a:pt x="1893079" y="0"/>
                </a:lnTo>
                <a:lnTo>
                  <a:pt x="1893079" y="447240"/>
                </a:lnTo>
                <a:lnTo>
                  <a:pt x="0" y="447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55527" y="3457253"/>
            <a:ext cx="2200648" cy="519903"/>
          </a:xfrm>
          <a:custGeom>
            <a:avLst/>
            <a:gdLst/>
            <a:ahLst/>
            <a:cxnLst/>
            <a:rect r="r" b="b" t="t" l="l"/>
            <a:pathLst>
              <a:path h="519903" w="2200648">
                <a:moveTo>
                  <a:pt x="0" y="0"/>
                </a:moveTo>
                <a:lnTo>
                  <a:pt x="2200647" y="0"/>
                </a:lnTo>
                <a:lnTo>
                  <a:pt x="2200647" y="519903"/>
                </a:lnTo>
                <a:lnTo>
                  <a:pt x="0" y="519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61460" y="2589853"/>
            <a:ext cx="1825618" cy="1825618"/>
          </a:xfrm>
          <a:custGeom>
            <a:avLst/>
            <a:gdLst/>
            <a:ahLst/>
            <a:cxnLst/>
            <a:rect r="r" b="b" t="t" l="l"/>
            <a:pathLst>
              <a:path h="1825618" w="1825618">
                <a:moveTo>
                  <a:pt x="0" y="0"/>
                </a:moveTo>
                <a:lnTo>
                  <a:pt x="1825618" y="0"/>
                </a:lnTo>
                <a:lnTo>
                  <a:pt x="1825618" y="1825618"/>
                </a:lnTo>
                <a:lnTo>
                  <a:pt x="0" y="18256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00694" y="7318983"/>
            <a:ext cx="1846319" cy="1306271"/>
          </a:xfrm>
          <a:custGeom>
            <a:avLst/>
            <a:gdLst/>
            <a:ahLst/>
            <a:cxnLst/>
            <a:rect r="r" b="b" t="t" l="l"/>
            <a:pathLst>
              <a:path h="1306271" w="1846319">
                <a:moveTo>
                  <a:pt x="0" y="0"/>
                </a:moveTo>
                <a:lnTo>
                  <a:pt x="1846319" y="0"/>
                </a:lnTo>
                <a:lnTo>
                  <a:pt x="1846319" y="1306271"/>
                </a:lnTo>
                <a:lnTo>
                  <a:pt x="0" y="13062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84989" y="5061151"/>
            <a:ext cx="1010092" cy="1154391"/>
          </a:xfrm>
          <a:custGeom>
            <a:avLst/>
            <a:gdLst/>
            <a:ahLst/>
            <a:cxnLst/>
            <a:rect r="r" b="b" t="t" l="l"/>
            <a:pathLst>
              <a:path h="1154391" w="1010092">
                <a:moveTo>
                  <a:pt x="0" y="0"/>
                </a:moveTo>
                <a:lnTo>
                  <a:pt x="1010092" y="0"/>
                </a:lnTo>
                <a:lnTo>
                  <a:pt x="1010092" y="1154391"/>
                </a:lnTo>
                <a:lnTo>
                  <a:pt x="0" y="11543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32029" y="5872494"/>
            <a:ext cx="1167943" cy="1167943"/>
          </a:xfrm>
          <a:custGeom>
            <a:avLst/>
            <a:gdLst/>
            <a:ahLst/>
            <a:cxnLst/>
            <a:rect r="r" b="b" t="t" l="l"/>
            <a:pathLst>
              <a:path h="1167943" w="1167943">
                <a:moveTo>
                  <a:pt x="0" y="0"/>
                </a:moveTo>
                <a:lnTo>
                  <a:pt x="1167943" y="0"/>
                </a:lnTo>
                <a:lnTo>
                  <a:pt x="1167943" y="1167943"/>
                </a:lnTo>
                <a:lnTo>
                  <a:pt x="0" y="11679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44745" y="1683289"/>
            <a:ext cx="2402268" cy="3317131"/>
          </a:xfrm>
          <a:custGeom>
            <a:avLst/>
            <a:gdLst/>
            <a:ahLst/>
            <a:cxnLst/>
            <a:rect r="r" b="b" t="t" l="l"/>
            <a:pathLst>
              <a:path h="3317131" w="2402268">
                <a:moveTo>
                  <a:pt x="0" y="0"/>
                </a:moveTo>
                <a:lnTo>
                  <a:pt x="2402268" y="0"/>
                </a:lnTo>
                <a:lnTo>
                  <a:pt x="2402268" y="3317132"/>
                </a:lnTo>
                <a:lnTo>
                  <a:pt x="0" y="331713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96130" y="7506538"/>
            <a:ext cx="1528877" cy="1528877"/>
          </a:xfrm>
          <a:custGeom>
            <a:avLst/>
            <a:gdLst/>
            <a:ahLst/>
            <a:cxnLst/>
            <a:rect r="r" b="b" t="t" l="l"/>
            <a:pathLst>
              <a:path h="1528877" w="1528877">
                <a:moveTo>
                  <a:pt x="0" y="0"/>
                </a:moveTo>
                <a:lnTo>
                  <a:pt x="1528876" y="0"/>
                </a:lnTo>
                <a:lnTo>
                  <a:pt x="1528876" y="1528877"/>
                </a:lnTo>
                <a:lnTo>
                  <a:pt x="0" y="15288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85544" y="5049242"/>
            <a:ext cx="1278924" cy="1178209"/>
          </a:xfrm>
          <a:custGeom>
            <a:avLst/>
            <a:gdLst/>
            <a:ahLst/>
            <a:cxnLst/>
            <a:rect r="r" b="b" t="t" l="l"/>
            <a:pathLst>
              <a:path h="1178209" w="1278924">
                <a:moveTo>
                  <a:pt x="0" y="0"/>
                </a:moveTo>
                <a:lnTo>
                  <a:pt x="1278925" y="0"/>
                </a:lnTo>
                <a:lnTo>
                  <a:pt x="1278925" y="1178209"/>
                </a:lnTo>
                <a:lnTo>
                  <a:pt x="0" y="117820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7422959" y="5812646"/>
            <a:ext cx="1893079" cy="447240"/>
          </a:xfrm>
          <a:custGeom>
            <a:avLst/>
            <a:gdLst/>
            <a:ahLst/>
            <a:cxnLst/>
            <a:rect r="r" b="b" t="t" l="l"/>
            <a:pathLst>
              <a:path h="447240" w="1893079">
                <a:moveTo>
                  <a:pt x="0" y="0"/>
                </a:moveTo>
                <a:lnTo>
                  <a:pt x="1893079" y="0"/>
                </a:lnTo>
                <a:lnTo>
                  <a:pt x="1893079" y="447239"/>
                </a:lnTo>
                <a:lnTo>
                  <a:pt x="0" y="4472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08859" y="3420046"/>
            <a:ext cx="2515624" cy="594316"/>
          </a:xfrm>
          <a:custGeom>
            <a:avLst/>
            <a:gdLst/>
            <a:ahLst/>
            <a:cxnLst/>
            <a:rect r="r" b="b" t="t" l="l"/>
            <a:pathLst>
              <a:path h="594316" w="2515624">
                <a:moveTo>
                  <a:pt x="0" y="0"/>
                </a:moveTo>
                <a:lnTo>
                  <a:pt x="2515623" y="0"/>
                </a:lnTo>
                <a:lnTo>
                  <a:pt x="2515623" y="594317"/>
                </a:lnTo>
                <a:lnTo>
                  <a:pt x="0" y="594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764885">
            <a:off x="8808565" y="5159277"/>
            <a:ext cx="1741705" cy="411478"/>
          </a:xfrm>
          <a:custGeom>
            <a:avLst/>
            <a:gdLst/>
            <a:ahLst/>
            <a:cxnLst/>
            <a:rect r="r" b="b" t="t" l="l"/>
            <a:pathLst>
              <a:path h="411478" w="1741705">
                <a:moveTo>
                  <a:pt x="0" y="0"/>
                </a:moveTo>
                <a:lnTo>
                  <a:pt x="1741704" y="0"/>
                </a:lnTo>
                <a:lnTo>
                  <a:pt x="1741704" y="411477"/>
                </a:lnTo>
                <a:lnTo>
                  <a:pt x="0" y="4114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3343741" y="5705507"/>
            <a:ext cx="2366586" cy="559106"/>
          </a:xfrm>
          <a:custGeom>
            <a:avLst/>
            <a:gdLst/>
            <a:ahLst/>
            <a:cxnLst/>
            <a:rect r="r" b="b" t="t" l="l"/>
            <a:pathLst>
              <a:path h="559106" w="2366586">
                <a:moveTo>
                  <a:pt x="0" y="0"/>
                </a:moveTo>
                <a:lnTo>
                  <a:pt x="2366586" y="0"/>
                </a:lnTo>
                <a:lnTo>
                  <a:pt x="2366586" y="559106"/>
                </a:lnTo>
                <a:lnTo>
                  <a:pt x="0" y="559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07327" y="665814"/>
            <a:ext cx="9254917" cy="74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9"/>
              </a:lnSpc>
            </a:pPr>
            <a:r>
              <a:rPr lang="en-US" sz="5018" b="true">
                <a:solidFill>
                  <a:srgbClr val="6AC4E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CI/CD Pipeline Workflow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0043" y="8997315"/>
            <a:ext cx="172209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Developer</a:t>
            </a:r>
          </a:p>
        </p:txBody>
      </p:sp>
      <p:sp>
        <p:nvSpPr>
          <p:cNvPr name="TextBox 19" id="19"/>
          <p:cNvSpPr txBox="true"/>
          <p:nvPr/>
        </p:nvSpPr>
        <p:spPr>
          <a:xfrm rot="-5400000">
            <a:off x="1848733" y="5803856"/>
            <a:ext cx="102795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Push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16308" y="4361787"/>
            <a:ext cx="112960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Github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20573" y="2978961"/>
            <a:ext cx="115222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Trigger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38209" y="8996729"/>
            <a:ext cx="117395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Docker</a:t>
            </a:r>
          </a:p>
        </p:txBody>
      </p:sp>
      <p:sp>
        <p:nvSpPr>
          <p:cNvPr name="TextBox 23" id="23"/>
          <p:cNvSpPr txBox="true"/>
          <p:nvPr/>
        </p:nvSpPr>
        <p:spPr>
          <a:xfrm rot="-5400000">
            <a:off x="7399491" y="5714550"/>
            <a:ext cx="102795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bulid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79417" y="2880249"/>
            <a:ext cx="2919797" cy="34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0"/>
              </a:lnSpc>
            </a:pPr>
            <a:r>
              <a:rPr lang="en-US" sz="2064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Configrations &amp; Deploy</a:t>
            </a:r>
          </a:p>
        </p:txBody>
      </p:sp>
      <p:sp>
        <p:nvSpPr>
          <p:cNvPr name="TextBox 25" id="25"/>
          <p:cNvSpPr txBox="true"/>
          <p:nvPr/>
        </p:nvSpPr>
        <p:spPr>
          <a:xfrm rot="2855060">
            <a:off x="9441623" y="4748737"/>
            <a:ext cx="102795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Alert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024705" y="9200563"/>
            <a:ext cx="108465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Server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50918" y="6289259"/>
            <a:ext cx="87823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nginx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161047" y="6346638"/>
            <a:ext cx="67076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App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095532" y="8370618"/>
            <a:ext cx="6785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970903" y="8370618"/>
            <a:ext cx="96649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784250" y="7170843"/>
            <a:ext cx="86350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6AC4EA"/>
                </a:solidFill>
                <a:latin typeface="Canva Sans"/>
                <a:ea typeface="Canva Sans"/>
                <a:cs typeface="Canva Sans"/>
                <a:sym typeface="Canva Sans"/>
              </a:rPr>
              <a:t>Slack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73714" y="4296381"/>
            <a:ext cx="7572419" cy="6553584"/>
          </a:xfrm>
          <a:custGeom>
            <a:avLst/>
            <a:gdLst/>
            <a:ahLst/>
            <a:cxnLst/>
            <a:rect r="r" b="b" t="t" l="l"/>
            <a:pathLst>
              <a:path h="6553584" w="7572419">
                <a:moveTo>
                  <a:pt x="0" y="0"/>
                </a:moveTo>
                <a:lnTo>
                  <a:pt x="7572419" y="0"/>
                </a:lnTo>
                <a:lnTo>
                  <a:pt x="7572419" y="6553585"/>
                </a:lnTo>
                <a:lnTo>
                  <a:pt x="0" y="6553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24597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71961" y="5515773"/>
            <a:ext cx="3975926" cy="4114800"/>
          </a:xfrm>
          <a:custGeom>
            <a:avLst/>
            <a:gdLst/>
            <a:ahLst/>
            <a:cxnLst/>
            <a:rect r="r" b="b" t="t" l="l"/>
            <a:pathLst>
              <a:path h="4114800" w="3975926">
                <a:moveTo>
                  <a:pt x="0" y="0"/>
                </a:moveTo>
                <a:lnTo>
                  <a:pt x="3975925" y="0"/>
                </a:lnTo>
                <a:lnTo>
                  <a:pt x="39759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4800" y="690895"/>
            <a:ext cx="16484500" cy="352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Flask Framework &amp; RapidAPI Integration</a:t>
            </a:r>
          </a:p>
          <a:p>
            <a:pPr algn="l">
              <a:lnSpc>
                <a:spcPts val="6760"/>
              </a:lnSpc>
            </a:pPr>
          </a:p>
          <a:p>
            <a:pPr algn="l">
              <a:lnSpc>
                <a:spcPts val="67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74800" y="2973256"/>
            <a:ext cx="9685255" cy="714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766" indent="-273883" lvl="1">
              <a:lnSpc>
                <a:spcPts val="3551"/>
              </a:lnSpc>
              <a:buFont typeface="Arial"/>
              <a:buChar char="•"/>
            </a:pP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Flask Ov</a:t>
            </a: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erview: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Lightweight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flexible Python web framework suitable for small to medium applications and APIs.</a:t>
            </a:r>
          </a:p>
          <a:p>
            <a:pPr algn="l" marL="547766" indent="-273883" lvl="1">
              <a:lnSpc>
                <a:spcPts val="3551"/>
              </a:lnSpc>
              <a:buFont typeface="Arial"/>
              <a:buChar char="•"/>
            </a:pP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Simplicity: 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Minimal setup required, making it easy to extend and customize for various needs.</a:t>
            </a:r>
          </a:p>
          <a:p>
            <a:pPr algn="l" marL="547766" indent="-273883" lvl="1">
              <a:lnSpc>
                <a:spcPts val="3551"/>
              </a:lnSpc>
              <a:buFont typeface="Arial"/>
              <a:buChar char="•"/>
            </a:pP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Routing and Request Handling: 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Provides essential features for routing, templates, and request handling.</a:t>
            </a:r>
          </a:p>
          <a:p>
            <a:pPr algn="l" marL="547766" indent="-273883" lvl="1">
              <a:lnSpc>
                <a:spcPts val="3551"/>
              </a:lnSpc>
              <a:buFont typeface="Arial"/>
              <a:buChar char="•"/>
            </a:pP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RapidAPI Integration: 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Enables seamless connection to external APIs through RapidAPI, simplifying API discovery and integration.</a:t>
            </a:r>
          </a:p>
          <a:p>
            <a:pPr algn="l" marL="547766" indent="-273883" lvl="1">
              <a:lnSpc>
                <a:spcPts val="3551"/>
              </a:lnSpc>
              <a:buFont typeface="Arial"/>
              <a:buChar char="•"/>
            </a:pP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 R</a:t>
            </a: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equests: 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is achieved using HTTP requests (e.g., requests library) within Flask routes.</a:t>
            </a:r>
          </a:p>
          <a:p>
            <a:pPr algn="l" marL="547766" indent="-273883" lvl="1">
              <a:lnSpc>
                <a:spcPts val="3551"/>
              </a:lnSpc>
              <a:buFont typeface="Arial"/>
              <a:buChar char="•"/>
            </a:pPr>
            <a:r>
              <a:rPr lang="en-US" b="true" sz="2537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Accelerated Development: </a:t>
            </a:r>
            <a:r>
              <a:rPr lang="en-US" b="true" sz="2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Leverages external services to enhance functionality, speeding up development and scalability.</a:t>
            </a:r>
          </a:p>
          <a:p>
            <a:pPr algn="l">
              <a:lnSpc>
                <a:spcPts val="355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73714" y="4296381"/>
            <a:ext cx="7572419" cy="6553584"/>
          </a:xfrm>
          <a:custGeom>
            <a:avLst/>
            <a:gdLst/>
            <a:ahLst/>
            <a:cxnLst/>
            <a:rect r="r" b="b" t="t" l="l"/>
            <a:pathLst>
              <a:path h="6553584" w="7572419">
                <a:moveTo>
                  <a:pt x="0" y="0"/>
                </a:moveTo>
                <a:lnTo>
                  <a:pt x="7572419" y="0"/>
                </a:lnTo>
                <a:lnTo>
                  <a:pt x="7572419" y="6553585"/>
                </a:lnTo>
                <a:lnTo>
                  <a:pt x="0" y="6553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24597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77758" y="5526584"/>
            <a:ext cx="5486400" cy="4114800"/>
          </a:xfrm>
          <a:custGeom>
            <a:avLst/>
            <a:gdLst/>
            <a:ahLst/>
            <a:cxnLst/>
            <a:rect r="r" b="b" t="t" l="l"/>
            <a:pathLst>
              <a:path h="4114800" w="5486400">
                <a:moveTo>
                  <a:pt x="0" y="0"/>
                </a:moveTo>
                <a:lnTo>
                  <a:pt x="5486400" y="0"/>
                </a:lnTo>
                <a:lnTo>
                  <a:pt x="5486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4800" y="690895"/>
            <a:ext cx="15053765" cy="180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Dockerization Ensuring Consistent Environments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4800" y="3103403"/>
            <a:ext cx="12217813" cy="615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2931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Docker? </a:t>
            </a:r>
          </a:p>
          <a:p>
            <a:pPr algn="l">
              <a:lnSpc>
                <a:spcPts val="4103"/>
              </a:lnSpc>
            </a:pPr>
            <a:r>
              <a:rPr lang="en-US" sz="29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</a:t>
            </a:r>
            <a:r>
              <a:rPr lang="en-US" sz="29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Docker ensures consistency between development, testing, </a:t>
            </a:r>
          </a:p>
          <a:p>
            <a:pPr algn="l">
              <a:lnSpc>
                <a:spcPts val="4103"/>
              </a:lnSpc>
            </a:pPr>
            <a:r>
              <a:rPr lang="en-US" sz="29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</a:t>
            </a:r>
            <a:r>
              <a:rPr lang="en-US" sz="29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production environments by packaging the application and its dependencies             </a:t>
            </a:r>
          </a:p>
          <a:p>
            <a:pPr algn="l">
              <a:lnSpc>
                <a:spcPts val="4103"/>
              </a:lnSpc>
            </a:pPr>
            <a:r>
              <a:rPr lang="en-US" sz="29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into a container.</a:t>
            </a:r>
          </a:p>
          <a:p>
            <a:pPr algn="l">
              <a:lnSpc>
                <a:spcPts val="4103"/>
              </a:lnSpc>
            </a:pPr>
            <a:r>
              <a:rPr lang="en-US" sz="2931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2931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teps Involved:</a:t>
            </a:r>
          </a:p>
          <a:p>
            <a:pPr algn="l" marL="632855" indent="-316427" lvl="1">
              <a:lnSpc>
                <a:spcPts val="4103"/>
              </a:lnSpc>
              <a:buFont typeface="Arial"/>
              <a:buChar char="•"/>
            </a:pPr>
            <a:r>
              <a:rPr lang="en-US" b="true" sz="293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293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reated a Dockerfile that defines the environment</a:t>
            </a:r>
          </a:p>
          <a:p>
            <a:pPr algn="l">
              <a:lnSpc>
                <a:spcPts val="4103"/>
              </a:lnSpc>
            </a:pPr>
            <a:r>
              <a:rPr lang="en-US" sz="29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and dependencies for the Flask app.</a:t>
            </a:r>
          </a:p>
          <a:p>
            <a:pPr algn="l" marL="632855" indent="-316427" lvl="1">
              <a:lnSpc>
                <a:spcPts val="4103"/>
              </a:lnSpc>
              <a:buFont typeface="Arial"/>
              <a:buChar char="•"/>
            </a:pPr>
            <a:r>
              <a:rPr lang="en-US" b="true" sz="293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and tested the Docker image locally and in Jenkins.</a:t>
            </a:r>
          </a:p>
          <a:p>
            <a:pPr algn="l" marL="632855" indent="-316427" lvl="1">
              <a:lnSpc>
                <a:spcPts val="4103"/>
              </a:lnSpc>
              <a:buFont typeface="Arial"/>
              <a:buChar char="•"/>
            </a:pPr>
            <a:r>
              <a:rPr lang="en-US" b="true" sz="293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Deployed the Docker container using Ansible to ensure</a:t>
            </a:r>
          </a:p>
          <a:p>
            <a:pPr algn="l">
              <a:lnSpc>
                <a:spcPts val="4103"/>
              </a:lnSpc>
            </a:pPr>
            <a:r>
              <a:rPr lang="en-US" sz="29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consistency on the production server.</a:t>
            </a:r>
          </a:p>
          <a:p>
            <a:pPr algn="l">
              <a:lnSpc>
                <a:spcPts val="410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85858" y="2237364"/>
            <a:ext cx="6715861" cy="5812272"/>
          </a:xfrm>
          <a:custGeom>
            <a:avLst/>
            <a:gdLst/>
            <a:ahLst/>
            <a:cxnLst/>
            <a:rect r="r" b="b" t="t" l="l"/>
            <a:pathLst>
              <a:path h="5812272" w="6715861">
                <a:moveTo>
                  <a:pt x="0" y="0"/>
                </a:moveTo>
                <a:lnTo>
                  <a:pt x="6715860" y="0"/>
                </a:lnTo>
                <a:lnTo>
                  <a:pt x="6715860" y="5812272"/>
                </a:lnTo>
                <a:lnTo>
                  <a:pt x="0" y="5812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47331" y="6238270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24597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3593" y="2993068"/>
            <a:ext cx="3831908" cy="4114800"/>
          </a:xfrm>
          <a:custGeom>
            <a:avLst/>
            <a:gdLst/>
            <a:ahLst/>
            <a:cxnLst/>
            <a:rect r="r" b="b" t="t" l="l"/>
            <a:pathLst>
              <a:path h="4114800" w="3831908">
                <a:moveTo>
                  <a:pt x="0" y="0"/>
                </a:moveTo>
                <a:lnTo>
                  <a:pt x="3831907" y="0"/>
                </a:lnTo>
                <a:lnTo>
                  <a:pt x="38319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06216" y="494924"/>
            <a:ext cx="14012001" cy="352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Infrastructure as Code </a:t>
            </a:r>
          </a:p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(IaC) with Ansible</a:t>
            </a:r>
          </a:p>
          <a:p>
            <a:pPr algn="l">
              <a:lnSpc>
                <a:spcPts val="6760"/>
              </a:lnSpc>
            </a:pPr>
          </a:p>
          <a:p>
            <a:pPr algn="l">
              <a:lnSpc>
                <a:spcPts val="67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206216" y="2945443"/>
            <a:ext cx="12744828" cy="653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6"/>
              </a:lnSpc>
            </a:pPr>
            <a:r>
              <a:rPr lang="en-US" sz="2847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Goal: </a:t>
            </a:r>
          </a:p>
          <a:p>
            <a:pPr algn="l">
              <a:lnSpc>
                <a:spcPts val="3986"/>
              </a:lnSpc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Fully automate the configuration and deployment process to     </a:t>
            </a:r>
          </a:p>
          <a:p>
            <a:pPr algn="l">
              <a:lnSpc>
                <a:spcPts val="3986"/>
              </a:lnSpc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ensure consistency across different environments.</a:t>
            </a:r>
          </a:p>
          <a:p>
            <a:pPr algn="l">
              <a:lnSpc>
                <a:spcPts val="3986"/>
              </a:lnSpc>
            </a:pPr>
            <a:r>
              <a:rPr lang="en-US" sz="2847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Key Tasks Automated:</a:t>
            </a:r>
          </a:p>
          <a:p>
            <a:pPr algn="l" marL="614729" indent="-307364" lvl="1">
              <a:lnSpc>
                <a:spcPts val="3986"/>
              </a:lnSpc>
              <a:buFont typeface="Arial"/>
              <a:buChar char="•"/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Installing necessary packages (Docker, Nginx, etc.)</a:t>
            </a:r>
          </a:p>
          <a:p>
            <a:pPr algn="l" marL="614729" indent="-307364" lvl="1">
              <a:lnSpc>
                <a:spcPts val="3986"/>
              </a:lnSpc>
              <a:buFont typeface="Arial"/>
              <a:buChar char="•"/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Configuring the Nginx reverse proxy</a:t>
            </a:r>
          </a:p>
          <a:p>
            <a:pPr algn="l" marL="614729" indent="-307364" lvl="1">
              <a:lnSpc>
                <a:spcPts val="3986"/>
              </a:lnSpc>
              <a:buFont typeface="Arial"/>
              <a:buChar char="•"/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Deploying and managing Docker containers</a:t>
            </a:r>
          </a:p>
          <a:p>
            <a:pPr algn="l" marL="614729" indent="-307364" lvl="1">
              <a:lnSpc>
                <a:spcPts val="3986"/>
              </a:lnSpc>
              <a:buFont typeface="Arial"/>
              <a:buChar char="•"/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Ensuring idempotency in server configurations</a:t>
            </a:r>
          </a:p>
          <a:p>
            <a:pPr algn="l">
              <a:lnSpc>
                <a:spcPts val="3986"/>
              </a:lnSpc>
            </a:pPr>
            <a:r>
              <a:rPr lang="en-US" sz="2847">
                <a:solidFill>
                  <a:srgbClr val="6AC4EA"/>
                </a:solidFill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614729" indent="-307364" lvl="1">
              <a:lnSpc>
                <a:spcPts val="3986"/>
              </a:lnSpc>
              <a:buFont typeface="Arial"/>
              <a:buChar char="•"/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Reduced human error through automation</a:t>
            </a:r>
          </a:p>
          <a:p>
            <a:pPr algn="l" marL="614729" indent="-307364" lvl="1">
              <a:lnSpc>
                <a:spcPts val="3986"/>
              </a:lnSpc>
              <a:buFont typeface="Arial"/>
              <a:buChar char="•"/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Faster and more reliable deployments</a:t>
            </a:r>
          </a:p>
          <a:p>
            <a:pPr algn="l" marL="614729" indent="-307364" lvl="1">
              <a:lnSpc>
                <a:spcPts val="3986"/>
              </a:lnSpc>
              <a:buFont typeface="Arial"/>
              <a:buChar char="•"/>
            </a:pPr>
            <a:r>
              <a:rPr lang="en-US" sz="284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Easily repeatable processes across different environments</a:t>
            </a:r>
          </a:p>
          <a:p>
            <a:pPr algn="l">
              <a:lnSpc>
                <a:spcPts val="398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24597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2859" y="-2330528"/>
            <a:ext cx="11793338" cy="7474028"/>
          </a:xfrm>
          <a:custGeom>
            <a:avLst/>
            <a:gdLst/>
            <a:ahLst/>
            <a:cxnLst/>
            <a:rect r="r" b="b" t="t" l="l"/>
            <a:pathLst>
              <a:path h="7474028" w="11793338">
                <a:moveTo>
                  <a:pt x="0" y="0"/>
                </a:moveTo>
                <a:lnTo>
                  <a:pt x="11793338" y="0"/>
                </a:lnTo>
                <a:lnTo>
                  <a:pt x="11793338" y="7474028"/>
                </a:lnTo>
                <a:lnTo>
                  <a:pt x="0" y="7474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62112" y="3050012"/>
            <a:ext cx="7468368" cy="6463533"/>
          </a:xfrm>
          <a:custGeom>
            <a:avLst/>
            <a:gdLst/>
            <a:ahLst/>
            <a:cxnLst/>
            <a:rect r="r" b="b" t="t" l="l"/>
            <a:pathLst>
              <a:path h="6463533" w="7468368">
                <a:moveTo>
                  <a:pt x="0" y="0"/>
                </a:moveTo>
                <a:lnTo>
                  <a:pt x="7468368" y="0"/>
                </a:lnTo>
                <a:lnTo>
                  <a:pt x="7468368" y="6463533"/>
                </a:lnTo>
                <a:lnTo>
                  <a:pt x="0" y="6463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3593" y="4224379"/>
            <a:ext cx="2973121" cy="4114800"/>
          </a:xfrm>
          <a:custGeom>
            <a:avLst/>
            <a:gdLst/>
            <a:ahLst/>
            <a:cxnLst/>
            <a:rect r="r" b="b" t="t" l="l"/>
            <a:pathLst>
              <a:path h="4114800" w="2973121">
                <a:moveTo>
                  <a:pt x="0" y="0"/>
                </a:moveTo>
                <a:lnTo>
                  <a:pt x="2973122" y="0"/>
                </a:lnTo>
                <a:lnTo>
                  <a:pt x="29731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06256" y="793207"/>
            <a:ext cx="13055881" cy="180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6500" b="true">
                <a:solidFill>
                  <a:srgbClr val="6AC4E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Monitoring and Notifications with Slack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71364" y="3242355"/>
            <a:ext cx="12125664" cy="627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Slack Integration:</a:t>
            </a:r>
          </a:p>
          <a:p>
            <a:pPr algn="l" marL="1393740" indent="-464580" lvl="2">
              <a:lnSpc>
                <a:spcPts val="4518"/>
              </a:lnSpc>
              <a:buFont typeface="Arial"/>
              <a:buChar char="⚬"/>
            </a:pP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Slack was integrate</a:t>
            </a: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with Jenkins to provide real-time notifications for key stages of the pipeline (build failures, successful deployments, etc.).</a:t>
            </a:r>
          </a:p>
          <a:p>
            <a:pPr algn="l">
              <a:lnSpc>
                <a:spcPts val="4518"/>
              </a:lnSpc>
            </a:pPr>
            <a:r>
              <a:rPr lang="en-US" sz="3227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  <a:r>
              <a:rPr lang="en-US" sz="3227" b="true">
                <a:solidFill>
                  <a:srgbClr val="6AC4E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Monitoring Benefits:</a:t>
            </a:r>
          </a:p>
          <a:p>
            <a:pPr algn="l" marL="1393740" indent="-464580" lvl="2">
              <a:lnSpc>
                <a:spcPts val="4518"/>
              </a:lnSpc>
              <a:buFont typeface="Arial"/>
              <a:buChar char="⚬"/>
            </a:pP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Immediate feedback for developers and operations teams.</a:t>
            </a:r>
          </a:p>
          <a:p>
            <a:pPr algn="l" marL="1393740" indent="-464580" lvl="2">
              <a:lnSpc>
                <a:spcPts val="4518"/>
              </a:lnSpc>
              <a:buFont typeface="Arial"/>
              <a:buChar char="⚬"/>
            </a:pPr>
            <a:r>
              <a:rPr lang="en-US" b="true" sz="32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Faster response times in case of issues during deployment or testing.</a:t>
            </a:r>
          </a:p>
          <a:p>
            <a:pPr algn="l">
              <a:lnSpc>
                <a:spcPts val="4518"/>
              </a:lnSpc>
            </a:pPr>
          </a:p>
          <a:p>
            <a:pPr algn="l">
              <a:lnSpc>
                <a:spcPts val="451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DAGUTHfF1Vs</dc:identifier>
  <dcterms:modified xsi:type="dcterms:W3CDTF">2011-08-01T06:04:30Z</dcterms:modified>
  <cp:revision>1</cp:revision>
  <dc:title>Add a heading</dc:title>
</cp:coreProperties>
</file>