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10AB8D0F-4871-49E3-8C74-E47ABB4B2713}"/>
    <pc:docChg chg="undo custSel modSld">
      <pc:chgData name="Andrew Baxter (student)" userId="b45e9002-b033-421d-a3d9-6d42475e9a3f" providerId="ADAL" clId="{10AB8D0F-4871-49E3-8C74-E47ABB4B2713}" dt="2019-09-30T11:12:16.962" v="10" actId="255"/>
      <pc:docMkLst>
        <pc:docMk/>
      </pc:docMkLst>
      <pc:sldChg chg="modSp">
        <pc:chgData name="Andrew Baxter (student)" userId="b45e9002-b033-421d-a3d9-6d42475e9a3f" providerId="ADAL" clId="{10AB8D0F-4871-49E3-8C74-E47ABB4B2713}" dt="2019-09-30T11:09:22.169" v="5" actId="27636"/>
        <pc:sldMkLst>
          <pc:docMk/>
          <pc:sldMk cId="0" sldId="257"/>
        </pc:sldMkLst>
        <pc:spChg chg="mod">
          <ac:chgData name="Andrew Baxter (student)" userId="b45e9002-b033-421d-a3d9-6d42475e9a3f" providerId="ADAL" clId="{10AB8D0F-4871-49E3-8C74-E47ABB4B2713}" dt="2019-09-30T11:09:22.169" v="5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Andrew Baxter (student)" userId="b45e9002-b033-421d-a3d9-6d42475e9a3f" providerId="ADAL" clId="{10AB8D0F-4871-49E3-8C74-E47ABB4B2713}" dt="2019-09-30T11:12:16.962" v="10" actId="255"/>
        <pc:sldMkLst>
          <pc:docMk/>
          <pc:sldMk cId="0" sldId="259"/>
        </pc:sldMkLst>
        <pc:spChg chg="mod">
          <ac:chgData name="Andrew Baxter (student)" userId="b45e9002-b033-421d-a3d9-6d42475e9a3f" providerId="ADAL" clId="{10AB8D0F-4871-49E3-8C74-E47ABB4B2713}" dt="2019-09-30T11:12:16.962" v="10" actId="255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pax_report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Andrew Baxter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30/09/2019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pax_dat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paste0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"Data/all-paxdata.csv"</a:t>
            </a:r>
            <a:r>
              <a:rPr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sz="1800" dirty="0" err="1">
                <a:latin typeface="Courier"/>
              </a:rPr>
              <a:t>country_pax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800" dirty="0">
                <a:latin typeface="Courier"/>
              </a:rPr>
              <a:t>(...,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dat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pax_dat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Tidying up here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</a:p>
          <a:p>
            <a:pPr marL="0" lvl="0" indent="0">
              <a:buNone/>
            </a:pPr>
            <a:r>
              <a:rPr sz="1800" dirty="0" err="1">
                <a:latin typeface="Courier"/>
              </a:rPr>
              <a:t>countries_plus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"United Kingdom"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"UK"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"London"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"Britain"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"Ireland"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"Irish"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"Dublin"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"Estonia"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"Tallinn"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"Austria"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"Vienna"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"Croatia"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"Croat"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"Zagreb"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"Slovakia"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"Slovak"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"Bratislava"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"Slovenia"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"Ljubljana"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"Finland"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"Finnish"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"Helsinki"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"New Zealand"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"Wellington"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"Denmark"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"Danish"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"Copenhagen"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"Norway"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"Norwegian"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"Oslo"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"Sweden"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Swed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"Stockholm"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800" dirty="0" err="1">
                <a:latin typeface="Courier"/>
              </a:rPr>
              <a:t>all_countries_plus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map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countries_plus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country_pax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dirty="0" err="1">
                <a:latin typeface="Courier"/>
              </a:rPr>
              <a:t>countries_data_tidy_plus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reduce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all_countries_plus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bind_rows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countries_data_tidy_plus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164 x 10
##    Country AgtId PPName PP    Dat        Contry_of_confl~ Party_or_mediat~
##    &lt;chr&gt;   &lt;chr&gt; &lt;chr&gt;  &lt;chr&gt; &lt;date&gt;                &lt;int&gt;            &lt;dbl&gt;
##  1 United~ 864   Afgha~ 2     2012-07-08                0                0
##  2 United~ 848   Afgha~ 2     2011-12-05                0                1
##  3 United~ 849   Afgha~ 2     2011-11-02                0                0
##  4 United~ 709   Afgha~ 2     2010-07-22                0                0
##  5 United~ 707   Afgha~ 2     2010-01-28                0                0
##  6 United~ 1061  Afgha~ 2     2006-02-01                0                1
##  7 United~ 1904  Burun~ 19    2003-01-25                0                1
##  8 United~ 306   Burun~ 19    2000-08-28                0                1
##  9 United~ 240   Camer~ 21    2006-06-12                0                0
## 10 United~ 1909  CAR: ~ 17    2017-06-19                0                1
## # ... with 154 more rows, and 3 more variables:
## #   Observer_or_3rdparty &lt;dbl&gt;, Host &lt;dbl&gt;, GeWom &lt;dbl&gt;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iGraph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  <a:tabLst>
                <a:tab pos="0" algn="l"/>
              </a:tabLst>
            </a:pP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countries_data_tidy_plus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graph_from_data_frame</a:t>
            </a:r>
            <a:r>
              <a:rPr sz="1200" dirty="0">
                <a:latin typeface="Courier"/>
              </a:rPr>
              <a:t>()</a:t>
            </a:r>
            <a:br>
              <a:rPr sz="1200" dirty="0"/>
            </a:br>
            <a:r>
              <a:rPr sz="1200" dirty="0" err="1">
                <a:latin typeface="Courier"/>
              </a:rPr>
              <a:t>spot_cols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countries_data_tidy_plus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200" dirty="0"/>
            </a:br>
            <a:r>
              <a:rPr sz="12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GeWom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Contry_of_conflict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Party_or_mediator</a:t>
            </a:r>
            <a:r>
              <a:rPr sz="1200" dirty="0">
                <a:latin typeface="Courier"/>
              </a:rPr>
              <a:t>, Observer_or_3rdparty, Host)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200" dirty="0"/>
            </a:br>
            <a:r>
              <a:rPr sz="12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200" dirty="0">
                <a:latin typeface="Courier"/>
              </a:rPr>
              <a:t> 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GeWom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"#5566FF"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"#FFcc00"</a:t>
            </a:r>
            <a:r>
              <a:rPr sz="1200" dirty="0">
                <a:latin typeface="Courier"/>
              </a:rPr>
              <a:t>),</a:t>
            </a:r>
            <a:br>
              <a:rPr sz="1200" dirty="0"/>
            </a:br>
            <a:r>
              <a:rPr sz="1200" dirty="0">
                <a:latin typeface="Courier"/>
              </a:rPr>
              <a:t>        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cat =</a:t>
            </a:r>
            <a:r>
              <a:rPr sz="1200" dirty="0">
                <a:latin typeface="Courier"/>
              </a:rPr>
              <a:t> 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Contry_of_conflict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</a:t>
            </a:r>
            <a:br>
              <a:rPr sz="1200" dirty="0"/>
            </a:br>
            <a:r>
              <a:rPr sz="1200" dirty="0">
                <a:latin typeface="Courier"/>
              </a:rPr>
              <a:t>                       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Party_or_mediator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2</a:t>
            </a:r>
            <a:r>
              <a:rPr sz="1200" dirty="0">
                <a:latin typeface="Courier"/>
              </a:rPr>
              <a:t>, </a:t>
            </a:r>
            <a:br>
              <a:rPr sz="1200" dirty="0"/>
            </a:br>
            <a:r>
              <a:rPr sz="1200" dirty="0">
                <a:latin typeface="Courier"/>
              </a:rPr>
              <a:t>                              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sz="1200" dirty="0">
                <a:latin typeface="Courier"/>
              </a:rPr>
              <a:t>(Observer_or_3rdparty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3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4</a:t>
            </a:r>
            <a:r>
              <a:rPr sz="1200" dirty="0">
                <a:latin typeface="Courier"/>
              </a:rPr>
              <a:t>))) </a:t>
            </a:r>
            <a:br>
              <a:rPr sz="1200" dirty="0"/>
            </a:br>
            <a:r>
              <a:rPr sz="1200" dirty="0">
                <a:latin typeface="Courier"/>
              </a:rPr>
              <a:t>         )</a:t>
            </a:r>
            <a:br>
              <a:rPr sz="1200" dirty="0"/>
            </a:b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color[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solidFill>
                  <a:srgbClr val="666666"/>
                </a:solidFill>
                <a:latin typeface="Courier"/>
              </a:rPr>
              <a:t>: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200" dirty="0">
                <a:latin typeface="Courier"/>
              </a:rPr>
              <a:t>]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"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</a:t>
            </a: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color[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13</a:t>
            </a:r>
            <a:r>
              <a:rPr sz="1200" dirty="0">
                <a:solidFill>
                  <a:srgbClr val="666666"/>
                </a:solidFill>
                <a:latin typeface="Courier"/>
              </a:rPr>
              <a:t>: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118</a:t>
            </a:r>
            <a:r>
              <a:rPr sz="1200" dirty="0">
                <a:latin typeface="Courier"/>
              </a:rPr>
              <a:t>]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spot_cols</a:t>
            </a:r>
            <a:r>
              <a:rPr sz="1200" dirty="0">
                <a:latin typeface="Courier"/>
              </a:rPr>
              <a:t>[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spot_cols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name[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13</a:t>
            </a:r>
            <a:r>
              <a:rPr sz="1200" dirty="0">
                <a:solidFill>
                  <a:srgbClr val="666666"/>
                </a:solidFill>
                <a:latin typeface="Courier"/>
              </a:rPr>
              <a:t>: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118</a:t>
            </a:r>
            <a:r>
              <a:rPr sz="1200" dirty="0">
                <a:latin typeface="Courier"/>
              </a:rPr>
              <a:t>]),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"col"</a:t>
            </a:r>
            <a:r>
              <a:rPr sz="1200" dirty="0">
                <a:latin typeface="Courier"/>
              </a:rPr>
              <a:t>]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col</a:t>
            </a: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frame.color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NA</a:t>
            </a: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size[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solidFill>
                  <a:srgbClr val="666666"/>
                </a:solidFill>
                <a:latin typeface="Courier"/>
              </a:rPr>
              <a:t>: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200" dirty="0">
                <a:latin typeface="Courier"/>
              </a:rPr>
              <a:t>]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10</a:t>
            </a: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size[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13</a:t>
            </a:r>
            <a:r>
              <a:rPr sz="1200" dirty="0">
                <a:solidFill>
                  <a:srgbClr val="666666"/>
                </a:solidFill>
                <a:latin typeface="Courier"/>
              </a:rPr>
              <a:t>: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118</a:t>
            </a:r>
            <a:r>
              <a:rPr sz="1200" dirty="0">
                <a:latin typeface="Courier"/>
              </a:rPr>
              <a:t>]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5</a:t>
            </a: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label[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solidFill>
                  <a:srgbClr val="666666"/>
                </a:solidFill>
                <a:latin typeface="Courier"/>
              </a:rPr>
              <a:t>: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200" dirty="0">
                <a:latin typeface="Courier"/>
              </a:rPr>
              <a:t>]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gsub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 "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"\n"</a:t>
            </a:r>
            <a:r>
              <a:rPr sz="1200" dirty="0">
                <a:latin typeface="Courier"/>
              </a:rPr>
              <a:t>,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name[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solidFill>
                  <a:srgbClr val="666666"/>
                </a:solidFill>
                <a:latin typeface="Courier"/>
              </a:rPr>
              <a:t>: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200" dirty="0">
                <a:latin typeface="Courier"/>
              </a:rPr>
              <a:t>])</a:t>
            </a: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label[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13</a:t>
            </a:r>
            <a:r>
              <a:rPr sz="1200" dirty="0">
                <a:solidFill>
                  <a:srgbClr val="666666"/>
                </a:solidFill>
                <a:latin typeface="Courier"/>
              </a:rPr>
              <a:t>: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118</a:t>
            </a:r>
            <a:r>
              <a:rPr sz="1200" dirty="0">
                <a:latin typeface="Courier"/>
              </a:rPr>
              <a:t>]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NA</a:t>
            </a: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label.cex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0.7</a:t>
            </a: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arrow.mode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</a:t>
            </a:r>
            <a:br>
              <a:rPr sz="1200" dirty="0"/>
            </a:br>
            <a:r>
              <a:rPr sz="1200" dirty="0">
                <a:latin typeface="Courier"/>
              </a:rPr>
              <a:t>  </a:t>
            </a:r>
            <a:br>
              <a:rPr sz="1200" dirty="0"/>
            </a:br>
            <a:br>
              <a:rPr sz="1200" dirty="0"/>
            </a:br>
            <a:r>
              <a:rPr sz="1200" dirty="0" err="1">
                <a:latin typeface="Courier"/>
              </a:rPr>
              <a:t>ni_pp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countries_data_tidy_plus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200" dirty="0">
                <a:latin typeface="Courier"/>
              </a:rPr>
              <a:t>(PP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68</a:t>
            </a:r>
            <a:r>
              <a:rPr sz="1200" dirty="0">
                <a:latin typeface="Courier"/>
              </a:rPr>
              <a:t>)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pull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)</a:t>
            </a:r>
            <a:br>
              <a:rPr sz="1200" dirty="0"/>
            </a:br>
            <a:r>
              <a:rPr sz="1200" dirty="0" err="1">
                <a:latin typeface="Courier"/>
              </a:rPr>
              <a:t>phil_pp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countries_data_tidy_plus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200" dirty="0">
                <a:latin typeface="Courier"/>
              </a:rPr>
              <a:t>(PP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200" dirty="0">
                <a:latin typeface="Courier"/>
              </a:rPr>
              <a:t>)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pull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)</a:t>
            </a:r>
            <a:br>
              <a:rPr sz="1200" dirty="0"/>
            </a:br>
            <a:r>
              <a:rPr sz="1200" dirty="0" err="1">
                <a:latin typeface="Courier"/>
              </a:rPr>
              <a:t>afg_pp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countries_data_tidy_plus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200" dirty="0">
                <a:latin typeface="Courier"/>
              </a:rPr>
              <a:t>(PP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2</a:t>
            </a:r>
            <a:r>
              <a:rPr sz="1200" dirty="0">
                <a:latin typeface="Courier"/>
              </a:rPr>
              <a:t>)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pull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)</a:t>
            </a:r>
            <a:br>
              <a:rPr sz="1200" dirty="0"/>
            </a:br>
            <a:r>
              <a:rPr sz="1200" dirty="0" err="1">
                <a:latin typeface="Courier"/>
              </a:rPr>
              <a:t>sri_pp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countries_data_tidy_plus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200" dirty="0">
                <a:latin typeface="Courier"/>
              </a:rPr>
              <a:t>(PP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124</a:t>
            </a:r>
            <a:r>
              <a:rPr sz="1200" dirty="0">
                <a:latin typeface="Courier"/>
              </a:rPr>
              <a:t>)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pull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)</a:t>
            </a:r>
            <a:br>
              <a:rPr sz="1200" dirty="0"/>
            </a:br>
            <a:br>
              <a:rPr sz="1200" dirty="0"/>
            </a:br>
            <a:r>
              <a:rPr sz="1200" dirty="0" err="1">
                <a:latin typeface="Courier"/>
              </a:rPr>
              <a:t>groups_list</a:t>
            </a:r>
            <a:r>
              <a:rPr sz="1200" dirty="0">
                <a:latin typeface="Courier"/>
              </a:rPr>
              <a:t>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200" dirty="0">
                <a:latin typeface="Courier"/>
              </a:rPr>
              <a:t>(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200" dirty="0">
                <a:latin typeface="Courier"/>
              </a:rPr>
              <a:t>(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name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ni_pp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),</a:t>
            </a:r>
            <a:br>
              <a:rPr sz="1200" dirty="0"/>
            </a:br>
            <a:r>
              <a:rPr sz="1200" dirty="0">
                <a:latin typeface="Courier"/>
              </a:rPr>
              <a:t>                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200" dirty="0">
                <a:latin typeface="Courier"/>
              </a:rPr>
              <a:t>(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name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phil_pp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),</a:t>
            </a:r>
            <a:br>
              <a:rPr sz="1200" dirty="0"/>
            </a:br>
            <a:r>
              <a:rPr sz="1200" dirty="0">
                <a:latin typeface="Courier"/>
              </a:rPr>
              <a:t>                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200" dirty="0">
                <a:latin typeface="Courier"/>
              </a:rPr>
              <a:t>(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name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sri_pp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),</a:t>
            </a:r>
            <a:br>
              <a:rPr sz="1200" dirty="0"/>
            </a:br>
            <a:r>
              <a:rPr sz="1200" dirty="0">
                <a:latin typeface="Courier"/>
              </a:rPr>
              <a:t>                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200" dirty="0">
                <a:latin typeface="Courier"/>
              </a:rPr>
              <a:t>(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name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afg_pp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),</a:t>
            </a:r>
            <a:br>
              <a:rPr sz="1200" dirty="0"/>
            </a:br>
            <a:r>
              <a:rPr sz="1200" dirty="0">
                <a:latin typeface="Courier"/>
              </a:rPr>
              <a:t>                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200" dirty="0">
                <a:latin typeface="Courier"/>
              </a:rPr>
              <a:t>(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)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name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dirty="0" err="1">
                <a:latin typeface="Courier"/>
              </a:rPr>
              <a:t>ukr_pp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AgtId</a:t>
            </a:r>
            <a:r>
              <a:rPr sz="1200" dirty="0">
                <a:latin typeface="Courier"/>
              </a:rPr>
              <a:t>))</a:t>
            </a:r>
          </a:p>
          <a:p>
            <a:pPr marL="0" lvl="0" indent="0">
              <a:buNone/>
              <a:tabLst>
                <a:tab pos="0" algn="l"/>
              </a:tabLst>
            </a:pPr>
            <a:r>
              <a:rPr sz="1200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pax_net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solidFill>
                  <a:srgbClr val="902000"/>
                </a:solidFill>
                <a:latin typeface="Courier"/>
              </a:rPr>
              <a:t>mark.groups</a:t>
            </a:r>
            <a:r>
              <a:rPr sz="12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groups_list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solidFill>
                  <a:srgbClr val="902000"/>
                </a:solidFill>
                <a:latin typeface="Courier"/>
              </a:rPr>
              <a:t>mark.col</a:t>
            </a:r>
            <a:r>
              <a:rPr sz="12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2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Netvis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visgraph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visNetwork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nodes =</a:t>
            </a:r>
            <a:r>
              <a:rPr sz="1800" dirty="0">
                <a:latin typeface="Courier"/>
              </a:rPr>
              <a:t> nodes, 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edges =</a:t>
            </a:r>
            <a:r>
              <a:rPr sz="1800" dirty="0">
                <a:latin typeface="Courier"/>
              </a:rPr>
              <a:t> links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mutate_all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as.character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"900px"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"1200px"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visGroups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groupname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"Country"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"icon"</a:t>
            </a:r>
            <a:r>
              <a:rPr sz="1800" dirty="0">
                <a:latin typeface="Courier"/>
              </a:rPr>
              <a:t>, </a:t>
            </a:r>
            <a:br>
              <a:rPr dirty="0"/>
            </a:br>
            <a:r>
              <a:rPr sz="1800" dirty="0">
                <a:latin typeface="Courier"/>
              </a:rPr>
              <a:t>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icon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code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"f024"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shadow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enabled 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visGroups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groupname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Agt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"circle"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addFontAwesome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</vt:lpstr>
      <vt:lpstr>Arial</vt:lpstr>
      <vt:lpstr>Calibri</vt:lpstr>
      <vt:lpstr>Office Theme</vt:lpstr>
      <vt:lpstr>pax_report</vt:lpstr>
      <vt:lpstr>Slide with R Output</vt:lpstr>
      <vt:lpstr>Slide with Plot</vt:lpstr>
      <vt:lpstr>iGraph setup</vt:lpstr>
      <vt:lpstr>Netvis setup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pax_report</dc:title>
  <dc:creator>Andrew Baxter</dc:creator>
  <cp:keywords/>
  <cp:lastModifiedBy>Andrew Baxter (student)</cp:lastModifiedBy>
  <cp:revision>1</cp:revision>
  <dcterms:created xsi:type="dcterms:W3CDTF">2019-09-30T11:08:58Z</dcterms:created>
  <dcterms:modified xsi:type="dcterms:W3CDTF">2019-09-30T11:17:41Z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30/09/2019</vt:lpwstr>
  </property>
  <property fmtid="{D5CDD505-2E9C-101B-9397-08002B2CF9AE}" pid="3" name="output">
    <vt:lpwstr>powerpoint_presentation</vt:lpwstr>
  </property>
</Properties>
</file>