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1" r:id="rId6"/>
    <p:sldId id="262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9DBC7-332A-46C0-827D-FE696321C2C6}" v="2" dt="2021-01-29T17:19:50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9109DBC7-332A-46C0-827D-FE696321C2C6}"/>
    <pc:docChg chg="delSld modSld">
      <pc:chgData name="Andrew Beatty" userId="b3294954-d4b5-4a40-95d7-bd84a7c4023c" providerId="ADAL" clId="{9109DBC7-332A-46C0-827D-FE696321C2C6}" dt="2021-01-29T17:20:05.270" v="3" actId="47"/>
      <pc:docMkLst>
        <pc:docMk/>
      </pc:docMkLst>
      <pc:sldChg chg="delSp modTransition modAnim">
        <pc:chgData name="Andrew Beatty" userId="b3294954-d4b5-4a40-95d7-bd84a7c4023c" providerId="ADAL" clId="{9109DBC7-332A-46C0-827D-FE696321C2C6}" dt="2021-01-29T17:19:50.989" v="1"/>
        <pc:sldMkLst>
          <pc:docMk/>
          <pc:sldMk cId="1857251170" sldId="256"/>
        </pc:sldMkLst>
        <pc:picChg chg="del">
          <ac:chgData name="Andrew Beatty" userId="b3294954-d4b5-4a40-95d7-bd84a7c4023c" providerId="ADAL" clId="{9109DBC7-332A-46C0-827D-FE696321C2C6}" dt="2021-01-29T17:19:50.989" v="1"/>
          <ac:picMkLst>
            <pc:docMk/>
            <pc:sldMk cId="1857251170" sldId="256"/>
            <ac:picMk id="7" creationId="{9E8F2C92-D54A-450B-8F37-BE5CDFA316B5}"/>
          </ac:picMkLst>
        </pc:picChg>
      </pc:sldChg>
      <pc:sldChg chg="delSp del modTransition modAnim">
        <pc:chgData name="Andrew Beatty" userId="b3294954-d4b5-4a40-95d7-bd84a7c4023c" providerId="ADAL" clId="{9109DBC7-332A-46C0-827D-FE696321C2C6}" dt="2021-01-29T17:19:58.802" v="2" actId="47"/>
        <pc:sldMkLst>
          <pc:docMk/>
          <pc:sldMk cId="1075996791" sldId="257"/>
        </pc:sldMkLst>
        <pc:picChg chg="del">
          <ac:chgData name="Andrew Beatty" userId="b3294954-d4b5-4a40-95d7-bd84a7c4023c" providerId="ADAL" clId="{9109DBC7-332A-46C0-827D-FE696321C2C6}" dt="2021-01-29T17:19:50.989" v="1"/>
          <ac:picMkLst>
            <pc:docMk/>
            <pc:sldMk cId="1075996791" sldId="257"/>
            <ac:picMk id="4" creationId="{DE21707C-DAA9-4772-AC44-1FFD04F3CDFC}"/>
          </ac:picMkLst>
        </pc:picChg>
      </pc:sldChg>
      <pc:sldChg chg="del modTransition">
        <pc:chgData name="Andrew Beatty" userId="b3294954-d4b5-4a40-95d7-bd84a7c4023c" providerId="ADAL" clId="{9109DBC7-332A-46C0-827D-FE696321C2C6}" dt="2021-01-29T17:20:05.270" v="3" actId="47"/>
        <pc:sldMkLst>
          <pc:docMk/>
          <pc:sldMk cId="3828622011" sldId="258"/>
        </pc:sldMkLst>
      </pc:sldChg>
      <pc:sldChg chg="delSp modTransition modAnim">
        <pc:chgData name="Andrew Beatty" userId="b3294954-d4b5-4a40-95d7-bd84a7c4023c" providerId="ADAL" clId="{9109DBC7-332A-46C0-827D-FE696321C2C6}" dt="2021-01-29T17:19:50.989" v="1"/>
        <pc:sldMkLst>
          <pc:docMk/>
          <pc:sldMk cId="1293163625" sldId="259"/>
        </pc:sldMkLst>
        <pc:picChg chg="del">
          <ac:chgData name="Andrew Beatty" userId="b3294954-d4b5-4a40-95d7-bd84a7c4023c" providerId="ADAL" clId="{9109DBC7-332A-46C0-827D-FE696321C2C6}" dt="2021-01-29T17:19:50.989" v="1"/>
          <ac:picMkLst>
            <pc:docMk/>
            <pc:sldMk cId="1293163625" sldId="259"/>
            <ac:picMk id="4" creationId="{628B8983-85B0-42B9-941D-0C2DAD5CE4AB}"/>
          </ac:picMkLst>
        </pc:picChg>
      </pc:sldChg>
      <pc:sldChg chg="delSp modTransition modAnim">
        <pc:chgData name="Andrew Beatty" userId="b3294954-d4b5-4a40-95d7-bd84a7c4023c" providerId="ADAL" clId="{9109DBC7-332A-46C0-827D-FE696321C2C6}" dt="2021-01-29T17:19:50.989" v="1"/>
        <pc:sldMkLst>
          <pc:docMk/>
          <pc:sldMk cId="2874281208" sldId="260"/>
        </pc:sldMkLst>
        <pc:picChg chg="del">
          <ac:chgData name="Andrew Beatty" userId="b3294954-d4b5-4a40-95d7-bd84a7c4023c" providerId="ADAL" clId="{9109DBC7-332A-46C0-827D-FE696321C2C6}" dt="2021-01-29T17:19:50.989" v="1"/>
          <ac:picMkLst>
            <pc:docMk/>
            <pc:sldMk cId="2874281208" sldId="260"/>
            <ac:picMk id="2" creationId="{CFA96A5A-B274-45FD-8411-A03FADDB971A}"/>
          </ac:picMkLst>
        </pc:picChg>
      </pc:sldChg>
      <pc:sldChg chg="delSp modTransition modAnim">
        <pc:chgData name="Andrew Beatty" userId="b3294954-d4b5-4a40-95d7-bd84a7c4023c" providerId="ADAL" clId="{9109DBC7-332A-46C0-827D-FE696321C2C6}" dt="2021-01-29T17:19:50.989" v="1"/>
        <pc:sldMkLst>
          <pc:docMk/>
          <pc:sldMk cId="4198189065" sldId="261"/>
        </pc:sldMkLst>
        <pc:picChg chg="del">
          <ac:chgData name="Andrew Beatty" userId="b3294954-d4b5-4a40-95d7-bd84a7c4023c" providerId="ADAL" clId="{9109DBC7-332A-46C0-827D-FE696321C2C6}" dt="2021-01-29T17:19:50.989" v="1"/>
          <ac:picMkLst>
            <pc:docMk/>
            <pc:sldMk cId="4198189065" sldId="261"/>
            <ac:picMk id="6" creationId="{CAE4381C-9AF3-4536-912F-646CA92CB24B}"/>
          </ac:picMkLst>
        </pc:picChg>
      </pc:sldChg>
      <pc:sldChg chg="delSp modTransition modAnim">
        <pc:chgData name="Andrew Beatty" userId="b3294954-d4b5-4a40-95d7-bd84a7c4023c" providerId="ADAL" clId="{9109DBC7-332A-46C0-827D-FE696321C2C6}" dt="2021-01-29T17:19:50.989" v="1"/>
        <pc:sldMkLst>
          <pc:docMk/>
          <pc:sldMk cId="4010411213" sldId="262"/>
        </pc:sldMkLst>
        <pc:picChg chg="del">
          <ac:chgData name="Andrew Beatty" userId="b3294954-d4b5-4a40-95d7-bd84a7c4023c" providerId="ADAL" clId="{9109DBC7-332A-46C0-827D-FE696321C2C6}" dt="2021-01-29T17:19:50.989" v="1"/>
          <ac:picMkLst>
            <pc:docMk/>
            <pc:sldMk cId="4010411213" sldId="262"/>
            <ac:picMk id="25" creationId="{6D4E369E-2A11-4207-8062-AF04AC3EE284}"/>
          </ac:picMkLst>
        </pc:picChg>
      </pc:sldChg>
      <pc:sldChg chg="delSp modTransition modAnim">
        <pc:chgData name="Andrew Beatty" userId="b3294954-d4b5-4a40-95d7-bd84a7c4023c" providerId="ADAL" clId="{9109DBC7-332A-46C0-827D-FE696321C2C6}" dt="2021-01-29T17:19:50.989" v="1"/>
        <pc:sldMkLst>
          <pc:docMk/>
          <pc:sldMk cId="666231831" sldId="263"/>
        </pc:sldMkLst>
        <pc:picChg chg="del">
          <ac:chgData name="Andrew Beatty" userId="b3294954-d4b5-4a40-95d7-bd84a7c4023c" providerId="ADAL" clId="{9109DBC7-332A-46C0-827D-FE696321C2C6}" dt="2021-01-29T17:19:50.989" v="1"/>
          <ac:picMkLst>
            <pc:docMk/>
            <pc:sldMk cId="666231831" sldId="263"/>
            <ac:picMk id="9" creationId="{522A94E3-D720-4FB3-A623-B0B657C89705}"/>
          </ac:picMkLst>
        </pc:picChg>
      </pc:sldChg>
      <pc:sldChg chg="delSp modTransition modAnim">
        <pc:chgData name="Andrew Beatty" userId="b3294954-d4b5-4a40-95d7-bd84a7c4023c" providerId="ADAL" clId="{9109DBC7-332A-46C0-827D-FE696321C2C6}" dt="2021-01-29T17:19:50.989" v="1"/>
        <pc:sldMkLst>
          <pc:docMk/>
          <pc:sldMk cId="2117930973" sldId="264"/>
        </pc:sldMkLst>
        <pc:picChg chg="del">
          <ac:chgData name="Andrew Beatty" userId="b3294954-d4b5-4a40-95d7-bd84a7c4023c" providerId="ADAL" clId="{9109DBC7-332A-46C0-827D-FE696321C2C6}" dt="2021-01-29T17:19:50.989" v="1"/>
          <ac:picMkLst>
            <pc:docMk/>
            <pc:sldMk cId="2117930973" sldId="264"/>
            <ac:picMk id="8" creationId="{E92367BB-9C47-4CC3-A642-3E0B736AD1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Variables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2.3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0058400" cy="1609344"/>
          </a:xfrm>
        </p:spPr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33" y="1649537"/>
            <a:ext cx="10058400" cy="4050792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What is a Variable?</a:t>
            </a:r>
          </a:p>
          <a:p>
            <a:pPr lvl="1"/>
            <a:r>
              <a:rPr lang="en-IE" dirty="0"/>
              <a:t>Create a Variable</a:t>
            </a:r>
          </a:p>
          <a:p>
            <a:pPr lvl="1"/>
            <a:r>
              <a:rPr lang="en-IE" dirty="0"/>
              <a:t>Variable names</a:t>
            </a:r>
          </a:p>
          <a:p>
            <a:pPr lvl="1"/>
            <a:r>
              <a:rPr lang="en-IE" dirty="0"/>
              <a:t>Variable types</a:t>
            </a:r>
          </a:p>
          <a:p>
            <a:pPr lvl="1"/>
            <a:r>
              <a:rPr lang="en-IE" dirty="0"/>
              <a:t>W3Schools.com</a:t>
            </a:r>
          </a:p>
          <a:p>
            <a:pPr lvl="2"/>
            <a:endParaRPr lang="en-I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0D4CA9-8E89-4EF0-B936-A853ECBD4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75624"/>
              </p:ext>
            </p:extLst>
          </p:nvPr>
        </p:nvGraphicFramePr>
        <p:xfrm>
          <a:off x="4769395" y="545386"/>
          <a:ext cx="6979774" cy="574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402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1944781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  <a:gridCol w="2326591">
                  <a:extLst>
                    <a:ext uri="{9D8B030D-6E8A-4147-A177-3AD203B41FA5}">
                      <a16:colId xmlns:a16="http://schemas.microsoft.com/office/drawing/2014/main" val="1529933102"/>
                    </a:ext>
                  </a:extLst>
                </a:gridCol>
              </a:tblGrid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int</a:t>
                      </a:r>
                    </a:p>
                    <a:p>
                      <a:r>
                        <a:rPr lang="en-IE" dirty="0"/>
                        <a:t>float</a:t>
                      </a:r>
                    </a:p>
                    <a:p>
                      <a:r>
                        <a:rPr lang="en-IE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i</a:t>
                      </a:r>
                      <a:r>
                        <a:rPr lang="en-IE" dirty="0"/>
                        <a:t> = 3</a:t>
                      </a:r>
                    </a:p>
                    <a:p>
                      <a:r>
                        <a:rPr lang="en-IE" dirty="0" err="1"/>
                        <a:t>fl</a:t>
                      </a:r>
                      <a:r>
                        <a:rPr lang="en-IE" dirty="0"/>
                        <a:t> = 3.2</a:t>
                      </a:r>
                    </a:p>
                    <a:p>
                      <a:r>
                        <a:rPr lang="en-IE" dirty="0"/>
                        <a:t>x = 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int()</a:t>
                      </a:r>
                    </a:p>
                    <a:p>
                      <a:r>
                        <a:rPr lang="en-IE" dirty="0"/>
                        <a:t>float()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= ‘ Joe’</a:t>
                      </a:r>
                    </a:p>
                    <a:p>
                      <a:r>
                        <a:rPr lang="en-IE" dirty="0"/>
                        <a:t>name = “Joe”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ready = true</a:t>
                      </a:r>
                    </a:p>
                    <a:p>
                      <a:r>
                        <a:rPr lang="en-IE" dirty="0"/>
                        <a:t>ready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list</a:t>
                      </a:r>
                    </a:p>
                    <a:p>
                      <a:r>
                        <a:rPr lang="en-IE" dirty="0"/>
                        <a:t>tuple</a:t>
                      </a:r>
                    </a:p>
                    <a:p>
                      <a:r>
                        <a:rPr lang="en-IE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ages =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months = ( )</a:t>
                      </a:r>
                    </a:p>
                    <a:p>
                      <a:r>
                        <a:rPr lang="en-IE" dirty="0"/>
                        <a:t>x = range(10)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 err="1"/>
                        <a:t>dict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person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Set, frozen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months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Bytes, </a:t>
                      </a:r>
                      <a:r>
                        <a:rPr lang="en-IE" dirty="0" err="1"/>
                        <a:t>bytearray</a:t>
                      </a:r>
                      <a:r>
                        <a:rPr lang="en-IE" dirty="0"/>
                        <a:t>, </a:t>
                      </a:r>
                      <a:r>
                        <a:rPr lang="en-IE" dirty="0" err="1"/>
                        <a:t>memoryview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 = </a:t>
                      </a:r>
                      <a:r>
                        <a:rPr lang="en-IE" dirty="0" err="1"/>
                        <a:t>b”hello</a:t>
                      </a:r>
                      <a:r>
                        <a:rPr lang="en-IE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68C2353-9FD0-449B-A902-3B9471F9012F}"/>
              </a:ext>
            </a:extLst>
          </p:cNvPr>
          <p:cNvSpPr/>
          <p:nvPr/>
        </p:nvSpPr>
        <p:spPr>
          <a:xfrm>
            <a:off x="4769395" y="3566160"/>
            <a:ext cx="6979774" cy="2728458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818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1974-31B3-41FA-8089-CEE41B99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BD77-8344-4ED9-8450-C61636C6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used variables last week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What is happening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500BC34-9B3D-42C7-B849-5C63E8AC7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611" y="2627968"/>
            <a:ext cx="493395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IE" sz="3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= </a:t>
            </a:r>
            <a:r>
              <a:rPr lang="en-IE" sz="3200" dirty="0">
                <a:solidFill>
                  <a:srgbClr val="DCDC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endParaRPr lang="en-IE" sz="3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AB64-5672-4B01-8BF6-A999DF30F49E}"/>
              </a:ext>
            </a:extLst>
          </p:cNvPr>
          <p:cNvSpPr txBox="1"/>
          <p:nvPr/>
        </p:nvSpPr>
        <p:spPr>
          <a:xfrm>
            <a:off x="1623317" y="4146804"/>
            <a:ext cx="1664414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E" sz="3200" dirty="0"/>
              <a:t>Answer</a:t>
            </a:r>
          </a:p>
          <a:p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F7637-BCF1-486D-8BE3-D68B7366B092}"/>
              </a:ext>
            </a:extLst>
          </p:cNvPr>
          <p:cNvCxnSpPr/>
          <p:nvPr/>
        </p:nvCxnSpPr>
        <p:spPr>
          <a:xfrm>
            <a:off x="3287730" y="4335694"/>
            <a:ext cx="1828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963EB-3517-4836-8198-26F8685110A5}"/>
              </a:ext>
            </a:extLst>
          </p:cNvPr>
          <p:cNvSpPr txBox="1"/>
          <p:nvPr/>
        </p:nvSpPr>
        <p:spPr>
          <a:xfrm>
            <a:off x="5116530" y="4146804"/>
            <a:ext cx="20959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3200" dirty="0"/>
              <a:t>01100001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EAFB6-20E5-4B27-8CA2-37D619C615CA}"/>
              </a:ext>
            </a:extLst>
          </p:cNvPr>
          <p:cNvSpPr txBox="1"/>
          <p:nvPr/>
        </p:nvSpPr>
        <p:spPr>
          <a:xfrm>
            <a:off x="8609743" y="3920195"/>
            <a:ext cx="131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dirty="0"/>
              <a:t>97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8E63C-FAF9-4D66-98D1-092ED4F09173}"/>
              </a:ext>
            </a:extLst>
          </p:cNvPr>
          <p:cNvSpPr txBox="1"/>
          <p:nvPr/>
        </p:nvSpPr>
        <p:spPr>
          <a:xfrm rot="5400000">
            <a:off x="4961732" y="3744509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A5EBF-3A30-4530-9703-113985AF6C04}"/>
              </a:ext>
            </a:extLst>
          </p:cNvPr>
          <p:cNvSpPr txBox="1"/>
          <p:nvPr/>
        </p:nvSpPr>
        <p:spPr>
          <a:xfrm rot="5400000">
            <a:off x="5191664" y="3872887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22E4D-F756-46E8-8FC3-0A269E07A5A0}"/>
              </a:ext>
            </a:extLst>
          </p:cNvPr>
          <p:cNvSpPr txBox="1"/>
          <p:nvPr/>
        </p:nvSpPr>
        <p:spPr>
          <a:xfrm rot="5400000">
            <a:off x="5426948" y="3856080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EF7FB-D98E-46A1-864E-5D549E31FCE3}"/>
              </a:ext>
            </a:extLst>
          </p:cNvPr>
          <p:cNvSpPr txBox="1"/>
          <p:nvPr/>
        </p:nvSpPr>
        <p:spPr>
          <a:xfrm rot="5400000">
            <a:off x="5647962" y="3839273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CF6F1-04DB-41C9-A070-1CB8D8AFA4B2}"/>
              </a:ext>
            </a:extLst>
          </p:cNvPr>
          <p:cNvSpPr txBox="1"/>
          <p:nvPr/>
        </p:nvSpPr>
        <p:spPr>
          <a:xfrm rot="5400000">
            <a:off x="5887084" y="3959546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2EA86-5D7D-43D1-BEA1-D74CDF3C0B2A}"/>
              </a:ext>
            </a:extLst>
          </p:cNvPr>
          <p:cNvSpPr txBox="1"/>
          <p:nvPr/>
        </p:nvSpPr>
        <p:spPr>
          <a:xfrm rot="5400000">
            <a:off x="6113178" y="3932114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CD7BF-6877-4B0B-961D-FFEA280EBD73}"/>
              </a:ext>
            </a:extLst>
          </p:cNvPr>
          <p:cNvSpPr txBox="1"/>
          <p:nvPr/>
        </p:nvSpPr>
        <p:spPr>
          <a:xfrm rot="5400000">
            <a:off x="6321750" y="3932114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9C913-FEA7-4781-9082-62AD6A572CEC}"/>
              </a:ext>
            </a:extLst>
          </p:cNvPr>
          <p:cNvSpPr txBox="1"/>
          <p:nvPr/>
        </p:nvSpPr>
        <p:spPr>
          <a:xfrm rot="5400000">
            <a:off x="6541901" y="3928387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CC05C2-7160-48CC-8631-C1BD0EBBAEFA}"/>
              </a:ext>
            </a:extLst>
          </p:cNvPr>
          <p:cNvSpPr txBox="1"/>
          <p:nvPr/>
        </p:nvSpPr>
        <p:spPr>
          <a:xfrm>
            <a:off x="7755159" y="42308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65663-19F1-47E8-AF16-1DD7E79548DA}"/>
              </a:ext>
            </a:extLst>
          </p:cNvPr>
          <p:cNvSpPr txBox="1"/>
          <p:nvPr/>
        </p:nvSpPr>
        <p:spPr>
          <a:xfrm>
            <a:off x="5239690" y="4804715"/>
            <a:ext cx="5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7AE92A-DB4F-4E0C-AD31-C5AD9F51DF85}"/>
              </a:ext>
            </a:extLst>
          </p:cNvPr>
          <p:cNvSpPr txBox="1"/>
          <p:nvPr/>
        </p:nvSpPr>
        <p:spPr>
          <a:xfrm>
            <a:off x="5522289" y="4801559"/>
            <a:ext cx="5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32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09932-5CC4-4698-B12E-233182B3CA2F}"/>
              </a:ext>
            </a:extLst>
          </p:cNvPr>
          <p:cNvSpPr txBox="1"/>
          <p:nvPr/>
        </p:nvSpPr>
        <p:spPr>
          <a:xfrm>
            <a:off x="6642790" y="4810807"/>
            <a:ext cx="5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4991D1-83BD-497E-8139-30C1B41BB8B4}"/>
              </a:ext>
            </a:extLst>
          </p:cNvPr>
          <p:cNvSpPr txBox="1"/>
          <p:nvPr/>
        </p:nvSpPr>
        <p:spPr>
          <a:xfrm>
            <a:off x="3373353" y="4381860"/>
            <a:ext cx="168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rgbClr val="0070C0"/>
                </a:solidFill>
              </a:rPr>
              <a:t>Points to memory location that contains</a:t>
            </a:r>
          </a:p>
        </p:txBody>
      </p:sp>
    </p:spTree>
    <p:extLst>
      <p:ext uri="{BB962C8B-B14F-4D97-AF65-F5344CB8AC3E}">
        <p14:creationId xmlns:p14="http://schemas.microsoft.com/office/powerpoint/2010/main" val="401041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1974-31B3-41FA-8089-CEE41B99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about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BD77-8344-4ED9-8450-C61636C6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Here we have an String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What is that stored as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500BC34-9B3D-42C7-B849-5C63E8AC7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611" y="2627968"/>
            <a:ext cx="493395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IE" sz="3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= ‘a’</a:t>
            </a:r>
            <a:endParaRPr lang="en-IE" sz="3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AB64-5672-4B01-8BF6-A999DF30F49E}"/>
              </a:ext>
            </a:extLst>
          </p:cNvPr>
          <p:cNvSpPr txBox="1"/>
          <p:nvPr/>
        </p:nvSpPr>
        <p:spPr>
          <a:xfrm>
            <a:off x="1623317" y="4146804"/>
            <a:ext cx="1664414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E" sz="3200" dirty="0"/>
              <a:t>initial</a:t>
            </a:r>
          </a:p>
          <a:p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F7637-BCF1-486D-8BE3-D68B7366B092}"/>
              </a:ext>
            </a:extLst>
          </p:cNvPr>
          <p:cNvCxnSpPr/>
          <p:nvPr/>
        </p:nvCxnSpPr>
        <p:spPr>
          <a:xfrm>
            <a:off x="3287730" y="4335694"/>
            <a:ext cx="1828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963EB-3517-4836-8198-26F8685110A5}"/>
              </a:ext>
            </a:extLst>
          </p:cNvPr>
          <p:cNvSpPr txBox="1"/>
          <p:nvPr/>
        </p:nvSpPr>
        <p:spPr>
          <a:xfrm>
            <a:off x="5116530" y="4146804"/>
            <a:ext cx="20959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3200" dirty="0"/>
              <a:t>01100001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EAFB6-20E5-4B27-8CA2-37D619C615CA}"/>
              </a:ext>
            </a:extLst>
          </p:cNvPr>
          <p:cNvSpPr txBox="1"/>
          <p:nvPr/>
        </p:nvSpPr>
        <p:spPr>
          <a:xfrm>
            <a:off x="8609743" y="3920195"/>
            <a:ext cx="131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dirty="0"/>
              <a:t>‘a’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8E63C-FAF9-4D66-98D1-092ED4F09173}"/>
              </a:ext>
            </a:extLst>
          </p:cNvPr>
          <p:cNvSpPr txBox="1"/>
          <p:nvPr/>
        </p:nvSpPr>
        <p:spPr>
          <a:xfrm rot="5400000">
            <a:off x="4961732" y="3744509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A5EBF-3A30-4530-9703-113985AF6C04}"/>
              </a:ext>
            </a:extLst>
          </p:cNvPr>
          <p:cNvSpPr txBox="1"/>
          <p:nvPr/>
        </p:nvSpPr>
        <p:spPr>
          <a:xfrm rot="5400000">
            <a:off x="5191664" y="3872887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22E4D-F756-46E8-8FC3-0A269E07A5A0}"/>
              </a:ext>
            </a:extLst>
          </p:cNvPr>
          <p:cNvSpPr txBox="1"/>
          <p:nvPr/>
        </p:nvSpPr>
        <p:spPr>
          <a:xfrm rot="5400000">
            <a:off x="5426948" y="3856080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EF7FB-D98E-46A1-864E-5D549E31FCE3}"/>
              </a:ext>
            </a:extLst>
          </p:cNvPr>
          <p:cNvSpPr txBox="1"/>
          <p:nvPr/>
        </p:nvSpPr>
        <p:spPr>
          <a:xfrm rot="5400000">
            <a:off x="5647962" y="3839273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CF6F1-04DB-41C9-A070-1CB8D8AFA4B2}"/>
              </a:ext>
            </a:extLst>
          </p:cNvPr>
          <p:cNvSpPr txBox="1"/>
          <p:nvPr/>
        </p:nvSpPr>
        <p:spPr>
          <a:xfrm rot="5400000">
            <a:off x="5887084" y="3959546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2EA86-5D7D-43D1-BEA1-D74CDF3C0B2A}"/>
              </a:ext>
            </a:extLst>
          </p:cNvPr>
          <p:cNvSpPr txBox="1"/>
          <p:nvPr/>
        </p:nvSpPr>
        <p:spPr>
          <a:xfrm rot="5400000">
            <a:off x="6113178" y="3932114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CD7BF-6877-4B0B-961D-FFEA280EBD73}"/>
              </a:ext>
            </a:extLst>
          </p:cNvPr>
          <p:cNvSpPr txBox="1"/>
          <p:nvPr/>
        </p:nvSpPr>
        <p:spPr>
          <a:xfrm rot="5400000">
            <a:off x="6321750" y="3932114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9C913-FEA7-4781-9082-62AD6A572CEC}"/>
              </a:ext>
            </a:extLst>
          </p:cNvPr>
          <p:cNvSpPr txBox="1"/>
          <p:nvPr/>
        </p:nvSpPr>
        <p:spPr>
          <a:xfrm rot="5400000">
            <a:off x="6541901" y="3928387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CC05C2-7160-48CC-8631-C1BD0EBBAEFA}"/>
              </a:ext>
            </a:extLst>
          </p:cNvPr>
          <p:cNvSpPr txBox="1"/>
          <p:nvPr/>
        </p:nvSpPr>
        <p:spPr>
          <a:xfrm>
            <a:off x="7755159" y="42308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str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65663-19F1-47E8-AF16-1DD7E79548DA}"/>
              </a:ext>
            </a:extLst>
          </p:cNvPr>
          <p:cNvSpPr txBox="1"/>
          <p:nvPr/>
        </p:nvSpPr>
        <p:spPr>
          <a:xfrm>
            <a:off x="5239690" y="4804715"/>
            <a:ext cx="5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7AE92A-DB4F-4E0C-AD31-C5AD9F51DF85}"/>
              </a:ext>
            </a:extLst>
          </p:cNvPr>
          <p:cNvSpPr txBox="1"/>
          <p:nvPr/>
        </p:nvSpPr>
        <p:spPr>
          <a:xfrm>
            <a:off x="5522289" y="4801559"/>
            <a:ext cx="5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32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09932-5CC4-4698-B12E-233182B3CA2F}"/>
              </a:ext>
            </a:extLst>
          </p:cNvPr>
          <p:cNvSpPr txBox="1"/>
          <p:nvPr/>
        </p:nvSpPr>
        <p:spPr>
          <a:xfrm>
            <a:off x="6642790" y="4810807"/>
            <a:ext cx="5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4991D1-83BD-497E-8139-30C1B41BB8B4}"/>
              </a:ext>
            </a:extLst>
          </p:cNvPr>
          <p:cNvSpPr txBox="1"/>
          <p:nvPr/>
        </p:nvSpPr>
        <p:spPr>
          <a:xfrm>
            <a:off x="3373353" y="4381860"/>
            <a:ext cx="168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rgbClr val="0070C0"/>
                </a:solidFill>
              </a:rPr>
              <a:t>Points to memory location that contains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CA1FC-A7CC-42A5-858A-E2A95C9153AD}"/>
              </a:ext>
            </a:extLst>
          </p:cNvPr>
          <p:cNvSpPr txBox="1"/>
          <p:nvPr/>
        </p:nvSpPr>
        <p:spPr>
          <a:xfrm>
            <a:off x="7352325" y="5802868"/>
            <a:ext cx="3358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It is actually a little more complicated than this because python stores this as a string not just as a character</a:t>
            </a:r>
          </a:p>
        </p:txBody>
      </p:sp>
    </p:spTree>
    <p:extLst>
      <p:ext uri="{BB962C8B-B14F-4D97-AF65-F5344CB8AC3E}">
        <p14:creationId xmlns:p14="http://schemas.microsoft.com/office/powerpoint/2010/main" val="66623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1571-B706-4D47-8DB7-1EB5B496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73D-2024-4071-A38F-DAE637DC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389136" cy="2642617"/>
          </a:xfrm>
        </p:spPr>
        <p:txBody>
          <a:bodyPr/>
          <a:lstStyle/>
          <a:p>
            <a:r>
              <a:rPr lang="en-IE" dirty="0"/>
              <a:t>Variables have types</a:t>
            </a:r>
          </a:p>
          <a:p>
            <a:r>
              <a:rPr lang="en-IE" dirty="0"/>
              <a:t>We can check a variable type with the type function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504642D-DD29-4DC7-A239-F052C6D5A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62266"/>
              </p:ext>
            </p:extLst>
          </p:nvPr>
        </p:nvGraphicFramePr>
        <p:xfrm>
          <a:off x="4769395" y="545386"/>
          <a:ext cx="6979774" cy="574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402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1944781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  <a:gridCol w="2326591">
                  <a:extLst>
                    <a:ext uri="{9D8B030D-6E8A-4147-A177-3AD203B41FA5}">
                      <a16:colId xmlns:a16="http://schemas.microsoft.com/office/drawing/2014/main" val="1529933102"/>
                    </a:ext>
                  </a:extLst>
                </a:gridCol>
              </a:tblGrid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int</a:t>
                      </a:r>
                    </a:p>
                    <a:p>
                      <a:r>
                        <a:rPr lang="en-IE" dirty="0"/>
                        <a:t>float</a:t>
                      </a:r>
                    </a:p>
                    <a:p>
                      <a:r>
                        <a:rPr lang="en-IE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i</a:t>
                      </a:r>
                      <a:r>
                        <a:rPr lang="en-IE" dirty="0"/>
                        <a:t> = 3</a:t>
                      </a:r>
                    </a:p>
                    <a:p>
                      <a:r>
                        <a:rPr lang="en-IE" dirty="0" err="1"/>
                        <a:t>fl</a:t>
                      </a:r>
                      <a:r>
                        <a:rPr lang="en-IE" dirty="0"/>
                        <a:t> = 3.2</a:t>
                      </a:r>
                    </a:p>
                    <a:p>
                      <a:r>
                        <a:rPr lang="en-IE" dirty="0"/>
                        <a:t>x = 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int()</a:t>
                      </a:r>
                    </a:p>
                    <a:p>
                      <a:r>
                        <a:rPr lang="en-IE" dirty="0"/>
                        <a:t>float()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= ‘ Joe’</a:t>
                      </a:r>
                    </a:p>
                    <a:p>
                      <a:r>
                        <a:rPr lang="en-IE" dirty="0"/>
                        <a:t>name = “Joe”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ready = true</a:t>
                      </a:r>
                    </a:p>
                    <a:p>
                      <a:r>
                        <a:rPr lang="en-IE" dirty="0"/>
                        <a:t>ready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list</a:t>
                      </a:r>
                    </a:p>
                    <a:p>
                      <a:r>
                        <a:rPr lang="en-IE" dirty="0"/>
                        <a:t>tuple</a:t>
                      </a:r>
                    </a:p>
                    <a:p>
                      <a:r>
                        <a:rPr lang="en-IE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ages =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months = ( )</a:t>
                      </a:r>
                    </a:p>
                    <a:p>
                      <a:r>
                        <a:rPr lang="en-IE" dirty="0"/>
                        <a:t>x = range(10)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 err="1"/>
                        <a:t>dict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person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Set, frozen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months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Bytes, </a:t>
                      </a:r>
                      <a:r>
                        <a:rPr lang="en-IE" dirty="0" err="1"/>
                        <a:t>bytearray</a:t>
                      </a:r>
                      <a:r>
                        <a:rPr lang="en-IE" dirty="0"/>
                        <a:t>, </a:t>
                      </a:r>
                      <a:r>
                        <a:rPr lang="en-IE" dirty="0" err="1"/>
                        <a:t>memoryview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 = </a:t>
                      </a:r>
                      <a:r>
                        <a:rPr lang="en-IE" dirty="0" err="1"/>
                        <a:t>b”hello</a:t>
                      </a:r>
                      <a:r>
                        <a:rPr lang="en-IE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E4AF9B2-CA43-411D-B0BF-C42C11C02BF0}"/>
              </a:ext>
            </a:extLst>
          </p:cNvPr>
          <p:cNvSpPr/>
          <p:nvPr/>
        </p:nvSpPr>
        <p:spPr>
          <a:xfrm>
            <a:off x="4769395" y="3566160"/>
            <a:ext cx="6979774" cy="2728458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48956F7D-3832-4402-870D-EE24BD737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713" y="3486411"/>
            <a:ext cx="3295818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IE" sz="20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= </a:t>
            </a:r>
            <a:r>
              <a:rPr lang="en-IE" sz="2000" dirty="0">
                <a:solidFill>
                  <a:srgbClr val="DCDC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97</a:t>
            </a:r>
          </a:p>
          <a:p>
            <a:r>
              <a:rPr lang="en-IE" sz="2000" dirty="0">
                <a:solidFill>
                  <a:srgbClr val="DCDCAA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</a:t>
            </a:r>
            <a:r>
              <a:rPr lang="en-IE" sz="20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rint (type(answer))</a:t>
            </a:r>
            <a:endParaRPr lang="en-IE" sz="20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261C5-F87C-4E53-AAE3-281DAB4FC98A}"/>
              </a:ext>
            </a:extLst>
          </p:cNvPr>
          <p:cNvSpPr txBox="1"/>
          <p:nvPr/>
        </p:nvSpPr>
        <p:spPr>
          <a:xfrm>
            <a:off x="350416" y="6129028"/>
            <a:ext cx="529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Search built in functions python:</a:t>
            </a:r>
          </a:p>
          <a:p>
            <a:r>
              <a:rPr lang="en-GB" dirty="0">
                <a:hlinkClick r:id="rId2"/>
              </a:rPr>
              <a:t>Built-in Functions — Python 3.9.1 documentation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793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F47-BB4B-45BB-9E31-4BD72A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61A-CE7D-4C4F-842F-C8370209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Variables have types</a:t>
            </a:r>
          </a:p>
          <a:p>
            <a:r>
              <a:rPr lang="en-IE" dirty="0"/>
              <a:t>Make your code nice looking</a:t>
            </a:r>
          </a:p>
          <a:p>
            <a:r>
              <a:rPr lang="en-IE" dirty="0"/>
              <a:t>Explain what a file </a:t>
            </a:r>
            <a:r>
              <a:rPr lang="en-IE"/>
              <a:t>is doing</a:t>
            </a:r>
            <a:endParaRPr lang="en-IE" dirty="0"/>
          </a:p>
          <a:p>
            <a:r>
              <a:rPr lang="en-IE" dirty="0"/>
              <a:t>Error/ mistakes will happen, you will probably spend more time fixing them then writing code.</a:t>
            </a:r>
          </a:p>
          <a:p>
            <a:r>
              <a:rPr lang="en-IE" dirty="0"/>
              <a:t>As programs get bigger you will need to think about what you want to do before you write any code.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466</TotalTime>
  <Words>412</Words>
  <Application>Microsoft Office PowerPoint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Rockwell</vt:lpstr>
      <vt:lpstr>Rockwell Condensed</vt:lpstr>
      <vt:lpstr>Wingdings</vt:lpstr>
      <vt:lpstr>Wood Type</vt:lpstr>
      <vt:lpstr>Variables Types</vt:lpstr>
      <vt:lpstr>This Lecture</vt:lpstr>
      <vt:lpstr>What is a Variable?</vt:lpstr>
      <vt:lpstr>What about now?</vt:lpstr>
      <vt:lpstr>Take Away</vt:lpstr>
      <vt:lpstr>Take 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5</cp:revision>
  <dcterms:created xsi:type="dcterms:W3CDTF">2021-01-04T12:46:45Z</dcterms:created>
  <dcterms:modified xsi:type="dcterms:W3CDTF">2021-01-29T17:20:14Z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