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1" r:id="rId7"/>
    <p:sldId id="263" r:id="rId8"/>
    <p:sldId id="262" r:id="rId9"/>
    <p:sldId id="264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794"/>
    <a:srgbClr val="FCD7B2"/>
    <a:srgbClr val="FBC693"/>
    <a:srgbClr val="66A0A1"/>
    <a:srgbClr val="03CFBC"/>
    <a:srgbClr val="03E7D1"/>
    <a:srgbClr val="F9C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E8FFE-E315-433E-966E-5D15C4522F46}" v="2" dt="2021-02-05T12:13:57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6" y="1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AEBE8FFE-E315-433E-966E-5D15C4522F46}"/>
    <pc:docChg chg="delSld modSld">
      <pc:chgData name="Andrew Beatty" userId="b3294954-d4b5-4a40-95d7-bd84a7c4023c" providerId="ADAL" clId="{AEBE8FFE-E315-433E-966E-5D15C4522F46}" dt="2021-02-05T12:14:11.802" v="4" actId="47"/>
      <pc:docMkLst>
        <pc:docMk/>
      </pc:docMkLst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1857251170" sldId="256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1857251170" sldId="256"/>
            <ac:picMk id="5" creationId="{A2B0051C-728B-4ED4-B305-CC898B8FB954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1075996791" sldId="257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1075996791" sldId="257"/>
            <ac:picMk id="4" creationId="{57A39F20-E2C4-4A8E-88EC-B25BC2DC4C2B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874281208" sldId="260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874281208" sldId="260"/>
            <ac:picMk id="2" creationId="{EA59CA61-45DE-41D9-8465-A53DD87013A4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525531750" sldId="261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525531750" sldId="261"/>
            <ac:picMk id="4" creationId="{880C427C-22BD-44F4-9C65-BA3A26BFAE16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35566392" sldId="262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35566392" sldId="262"/>
            <ac:picMk id="5" creationId="{236FBCFC-D03D-459D-A14E-FEC59EF70AF7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302812548" sldId="263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302812548" sldId="263"/>
            <ac:picMk id="4" creationId="{F5F1D396-EA91-412B-B323-45D7FDB84641}"/>
          </ac:picMkLst>
        </pc:picChg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481420738" sldId="264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481420738" sldId="264"/>
            <ac:picMk id="5" creationId="{06C7E919-4D9F-49AA-8F5E-FD76B16DCD98}"/>
          </ac:picMkLst>
        </pc:picChg>
      </pc:sldChg>
      <pc:sldChg chg="del modTransition">
        <pc:chgData name="Andrew Beatty" userId="b3294954-d4b5-4a40-95d7-bd84a7c4023c" providerId="ADAL" clId="{AEBE8FFE-E315-433E-966E-5D15C4522F46}" dt="2021-02-05T12:14:08.355" v="2" actId="47"/>
        <pc:sldMkLst>
          <pc:docMk/>
          <pc:sldMk cId="1184854240" sldId="265"/>
        </pc:sldMkLst>
      </pc:sldChg>
      <pc:sldChg chg="delSp modTransition modAnim">
        <pc:chgData name="Andrew Beatty" userId="b3294954-d4b5-4a40-95d7-bd84a7c4023c" providerId="ADAL" clId="{AEBE8FFE-E315-433E-966E-5D15C4522F46}" dt="2021-02-05T12:13:57.906" v="1"/>
        <pc:sldMkLst>
          <pc:docMk/>
          <pc:sldMk cId="2246976904" sldId="266"/>
        </pc:sldMkLst>
        <pc:picChg chg="del">
          <ac:chgData name="Andrew Beatty" userId="b3294954-d4b5-4a40-95d7-bd84a7c4023c" providerId="ADAL" clId="{AEBE8FFE-E315-433E-966E-5D15C4522F46}" dt="2021-02-05T12:13:57.906" v="1"/>
          <ac:picMkLst>
            <pc:docMk/>
            <pc:sldMk cId="2246976904" sldId="266"/>
            <ac:picMk id="5" creationId="{7CB4529A-389F-412C-B2F7-3C58A2911361}"/>
          </ac:picMkLst>
        </pc:picChg>
      </pc:sldChg>
      <pc:sldChg chg="del modTransition">
        <pc:chgData name="Andrew Beatty" userId="b3294954-d4b5-4a40-95d7-bd84a7c4023c" providerId="ADAL" clId="{AEBE8FFE-E315-433E-966E-5D15C4522F46}" dt="2021-02-05T12:14:10.966" v="3" actId="47"/>
        <pc:sldMkLst>
          <pc:docMk/>
          <pc:sldMk cId="4287640501" sldId="267"/>
        </pc:sldMkLst>
      </pc:sldChg>
      <pc:sldChg chg="del modTransition">
        <pc:chgData name="Andrew Beatty" userId="b3294954-d4b5-4a40-95d7-bd84a7c4023c" providerId="ADAL" clId="{AEBE8FFE-E315-433E-966E-5D15C4522F46}" dt="2021-02-05T12:14:11.802" v="4" actId="47"/>
        <pc:sldMkLst>
          <pc:docMk/>
          <pc:sldMk cId="94263728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 err="1"/>
              <a:t>Controliing</a:t>
            </a:r>
            <a:r>
              <a:rPr lang="en-IE" sz="8800" dirty="0"/>
              <a:t> the flow</a:t>
            </a:r>
            <a:br>
              <a:rPr lang="en-IE" sz="8800" dirty="0"/>
            </a:br>
            <a:r>
              <a:rPr lang="en-IE" sz="8800" dirty="0"/>
              <a:t>If, else, </a:t>
            </a:r>
            <a:r>
              <a:rPr lang="en-IE" sz="8800" dirty="0" err="1"/>
              <a:t>Elif</a:t>
            </a:r>
            <a:endParaRPr lang="en-I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</a:t>
            </a:r>
            <a:r>
              <a:rPr lang="en-IE"/>
              <a:t>and Scripting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859845" y="440950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 4.1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" y="545386"/>
            <a:ext cx="10058400" cy="1609344"/>
          </a:xfrm>
        </p:spPr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9" y="1632299"/>
            <a:ext cx="18917473" cy="5029021"/>
          </a:xfrm>
        </p:spPr>
        <p:txBody>
          <a:bodyPr>
            <a:normAutofit/>
          </a:bodyPr>
          <a:lstStyle/>
          <a:p>
            <a:pPr lvl="1"/>
            <a:r>
              <a:rPr lang="en-IE" dirty="0"/>
              <a:t>Structured programming theorem</a:t>
            </a:r>
          </a:p>
          <a:p>
            <a:pPr lvl="1"/>
            <a:r>
              <a:rPr lang="en-IE" dirty="0" err="1"/>
              <a:t>booleans</a:t>
            </a:r>
            <a:endParaRPr lang="en-IE" dirty="0"/>
          </a:p>
          <a:p>
            <a:pPr lvl="1"/>
            <a:r>
              <a:rPr lang="en-IE" dirty="0"/>
              <a:t>If statements</a:t>
            </a:r>
          </a:p>
          <a:p>
            <a:pPr lvl="1"/>
            <a:r>
              <a:rPr lang="en-IE" dirty="0"/>
              <a:t>Else statements</a:t>
            </a:r>
          </a:p>
          <a:p>
            <a:pPr lvl="1"/>
            <a:r>
              <a:rPr lang="en-IE" dirty="0" err="1"/>
              <a:t>elif</a:t>
            </a:r>
            <a:endParaRPr lang="en-IE" dirty="0"/>
          </a:p>
        </p:txBody>
      </p:sp>
      <p:pic>
        <p:nvPicPr>
          <p:cNvPr id="1026" name="Picture 2" descr="Image result for flow control if">
            <a:extLst>
              <a:ext uri="{FF2B5EF4-FFF2-40B4-BE49-F238E27FC236}">
                <a16:creationId xmlns:a16="http://schemas.microsoft.com/office/drawing/2014/main" id="{DD80775B-70D3-48D1-8160-2BAFDB0D4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71" y="2125887"/>
            <a:ext cx="4908511" cy="41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55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EDF-85CD-4BC6-B8A8-C0991655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Structured programming theorem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CFCC-3E09-43D5-97DB-DAF75E91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Executing one subprogram, and then another subprogram (sequence)</a:t>
            </a:r>
          </a:p>
          <a:p>
            <a:r>
              <a:rPr lang="en-GB" dirty="0"/>
              <a:t>Executing one of two subprograms according to the value of a </a:t>
            </a:r>
            <a:r>
              <a:rPr lang="en-GB" dirty="0" err="1"/>
              <a:t>boolean</a:t>
            </a:r>
            <a:r>
              <a:rPr lang="en-GB" dirty="0"/>
              <a:t> expression (selection)</a:t>
            </a:r>
          </a:p>
          <a:p>
            <a:r>
              <a:rPr lang="en-GB" dirty="0"/>
              <a:t>Repeatedly executing a subprogram as long as a </a:t>
            </a:r>
            <a:r>
              <a:rPr lang="en-GB" dirty="0" err="1"/>
              <a:t>boolean</a:t>
            </a:r>
            <a:r>
              <a:rPr lang="en-GB" dirty="0"/>
              <a:t> expression is true (iteration)</a:t>
            </a:r>
          </a:p>
          <a:p>
            <a:endParaRPr lang="en-I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310A99-999D-4F9E-B78B-CD59BE2DCD82}"/>
              </a:ext>
            </a:extLst>
          </p:cNvPr>
          <p:cNvSpPr/>
          <p:nvPr/>
        </p:nvSpPr>
        <p:spPr>
          <a:xfrm>
            <a:off x="-3929975" y="-4649821"/>
            <a:ext cx="20233532" cy="15758808"/>
          </a:xfrm>
          <a:custGeom>
            <a:avLst/>
            <a:gdLst>
              <a:gd name="connsiteX0" fmla="*/ 5311304 w 20233532"/>
              <a:gd name="connsiteY0" fmla="*/ 7179012 h 15758808"/>
              <a:gd name="connsiteX1" fmla="*/ 5194570 w 20233532"/>
              <a:gd name="connsiteY1" fmla="*/ 7295746 h 15758808"/>
              <a:gd name="connsiteX2" fmla="*/ 5194570 w 20233532"/>
              <a:gd name="connsiteY2" fmla="*/ 7762670 h 15758808"/>
              <a:gd name="connsiteX3" fmla="*/ 5311304 w 20233532"/>
              <a:gd name="connsiteY3" fmla="*/ 7879404 h 15758808"/>
              <a:gd name="connsiteX4" fmla="*/ 14935392 w 20233532"/>
              <a:gd name="connsiteY4" fmla="*/ 7879404 h 15758808"/>
              <a:gd name="connsiteX5" fmla="*/ 15052126 w 20233532"/>
              <a:gd name="connsiteY5" fmla="*/ 7762670 h 15758808"/>
              <a:gd name="connsiteX6" fmla="*/ 15052126 w 20233532"/>
              <a:gd name="connsiteY6" fmla="*/ 7295746 h 15758808"/>
              <a:gd name="connsiteX7" fmla="*/ 14935392 w 20233532"/>
              <a:gd name="connsiteY7" fmla="*/ 7179012 h 15758808"/>
              <a:gd name="connsiteX8" fmla="*/ 0 w 20233532"/>
              <a:gd name="connsiteY8" fmla="*/ 0 h 15758808"/>
              <a:gd name="connsiteX9" fmla="*/ 20233532 w 20233532"/>
              <a:gd name="connsiteY9" fmla="*/ 0 h 15758808"/>
              <a:gd name="connsiteX10" fmla="*/ 20233532 w 20233532"/>
              <a:gd name="connsiteY10" fmla="*/ 15758808 h 15758808"/>
              <a:gd name="connsiteX11" fmla="*/ 0 w 20233532"/>
              <a:gd name="connsiteY11" fmla="*/ 15758808 h 1575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33532" h="15758808">
                <a:moveTo>
                  <a:pt x="5311304" y="7179012"/>
                </a:moveTo>
                <a:cubicBezTo>
                  <a:pt x="5246834" y="7179012"/>
                  <a:pt x="5194570" y="7231276"/>
                  <a:pt x="5194570" y="7295746"/>
                </a:cubicBezTo>
                <a:lnTo>
                  <a:pt x="5194570" y="7762670"/>
                </a:lnTo>
                <a:cubicBezTo>
                  <a:pt x="5194570" y="7827140"/>
                  <a:pt x="5246834" y="7879404"/>
                  <a:pt x="5311304" y="7879404"/>
                </a:cubicBezTo>
                <a:lnTo>
                  <a:pt x="14935392" y="7879404"/>
                </a:lnTo>
                <a:cubicBezTo>
                  <a:pt x="14999862" y="7879404"/>
                  <a:pt x="15052126" y="7827140"/>
                  <a:pt x="15052126" y="7762670"/>
                </a:cubicBezTo>
                <a:lnTo>
                  <a:pt x="15052126" y="7295746"/>
                </a:lnTo>
                <a:cubicBezTo>
                  <a:pt x="15052126" y="7231276"/>
                  <a:pt x="14999862" y="7179012"/>
                  <a:pt x="14935392" y="7179012"/>
                </a:cubicBezTo>
                <a:close/>
                <a:moveTo>
                  <a:pt x="0" y="0"/>
                </a:moveTo>
                <a:lnTo>
                  <a:pt x="20233532" y="0"/>
                </a:lnTo>
                <a:lnTo>
                  <a:pt x="20233532" y="15758808"/>
                </a:lnTo>
                <a:lnTo>
                  <a:pt x="0" y="15758808"/>
                </a:lnTo>
                <a:close/>
              </a:path>
            </a:pathLst>
          </a:custGeom>
          <a:solidFill>
            <a:schemeClr val="bg1">
              <a:lumMod val="5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8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31D0-051B-46B4-BBFE-37A5630C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05332"/>
            <a:ext cx="10058400" cy="823767"/>
          </a:xfrm>
        </p:spPr>
        <p:txBody>
          <a:bodyPr>
            <a:normAutofit fontScale="90000"/>
          </a:bodyPr>
          <a:lstStyle/>
          <a:p>
            <a:r>
              <a:rPr lang="en-IE" dirty="0"/>
              <a:t>What that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999-EF0D-4EA7-B3C7-80568BD4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207" y="3278876"/>
            <a:ext cx="949125" cy="494470"/>
          </a:xfrm>
        </p:spPr>
        <p:txBody>
          <a:bodyPr/>
          <a:lstStyle/>
          <a:p>
            <a:r>
              <a:rPr lang="en-IE" dirty="0"/>
              <a:t>Vs</a:t>
            </a:r>
          </a:p>
        </p:txBody>
      </p:sp>
      <p:pic>
        <p:nvPicPr>
          <p:cNvPr id="4" name="Picture 2" descr="Image result for flow control if">
            <a:extLst>
              <a:ext uri="{FF2B5EF4-FFF2-40B4-BE49-F238E27FC236}">
                <a16:creationId xmlns:a16="http://schemas.microsoft.com/office/drawing/2014/main" id="{471106D6-0A2C-4A56-8D0B-A324E4FB2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957" y="2121408"/>
            <a:ext cx="4908511" cy="41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A68A0-4E28-41DA-903C-03F1988C9F16}"/>
              </a:ext>
            </a:extLst>
          </p:cNvPr>
          <p:cNvSpPr txBox="1"/>
          <p:nvPr/>
        </p:nvSpPr>
        <p:spPr>
          <a:xfrm>
            <a:off x="1352684" y="3105761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67C3E-4BD8-4877-BA8E-6B70894A5A19}"/>
              </a:ext>
            </a:extLst>
          </p:cNvPr>
          <p:cNvCxnSpPr/>
          <p:nvPr/>
        </p:nvCxnSpPr>
        <p:spPr>
          <a:xfrm>
            <a:off x="2197636" y="3475093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F00351-3D75-462B-99DC-57D9485E2839}"/>
              </a:ext>
            </a:extLst>
          </p:cNvPr>
          <p:cNvSpPr txBox="1"/>
          <p:nvPr/>
        </p:nvSpPr>
        <p:spPr>
          <a:xfrm>
            <a:off x="1352683" y="4436321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EE8A5C-A311-4EC8-A788-DCBB557F3B09}"/>
              </a:ext>
            </a:extLst>
          </p:cNvPr>
          <p:cNvCxnSpPr/>
          <p:nvPr/>
        </p:nvCxnSpPr>
        <p:spPr>
          <a:xfrm>
            <a:off x="2199565" y="4805653"/>
            <a:ext cx="0" cy="892309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3B7E16-9623-43F9-A568-DB0DC4DC7474}"/>
              </a:ext>
            </a:extLst>
          </p:cNvPr>
          <p:cNvSpPr txBox="1"/>
          <p:nvPr/>
        </p:nvSpPr>
        <p:spPr>
          <a:xfrm>
            <a:off x="1352683" y="5697962"/>
            <a:ext cx="1562583" cy="369332"/>
          </a:xfrm>
          <a:prstGeom prst="rect">
            <a:avLst/>
          </a:prstGeom>
          <a:gradFill>
            <a:gsLst>
              <a:gs pos="0">
                <a:srgbClr val="FCD7B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AB794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/>
              <a:t>Statement 3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B0C9DB-1FD8-4232-829A-F254BF1912C2}"/>
              </a:ext>
            </a:extLst>
          </p:cNvPr>
          <p:cNvSpPr txBox="1">
            <a:spLocks/>
          </p:cNvSpPr>
          <p:nvPr/>
        </p:nvSpPr>
        <p:spPr>
          <a:xfrm>
            <a:off x="1595752" y="770676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normal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E184C4-74C5-4778-80FF-156BF59E3935}"/>
              </a:ext>
            </a:extLst>
          </p:cNvPr>
          <p:cNvSpPr txBox="1"/>
          <p:nvPr/>
        </p:nvSpPr>
        <p:spPr>
          <a:xfrm>
            <a:off x="1595752" y="2273872"/>
            <a:ext cx="1203768" cy="276999"/>
          </a:xfrm>
          <a:prstGeom prst="rect">
            <a:avLst/>
          </a:prstGeom>
          <a:solidFill>
            <a:srgbClr val="DEFBBA"/>
          </a:solidFill>
          <a:effectLst>
            <a:outerShdw blurRad="50800" dist="50800" dir="5400000" sx="13000" sy="13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r>
              <a:rPr lang="en-IE" sz="1200" dirty="0"/>
              <a:t>        </a:t>
            </a:r>
            <a:r>
              <a:rPr lang="en-IE" sz="1200" b="1" dirty="0"/>
              <a:t> 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203C9-9696-46BA-8463-30C9DDE3B1FE}"/>
              </a:ext>
            </a:extLst>
          </p:cNvPr>
          <p:cNvCxnSpPr>
            <a:cxnSpLocks/>
          </p:cNvCxnSpPr>
          <p:nvPr/>
        </p:nvCxnSpPr>
        <p:spPr>
          <a:xfrm>
            <a:off x="2197636" y="2550871"/>
            <a:ext cx="0" cy="581773"/>
          </a:xfrm>
          <a:prstGeom prst="straightConnector1">
            <a:avLst/>
          </a:prstGeom>
          <a:ln w="31750">
            <a:solidFill>
              <a:srgbClr val="66A0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236A2B2-81C9-4648-8BDA-87F49E6A307C}"/>
              </a:ext>
            </a:extLst>
          </p:cNvPr>
          <p:cNvSpPr txBox="1">
            <a:spLocks/>
          </p:cNvSpPr>
          <p:nvPr/>
        </p:nvSpPr>
        <p:spPr>
          <a:xfrm>
            <a:off x="7463660" y="673371"/>
            <a:ext cx="1849602" cy="115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latin typeface="+mn-lt"/>
              </a:rPr>
              <a:t>If else</a:t>
            </a:r>
          </a:p>
        </p:txBody>
      </p:sp>
    </p:spTree>
    <p:extLst>
      <p:ext uri="{BB962C8B-B14F-4D97-AF65-F5344CB8AC3E}">
        <p14:creationId xmlns:p14="http://schemas.microsoft.com/office/powerpoint/2010/main" val="23556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5B1-5B43-4087-9108-4E4B1BD2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1018-92E1-4D0C-B148-5C36DA4F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98745" cy="4050792"/>
          </a:xfrm>
        </p:spPr>
        <p:txBody>
          <a:bodyPr/>
          <a:lstStyle/>
          <a:p>
            <a:r>
              <a:rPr lang="en-IE" dirty="0"/>
              <a:t>We have already seen Boolean variable types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isTrue</a:t>
            </a:r>
            <a:r>
              <a:rPr lang="en-IE" dirty="0">
                <a:latin typeface="Consolas" panose="020B0609020204030204" pitchFamily="49" charset="0"/>
              </a:rPr>
              <a:t> = True</a:t>
            </a:r>
          </a:p>
          <a:p>
            <a:r>
              <a:rPr lang="en-IE" dirty="0"/>
              <a:t>There are Boolean operators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isSomething</a:t>
            </a:r>
            <a:r>
              <a:rPr lang="en-IE" dirty="0">
                <a:latin typeface="Consolas" panose="020B0609020204030204" pitchFamily="49" charset="0"/>
              </a:rPr>
              <a:t> = (3 == 6)</a:t>
            </a:r>
          </a:p>
          <a:p>
            <a:pPr marL="0" indent="0">
              <a:buNone/>
            </a:pPr>
            <a:r>
              <a:rPr lang="en-IE" dirty="0" err="1">
                <a:latin typeface="Consolas" panose="020B0609020204030204" pitchFamily="49" charset="0"/>
              </a:rPr>
              <a:t>isEven</a:t>
            </a:r>
            <a:r>
              <a:rPr lang="en-IE" dirty="0">
                <a:latin typeface="Consolas" panose="020B0609020204030204" pitchFamily="49" charset="0"/>
              </a:rPr>
              <a:t> = (( 99 % 2) == 0 )</a:t>
            </a:r>
          </a:p>
          <a:p>
            <a:pPr marL="0" indent="0">
              <a:buNone/>
            </a:pPr>
            <a:endParaRPr lang="en-I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558944C-5252-4DB0-8319-240BE5A84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89083"/>
              </p:ext>
            </p:extLst>
          </p:nvPr>
        </p:nvGraphicFramePr>
        <p:xfrm>
          <a:off x="5954250" y="980433"/>
          <a:ext cx="5167902" cy="5322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818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3863084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</a:tblGrid>
              <a:tr h="400242">
                <a:tc>
                  <a:txBody>
                    <a:bodyPr/>
                    <a:lstStyle/>
                    <a:p>
                      <a:r>
                        <a:rPr lang="en-IE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646866">
                <a:tc>
                  <a:txBody>
                    <a:bodyPr/>
                    <a:lstStyle/>
                    <a:p>
                      <a:r>
                        <a:rPr lang="en-IE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Is equal</a:t>
                      </a:r>
                    </a:p>
                    <a:p>
                      <a:r>
                        <a:rPr lang="en-IE" dirty="0"/>
                        <a:t>Not to be confused with = assigns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384266">
                <a:tc>
                  <a:txBody>
                    <a:bodyPr/>
                    <a:lstStyle/>
                    <a:p>
                      <a:r>
                        <a:rPr lang="en-IE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690827">
                <a:tc>
                  <a:txBody>
                    <a:bodyPr/>
                    <a:lstStyle/>
                    <a:p>
                      <a:r>
                        <a:rPr lang="en-IE" dirty="0"/>
                        <a:t>&lt;</a:t>
                      </a:r>
                    </a:p>
                    <a:p>
                      <a:r>
                        <a:rPr lang="en-IE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</a:t>
                      </a:r>
                    </a:p>
                    <a:p>
                      <a:r>
                        <a:rPr lang="en-IE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986895">
                <a:tc>
                  <a:txBody>
                    <a:bodyPr/>
                    <a:lstStyle/>
                    <a:p>
                      <a:r>
                        <a:rPr lang="en-IE" dirty="0"/>
                        <a:t>&lt;=</a:t>
                      </a:r>
                    </a:p>
                    <a:p>
                      <a:r>
                        <a:rPr lang="en-IE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Less than or equal</a:t>
                      </a:r>
                    </a:p>
                    <a:p>
                      <a:r>
                        <a:rPr lang="en-IE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00242">
                <a:tc>
                  <a:txBody>
                    <a:bodyPr/>
                    <a:lstStyle/>
                    <a:p>
                      <a:r>
                        <a:rPr lang="en-IE" dirty="0" err="1"/>
                        <a:t>isInstance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Variable is of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1122598">
                <a:tc>
                  <a:txBody>
                    <a:bodyPr/>
                    <a:lstStyle/>
                    <a:p>
                      <a:r>
                        <a:rPr lang="en-IE" dirty="0"/>
                        <a:t>and</a:t>
                      </a:r>
                    </a:p>
                    <a:p>
                      <a:r>
                        <a:rPr lang="en-IE" dirty="0"/>
                        <a:t>or</a:t>
                      </a:r>
                    </a:p>
                    <a:p>
                      <a:r>
                        <a:rPr lang="en-IE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Boolean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690827">
                <a:tc>
                  <a:txBody>
                    <a:bodyPr/>
                    <a:lstStyle/>
                    <a:p>
                      <a:r>
                        <a:rPr lang="en-IE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Is a variable in a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2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EA99-1671-4A38-80F1-6E2785B5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316" y="343318"/>
            <a:ext cx="3419959" cy="1174885"/>
          </a:xfrm>
        </p:spPr>
        <p:txBody>
          <a:bodyPr/>
          <a:lstStyle/>
          <a:p>
            <a:r>
              <a:rPr lang="en-IE" dirty="0"/>
              <a:t>If else </a:t>
            </a:r>
            <a:r>
              <a:rPr lang="en-IE" dirty="0" err="1"/>
              <a:t>elif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9378-3848-485C-9A0D-4F63EC97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26199"/>
            <a:ext cx="1087725" cy="4063635"/>
          </a:xfrm>
        </p:spPr>
        <p:txBody>
          <a:bodyPr/>
          <a:lstStyle/>
          <a:p>
            <a:r>
              <a:rPr lang="en-IE" dirty="0"/>
              <a:t>if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If else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04385-0436-405B-8CC8-61669DA66650}"/>
              </a:ext>
            </a:extLst>
          </p:cNvPr>
          <p:cNvSpPr txBox="1"/>
          <p:nvPr/>
        </p:nvSpPr>
        <p:spPr>
          <a:xfrm>
            <a:off x="1073650" y="2448143"/>
            <a:ext cx="2928134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400" dirty="0">
                <a:latin typeface="Consolas" panose="020B0609020204030204" pitchFamily="49" charset="0"/>
              </a:rPr>
              <a:t>if condition:</a:t>
            </a:r>
          </a:p>
          <a:p>
            <a:r>
              <a:rPr lang="en-IE" sz="2400" dirty="0">
                <a:latin typeface="Consolas" panose="020B0609020204030204" pitchFamily="49" charset="0"/>
              </a:rPr>
              <a:t>    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3345C-918E-4877-9662-55897804D5B1}"/>
              </a:ext>
            </a:extLst>
          </p:cNvPr>
          <p:cNvSpPr txBox="1"/>
          <p:nvPr/>
        </p:nvSpPr>
        <p:spPr>
          <a:xfrm>
            <a:off x="1073650" y="4409857"/>
            <a:ext cx="2928134" cy="18466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 </a:t>
            </a:r>
            <a:r>
              <a:rPr lang="en-IE" sz="2400" dirty="0">
                <a:latin typeface="Consolas" panose="020B0609020204030204" pitchFamily="49" charset="0"/>
              </a:rPr>
              <a:t> condition 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D0B2D-CC14-42EC-B99C-913CD6011D38}"/>
              </a:ext>
            </a:extLst>
          </p:cNvPr>
          <p:cNvSpPr txBox="1"/>
          <p:nvPr/>
        </p:nvSpPr>
        <p:spPr>
          <a:xfrm>
            <a:off x="6524090" y="2747863"/>
            <a:ext cx="2845941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if condition: 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statements</a:t>
            </a:r>
          </a:p>
          <a:p>
            <a:r>
              <a:rPr lang="en-GB" sz="2400" dirty="0" err="1">
                <a:latin typeface="Consolas" panose="020B0609020204030204" pitchFamily="49" charset="0"/>
              </a:rPr>
              <a:t>elif</a:t>
            </a:r>
            <a:r>
              <a:rPr lang="en-GB" sz="2400" dirty="0">
                <a:latin typeface="Consolas" panose="020B0609020204030204" pitchFamily="49" charset="0"/>
              </a:rPr>
              <a:t> condition2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 statements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else: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   statements</a:t>
            </a:r>
          </a:p>
          <a:p>
            <a:endParaRPr lang="en-I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DA36C-AD39-4416-B537-1D6EED8B1A9A}"/>
              </a:ext>
            </a:extLst>
          </p:cNvPr>
          <p:cNvSpPr txBox="1">
            <a:spLocks/>
          </p:cNvSpPr>
          <p:nvPr/>
        </p:nvSpPr>
        <p:spPr>
          <a:xfrm>
            <a:off x="6524090" y="1523794"/>
            <a:ext cx="1610371" cy="406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dirty="0"/>
          </a:p>
          <a:p>
            <a:r>
              <a:rPr lang="en-IE" dirty="0"/>
              <a:t>If </a:t>
            </a:r>
            <a:r>
              <a:rPr lang="en-IE" dirty="0" err="1"/>
              <a:t>elif</a:t>
            </a:r>
            <a:r>
              <a:rPr lang="en-IE" dirty="0"/>
              <a:t> else </a:t>
            </a:r>
          </a:p>
          <a:p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4C12B-C853-4878-8A44-073499D528BE}"/>
              </a:ext>
            </a:extLst>
          </p:cNvPr>
          <p:cNvSpPr txBox="1"/>
          <p:nvPr/>
        </p:nvSpPr>
        <p:spPr>
          <a:xfrm>
            <a:off x="4863478" y="3186279"/>
            <a:ext cx="108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indent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457430-16B8-4EDB-8CB1-C77B0C4022BF}"/>
              </a:ext>
            </a:extLst>
          </p:cNvPr>
          <p:cNvCxnSpPr>
            <a:cxnSpLocks/>
          </p:cNvCxnSpPr>
          <p:nvPr/>
        </p:nvCxnSpPr>
        <p:spPr>
          <a:xfrm flipV="1">
            <a:off x="5671335" y="3370945"/>
            <a:ext cx="104245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3CFA39-038E-4A18-A4DA-6FA9D6DB264A}"/>
              </a:ext>
            </a:extLst>
          </p:cNvPr>
          <p:cNvCxnSpPr/>
          <p:nvPr/>
        </p:nvCxnSpPr>
        <p:spPr>
          <a:xfrm>
            <a:off x="5568593" y="3555611"/>
            <a:ext cx="1160980" cy="40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2C599-0233-4FB5-8E30-650D2C8850B3}"/>
              </a:ext>
            </a:extLst>
          </p:cNvPr>
          <p:cNvCxnSpPr/>
          <p:nvPr/>
        </p:nvCxnSpPr>
        <p:spPr>
          <a:xfrm>
            <a:off x="5578867" y="3555611"/>
            <a:ext cx="945223" cy="120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00564-71A9-4B2B-B0D2-0B034817F3CB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869642" y="3133139"/>
            <a:ext cx="993836" cy="23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9B932E-1F59-46F0-9269-5D3BA28323B3}"/>
              </a:ext>
            </a:extLst>
          </p:cNvPr>
          <p:cNvCxnSpPr/>
          <p:nvPr/>
        </p:nvCxnSpPr>
        <p:spPr>
          <a:xfrm flipH="1">
            <a:off x="3852193" y="3633307"/>
            <a:ext cx="974709" cy="130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A7F3A7-3667-4106-9E3D-43D0B57297A7}"/>
              </a:ext>
            </a:extLst>
          </p:cNvPr>
          <p:cNvCxnSpPr/>
          <p:nvPr/>
        </p:nvCxnSpPr>
        <p:spPr>
          <a:xfrm flipH="1">
            <a:off x="4163705" y="3555611"/>
            <a:ext cx="690834" cy="1550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97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8513"/>
            <a:ext cx="10058400" cy="5319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up, </a:t>
            </a:r>
          </a:p>
          <a:p>
            <a:pPr marL="0" indent="0" algn="ctr">
              <a:buNone/>
            </a:pPr>
            <a:r>
              <a:rPr lang="en-IE" sz="7200" dirty="0"/>
              <a:t>and make up  a limerick with the word </a:t>
            </a:r>
            <a:r>
              <a:rPr lang="en-IE" sz="7200" dirty="0" err="1"/>
              <a:t>boolean</a:t>
            </a:r>
            <a:r>
              <a:rPr lang="en-IE" sz="7200" dirty="0"/>
              <a:t> in it </a:t>
            </a:r>
            <a:r>
              <a:rPr lang="en-IE" sz="7200" dirty="0">
                <a:sym typeface="Wingdings" panose="05000000000000000000" pitchFamily="2" charset="2"/>
              </a:rPr>
              <a:t></a:t>
            </a:r>
            <a:endParaRPr lang="en-IE" sz="7200" dirty="0"/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3b79411a-74a9-4456-bf24-7becf0a1874f"/>
    <ds:schemaRef ds:uri="022397c6-a0dd-4bd1-b5b2-3083c75319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751</TotalTime>
  <Words>288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Rockwell</vt:lpstr>
      <vt:lpstr>Rockwell Condensed</vt:lpstr>
      <vt:lpstr>Wingdings</vt:lpstr>
      <vt:lpstr>Wood Type</vt:lpstr>
      <vt:lpstr>Controliing the flow If, else, Elif</vt:lpstr>
      <vt:lpstr>This Lecture</vt:lpstr>
      <vt:lpstr>Structured programming theorem </vt:lpstr>
      <vt:lpstr>Structured programming theorem </vt:lpstr>
      <vt:lpstr>What that means</vt:lpstr>
      <vt:lpstr>Boolean</vt:lpstr>
      <vt:lpstr>If else elif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6</cp:revision>
  <dcterms:created xsi:type="dcterms:W3CDTF">2021-01-04T12:46:45Z</dcterms:created>
  <dcterms:modified xsi:type="dcterms:W3CDTF">2021-02-05T12:14:18Z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